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1147" r:id="rId2"/>
    <p:sldId id="1100" r:id="rId3"/>
    <p:sldId id="1208" r:id="rId4"/>
    <p:sldId id="1150" r:id="rId5"/>
    <p:sldId id="1210" r:id="rId6"/>
    <p:sldId id="1214" r:id="rId7"/>
    <p:sldId id="1215" r:id="rId8"/>
    <p:sldId id="1211" r:id="rId9"/>
    <p:sldId id="1213" r:id="rId10"/>
    <p:sldId id="1216" r:id="rId11"/>
    <p:sldId id="1218" r:id="rId12"/>
    <p:sldId id="1220" r:id="rId13"/>
    <p:sldId id="1221" r:id="rId14"/>
    <p:sldId id="1261" r:id="rId15"/>
    <p:sldId id="1222" r:id="rId16"/>
    <p:sldId id="1226" r:id="rId17"/>
    <p:sldId id="1227" r:id="rId18"/>
    <p:sldId id="1223" r:id="rId19"/>
    <p:sldId id="1249"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25" autoAdjust="0"/>
    <p:restoredTop sz="53837" autoAdjust="0"/>
  </p:normalViewPr>
  <p:slideViewPr>
    <p:cSldViewPr snapToGrid="0">
      <p:cViewPr varScale="1">
        <p:scale>
          <a:sx n="58" d="100"/>
          <a:sy n="58" d="100"/>
        </p:scale>
        <p:origin x="251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F2CC3C-ED8B-4932-8342-95F012387993}" type="datetimeFigureOut">
              <a:rPr lang="en-US" smtClean="0"/>
              <a:t>1/24/2024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08F70A-7E7B-40F5-9E1C-5175326EEB7E}" type="slidenum">
              <a:rPr lang="en-US" smtClean="0"/>
              <a:t>‹#›</a:t>
            </a:fld>
            <a:endParaRPr lang="en-US"/>
          </a:p>
        </p:txBody>
      </p:sp>
    </p:spTree>
    <p:extLst>
      <p:ext uri="{BB962C8B-B14F-4D97-AF65-F5344CB8AC3E}">
        <p14:creationId xmlns:p14="http://schemas.microsoft.com/office/powerpoint/2010/main" val="151470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mailto:LCIFLeoGrants@lionsclubs.org"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sz="1200" b="1" dirty="0">
                <a:solidFill>
                  <a:srgbClr val="FF0000"/>
                </a:solidFill>
                <a:latin typeface="Arial" panose="020B0604020202020204" pitchFamily="34" charset="0"/>
                <a:ea typeface="PMingLiU" pitchFamily="34" charset="-128"/>
                <a:cs typeface="Arial" panose="020B0604020202020204" pitchFamily="34" charset="0"/>
              </a:rPr>
              <a:t>讲师备注：</a:t>
            </a:r>
            <a:r>
              <a:rPr lang="zh-TW" sz="1200" dirty="0">
                <a:solidFill>
                  <a:schemeClr val="tx1"/>
                </a:solidFill>
                <a:latin typeface="Arial" panose="020B0604020202020204" pitchFamily="34" charset="0"/>
                <a:ea typeface="PMingLiU" pitchFamily="34" charset="-128"/>
                <a:cs typeface="Arial" panose="020B0604020202020204" pitchFamily="34" charset="0"/>
              </a:rPr>
              <a:t>针对初次任职或从未接受过该职位正式培训的青少狮会顾问，</a:t>
            </a:r>
            <a:r>
              <a:rPr lang="en-US" altLang="zh-TW" sz="1200" dirty="0">
                <a:solidFill>
                  <a:schemeClr val="tx1"/>
                </a:solidFill>
                <a:latin typeface="Arial" panose="020B0604020202020204" pitchFamily="34" charset="0"/>
                <a:ea typeface="PMingLiU" pitchFamily="34" charset="-128"/>
                <a:cs typeface="Arial" panose="020B0604020202020204" pitchFamily="34" charset="0"/>
              </a:rPr>
              <a:t>Lions International </a:t>
            </a:r>
            <a:r>
              <a:rPr lang="zh-TW" sz="1200" dirty="0">
                <a:solidFill>
                  <a:schemeClr val="tx1"/>
                </a:solidFill>
                <a:latin typeface="Arial" panose="020B0604020202020204" pitchFamily="34" charset="0"/>
                <a:ea typeface="PMingLiU" pitchFamily="34" charset="-128"/>
                <a:cs typeface="Arial" panose="020B0604020202020204" pitchFamily="34" charset="0"/>
              </a:rPr>
              <a:t>设计了这一初任讲习和培训。在提供所有与担任青少狮会顾问相关信息的同时，本培训还提供胜任该职位所需要的基本工具。</a:t>
            </a:r>
          </a:p>
          <a:p>
            <a:endParaRPr lang="en-US" sz="1200"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sz="1200" dirty="0">
                <a:latin typeface="Arial" panose="020B0604020202020204" pitchFamily="34" charset="0"/>
                <a:ea typeface="PMingLiU" pitchFamily="34" charset="-128"/>
                <a:cs typeface="Arial" panose="020B0604020202020204" pitchFamily="34" charset="0"/>
              </a:rPr>
              <a:t>本培训应在一名狮子培训师的指导下进行，比如区或复合区青少狮主席、熟悉LCI资源和政策的经验丰富的青少狮会顾问，或已完成LCI讲师发展学院课程或狮子会认证讲师计划并熟悉青少狮会计划的狮友。</a:t>
            </a:r>
            <a:r>
              <a:rPr lang="zh-TW" sz="1200" dirty="0">
                <a:solidFill>
                  <a:schemeClr val="tx1"/>
                </a:solidFill>
                <a:latin typeface="Arial" panose="020B0604020202020204" pitchFamily="34" charset="0"/>
                <a:ea typeface="PMingLiU" pitchFamily="34" charset="-128"/>
                <a:cs typeface="Arial" panose="020B0604020202020204" pitchFamily="34" charset="0"/>
              </a:rPr>
              <a:t> </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a:t>
            </a:fld>
            <a:endParaRPr lang="en-US" dirty="0"/>
          </a:p>
        </p:txBody>
      </p:sp>
    </p:spTree>
    <p:extLst>
      <p:ext uri="{BB962C8B-B14F-4D97-AF65-F5344CB8AC3E}">
        <p14:creationId xmlns:p14="http://schemas.microsoft.com/office/powerpoint/2010/main" val="42180314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dirty="0">
                <a:latin typeface="Arial" pitchFamily="34" charset="0"/>
                <a:ea typeface="PMingLiU" pitchFamily="34" charset="-128"/>
              </a:rPr>
              <a:t>狮子会商店有青少狮部门，为新青少狮会员和青少狮分会会议提供物品，包括青少狮新会员数据袋、青少狮领针、青少狮铃铛和青少狮服装。 </a:t>
            </a:r>
          </a:p>
        </p:txBody>
      </p:sp>
      <p:sp>
        <p:nvSpPr>
          <p:cNvPr id="4" name="Slide Number Placeholder 3"/>
          <p:cNvSpPr>
            <a:spLocks noGrp="1"/>
          </p:cNvSpPr>
          <p:nvPr>
            <p:ph type="sldNum" sz="quarter" idx="5"/>
          </p:nvPr>
        </p:nvSpPr>
        <p:spPr/>
        <p:txBody>
          <a:bodyPr/>
          <a:lstStyle/>
          <a:p>
            <a:fld id="{65F38A34-01B5-8B47-8788-985DCB17BFD7}" type="slidenum">
              <a:rPr lang="en-US" smtClean="0"/>
              <a:t>10</a:t>
            </a:fld>
            <a:endParaRPr lang="en-US" dirty="0"/>
          </a:p>
        </p:txBody>
      </p:sp>
    </p:spTree>
    <p:extLst>
      <p:ext uri="{BB962C8B-B14F-4D97-AF65-F5344CB8AC3E}">
        <p14:creationId xmlns:p14="http://schemas.microsoft.com/office/powerpoint/2010/main" val="33505706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dirty="0">
                <a:latin typeface="Arial" pitchFamily="34" charset="0"/>
                <a:ea typeface="PMingLiU" pitchFamily="34" charset="-128"/>
              </a:rPr>
              <a:t>所有在该财年度被报告并提供了专用电子邮件地址的青少狮会干部、青少狮会会员、青少狮会顾问和区/复合区青少狮主席都将自动收到来自国际总会的青少狮电子新闻。电子新闻每季度发送，为青少狮和参与青少狮会计划的狮友提供关于接下来的截止日期、活动和资源的重要信息。</a:t>
            </a:r>
          </a:p>
          <a:p>
            <a:endParaRPr lang="en-US" altLang="en-US" dirty="0">
              <a:latin typeface="Arial" pitchFamily="34" charset="0"/>
              <a:ea typeface="ＭＳ Ｐゴシック" pitchFamily="34" charset="-128"/>
            </a:endParaRPr>
          </a:p>
          <a:p>
            <a:r>
              <a:rPr lang="zh-TW" dirty="0">
                <a:latin typeface="Arial" pitchFamily="34" charset="0"/>
                <a:ea typeface="PMingLiU" pitchFamily="34" charset="-128"/>
              </a:rPr>
              <a:t>如果顾问向国际总部报告了详细联系信息却没有收到青少狮电子新闻，应联系青少狮会计划部门。</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11</a:t>
            </a:fld>
            <a:endParaRPr lang="en-US" dirty="0"/>
          </a:p>
        </p:txBody>
      </p:sp>
    </p:spTree>
    <p:extLst>
      <p:ext uri="{BB962C8B-B14F-4D97-AF65-F5344CB8AC3E}">
        <p14:creationId xmlns:p14="http://schemas.microsoft.com/office/powerpoint/2010/main" val="17853924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dirty="0">
                <a:latin typeface="Arial" pitchFamily="34" charset="0"/>
                <a:ea typeface="PMingLiU" pitchFamily="34" charset="-128"/>
              </a:rPr>
              <a:t>青少狮脸书页面是狮友和青少狮快速了解青少狮会计划的最新新闻和进展的方式。该脸书页面同时也是全球青少狮就有效的社区服务方案或成为优秀领导等话题互相联系并交流的平台。正如青少狮电子新闻一样，青少狮会脸书也是了解青少狮会计划最新新闻和活动的良好方式。请前往www.facebook.com/leoclubs关注该页面。</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12</a:t>
            </a:fld>
            <a:endParaRPr lang="en-US" dirty="0"/>
          </a:p>
        </p:txBody>
      </p:sp>
    </p:spTree>
    <p:extLst>
      <p:ext uri="{BB962C8B-B14F-4D97-AF65-F5344CB8AC3E}">
        <p14:creationId xmlns:p14="http://schemas.microsoft.com/office/powerpoint/2010/main" val="26049365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sz="1200" dirty="0">
                <a:solidFill>
                  <a:schemeClr val="tx1"/>
                </a:solidFill>
                <a:latin typeface="Arial" panose="020B0604020202020204" pitchFamily="34" charset="0"/>
                <a:ea typeface="PMingLiU" panose="020F0502020204030204" pitchFamily="34" charset="0"/>
                <a:cs typeface="Arial" panose="020B0604020202020204" pitchFamily="34" charset="0"/>
              </a:rPr>
              <a:t>青少狮顾问小组是由来自每个宪章区的32名青少狮和狮友组成的顾问团体，每月开会，分为委员会工作，向国际总会提供反饋，并编写资源帮助青少狮会计划。小组分为三个委员会：青少狮招募、青少狮会员体验和青少狮-狮友过渡。每个委员会均制作了投影片和指南，可从狮子会网站获得。申请截止日期为每年8月15日。 </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13</a:t>
            </a:fld>
            <a:endParaRPr lang="en-US" dirty="0"/>
          </a:p>
        </p:txBody>
      </p:sp>
    </p:spTree>
    <p:extLst>
      <p:ext uri="{BB962C8B-B14F-4D97-AF65-F5344CB8AC3E}">
        <p14:creationId xmlns:p14="http://schemas.microsoft.com/office/powerpoint/2010/main" val="15522273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dirty="0"/>
              <a:t>可任命一名青少狮或青狮狮友在狮子区或狮子复合区担任职务。 </a:t>
            </a:r>
          </a:p>
          <a:p>
            <a:endParaRPr lang="en-US" dirty="0"/>
          </a:p>
          <a:p>
            <a:r>
              <a:rPr lang="zh-TW" dirty="0"/>
              <a:t>青狮狮友还有机会在国际狮子会理事会担任官方联系人。每年任命两位青狮狮友代表青年的利益和视角。 </a:t>
            </a:r>
          </a:p>
          <a:p>
            <a:endParaRPr lang="en-US" dirty="0"/>
          </a:p>
          <a:p>
            <a:r>
              <a:rPr lang="zh-TW" dirty="0">
                <a:solidFill>
                  <a:srgbClr val="151515"/>
                </a:solidFill>
                <a:latin typeface="HelveticaNeue-Light"/>
                <a:ea typeface="PMingLiU"/>
              </a:rPr>
              <a:t>了解更多关于这一职位的细节</a:t>
            </a:r>
            <a:r>
              <a:rPr lang="zh-TW" b="0" i="0" dirty="0">
                <a:solidFill>
                  <a:srgbClr val="151515"/>
                </a:solidFill>
                <a:latin typeface="HelveticaNeue-Light"/>
                <a:ea typeface="PMingLiU"/>
              </a:rPr>
              <a:t>，请参考理事会政策手册第三章和第七章。</a:t>
            </a:r>
            <a:r>
              <a:rPr lang="zh-TW" dirty="0">
                <a:solidFill>
                  <a:srgbClr val="151515"/>
                </a:solidFill>
                <a:latin typeface="HelveticaNeue-Light"/>
                <a:ea typeface="PMingLiU"/>
              </a:rPr>
              <a:t>https://www.lionsclubs.org/zh-</a:t>
            </a:r>
            <a:r>
              <a:rPr lang="en-US" altLang="zh-TW" dirty="0" err="1">
                <a:solidFill>
                  <a:srgbClr val="151515"/>
                </a:solidFill>
                <a:latin typeface="HelveticaNeue-Light"/>
                <a:ea typeface="PMingLiU"/>
              </a:rPr>
              <a:t>hans</a:t>
            </a:r>
            <a:r>
              <a:rPr lang="zh-TW" dirty="0">
                <a:solidFill>
                  <a:srgbClr val="151515"/>
                </a:solidFill>
                <a:latin typeface="HelveticaNeue-Light"/>
                <a:ea typeface="PMingLiU"/>
              </a:rPr>
              <a:t>/resources-for-members/resource-center/board-policy-manual </a:t>
            </a:r>
          </a:p>
        </p:txBody>
      </p:sp>
      <p:sp>
        <p:nvSpPr>
          <p:cNvPr id="4" name="Slide Number Placeholder 3"/>
          <p:cNvSpPr>
            <a:spLocks noGrp="1"/>
          </p:cNvSpPr>
          <p:nvPr>
            <p:ph type="sldNum" sz="quarter" idx="5"/>
          </p:nvPr>
        </p:nvSpPr>
        <p:spPr/>
        <p:txBody>
          <a:bodyPr/>
          <a:lstStyle/>
          <a:p>
            <a:fld id="{65F38A34-01B5-8B47-8788-985DCB17BFD7}" type="slidenum">
              <a:rPr lang="en-US" smtClean="0"/>
              <a:t>14</a:t>
            </a:fld>
            <a:endParaRPr lang="en-US" dirty="0"/>
          </a:p>
        </p:txBody>
      </p:sp>
    </p:spTree>
    <p:extLst>
      <p:ext uri="{BB962C8B-B14F-4D97-AF65-F5344CB8AC3E}">
        <p14:creationId xmlns:p14="http://schemas.microsoft.com/office/powerpoint/2010/main" val="1487007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dirty="0"/>
              <a:t>狮子会学习中心(LLC)为狮友和青少狮提供机会，运用网上的学习课程来培养领导技能。青少狮需要狮子账号认证来登录和浏览Learn （学习）这一数码工具。</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15</a:t>
            </a:fld>
            <a:endParaRPr lang="en-US" dirty="0"/>
          </a:p>
        </p:txBody>
      </p:sp>
    </p:spTree>
    <p:extLst>
      <p:ext uri="{BB962C8B-B14F-4D97-AF65-F5344CB8AC3E}">
        <p14:creationId xmlns:p14="http://schemas.microsoft.com/office/powerpoint/2010/main" val="21967034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sz="1200" dirty="0">
                <a:solidFill>
                  <a:schemeClr val="tx1"/>
                </a:solidFill>
                <a:latin typeface="Arial" panose="020B0604020202020204" pitchFamily="34" charset="0"/>
                <a:ea typeface="PMingLiU" pitchFamily="34" charset="-128"/>
                <a:cs typeface="Arial" panose="020B0604020202020204" pitchFamily="34" charset="0"/>
              </a:rPr>
              <a:t>青少狮领导拨款让青少狮有机会通过一个按具体的青少狮的需要来策划的培训或会议，培养他们的领导技能。狮子会区、复合区和宪章区能够申请该拨款用于资助会议或培训。这些培训的目标必须发展青少狮的领导技能，特别是在项目管理、团队合作、沟通、创新或社区服务方案规划的领域。</a:t>
            </a:r>
            <a:r>
              <a:rPr lang="zh-CN" altLang="en-US" sz="1200" dirty="0">
                <a:solidFill>
                  <a:schemeClr val="tx1"/>
                </a:solidFill>
                <a:latin typeface="Arial" panose="020B0604020202020204" pitchFamily="34" charset="0"/>
                <a:ea typeface="PMingLiU" pitchFamily="34" charset="-128"/>
                <a:cs typeface="Arial" panose="020B0604020202020204" pitchFamily="34" charset="0"/>
              </a:rPr>
              <a:t>受拨款人必须在活动中使用至少一个青少狮提升课程。</a:t>
            </a:r>
            <a:endParaRPr lang="zh-TW" sz="1200" dirty="0">
              <a:solidFill>
                <a:schemeClr val="tx1"/>
              </a:solidFill>
              <a:latin typeface="Arial" panose="020B0604020202020204" pitchFamily="34" charset="0"/>
              <a:ea typeface="PMingLiU" pitchFamily="34" charset="-128"/>
              <a:cs typeface="Arial" panose="020B0604020202020204" pitchFamily="34" charset="0"/>
            </a:endParaRPr>
          </a:p>
          <a:p>
            <a:endParaRPr lang="en-US" altLang="en-US" sz="1200" dirty="0">
              <a:solidFill>
                <a:schemeClr val="tx1"/>
              </a:solidFill>
              <a:latin typeface="Arial" panose="020B0604020202020204" pitchFamily="34" charset="0"/>
              <a:ea typeface="ＭＳ Ｐゴシック" pitchFamily="34" charset="-128"/>
              <a:cs typeface="Arial" panose="020B0604020202020204" pitchFamily="34" charset="0"/>
            </a:endParaRPr>
          </a:p>
          <a:p>
            <a:r>
              <a:rPr lang="zh-TW" sz="1200" dirty="0">
                <a:solidFill>
                  <a:schemeClr val="tx1"/>
                </a:solidFill>
                <a:latin typeface="Arial" panose="020B0604020202020204" pitchFamily="34" charset="0"/>
                <a:ea typeface="PMingLiU" pitchFamily="34" charset="-128"/>
                <a:cs typeface="Arial" panose="020B0604020202020204" pitchFamily="34" charset="0"/>
              </a:rPr>
              <a:t>国际狮子会每个财年提供最高2000美元的拨款。在举办活动之前，必须先提交拨款申请并经核准，才符合申请拨款的资格。每个财年的7月1日起，按照接收的顺序对申请进行审核。申请持续开放至5月1日。拨款将根据所规划青少狮领导活动的内容及质量拨予合格的申请者。可在lionsclubs.org/leogrants获得申请表</a:t>
            </a:r>
          </a:p>
          <a:p>
            <a:pPr lvl="0" rtl="0">
              <a:lnSpc>
                <a:spcPct val="166666"/>
              </a:lnSpc>
              <a:spcBef>
                <a:spcPts val="0"/>
              </a:spcBef>
              <a:spcAft>
                <a:spcPts val="1100"/>
              </a:spcAft>
              <a:buClr>
                <a:schemeClr val="dk1"/>
              </a:buClr>
              <a:buSzPct val="91666"/>
              <a:buFont typeface="Arial"/>
              <a:buNone/>
            </a:pPr>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16</a:t>
            </a:fld>
            <a:endParaRPr lang="en-US" dirty="0"/>
          </a:p>
        </p:txBody>
      </p:sp>
    </p:spTree>
    <p:extLst>
      <p:ext uri="{BB962C8B-B14F-4D97-AF65-F5344CB8AC3E}">
        <p14:creationId xmlns:p14="http://schemas.microsoft.com/office/powerpoint/2010/main" val="24907868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spcBef>
                <a:spcPts val="0"/>
              </a:spcBef>
              <a:spcAft>
                <a:spcPts val="1100"/>
              </a:spcAft>
              <a:buClr>
                <a:schemeClr val="dk1"/>
              </a:buClr>
              <a:buSzPct val="91666"/>
              <a:buFont typeface="Arial"/>
              <a:buNone/>
            </a:pPr>
            <a:r>
              <a:rPr lang="zh-TW" sz="1800" dirty="0">
                <a:latin typeface="Calibri" panose="020F0502020204030204" pitchFamily="34" charset="0"/>
                <a:ea typeface="PMingLiU" panose="020F0502020204030204" pitchFamily="34" charset="0"/>
                <a:cs typeface="Times New Roman" panose="02020603050405020304" pitchFamily="18" charset="0"/>
              </a:rPr>
              <a:t>LCIF青少狮服务拨款始于2018年，旨在为青少狮服务方案提供资金支持。一个狮子会区或复合区，无论其分会数量或分会种类，可申请最高5000美元的拨款，并需要当地青少狮和狮友募集25%的配合款。该拨款是LCIF首个专为青少狮建立的拨款。如果青少狮会希望完成一个具有强烈服务因素、青少狮/狮友协作、能满足未满足的社区人道主义需求的服务方案，应考虑申请该拨款。如果您有任何疑问，请发送电邮至 </a:t>
            </a:r>
            <a:r>
              <a:rPr lang="zh-TW" sz="1800" u="sng" dirty="0">
                <a:solidFill>
                  <a:srgbClr val="0563C1"/>
                </a:solidFill>
                <a:latin typeface="Calibri" panose="020F0502020204030204" pitchFamily="34" charset="0"/>
                <a:ea typeface="PMingLiU" panose="020F0502020204030204" pitchFamily="34" charset="0"/>
                <a:cs typeface="Times New Roman" panose="02020603050405020304" pitchFamily="18" charset="0"/>
                <a:hlinkClick r:id="rId3"/>
              </a:rPr>
              <a:t>LCIFLeoGrants@lionsclubs.org</a:t>
            </a:r>
            <a:r>
              <a:rPr lang="zh-TW" sz="1800" dirty="0">
                <a:latin typeface="Calibri" panose="020F0502020204030204" pitchFamily="34" charset="0"/>
                <a:ea typeface="PMingLiU" panose="020F0502020204030204" pitchFamily="34" charset="0"/>
                <a:cs typeface="Times New Roman" panose="02020603050405020304" pitchFamily="18" charset="0"/>
              </a:rPr>
              <a:t>。 </a:t>
            </a:r>
          </a:p>
        </p:txBody>
      </p:sp>
      <p:sp>
        <p:nvSpPr>
          <p:cNvPr id="4" name="Slide Number Placeholder 3"/>
          <p:cNvSpPr>
            <a:spLocks noGrp="1"/>
          </p:cNvSpPr>
          <p:nvPr>
            <p:ph type="sldNum" sz="quarter" idx="5"/>
          </p:nvPr>
        </p:nvSpPr>
        <p:spPr/>
        <p:txBody>
          <a:bodyPr/>
          <a:lstStyle/>
          <a:p>
            <a:fld id="{65F38A34-01B5-8B47-8788-985DCB17BFD7}" type="slidenum">
              <a:rPr lang="en-US" smtClean="0"/>
              <a:t>17</a:t>
            </a:fld>
            <a:endParaRPr lang="en-US" dirty="0"/>
          </a:p>
        </p:txBody>
      </p:sp>
    </p:spTree>
    <p:extLst>
      <p:ext uri="{BB962C8B-B14F-4D97-AF65-F5344CB8AC3E}">
        <p14:creationId xmlns:p14="http://schemas.microsoft.com/office/powerpoint/2010/main" val="18909138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66666"/>
              </a:lnSpc>
              <a:spcBef>
                <a:spcPts val="0"/>
              </a:spcBef>
              <a:spcAft>
                <a:spcPts val="1100"/>
              </a:spcAft>
              <a:buClr>
                <a:schemeClr val="dk1"/>
              </a:buClr>
              <a:buSzPct val="91666"/>
              <a:buFont typeface="Arial"/>
              <a:buNone/>
              <a:tabLst/>
              <a:defRPr/>
            </a:pPr>
            <a:r>
              <a:rPr lang="zh-TW" dirty="0">
                <a:latin typeface="Arial" pitchFamily="34" charset="0"/>
                <a:ea typeface="PMingLiU" pitchFamily="34" charset="-128"/>
              </a:rPr>
              <a:t>国际狮子会设有各种奖项，表扬参与青少狮会计划的青少狮和狮友。有些奖项颁发给青少狮和狮友个人，还有一些奖项是为表扬青少狮会、区或复合区而设计的。</a:t>
            </a:r>
            <a:r>
              <a:rPr lang="zh-TW" dirty="0"/>
              <a:t>请访问青少狮会网页</a:t>
            </a:r>
            <a:r>
              <a:rPr lang="zh-TW" sz="1200" dirty="0">
                <a:solidFill>
                  <a:schemeClr val="tx1"/>
                </a:solidFill>
                <a:latin typeface="Arial" panose="020B0604020202020204" pitchFamily="34" charset="0"/>
                <a:ea typeface="PMingLiU" pitchFamily="34" charset="-128"/>
                <a:cs typeface="Arial" panose="020B0604020202020204" pitchFamily="34" charset="0"/>
              </a:rPr>
              <a:t>lionsclubs.org/leos</a:t>
            </a:r>
            <a:r>
              <a:rPr lang="zh-TW" dirty="0"/>
              <a:t>，查看更多信息，包括奖项的完整清单以及申请表格。</a:t>
            </a:r>
          </a:p>
          <a:p>
            <a:pPr lvl="0" rtl="0">
              <a:lnSpc>
                <a:spcPct val="166666"/>
              </a:lnSpc>
              <a:spcBef>
                <a:spcPts val="0"/>
              </a:spcBef>
              <a:spcAft>
                <a:spcPts val="1100"/>
              </a:spcAft>
              <a:buClr>
                <a:schemeClr val="dk1"/>
              </a:buClr>
              <a:buSzPct val="91666"/>
              <a:buFont typeface="Arial"/>
              <a:buNone/>
            </a:pPr>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18</a:t>
            </a:fld>
            <a:endParaRPr lang="en-US" dirty="0"/>
          </a:p>
        </p:txBody>
      </p:sp>
    </p:spTree>
    <p:extLst>
      <p:ext uri="{BB962C8B-B14F-4D97-AF65-F5344CB8AC3E}">
        <p14:creationId xmlns:p14="http://schemas.microsoft.com/office/powerpoint/2010/main" val="15228387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dirty="0">
                <a:solidFill>
                  <a:schemeClr val="tx1"/>
                </a:solidFill>
                <a:latin typeface="+mn-lt"/>
                <a:ea typeface="PMingLiU"/>
              </a:rPr>
              <a:t>讲师备注：单元4的活动结束时有一个可选操作，请学员思考他们在单元2结束时制作的蓝图。询问他们将使用何种资源来实现或论证建设成功分会的计划。 </a:t>
            </a:r>
          </a:p>
          <a:p>
            <a:endParaRPr lang="en-US" dirty="0"/>
          </a:p>
          <a:p>
            <a:r>
              <a:rPr lang="zh-TW" dirty="0"/>
              <a:t>例：打算在学校举办招募之夜的顾问可以准备填写</a:t>
            </a:r>
            <a:r>
              <a:rPr lang="zh-TW" altLang="en-US" dirty="0"/>
              <a:t> “</a:t>
            </a:r>
            <a:r>
              <a:rPr lang="zh-TW" dirty="0"/>
              <a:t>青少狮会计划出版物表格</a:t>
            </a:r>
            <a:r>
              <a:rPr lang="zh-TW" altLang="en-US" dirty="0"/>
              <a:t>”</a:t>
            </a:r>
            <a:r>
              <a:rPr lang="zh-TW" dirty="0"/>
              <a:t>，从国际狮子会订购一些手册和海报。 </a:t>
            </a:r>
          </a:p>
          <a:p>
            <a:endParaRPr lang="en-US" dirty="0"/>
          </a:p>
          <a:p>
            <a:r>
              <a:rPr lang="zh-TW" dirty="0"/>
              <a:t>预计时间：10分钟</a:t>
            </a:r>
          </a:p>
        </p:txBody>
      </p:sp>
      <p:sp>
        <p:nvSpPr>
          <p:cNvPr id="4" name="Slide Number Placeholder 3"/>
          <p:cNvSpPr>
            <a:spLocks noGrp="1"/>
          </p:cNvSpPr>
          <p:nvPr>
            <p:ph type="sldNum" sz="quarter" idx="5"/>
          </p:nvPr>
        </p:nvSpPr>
        <p:spPr/>
        <p:txBody>
          <a:bodyPr/>
          <a:lstStyle/>
          <a:p>
            <a:fld id="{65F38A34-01B5-8B47-8788-985DCB17BFD7}" type="slidenum">
              <a:rPr lang="en-US" smtClean="0"/>
              <a:t>19</a:t>
            </a:fld>
            <a:endParaRPr lang="en-US" dirty="0"/>
          </a:p>
        </p:txBody>
      </p:sp>
    </p:spTree>
    <p:extLst>
      <p:ext uri="{BB962C8B-B14F-4D97-AF65-F5344CB8AC3E}">
        <p14:creationId xmlns:p14="http://schemas.microsoft.com/office/powerpoint/2010/main" val="35782902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zh-TW" sz="1200" b="1" dirty="0">
                <a:solidFill>
                  <a:srgbClr val="FF0000"/>
                </a:solidFill>
                <a:latin typeface="Arial" panose="020B0604020202020204" pitchFamily="34" charset="0"/>
                <a:ea typeface="PMingLiU" pitchFamily="34" charset="-128"/>
                <a:cs typeface="Arial" panose="020B0604020202020204" pitchFamily="34" charset="0"/>
              </a:rPr>
              <a:t>讲师备注：</a:t>
            </a:r>
            <a:r>
              <a:rPr lang="zh-TW" sz="1200" dirty="0">
                <a:solidFill>
                  <a:schemeClr val="tx1"/>
                </a:solidFill>
                <a:latin typeface="Arial" panose="020B0604020202020204" pitchFamily="34" charset="0"/>
                <a:ea typeface="PMingLiU" pitchFamily="34" charset="-128"/>
                <a:cs typeface="Arial" panose="020B0604020202020204" pitchFamily="34" charset="0"/>
              </a:rPr>
              <a:t>本培训可以一次性讲授所有单元，也可以各单元分开讲授。建议讲师查看每一部分的材料，并决定对本区青少狮会来说相关性最强的单元。培训讲师可将各单元分成多个部分，或分成不同的培训计划。 </a:t>
            </a:r>
          </a:p>
          <a:p>
            <a:pPr marL="0" marR="0" indent="0" algn="l" defTabSz="914400" rtl="0" eaLnBrk="1" fontAlgn="base" latinLnBrk="0" hangingPunct="1">
              <a:lnSpc>
                <a:spcPct val="100000"/>
              </a:lnSpc>
              <a:spcBef>
                <a:spcPct val="0"/>
              </a:spcBef>
              <a:spcAft>
                <a:spcPct val="0"/>
              </a:spcAft>
              <a:buClrTx/>
              <a:buSzTx/>
              <a:buFontTx/>
              <a:buNone/>
              <a:tabLst/>
              <a:defRPr/>
            </a:pPr>
            <a:endParaRPr lang="en-US" altLang="en-US" dirty="0">
              <a:latin typeface="Arial" panose="020B0604020202020204" pitchFamily="34" charset="0"/>
              <a:ea typeface="ＭＳ Ｐゴシック" pitchFamily="34" charset="-128"/>
              <a:cs typeface="Arial" panose="020B0604020202020204" pitchFamily="34" charset="0"/>
            </a:endParaRPr>
          </a:p>
          <a:p>
            <a:pPr marL="0" marR="0" indent="0" algn="l" defTabSz="914400" rtl="0" eaLnBrk="1" fontAlgn="base" latinLnBrk="0" hangingPunct="1">
              <a:lnSpc>
                <a:spcPct val="100000"/>
              </a:lnSpc>
              <a:spcBef>
                <a:spcPct val="0"/>
              </a:spcBef>
              <a:spcAft>
                <a:spcPct val="0"/>
              </a:spcAft>
              <a:buClrTx/>
              <a:buSzTx/>
              <a:buFontTx/>
              <a:buNone/>
              <a:tabLst/>
              <a:defRPr/>
            </a:pPr>
            <a:r>
              <a:rPr lang="zh-TW" sz="1200" dirty="0">
                <a:solidFill>
                  <a:srgbClr val="FF0000"/>
                </a:solidFill>
                <a:latin typeface="Arial" panose="020B0604020202020204" pitchFamily="34" charset="0"/>
                <a:ea typeface="PMingLiU" pitchFamily="34" charset="-128"/>
                <a:cs typeface="Arial" panose="020B0604020202020204" pitchFamily="34" charset="0"/>
              </a:rPr>
              <a:t>每个单元都包括一个建议的反思或讨论活动。反思/讨论的方法可用于多种方式：</a:t>
            </a:r>
          </a:p>
          <a:p>
            <a:pPr marL="171450" marR="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zh-TW" sz="1200" dirty="0">
                <a:solidFill>
                  <a:srgbClr val="FF0000"/>
                </a:solidFill>
                <a:latin typeface="Arial" panose="020B0604020202020204" pitchFamily="34" charset="0"/>
                <a:ea typeface="PMingLiU" pitchFamily="34" charset="-128"/>
                <a:cs typeface="Arial" panose="020B0604020202020204" pitchFamily="34" charset="0"/>
              </a:rPr>
              <a:t>个人反思——鼓励学员独立做笔记写下自己的回答</a:t>
            </a:r>
          </a:p>
          <a:p>
            <a:pPr marL="171450" marR="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zh-TW" dirty="0">
                <a:solidFill>
                  <a:srgbClr val="FF0000"/>
                </a:solidFill>
                <a:latin typeface="Arial" panose="020B0604020202020204" pitchFamily="34" charset="0"/>
                <a:ea typeface="PMingLiU" pitchFamily="34" charset="-128"/>
                <a:cs typeface="Arial" panose="020B0604020202020204" pitchFamily="34" charset="0"/>
              </a:rPr>
              <a:t>大组讨论——使用图表架记录回答</a:t>
            </a:r>
          </a:p>
          <a:p>
            <a:pPr marL="171450" marR="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zh-TW" sz="1200" dirty="0">
                <a:solidFill>
                  <a:srgbClr val="FF0000"/>
                </a:solidFill>
                <a:latin typeface="Arial" panose="020B0604020202020204" pitchFamily="34" charset="0"/>
                <a:ea typeface="PMingLiU" pitchFamily="34" charset="-128"/>
                <a:cs typeface="Arial" panose="020B0604020202020204" pitchFamily="34" charset="0"/>
              </a:rPr>
              <a:t>小组讨论——安排更多时间，先进行小组讨论，随后向大组汇报想法</a:t>
            </a:r>
          </a:p>
          <a:p>
            <a:pPr marL="0" marR="0" indent="0" algn="l" defTabSz="914400" rtl="0" eaLnBrk="1" fontAlgn="base" latinLnBrk="0" hangingPunct="1">
              <a:lnSpc>
                <a:spcPct val="100000"/>
              </a:lnSpc>
              <a:spcBef>
                <a:spcPct val="0"/>
              </a:spcBef>
              <a:spcAft>
                <a:spcPct val="0"/>
              </a:spcAft>
              <a:buClrTx/>
              <a:buSzTx/>
              <a:buFontTx/>
              <a:buNone/>
              <a:tabLst/>
              <a:defRPr/>
            </a:pPr>
            <a:endParaRPr lang="en-US" altLang="en-US" dirty="0">
              <a:latin typeface="Arial" panose="020B0604020202020204" pitchFamily="34" charset="0"/>
              <a:ea typeface="ＭＳ Ｐゴシック" pitchFamily="34" charset="-128"/>
              <a:cs typeface="Arial" panose="020B0604020202020204" pitchFamily="34" charset="0"/>
            </a:endParaRPr>
          </a:p>
        </p:txBody>
      </p:sp>
      <p:sp>
        <p:nvSpPr>
          <p:cNvPr id="4" name="Slide Number Placeholder 3"/>
          <p:cNvSpPr>
            <a:spLocks noGrp="1"/>
          </p:cNvSpPr>
          <p:nvPr>
            <p:ph type="sldNum" sz="quarter" idx="5"/>
          </p:nvPr>
        </p:nvSpPr>
        <p:spPr/>
        <p:txBody>
          <a:bodyPr/>
          <a:lstStyle/>
          <a:p>
            <a:fld id="{65F38A34-01B5-8B47-8788-985DCB17BFD7}" type="slidenum">
              <a:rPr lang="en-US" smtClean="0"/>
              <a:t>2</a:t>
            </a:fld>
            <a:endParaRPr lang="en-US" dirty="0"/>
          </a:p>
        </p:txBody>
      </p:sp>
    </p:spTree>
    <p:extLst>
      <p:ext uri="{BB962C8B-B14F-4D97-AF65-F5344CB8AC3E}">
        <p14:creationId xmlns:p14="http://schemas.microsoft.com/office/powerpoint/2010/main" val="17616266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dirty="0">
                <a:latin typeface="Arial" pitchFamily="34" charset="0"/>
                <a:ea typeface="PMingLiU" pitchFamily="34" charset="-128"/>
              </a:rPr>
              <a:t>青少狮会计划资源包括对国际狮子会提供的支持的简介，以及青少狮会顾问可使用的各种资源。本单元将介绍：</a:t>
            </a:r>
          </a:p>
          <a:p>
            <a:pPr marL="742950" lvl="1" indent="-285750">
              <a:buFont typeface="Arial" panose="020B0604020202020204" pitchFamily="34" charset="0"/>
              <a:buChar char="•"/>
              <a:defRPr/>
            </a:pPr>
            <a:r>
              <a:rPr lang="zh-TW" sz="2400" dirty="0">
                <a:latin typeface="Arial" pitchFamily="34" charset="0"/>
                <a:ea typeface="PMingLiU" pitchFamily="34" charset="-128"/>
              </a:rPr>
              <a:t>青少狮会资源</a:t>
            </a:r>
          </a:p>
          <a:p>
            <a:pPr marL="742950" lvl="1" indent="-285750">
              <a:buFont typeface="Arial" panose="020B0604020202020204" pitchFamily="34" charset="0"/>
              <a:buChar char="•"/>
              <a:defRPr/>
            </a:pPr>
            <a:r>
              <a:rPr lang="zh-TW" sz="2400" dirty="0">
                <a:latin typeface="Arial" pitchFamily="34" charset="0"/>
                <a:ea typeface="PMingLiU" pitchFamily="34" charset="-128"/>
              </a:rPr>
              <a:t>青少狮会沟通</a:t>
            </a:r>
          </a:p>
          <a:p>
            <a:pPr marL="742950" lvl="1" indent="-285750">
              <a:buFont typeface="Arial" panose="020B0604020202020204" pitchFamily="34" charset="0"/>
              <a:buChar char="•"/>
              <a:defRPr/>
            </a:pPr>
            <a:r>
              <a:rPr lang="zh-TW" sz="2400" dirty="0">
                <a:latin typeface="Arial" pitchFamily="34" charset="0"/>
                <a:ea typeface="PMingLiU" pitchFamily="34" charset="-128"/>
              </a:rPr>
              <a:t>青少狮拨款</a:t>
            </a:r>
          </a:p>
          <a:p>
            <a:pPr marL="0" marR="0" lvl="0" indent="0" algn="l" defTabSz="914400" rtl="0" eaLnBrk="1" fontAlgn="auto" latinLnBrk="0" hangingPunct="1">
              <a:lnSpc>
                <a:spcPct val="100000"/>
              </a:lnSpc>
              <a:spcBef>
                <a:spcPts val="0"/>
              </a:spcBef>
              <a:spcAft>
                <a:spcPts val="0"/>
              </a:spcAft>
              <a:buClrTx/>
              <a:buSzTx/>
              <a:buFontTx/>
              <a:buNone/>
              <a:tabLst/>
              <a:defRPr/>
            </a:pPr>
            <a:r>
              <a:rPr lang="zh-TW" dirty="0"/>
              <a:t>在本单元结束时，学员应了解国际狮子会为支持青少狮会而提供的所有资源。 </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3</a:t>
            </a:fld>
            <a:endParaRPr lang="en-US" dirty="0"/>
          </a:p>
        </p:txBody>
      </p:sp>
    </p:spTree>
    <p:extLst>
      <p:ext uri="{BB962C8B-B14F-4D97-AF65-F5344CB8AC3E}">
        <p14:creationId xmlns:p14="http://schemas.microsoft.com/office/powerpoint/2010/main" val="5270257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altLang="zh-TW" sz="1200" dirty="0">
                <a:solidFill>
                  <a:schemeClr val="tx1"/>
                </a:solidFill>
                <a:latin typeface="Arial" panose="020B0604020202020204" pitchFamily="34" charset="0"/>
                <a:ea typeface="PMingLiU" charset="0"/>
                <a:cs typeface="Arial" panose="020B0604020202020204" pitchFamily="34" charset="0"/>
              </a:rPr>
              <a:t>Lions International </a:t>
            </a:r>
            <a:r>
              <a:rPr lang="zh-CN" altLang="en-US" sz="1200" dirty="0">
                <a:solidFill>
                  <a:schemeClr val="tx1"/>
                </a:solidFill>
                <a:latin typeface="Arial" panose="020B0604020202020204" pitchFamily="34" charset="0"/>
                <a:ea typeface="PMingLiU" charset="0"/>
                <a:cs typeface="Arial" panose="020B0604020202020204" pitchFamily="34" charset="0"/>
              </a:rPr>
              <a:t>位</a:t>
            </a:r>
            <a:r>
              <a:rPr lang="zh-TW" sz="1200" dirty="0">
                <a:solidFill>
                  <a:schemeClr val="tx1"/>
                </a:solidFill>
                <a:latin typeface="Arial" panose="020B0604020202020204" pitchFamily="34" charset="0"/>
                <a:ea typeface="PMingLiU" charset="0"/>
                <a:cs typeface="Arial" panose="020B0604020202020204" pitchFamily="34" charset="0"/>
              </a:rPr>
              <a:t>于美国伊利诺伊州橡树溪。总部有300名国际狮子会和LC</a:t>
            </a:r>
            <a:r>
              <a:rPr lang="zh-TW" sz="1200">
                <a:solidFill>
                  <a:schemeClr val="tx1"/>
                </a:solidFill>
                <a:latin typeface="Arial" panose="020B0604020202020204" pitchFamily="34" charset="0"/>
                <a:ea typeface="PMingLiU" charset="0"/>
                <a:cs typeface="Arial" panose="020B0604020202020204" pitchFamily="34" charset="0"/>
              </a:rPr>
              <a:t>IF</a:t>
            </a:r>
            <a:r>
              <a:rPr lang="zh-CN" altLang="en-US" sz="1200">
                <a:solidFill>
                  <a:schemeClr val="tx1"/>
                </a:solidFill>
                <a:latin typeface="Arial" panose="020B0604020202020204" pitchFamily="34" charset="0"/>
                <a:ea typeface="PMingLiU" charset="0"/>
                <a:cs typeface="Arial" panose="020B0604020202020204" pitchFamily="34" charset="0"/>
              </a:rPr>
              <a:t>职员</a:t>
            </a:r>
            <a:r>
              <a:rPr lang="zh-TW" sz="1200">
                <a:solidFill>
                  <a:schemeClr val="tx1"/>
                </a:solidFill>
                <a:latin typeface="Arial" panose="020B0604020202020204" pitchFamily="34" charset="0"/>
                <a:ea typeface="PMingLiU" charset="0"/>
                <a:cs typeface="Arial" panose="020B0604020202020204" pitchFamily="34" charset="0"/>
              </a:rPr>
              <a:t>，</a:t>
            </a:r>
            <a:r>
              <a:rPr lang="zh-TW" sz="1200" dirty="0">
                <a:solidFill>
                  <a:schemeClr val="tx1"/>
                </a:solidFill>
                <a:latin typeface="Arial" panose="020B0604020202020204" pitchFamily="34" charset="0"/>
                <a:ea typeface="PMingLiU" charset="0"/>
                <a:cs typeface="Arial" panose="020B0604020202020204" pitchFamily="34" charset="0"/>
              </a:rPr>
              <a:t>为狮友提供帮助。</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4</a:t>
            </a:fld>
            <a:endParaRPr lang="en-US" dirty="0"/>
          </a:p>
        </p:txBody>
      </p:sp>
    </p:spTree>
    <p:extLst>
      <p:ext uri="{BB962C8B-B14F-4D97-AF65-F5344CB8AC3E}">
        <p14:creationId xmlns:p14="http://schemas.microsoft.com/office/powerpoint/2010/main" val="1722440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dirty="0"/>
              <a:t>以下是国际狮子会总部为青少狮会计划提供的资源清单。本单元将在以下的投影片中逐一介绍所有内容。请访问www.lionsclubs.org/leos，查看资源的链接。</a:t>
            </a:r>
          </a:p>
        </p:txBody>
      </p:sp>
      <p:sp>
        <p:nvSpPr>
          <p:cNvPr id="4" name="Slide Number Placeholder 3"/>
          <p:cNvSpPr>
            <a:spLocks noGrp="1"/>
          </p:cNvSpPr>
          <p:nvPr>
            <p:ph type="sldNum" sz="quarter" idx="5"/>
          </p:nvPr>
        </p:nvSpPr>
        <p:spPr/>
        <p:txBody>
          <a:bodyPr/>
          <a:lstStyle/>
          <a:p>
            <a:fld id="{65F38A34-01B5-8B47-8788-985DCB17BFD7}" type="slidenum">
              <a:rPr lang="en-US" smtClean="0"/>
              <a:t>5</a:t>
            </a:fld>
            <a:endParaRPr lang="en-US" dirty="0"/>
          </a:p>
        </p:txBody>
      </p:sp>
    </p:spTree>
    <p:extLst>
      <p:ext uri="{BB962C8B-B14F-4D97-AF65-F5344CB8AC3E}">
        <p14:creationId xmlns:p14="http://schemas.microsoft.com/office/powerpoint/2010/main" val="6085706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dirty="0"/>
              <a:t>分会顾问需要访问的第一个地方就是青少狮页面，地址是www.lionsclubs.org/leos。该网页中包含链接，可获取所有青少狮会资源，以及访问国际狮子会网站上所有青少狮会相关其他网页。 </a:t>
            </a:r>
          </a:p>
        </p:txBody>
      </p:sp>
      <p:sp>
        <p:nvSpPr>
          <p:cNvPr id="4" name="Slide Number Placeholder 3"/>
          <p:cNvSpPr>
            <a:spLocks noGrp="1"/>
          </p:cNvSpPr>
          <p:nvPr>
            <p:ph type="sldNum" sz="quarter" idx="5"/>
          </p:nvPr>
        </p:nvSpPr>
        <p:spPr/>
        <p:txBody>
          <a:bodyPr/>
          <a:lstStyle/>
          <a:p>
            <a:fld id="{65F38A34-01B5-8B47-8788-985DCB17BFD7}" type="slidenum">
              <a:rPr lang="en-US" smtClean="0"/>
              <a:t>6</a:t>
            </a:fld>
            <a:endParaRPr lang="en-US" dirty="0"/>
          </a:p>
        </p:txBody>
      </p:sp>
    </p:spTree>
    <p:extLst>
      <p:ext uri="{BB962C8B-B14F-4D97-AF65-F5344CB8AC3E}">
        <p14:creationId xmlns:p14="http://schemas.microsoft.com/office/powerpoint/2010/main" val="16817798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dirty="0"/>
              <a:t>国际狮子会制作了在线资源，帮助在互联网上以及更多场合宣传青少狮会。青少狮会顾问可以在青少狮网页的</a:t>
            </a:r>
            <a:r>
              <a:rPr lang="zh-TW" altLang="en-US" dirty="0"/>
              <a:t> “</a:t>
            </a:r>
            <a:r>
              <a:rPr lang="zh-TW" dirty="0"/>
              <a:t>有用的青少狮资源</a:t>
            </a:r>
            <a:r>
              <a:rPr lang="zh-TW" altLang="en-US" dirty="0"/>
              <a:t>”</a:t>
            </a:r>
            <a:r>
              <a:rPr lang="zh-TW" dirty="0"/>
              <a:t>部分找到青少狮资源的链接，或访问国际狮子会网站的资源中心并选择青少狮对象。 </a:t>
            </a:r>
          </a:p>
        </p:txBody>
      </p:sp>
      <p:sp>
        <p:nvSpPr>
          <p:cNvPr id="4" name="Slide Number Placeholder 3"/>
          <p:cNvSpPr>
            <a:spLocks noGrp="1"/>
          </p:cNvSpPr>
          <p:nvPr>
            <p:ph type="sldNum" sz="quarter" idx="5"/>
          </p:nvPr>
        </p:nvSpPr>
        <p:spPr/>
        <p:txBody>
          <a:bodyPr/>
          <a:lstStyle/>
          <a:p>
            <a:fld id="{65F38A34-01B5-8B47-8788-985DCB17BFD7}" type="slidenum">
              <a:rPr lang="en-US" smtClean="0"/>
              <a:t>7</a:t>
            </a:fld>
            <a:endParaRPr lang="en-US" dirty="0"/>
          </a:p>
        </p:txBody>
      </p:sp>
    </p:spTree>
    <p:extLst>
      <p:ext uri="{BB962C8B-B14F-4D97-AF65-F5344CB8AC3E}">
        <p14:creationId xmlns:p14="http://schemas.microsoft.com/office/powerpoint/2010/main" val="17213266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dirty="0"/>
              <a:t>国际狮子会有关于青少狮的多种小册子、海报和指南，可从网站下载。狮友也可订购并接收印刷版的材料。</a:t>
            </a:r>
          </a:p>
        </p:txBody>
      </p:sp>
      <p:sp>
        <p:nvSpPr>
          <p:cNvPr id="4" name="Slide Number Placeholder 3"/>
          <p:cNvSpPr>
            <a:spLocks noGrp="1"/>
          </p:cNvSpPr>
          <p:nvPr>
            <p:ph type="sldNum" sz="quarter" idx="5"/>
          </p:nvPr>
        </p:nvSpPr>
        <p:spPr/>
        <p:txBody>
          <a:bodyPr/>
          <a:lstStyle/>
          <a:p>
            <a:fld id="{65F38A34-01B5-8B47-8788-985DCB17BFD7}" type="slidenum">
              <a:rPr lang="en-US" smtClean="0"/>
              <a:t>8</a:t>
            </a:fld>
            <a:endParaRPr lang="en-US" dirty="0"/>
          </a:p>
        </p:txBody>
      </p:sp>
    </p:spTree>
    <p:extLst>
      <p:ext uri="{BB962C8B-B14F-4D97-AF65-F5344CB8AC3E}">
        <p14:creationId xmlns:p14="http://schemas.microsoft.com/office/powerpoint/2010/main" val="19900641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dirty="0"/>
              <a:t>青少狮会出版物表格中包括国际狮子会提供的所有印刷版资源清单。可以向leo@lionsclubs.org提交订单表格获取。资源是免费的，但狮子分会、区或复合区应支付邮寄费用。 </a:t>
            </a:r>
          </a:p>
        </p:txBody>
      </p:sp>
      <p:sp>
        <p:nvSpPr>
          <p:cNvPr id="4" name="Slide Number Placeholder 3"/>
          <p:cNvSpPr>
            <a:spLocks noGrp="1"/>
          </p:cNvSpPr>
          <p:nvPr>
            <p:ph type="sldNum" sz="quarter" idx="5"/>
          </p:nvPr>
        </p:nvSpPr>
        <p:spPr/>
        <p:txBody>
          <a:bodyPr/>
          <a:lstStyle/>
          <a:p>
            <a:fld id="{65F38A34-01B5-8B47-8788-985DCB17BFD7}" type="slidenum">
              <a:rPr lang="en-US" smtClean="0"/>
              <a:t>9</a:t>
            </a:fld>
            <a:endParaRPr lang="en-US" dirty="0"/>
          </a:p>
        </p:txBody>
      </p:sp>
    </p:spTree>
    <p:extLst>
      <p:ext uri="{BB962C8B-B14F-4D97-AF65-F5344CB8AC3E}">
        <p14:creationId xmlns:p14="http://schemas.microsoft.com/office/powerpoint/2010/main" val="6659034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5A2E7-34E5-4EFA-A1EC-37F927EE597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0869EE2-FEEA-47ED-9FE8-6F2993539D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49A56C8-F8C5-4F5B-B54B-1610751F13F5}"/>
              </a:ext>
            </a:extLst>
          </p:cNvPr>
          <p:cNvSpPr>
            <a:spLocks noGrp="1"/>
          </p:cNvSpPr>
          <p:nvPr>
            <p:ph type="dt" sz="half" idx="10"/>
          </p:nvPr>
        </p:nvSpPr>
        <p:spPr/>
        <p:txBody>
          <a:bodyPr/>
          <a:lstStyle/>
          <a:p>
            <a:fld id="{50FC8E8E-BA8E-416D-909F-A491AA3BA334}" type="datetimeFigureOut">
              <a:rPr lang="en-US" smtClean="0"/>
              <a:t>1/24/2024</a:t>
            </a:fld>
            <a:endParaRPr lang="en-US"/>
          </a:p>
        </p:txBody>
      </p:sp>
      <p:sp>
        <p:nvSpPr>
          <p:cNvPr id="5" name="Footer Placeholder 4">
            <a:extLst>
              <a:ext uri="{FF2B5EF4-FFF2-40B4-BE49-F238E27FC236}">
                <a16:creationId xmlns:a16="http://schemas.microsoft.com/office/drawing/2014/main" id="{713FA877-A37B-46D1-877F-767DEACDE9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F8F13A-6BB3-4DFF-B74C-B2E340D3BB6C}"/>
              </a:ext>
            </a:extLst>
          </p:cNvPr>
          <p:cNvSpPr>
            <a:spLocks noGrp="1"/>
          </p:cNvSpPr>
          <p:nvPr>
            <p:ph type="sldNum" sz="quarter" idx="12"/>
          </p:nvPr>
        </p:nvSpPr>
        <p:spPr/>
        <p:txBody>
          <a:bodyPr/>
          <a:lstStyle/>
          <a:p>
            <a:fld id="{411C5DE1-B927-4681-97EF-749E4A9A6880}" type="slidenum">
              <a:rPr lang="en-US" smtClean="0"/>
              <a:t>‹#›</a:t>
            </a:fld>
            <a:endParaRPr lang="en-US"/>
          </a:p>
        </p:txBody>
      </p:sp>
    </p:spTree>
    <p:extLst>
      <p:ext uri="{BB962C8B-B14F-4D97-AF65-F5344CB8AC3E}">
        <p14:creationId xmlns:p14="http://schemas.microsoft.com/office/powerpoint/2010/main" val="4421068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A2C8D-C285-487D-9A35-80B3070A55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C354A03-8A06-41B7-AB41-D316EC5D159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F10B6F-9053-42B1-9343-F274D33686EA}"/>
              </a:ext>
            </a:extLst>
          </p:cNvPr>
          <p:cNvSpPr>
            <a:spLocks noGrp="1"/>
          </p:cNvSpPr>
          <p:nvPr>
            <p:ph type="dt" sz="half" idx="10"/>
          </p:nvPr>
        </p:nvSpPr>
        <p:spPr/>
        <p:txBody>
          <a:bodyPr/>
          <a:lstStyle/>
          <a:p>
            <a:fld id="{50FC8E8E-BA8E-416D-909F-A491AA3BA334}" type="datetimeFigureOut">
              <a:rPr lang="en-US" smtClean="0"/>
              <a:t>1/24/2024</a:t>
            </a:fld>
            <a:endParaRPr lang="en-US"/>
          </a:p>
        </p:txBody>
      </p:sp>
      <p:sp>
        <p:nvSpPr>
          <p:cNvPr id="5" name="Footer Placeholder 4">
            <a:extLst>
              <a:ext uri="{FF2B5EF4-FFF2-40B4-BE49-F238E27FC236}">
                <a16:creationId xmlns:a16="http://schemas.microsoft.com/office/drawing/2014/main" id="{416525B6-A9DB-47EB-BDD5-F1913AF662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4FD7B7-00D1-4493-9F09-8283AEE260FA}"/>
              </a:ext>
            </a:extLst>
          </p:cNvPr>
          <p:cNvSpPr>
            <a:spLocks noGrp="1"/>
          </p:cNvSpPr>
          <p:nvPr>
            <p:ph type="sldNum" sz="quarter" idx="12"/>
          </p:nvPr>
        </p:nvSpPr>
        <p:spPr/>
        <p:txBody>
          <a:bodyPr/>
          <a:lstStyle/>
          <a:p>
            <a:fld id="{411C5DE1-B927-4681-97EF-749E4A9A6880}" type="slidenum">
              <a:rPr lang="en-US" smtClean="0"/>
              <a:t>‹#›</a:t>
            </a:fld>
            <a:endParaRPr lang="en-US"/>
          </a:p>
        </p:txBody>
      </p:sp>
    </p:spTree>
    <p:extLst>
      <p:ext uri="{BB962C8B-B14F-4D97-AF65-F5344CB8AC3E}">
        <p14:creationId xmlns:p14="http://schemas.microsoft.com/office/powerpoint/2010/main" val="36004197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D06D23-691C-4E72-BA00-C99C29B8319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64BF60-507F-4277-AEBA-42458276CEF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C09700-BD47-4C57-8D6B-732EF53BC947}"/>
              </a:ext>
            </a:extLst>
          </p:cNvPr>
          <p:cNvSpPr>
            <a:spLocks noGrp="1"/>
          </p:cNvSpPr>
          <p:nvPr>
            <p:ph type="dt" sz="half" idx="10"/>
          </p:nvPr>
        </p:nvSpPr>
        <p:spPr/>
        <p:txBody>
          <a:bodyPr/>
          <a:lstStyle/>
          <a:p>
            <a:fld id="{50FC8E8E-BA8E-416D-909F-A491AA3BA334}" type="datetimeFigureOut">
              <a:rPr lang="en-US" smtClean="0"/>
              <a:t>1/24/2024</a:t>
            </a:fld>
            <a:endParaRPr lang="en-US"/>
          </a:p>
        </p:txBody>
      </p:sp>
      <p:sp>
        <p:nvSpPr>
          <p:cNvPr id="5" name="Footer Placeholder 4">
            <a:extLst>
              <a:ext uri="{FF2B5EF4-FFF2-40B4-BE49-F238E27FC236}">
                <a16:creationId xmlns:a16="http://schemas.microsoft.com/office/drawing/2014/main" id="{764E13E9-B4B6-4202-BE48-C94E3B88AC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D6E75C-89BA-41B7-9193-410371466C24}"/>
              </a:ext>
            </a:extLst>
          </p:cNvPr>
          <p:cNvSpPr>
            <a:spLocks noGrp="1"/>
          </p:cNvSpPr>
          <p:nvPr>
            <p:ph type="sldNum" sz="quarter" idx="12"/>
          </p:nvPr>
        </p:nvSpPr>
        <p:spPr/>
        <p:txBody>
          <a:bodyPr/>
          <a:lstStyle/>
          <a:p>
            <a:fld id="{411C5DE1-B927-4681-97EF-749E4A9A6880}" type="slidenum">
              <a:rPr lang="en-US" smtClean="0"/>
              <a:t>‹#›</a:t>
            </a:fld>
            <a:endParaRPr lang="en-US"/>
          </a:p>
        </p:txBody>
      </p:sp>
    </p:spTree>
    <p:extLst>
      <p:ext uri="{BB962C8B-B14F-4D97-AF65-F5344CB8AC3E}">
        <p14:creationId xmlns:p14="http://schemas.microsoft.com/office/powerpoint/2010/main" val="4067403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28311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B548F-2856-4310-9B26-AC0996E958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323BA8-F733-4C84-938F-808B512C8F4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495A55-C455-4C33-85DD-290FAF41734E}"/>
              </a:ext>
            </a:extLst>
          </p:cNvPr>
          <p:cNvSpPr>
            <a:spLocks noGrp="1"/>
          </p:cNvSpPr>
          <p:nvPr>
            <p:ph type="dt" sz="half" idx="10"/>
          </p:nvPr>
        </p:nvSpPr>
        <p:spPr/>
        <p:txBody>
          <a:bodyPr/>
          <a:lstStyle/>
          <a:p>
            <a:fld id="{50FC8E8E-BA8E-416D-909F-A491AA3BA334}" type="datetimeFigureOut">
              <a:rPr lang="en-US" smtClean="0"/>
              <a:t>1/24/2024</a:t>
            </a:fld>
            <a:endParaRPr lang="en-US"/>
          </a:p>
        </p:txBody>
      </p:sp>
      <p:sp>
        <p:nvSpPr>
          <p:cNvPr id="5" name="Footer Placeholder 4">
            <a:extLst>
              <a:ext uri="{FF2B5EF4-FFF2-40B4-BE49-F238E27FC236}">
                <a16:creationId xmlns:a16="http://schemas.microsoft.com/office/drawing/2014/main" id="{314B6AE7-AFB4-44C7-951E-1298B70F49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524D1E-02D4-4AC2-B802-564928DD981B}"/>
              </a:ext>
            </a:extLst>
          </p:cNvPr>
          <p:cNvSpPr>
            <a:spLocks noGrp="1"/>
          </p:cNvSpPr>
          <p:nvPr>
            <p:ph type="sldNum" sz="quarter" idx="12"/>
          </p:nvPr>
        </p:nvSpPr>
        <p:spPr/>
        <p:txBody>
          <a:bodyPr/>
          <a:lstStyle/>
          <a:p>
            <a:fld id="{411C5DE1-B927-4681-97EF-749E4A9A6880}" type="slidenum">
              <a:rPr lang="en-US" smtClean="0"/>
              <a:t>‹#›</a:t>
            </a:fld>
            <a:endParaRPr lang="en-US"/>
          </a:p>
        </p:txBody>
      </p:sp>
    </p:spTree>
    <p:extLst>
      <p:ext uri="{BB962C8B-B14F-4D97-AF65-F5344CB8AC3E}">
        <p14:creationId xmlns:p14="http://schemas.microsoft.com/office/powerpoint/2010/main" val="10058214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1D466-F416-4901-B5C7-4B60367730E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01CB299-AE08-49BD-9F08-1EC2256EE3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1502E4-9B6D-4E3A-A66B-636EAE7BE977}"/>
              </a:ext>
            </a:extLst>
          </p:cNvPr>
          <p:cNvSpPr>
            <a:spLocks noGrp="1"/>
          </p:cNvSpPr>
          <p:nvPr>
            <p:ph type="dt" sz="half" idx="10"/>
          </p:nvPr>
        </p:nvSpPr>
        <p:spPr/>
        <p:txBody>
          <a:bodyPr/>
          <a:lstStyle/>
          <a:p>
            <a:fld id="{50FC8E8E-BA8E-416D-909F-A491AA3BA334}" type="datetimeFigureOut">
              <a:rPr lang="en-US" smtClean="0"/>
              <a:t>1/24/2024</a:t>
            </a:fld>
            <a:endParaRPr lang="en-US"/>
          </a:p>
        </p:txBody>
      </p:sp>
      <p:sp>
        <p:nvSpPr>
          <p:cNvPr id="5" name="Footer Placeholder 4">
            <a:extLst>
              <a:ext uri="{FF2B5EF4-FFF2-40B4-BE49-F238E27FC236}">
                <a16:creationId xmlns:a16="http://schemas.microsoft.com/office/drawing/2014/main" id="{1914A552-8F0D-4299-BBCA-E2641B8C7C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C375A1-41D0-4AB6-8A80-56EBD578451B}"/>
              </a:ext>
            </a:extLst>
          </p:cNvPr>
          <p:cNvSpPr>
            <a:spLocks noGrp="1"/>
          </p:cNvSpPr>
          <p:nvPr>
            <p:ph type="sldNum" sz="quarter" idx="12"/>
          </p:nvPr>
        </p:nvSpPr>
        <p:spPr/>
        <p:txBody>
          <a:bodyPr/>
          <a:lstStyle/>
          <a:p>
            <a:fld id="{411C5DE1-B927-4681-97EF-749E4A9A6880}" type="slidenum">
              <a:rPr lang="en-US" smtClean="0"/>
              <a:t>‹#›</a:t>
            </a:fld>
            <a:endParaRPr lang="en-US"/>
          </a:p>
        </p:txBody>
      </p:sp>
    </p:spTree>
    <p:extLst>
      <p:ext uri="{BB962C8B-B14F-4D97-AF65-F5344CB8AC3E}">
        <p14:creationId xmlns:p14="http://schemas.microsoft.com/office/powerpoint/2010/main" val="1150852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B4689-607F-4B58-BDA7-10C70C850E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BF685D-6CCF-428D-A09C-7261F9AD96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CAC19CE-7714-4F95-9D61-170161B1CB8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EBF1ED6-51D7-43AF-AD24-4A5D7896EC96}"/>
              </a:ext>
            </a:extLst>
          </p:cNvPr>
          <p:cNvSpPr>
            <a:spLocks noGrp="1"/>
          </p:cNvSpPr>
          <p:nvPr>
            <p:ph type="dt" sz="half" idx="10"/>
          </p:nvPr>
        </p:nvSpPr>
        <p:spPr/>
        <p:txBody>
          <a:bodyPr/>
          <a:lstStyle/>
          <a:p>
            <a:fld id="{50FC8E8E-BA8E-416D-909F-A491AA3BA334}" type="datetimeFigureOut">
              <a:rPr lang="en-US" smtClean="0"/>
              <a:t>1/24/2024</a:t>
            </a:fld>
            <a:endParaRPr lang="en-US"/>
          </a:p>
        </p:txBody>
      </p:sp>
      <p:sp>
        <p:nvSpPr>
          <p:cNvPr id="6" name="Footer Placeholder 5">
            <a:extLst>
              <a:ext uri="{FF2B5EF4-FFF2-40B4-BE49-F238E27FC236}">
                <a16:creationId xmlns:a16="http://schemas.microsoft.com/office/drawing/2014/main" id="{7EF0055B-AC0B-4D61-A544-7D35E5F85A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839A80-4D9A-4216-BD09-5C54886D42A4}"/>
              </a:ext>
            </a:extLst>
          </p:cNvPr>
          <p:cNvSpPr>
            <a:spLocks noGrp="1"/>
          </p:cNvSpPr>
          <p:nvPr>
            <p:ph type="sldNum" sz="quarter" idx="12"/>
          </p:nvPr>
        </p:nvSpPr>
        <p:spPr/>
        <p:txBody>
          <a:bodyPr/>
          <a:lstStyle/>
          <a:p>
            <a:fld id="{411C5DE1-B927-4681-97EF-749E4A9A6880}" type="slidenum">
              <a:rPr lang="en-US" smtClean="0"/>
              <a:t>‹#›</a:t>
            </a:fld>
            <a:endParaRPr lang="en-US"/>
          </a:p>
        </p:txBody>
      </p:sp>
    </p:spTree>
    <p:extLst>
      <p:ext uri="{BB962C8B-B14F-4D97-AF65-F5344CB8AC3E}">
        <p14:creationId xmlns:p14="http://schemas.microsoft.com/office/powerpoint/2010/main" val="18047987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062E5-7DCB-42AB-8016-84D603D46B7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A977B0-6FAB-4D2A-9E30-69F896F8CC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E1E9018-27B7-4594-870D-2B406E33B56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55428C9-2D81-4F07-B12E-52DCF43753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C00D1E8-1B5F-4CF1-AACF-3C6DC8A4EEC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68D550E-1C3F-4C5E-AAB3-6117692F945B}"/>
              </a:ext>
            </a:extLst>
          </p:cNvPr>
          <p:cNvSpPr>
            <a:spLocks noGrp="1"/>
          </p:cNvSpPr>
          <p:nvPr>
            <p:ph type="dt" sz="half" idx="10"/>
          </p:nvPr>
        </p:nvSpPr>
        <p:spPr/>
        <p:txBody>
          <a:bodyPr/>
          <a:lstStyle/>
          <a:p>
            <a:fld id="{50FC8E8E-BA8E-416D-909F-A491AA3BA334}" type="datetimeFigureOut">
              <a:rPr lang="en-US" smtClean="0"/>
              <a:t>1/24/2024</a:t>
            </a:fld>
            <a:endParaRPr lang="en-US"/>
          </a:p>
        </p:txBody>
      </p:sp>
      <p:sp>
        <p:nvSpPr>
          <p:cNvPr id="8" name="Footer Placeholder 7">
            <a:extLst>
              <a:ext uri="{FF2B5EF4-FFF2-40B4-BE49-F238E27FC236}">
                <a16:creationId xmlns:a16="http://schemas.microsoft.com/office/drawing/2014/main" id="{75C88CD1-853F-4C1D-B078-AB83C519FB2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28FDBDB-F055-46FB-AD22-920A326237A8}"/>
              </a:ext>
            </a:extLst>
          </p:cNvPr>
          <p:cNvSpPr>
            <a:spLocks noGrp="1"/>
          </p:cNvSpPr>
          <p:nvPr>
            <p:ph type="sldNum" sz="quarter" idx="12"/>
          </p:nvPr>
        </p:nvSpPr>
        <p:spPr/>
        <p:txBody>
          <a:bodyPr/>
          <a:lstStyle/>
          <a:p>
            <a:fld id="{411C5DE1-B927-4681-97EF-749E4A9A6880}" type="slidenum">
              <a:rPr lang="en-US" smtClean="0"/>
              <a:t>‹#›</a:t>
            </a:fld>
            <a:endParaRPr lang="en-US"/>
          </a:p>
        </p:txBody>
      </p:sp>
    </p:spTree>
    <p:extLst>
      <p:ext uri="{BB962C8B-B14F-4D97-AF65-F5344CB8AC3E}">
        <p14:creationId xmlns:p14="http://schemas.microsoft.com/office/powerpoint/2010/main" val="4138145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E0753-A13C-4A0B-B568-98074CB8CBE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C6977DB-F419-47B5-967A-2EC6A9766946}"/>
              </a:ext>
            </a:extLst>
          </p:cNvPr>
          <p:cNvSpPr>
            <a:spLocks noGrp="1"/>
          </p:cNvSpPr>
          <p:nvPr>
            <p:ph type="dt" sz="half" idx="10"/>
          </p:nvPr>
        </p:nvSpPr>
        <p:spPr/>
        <p:txBody>
          <a:bodyPr/>
          <a:lstStyle/>
          <a:p>
            <a:fld id="{50FC8E8E-BA8E-416D-909F-A491AA3BA334}" type="datetimeFigureOut">
              <a:rPr lang="en-US" smtClean="0"/>
              <a:t>1/24/2024</a:t>
            </a:fld>
            <a:endParaRPr lang="en-US"/>
          </a:p>
        </p:txBody>
      </p:sp>
      <p:sp>
        <p:nvSpPr>
          <p:cNvPr id="4" name="Footer Placeholder 3">
            <a:extLst>
              <a:ext uri="{FF2B5EF4-FFF2-40B4-BE49-F238E27FC236}">
                <a16:creationId xmlns:a16="http://schemas.microsoft.com/office/drawing/2014/main" id="{B772CF2D-AD82-416F-91F7-DDCAED49AAF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CB59592-B2C9-4CE2-B1E7-2B4F3C9F768F}"/>
              </a:ext>
            </a:extLst>
          </p:cNvPr>
          <p:cNvSpPr>
            <a:spLocks noGrp="1"/>
          </p:cNvSpPr>
          <p:nvPr>
            <p:ph type="sldNum" sz="quarter" idx="12"/>
          </p:nvPr>
        </p:nvSpPr>
        <p:spPr/>
        <p:txBody>
          <a:bodyPr/>
          <a:lstStyle/>
          <a:p>
            <a:fld id="{411C5DE1-B927-4681-97EF-749E4A9A6880}" type="slidenum">
              <a:rPr lang="en-US" smtClean="0"/>
              <a:t>‹#›</a:t>
            </a:fld>
            <a:endParaRPr lang="en-US"/>
          </a:p>
        </p:txBody>
      </p:sp>
    </p:spTree>
    <p:extLst>
      <p:ext uri="{BB962C8B-B14F-4D97-AF65-F5344CB8AC3E}">
        <p14:creationId xmlns:p14="http://schemas.microsoft.com/office/powerpoint/2010/main" val="32846162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5D7807-E20A-4B5C-AD47-4D4741017CA4}"/>
              </a:ext>
            </a:extLst>
          </p:cNvPr>
          <p:cNvSpPr>
            <a:spLocks noGrp="1"/>
          </p:cNvSpPr>
          <p:nvPr>
            <p:ph type="dt" sz="half" idx="10"/>
          </p:nvPr>
        </p:nvSpPr>
        <p:spPr/>
        <p:txBody>
          <a:bodyPr/>
          <a:lstStyle/>
          <a:p>
            <a:fld id="{50FC8E8E-BA8E-416D-909F-A491AA3BA334}" type="datetimeFigureOut">
              <a:rPr lang="en-US" smtClean="0"/>
              <a:t>1/24/2024</a:t>
            </a:fld>
            <a:endParaRPr lang="en-US"/>
          </a:p>
        </p:txBody>
      </p:sp>
      <p:sp>
        <p:nvSpPr>
          <p:cNvPr id="3" name="Footer Placeholder 2">
            <a:extLst>
              <a:ext uri="{FF2B5EF4-FFF2-40B4-BE49-F238E27FC236}">
                <a16:creationId xmlns:a16="http://schemas.microsoft.com/office/drawing/2014/main" id="{C3E29757-DA27-49C8-B4E0-CBD24407394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C629CF-317E-4267-917D-9E9395827F46}"/>
              </a:ext>
            </a:extLst>
          </p:cNvPr>
          <p:cNvSpPr>
            <a:spLocks noGrp="1"/>
          </p:cNvSpPr>
          <p:nvPr>
            <p:ph type="sldNum" sz="quarter" idx="12"/>
          </p:nvPr>
        </p:nvSpPr>
        <p:spPr/>
        <p:txBody>
          <a:bodyPr/>
          <a:lstStyle/>
          <a:p>
            <a:fld id="{411C5DE1-B927-4681-97EF-749E4A9A6880}" type="slidenum">
              <a:rPr lang="en-US" smtClean="0"/>
              <a:t>‹#›</a:t>
            </a:fld>
            <a:endParaRPr lang="en-US"/>
          </a:p>
        </p:txBody>
      </p:sp>
    </p:spTree>
    <p:extLst>
      <p:ext uri="{BB962C8B-B14F-4D97-AF65-F5344CB8AC3E}">
        <p14:creationId xmlns:p14="http://schemas.microsoft.com/office/powerpoint/2010/main" val="4669213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4140E-04C5-46E4-AF7E-0E456FCEDC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4BB77F9-71D6-467F-A1A8-071478894FD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245477-4D7B-4178-B4E5-AE6C132133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96C420-2400-4771-96A5-A1BE4B123081}"/>
              </a:ext>
            </a:extLst>
          </p:cNvPr>
          <p:cNvSpPr>
            <a:spLocks noGrp="1"/>
          </p:cNvSpPr>
          <p:nvPr>
            <p:ph type="dt" sz="half" idx="10"/>
          </p:nvPr>
        </p:nvSpPr>
        <p:spPr/>
        <p:txBody>
          <a:bodyPr/>
          <a:lstStyle/>
          <a:p>
            <a:fld id="{50FC8E8E-BA8E-416D-909F-A491AA3BA334}" type="datetimeFigureOut">
              <a:rPr lang="en-US" smtClean="0"/>
              <a:t>1/24/2024</a:t>
            </a:fld>
            <a:endParaRPr lang="en-US"/>
          </a:p>
        </p:txBody>
      </p:sp>
      <p:sp>
        <p:nvSpPr>
          <p:cNvPr id="6" name="Footer Placeholder 5">
            <a:extLst>
              <a:ext uri="{FF2B5EF4-FFF2-40B4-BE49-F238E27FC236}">
                <a16:creationId xmlns:a16="http://schemas.microsoft.com/office/drawing/2014/main" id="{6062FBE6-FEB8-4228-B7A2-24A108E320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E1B786-4F61-4A45-BFA2-FA70FF41ACB5}"/>
              </a:ext>
            </a:extLst>
          </p:cNvPr>
          <p:cNvSpPr>
            <a:spLocks noGrp="1"/>
          </p:cNvSpPr>
          <p:nvPr>
            <p:ph type="sldNum" sz="quarter" idx="12"/>
          </p:nvPr>
        </p:nvSpPr>
        <p:spPr/>
        <p:txBody>
          <a:bodyPr/>
          <a:lstStyle/>
          <a:p>
            <a:fld id="{411C5DE1-B927-4681-97EF-749E4A9A6880}" type="slidenum">
              <a:rPr lang="en-US" smtClean="0"/>
              <a:t>‹#›</a:t>
            </a:fld>
            <a:endParaRPr lang="en-US"/>
          </a:p>
        </p:txBody>
      </p:sp>
    </p:spTree>
    <p:extLst>
      <p:ext uri="{BB962C8B-B14F-4D97-AF65-F5344CB8AC3E}">
        <p14:creationId xmlns:p14="http://schemas.microsoft.com/office/powerpoint/2010/main" val="27574281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80D55-CBEE-469A-9AFF-07F1E5D83A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2EBAB2D-9AD0-4C18-BCB4-53EEDD0731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799647F-854A-44E9-B4E4-ED98941808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BDA362-6FBF-4CF2-BF45-042118CD89E4}"/>
              </a:ext>
            </a:extLst>
          </p:cNvPr>
          <p:cNvSpPr>
            <a:spLocks noGrp="1"/>
          </p:cNvSpPr>
          <p:nvPr>
            <p:ph type="dt" sz="half" idx="10"/>
          </p:nvPr>
        </p:nvSpPr>
        <p:spPr/>
        <p:txBody>
          <a:bodyPr/>
          <a:lstStyle/>
          <a:p>
            <a:fld id="{50FC8E8E-BA8E-416D-909F-A491AA3BA334}" type="datetimeFigureOut">
              <a:rPr lang="en-US" smtClean="0"/>
              <a:t>1/24/2024</a:t>
            </a:fld>
            <a:endParaRPr lang="en-US"/>
          </a:p>
        </p:txBody>
      </p:sp>
      <p:sp>
        <p:nvSpPr>
          <p:cNvPr id="6" name="Footer Placeholder 5">
            <a:extLst>
              <a:ext uri="{FF2B5EF4-FFF2-40B4-BE49-F238E27FC236}">
                <a16:creationId xmlns:a16="http://schemas.microsoft.com/office/drawing/2014/main" id="{FFA869DB-23C2-45CB-A12B-6F9D8C4688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E01F03-178B-42E7-86F4-5566F05BB320}"/>
              </a:ext>
            </a:extLst>
          </p:cNvPr>
          <p:cNvSpPr>
            <a:spLocks noGrp="1"/>
          </p:cNvSpPr>
          <p:nvPr>
            <p:ph type="sldNum" sz="quarter" idx="12"/>
          </p:nvPr>
        </p:nvSpPr>
        <p:spPr/>
        <p:txBody>
          <a:bodyPr/>
          <a:lstStyle/>
          <a:p>
            <a:fld id="{411C5DE1-B927-4681-97EF-749E4A9A6880}" type="slidenum">
              <a:rPr lang="en-US" smtClean="0"/>
              <a:t>‹#›</a:t>
            </a:fld>
            <a:endParaRPr lang="en-US"/>
          </a:p>
        </p:txBody>
      </p:sp>
    </p:spTree>
    <p:extLst>
      <p:ext uri="{BB962C8B-B14F-4D97-AF65-F5344CB8AC3E}">
        <p14:creationId xmlns:p14="http://schemas.microsoft.com/office/powerpoint/2010/main" val="21116982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0922DB-E64E-4EFF-B7FA-3D20728358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8BF6D7A-46B7-4811-82DB-521BC5618E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152A96-1EFB-42AC-AC80-08DD92BE1E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FC8E8E-BA8E-416D-909F-A491AA3BA334}" type="datetimeFigureOut">
              <a:rPr lang="en-US" smtClean="0"/>
              <a:t>1/24/2024</a:t>
            </a:fld>
            <a:endParaRPr lang="en-US"/>
          </a:p>
        </p:txBody>
      </p:sp>
      <p:sp>
        <p:nvSpPr>
          <p:cNvPr id="5" name="Footer Placeholder 4">
            <a:extLst>
              <a:ext uri="{FF2B5EF4-FFF2-40B4-BE49-F238E27FC236}">
                <a16:creationId xmlns:a16="http://schemas.microsoft.com/office/drawing/2014/main" id="{35EC1890-4093-438D-8DD4-61DA73B448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5671DC8-41B3-49A7-9ED2-D8B417346C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1C5DE1-B927-4681-97EF-749E4A9A6880}" type="slidenum">
              <a:rPr lang="en-US" smtClean="0"/>
              <a:t>‹#›</a:t>
            </a:fld>
            <a:endParaRPr lang="en-US"/>
          </a:p>
        </p:txBody>
      </p:sp>
    </p:spTree>
    <p:extLst>
      <p:ext uri="{BB962C8B-B14F-4D97-AF65-F5344CB8AC3E}">
        <p14:creationId xmlns:p14="http://schemas.microsoft.com/office/powerpoint/2010/main" val="21807409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hyperlink" Target="https://lionsclubsinternational.myshopify.com/collections/leos" TargetMode="External"/><Relationship Id="rId7"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20.jpeg"/><Relationship Id="rId4" Type="http://schemas.openxmlformats.org/officeDocument/2006/relationships/image" Target="../media/image19.jpeg"/><Relationship Id="rId9" Type="http://schemas.openxmlformats.org/officeDocument/2006/relationships/image" Target="../media/image22.jp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hyperlink" Target="mailto:leo@lionsclubs.org" TargetMode="External"/><Relationship Id="rId5" Type="http://schemas.openxmlformats.org/officeDocument/2006/relationships/image" Target="../media/image23.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4.png"/><Relationship Id="rId4" Type="http://schemas.openxmlformats.org/officeDocument/2006/relationships/hyperlink" Target="http://www.facebook.com/leoclubs"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hyperlink" Target="https://www.lionsclubs.org/zh-hant/discover-our-clubs/about-leos/leo-club-advisory-panel" TargetMode="Externa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5.png"/><Relationship Id="rId7"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4.png"/><Relationship Id="rId4" Type="http://schemas.openxmlformats.org/officeDocument/2006/relationships/hyperlink" Target="https://www.lionsclubs.org/zh-hant/learn"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8" Type="http://schemas.openxmlformats.org/officeDocument/2006/relationships/image" Target="../media/image29.emf"/><Relationship Id="rId3" Type="http://schemas.openxmlformats.org/officeDocument/2006/relationships/image" Target="../media/image9.png"/><Relationship Id="rId7" Type="http://schemas.openxmlformats.org/officeDocument/2006/relationships/oleObject" Target="../embeddings/oleObject1.bin"/><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hyperlink" Target="https://www.lionsclubs.org/zh-hant/resources-for-members/resource-center/leo-awards-and-recognitions" TargetMode="External"/><Relationship Id="rId5" Type="http://schemas.openxmlformats.org/officeDocument/2006/relationships/image" Target="../media/image5.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8.jp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hyperlink" Target="https://lionsclubsinternational.myshopify.com/collections/leos" TargetMode="External"/><Relationship Id="rId13" Type="http://schemas.openxmlformats.org/officeDocument/2006/relationships/hyperlink" Target="https://www.lionsclubs.org/zh-hant/resources-for-members/resource-center/leo-awards-and-recognitions" TargetMode="External"/><Relationship Id="rId3" Type="http://schemas.openxmlformats.org/officeDocument/2006/relationships/image" Target="../media/image9.png"/><Relationship Id="rId7" Type="http://schemas.openxmlformats.org/officeDocument/2006/relationships/hyperlink" Target="https://cdn2.webdamdb.com/md_Y0zEfxxHFjr0.jpg.pdf" TargetMode="External"/><Relationship Id="rId12" Type="http://schemas.openxmlformats.org/officeDocument/2006/relationships/hyperlink" Target="https://www.lionsclubs.org/zh-hant/resources-for-members/lions-events-calendar" TargetMode="External"/><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hyperlink" Target="https://www.lionsclubs.org/zh-hant/discover-our-clubs/about-leos" TargetMode="External"/><Relationship Id="rId11" Type="http://schemas.openxmlformats.org/officeDocument/2006/relationships/hyperlink" Target="https://www.lionsclubs.org/zh-hant/start-our-approach/grant-types/leo-grants" TargetMode="External"/><Relationship Id="rId5" Type="http://schemas.openxmlformats.org/officeDocument/2006/relationships/image" Target="../media/image5.png"/><Relationship Id="rId10" Type="http://schemas.openxmlformats.org/officeDocument/2006/relationships/hyperlink" Target="https://www.lionsclubs.org/zh-hant/learn" TargetMode="External"/><Relationship Id="rId4" Type="http://schemas.openxmlformats.org/officeDocument/2006/relationships/image" Target="../media/image4.png"/><Relationship Id="rId9" Type="http://schemas.openxmlformats.org/officeDocument/2006/relationships/hyperlink" Target="https://www.facebook.com/leoclub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hyperlink" Target="http://www.lionsclubs.org/leo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5.pn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hyperlink" Target="mailto:leo@lionsclubs.org" TargetMode="External"/><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oup of people looking at a camera&#10;&#10;Description automatically generated with low confidence">
            <a:extLst>
              <a:ext uri="{FF2B5EF4-FFF2-40B4-BE49-F238E27FC236}">
                <a16:creationId xmlns:a16="http://schemas.microsoft.com/office/drawing/2014/main" id="{E4A9691F-D9E0-47C4-93DE-59987768B647}"/>
              </a:ext>
            </a:extLst>
          </p:cNvPr>
          <p:cNvPicPr>
            <a:picLocks noChangeAspect="1"/>
          </p:cNvPicPr>
          <p:nvPr/>
        </p:nvPicPr>
        <p:blipFill rotWithShape="1">
          <a:blip r:embed="rId3"/>
          <a:srcRect t="7671" r="3622"/>
          <a:stretch/>
        </p:blipFill>
        <p:spPr>
          <a:xfrm>
            <a:off x="1467395" y="-6765"/>
            <a:ext cx="10724605" cy="6858000"/>
          </a:xfrm>
          <a:prstGeom prst="rect">
            <a:avLst/>
          </a:prstGeom>
        </p:spPr>
      </p:pic>
      <p:sp>
        <p:nvSpPr>
          <p:cNvPr id="8" name="Background - Solid">
            <a:extLst>
              <a:ext uri="{FF2B5EF4-FFF2-40B4-BE49-F238E27FC236}">
                <a16:creationId xmlns:a16="http://schemas.microsoft.com/office/drawing/2014/main" id="{056D9397-8354-2540-BA75-4F5FFA8E2948}"/>
              </a:ext>
            </a:extLst>
          </p:cNvPr>
          <p:cNvSpPr/>
          <p:nvPr/>
        </p:nvSpPr>
        <p:spPr>
          <a:xfrm>
            <a:off x="-24464" y="6765"/>
            <a:ext cx="1535214" cy="6857999"/>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a:t>
            </a:fld>
            <a:endParaRPr lang="en-US" sz="1000" dirty="0">
              <a:solidFill>
                <a:schemeClr val="bg1"/>
              </a:solidFill>
            </a:endParaRPr>
          </a:p>
        </p:txBody>
      </p:sp>
      <p:pic>
        <p:nvPicPr>
          <p:cNvPr id="13" name="Picture 12">
            <a:extLst>
              <a:ext uri="{FF2B5EF4-FFF2-40B4-BE49-F238E27FC236}">
                <a16:creationId xmlns:a16="http://schemas.microsoft.com/office/drawing/2014/main" id="{9D6A6404-0FEA-E14D-B18E-DBF2EA768FBC}"/>
              </a:ext>
            </a:extLst>
          </p:cNvPr>
          <p:cNvPicPr>
            <a:picLocks noChangeAspect="1"/>
          </p:cNvPicPr>
          <p:nvPr/>
        </p:nvPicPr>
        <p:blipFill rotWithShape="1">
          <a:blip r:embed="rId4"/>
          <a:srcRect l="68604" t="4387" r="-7305" b="37925"/>
          <a:stretch/>
        </p:blipFill>
        <p:spPr>
          <a:xfrm>
            <a:off x="-24467" y="3099618"/>
            <a:ext cx="1683934" cy="3765146"/>
          </a:xfrm>
          <a:prstGeom prst="rect">
            <a:avLst/>
          </a:prstGeom>
        </p:spPr>
      </p:pic>
      <p:sp>
        <p:nvSpPr>
          <p:cNvPr id="15" name="Background - Solid">
            <a:extLst>
              <a:ext uri="{FF2B5EF4-FFF2-40B4-BE49-F238E27FC236}">
                <a16:creationId xmlns:a16="http://schemas.microsoft.com/office/drawing/2014/main" id="{A6801EEA-EA15-4E48-AA33-B09FEAE42630}"/>
              </a:ext>
            </a:extLst>
          </p:cNvPr>
          <p:cNvSpPr/>
          <p:nvPr/>
        </p:nvSpPr>
        <p:spPr>
          <a:xfrm>
            <a:off x="333453" y="3805144"/>
            <a:ext cx="7534918" cy="2421683"/>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274320" rtlCol="0" anchor="ctr" anchorCtr="0"/>
          <a:lstStyle/>
          <a:p>
            <a:r>
              <a:rPr lang="zh-TW" sz="4000" b="1" dirty="0">
                <a:solidFill>
                  <a:srgbClr val="55565A"/>
                </a:solidFill>
                <a:latin typeface="Arial Black" panose="020B0604020202020204" pitchFamily="34" charset="0"/>
                <a:ea typeface="PMingLiU"/>
                <a:cs typeface="Arial" panose="020B0604020202020204" pitchFamily="34" charset="0"/>
              </a:rPr>
              <a:t>青少狮会顾问 </a:t>
            </a:r>
          </a:p>
          <a:p>
            <a:r>
              <a:rPr lang="zh-TW" sz="4000" b="1" dirty="0">
                <a:solidFill>
                  <a:srgbClr val="55565A"/>
                </a:solidFill>
                <a:latin typeface="Arial Black" panose="020B0604020202020204" pitchFamily="34" charset="0"/>
                <a:ea typeface="PMingLiU"/>
                <a:cs typeface="Arial" panose="020B0604020202020204" pitchFamily="34" charset="0"/>
              </a:rPr>
              <a:t>培训和初任讲习</a:t>
            </a:r>
          </a:p>
          <a:p>
            <a:pPr>
              <a:lnSpc>
                <a:spcPct val="150000"/>
              </a:lnSpc>
            </a:pPr>
            <a:r>
              <a:rPr lang="en-US" altLang="zh-TW" sz="2800" dirty="0">
                <a:solidFill>
                  <a:srgbClr val="00AC69"/>
                </a:solidFill>
                <a:latin typeface="Arial" panose="020B0604020202020204" pitchFamily="34" charset="0"/>
                <a:ea typeface="PMingLiU"/>
                <a:cs typeface="Arial" panose="020B0604020202020204" pitchFamily="34" charset="0"/>
              </a:rPr>
              <a:t>Lions International</a:t>
            </a:r>
            <a:endParaRPr lang="zh-TW" sz="2800" dirty="0">
              <a:solidFill>
                <a:srgbClr val="00AC69"/>
              </a:solidFill>
              <a:latin typeface="Arial" panose="020B0604020202020204" pitchFamily="34" charset="0"/>
              <a:ea typeface="PMingLiU"/>
              <a:cs typeface="Arial" panose="020B0604020202020204" pitchFamily="34" charset="0"/>
            </a:endParaRPr>
          </a:p>
        </p:txBody>
      </p:sp>
      <p:pic>
        <p:nvPicPr>
          <p:cNvPr id="3" name="Picture 2">
            <a:extLst>
              <a:ext uri="{FF2B5EF4-FFF2-40B4-BE49-F238E27FC236}">
                <a16:creationId xmlns:a16="http://schemas.microsoft.com/office/drawing/2014/main" id="{2433EEC4-385F-3F4D-A9B7-D9FE43C78479}"/>
              </a:ext>
            </a:extLst>
          </p:cNvPr>
          <p:cNvPicPr>
            <a:picLocks noChangeAspect="1"/>
          </p:cNvPicPr>
          <p:nvPr/>
        </p:nvPicPr>
        <p:blipFill>
          <a:blip r:embed="rId5"/>
          <a:stretch>
            <a:fillRect/>
          </a:stretch>
        </p:blipFill>
        <p:spPr>
          <a:xfrm>
            <a:off x="6518014" y="5822296"/>
            <a:ext cx="1188293" cy="594146"/>
          </a:xfrm>
          <a:prstGeom prst="rect">
            <a:avLst/>
          </a:prstGeom>
        </p:spPr>
      </p:pic>
      <p:pic>
        <p:nvPicPr>
          <p:cNvPr id="9" name="Picture 8">
            <a:extLst>
              <a:ext uri="{FF2B5EF4-FFF2-40B4-BE49-F238E27FC236}">
                <a16:creationId xmlns:a16="http://schemas.microsoft.com/office/drawing/2014/main" id="{0F6A1B70-48D8-634D-ADB9-B9FF0F7009AB}"/>
              </a:ext>
            </a:extLst>
          </p:cNvPr>
          <p:cNvPicPr>
            <a:picLocks noChangeAspect="1"/>
          </p:cNvPicPr>
          <p:nvPr/>
        </p:nvPicPr>
        <p:blipFill>
          <a:blip r:embed="rId6"/>
          <a:stretch>
            <a:fillRect/>
          </a:stretch>
        </p:blipFill>
        <p:spPr>
          <a:xfrm>
            <a:off x="450448" y="489506"/>
            <a:ext cx="2120604" cy="2120604"/>
          </a:xfrm>
          <a:prstGeom prst="rect">
            <a:avLst/>
          </a:prstGeom>
        </p:spPr>
      </p:pic>
    </p:spTree>
    <p:extLst>
      <p:ext uri="{BB962C8B-B14F-4D97-AF65-F5344CB8AC3E}">
        <p14:creationId xmlns:p14="http://schemas.microsoft.com/office/powerpoint/2010/main" val="41135540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10</a:t>
            </a:fld>
            <a:endParaRPr lang="en-US" sz="1000" dirty="0">
              <a:solidFill>
                <a:srgbClr val="55565A"/>
              </a:solidFill>
            </a:endParaRPr>
          </a:p>
        </p:txBody>
      </p:sp>
      <p:sp>
        <p:nvSpPr>
          <p:cNvPr id="12" name="Body Copy">
            <a:extLst>
              <a:ext uri="{FF2B5EF4-FFF2-40B4-BE49-F238E27FC236}">
                <a16:creationId xmlns:a16="http://schemas.microsoft.com/office/drawing/2014/main" id="{1C1157C8-D7B3-C345-97FB-8F582BC43D0E}"/>
              </a:ext>
            </a:extLst>
          </p:cNvPr>
          <p:cNvSpPr txBox="1">
            <a:spLocks/>
          </p:cNvSpPr>
          <p:nvPr/>
        </p:nvSpPr>
        <p:spPr>
          <a:xfrm>
            <a:off x="807161" y="927898"/>
            <a:ext cx="9329645" cy="875296"/>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3600" b="1" dirty="0">
                <a:solidFill>
                  <a:srgbClr val="616262"/>
                </a:solidFill>
              </a:rPr>
              <a:t>狮子会商店的青少狮会商品</a:t>
            </a:r>
          </a:p>
        </p:txBody>
      </p:sp>
      <p:sp>
        <p:nvSpPr>
          <p:cNvPr id="13" name="Body Copy">
            <a:extLst>
              <a:ext uri="{FF2B5EF4-FFF2-40B4-BE49-F238E27FC236}">
                <a16:creationId xmlns:a16="http://schemas.microsoft.com/office/drawing/2014/main" id="{7CD9EC34-F818-4F53-8EDD-4E4E05FF195E}"/>
              </a:ext>
            </a:extLst>
          </p:cNvPr>
          <p:cNvSpPr txBox="1">
            <a:spLocks/>
          </p:cNvSpPr>
          <p:nvPr/>
        </p:nvSpPr>
        <p:spPr>
          <a:xfrm>
            <a:off x="807161" y="1803194"/>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600"/>
              </a:spcBef>
              <a:defRPr/>
            </a:pPr>
            <a:r>
              <a:rPr lang="zh-TW" sz="2400" dirty="0">
                <a:ea typeface="+mn-ea"/>
              </a:rPr>
              <a:t>可从狮子商店购买</a:t>
            </a:r>
            <a:r>
              <a:rPr lang="zh-TW" sz="2400" dirty="0">
                <a:solidFill>
                  <a:srgbClr val="81827C"/>
                </a:solidFill>
                <a:ea typeface="+mn-ea"/>
              </a:rPr>
              <a:t>(</a:t>
            </a:r>
            <a:r>
              <a:rPr lang="zh-TW" sz="2400" dirty="0">
                <a:solidFill>
                  <a:srgbClr val="407CCA"/>
                </a:solidFill>
                <a:ea typeface="+mn-ea"/>
                <a:hlinkClick r:id="rId3">
                  <a:extLst>
                    <a:ext uri="{A12FA001-AC4F-418D-AE19-62706E023703}">
                      <ahyp:hlinkClr xmlns:ahyp="http://schemas.microsoft.com/office/drawing/2018/hyperlinkcolor" val="tx"/>
                    </a:ext>
                  </a:extLst>
                </a:hlinkClick>
              </a:rPr>
              <a:t>https://lionsclubsinternational.myshopify.com/collections/leos</a:t>
            </a:r>
            <a:r>
              <a:rPr lang="zh-TW" sz="2400" dirty="0">
                <a:solidFill>
                  <a:srgbClr val="81827C"/>
                </a:solidFill>
                <a:ea typeface="+mn-ea"/>
              </a:rPr>
              <a:t>): </a:t>
            </a:r>
          </a:p>
          <a:p>
            <a:pPr marL="861999" lvl="1" indent="-342900">
              <a:spcBef>
                <a:spcPts val="600"/>
              </a:spcBef>
              <a:buFont typeface="Arial" pitchFamily="34" charset="0"/>
              <a:buChar char="•"/>
              <a:defRPr/>
            </a:pPr>
            <a:r>
              <a:rPr lang="zh-TW" sz="2400" dirty="0">
                <a:solidFill>
                  <a:srgbClr val="616262"/>
                </a:solidFill>
                <a:ea typeface="+mn-ea"/>
              </a:rPr>
              <a:t>青少狮新会员资料袋</a:t>
            </a:r>
          </a:p>
          <a:p>
            <a:pPr marL="861999" lvl="1" indent="-342900">
              <a:spcBef>
                <a:spcPts val="600"/>
              </a:spcBef>
              <a:buFont typeface="Arial" pitchFamily="34" charset="0"/>
              <a:buChar char="•"/>
              <a:defRPr/>
            </a:pPr>
            <a:r>
              <a:rPr lang="zh-TW" sz="2400" dirty="0">
                <a:solidFill>
                  <a:srgbClr val="616262"/>
                </a:solidFill>
                <a:ea typeface="+mn-ea"/>
              </a:rPr>
              <a:t>青少狮服装</a:t>
            </a:r>
          </a:p>
          <a:p>
            <a:pPr marL="861999" lvl="1" indent="-342900">
              <a:spcBef>
                <a:spcPts val="600"/>
              </a:spcBef>
              <a:buFont typeface="Arial" pitchFamily="34" charset="0"/>
              <a:buChar char="•"/>
              <a:defRPr/>
            </a:pPr>
            <a:r>
              <a:rPr lang="zh-TW" sz="2400" dirty="0">
                <a:solidFill>
                  <a:srgbClr val="616262"/>
                </a:solidFill>
                <a:ea typeface="+mn-ea"/>
              </a:rPr>
              <a:t>青少狮会会议配饰</a:t>
            </a:r>
          </a:p>
          <a:p>
            <a:pPr marL="861999" lvl="1" indent="-342900">
              <a:spcBef>
                <a:spcPts val="600"/>
              </a:spcBef>
              <a:buFont typeface="Arial" pitchFamily="34" charset="0"/>
              <a:buChar char="•"/>
              <a:defRPr/>
            </a:pPr>
            <a:r>
              <a:rPr lang="zh-TW" sz="2400" dirty="0">
                <a:solidFill>
                  <a:srgbClr val="616262"/>
                </a:solidFill>
                <a:ea typeface="+mn-ea"/>
              </a:rPr>
              <a:t>青少狮证书和牌匾</a:t>
            </a:r>
          </a:p>
          <a:p>
            <a:pPr marL="861999" lvl="1" indent="-342900">
              <a:spcBef>
                <a:spcPts val="600"/>
              </a:spcBef>
              <a:buFont typeface="Arial" pitchFamily="34" charset="0"/>
              <a:buChar char="•"/>
              <a:defRPr/>
            </a:pPr>
            <a:r>
              <a:rPr lang="zh-TW" sz="2400" dirty="0">
                <a:solidFill>
                  <a:srgbClr val="616262"/>
                </a:solidFill>
                <a:ea typeface="+mn-ea"/>
              </a:rPr>
              <a:t>青少狮会干部领针</a:t>
            </a:r>
          </a:p>
          <a:p>
            <a:pPr marL="861999" lvl="1" indent="-342900">
              <a:spcBef>
                <a:spcPts val="600"/>
              </a:spcBef>
              <a:buFont typeface="Arial" pitchFamily="34" charset="0"/>
              <a:buChar char="•"/>
              <a:defRPr/>
            </a:pPr>
            <a:r>
              <a:rPr lang="zh-TW" sz="2400" dirty="0">
                <a:solidFill>
                  <a:srgbClr val="616262"/>
                </a:solidFill>
                <a:ea typeface="+mn-ea"/>
              </a:rPr>
              <a:t>青少狮会员别针</a:t>
            </a:r>
          </a:p>
        </p:txBody>
      </p:sp>
      <p:pic>
        <p:nvPicPr>
          <p:cNvPr id="7" name="Picture 10" descr="LEO JUNIOR GONG">
            <a:extLst>
              <a:ext uri="{FF2B5EF4-FFF2-40B4-BE49-F238E27FC236}">
                <a16:creationId xmlns:a16="http://schemas.microsoft.com/office/drawing/2014/main" id="{AEC5AD66-EAB1-4E95-A46D-3EF3406F4D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8855" r="18887"/>
          <a:stretch>
            <a:fillRect/>
          </a:stretch>
        </p:blipFill>
        <p:spPr bwMode="auto">
          <a:xfrm>
            <a:off x="9120591" y="4696009"/>
            <a:ext cx="1136650" cy="182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LEO BANNER">
            <a:extLst>
              <a:ext uri="{FF2B5EF4-FFF2-40B4-BE49-F238E27FC236}">
                <a16:creationId xmlns:a16="http://schemas.microsoft.com/office/drawing/2014/main" id="{939606B5-CE2F-4908-ABAC-1AC9BD3664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3831" t="4758" r="12604" b="5499"/>
          <a:stretch>
            <a:fillRect/>
          </a:stretch>
        </p:blipFill>
        <p:spPr bwMode="auto">
          <a:xfrm rot="-266322">
            <a:off x="7114856" y="3843667"/>
            <a:ext cx="1751012" cy="213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8BD71CA7-7EEB-3C4F-A59F-4382E5146616}"/>
              </a:ext>
            </a:extLst>
          </p:cNvPr>
          <p:cNvPicPr>
            <a:picLocks noChangeAspect="1"/>
          </p:cNvPicPr>
          <p:nvPr/>
        </p:nvPicPr>
        <p:blipFill rotWithShape="1">
          <a:blip r:embed="rId6"/>
          <a:srcRect l="16530" t="2053" r="10928" b="4800"/>
          <a:stretch/>
        </p:blipFill>
        <p:spPr>
          <a:xfrm rot="10800000">
            <a:off x="9857182" y="0"/>
            <a:ext cx="2334818" cy="4497050"/>
          </a:xfrm>
          <a:prstGeom prst="rect">
            <a:avLst/>
          </a:prstGeom>
        </p:spPr>
      </p:pic>
      <p:pic>
        <p:nvPicPr>
          <p:cNvPr id="11" name="Picture 10">
            <a:extLst>
              <a:ext uri="{FF2B5EF4-FFF2-40B4-BE49-F238E27FC236}">
                <a16:creationId xmlns:a16="http://schemas.microsoft.com/office/drawing/2014/main" id="{D22BE551-9F1B-304C-A294-A94BD3404ED5}"/>
              </a:ext>
            </a:extLst>
          </p:cNvPr>
          <p:cNvPicPr>
            <a:picLocks noChangeAspect="1"/>
          </p:cNvPicPr>
          <p:nvPr/>
        </p:nvPicPr>
        <p:blipFill rotWithShape="1">
          <a:blip r:embed="rId7"/>
          <a:srcRect l="15744" b="4901"/>
          <a:stretch/>
        </p:blipFill>
        <p:spPr>
          <a:xfrm>
            <a:off x="0" y="5178695"/>
            <a:ext cx="991893" cy="1679305"/>
          </a:xfrm>
          <a:prstGeom prst="rect">
            <a:avLst/>
          </a:prstGeom>
        </p:spPr>
      </p:pic>
      <p:pic>
        <p:nvPicPr>
          <p:cNvPr id="3" name="Picture 2" descr="A close-up of a skateboard&#10;&#10;Description automatically generated with medium confidence">
            <a:extLst>
              <a:ext uri="{FF2B5EF4-FFF2-40B4-BE49-F238E27FC236}">
                <a16:creationId xmlns:a16="http://schemas.microsoft.com/office/drawing/2014/main" id="{2C842694-5A8C-A042-AE65-DFAE72BB0ED8}"/>
              </a:ext>
            </a:extLst>
          </p:cNvPr>
          <p:cNvPicPr>
            <a:picLocks noChangeAspect="1"/>
          </p:cNvPicPr>
          <p:nvPr/>
        </p:nvPicPr>
        <p:blipFill>
          <a:blip r:embed="rId8"/>
          <a:stretch>
            <a:fillRect/>
          </a:stretch>
        </p:blipFill>
        <p:spPr>
          <a:xfrm>
            <a:off x="6141501" y="2761973"/>
            <a:ext cx="1304290" cy="1304290"/>
          </a:xfrm>
          <a:prstGeom prst="rect">
            <a:avLst/>
          </a:prstGeom>
        </p:spPr>
      </p:pic>
      <p:pic>
        <p:nvPicPr>
          <p:cNvPr id="5" name="Picture 4" descr="A person smiling for the camera&#10;&#10;Description automatically generated with low confidence">
            <a:extLst>
              <a:ext uri="{FF2B5EF4-FFF2-40B4-BE49-F238E27FC236}">
                <a16:creationId xmlns:a16="http://schemas.microsoft.com/office/drawing/2014/main" id="{E5EA7310-26EF-C647-9BEA-35F3D2F9096E}"/>
              </a:ext>
            </a:extLst>
          </p:cNvPr>
          <p:cNvPicPr>
            <a:picLocks noChangeAspect="1"/>
          </p:cNvPicPr>
          <p:nvPr/>
        </p:nvPicPr>
        <p:blipFill rotWithShape="1">
          <a:blip r:embed="rId9"/>
          <a:srcRect l="20226" r="15402"/>
          <a:stretch/>
        </p:blipFill>
        <p:spPr>
          <a:xfrm>
            <a:off x="8800616" y="2785485"/>
            <a:ext cx="1776601" cy="1841046"/>
          </a:xfrm>
          <a:prstGeom prst="rect">
            <a:avLst/>
          </a:prstGeom>
        </p:spPr>
      </p:pic>
    </p:spTree>
    <p:extLst>
      <p:ext uri="{BB962C8B-B14F-4D97-AF65-F5344CB8AC3E}">
        <p14:creationId xmlns:p14="http://schemas.microsoft.com/office/powerpoint/2010/main" val="19146567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11</a:t>
            </a:fld>
            <a:endParaRPr lang="en-US" sz="1000" dirty="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3"/>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086947" y="624776"/>
            <a:ext cx="9329645" cy="875296"/>
          </a:xfrm>
          <a:prstGeom prst="rect">
            <a:avLst/>
          </a:prstGeom>
          <a:noFill/>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3600" b="1" dirty="0">
                <a:solidFill>
                  <a:srgbClr val="616262"/>
                </a:solidFill>
              </a:rPr>
              <a:t>青少狮电子新闻</a:t>
            </a:r>
          </a:p>
        </p:txBody>
      </p:sp>
      <p:pic>
        <p:nvPicPr>
          <p:cNvPr id="15" name="Picture 14">
            <a:extLst>
              <a:ext uri="{FF2B5EF4-FFF2-40B4-BE49-F238E27FC236}">
                <a16:creationId xmlns:a16="http://schemas.microsoft.com/office/drawing/2014/main" id="{3CA1ABDE-925E-6E48-9CEE-9D768A6EE0AD}"/>
              </a:ext>
            </a:extLst>
          </p:cNvPr>
          <p:cNvPicPr>
            <a:picLocks noChangeAspect="1"/>
          </p:cNvPicPr>
          <p:nvPr/>
        </p:nvPicPr>
        <p:blipFill>
          <a:blip r:embed="rId4"/>
          <a:stretch>
            <a:fillRect/>
          </a:stretch>
        </p:blipFill>
        <p:spPr>
          <a:xfrm>
            <a:off x="528741" y="283321"/>
            <a:ext cx="1558206" cy="1558206"/>
          </a:xfrm>
          <a:prstGeom prst="rect">
            <a:avLst/>
          </a:prstGeom>
        </p:spPr>
      </p:pic>
      <p:pic>
        <p:nvPicPr>
          <p:cNvPr id="3" name="Picture 2" descr="Graphical user interface, website&#10;&#10;Description automatically generated">
            <a:extLst>
              <a:ext uri="{FF2B5EF4-FFF2-40B4-BE49-F238E27FC236}">
                <a16:creationId xmlns:a16="http://schemas.microsoft.com/office/drawing/2014/main" id="{43B7FBBD-98E0-43DA-8C9A-DC4F3D74CB24}"/>
              </a:ext>
            </a:extLst>
          </p:cNvPr>
          <p:cNvPicPr>
            <a:picLocks noChangeAspect="1"/>
          </p:cNvPicPr>
          <p:nvPr/>
        </p:nvPicPr>
        <p:blipFill>
          <a:blip r:embed="rId5"/>
          <a:stretch>
            <a:fillRect/>
          </a:stretch>
        </p:blipFill>
        <p:spPr>
          <a:xfrm>
            <a:off x="5191797" y="1225119"/>
            <a:ext cx="6085803" cy="4890377"/>
          </a:xfrm>
          <a:prstGeom prst="rect">
            <a:avLst/>
          </a:prstGeom>
          <a:ln>
            <a:solidFill>
              <a:srgbClr val="616262"/>
            </a:solidFill>
          </a:ln>
        </p:spPr>
      </p:pic>
      <p:sp>
        <p:nvSpPr>
          <p:cNvPr id="9" name="TextBox 8">
            <a:extLst>
              <a:ext uri="{FF2B5EF4-FFF2-40B4-BE49-F238E27FC236}">
                <a16:creationId xmlns:a16="http://schemas.microsoft.com/office/drawing/2014/main" id="{B99B9A13-D21D-4A69-8AC9-329C2ECB62B2}"/>
              </a:ext>
            </a:extLst>
          </p:cNvPr>
          <p:cNvSpPr txBox="1"/>
          <p:nvPr/>
        </p:nvSpPr>
        <p:spPr>
          <a:xfrm>
            <a:off x="1099810" y="1927253"/>
            <a:ext cx="3845052" cy="3293209"/>
          </a:xfrm>
          <a:prstGeom prst="rect">
            <a:avLst/>
          </a:prstGeom>
          <a:noFill/>
        </p:spPr>
        <p:txBody>
          <a:bodyPr wrap="square">
            <a:spAutoFit/>
          </a:bodyPr>
          <a:lstStyle/>
          <a:p>
            <a:r>
              <a:rPr lang="zh-TW" dirty="0"/>
              <a:t>由</a:t>
            </a:r>
            <a:r>
              <a:rPr lang="zh-TW" dirty="0">
                <a:hlinkClick r:id="rId6">
                  <a:extLst>
                    <a:ext uri="{A12FA001-AC4F-418D-AE19-62706E023703}">
                      <ahyp:hlinkClr xmlns:ahyp="http://schemas.microsoft.com/office/drawing/2018/hyperlinkcolor" val="tx"/>
                    </a:ext>
                  </a:extLst>
                </a:hlinkClick>
              </a:rPr>
              <a:t>leo@lionsclubs.org</a:t>
            </a:r>
            <a:r>
              <a:rPr lang="zh-TW" dirty="0"/>
              <a:t>每季度发送电子新闻，包括最新信息和关于青少狮分会计划的通知。</a:t>
            </a:r>
            <a:r>
              <a:rPr lang="zh-TW" sz="2400" dirty="0">
                <a:solidFill>
                  <a:srgbClr val="616262"/>
                </a:solidFill>
                <a:latin typeface="Arial" panose="020B0604020202020204" pitchFamily="34" charset="0"/>
                <a:ea typeface="PMingLiU"/>
                <a:cs typeface="Arial" panose="020B0604020202020204" pitchFamily="34" charset="0"/>
              </a:rPr>
              <a:t> </a:t>
            </a:r>
          </a:p>
          <a:p>
            <a:endParaRPr lang="en-US" sz="2400" b="1" kern="0" dirty="0">
              <a:solidFill>
                <a:srgbClr val="616262"/>
              </a:solidFill>
              <a:latin typeface="Arial" panose="020B0604020202020204" pitchFamily="34" charset="0"/>
              <a:cs typeface="Arial" panose="020B0604020202020204" pitchFamily="34" charset="0"/>
            </a:endParaRPr>
          </a:p>
          <a:p>
            <a:r>
              <a:rPr lang="zh-TW" sz="2400" b="1" dirty="0">
                <a:solidFill>
                  <a:srgbClr val="616262"/>
                </a:solidFill>
                <a:latin typeface="Arial" panose="020B0604020202020204" pitchFamily="34" charset="0"/>
                <a:ea typeface="PMingLiU"/>
                <a:cs typeface="Arial" panose="020B0604020202020204" pitchFamily="34" charset="0"/>
              </a:rPr>
              <a:t>电子新闻会发送到在</a:t>
            </a:r>
            <a:r>
              <a:rPr lang="en-US" altLang="zh-TW" sz="2400" b="1" dirty="0">
                <a:solidFill>
                  <a:srgbClr val="616262"/>
                </a:solidFill>
                <a:latin typeface="Arial" panose="020B0604020202020204" pitchFamily="34" charset="0"/>
                <a:ea typeface="PMingLiU"/>
                <a:cs typeface="Arial" panose="020B0604020202020204" pitchFamily="34" charset="0"/>
              </a:rPr>
              <a:t> Lions International </a:t>
            </a:r>
            <a:r>
              <a:rPr lang="zh-TW" altLang="en-US" sz="2400" b="1" dirty="0">
                <a:solidFill>
                  <a:srgbClr val="616262"/>
                </a:solidFill>
                <a:latin typeface="Arial" panose="020B0604020202020204" pitchFamily="34" charset="0"/>
                <a:ea typeface="PMingLiU"/>
                <a:cs typeface="Arial" panose="020B0604020202020204" pitchFamily="34" charset="0"/>
              </a:rPr>
              <a:t>在线</a:t>
            </a:r>
            <a:r>
              <a:rPr lang="zh-CN" altLang="en-US" sz="2400" b="1" dirty="0">
                <a:solidFill>
                  <a:srgbClr val="616262"/>
                </a:solidFill>
                <a:latin typeface="Arial" panose="020B0604020202020204" pitchFamily="34" charset="0"/>
                <a:ea typeface="PMingLiU"/>
                <a:cs typeface="Arial" panose="020B0604020202020204" pitchFamily="34" charset="0"/>
              </a:rPr>
              <a:t>报告系统中</a:t>
            </a:r>
            <a:r>
              <a:rPr lang="zh-TW" sz="2400" b="1" dirty="0">
                <a:solidFill>
                  <a:srgbClr val="616262"/>
                </a:solidFill>
                <a:latin typeface="Arial" panose="020B0604020202020204" pitchFamily="34" charset="0"/>
                <a:ea typeface="PMingLiU"/>
                <a:cs typeface="Arial" panose="020B0604020202020204" pitchFamily="34" charset="0"/>
              </a:rPr>
              <a:t>有电子邮件记录的每个青少狮会和青少狮顾问。</a:t>
            </a:r>
          </a:p>
          <a:p>
            <a:endParaRPr lang="en-US" sz="2800" b="1" kern="0" dirty="0">
              <a:solidFill>
                <a:schemeClr val="accent6"/>
              </a:solidFill>
            </a:endParaRPr>
          </a:p>
        </p:txBody>
      </p:sp>
      <p:pic>
        <p:nvPicPr>
          <p:cNvPr id="8" name="Picture 7">
            <a:extLst>
              <a:ext uri="{FF2B5EF4-FFF2-40B4-BE49-F238E27FC236}">
                <a16:creationId xmlns:a16="http://schemas.microsoft.com/office/drawing/2014/main" id="{15E710AF-FF78-CC45-823E-03CE85DB9C02}"/>
              </a:ext>
            </a:extLst>
          </p:cNvPr>
          <p:cNvPicPr>
            <a:picLocks noChangeAspect="1"/>
          </p:cNvPicPr>
          <p:nvPr/>
        </p:nvPicPr>
        <p:blipFill rotWithShape="1">
          <a:blip r:embed="rId3"/>
          <a:srcRect l="15744" b="4901"/>
          <a:stretch/>
        </p:blipFill>
        <p:spPr>
          <a:xfrm>
            <a:off x="-31075" y="5178695"/>
            <a:ext cx="991893" cy="1679305"/>
          </a:xfrm>
          <a:prstGeom prst="rect">
            <a:avLst/>
          </a:prstGeom>
        </p:spPr>
      </p:pic>
    </p:spTree>
    <p:extLst>
      <p:ext uri="{BB962C8B-B14F-4D97-AF65-F5344CB8AC3E}">
        <p14:creationId xmlns:p14="http://schemas.microsoft.com/office/powerpoint/2010/main" val="14032494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12</a:t>
            </a:fld>
            <a:endParaRPr lang="en-US" sz="1000" dirty="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3"/>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086947" y="402005"/>
            <a:ext cx="9329645" cy="875296"/>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3600" b="1" dirty="0">
                <a:solidFill>
                  <a:srgbClr val="616262"/>
                </a:solidFill>
                <a:hlinkClick r:id="rId4">
                  <a:extLst>
                    <a:ext uri="{A12FA001-AC4F-418D-AE19-62706E023703}">
                      <ahyp:hlinkClr xmlns:ahyp="http://schemas.microsoft.com/office/drawing/2018/hyperlinkcolor" val="tx"/>
                    </a:ext>
                  </a:extLst>
                </a:hlinkClick>
              </a:rPr>
              <a:t>青少狮脸书页面</a:t>
            </a:r>
          </a:p>
        </p:txBody>
      </p:sp>
      <p:pic>
        <p:nvPicPr>
          <p:cNvPr id="15" name="Picture 14">
            <a:extLst>
              <a:ext uri="{FF2B5EF4-FFF2-40B4-BE49-F238E27FC236}">
                <a16:creationId xmlns:a16="http://schemas.microsoft.com/office/drawing/2014/main" id="{3CA1ABDE-925E-6E48-9CEE-9D768A6EE0AD}"/>
              </a:ext>
            </a:extLst>
          </p:cNvPr>
          <p:cNvPicPr>
            <a:picLocks noChangeAspect="1"/>
          </p:cNvPicPr>
          <p:nvPr/>
        </p:nvPicPr>
        <p:blipFill>
          <a:blip r:embed="rId5"/>
          <a:stretch>
            <a:fillRect/>
          </a:stretch>
        </p:blipFill>
        <p:spPr>
          <a:xfrm>
            <a:off x="528741" y="130921"/>
            <a:ext cx="1558206" cy="1558206"/>
          </a:xfrm>
          <a:prstGeom prst="rect">
            <a:avLst/>
          </a:prstGeom>
        </p:spPr>
      </p:pic>
      <p:pic>
        <p:nvPicPr>
          <p:cNvPr id="3" name="Picture 2" descr="Graphical user interface, application&#10;&#10;Description automatically generated">
            <a:extLst>
              <a:ext uri="{FF2B5EF4-FFF2-40B4-BE49-F238E27FC236}">
                <a16:creationId xmlns:a16="http://schemas.microsoft.com/office/drawing/2014/main" id="{9B8D7825-6FE0-40BD-9290-97E3B484EED8}"/>
              </a:ext>
            </a:extLst>
          </p:cNvPr>
          <p:cNvPicPr>
            <a:picLocks noChangeAspect="1"/>
          </p:cNvPicPr>
          <p:nvPr/>
        </p:nvPicPr>
        <p:blipFill>
          <a:blip r:embed="rId6"/>
          <a:stretch>
            <a:fillRect/>
          </a:stretch>
        </p:blipFill>
        <p:spPr>
          <a:xfrm>
            <a:off x="2177033" y="1222032"/>
            <a:ext cx="7281682" cy="5178694"/>
          </a:xfrm>
          <a:prstGeom prst="rect">
            <a:avLst/>
          </a:prstGeom>
          <a:ln>
            <a:solidFill>
              <a:srgbClr val="616262"/>
            </a:solidFill>
          </a:ln>
        </p:spPr>
      </p:pic>
      <p:pic>
        <p:nvPicPr>
          <p:cNvPr id="7" name="Picture 6">
            <a:extLst>
              <a:ext uri="{FF2B5EF4-FFF2-40B4-BE49-F238E27FC236}">
                <a16:creationId xmlns:a16="http://schemas.microsoft.com/office/drawing/2014/main" id="{5574C3E5-C978-394F-AE1D-979295F2D51B}"/>
              </a:ext>
            </a:extLst>
          </p:cNvPr>
          <p:cNvPicPr>
            <a:picLocks noChangeAspect="1"/>
          </p:cNvPicPr>
          <p:nvPr/>
        </p:nvPicPr>
        <p:blipFill rotWithShape="1">
          <a:blip r:embed="rId3"/>
          <a:srcRect l="15744" b="4901"/>
          <a:stretch/>
        </p:blipFill>
        <p:spPr>
          <a:xfrm>
            <a:off x="0" y="5178695"/>
            <a:ext cx="991893" cy="1679305"/>
          </a:xfrm>
          <a:prstGeom prst="rect">
            <a:avLst/>
          </a:prstGeom>
        </p:spPr>
      </p:pic>
    </p:spTree>
    <p:extLst>
      <p:ext uri="{BB962C8B-B14F-4D97-AF65-F5344CB8AC3E}">
        <p14:creationId xmlns:p14="http://schemas.microsoft.com/office/powerpoint/2010/main" val="3816722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13</a:t>
            </a:fld>
            <a:endParaRPr lang="en-US" sz="1000" dirty="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3"/>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086947" y="726376"/>
            <a:ext cx="9329645" cy="875296"/>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3600" b="1" dirty="0">
                <a:solidFill>
                  <a:srgbClr val="616262"/>
                </a:solidFill>
              </a:rPr>
              <a:t>青少狮会</a:t>
            </a:r>
            <a:r>
              <a:rPr lang="zh-CN" altLang="en-US" sz="3600" b="1" dirty="0">
                <a:solidFill>
                  <a:srgbClr val="616262"/>
                </a:solidFill>
              </a:rPr>
              <a:t>计划</a:t>
            </a:r>
            <a:r>
              <a:rPr lang="zh-TW" sz="3600" b="1" dirty="0">
                <a:solidFill>
                  <a:srgbClr val="616262"/>
                </a:solidFill>
              </a:rPr>
              <a:t>顾问小组</a:t>
            </a:r>
          </a:p>
        </p:txBody>
      </p:sp>
      <p:pic>
        <p:nvPicPr>
          <p:cNvPr id="15" name="Picture 14">
            <a:extLst>
              <a:ext uri="{FF2B5EF4-FFF2-40B4-BE49-F238E27FC236}">
                <a16:creationId xmlns:a16="http://schemas.microsoft.com/office/drawing/2014/main" id="{3CA1ABDE-925E-6E48-9CEE-9D768A6EE0AD}"/>
              </a:ext>
            </a:extLst>
          </p:cNvPr>
          <p:cNvPicPr>
            <a:picLocks noChangeAspect="1"/>
          </p:cNvPicPr>
          <p:nvPr/>
        </p:nvPicPr>
        <p:blipFill>
          <a:blip r:embed="rId4"/>
          <a:stretch>
            <a:fillRect/>
          </a:stretch>
        </p:blipFill>
        <p:spPr>
          <a:xfrm>
            <a:off x="528741" y="384921"/>
            <a:ext cx="1558206" cy="1558206"/>
          </a:xfrm>
          <a:prstGeom prst="rect">
            <a:avLst/>
          </a:prstGeom>
        </p:spPr>
      </p:pic>
      <p:sp>
        <p:nvSpPr>
          <p:cNvPr id="9" name="TextBox 8">
            <a:extLst>
              <a:ext uri="{FF2B5EF4-FFF2-40B4-BE49-F238E27FC236}">
                <a16:creationId xmlns:a16="http://schemas.microsoft.com/office/drawing/2014/main" id="{AD3F724B-EFB1-4B3D-AAF5-ACA42042679E}"/>
              </a:ext>
            </a:extLst>
          </p:cNvPr>
          <p:cNvSpPr txBox="1"/>
          <p:nvPr/>
        </p:nvSpPr>
        <p:spPr>
          <a:xfrm>
            <a:off x="7402759" y="2122467"/>
            <a:ext cx="3462068" cy="2739211"/>
          </a:xfrm>
          <a:prstGeom prst="rect">
            <a:avLst/>
          </a:prstGeom>
          <a:noFill/>
        </p:spPr>
        <p:txBody>
          <a:bodyPr wrap="square">
            <a:spAutoFit/>
          </a:bodyPr>
          <a:lstStyle/>
          <a:p>
            <a:r>
              <a:rPr lang="zh-TW" sz="2400" dirty="0">
                <a:solidFill>
                  <a:srgbClr val="407CCA"/>
                </a:solidFill>
                <a:latin typeface="Arial" panose="020B0604020202020204" pitchFamily="34" charset="0"/>
                <a:ea typeface="PMingLiU"/>
                <a:cs typeface="Arial" panose="020B0604020202020204" pitchFamily="34" charset="0"/>
                <a:hlinkClick r:id="rId5">
                  <a:extLst>
                    <a:ext uri="{A12FA001-AC4F-418D-AE19-62706E023703}">
                      <ahyp:hlinkClr xmlns:ahyp="http://schemas.microsoft.com/office/drawing/2018/hyperlinkcolor" val="tx"/>
                    </a:ext>
                  </a:extLst>
                </a:hlinkClick>
              </a:rPr>
              <a:t>青少狮会顾问小组</a:t>
            </a:r>
            <a:r>
              <a:rPr lang="zh-TW" sz="2400" dirty="0">
                <a:latin typeface="Arial" panose="020B0604020202020204" pitchFamily="34" charset="0"/>
                <a:ea typeface="PMingLiU"/>
                <a:cs typeface="Arial" panose="020B0604020202020204" pitchFamily="34" charset="0"/>
              </a:rPr>
              <a:t>由32人组成，包括来自每个宪章区的两名青少狮和两名狮友。 </a:t>
            </a:r>
            <a:r>
              <a:rPr lang="zh-TW" sz="2400" dirty="0">
                <a:solidFill>
                  <a:srgbClr val="616262"/>
                </a:solidFill>
                <a:latin typeface="Arial" panose="020B0604020202020204" pitchFamily="34" charset="0"/>
                <a:ea typeface="PMingLiU"/>
                <a:cs typeface="Arial" panose="020B0604020202020204" pitchFamily="34" charset="0"/>
              </a:rPr>
              <a:t> </a:t>
            </a:r>
          </a:p>
          <a:p>
            <a:endParaRPr lang="en-US" sz="2400" b="1" kern="0" dirty="0">
              <a:solidFill>
                <a:srgbClr val="616262"/>
              </a:solidFill>
              <a:latin typeface="Arial" panose="020B0604020202020204" pitchFamily="34" charset="0"/>
              <a:cs typeface="Arial" panose="020B0604020202020204" pitchFamily="34" charset="0"/>
            </a:endParaRPr>
          </a:p>
          <a:p>
            <a:r>
              <a:rPr lang="zh-TW" sz="2400" b="1" dirty="0">
                <a:solidFill>
                  <a:srgbClr val="616262"/>
                </a:solidFill>
                <a:latin typeface="Arial" panose="020B0604020202020204" pitchFamily="34" charset="0"/>
                <a:ea typeface="PMingLiU"/>
                <a:cs typeface="Arial" panose="020B0604020202020204" pitchFamily="34" charset="0"/>
              </a:rPr>
              <a:t>申请截止日期为8月15日。</a:t>
            </a:r>
          </a:p>
          <a:p>
            <a:endParaRPr lang="en-US" sz="2800" b="1" kern="0" dirty="0">
              <a:solidFill>
                <a:schemeClr val="accent6"/>
              </a:solidFill>
            </a:endParaRPr>
          </a:p>
        </p:txBody>
      </p:sp>
      <p:pic>
        <p:nvPicPr>
          <p:cNvPr id="8" name="Picture 7">
            <a:extLst>
              <a:ext uri="{FF2B5EF4-FFF2-40B4-BE49-F238E27FC236}">
                <a16:creationId xmlns:a16="http://schemas.microsoft.com/office/drawing/2014/main" id="{09062A73-AE2F-E242-B59B-844F3FFE7AA5}"/>
              </a:ext>
            </a:extLst>
          </p:cNvPr>
          <p:cNvPicPr>
            <a:picLocks noChangeAspect="1"/>
          </p:cNvPicPr>
          <p:nvPr/>
        </p:nvPicPr>
        <p:blipFill rotWithShape="1">
          <a:blip r:embed="rId3"/>
          <a:srcRect l="15744" b="4901"/>
          <a:stretch/>
        </p:blipFill>
        <p:spPr>
          <a:xfrm>
            <a:off x="-31075" y="5178695"/>
            <a:ext cx="991893" cy="1679305"/>
          </a:xfrm>
          <a:prstGeom prst="rect">
            <a:avLst/>
          </a:prstGeom>
        </p:spPr>
      </p:pic>
      <p:pic>
        <p:nvPicPr>
          <p:cNvPr id="2" name="Picture 1">
            <a:extLst>
              <a:ext uri="{FF2B5EF4-FFF2-40B4-BE49-F238E27FC236}">
                <a16:creationId xmlns:a16="http://schemas.microsoft.com/office/drawing/2014/main" id="{78384CCE-D1CC-934A-7C2E-F16B1AC301A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628638" y="2122467"/>
            <a:ext cx="3535598" cy="3535598"/>
          </a:xfrm>
          <a:prstGeom prst="rect">
            <a:avLst/>
          </a:prstGeom>
        </p:spPr>
      </p:pic>
    </p:spTree>
    <p:extLst>
      <p:ext uri="{BB962C8B-B14F-4D97-AF65-F5344CB8AC3E}">
        <p14:creationId xmlns:p14="http://schemas.microsoft.com/office/powerpoint/2010/main" val="30609097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14</a:t>
            </a:fld>
            <a:endParaRPr lang="en-US" sz="1000" dirty="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3"/>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1715733" y="640964"/>
            <a:ext cx="9329645" cy="875296"/>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3600" b="1" dirty="0">
                <a:solidFill>
                  <a:srgbClr val="616262"/>
                </a:solidFill>
              </a:rPr>
              <a:t>青少狮或青少狮-狮友内阁和议会联系员，青狮狮友理事会联系员</a:t>
            </a:r>
          </a:p>
        </p:txBody>
      </p:sp>
      <p:pic>
        <p:nvPicPr>
          <p:cNvPr id="15" name="Picture 14">
            <a:extLst>
              <a:ext uri="{FF2B5EF4-FFF2-40B4-BE49-F238E27FC236}">
                <a16:creationId xmlns:a16="http://schemas.microsoft.com/office/drawing/2014/main" id="{3CA1ABDE-925E-6E48-9CEE-9D768A6EE0AD}"/>
              </a:ext>
            </a:extLst>
          </p:cNvPr>
          <p:cNvPicPr>
            <a:picLocks noChangeAspect="1"/>
          </p:cNvPicPr>
          <p:nvPr/>
        </p:nvPicPr>
        <p:blipFill>
          <a:blip r:embed="rId4"/>
          <a:stretch>
            <a:fillRect/>
          </a:stretch>
        </p:blipFill>
        <p:spPr>
          <a:xfrm>
            <a:off x="181715" y="457274"/>
            <a:ext cx="1558206" cy="1558206"/>
          </a:xfrm>
          <a:prstGeom prst="rect">
            <a:avLst/>
          </a:prstGeom>
        </p:spPr>
      </p:pic>
      <p:sp>
        <p:nvSpPr>
          <p:cNvPr id="9" name="TextBox 8">
            <a:extLst>
              <a:ext uri="{FF2B5EF4-FFF2-40B4-BE49-F238E27FC236}">
                <a16:creationId xmlns:a16="http://schemas.microsoft.com/office/drawing/2014/main" id="{AD3F724B-EFB1-4B3D-AAF5-ACA42042679E}"/>
              </a:ext>
            </a:extLst>
          </p:cNvPr>
          <p:cNvSpPr txBox="1"/>
          <p:nvPr/>
        </p:nvSpPr>
        <p:spPr>
          <a:xfrm>
            <a:off x="1715733" y="1876411"/>
            <a:ext cx="9821424" cy="3416320"/>
          </a:xfrm>
          <a:prstGeom prst="rect">
            <a:avLst/>
          </a:prstGeom>
          <a:noFill/>
        </p:spPr>
        <p:txBody>
          <a:bodyPr wrap="square">
            <a:spAutoFit/>
          </a:bodyPr>
          <a:lstStyle/>
          <a:p>
            <a:r>
              <a:rPr lang="zh-TW" sz="2400" dirty="0">
                <a:latin typeface="Arial" panose="020B0604020202020204" pitchFamily="34" charset="0"/>
                <a:ea typeface="PMingLiU"/>
                <a:cs typeface="Arial" panose="020B0604020202020204" pitchFamily="34" charset="0"/>
              </a:rPr>
              <a:t>总监/议会议长可指定一名青少狮或青狮狮友在狮子区/复合区担任</a:t>
            </a:r>
            <a:r>
              <a:rPr lang="zh-TW" sz="2400" b="1" dirty="0">
                <a:solidFill>
                  <a:srgbClr val="00AC69"/>
                </a:solidFill>
                <a:latin typeface="Arial" panose="020B0604020202020204" pitchFamily="34" charset="0"/>
                <a:ea typeface="PMingLiU"/>
                <a:cs typeface="Arial" panose="020B0604020202020204" pitchFamily="34" charset="0"/>
              </a:rPr>
              <a:t>区联系员</a:t>
            </a:r>
            <a:r>
              <a:rPr lang="zh-TW" sz="2400" dirty="0">
                <a:latin typeface="Arial" panose="020B0604020202020204" pitchFamily="34" charset="0"/>
                <a:ea typeface="PMingLiU"/>
                <a:cs typeface="Arial" panose="020B0604020202020204" pitchFamily="34" charset="0"/>
              </a:rPr>
              <a:t>，任期为一年。</a:t>
            </a:r>
            <a:r>
              <a:rPr lang="zh-TW" altLang="en-US" sz="2400" dirty="0">
                <a:latin typeface="Arial" panose="020B0604020202020204" pitchFamily="34" charset="0"/>
                <a:ea typeface="PMingLiU"/>
                <a:cs typeface="Arial" panose="020B0604020202020204" pitchFamily="34" charset="0"/>
              </a:rPr>
              <a:t>该职务代表了青少狮和青狮狮友的利益和视角，并负责促进沟通和联系。</a:t>
            </a:r>
            <a:r>
              <a:rPr lang="zh-TW" sz="2400" dirty="0">
                <a:solidFill>
                  <a:srgbClr val="616262"/>
                </a:solidFill>
                <a:latin typeface="Arial" panose="020B0604020202020204" pitchFamily="34" charset="0"/>
                <a:ea typeface="PMingLiU"/>
                <a:cs typeface="Arial" panose="020B0604020202020204" pitchFamily="34" charset="0"/>
              </a:rPr>
              <a:t> </a:t>
            </a:r>
          </a:p>
          <a:p>
            <a:endParaRPr lang="en-US" sz="2400" dirty="0">
              <a:solidFill>
                <a:srgbClr val="616262"/>
              </a:solidFill>
              <a:latin typeface="Arial" panose="020B0604020202020204" pitchFamily="34" charset="0"/>
              <a:cs typeface="Arial" panose="020B0604020202020204" pitchFamily="34" charset="0"/>
            </a:endParaRPr>
          </a:p>
          <a:p>
            <a:r>
              <a:rPr lang="zh-TW" sz="2400" b="1" dirty="0">
                <a:solidFill>
                  <a:srgbClr val="00AC69"/>
                </a:solidFill>
                <a:latin typeface="Arial" panose="020B0604020202020204" pitchFamily="34" charset="0"/>
                <a:ea typeface="PMingLiU"/>
                <a:cs typeface="Arial" panose="020B0604020202020204" pitchFamily="34" charset="0"/>
              </a:rPr>
              <a:t>青狮狮友理事会联系</a:t>
            </a:r>
            <a:r>
              <a:rPr lang="zh-TW" altLang="en-US" sz="2400" b="1" dirty="0">
                <a:solidFill>
                  <a:srgbClr val="00AC69"/>
                </a:solidFill>
                <a:latin typeface="Arial" panose="020B0604020202020204" pitchFamily="34" charset="0"/>
                <a:ea typeface="PMingLiU"/>
                <a:cs typeface="Arial" panose="020B0604020202020204" pitchFamily="34" charset="0"/>
              </a:rPr>
              <a:t>员</a:t>
            </a:r>
            <a:r>
              <a:rPr lang="zh-TW" sz="2400" dirty="0">
                <a:latin typeface="Arial" panose="020B0604020202020204" pitchFamily="34" charset="0"/>
                <a:ea typeface="PMingLiU"/>
                <a:cs typeface="Arial" panose="020B0604020202020204" pitchFamily="34" charset="0"/>
              </a:rPr>
              <a:t>这一职位为两名青狮狮友会员提供国际级别的机会，请其为国际狮子会理事会服务</a:t>
            </a:r>
            <a:r>
              <a:rPr lang="zh-TW" altLang="en-US" sz="2400" dirty="0">
                <a:latin typeface="Arial" panose="020B0604020202020204" pitchFamily="34" charset="0"/>
                <a:ea typeface="PMingLiU"/>
                <a:cs typeface="Arial" panose="020B0604020202020204" pitchFamily="34" charset="0"/>
              </a:rPr>
              <a:t>。 联系人由国际总会长选任，任期为一年，无选举权。 </a:t>
            </a:r>
          </a:p>
          <a:p>
            <a:endParaRPr lang="en-US" sz="2400" dirty="0">
              <a:solidFill>
                <a:srgbClr val="616262"/>
              </a:solidFill>
              <a:latin typeface="Arial" panose="020B0604020202020204" pitchFamily="34" charset="0"/>
              <a:cs typeface="Arial" panose="020B0604020202020204" pitchFamily="34" charset="0"/>
            </a:endParaRPr>
          </a:p>
          <a:p>
            <a:r>
              <a:rPr lang="zh-TW" altLang="en-US" sz="2400" dirty="0">
                <a:latin typeface="Arial" panose="020B0604020202020204" pitchFamily="34" charset="0"/>
                <a:ea typeface="PMingLiU"/>
                <a:cs typeface="Arial" panose="020B0604020202020204" pitchFamily="34" charset="0"/>
              </a:rPr>
              <a:t>了解更多关于各职位的细节，请参考理事会政策手册第三章和第七章。 </a:t>
            </a:r>
          </a:p>
        </p:txBody>
      </p:sp>
      <p:pic>
        <p:nvPicPr>
          <p:cNvPr id="7" name="Picture 6">
            <a:extLst>
              <a:ext uri="{FF2B5EF4-FFF2-40B4-BE49-F238E27FC236}">
                <a16:creationId xmlns:a16="http://schemas.microsoft.com/office/drawing/2014/main" id="{AA38447D-DE09-4E46-A704-2C94DCA969D5}"/>
              </a:ext>
            </a:extLst>
          </p:cNvPr>
          <p:cNvPicPr>
            <a:picLocks noChangeAspect="1"/>
          </p:cNvPicPr>
          <p:nvPr/>
        </p:nvPicPr>
        <p:blipFill rotWithShape="1">
          <a:blip r:embed="rId3"/>
          <a:srcRect l="15744" b="4901"/>
          <a:stretch/>
        </p:blipFill>
        <p:spPr>
          <a:xfrm>
            <a:off x="-31075" y="5178695"/>
            <a:ext cx="991893" cy="1679305"/>
          </a:xfrm>
          <a:prstGeom prst="rect">
            <a:avLst/>
          </a:prstGeom>
        </p:spPr>
      </p:pic>
    </p:spTree>
    <p:extLst>
      <p:ext uri="{BB962C8B-B14F-4D97-AF65-F5344CB8AC3E}">
        <p14:creationId xmlns:p14="http://schemas.microsoft.com/office/powerpoint/2010/main" val="7753286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15</a:t>
            </a:fld>
            <a:endParaRPr lang="en-US" sz="1000" dirty="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3"/>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066627" y="692749"/>
            <a:ext cx="9329645" cy="875296"/>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3600" b="1" dirty="0">
                <a:solidFill>
                  <a:srgbClr val="616262"/>
                </a:solidFill>
                <a:hlinkClick r:id="rId4">
                  <a:extLst>
                    <a:ext uri="{A12FA001-AC4F-418D-AE19-62706E023703}">
                      <ahyp:hlinkClr xmlns:ahyp="http://schemas.microsoft.com/office/drawing/2018/hyperlinkcolor" val="tx"/>
                    </a:ext>
                  </a:extLst>
                </a:hlinkClick>
              </a:rPr>
              <a:t>狮子会学习中心</a:t>
            </a:r>
          </a:p>
        </p:txBody>
      </p:sp>
      <p:pic>
        <p:nvPicPr>
          <p:cNvPr id="15" name="Picture 14">
            <a:extLst>
              <a:ext uri="{FF2B5EF4-FFF2-40B4-BE49-F238E27FC236}">
                <a16:creationId xmlns:a16="http://schemas.microsoft.com/office/drawing/2014/main" id="{3CA1ABDE-925E-6E48-9CEE-9D768A6EE0AD}"/>
              </a:ext>
            </a:extLst>
          </p:cNvPr>
          <p:cNvPicPr>
            <a:picLocks noChangeAspect="1"/>
          </p:cNvPicPr>
          <p:nvPr/>
        </p:nvPicPr>
        <p:blipFill>
          <a:blip r:embed="rId5"/>
          <a:stretch>
            <a:fillRect/>
          </a:stretch>
        </p:blipFill>
        <p:spPr>
          <a:xfrm>
            <a:off x="508421" y="351294"/>
            <a:ext cx="1558206" cy="1558206"/>
          </a:xfrm>
          <a:prstGeom prst="rect">
            <a:avLst/>
          </a:prstGeom>
        </p:spPr>
      </p:pic>
      <p:sp>
        <p:nvSpPr>
          <p:cNvPr id="7" name="Content Placeholder 6">
            <a:extLst>
              <a:ext uri="{FF2B5EF4-FFF2-40B4-BE49-F238E27FC236}">
                <a16:creationId xmlns:a16="http://schemas.microsoft.com/office/drawing/2014/main" id="{29090A20-0B87-4554-89A9-D4FD8415EA44}"/>
              </a:ext>
            </a:extLst>
          </p:cNvPr>
          <p:cNvSpPr txBox="1">
            <a:spLocks/>
          </p:cNvSpPr>
          <p:nvPr/>
        </p:nvSpPr>
        <p:spPr bwMode="auto">
          <a:xfrm>
            <a:off x="209064" y="4481108"/>
            <a:ext cx="6865980" cy="9347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zh-TW" sz="2400" dirty="0">
                <a:solidFill>
                  <a:srgbClr val="616262"/>
                </a:solidFill>
                <a:latin typeface="Helvetica Neue" charset="0"/>
                <a:ea typeface="PMingLiU" charset="0"/>
                <a:cs typeface="Helvetica Neue" charset="0"/>
              </a:rPr>
              <a:t>需要Lion Account（狮子账户）</a:t>
            </a:r>
          </a:p>
          <a:p>
            <a:pPr algn="ctr"/>
            <a:r>
              <a:rPr lang="zh-TW" sz="2400" dirty="0">
                <a:solidFill>
                  <a:srgbClr val="616262"/>
                </a:solidFill>
                <a:latin typeface="Helvetica Neue" charset="0"/>
                <a:ea typeface="PMingLiU" charset="0"/>
                <a:cs typeface="Helvetica Neue" charset="0"/>
              </a:rPr>
              <a:t>狮子会学习中心的更新课程</a:t>
            </a:r>
          </a:p>
          <a:p>
            <a:pPr marL="0" indent="0" algn="ctr">
              <a:buNone/>
            </a:pPr>
            <a:endParaRPr lang="en-US" kern="0" dirty="0">
              <a:solidFill>
                <a:schemeClr val="bg1">
                  <a:lumMod val="50000"/>
                </a:schemeClr>
              </a:solidFill>
              <a:latin typeface="Helvetica Neue" charset="0"/>
              <a:ea typeface="Helvetica Neue" charset="0"/>
              <a:cs typeface="Helvetica Neue" charset="0"/>
            </a:endParaRPr>
          </a:p>
        </p:txBody>
      </p:sp>
      <p:pic>
        <p:nvPicPr>
          <p:cNvPr id="9" name="Picture 8" hidden="1">
            <a:extLst>
              <a:ext uri="{FF2B5EF4-FFF2-40B4-BE49-F238E27FC236}">
                <a16:creationId xmlns:a16="http://schemas.microsoft.com/office/drawing/2014/main" id="{A93E8D85-BC1C-4338-B2A2-696CA537AC03}"/>
              </a:ext>
            </a:extLst>
          </p:cNvPr>
          <p:cNvPicPr/>
          <p:nvPr/>
        </p:nvPicPr>
        <p:blipFill>
          <a:blip r:embed="rId6"/>
          <a:stretch>
            <a:fillRect/>
          </a:stretch>
        </p:blipFill>
        <p:spPr>
          <a:xfrm>
            <a:off x="666882" y="1640181"/>
            <a:ext cx="6413029" cy="2409903"/>
          </a:xfrm>
          <a:prstGeom prst="rect">
            <a:avLst/>
          </a:prstGeom>
        </p:spPr>
      </p:pic>
      <p:pic>
        <p:nvPicPr>
          <p:cNvPr id="10" name="Picture 9">
            <a:extLst>
              <a:ext uri="{FF2B5EF4-FFF2-40B4-BE49-F238E27FC236}">
                <a16:creationId xmlns:a16="http://schemas.microsoft.com/office/drawing/2014/main" id="{46BBBC32-7631-4346-A2E5-A365CC571FB6}"/>
              </a:ext>
            </a:extLst>
          </p:cNvPr>
          <p:cNvPicPr/>
          <p:nvPr/>
        </p:nvPicPr>
        <p:blipFill>
          <a:blip r:embed="rId7">
            <a:extLst>
              <a:ext uri="{28A0092B-C50C-407E-A947-70E740481C1C}">
                <a14:useLocalDpi xmlns:a14="http://schemas.microsoft.com/office/drawing/2010/main" val="0"/>
              </a:ext>
            </a:extLst>
          </a:blip>
          <a:stretch>
            <a:fillRect/>
          </a:stretch>
        </p:blipFill>
        <p:spPr>
          <a:xfrm>
            <a:off x="7075044" y="1909500"/>
            <a:ext cx="4009155" cy="4320007"/>
          </a:xfrm>
          <a:prstGeom prst="rect">
            <a:avLst/>
          </a:prstGeom>
          <a:ln>
            <a:solidFill>
              <a:srgbClr val="4472C4">
                <a:lumMod val="50000"/>
              </a:srgbClr>
            </a:solidFill>
          </a:ln>
        </p:spPr>
      </p:pic>
      <p:pic>
        <p:nvPicPr>
          <p:cNvPr id="2" name="Picture 1">
            <a:extLst>
              <a:ext uri="{FF2B5EF4-FFF2-40B4-BE49-F238E27FC236}">
                <a16:creationId xmlns:a16="http://schemas.microsoft.com/office/drawing/2014/main" id="{9C92DBA5-32B0-45A3-9077-F9290167C9C3}"/>
              </a:ext>
            </a:extLst>
          </p:cNvPr>
          <p:cNvPicPr>
            <a:picLocks noChangeAspect="1"/>
          </p:cNvPicPr>
          <p:nvPr/>
        </p:nvPicPr>
        <p:blipFill>
          <a:blip r:embed="rId8"/>
          <a:stretch>
            <a:fillRect/>
          </a:stretch>
        </p:blipFill>
        <p:spPr>
          <a:xfrm>
            <a:off x="611780" y="1909500"/>
            <a:ext cx="6260553" cy="2042869"/>
          </a:xfrm>
          <a:prstGeom prst="rect">
            <a:avLst/>
          </a:prstGeom>
        </p:spPr>
      </p:pic>
      <p:pic>
        <p:nvPicPr>
          <p:cNvPr id="11" name="Picture 10">
            <a:extLst>
              <a:ext uri="{FF2B5EF4-FFF2-40B4-BE49-F238E27FC236}">
                <a16:creationId xmlns:a16="http://schemas.microsoft.com/office/drawing/2014/main" id="{54E770BB-6D02-0345-9E8D-9797C23323B7}"/>
              </a:ext>
            </a:extLst>
          </p:cNvPr>
          <p:cNvPicPr>
            <a:picLocks noChangeAspect="1"/>
          </p:cNvPicPr>
          <p:nvPr/>
        </p:nvPicPr>
        <p:blipFill rotWithShape="1">
          <a:blip r:embed="rId3"/>
          <a:srcRect l="15744" b="4901"/>
          <a:stretch/>
        </p:blipFill>
        <p:spPr>
          <a:xfrm>
            <a:off x="-31075" y="5178695"/>
            <a:ext cx="991893" cy="1679305"/>
          </a:xfrm>
          <a:prstGeom prst="rect">
            <a:avLst/>
          </a:prstGeom>
        </p:spPr>
      </p:pic>
    </p:spTree>
    <p:extLst>
      <p:ext uri="{BB962C8B-B14F-4D97-AF65-F5344CB8AC3E}">
        <p14:creationId xmlns:p14="http://schemas.microsoft.com/office/powerpoint/2010/main" val="27636531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79FB073B-DA9F-8346-8DFE-FBC9BC83AFBD}"/>
              </a:ext>
            </a:extLst>
          </p:cNvPr>
          <p:cNvPicPr>
            <a:picLocks noChangeAspect="1"/>
          </p:cNvPicPr>
          <p:nvPr/>
        </p:nvPicPr>
        <p:blipFill rotWithShape="1">
          <a:blip r:embed="rId3"/>
          <a:srcRect l="16530" t="2053" r="10928" b="4800"/>
          <a:stretch/>
        </p:blipFill>
        <p:spPr>
          <a:xfrm rot="10800000">
            <a:off x="9857182" y="-1"/>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16</a:t>
            </a:fld>
            <a:endParaRPr lang="en-US" sz="1000" dirty="0">
              <a:solidFill>
                <a:srgbClr val="55565A"/>
              </a:solidFill>
            </a:endParaRPr>
          </a:p>
        </p:txBody>
      </p:sp>
      <p:pic>
        <p:nvPicPr>
          <p:cNvPr id="3" name="Picture 2">
            <a:extLst>
              <a:ext uri="{FF2B5EF4-FFF2-40B4-BE49-F238E27FC236}">
                <a16:creationId xmlns:a16="http://schemas.microsoft.com/office/drawing/2014/main" id="{2AB11298-17E2-0641-8FBE-2A3FB267B9EA}"/>
              </a:ext>
            </a:extLst>
          </p:cNvPr>
          <p:cNvPicPr>
            <a:picLocks noChangeAspect="1"/>
          </p:cNvPicPr>
          <p:nvPr/>
        </p:nvPicPr>
        <p:blipFill>
          <a:blip r:embed="rId4"/>
          <a:stretch>
            <a:fillRect/>
          </a:stretch>
        </p:blipFill>
        <p:spPr>
          <a:xfrm>
            <a:off x="10136806" y="798416"/>
            <a:ext cx="1679305" cy="1679305"/>
          </a:xfrm>
          <a:prstGeom prst="rect">
            <a:avLst/>
          </a:prstGeom>
        </p:spPr>
      </p:pic>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5"/>
          <a:srcRect l="15744" b="4901"/>
          <a:stretch/>
        </p:blipFill>
        <p:spPr>
          <a:xfrm>
            <a:off x="-1" y="5209574"/>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873759" y="1807425"/>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Aft>
                <a:spcPts val="1200"/>
              </a:spcAft>
            </a:pPr>
            <a:r>
              <a:rPr lang="zh-TW" sz="2400" b="1" dirty="0">
                <a:solidFill>
                  <a:srgbClr val="616262"/>
                </a:solidFill>
                <a:latin typeface="Helvetica Neue" charset="0"/>
                <a:ea typeface="PMingLiU" charset="0"/>
                <a:cs typeface="Helvetica Neue" charset="0"/>
              </a:rPr>
              <a:t>为有兴趣组织青少狮领导活动的狮子会复合区、副区或单区提供财务协助。</a:t>
            </a:r>
          </a:p>
          <a:p>
            <a:pPr marL="285750" indent="-285750">
              <a:buFont typeface="Arial" panose="020B0604020202020204" pitchFamily="34" charset="0"/>
              <a:buChar char="•"/>
            </a:pPr>
            <a:r>
              <a:rPr lang="zh-TW" sz="2400" dirty="0">
                <a:solidFill>
                  <a:srgbClr val="616262"/>
                </a:solidFill>
                <a:ea typeface="Helvetica Neue" charset="0"/>
              </a:rPr>
              <a:t>2000美元的可报销拨款</a:t>
            </a:r>
          </a:p>
          <a:p>
            <a:pPr marL="285750" indent="-285750">
              <a:buFont typeface="Arial" panose="020B0604020202020204" pitchFamily="34" charset="0"/>
              <a:buChar char="•"/>
            </a:pPr>
            <a:r>
              <a:rPr lang="zh-TW" sz="2400" dirty="0">
                <a:solidFill>
                  <a:srgbClr val="616262"/>
                </a:solidFill>
                <a:ea typeface="Helvetica Neue" charset="0"/>
              </a:rPr>
              <a:t>每个宪章区最多可获得三笔拨款</a:t>
            </a:r>
          </a:p>
          <a:p>
            <a:pPr marL="285750" indent="-285750">
              <a:buFont typeface="Arial" panose="020B0604020202020204" pitchFamily="34" charset="0"/>
              <a:buChar char="•"/>
            </a:pPr>
            <a:r>
              <a:rPr lang="zh-TW" sz="2400" dirty="0">
                <a:solidFill>
                  <a:srgbClr val="616262"/>
                </a:solidFill>
              </a:rPr>
              <a:t>青少狮必须主持或共同主持所有会议</a:t>
            </a:r>
          </a:p>
          <a:p>
            <a:pPr marL="285750" indent="-285750">
              <a:buFont typeface="Arial" panose="020B0604020202020204" pitchFamily="34" charset="0"/>
              <a:buChar char="•"/>
            </a:pPr>
            <a:r>
              <a:rPr lang="zh-TW" sz="2400" dirty="0">
                <a:solidFill>
                  <a:srgbClr val="616262"/>
                </a:solidFill>
              </a:rPr>
              <a:t>青少狮必须在会议策划委员会中任职</a:t>
            </a:r>
          </a:p>
          <a:p>
            <a:pPr marL="285750" indent="-285750">
              <a:buFont typeface="Arial" panose="020B0604020202020204" pitchFamily="34" charset="0"/>
              <a:buChar char="•"/>
            </a:pPr>
            <a:r>
              <a:rPr lang="zh-TW" sz="2400" dirty="0">
                <a:solidFill>
                  <a:srgbClr val="616262"/>
                </a:solidFill>
              </a:rPr>
              <a:t>狮友和青少狮协作</a:t>
            </a:r>
          </a:p>
          <a:p>
            <a:pPr marL="804849" lvl="1" indent="-285750">
              <a:buFontTx/>
              <a:buChar char="-"/>
            </a:pPr>
            <a:endParaRPr lang="en-US" sz="1800" kern="0" dirty="0">
              <a:solidFill>
                <a:srgbClr val="55565A"/>
              </a:solidFill>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873759" y="1080010"/>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200" dirty="0">
                <a:solidFill>
                  <a:srgbClr val="616262"/>
                </a:solidFill>
                <a:latin typeface="Arial" panose="020B0604020202020204" pitchFamily="34" charset="0"/>
                <a:ea typeface="PMingLiU"/>
                <a:cs typeface="Arial" panose="020B0604020202020204" pitchFamily="34" charset="0"/>
              </a:rPr>
              <a:t>青少狮领导拨款</a:t>
            </a:r>
          </a:p>
        </p:txBody>
      </p:sp>
      <p:sp>
        <p:nvSpPr>
          <p:cNvPr id="15" name="TextBox 14">
            <a:extLst>
              <a:ext uri="{FF2B5EF4-FFF2-40B4-BE49-F238E27FC236}">
                <a16:creationId xmlns:a16="http://schemas.microsoft.com/office/drawing/2014/main" id="{DB17E4D6-35C2-436E-8A85-1E13F1CA5840}"/>
              </a:ext>
            </a:extLst>
          </p:cNvPr>
          <p:cNvSpPr txBox="1"/>
          <p:nvPr/>
        </p:nvSpPr>
        <p:spPr>
          <a:xfrm>
            <a:off x="8177119" y="4247674"/>
            <a:ext cx="3638992" cy="1200329"/>
          </a:xfrm>
          <a:prstGeom prst="rect">
            <a:avLst/>
          </a:prstGeom>
          <a:solidFill>
            <a:schemeClr val="bg1"/>
          </a:solidFill>
          <a:ln w="57150">
            <a:solidFill>
              <a:srgbClr val="FFC000"/>
            </a:solidFill>
          </a:ln>
        </p:spPr>
        <p:txBody>
          <a:bodyPr wrap="square" rtlCol="0">
            <a:spAutoFit/>
          </a:bodyPr>
          <a:lstStyle/>
          <a:p>
            <a:pPr algn="ctr"/>
            <a:r>
              <a:rPr lang="zh-TW" sz="2400" b="1" dirty="0">
                <a:solidFill>
                  <a:srgbClr val="00AC69"/>
                </a:solidFill>
                <a:latin typeface="Helvetica Neue" charset="0"/>
                <a:ea typeface="PMingLiU" charset="0"/>
                <a:cs typeface="Helvetica Neue" charset="0"/>
              </a:rPr>
              <a:t>7月1日至5月1日之间接受申请。 </a:t>
            </a:r>
          </a:p>
          <a:p>
            <a:pPr algn="ctr"/>
            <a:r>
              <a:rPr lang="zh-CN" altLang="en-US" sz="2400" b="1" dirty="0">
                <a:solidFill>
                  <a:srgbClr val="00AC69"/>
                </a:solidFill>
                <a:latin typeface="Helvetica Neue" charset="0"/>
                <a:ea typeface="PMingLiU" charset="0"/>
                <a:cs typeface="Helvetica Neue" charset="0"/>
              </a:rPr>
              <a:t>以提交优先顺序受理</a:t>
            </a:r>
            <a:r>
              <a:rPr lang="zh-TW" sz="2400" b="1" dirty="0">
                <a:solidFill>
                  <a:srgbClr val="00AC69"/>
                </a:solidFill>
                <a:latin typeface="Helvetica Neue" charset="0"/>
                <a:ea typeface="PMingLiU" charset="0"/>
                <a:cs typeface="Helvetica Neue" charset="0"/>
              </a:rPr>
              <a:t>。</a:t>
            </a:r>
          </a:p>
        </p:txBody>
      </p:sp>
    </p:spTree>
    <p:extLst>
      <p:ext uri="{BB962C8B-B14F-4D97-AF65-F5344CB8AC3E}">
        <p14:creationId xmlns:p14="http://schemas.microsoft.com/office/powerpoint/2010/main" val="21708140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1796"/>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79FB073B-DA9F-8346-8DFE-FBC9BC83AFBD}"/>
              </a:ext>
            </a:extLst>
          </p:cNvPr>
          <p:cNvPicPr>
            <a:picLocks noChangeAspect="1"/>
          </p:cNvPicPr>
          <p:nvPr/>
        </p:nvPicPr>
        <p:blipFill rotWithShape="1">
          <a:blip r:embed="rId3"/>
          <a:srcRect l="16530" t="2053" r="10928" b="4800"/>
          <a:stretch/>
        </p:blipFill>
        <p:spPr>
          <a:xfrm rot="10800000">
            <a:off x="9857182" y="-42524"/>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17</a:t>
            </a:fld>
            <a:endParaRPr lang="en-US" sz="1000" dirty="0">
              <a:solidFill>
                <a:srgbClr val="55565A"/>
              </a:solidFill>
            </a:endParaRPr>
          </a:p>
        </p:txBody>
      </p:sp>
      <p:pic>
        <p:nvPicPr>
          <p:cNvPr id="3" name="Picture 2">
            <a:extLst>
              <a:ext uri="{FF2B5EF4-FFF2-40B4-BE49-F238E27FC236}">
                <a16:creationId xmlns:a16="http://schemas.microsoft.com/office/drawing/2014/main" id="{2AB11298-17E2-0641-8FBE-2A3FB267B9EA}"/>
              </a:ext>
            </a:extLst>
          </p:cNvPr>
          <p:cNvPicPr>
            <a:picLocks noChangeAspect="1"/>
          </p:cNvPicPr>
          <p:nvPr/>
        </p:nvPicPr>
        <p:blipFill>
          <a:blip r:embed="rId4"/>
          <a:stretch>
            <a:fillRect/>
          </a:stretch>
        </p:blipFill>
        <p:spPr>
          <a:xfrm>
            <a:off x="10136806" y="798416"/>
            <a:ext cx="1679305" cy="1679305"/>
          </a:xfrm>
          <a:prstGeom prst="rect">
            <a:avLst/>
          </a:prstGeom>
        </p:spPr>
      </p:pic>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5"/>
          <a:srcRect l="15744" b="4901"/>
          <a:stretch/>
        </p:blipFill>
        <p:spPr>
          <a:xfrm>
            <a:off x="-1" y="5209574"/>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948982" y="1550246"/>
            <a:ext cx="7679629"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Aft>
                <a:spcPts val="1200"/>
              </a:spcAft>
            </a:pPr>
            <a:r>
              <a:rPr lang="zh-TW" sz="2400" b="1" dirty="0">
                <a:solidFill>
                  <a:srgbClr val="616262"/>
                </a:solidFill>
                <a:ea typeface="Helvetica Neue" charset="0"/>
              </a:rPr>
              <a:t>为青少狮会在狮子会区或复合区实施的青少狮服务方案提供财务资助。</a:t>
            </a:r>
          </a:p>
          <a:p>
            <a:pPr marL="482600" indent="-342900">
              <a:lnSpc>
                <a:spcPct val="115000"/>
              </a:lnSpc>
              <a:buSzPts val="1400"/>
              <a:buFont typeface="Arial" panose="020B0604020202020204" pitchFamily="34" charset="0"/>
              <a:buChar char="•"/>
            </a:pPr>
            <a:r>
              <a:rPr lang="zh-TW" sz="2400" dirty="0">
                <a:solidFill>
                  <a:srgbClr val="616262"/>
                </a:solidFill>
              </a:rPr>
              <a:t>每个狮子会区或复合区可获得1500至5000美元</a:t>
            </a:r>
          </a:p>
          <a:p>
            <a:pPr marL="482600" indent="-342900">
              <a:lnSpc>
                <a:spcPct val="115000"/>
              </a:lnSpc>
              <a:buSzPts val="1400"/>
              <a:buFont typeface="Arial" panose="020B0604020202020204" pitchFamily="34" charset="0"/>
              <a:buChar char="•"/>
            </a:pPr>
            <a:r>
              <a:rPr lang="zh-TW" sz="2400" dirty="0">
                <a:solidFill>
                  <a:srgbClr val="616262"/>
                </a:solidFill>
              </a:rPr>
              <a:t>需要当地提供25%的配合款</a:t>
            </a:r>
          </a:p>
          <a:p>
            <a:pPr marL="482600" indent="-342900">
              <a:lnSpc>
                <a:spcPct val="115000"/>
              </a:lnSpc>
              <a:buSzPts val="1400"/>
              <a:buFont typeface="Arial" panose="020B0604020202020204" pitchFamily="34" charset="0"/>
              <a:buChar char="•"/>
            </a:pPr>
            <a:r>
              <a:rPr lang="zh-TW" sz="2400" dirty="0">
                <a:solidFill>
                  <a:srgbClr val="616262"/>
                </a:solidFill>
              </a:rPr>
              <a:t>应包括：</a:t>
            </a:r>
          </a:p>
          <a:p>
            <a:pPr marL="1001699" lvl="1" indent="-342900">
              <a:lnSpc>
                <a:spcPct val="115000"/>
              </a:lnSpc>
              <a:buSzPts val="1400"/>
              <a:buFont typeface="Arial" panose="020B0604020202020204" pitchFamily="34" charset="0"/>
              <a:buChar char="•"/>
            </a:pPr>
            <a:r>
              <a:rPr lang="zh-TW" sz="2400" dirty="0">
                <a:solidFill>
                  <a:srgbClr val="616262"/>
                </a:solidFill>
              </a:rPr>
              <a:t>亲身参与的服务</a:t>
            </a:r>
          </a:p>
          <a:p>
            <a:pPr marL="1001699" lvl="1" indent="-342900">
              <a:lnSpc>
                <a:spcPct val="115000"/>
              </a:lnSpc>
              <a:buSzPts val="1400"/>
              <a:buFont typeface="Arial" panose="020B0604020202020204" pitchFamily="34" charset="0"/>
              <a:buChar char="•"/>
            </a:pPr>
            <a:r>
              <a:rPr lang="zh-TW" sz="2400" dirty="0">
                <a:solidFill>
                  <a:srgbClr val="616262"/>
                </a:solidFill>
              </a:rPr>
              <a:t>青少狮和狮友之间的协作</a:t>
            </a:r>
          </a:p>
          <a:p>
            <a:pPr marL="804849" lvl="1" indent="-285750">
              <a:buFontTx/>
              <a:buChar char="-"/>
            </a:pPr>
            <a:endParaRPr lang="en-US" sz="1800" kern="0" dirty="0">
              <a:solidFill>
                <a:srgbClr val="55565A"/>
              </a:solidFill>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960184" y="949188"/>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200" dirty="0">
                <a:solidFill>
                  <a:srgbClr val="616262"/>
                </a:solidFill>
                <a:latin typeface="Arial" panose="020B0604020202020204" pitchFamily="34" charset="0"/>
                <a:ea typeface="PMingLiU"/>
                <a:cs typeface="Arial" panose="020B0604020202020204" pitchFamily="34" charset="0"/>
              </a:rPr>
              <a:t>LCIF青少狮服务拨款</a:t>
            </a:r>
          </a:p>
        </p:txBody>
      </p:sp>
      <p:sp>
        <p:nvSpPr>
          <p:cNvPr id="11" name="TextBox 10">
            <a:extLst>
              <a:ext uri="{FF2B5EF4-FFF2-40B4-BE49-F238E27FC236}">
                <a16:creationId xmlns:a16="http://schemas.microsoft.com/office/drawing/2014/main" id="{AF8A0016-3380-C74F-A6C8-53798FDD9D4A}"/>
              </a:ext>
            </a:extLst>
          </p:cNvPr>
          <p:cNvSpPr txBox="1"/>
          <p:nvPr/>
        </p:nvSpPr>
        <p:spPr>
          <a:xfrm>
            <a:off x="8177119" y="4247674"/>
            <a:ext cx="3638992" cy="1200329"/>
          </a:xfrm>
          <a:prstGeom prst="rect">
            <a:avLst/>
          </a:prstGeom>
          <a:solidFill>
            <a:schemeClr val="bg1"/>
          </a:solidFill>
          <a:ln w="57150">
            <a:solidFill>
              <a:srgbClr val="FFC000"/>
            </a:solidFill>
          </a:ln>
        </p:spPr>
        <p:txBody>
          <a:bodyPr wrap="square" rtlCol="0">
            <a:spAutoFit/>
          </a:bodyPr>
          <a:lstStyle/>
          <a:p>
            <a:pPr algn="ctr"/>
            <a:r>
              <a:rPr lang="zh-TW" sz="2400" b="1" dirty="0">
                <a:solidFill>
                  <a:srgbClr val="00AC69"/>
                </a:solidFill>
                <a:latin typeface="Helvetica Neue" charset="0"/>
                <a:ea typeface="PMingLiU" charset="0"/>
                <a:cs typeface="Helvetica Neue" charset="0"/>
              </a:rPr>
              <a:t>7月1日至5月1日之间接受申请。 </a:t>
            </a:r>
          </a:p>
          <a:p>
            <a:pPr algn="ctr"/>
            <a:r>
              <a:rPr lang="zh-CN" altLang="en-US" sz="2400" b="1" dirty="0">
                <a:solidFill>
                  <a:srgbClr val="00AC69"/>
                </a:solidFill>
                <a:latin typeface="Helvetica Neue" charset="0"/>
                <a:ea typeface="PMingLiU" charset="0"/>
                <a:cs typeface="Helvetica Neue" charset="0"/>
              </a:rPr>
              <a:t>以提交优先顺序受理</a:t>
            </a:r>
            <a:r>
              <a:rPr lang="zh-TW" sz="2400" b="1" dirty="0">
                <a:solidFill>
                  <a:srgbClr val="00AC69"/>
                </a:solidFill>
                <a:latin typeface="Helvetica Neue" charset="0"/>
                <a:ea typeface="PMingLiU" charset="0"/>
                <a:cs typeface="Helvetica Neue" charset="0"/>
              </a:rPr>
              <a:t>。</a:t>
            </a:r>
          </a:p>
        </p:txBody>
      </p:sp>
    </p:spTree>
    <p:extLst>
      <p:ext uri="{BB962C8B-B14F-4D97-AF65-F5344CB8AC3E}">
        <p14:creationId xmlns:p14="http://schemas.microsoft.com/office/powerpoint/2010/main" val="25578177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9FB073B-DA9F-8346-8DFE-FBC9BC83AFBD}"/>
              </a:ext>
            </a:extLst>
          </p:cNvPr>
          <p:cNvPicPr>
            <a:picLocks noChangeAspect="1"/>
          </p:cNvPicPr>
          <p:nvPr/>
        </p:nvPicPr>
        <p:blipFill rotWithShape="1">
          <a:blip r:embed="rId3"/>
          <a:srcRect l="16530" t="2053" r="10928" b="4800"/>
          <a:stretch/>
        </p:blipFill>
        <p:spPr>
          <a:xfrm rot="10800000">
            <a:off x="9857182" y="-1"/>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18</a:t>
            </a:fld>
            <a:endParaRPr lang="en-US" sz="1000" dirty="0">
              <a:solidFill>
                <a:srgbClr val="55565A"/>
              </a:solidFill>
            </a:endParaRPr>
          </a:p>
        </p:txBody>
      </p:sp>
      <p:pic>
        <p:nvPicPr>
          <p:cNvPr id="3" name="Picture 2">
            <a:extLst>
              <a:ext uri="{FF2B5EF4-FFF2-40B4-BE49-F238E27FC236}">
                <a16:creationId xmlns:a16="http://schemas.microsoft.com/office/drawing/2014/main" id="{2AB11298-17E2-0641-8FBE-2A3FB267B9EA}"/>
              </a:ext>
            </a:extLst>
          </p:cNvPr>
          <p:cNvPicPr>
            <a:picLocks noChangeAspect="1"/>
          </p:cNvPicPr>
          <p:nvPr/>
        </p:nvPicPr>
        <p:blipFill>
          <a:blip r:embed="rId4"/>
          <a:stretch>
            <a:fillRect/>
          </a:stretch>
        </p:blipFill>
        <p:spPr>
          <a:xfrm>
            <a:off x="10136806" y="798416"/>
            <a:ext cx="1679305" cy="1679305"/>
          </a:xfrm>
          <a:prstGeom prst="rect">
            <a:avLst/>
          </a:prstGeom>
        </p:spPr>
      </p:pic>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5"/>
          <a:srcRect l="15744" b="4901"/>
          <a:stretch/>
        </p:blipFill>
        <p:spPr>
          <a:xfrm>
            <a:off x="-1" y="5209574"/>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375889" y="1807425"/>
            <a:ext cx="10455139"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804849" lvl="1" indent="-285750">
              <a:buFontTx/>
              <a:buChar char="-"/>
            </a:pPr>
            <a:endParaRPr lang="en-US" sz="1800" kern="0" dirty="0">
              <a:solidFill>
                <a:srgbClr val="55565A"/>
              </a:solidFill>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960184" y="567341"/>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200" dirty="0">
                <a:solidFill>
                  <a:srgbClr val="616262"/>
                </a:solidFill>
                <a:latin typeface="Arial" panose="020B0604020202020204" pitchFamily="34" charset="0"/>
                <a:ea typeface="PMingLiU"/>
                <a:cs typeface="Arial" panose="020B0604020202020204" pitchFamily="34" charset="0"/>
              </a:rPr>
              <a:t>青少狮奖 </a:t>
            </a:r>
          </a:p>
        </p:txBody>
      </p:sp>
      <p:sp>
        <p:nvSpPr>
          <p:cNvPr id="2" name="TextBox 1">
            <a:extLst>
              <a:ext uri="{FF2B5EF4-FFF2-40B4-BE49-F238E27FC236}">
                <a16:creationId xmlns:a16="http://schemas.microsoft.com/office/drawing/2014/main" id="{29DAECCD-02C9-4804-8494-BF7B7262CC59}"/>
              </a:ext>
            </a:extLst>
          </p:cNvPr>
          <p:cNvSpPr txBox="1"/>
          <p:nvPr/>
        </p:nvSpPr>
        <p:spPr>
          <a:xfrm>
            <a:off x="943670" y="1155002"/>
            <a:ext cx="9279516" cy="5139869"/>
          </a:xfrm>
          <a:prstGeom prst="rect">
            <a:avLst/>
          </a:prstGeom>
          <a:noFill/>
        </p:spPr>
        <p:txBody>
          <a:bodyPr wrap="square" rtlCol="0">
            <a:spAutoFit/>
          </a:bodyPr>
          <a:lstStyle/>
          <a:p>
            <a:pPr>
              <a:spcBef>
                <a:spcPts val="0"/>
              </a:spcBef>
              <a:spcAft>
                <a:spcPts val="600"/>
              </a:spcAft>
              <a:defRPr/>
            </a:pPr>
            <a:r>
              <a:rPr lang="zh-TW" sz="2400" dirty="0">
                <a:solidFill>
                  <a:srgbClr val="616262"/>
                </a:solidFill>
                <a:latin typeface="Arial" panose="020B0604020202020204" pitchFamily="34" charset="0"/>
                <a:ea typeface="PMingLiU"/>
                <a:cs typeface="Arial" panose="020B0604020202020204" pitchFamily="34" charset="0"/>
              </a:rPr>
              <a:t>国际狮子会设有各种奖项，表扬活跃于青少狮会计划的青少狮和狮友。</a:t>
            </a:r>
            <a:r>
              <a:rPr lang="zh-TW" sz="2400" dirty="0">
                <a:latin typeface="Arial" panose="020B0604020202020204" pitchFamily="34" charset="0"/>
                <a:ea typeface="PMingLiU"/>
                <a:cs typeface="Arial" panose="020B0604020202020204" pitchFamily="34" charset="0"/>
              </a:rPr>
              <a:t>以下是部分奖项，关于获奖标准和更多细节，请访问狮子会网站</a:t>
            </a:r>
            <a:r>
              <a:rPr lang="zh-TW" sz="2400" dirty="0">
                <a:solidFill>
                  <a:srgbClr val="81827C"/>
                </a:solidFill>
                <a:latin typeface="Arial" panose="020B0604020202020204" pitchFamily="34" charset="0"/>
                <a:ea typeface="PMingLiU"/>
                <a:cs typeface="Arial" panose="020B0604020202020204" pitchFamily="34" charset="0"/>
                <a:hlinkClick r:id="rId6"/>
              </a:rPr>
              <a:t>https://www.lionsclubs.org/zh-</a:t>
            </a:r>
            <a:r>
              <a:rPr lang="en-US" altLang="zh-TW" sz="2400" dirty="0" err="1">
                <a:solidFill>
                  <a:srgbClr val="81827C"/>
                </a:solidFill>
                <a:latin typeface="Arial" panose="020B0604020202020204" pitchFamily="34" charset="0"/>
                <a:ea typeface="PMingLiU"/>
                <a:cs typeface="Arial" panose="020B0604020202020204" pitchFamily="34" charset="0"/>
                <a:hlinkClick r:id="rId6"/>
              </a:rPr>
              <a:t>hans</a:t>
            </a:r>
            <a:r>
              <a:rPr lang="zh-TW" sz="2400" dirty="0">
                <a:solidFill>
                  <a:srgbClr val="81827C"/>
                </a:solidFill>
                <a:latin typeface="Arial" panose="020B0604020202020204" pitchFamily="34" charset="0"/>
                <a:ea typeface="PMingLiU"/>
                <a:cs typeface="Arial" panose="020B0604020202020204" pitchFamily="34" charset="0"/>
                <a:hlinkClick r:id="rId6"/>
              </a:rPr>
              <a:t>/resources-for-members/resource-center/leo-awards-and-recognitions</a:t>
            </a:r>
          </a:p>
          <a:p>
            <a:pPr>
              <a:spcBef>
                <a:spcPts val="0"/>
              </a:spcBef>
              <a:spcAft>
                <a:spcPts val="600"/>
              </a:spcAft>
              <a:defRPr/>
            </a:pPr>
            <a:r>
              <a:rPr lang="zh-TW" sz="2400" b="1" u="sng" dirty="0">
                <a:solidFill>
                  <a:srgbClr val="00AC69"/>
                </a:solidFill>
                <a:latin typeface="Arial" panose="020B0604020202020204" pitchFamily="34" charset="0"/>
                <a:ea typeface="PMingLiU"/>
                <a:cs typeface="Arial" panose="020B0604020202020204" pitchFamily="34" charset="0"/>
              </a:rPr>
              <a:t>个人</a:t>
            </a:r>
          </a:p>
          <a:p>
            <a:pPr marL="342900" indent="-342900">
              <a:spcBef>
                <a:spcPts val="0"/>
              </a:spcBef>
              <a:spcAft>
                <a:spcPts val="600"/>
              </a:spcAft>
              <a:buFont typeface="Arial" panose="020B0604020202020204" pitchFamily="34" charset="0"/>
              <a:buChar char="•"/>
              <a:defRPr/>
            </a:pPr>
            <a:r>
              <a:rPr lang="zh-TW" sz="2400" dirty="0">
                <a:solidFill>
                  <a:srgbClr val="616262"/>
                </a:solidFill>
                <a:latin typeface="Arial" panose="020B0604020202020204" pitchFamily="34" charset="0"/>
                <a:ea typeface="PMingLiU"/>
                <a:cs typeface="Arial" panose="020B0604020202020204" pitchFamily="34" charset="0"/>
              </a:rPr>
              <a:t>年度青少狮奖</a:t>
            </a:r>
          </a:p>
          <a:p>
            <a:pPr>
              <a:spcBef>
                <a:spcPts val="0"/>
              </a:spcBef>
              <a:spcAft>
                <a:spcPts val="600"/>
              </a:spcAft>
              <a:defRPr/>
            </a:pPr>
            <a:r>
              <a:rPr lang="zh-TW" sz="2400" b="1" u="sng" dirty="0">
                <a:solidFill>
                  <a:srgbClr val="00AC69"/>
                </a:solidFill>
                <a:latin typeface="Arial" panose="020B0604020202020204" pitchFamily="34" charset="0"/>
                <a:ea typeface="PMingLiU"/>
                <a:cs typeface="Arial" panose="020B0604020202020204" pitchFamily="34" charset="0"/>
              </a:rPr>
              <a:t>分会</a:t>
            </a:r>
          </a:p>
          <a:p>
            <a:pPr marL="342900" indent="-342900">
              <a:spcBef>
                <a:spcPts val="0"/>
              </a:spcBef>
              <a:spcAft>
                <a:spcPts val="600"/>
              </a:spcAft>
              <a:buFont typeface="Arial" panose="020B0604020202020204" pitchFamily="34" charset="0"/>
              <a:buChar char="•"/>
              <a:defRPr/>
            </a:pPr>
            <a:r>
              <a:rPr lang="zh-TW" sz="2400" dirty="0">
                <a:solidFill>
                  <a:srgbClr val="616262"/>
                </a:solidFill>
                <a:latin typeface="Arial" panose="020B0604020202020204" pitchFamily="34" charset="0"/>
                <a:ea typeface="PMingLiU"/>
                <a:cs typeface="Arial" panose="020B0604020202020204" pitchFamily="34" charset="0"/>
              </a:rPr>
              <a:t>杰出分会奖</a:t>
            </a:r>
          </a:p>
          <a:p>
            <a:pPr marL="342900" indent="-342900">
              <a:spcBef>
                <a:spcPts val="0"/>
              </a:spcBef>
              <a:spcAft>
                <a:spcPts val="600"/>
              </a:spcAft>
              <a:buFont typeface="Arial" panose="020B0604020202020204" pitchFamily="34" charset="0"/>
              <a:buChar char="•"/>
              <a:defRPr/>
            </a:pPr>
            <a:r>
              <a:rPr lang="zh-TW" sz="2400" dirty="0">
                <a:solidFill>
                  <a:srgbClr val="616262"/>
                </a:solidFill>
                <a:latin typeface="Arial" panose="020B0604020202020204" pitchFamily="34" charset="0"/>
                <a:ea typeface="PMingLiU"/>
                <a:cs typeface="Arial" panose="020B0604020202020204" pitchFamily="34" charset="0"/>
              </a:rPr>
              <a:t>青少狮与狮友共同服务奖</a:t>
            </a:r>
          </a:p>
          <a:p>
            <a:pPr>
              <a:spcBef>
                <a:spcPts val="0"/>
              </a:spcBef>
              <a:spcAft>
                <a:spcPts val="600"/>
              </a:spcAft>
              <a:defRPr/>
            </a:pPr>
            <a:r>
              <a:rPr lang="zh-TW" sz="2400" b="1" u="sng" dirty="0">
                <a:solidFill>
                  <a:srgbClr val="00AC69"/>
                </a:solidFill>
                <a:latin typeface="Arial" panose="020B0604020202020204" pitchFamily="34" charset="0"/>
                <a:ea typeface="PMingLiU"/>
                <a:cs typeface="Arial" panose="020B0604020202020204" pitchFamily="34" charset="0"/>
              </a:rPr>
              <a:t>区/复合区</a:t>
            </a:r>
          </a:p>
          <a:p>
            <a:pPr marL="342900" indent="-342900">
              <a:spcBef>
                <a:spcPts val="0"/>
              </a:spcBef>
              <a:spcAft>
                <a:spcPts val="600"/>
              </a:spcAft>
              <a:buFont typeface="Arial" panose="020B0604020202020204" pitchFamily="34" charset="0"/>
              <a:buChar char="•"/>
              <a:defRPr/>
            </a:pPr>
            <a:r>
              <a:rPr lang="zh-TW" sz="2400" dirty="0">
                <a:solidFill>
                  <a:srgbClr val="616262"/>
                </a:solidFill>
                <a:latin typeface="Arial" panose="020B0604020202020204" pitchFamily="34" charset="0"/>
                <a:ea typeface="PMingLiU"/>
                <a:cs typeface="Arial" panose="020B0604020202020204" pitchFamily="34" charset="0"/>
              </a:rPr>
              <a:t>青少狮区会长奖</a:t>
            </a:r>
          </a:p>
          <a:p>
            <a:pPr>
              <a:spcBef>
                <a:spcPts val="0"/>
              </a:spcBef>
              <a:spcAft>
                <a:spcPts val="600"/>
              </a:spcAft>
              <a:defRPr/>
            </a:pPr>
            <a:endParaRPr lang="en-US" sz="2400" dirty="0">
              <a:solidFill>
                <a:srgbClr val="81827C"/>
              </a:solidFill>
              <a:latin typeface="Arial" panose="020B0604020202020204" pitchFamily="34" charset="0"/>
              <a:cs typeface="Arial" panose="020B0604020202020204" pitchFamily="34" charset="0"/>
            </a:endParaRPr>
          </a:p>
        </p:txBody>
      </p:sp>
      <p:graphicFrame>
        <p:nvGraphicFramePr>
          <p:cNvPr id="9" name="Object 8">
            <a:extLst>
              <a:ext uri="{FF2B5EF4-FFF2-40B4-BE49-F238E27FC236}">
                <a16:creationId xmlns:a16="http://schemas.microsoft.com/office/drawing/2014/main" id="{4402AC27-DF68-4AC2-A629-168CD1624EFB}"/>
              </a:ext>
            </a:extLst>
          </p:cNvPr>
          <p:cNvGraphicFramePr>
            <a:graphicFrameLocks noChangeAspect="1"/>
          </p:cNvGraphicFramePr>
          <p:nvPr/>
        </p:nvGraphicFramePr>
        <p:xfrm>
          <a:off x="5744987" y="3318674"/>
          <a:ext cx="4160417" cy="2971726"/>
        </p:xfrm>
        <a:graphic>
          <a:graphicData uri="http://schemas.openxmlformats.org/presentationml/2006/ole">
            <mc:AlternateContent xmlns:mc="http://schemas.openxmlformats.org/markup-compatibility/2006">
              <mc:Choice xmlns:v="urn:schemas-microsoft-com:vml" Requires="v">
                <p:oleObj name="Acrobat Document" r:id="rId7" imgW="3200301" imgH="2286000" progId="AcroExch.Document.DC">
                  <p:embed/>
                </p:oleObj>
              </mc:Choice>
              <mc:Fallback>
                <p:oleObj name="Acrobat Document" r:id="rId7" imgW="3200301" imgH="2286000" progId="AcroExch.Document.DC">
                  <p:embed/>
                  <p:pic>
                    <p:nvPicPr>
                      <p:cNvPr id="9" name="Object 8">
                        <a:extLst>
                          <a:ext uri="{FF2B5EF4-FFF2-40B4-BE49-F238E27FC236}">
                            <a16:creationId xmlns:a16="http://schemas.microsoft.com/office/drawing/2014/main" id="{4402AC27-DF68-4AC2-A629-168CD1624EFB}"/>
                          </a:ext>
                        </a:extLst>
                      </p:cNvPr>
                      <p:cNvPicPr/>
                      <p:nvPr/>
                    </p:nvPicPr>
                    <p:blipFill>
                      <a:blip r:embed="rId8"/>
                      <a:stretch>
                        <a:fillRect/>
                      </a:stretch>
                    </p:blipFill>
                    <p:spPr>
                      <a:xfrm>
                        <a:off x="5744987" y="3318674"/>
                        <a:ext cx="4160417" cy="2971726"/>
                      </a:xfrm>
                      <a:prstGeom prst="rect">
                        <a:avLst/>
                      </a:prstGeom>
                    </p:spPr>
                  </p:pic>
                </p:oleObj>
              </mc:Fallback>
            </mc:AlternateContent>
          </a:graphicData>
        </a:graphic>
      </p:graphicFrame>
    </p:spTree>
    <p:extLst>
      <p:ext uri="{BB962C8B-B14F-4D97-AF65-F5344CB8AC3E}">
        <p14:creationId xmlns:p14="http://schemas.microsoft.com/office/powerpoint/2010/main" val="2127580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shape&#10;&#10;Description automatically generated">
            <a:extLst>
              <a:ext uri="{FF2B5EF4-FFF2-40B4-BE49-F238E27FC236}">
                <a16:creationId xmlns:a16="http://schemas.microsoft.com/office/drawing/2014/main" id="{08E9E750-E4A7-0342-9B88-267A2AB69D8F}"/>
              </a:ext>
            </a:extLst>
          </p:cNvPr>
          <p:cNvPicPr>
            <a:picLocks noChangeAspect="1"/>
          </p:cNvPicPr>
          <p:nvPr/>
        </p:nvPicPr>
        <p:blipFill>
          <a:blip r:embed="rId3"/>
          <a:stretch>
            <a:fillRect/>
          </a:stretch>
        </p:blipFill>
        <p:spPr>
          <a:xfrm>
            <a:off x="0" y="0"/>
            <a:ext cx="12172208" cy="6858000"/>
          </a:xfrm>
          <a:prstGeom prst="rect">
            <a:avLst/>
          </a:prstGeom>
        </p:spPr>
      </p:pic>
      <p:sp>
        <p:nvSpPr>
          <p:cNvPr id="44" name="Page Number - Blue">
            <a:extLst>
              <a:ext uri="{FF2B5EF4-FFF2-40B4-BE49-F238E27FC236}">
                <a16:creationId xmlns:a16="http://schemas.microsoft.com/office/drawing/2014/main" id="{362D8FF9-7C88-9840-ADD7-5EA947433F25}"/>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19</a:t>
            </a:fld>
            <a:endParaRPr lang="en-US" sz="1000" dirty="0">
              <a:solidFill>
                <a:srgbClr val="00338D"/>
              </a:solidFill>
            </a:endParaRPr>
          </a:p>
        </p:txBody>
      </p:sp>
      <p:sp>
        <p:nvSpPr>
          <p:cNvPr id="16" name="Text Placeholder 18">
            <a:extLst>
              <a:ext uri="{FF2B5EF4-FFF2-40B4-BE49-F238E27FC236}">
                <a16:creationId xmlns:a16="http://schemas.microsoft.com/office/drawing/2014/main" id="{95CF3BC0-6133-9D44-8F9B-F16ED366B64B}"/>
              </a:ext>
            </a:extLst>
          </p:cNvPr>
          <p:cNvSpPr txBox="1">
            <a:spLocks/>
          </p:cNvSpPr>
          <p:nvPr/>
        </p:nvSpPr>
        <p:spPr>
          <a:xfrm>
            <a:off x="566923" y="431127"/>
            <a:ext cx="6097978" cy="855806"/>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3200" dirty="0">
                <a:solidFill>
                  <a:schemeClr val="bg1"/>
                </a:solidFill>
                <a:effectLst>
                  <a:glow>
                    <a:schemeClr val="bg1"/>
                  </a:glow>
                </a:effectLst>
              </a:rPr>
              <a:t>总结</a:t>
            </a:r>
          </a:p>
        </p:txBody>
      </p:sp>
      <p:sp>
        <p:nvSpPr>
          <p:cNvPr id="2" name="TextBox 1">
            <a:extLst>
              <a:ext uri="{FF2B5EF4-FFF2-40B4-BE49-F238E27FC236}">
                <a16:creationId xmlns:a16="http://schemas.microsoft.com/office/drawing/2014/main" id="{848F00FF-2D96-479E-85DD-00A894EEB8BB}"/>
              </a:ext>
            </a:extLst>
          </p:cNvPr>
          <p:cNvSpPr txBox="1"/>
          <p:nvPr/>
        </p:nvSpPr>
        <p:spPr>
          <a:xfrm>
            <a:off x="999067" y="1579407"/>
            <a:ext cx="9451219" cy="3785652"/>
          </a:xfrm>
          <a:prstGeom prst="rect">
            <a:avLst/>
          </a:prstGeom>
          <a:noFill/>
        </p:spPr>
        <p:txBody>
          <a:bodyPr wrap="square" rtlCol="0">
            <a:spAutoFit/>
          </a:bodyPr>
          <a:lstStyle/>
          <a:p>
            <a:r>
              <a:rPr lang="zh-TW" sz="2400" dirty="0">
                <a:solidFill>
                  <a:schemeClr val="bg1"/>
                </a:solidFill>
                <a:latin typeface="Arial" panose="020B0604020202020204" pitchFamily="34" charset="0"/>
                <a:ea typeface="PMingLiU"/>
                <a:cs typeface="Arial" panose="020B0604020202020204" pitchFamily="34" charset="0"/>
              </a:rPr>
              <a:t>本单元的重点</a:t>
            </a:r>
          </a:p>
          <a:p>
            <a:pPr marL="342900" indent="-342900">
              <a:buFont typeface="Arial" panose="020B0604020202020204" pitchFamily="34" charset="0"/>
              <a:buChar char="•"/>
            </a:pPr>
            <a:r>
              <a:rPr lang="zh-TW" sz="2400" dirty="0">
                <a:solidFill>
                  <a:schemeClr val="bg1"/>
                </a:solidFill>
                <a:latin typeface="Arial" panose="020B0604020202020204" pitchFamily="34" charset="0"/>
                <a:ea typeface="PMingLiU"/>
                <a:cs typeface="Arial" panose="020B0604020202020204" pitchFamily="34" charset="0"/>
              </a:rPr>
              <a:t>国际狮子会提供可印刷的免费青少狮会网上指南，并在狮子商店中出售青少狮会物品。</a:t>
            </a:r>
          </a:p>
          <a:p>
            <a:pPr marL="342900" indent="-342900">
              <a:buFont typeface="Arial" panose="020B0604020202020204" pitchFamily="34" charset="0"/>
              <a:buChar char="•"/>
            </a:pPr>
            <a:r>
              <a:rPr lang="zh-TW" sz="2400" dirty="0">
                <a:solidFill>
                  <a:schemeClr val="bg1"/>
                </a:solidFill>
                <a:latin typeface="Arial" panose="020B0604020202020204" pitchFamily="34" charset="0"/>
                <a:ea typeface="PMingLiU"/>
                <a:cs typeface="Arial" panose="020B0604020202020204" pitchFamily="34" charset="0"/>
              </a:rPr>
              <a:t>国际狮子会通过leo@lionsclubs.org电子邮件以及青少狮会计划脸书页面向青少狮会沟通信息。</a:t>
            </a:r>
          </a:p>
          <a:p>
            <a:pPr marL="342900" indent="-342900">
              <a:buFont typeface="Arial" panose="020B0604020202020204" pitchFamily="34" charset="0"/>
              <a:buChar char="•"/>
            </a:pPr>
            <a:r>
              <a:rPr lang="zh-TW" sz="2400" dirty="0">
                <a:solidFill>
                  <a:schemeClr val="bg1"/>
                </a:solidFill>
                <a:latin typeface="Arial" panose="020B0604020202020204" pitchFamily="34" charset="0"/>
                <a:ea typeface="PMingLiU"/>
                <a:cs typeface="Arial" panose="020B0604020202020204" pitchFamily="34" charset="0"/>
              </a:rPr>
              <a:t>有</a:t>
            </a:r>
            <a:r>
              <a:rPr lang="zh-CN" altLang="en-US" sz="2400" dirty="0">
                <a:solidFill>
                  <a:schemeClr val="bg1"/>
                </a:solidFill>
                <a:latin typeface="Arial" panose="020B0604020202020204" pitchFamily="34" charset="0"/>
                <a:ea typeface="PMingLiU"/>
                <a:cs typeface="Arial" panose="020B0604020202020204" pitchFamily="34" charset="0"/>
              </a:rPr>
              <a:t>许多</a:t>
            </a:r>
            <a:r>
              <a:rPr lang="zh-TW" sz="2400" dirty="0">
                <a:solidFill>
                  <a:schemeClr val="bg1"/>
                </a:solidFill>
                <a:latin typeface="Arial" panose="020B0604020202020204" pitchFamily="34" charset="0"/>
                <a:ea typeface="PMingLiU"/>
                <a:cs typeface="Arial" panose="020B0604020202020204" pitchFamily="34" charset="0"/>
              </a:rPr>
              <a:t>表扬杰出青少狮的奖项。</a:t>
            </a:r>
          </a:p>
          <a:p>
            <a:pPr marL="342900" indent="-342900">
              <a:buFont typeface="Arial" panose="020B0604020202020204" pitchFamily="34" charset="0"/>
              <a:buChar char="•"/>
            </a:pPr>
            <a:endParaRPr lang="en-US" sz="2400" dirty="0">
              <a:solidFill>
                <a:schemeClr val="bg1"/>
              </a:solidFill>
              <a:latin typeface="Arial" panose="020B0604020202020204" pitchFamily="34" charset="0"/>
              <a:cs typeface="Arial" panose="020B0604020202020204" pitchFamily="34" charset="0"/>
            </a:endParaRPr>
          </a:p>
          <a:p>
            <a:r>
              <a:rPr lang="zh-TW" sz="2400" dirty="0">
                <a:solidFill>
                  <a:schemeClr val="bg1"/>
                </a:solidFill>
                <a:latin typeface="Arial" panose="020B0604020202020204" pitchFamily="34" charset="0"/>
                <a:ea typeface="PMingLiU"/>
                <a:cs typeface="Arial" panose="020B0604020202020204" pitchFamily="34" charset="0"/>
              </a:rPr>
              <a:t>单元活动结束</a:t>
            </a:r>
          </a:p>
          <a:p>
            <a:pPr marL="342900" indent="-342900">
              <a:buFont typeface="Arial" panose="020B0604020202020204" pitchFamily="34" charset="0"/>
              <a:buChar char="•"/>
            </a:pPr>
            <a:r>
              <a:rPr lang="zh-TW" sz="2400" dirty="0">
                <a:solidFill>
                  <a:schemeClr val="bg1"/>
                </a:solidFill>
                <a:latin typeface="Arial" panose="020B0604020202020204" pitchFamily="34" charset="0"/>
                <a:ea typeface="PMingLiU"/>
                <a:cs typeface="Arial" panose="020B0604020202020204" pitchFamily="34" charset="0"/>
              </a:rPr>
              <a:t>思考在第二单元制作的蓝图。您将使用何种资源来实现或论证您的计划？</a:t>
            </a:r>
          </a:p>
        </p:txBody>
      </p:sp>
      <p:pic>
        <p:nvPicPr>
          <p:cNvPr id="8" name="Picture 7">
            <a:extLst>
              <a:ext uri="{FF2B5EF4-FFF2-40B4-BE49-F238E27FC236}">
                <a16:creationId xmlns:a16="http://schemas.microsoft.com/office/drawing/2014/main" id="{F2FE4FA6-76F3-1041-8912-7ADB2954544B}"/>
              </a:ext>
            </a:extLst>
          </p:cNvPr>
          <p:cNvPicPr>
            <a:picLocks noChangeAspect="1"/>
          </p:cNvPicPr>
          <p:nvPr/>
        </p:nvPicPr>
        <p:blipFill>
          <a:blip r:embed="rId4"/>
          <a:stretch>
            <a:fillRect/>
          </a:stretch>
        </p:blipFill>
        <p:spPr>
          <a:xfrm>
            <a:off x="2790826" y="527295"/>
            <a:ext cx="1326937" cy="663469"/>
          </a:xfrm>
          <a:prstGeom prst="rect">
            <a:avLst/>
          </a:prstGeom>
        </p:spPr>
      </p:pic>
    </p:spTree>
    <p:extLst>
      <p:ext uri="{BB962C8B-B14F-4D97-AF65-F5344CB8AC3E}">
        <p14:creationId xmlns:p14="http://schemas.microsoft.com/office/powerpoint/2010/main" val="39378100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Background - Solid">
            <a:extLst>
              <a:ext uri="{FF2B5EF4-FFF2-40B4-BE49-F238E27FC236}">
                <a16:creationId xmlns:a16="http://schemas.microsoft.com/office/drawing/2014/main" id="{8328F559-8FF5-6040-8126-7A383475992C}"/>
              </a:ext>
            </a:extLst>
          </p:cNvPr>
          <p:cNvSpPr/>
          <p:nvPr/>
        </p:nvSpPr>
        <p:spPr>
          <a:xfrm>
            <a:off x="0" y="247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Arial" panose="020B0604020202020204" pitchFamily="34" charset="0"/>
              <a:cs typeface="Arial" panose="020B0604020202020204" pitchFamily="34" charset="0"/>
            </a:endParaRPr>
          </a:p>
        </p:txBody>
      </p:sp>
      <p:sp>
        <p:nvSpPr>
          <p:cNvPr id="30" name="Background - Solid">
            <a:extLst>
              <a:ext uri="{FF2B5EF4-FFF2-40B4-BE49-F238E27FC236}">
                <a16:creationId xmlns:a16="http://schemas.microsoft.com/office/drawing/2014/main" id="{35426377-3C67-E340-9178-35579BC02071}"/>
              </a:ext>
            </a:extLst>
          </p:cNvPr>
          <p:cNvSpPr/>
          <p:nvPr/>
        </p:nvSpPr>
        <p:spPr>
          <a:xfrm>
            <a:off x="0" y="0"/>
            <a:ext cx="3059190" cy="6858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Arial" panose="020B0604020202020204" pitchFamily="34" charset="0"/>
              <a:cs typeface="Arial" panose="020B0604020202020204" pitchFamily="34" charset="0"/>
            </a:endParaRPr>
          </a:p>
        </p:txBody>
      </p:sp>
      <p:sp>
        <p:nvSpPr>
          <p:cNvPr id="12" name="Page Number - Blue">
            <a:extLst>
              <a:ext uri="{FF2B5EF4-FFF2-40B4-BE49-F238E27FC236}">
                <a16:creationId xmlns:a16="http://schemas.microsoft.com/office/drawing/2014/main" id="{9EF8C11C-B97D-B04F-8EC2-671F9B1B84D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latin typeface="Arial" panose="020B0604020202020204" pitchFamily="34" charset="0"/>
                <a:cs typeface="Arial" panose="020B0604020202020204" pitchFamily="34" charset="0"/>
              </a:rPr>
              <a:pPr eaLnBrk="0" hangingPunct="0">
                <a:spcBef>
                  <a:spcPct val="50000"/>
                </a:spcBef>
                <a:defRPr/>
              </a:pPr>
              <a:t>2</a:t>
            </a:fld>
            <a:endParaRPr lang="en-US" sz="1000" dirty="0">
              <a:solidFill>
                <a:srgbClr val="55565A"/>
              </a:solidFill>
              <a:latin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B49DC86A-388D-1944-89D9-316D63D39A00}"/>
              </a:ext>
            </a:extLst>
          </p:cNvPr>
          <p:cNvGrpSpPr/>
          <p:nvPr/>
        </p:nvGrpSpPr>
        <p:grpSpPr>
          <a:xfrm>
            <a:off x="6024778" y="1626331"/>
            <a:ext cx="3501280" cy="3333280"/>
            <a:chOff x="4739767" y="1033790"/>
            <a:chExt cx="5422345" cy="3333280"/>
          </a:xfrm>
        </p:grpSpPr>
        <p:sp>
          <p:nvSpPr>
            <p:cNvPr id="14" name="TextBox 13">
              <a:extLst>
                <a:ext uri="{FF2B5EF4-FFF2-40B4-BE49-F238E27FC236}">
                  <a16:creationId xmlns:a16="http://schemas.microsoft.com/office/drawing/2014/main" id="{36A55C21-6A6A-DA41-8784-578005CA4461}"/>
                </a:ext>
              </a:extLst>
            </p:cNvPr>
            <p:cNvSpPr txBox="1"/>
            <p:nvPr/>
          </p:nvSpPr>
          <p:spPr>
            <a:xfrm>
              <a:off x="4739767" y="1033790"/>
              <a:ext cx="5025139" cy="400110"/>
            </a:xfrm>
            <a:prstGeom prst="rect">
              <a:avLst/>
            </a:prstGeom>
            <a:noFill/>
          </p:spPr>
          <p:txBody>
            <a:bodyPr wrap="none" rtlCol="0">
              <a:spAutoFit/>
            </a:bodyPr>
            <a:lstStyle/>
            <a:p>
              <a:r>
                <a:rPr lang="zh-TW" sz="2000" b="1" dirty="0">
                  <a:solidFill>
                    <a:srgbClr val="407CCA"/>
                  </a:solidFill>
                  <a:latin typeface="Arial" panose="020B0604020202020204" pitchFamily="34" charset="0"/>
                  <a:ea typeface="PMingLiU"/>
                  <a:cs typeface="Arial" panose="020B0604020202020204" pitchFamily="34" charset="0"/>
                </a:rPr>
                <a:t>单元 1 </a:t>
              </a:r>
              <a:r>
                <a:rPr lang="zh-TW" sz="2000" dirty="0">
                  <a:solidFill>
                    <a:srgbClr val="EBB700"/>
                  </a:solidFill>
                  <a:latin typeface="Arial" panose="020B0604020202020204" pitchFamily="34" charset="0"/>
                  <a:ea typeface="PMingLiU"/>
                  <a:cs typeface="Arial" panose="020B0604020202020204" pitchFamily="34" charset="0"/>
                </a:rPr>
                <a:t>//</a:t>
              </a:r>
              <a:r>
                <a:rPr lang="zh-TW" sz="2000" dirty="0">
                  <a:solidFill>
                    <a:srgbClr val="55565A"/>
                  </a:solidFill>
                  <a:latin typeface="Arial" panose="020B0604020202020204" pitchFamily="34" charset="0"/>
                  <a:ea typeface="PMingLiU"/>
                  <a:cs typeface="Arial" panose="020B0604020202020204" pitchFamily="34" charset="0"/>
                </a:rPr>
                <a:t> 青少狮会计划概览</a:t>
              </a:r>
            </a:p>
          </p:txBody>
        </p:sp>
        <p:sp>
          <p:nvSpPr>
            <p:cNvPr id="16" name="TextBox 15">
              <a:extLst>
                <a:ext uri="{FF2B5EF4-FFF2-40B4-BE49-F238E27FC236}">
                  <a16:creationId xmlns:a16="http://schemas.microsoft.com/office/drawing/2014/main" id="{BCBB37C5-3F62-5E4F-926B-3D99B4E6B4CD}"/>
                </a:ext>
              </a:extLst>
            </p:cNvPr>
            <p:cNvSpPr txBox="1"/>
            <p:nvPr/>
          </p:nvSpPr>
          <p:spPr>
            <a:xfrm>
              <a:off x="4739767" y="1800217"/>
              <a:ext cx="5422345" cy="400110"/>
            </a:xfrm>
            <a:prstGeom prst="rect">
              <a:avLst/>
            </a:prstGeom>
            <a:noFill/>
          </p:spPr>
          <p:txBody>
            <a:bodyPr wrap="none" rtlCol="0">
              <a:spAutoFit/>
            </a:bodyPr>
            <a:lstStyle/>
            <a:p>
              <a:r>
                <a:rPr lang="zh-TW" sz="2000" b="1" dirty="0">
                  <a:solidFill>
                    <a:srgbClr val="407CCA"/>
                  </a:solidFill>
                  <a:latin typeface="Arial" panose="020B0604020202020204" pitchFamily="34" charset="0"/>
                  <a:ea typeface="PMingLiU"/>
                  <a:cs typeface="Arial" panose="020B0604020202020204" pitchFamily="34" charset="0"/>
                </a:rPr>
                <a:t>单元 2 </a:t>
              </a:r>
              <a:r>
                <a:rPr lang="zh-TW" sz="2000" dirty="0">
                  <a:solidFill>
                    <a:srgbClr val="EBB700"/>
                  </a:solidFill>
                  <a:latin typeface="Arial" panose="020B0604020202020204" pitchFamily="34" charset="0"/>
                  <a:ea typeface="PMingLiU"/>
                  <a:cs typeface="Arial" panose="020B0604020202020204" pitchFamily="34" charset="0"/>
                </a:rPr>
                <a:t>// </a:t>
              </a:r>
              <a:r>
                <a:rPr lang="zh-TW" sz="2000" dirty="0">
                  <a:latin typeface="Arial" panose="020B0604020202020204" pitchFamily="34" charset="0"/>
                  <a:ea typeface="PMingLiU"/>
                  <a:cs typeface="Arial" panose="020B0604020202020204" pitchFamily="34" charset="0"/>
                </a:rPr>
                <a:t>青少狮会顾问的角色</a:t>
              </a:r>
            </a:p>
          </p:txBody>
        </p:sp>
        <p:sp>
          <p:nvSpPr>
            <p:cNvPr id="18" name="TextBox 17">
              <a:extLst>
                <a:ext uri="{FF2B5EF4-FFF2-40B4-BE49-F238E27FC236}">
                  <a16:creationId xmlns:a16="http://schemas.microsoft.com/office/drawing/2014/main" id="{863A6554-1985-5146-BEE0-C53FBAD75EF8}"/>
                </a:ext>
              </a:extLst>
            </p:cNvPr>
            <p:cNvSpPr txBox="1"/>
            <p:nvPr/>
          </p:nvSpPr>
          <p:spPr>
            <a:xfrm>
              <a:off x="4739767" y="2549140"/>
              <a:ext cx="4627935" cy="400110"/>
            </a:xfrm>
            <a:prstGeom prst="rect">
              <a:avLst/>
            </a:prstGeom>
            <a:noFill/>
          </p:spPr>
          <p:txBody>
            <a:bodyPr wrap="none" rtlCol="0">
              <a:spAutoFit/>
            </a:bodyPr>
            <a:lstStyle/>
            <a:p>
              <a:r>
                <a:rPr lang="zh-TW" sz="2000" b="1" dirty="0">
                  <a:solidFill>
                    <a:srgbClr val="407CCA"/>
                  </a:solidFill>
                  <a:latin typeface="Arial" panose="020B0604020202020204" pitchFamily="34" charset="0"/>
                  <a:ea typeface="PMingLiU"/>
                  <a:cs typeface="Arial" panose="020B0604020202020204" pitchFamily="34" charset="0"/>
                </a:rPr>
                <a:t>单元 3 </a:t>
              </a:r>
              <a:r>
                <a:rPr lang="zh-TW" sz="2000" dirty="0">
                  <a:solidFill>
                    <a:srgbClr val="EBB700"/>
                  </a:solidFill>
                  <a:latin typeface="Arial" panose="020B0604020202020204" pitchFamily="34" charset="0"/>
                  <a:ea typeface="PMingLiU"/>
                  <a:cs typeface="Arial" panose="020B0604020202020204" pitchFamily="34" charset="0"/>
                </a:rPr>
                <a:t>// </a:t>
              </a:r>
              <a:r>
                <a:rPr lang="zh-TW" sz="2000" dirty="0">
                  <a:solidFill>
                    <a:srgbClr val="55565A"/>
                  </a:solidFill>
                  <a:latin typeface="Arial" panose="020B0604020202020204" pitchFamily="34" charset="0"/>
                  <a:ea typeface="PMingLiU"/>
                  <a:cs typeface="Arial" panose="020B0604020202020204" pitchFamily="34" charset="0"/>
                </a:rPr>
                <a:t>青少狮会的管理</a:t>
              </a:r>
            </a:p>
          </p:txBody>
        </p:sp>
        <p:sp>
          <p:nvSpPr>
            <p:cNvPr id="22" name="TextBox 21">
              <a:extLst>
                <a:ext uri="{FF2B5EF4-FFF2-40B4-BE49-F238E27FC236}">
                  <a16:creationId xmlns:a16="http://schemas.microsoft.com/office/drawing/2014/main" id="{C44A5C79-559A-1643-928C-176389754B6A}"/>
                </a:ext>
              </a:extLst>
            </p:cNvPr>
            <p:cNvSpPr txBox="1"/>
            <p:nvPr/>
          </p:nvSpPr>
          <p:spPr>
            <a:xfrm>
              <a:off x="4739767" y="3218037"/>
              <a:ext cx="5422345" cy="400110"/>
            </a:xfrm>
            <a:prstGeom prst="rect">
              <a:avLst/>
            </a:prstGeom>
            <a:noFill/>
          </p:spPr>
          <p:txBody>
            <a:bodyPr wrap="none" rtlCol="0">
              <a:spAutoFit/>
            </a:bodyPr>
            <a:lstStyle/>
            <a:p>
              <a:r>
                <a:rPr lang="zh-TW" sz="2000" b="1" dirty="0">
                  <a:solidFill>
                    <a:srgbClr val="407CCA"/>
                  </a:solidFill>
                  <a:latin typeface="Arial" panose="020B0604020202020204" pitchFamily="34" charset="0"/>
                  <a:ea typeface="PMingLiU"/>
                  <a:cs typeface="Arial" panose="020B0604020202020204" pitchFamily="34" charset="0"/>
                </a:rPr>
                <a:t>单元 4 </a:t>
              </a:r>
              <a:r>
                <a:rPr lang="zh-TW" sz="2000" dirty="0">
                  <a:solidFill>
                    <a:srgbClr val="EBB700"/>
                  </a:solidFill>
                  <a:latin typeface="Arial" panose="020B0604020202020204" pitchFamily="34" charset="0"/>
                  <a:ea typeface="PMingLiU"/>
                  <a:cs typeface="Arial" panose="020B0604020202020204" pitchFamily="34" charset="0"/>
                </a:rPr>
                <a:t>//</a:t>
              </a:r>
              <a:r>
                <a:rPr lang="zh-TW" sz="2000" dirty="0">
                  <a:solidFill>
                    <a:srgbClr val="55565A"/>
                  </a:solidFill>
                  <a:latin typeface="Arial" panose="020B0604020202020204" pitchFamily="34" charset="0"/>
                  <a:ea typeface="PMingLiU"/>
                  <a:cs typeface="Arial" panose="020B0604020202020204" pitchFamily="34" charset="0"/>
                </a:rPr>
                <a:t> 青少狮会计划的资源</a:t>
              </a:r>
            </a:p>
          </p:txBody>
        </p:sp>
        <p:sp>
          <p:nvSpPr>
            <p:cNvPr id="23" name="TextBox 22">
              <a:extLst>
                <a:ext uri="{FF2B5EF4-FFF2-40B4-BE49-F238E27FC236}">
                  <a16:creationId xmlns:a16="http://schemas.microsoft.com/office/drawing/2014/main" id="{3DA2704B-6BC1-D440-8030-6A1385E82769}"/>
                </a:ext>
              </a:extLst>
            </p:cNvPr>
            <p:cNvSpPr txBox="1"/>
            <p:nvPr/>
          </p:nvSpPr>
          <p:spPr>
            <a:xfrm>
              <a:off x="4739767" y="3966960"/>
              <a:ext cx="5025139" cy="400110"/>
            </a:xfrm>
            <a:prstGeom prst="rect">
              <a:avLst/>
            </a:prstGeom>
            <a:noFill/>
          </p:spPr>
          <p:txBody>
            <a:bodyPr wrap="none" rtlCol="0">
              <a:spAutoFit/>
            </a:bodyPr>
            <a:lstStyle/>
            <a:p>
              <a:r>
                <a:rPr lang="zh-TW" sz="2000" b="1" dirty="0">
                  <a:solidFill>
                    <a:srgbClr val="407CCA"/>
                  </a:solidFill>
                  <a:latin typeface="Arial" panose="020B0604020202020204" pitchFamily="34" charset="0"/>
                  <a:ea typeface="PMingLiU"/>
                  <a:cs typeface="Arial" panose="020B0604020202020204" pitchFamily="34" charset="0"/>
                </a:rPr>
                <a:t>单元 5 </a:t>
              </a:r>
              <a:r>
                <a:rPr lang="zh-TW" sz="2000" dirty="0">
                  <a:solidFill>
                    <a:srgbClr val="EBB700"/>
                  </a:solidFill>
                  <a:latin typeface="Arial" panose="020B0604020202020204" pitchFamily="34" charset="0"/>
                  <a:ea typeface="PMingLiU"/>
                  <a:cs typeface="Arial" panose="020B0604020202020204" pitchFamily="34" charset="0"/>
                </a:rPr>
                <a:t>//</a:t>
              </a:r>
              <a:r>
                <a:rPr lang="en-US" altLang="zh-TW" sz="2000" dirty="0">
                  <a:solidFill>
                    <a:srgbClr val="EBB700"/>
                  </a:solidFill>
                  <a:latin typeface="Arial" panose="020B0604020202020204" pitchFamily="34" charset="0"/>
                  <a:ea typeface="PMingLiU"/>
                  <a:cs typeface="Arial" panose="020B0604020202020204" pitchFamily="34" charset="0"/>
                </a:rPr>
                <a:t> </a:t>
              </a:r>
              <a:r>
                <a:rPr lang="zh-TW" sz="2000" dirty="0">
                  <a:solidFill>
                    <a:srgbClr val="55565A"/>
                  </a:solidFill>
                  <a:latin typeface="Arial"/>
                  <a:ea typeface="PMingLiU"/>
                  <a:cs typeface="Arial"/>
                </a:rPr>
                <a:t>和年轻人一起工作</a:t>
              </a:r>
              <a:endParaRPr lang="zh-TW" sz="2000" dirty="0">
                <a:latin typeface="Arial" panose="020B0604020202020204" pitchFamily="34" charset="0"/>
                <a:ea typeface="PMingLiU"/>
                <a:cs typeface="Arial" panose="020B0604020202020204" pitchFamily="34" charset="0"/>
              </a:endParaRPr>
            </a:p>
          </p:txBody>
        </p:sp>
      </p:grpSp>
      <p:pic>
        <p:nvPicPr>
          <p:cNvPr id="33" name="Picture 32">
            <a:extLst>
              <a:ext uri="{FF2B5EF4-FFF2-40B4-BE49-F238E27FC236}">
                <a16:creationId xmlns:a16="http://schemas.microsoft.com/office/drawing/2014/main" id="{36A9576F-B595-E340-971A-0FF79C4EF50B}"/>
              </a:ext>
            </a:extLst>
          </p:cNvPr>
          <p:cNvPicPr>
            <a:picLocks noChangeAspect="1"/>
          </p:cNvPicPr>
          <p:nvPr/>
        </p:nvPicPr>
        <p:blipFill rotWithShape="1">
          <a:blip r:embed="rId3"/>
          <a:srcRect l="15744" b="4901"/>
          <a:stretch/>
        </p:blipFill>
        <p:spPr>
          <a:xfrm rot="10800000">
            <a:off x="11200107" y="-2473"/>
            <a:ext cx="991893" cy="1679305"/>
          </a:xfrm>
          <a:prstGeom prst="rect">
            <a:avLst/>
          </a:prstGeom>
        </p:spPr>
      </p:pic>
      <p:pic>
        <p:nvPicPr>
          <p:cNvPr id="17" name="Picture 16">
            <a:extLst>
              <a:ext uri="{FF2B5EF4-FFF2-40B4-BE49-F238E27FC236}">
                <a16:creationId xmlns:a16="http://schemas.microsoft.com/office/drawing/2014/main" id="{743D5647-19F5-7A4A-BA0A-308A65905795}"/>
              </a:ext>
            </a:extLst>
          </p:cNvPr>
          <p:cNvPicPr>
            <a:picLocks noChangeAspect="1"/>
          </p:cNvPicPr>
          <p:nvPr/>
        </p:nvPicPr>
        <p:blipFill rotWithShape="1">
          <a:blip r:embed="rId4"/>
          <a:srcRect l="16488" t="6778" r="50870" b="51086"/>
          <a:stretch/>
        </p:blipFill>
        <p:spPr>
          <a:xfrm rot="10800000">
            <a:off x="3017303" y="-2473"/>
            <a:ext cx="3541853" cy="6858002"/>
          </a:xfrm>
          <a:prstGeom prst="rect">
            <a:avLst/>
          </a:prstGeom>
        </p:spPr>
      </p:pic>
      <p:sp>
        <p:nvSpPr>
          <p:cNvPr id="25" name="Large #">
            <a:extLst>
              <a:ext uri="{FF2B5EF4-FFF2-40B4-BE49-F238E27FC236}">
                <a16:creationId xmlns:a16="http://schemas.microsoft.com/office/drawing/2014/main" id="{2E20D425-63F8-344E-9EAF-9DA816EF30EC}"/>
              </a:ext>
            </a:extLst>
          </p:cNvPr>
          <p:cNvSpPr txBox="1"/>
          <p:nvPr/>
        </p:nvSpPr>
        <p:spPr>
          <a:xfrm>
            <a:off x="193492" y="2804731"/>
            <a:ext cx="4119992" cy="1054391"/>
          </a:xfrm>
          <a:prstGeom prst="rect">
            <a:avLst/>
          </a:prstGeom>
          <a:noFill/>
        </p:spPr>
        <p:txBody>
          <a:bodyPr wrap="square" rtlCol="0" anchor="b">
            <a:spAutoFit/>
          </a:bodyPr>
          <a:lstStyle/>
          <a:p>
            <a:pPr algn="ctr">
              <a:lnSpc>
                <a:spcPts val="8000"/>
              </a:lnSpc>
            </a:pPr>
            <a:r>
              <a:rPr lang="zh-TW" sz="6000" b="1" dirty="0">
                <a:solidFill>
                  <a:schemeClr val="bg1"/>
                </a:solidFill>
                <a:latin typeface="Arial Black" panose="020B0604020202020204" pitchFamily="34" charset="0"/>
                <a:ea typeface="PMingLiU" charset="0"/>
                <a:cs typeface="Arial Black" panose="020B0604020202020204" pitchFamily="34" charset="0"/>
              </a:rPr>
              <a:t>单元</a:t>
            </a:r>
          </a:p>
        </p:txBody>
      </p:sp>
      <p:pic>
        <p:nvPicPr>
          <p:cNvPr id="15" name="Picture 14">
            <a:extLst>
              <a:ext uri="{FF2B5EF4-FFF2-40B4-BE49-F238E27FC236}">
                <a16:creationId xmlns:a16="http://schemas.microsoft.com/office/drawing/2014/main" id="{45F42314-E718-C64F-9A80-BF5DBEE092F8}"/>
              </a:ext>
            </a:extLst>
          </p:cNvPr>
          <p:cNvPicPr>
            <a:picLocks noChangeAspect="1"/>
          </p:cNvPicPr>
          <p:nvPr/>
        </p:nvPicPr>
        <p:blipFill>
          <a:blip r:embed="rId5"/>
          <a:stretch>
            <a:fillRect/>
          </a:stretch>
        </p:blipFill>
        <p:spPr>
          <a:xfrm>
            <a:off x="2795155" y="3859122"/>
            <a:ext cx="1188293" cy="594146"/>
          </a:xfrm>
          <a:prstGeom prst="rect">
            <a:avLst/>
          </a:prstGeom>
        </p:spPr>
      </p:pic>
      <p:sp>
        <p:nvSpPr>
          <p:cNvPr id="2" name="TextBox 1">
            <a:extLst>
              <a:ext uri="{FF2B5EF4-FFF2-40B4-BE49-F238E27FC236}">
                <a16:creationId xmlns:a16="http://schemas.microsoft.com/office/drawing/2014/main" id="{2268B87B-570B-D458-D9D0-5BD9EA835292}"/>
              </a:ext>
            </a:extLst>
          </p:cNvPr>
          <p:cNvSpPr txBox="1"/>
          <p:nvPr/>
        </p:nvSpPr>
        <p:spPr>
          <a:xfrm>
            <a:off x="6027156" y="5228398"/>
            <a:ext cx="2731838" cy="400110"/>
          </a:xfrm>
          <a:prstGeom prst="rect">
            <a:avLst/>
          </a:prstGeom>
          <a:noFill/>
        </p:spPr>
        <p:txBody>
          <a:bodyPr wrap="none" rtlCol="0">
            <a:spAutoFit/>
          </a:bodyPr>
          <a:lstStyle/>
          <a:p>
            <a:r>
              <a:rPr lang="zh-TW" sz="2000" b="1" dirty="0">
                <a:solidFill>
                  <a:srgbClr val="407CCA"/>
                </a:solidFill>
                <a:latin typeface="Arial" panose="020B0604020202020204" pitchFamily="34" charset="0"/>
                <a:ea typeface="PMingLiU"/>
                <a:cs typeface="Arial" panose="020B0604020202020204" pitchFamily="34" charset="0"/>
              </a:rPr>
              <a:t>单元 </a:t>
            </a:r>
            <a:r>
              <a:rPr lang="en-US" altLang="zh-TW" sz="2000" b="1" dirty="0">
                <a:solidFill>
                  <a:srgbClr val="407CCA"/>
                </a:solidFill>
                <a:latin typeface="Arial" panose="020B0604020202020204" pitchFamily="34" charset="0"/>
                <a:ea typeface="PMingLiU"/>
                <a:cs typeface="Arial" panose="020B0604020202020204" pitchFamily="34" charset="0"/>
              </a:rPr>
              <a:t>6</a:t>
            </a:r>
            <a:r>
              <a:rPr lang="zh-TW" sz="2000" b="1" dirty="0">
                <a:solidFill>
                  <a:srgbClr val="407CCA"/>
                </a:solidFill>
                <a:latin typeface="Arial" panose="020B0604020202020204" pitchFamily="34" charset="0"/>
                <a:ea typeface="PMingLiU"/>
                <a:cs typeface="Arial" panose="020B0604020202020204" pitchFamily="34" charset="0"/>
              </a:rPr>
              <a:t> </a:t>
            </a:r>
            <a:r>
              <a:rPr lang="zh-TW" sz="2000" dirty="0">
                <a:solidFill>
                  <a:srgbClr val="EBB700"/>
                </a:solidFill>
                <a:latin typeface="Arial" panose="020B0604020202020204" pitchFamily="34" charset="0"/>
                <a:ea typeface="PMingLiU"/>
                <a:cs typeface="Arial" panose="020B0604020202020204" pitchFamily="34" charset="0"/>
              </a:rPr>
              <a:t>// </a:t>
            </a:r>
            <a:r>
              <a:rPr lang="zh-TW" altLang="en-US" sz="2000" dirty="0">
                <a:solidFill>
                  <a:srgbClr val="55565A"/>
                </a:solidFill>
                <a:latin typeface="Arial"/>
                <a:ea typeface="PMingLiU"/>
                <a:cs typeface="Arial"/>
              </a:rPr>
              <a:t>继续服务旅程</a:t>
            </a:r>
          </a:p>
        </p:txBody>
      </p:sp>
    </p:spTree>
    <p:extLst>
      <p:ext uri="{BB962C8B-B14F-4D97-AF65-F5344CB8AC3E}">
        <p14:creationId xmlns:p14="http://schemas.microsoft.com/office/powerpoint/2010/main" val="26478919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5" name="Picture 4">
            <a:extLst>
              <a:ext uri="{FF2B5EF4-FFF2-40B4-BE49-F238E27FC236}">
                <a16:creationId xmlns:a16="http://schemas.microsoft.com/office/drawing/2014/main" id="{63615F89-6ED4-014E-BAF1-EAF400E5FB06}"/>
              </a:ext>
            </a:extLst>
          </p:cNvPr>
          <p:cNvPicPr>
            <a:picLocks noChangeAspect="1"/>
          </p:cNvPicPr>
          <p:nvPr/>
        </p:nvPicPr>
        <p:blipFill rotWithShape="1">
          <a:blip r:embed="rId3"/>
          <a:srcRect l="50576" t="38725" r="13273" b="18858"/>
          <a:stretch/>
        </p:blipFill>
        <p:spPr>
          <a:xfrm>
            <a:off x="-8627" y="-4"/>
            <a:ext cx="3896559" cy="6858004"/>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a:t>
            </a:fld>
            <a:endParaRPr lang="en-US" sz="1000" dirty="0">
              <a:solidFill>
                <a:schemeClr val="bg1"/>
              </a:solidFill>
            </a:endParaRPr>
          </a:p>
        </p:txBody>
      </p:sp>
      <p:pic>
        <p:nvPicPr>
          <p:cNvPr id="8" name="Picture 7">
            <a:extLst>
              <a:ext uri="{FF2B5EF4-FFF2-40B4-BE49-F238E27FC236}">
                <a16:creationId xmlns:a16="http://schemas.microsoft.com/office/drawing/2014/main" id="{53CA8ABF-F451-834E-959B-CB6351D33432}"/>
              </a:ext>
            </a:extLst>
          </p:cNvPr>
          <p:cNvPicPr>
            <a:picLocks noChangeAspect="1"/>
          </p:cNvPicPr>
          <p:nvPr/>
        </p:nvPicPr>
        <p:blipFill rotWithShape="1">
          <a:blip r:embed="rId4"/>
          <a:srcRect l="8882" t="39439" r="65220" b="6057"/>
          <a:stretch/>
        </p:blipFill>
        <p:spPr>
          <a:xfrm>
            <a:off x="10873688" y="2669027"/>
            <a:ext cx="1326938" cy="4188974"/>
          </a:xfrm>
          <a:prstGeom prst="rect">
            <a:avLst/>
          </a:prstGeom>
        </p:spPr>
      </p:pic>
      <p:sp>
        <p:nvSpPr>
          <p:cNvPr id="11" name="Headline">
            <a:extLst>
              <a:ext uri="{FF2B5EF4-FFF2-40B4-BE49-F238E27FC236}">
                <a16:creationId xmlns:a16="http://schemas.microsoft.com/office/drawing/2014/main" id="{622FE577-F779-D749-832E-E2BF2D349C8C}"/>
              </a:ext>
            </a:extLst>
          </p:cNvPr>
          <p:cNvSpPr txBox="1">
            <a:spLocks/>
          </p:cNvSpPr>
          <p:nvPr/>
        </p:nvSpPr>
        <p:spPr>
          <a:xfrm>
            <a:off x="4053799" y="2555481"/>
            <a:ext cx="7275095" cy="1679305"/>
          </a:xfrm>
          <a:prstGeom prst="rect">
            <a:avLst/>
          </a:prstGeom>
        </p:spPr>
        <p:txBody>
          <a:bodyPr lIns="91440" tIns="45720" rIns="91440" bIns="45720" anchor="t" anchorCtr="0"/>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0"/>
              </a:spcBef>
            </a:pPr>
            <a:r>
              <a:rPr lang="zh-TW" sz="6000" dirty="0">
                <a:latin typeface="Arial Black" panose="020B0604020202020204" pitchFamily="34" charset="0"/>
                <a:ea typeface="PMingLiU"/>
                <a:cs typeface="Arial Black" panose="020B0604020202020204" pitchFamily="34" charset="0"/>
              </a:rPr>
              <a:t>单元</a:t>
            </a:r>
            <a:r>
              <a:rPr lang="en-US" altLang="zh-TW" sz="6000" dirty="0">
                <a:latin typeface="Arial Black" panose="020B0604020202020204" pitchFamily="34" charset="0"/>
                <a:ea typeface="PMingLiU"/>
                <a:cs typeface="Arial Black" panose="020B0604020202020204" pitchFamily="34" charset="0"/>
              </a:rPr>
              <a:t> </a:t>
            </a:r>
            <a:r>
              <a:rPr lang="zh-TW" sz="6000" dirty="0">
                <a:latin typeface="Arial Black" panose="020B0604020202020204" pitchFamily="34" charset="0"/>
                <a:ea typeface="PMingLiU"/>
                <a:cs typeface="Arial Black" panose="020B0604020202020204" pitchFamily="34" charset="0"/>
              </a:rPr>
              <a:t>4</a:t>
            </a:r>
          </a:p>
          <a:p>
            <a:pPr>
              <a:spcBef>
                <a:spcPts val="0"/>
              </a:spcBef>
            </a:pPr>
            <a:r>
              <a:rPr lang="zh-TW" sz="4000" b="0" dirty="0">
                <a:latin typeface="Arial"/>
                <a:ea typeface="PMingLiU"/>
                <a:cs typeface="Arial"/>
              </a:rPr>
              <a:t>青少狮分会计划资源</a:t>
            </a:r>
          </a:p>
        </p:txBody>
      </p:sp>
      <p:pic>
        <p:nvPicPr>
          <p:cNvPr id="12" name="Picture 11">
            <a:extLst>
              <a:ext uri="{FF2B5EF4-FFF2-40B4-BE49-F238E27FC236}">
                <a16:creationId xmlns:a16="http://schemas.microsoft.com/office/drawing/2014/main" id="{21B0CCCA-29CE-7247-A64B-38AF184170DC}"/>
              </a:ext>
            </a:extLst>
          </p:cNvPr>
          <p:cNvPicPr>
            <a:picLocks noChangeAspect="1"/>
          </p:cNvPicPr>
          <p:nvPr/>
        </p:nvPicPr>
        <p:blipFill>
          <a:blip r:embed="rId5"/>
          <a:stretch>
            <a:fillRect/>
          </a:stretch>
        </p:blipFill>
        <p:spPr>
          <a:xfrm>
            <a:off x="9215017" y="5862797"/>
            <a:ext cx="1326937" cy="663469"/>
          </a:xfrm>
          <a:prstGeom prst="rect">
            <a:avLst/>
          </a:prstGeom>
        </p:spPr>
      </p:pic>
      <p:pic>
        <p:nvPicPr>
          <p:cNvPr id="14" name="Picture 13">
            <a:extLst>
              <a:ext uri="{FF2B5EF4-FFF2-40B4-BE49-F238E27FC236}">
                <a16:creationId xmlns:a16="http://schemas.microsoft.com/office/drawing/2014/main" id="{8C43F6E3-7FBB-F54B-B7C7-F2CB2E0AF859}"/>
              </a:ext>
            </a:extLst>
          </p:cNvPr>
          <p:cNvPicPr>
            <a:picLocks noChangeAspect="1"/>
          </p:cNvPicPr>
          <p:nvPr/>
        </p:nvPicPr>
        <p:blipFill>
          <a:blip r:embed="rId6"/>
          <a:stretch>
            <a:fillRect/>
          </a:stretch>
        </p:blipFill>
        <p:spPr>
          <a:xfrm>
            <a:off x="1608668" y="2422605"/>
            <a:ext cx="2113397" cy="2113397"/>
          </a:xfrm>
          <a:prstGeom prst="rect">
            <a:avLst/>
          </a:prstGeom>
        </p:spPr>
      </p:pic>
    </p:spTree>
    <p:extLst>
      <p:ext uri="{BB962C8B-B14F-4D97-AF65-F5344CB8AC3E}">
        <p14:creationId xmlns:p14="http://schemas.microsoft.com/office/powerpoint/2010/main" val="510384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1635" y="0"/>
            <a:ext cx="12193592" cy="6858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endParaRPr>
          </a:p>
        </p:txBody>
      </p:sp>
      <p:pic>
        <p:nvPicPr>
          <p:cNvPr id="14" name="Picture 13">
            <a:extLst>
              <a:ext uri="{FF2B5EF4-FFF2-40B4-BE49-F238E27FC236}">
                <a16:creationId xmlns:a16="http://schemas.microsoft.com/office/drawing/2014/main" id="{8C8BAAAC-1C2C-1C4C-97E3-EEAFF75572DC}"/>
              </a:ext>
            </a:extLst>
          </p:cNvPr>
          <p:cNvPicPr>
            <a:picLocks noChangeAspect="1"/>
          </p:cNvPicPr>
          <p:nvPr/>
        </p:nvPicPr>
        <p:blipFill rotWithShape="1">
          <a:blip r:embed="rId3"/>
          <a:srcRect l="61299" b="29227"/>
          <a:stretch/>
        </p:blipFill>
        <p:spPr>
          <a:xfrm rot="10800000">
            <a:off x="10106928" y="0"/>
            <a:ext cx="2065029" cy="5664586"/>
          </a:xfrm>
          <a:prstGeom prst="rect">
            <a:avLst/>
          </a:prstGeom>
        </p:spPr>
      </p:pic>
      <p:pic>
        <p:nvPicPr>
          <p:cNvPr id="17" name="Picture 16">
            <a:extLst>
              <a:ext uri="{FF2B5EF4-FFF2-40B4-BE49-F238E27FC236}">
                <a16:creationId xmlns:a16="http://schemas.microsoft.com/office/drawing/2014/main" id="{15535B36-2A84-4843-B7CD-C97216D18086}"/>
              </a:ext>
            </a:extLst>
          </p:cNvPr>
          <p:cNvPicPr>
            <a:picLocks noChangeAspect="1"/>
          </p:cNvPicPr>
          <p:nvPr/>
        </p:nvPicPr>
        <p:blipFill rotWithShape="1">
          <a:blip r:embed="rId4"/>
          <a:srcRect l="15744" b="4901"/>
          <a:stretch/>
        </p:blipFill>
        <p:spPr>
          <a:xfrm>
            <a:off x="-41679" y="5178695"/>
            <a:ext cx="991893" cy="1679305"/>
          </a:xfrm>
          <a:prstGeom prst="rect">
            <a:avLst/>
          </a:prstGeom>
        </p:spPr>
      </p:pic>
      <p:sp>
        <p:nvSpPr>
          <p:cNvPr id="10" name="TextBox 9"/>
          <p:cNvSpPr txBox="1"/>
          <p:nvPr/>
        </p:nvSpPr>
        <p:spPr>
          <a:xfrm>
            <a:off x="679496" y="557800"/>
            <a:ext cx="5057795" cy="1261884"/>
          </a:xfrm>
          <a:prstGeom prst="rect">
            <a:avLst/>
          </a:prstGeom>
          <a:noFill/>
        </p:spPr>
        <p:txBody>
          <a:bodyPr wrap="none" rtlCol="0">
            <a:spAutoFit/>
          </a:bodyPr>
          <a:lstStyle/>
          <a:p>
            <a:r>
              <a:rPr lang="zh-TW" sz="3800" b="1" dirty="0">
                <a:solidFill>
                  <a:schemeClr val="bg1"/>
                </a:solidFill>
                <a:latin typeface="Arial" panose="020B0604020202020204" pitchFamily="34" charset="0"/>
                <a:ea typeface="PMingLiU" charset="0"/>
                <a:cs typeface="Arial" panose="020B0604020202020204" pitchFamily="34" charset="0"/>
              </a:rPr>
              <a:t>国际总部</a:t>
            </a:r>
          </a:p>
          <a:p>
            <a:r>
              <a:rPr lang="zh-TW" sz="3800" b="1" dirty="0">
                <a:solidFill>
                  <a:schemeClr val="bg1"/>
                </a:solidFill>
                <a:latin typeface="Arial" panose="020B0604020202020204" pitchFamily="34" charset="0"/>
                <a:ea typeface="PMingLiU" charset="0"/>
                <a:cs typeface="Arial" panose="020B0604020202020204" pitchFamily="34" charset="0"/>
              </a:rPr>
              <a:t>美国伊利诺伊州橡树溪</a:t>
            </a:r>
          </a:p>
        </p:txBody>
      </p:sp>
      <p:sp>
        <p:nvSpPr>
          <p:cNvPr id="16" name="Page Number - White">
            <a:extLst>
              <a:ext uri="{FF2B5EF4-FFF2-40B4-BE49-F238E27FC236}">
                <a16:creationId xmlns:a16="http://schemas.microsoft.com/office/drawing/2014/main" id="{4FC51006-FDCC-E647-BDD4-387B9FA8BD2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4</a:t>
            </a:fld>
            <a:endParaRPr lang="en-US" sz="1000" dirty="0">
              <a:solidFill>
                <a:schemeClr val="bg1"/>
              </a:solidFill>
            </a:endParaRPr>
          </a:p>
        </p:txBody>
      </p:sp>
      <p:sp>
        <p:nvSpPr>
          <p:cNvPr id="13" name="TextBox 12">
            <a:extLst>
              <a:ext uri="{FF2B5EF4-FFF2-40B4-BE49-F238E27FC236}">
                <a16:creationId xmlns:a16="http://schemas.microsoft.com/office/drawing/2014/main" id="{6B7D6E20-A510-442B-A1A6-C20E1B7D5267}"/>
              </a:ext>
            </a:extLst>
          </p:cNvPr>
          <p:cNvSpPr txBox="1"/>
          <p:nvPr/>
        </p:nvSpPr>
        <p:spPr>
          <a:xfrm>
            <a:off x="681271" y="2177873"/>
            <a:ext cx="4242309" cy="2000548"/>
          </a:xfrm>
          <a:prstGeom prst="rect">
            <a:avLst/>
          </a:prstGeom>
          <a:noFill/>
        </p:spPr>
        <p:txBody>
          <a:bodyPr wrap="square" rtlCol="0">
            <a:spAutoFit/>
          </a:bodyPr>
          <a:lstStyle/>
          <a:p>
            <a:r>
              <a:rPr lang="zh-TW" sz="3200" dirty="0">
                <a:solidFill>
                  <a:schemeClr val="bg1"/>
                </a:solidFill>
                <a:latin typeface="Arial" panose="020B0604020202020204" pitchFamily="34" charset="0"/>
                <a:ea typeface="PMingLiU" charset="0"/>
                <a:cs typeface="Arial" panose="020B0604020202020204" pitchFamily="34" charset="0"/>
              </a:rPr>
              <a:t>300 W 22</a:t>
            </a:r>
            <a:r>
              <a:rPr lang="zh-TW" sz="3200" baseline="30000" dirty="0">
                <a:solidFill>
                  <a:schemeClr val="bg1"/>
                </a:solidFill>
                <a:latin typeface="Arial" panose="020B0604020202020204" pitchFamily="34" charset="0"/>
                <a:ea typeface="PMingLiU" charset="0"/>
                <a:cs typeface="Arial" panose="020B0604020202020204" pitchFamily="34" charset="0"/>
              </a:rPr>
              <a:t>nd</a:t>
            </a:r>
            <a:r>
              <a:rPr lang="zh-TW" sz="3200" dirty="0">
                <a:solidFill>
                  <a:schemeClr val="bg1"/>
                </a:solidFill>
                <a:latin typeface="Arial" panose="020B0604020202020204" pitchFamily="34" charset="0"/>
                <a:ea typeface="PMingLiU" charset="0"/>
                <a:cs typeface="Arial" panose="020B0604020202020204" pitchFamily="34" charset="0"/>
              </a:rPr>
              <a:t> Street</a:t>
            </a:r>
          </a:p>
          <a:p>
            <a:r>
              <a:rPr lang="zh-TW" sz="3200" dirty="0">
                <a:solidFill>
                  <a:schemeClr val="bg1"/>
                </a:solidFill>
                <a:latin typeface="Arial" panose="020B0604020202020204" pitchFamily="34" charset="0"/>
                <a:ea typeface="PMingLiU" charset="0"/>
                <a:cs typeface="Arial" panose="020B0604020202020204" pitchFamily="34" charset="0"/>
              </a:rPr>
              <a:t>Oak Brook, Illinois 60523 USA  </a:t>
            </a:r>
          </a:p>
          <a:p>
            <a:pPr algn="ctr"/>
            <a:endParaRPr lang="en-US" sz="2800" dirty="0">
              <a:solidFill>
                <a:schemeClr val="bg1"/>
              </a:solidFill>
              <a:latin typeface="Arial" panose="020B0604020202020204" pitchFamily="34" charset="0"/>
              <a:ea typeface="Helvetica Neue" charset="0"/>
              <a:cs typeface="Arial" panose="020B0604020202020204" pitchFamily="34" charset="0"/>
            </a:endParaRPr>
          </a:p>
        </p:txBody>
      </p:sp>
      <p:pic>
        <p:nvPicPr>
          <p:cNvPr id="18" name="Picture 3">
            <a:extLst>
              <a:ext uri="{FF2B5EF4-FFF2-40B4-BE49-F238E27FC236}">
                <a16:creationId xmlns:a16="http://schemas.microsoft.com/office/drawing/2014/main" id="{8A510019-8597-4289-AB8E-F97F6A421312}"/>
              </a:ext>
            </a:extLst>
          </p:cNvPr>
          <p:cNvPicPr>
            <a:picLocks noChangeAspect="1"/>
          </p:cNvPicPr>
          <p:nvPr/>
        </p:nvPicPr>
        <p:blipFill>
          <a:blip r:embed="rId5"/>
          <a:srcRect/>
          <a:stretch/>
        </p:blipFill>
        <p:spPr bwMode="auto">
          <a:xfrm>
            <a:off x="4779997" y="2329552"/>
            <a:ext cx="5634822" cy="3756548"/>
          </a:xfrm>
          <a:prstGeom prst="rect">
            <a:avLst/>
          </a:prstGeom>
          <a:noFill/>
          <a:ln w="9525">
            <a:no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13122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79FB073B-DA9F-8346-8DFE-FBC9BC83AFBD}"/>
              </a:ext>
            </a:extLst>
          </p:cNvPr>
          <p:cNvPicPr>
            <a:picLocks noChangeAspect="1"/>
          </p:cNvPicPr>
          <p:nvPr/>
        </p:nvPicPr>
        <p:blipFill rotWithShape="1">
          <a:blip r:embed="rId3"/>
          <a:srcRect l="16530" t="2053" r="10928" b="4800"/>
          <a:stretch/>
        </p:blipFill>
        <p:spPr>
          <a:xfrm rot="10800000">
            <a:off x="9857182" y="-30880"/>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5</a:t>
            </a:fld>
            <a:endParaRPr lang="en-US" sz="1000" dirty="0">
              <a:solidFill>
                <a:srgbClr val="55565A"/>
              </a:solidFill>
            </a:endParaRPr>
          </a:p>
        </p:txBody>
      </p:sp>
      <p:pic>
        <p:nvPicPr>
          <p:cNvPr id="3" name="Picture 2">
            <a:extLst>
              <a:ext uri="{FF2B5EF4-FFF2-40B4-BE49-F238E27FC236}">
                <a16:creationId xmlns:a16="http://schemas.microsoft.com/office/drawing/2014/main" id="{2AB11298-17E2-0641-8FBE-2A3FB267B9EA}"/>
              </a:ext>
            </a:extLst>
          </p:cNvPr>
          <p:cNvPicPr>
            <a:picLocks noChangeAspect="1"/>
          </p:cNvPicPr>
          <p:nvPr/>
        </p:nvPicPr>
        <p:blipFill>
          <a:blip r:embed="rId4"/>
          <a:stretch>
            <a:fillRect/>
          </a:stretch>
        </p:blipFill>
        <p:spPr>
          <a:xfrm>
            <a:off x="10136806" y="767537"/>
            <a:ext cx="1679305" cy="1679305"/>
          </a:xfrm>
          <a:prstGeom prst="rect">
            <a:avLst/>
          </a:prstGeom>
        </p:spPr>
      </p:pic>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5"/>
          <a:srcRect l="15744" b="4901"/>
          <a:stretch/>
        </p:blipFill>
        <p:spPr>
          <a:xfrm>
            <a:off x="-1" y="5178695"/>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994301" y="1435723"/>
            <a:ext cx="8875358" cy="4965003"/>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spcBef>
                <a:spcPts val="600"/>
              </a:spcBef>
              <a:buFont typeface="Arial" pitchFamily="34" charset="0"/>
              <a:buChar char="•"/>
              <a:defRPr/>
            </a:pPr>
            <a:r>
              <a:rPr lang="zh-TW" sz="2400" dirty="0">
                <a:solidFill>
                  <a:srgbClr val="81827C"/>
                </a:solidFill>
                <a:ea typeface="+mn-ea"/>
                <a:hlinkClick r:id="rId6"/>
              </a:rPr>
              <a:t>狮子会网站中的青少狮网页</a:t>
            </a:r>
            <a:r>
              <a:rPr lang="zh-TW" sz="2400" dirty="0">
                <a:solidFill>
                  <a:srgbClr val="81827C"/>
                </a:solidFill>
                <a:ea typeface="+mn-ea"/>
              </a:rPr>
              <a:t> </a:t>
            </a:r>
          </a:p>
          <a:p>
            <a:pPr marL="342900" indent="-342900">
              <a:spcBef>
                <a:spcPts val="600"/>
              </a:spcBef>
              <a:buFont typeface="Arial" pitchFamily="34" charset="0"/>
              <a:buChar char="•"/>
              <a:defRPr/>
            </a:pPr>
            <a:r>
              <a:rPr lang="zh-TW" sz="2400" dirty="0">
                <a:solidFill>
                  <a:srgbClr val="81827C"/>
                </a:solidFill>
                <a:latin typeface="Arial"/>
                <a:ea typeface="PMingLiU"/>
                <a:cs typeface="Arial"/>
                <a:hlinkClick r:id="rId7"/>
              </a:rPr>
              <a:t>青少狮营销和招募材料</a:t>
            </a:r>
          </a:p>
          <a:p>
            <a:pPr marL="342900" indent="-342900">
              <a:spcBef>
                <a:spcPts val="600"/>
              </a:spcBef>
              <a:buFont typeface="Arial" pitchFamily="34" charset="0"/>
              <a:buChar char="•"/>
              <a:defRPr/>
            </a:pPr>
            <a:r>
              <a:rPr lang="zh-TW" sz="2400" dirty="0">
                <a:solidFill>
                  <a:srgbClr val="81827C"/>
                </a:solidFill>
                <a:ea typeface="+mn-ea"/>
                <a:hlinkClick r:id="rId8"/>
              </a:rPr>
              <a:t>狮子会商店中的青少狮商品</a:t>
            </a:r>
          </a:p>
          <a:p>
            <a:pPr marL="342900" indent="-342900">
              <a:spcBef>
                <a:spcPts val="600"/>
              </a:spcBef>
              <a:buFont typeface="Arial" pitchFamily="34" charset="0"/>
              <a:buChar char="•"/>
              <a:defRPr/>
            </a:pPr>
            <a:r>
              <a:rPr lang="zh-TW" sz="2400" dirty="0">
                <a:solidFill>
                  <a:srgbClr val="616262"/>
                </a:solidFill>
                <a:latin typeface="Arial"/>
                <a:ea typeface="PMingLiU"/>
                <a:cs typeface="Arial"/>
              </a:rPr>
              <a:t>青少狮会电子新闻</a:t>
            </a:r>
          </a:p>
          <a:p>
            <a:pPr marL="342900" indent="-342900">
              <a:spcBef>
                <a:spcPts val="600"/>
              </a:spcBef>
              <a:buFont typeface="Arial" pitchFamily="34" charset="0"/>
              <a:buChar char="•"/>
              <a:defRPr/>
            </a:pPr>
            <a:r>
              <a:rPr lang="zh-TW" sz="2400" dirty="0">
                <a:solidFill>
                  <a:srgbClr val="81827C"/>
                </a:solidFill>
                <a:ea typeface="+mn-ea"/>
                <a:hlinkClick r:id="rId9"/>
              </a:rPr>
              <a:t>青少狮会脸书页面</a:t>
            </a:r>
            <a:r>
              <a:rPr lang="zh-TW" sz="2400" dirty="0">
                <a:solidFill>
                  <a:srgbClr val="81827C"/>
                </a:solidFill>
                <a:ea typeface="+mn-ea"/>
              </a:rPr>
              <a:t> </a:t>
            </a:r>
          </a:p>
          <a:p>
            <a:pPr marL="342900" indent="-342900">
              <a:spcBef>
                <a:spcPts val="600"/>
              </a:spcBef>
              <a:buFont typeface="Arial" pitchFamily="34" charset="0"/>
              <a:buChar char="•"/>
              <a:defRPr/>
            </a:pPr>
            <a:r>
              <a:rPr lang="zh-TW" sz="2400" dirty="0">
                <a:solidFill>
                  <a:srgbClr val="81827C"/>
                </a:solidFill>
                <a:ea typeface="+mn-ea"/>
                <a:hlinkClick r:id="rId10"/>
              </a:rPr>
              <a:t>狮子会学习中心和领导学院</a:t>
            </a:r>
          </a:p>
          <a:p>
            <a:pPr marL="342900" indent="-342900">
              <a:spcBef>
                <a:spcPts val="600"/>
              </a:spcBef>
              <a:buFont typeface="Arial" pitchFamily="34" charset="0"/>
              <a:buChar char="•"/>
              <a:defRPr/>
            </a:pPr>
            <a:r>
              <a:rPr lang="zh-TW" sz="2400" dirty="0">
                <a:solidFill>
                  <a:srgbClr val="81827C"/>
                </a:solidFill>
                <a:ea typeface="+mn-ea"/>
                <a:hlinkClick r:id="rId11"/>
              </a:rPr>
              <a:t>青少狮领导拨款计划</a:t>
            </a:r>
          </a:p>
          <a:p>
            <a:pPr marL="342900" indent="-342900">
              <a:spcBef>
                <a:spcPts val="600"/>
              </a:spcBef>
              <a:buFont typeface="Arial" pitchFamily="34" charset="0"/>
              <a:buChar char="•"/>
              <a:defRPr/>
            </a:pPr>
            <a:r>
              <a:rPr lang="zh-TW" sz="2400" dirty="0">
                <a:solidFill>
                  <a:srgbClr val="81827C"/>
                </a:solidFill>
                <a:ea typeface="+mn-ea"/>
                <a:hlinkClick r:id="rId11"/>
              </a:rPr>
              <a:t>LCIF青少狮服务拨款</a:t>
            </a:r>
          </a:p>
          <a:p>
            <a:pPr marL="342900" indent="-342900">
              <a:spcBef>
                <a:spcPts val="600"/>
              </a:spcBef>
              <a:buFont typeface="Arial" pitchFamily="34" charset="0"/>
              <a:buChar char="•"/>
              <a:defRPr/>
            </a:pPr>
            <a:r>
              <a:rPr lang="zh-TW" sz="2400" dirty="0">
                <a:solidFill>
                  <a:srgbClr val="81827C"/>
                </a:solidFill>
                <a:ea typeface="+mn-ea"/>
                <a:hlinkClick r:id="rId12"/>
              </a:rPr>
              <a:t>青少狮宪章区活动,国际狮子会年会</a:t>
            </a:r>
          </a:p>
          <a:p>
            <a:pPr marL="342900" indent="-342900">
              <a:spcBef>
                <a:spcPts val="600"/>
              </a:spcBef>
              <a:buFont typeface="Arial" pitchFamily="34" charset="0"/>
              <a:buChar char="•"/>
              <a:defRPr/>
            </a:pPr>
            <a:r>
              <a:rPr lang="zh-TW" sz="2400" dirty="0">
                <a:solidFill>
                  <a:srgbClr val="81827C"/>
                </a:solidFill>
                <a:ea typeface="+mn-ea"/>
                <a:hlinkClick r:id="rId13"/>
              </a:rPr>
              <a:t>奖励和表扬</a:t>
            </a: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918502" y="635622"/>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200" dirty="0">
                <a:solidFill>
                  <a:srgbClr val="55565A"/>
                </a:solidFill>
                <a:latin typeface="Arial" panose="020B0604020202020204" pitchFamily="34" charset="0"/>
                <a:ea typeface="PMingLiU"/>
                <a:cs typeface="Arial" panose="020B0604020202020204" pitchFamily="34" charset="0"/>
              </a:rPr>
              <a:t>青少狮会计划资源</a:t>
            </a:r>
          </a:p>
        </p:txBody>
      </p:sp>
    </p:spTree>
    <p:extLst>
      <p:ext uri="{BB962C8B-B14F-4D97-AF65-F5344CB8AC3E}">
        <p14:creationId xmlns:p14="http://schemas.microsoft.com/office/powerpoint/2010/main" val="1290436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75AE63C-AC92-FF43-9712-4D97EBD82AA1}"/>
              </a:ext>
            </a:extLst>
          </p:cNvPr>
          <p:cNvSpPr/>
          <p:nvPr/>
        </p:nvSpPr>
        <p:spPr>
          <a:xfrm>
            <a:off x="-1592" y="0"/>
            <a:ext cx="12193592" cy="6858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endParaRPr>
          </a:p>
        </p:txBody>
      </p:sp>
      <p:pic>
        <p:nvPicPr>
          <p:cNvPr id="3" name="Picture 2" descr="Graphical user interface, website&#10;&#10;Description automatically generated">
            <a:extLst>
              <a:ext uri="{FF2B5EF4-FFF2-40B4-BE49-F238E27FC236}">
                <a16:creationId xmlns:a16="http://schemas.microsoft.com/office/drawing/2014/main" id="{72E06FB5-E861-4C3A-A8CB-F3009E2CAB91}"/>
              </a:ext>
            </a:extLst>
          </p:cNvPr>
          <p:cNvPicPr>
            <a:picLocks noChangeAspect="1"/>
          </p:cNvPicPr>
          <p:nvPr/>
        </p:nvPicPr>
        <p:blipFill rotWithShape="1">
          <a:blip r:embed="rId3"/>
          <a:srcRect l="6500" r="14416" b="20510"/>
          <a:stretch/>
        </p:blipFill>
        <p:spPr>
          <a:xfrm>
            <a:off x="1275080" y="0"/>
            <a:ext cx="9641840" cy="6856718"/>
          </a:xfrm>
          <a:prstGeom prst="rect">
            <a:avLst/>
          </a:prstGeom>
        </p:spPr>
      </p:pic>
      <p:sp>
        <p:nvSpPr>
          <p:cNvPr id="4" name="Text Placeholder 18">
            <a:extLst>
              <a:ext uri="{FF2B5EF4-FFF2-40B4-BE49-F238E27FC236}">
                <a16:creationId xmlns:a16="http://schemas.microsoft.com/office/drawing/2014/main" id="{5880BB78-7DF9-4FD1-8155-101E8C40A8FC}"/>
              </a:ext>
            </a:extLst>
          </p:cNvPr>
          <p:cNvSpPr txBox="1">
            <a:spLocks/>
          </p:cNvSpPr>
          <p:nvPr/>
        </p:nvSpPr>
        <p:spPr>
          <a:xfrm>
            <a:off x="3123265" y="3336019"/>
            <a:ext cx="6209629"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dirty="0">
                <a:solidFill>
                  <a:srgbClr val="407CCA"/>
                </a:solidFill>
                <a:hlinkClick r:id="rId4">
                  <a:extLst>
                    <a:ext uri="{A12FA001-AC4F-418D-AE19-62706E023703}">
                      <ahyp:hlinkClr xmlns:ahyp="http://schemas.microsoft.com/office/drawing/2018/hyperlinkcolor" val="tx"/>
                    </a:ext>
                  </a:extLst>
                </a:hlinkClick>
              </a:rPr>
              <a:t>www.lionsclubs.org/leos</a:t>
            </a:r>
          </a:p>
        </p:txBody>
      </p:sp>
      <p:sp>
        <p:nvSpPr>
          <p:cNvPr id="6" name="Page Number - White">
            <a:extLst>
              <a:ext uri="{FF2B5EF4-FFF2-40B4-BE49-F238E27FC236}">
                <a16:creationId xmlns:a16="http://schemas.microsoft.com/office/drawing/2014/main" id="{8E7A5ACB-3658-964F-9E06-8F762E304F96}"/>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6</a:t>
            </a:fld>
            <a:endParaRPr lang="en-US" sz="1000" dirty="0">
              <a:solidFill>
                <a:schemeClr val="bg1"/>
              </a:solidFill>
            </a:endParaRPr>
          </a:p>
        </p:txBody>
      </p:sp>
      <p:pic>
        <p:nvPicPr>
          <p:cNvPr id="7" name="Picture 6">
            <a:extLst>
              <a:ext uri="{FF2B5EF4-FFF2-40B4-BE49-F238E27FC236}">
                <a16:creationId xmlns:a16="http://schemas.microsoft.com/office/drawing/2014/main" id="{5F9C4B6A-92F4-C64C-A390-86B2777D2F69}"/>
              </a:ext>
            </a:extLst>
          </p:cNvPr>
          <p:cNvPicPr>
            <a:picLocks noChangeAspect="1"/>
          </p:cNvPicPr>
          <p:nvPr/>
        </p:nvPicPr>
        <p:blipFill rotWithShape="1">
          <a:blip r:embed="rId5"/>
          <a:srcRect l="15744" b="4901"/>
          <a:stretch/>
        </p:blipFill>
        <p:spPr>
          <a:xfrm>
            <a:off x="0" y="5177413"/>
            <a:ext cx="991893" cy="1679305"/>
          </a:xfrm>
          <a:prstGeom prst="rect">
            <a:avLst/>
          </a:prstGeom>
        </p:spPr>
      </p:pic>
      <p:pic>
        <p:nvPicPr>
          <p:cNvPr id="8" name="Picture 7">
            <a:extLst>
              <a:ext uri="{FF2B5EF4-FFF2-40B4-BE49-F238E27FC236}">
                <a16:creationId xmlns:a16="http://schemas.microsoft.com/office/drawing/2014/main" id="{0F97CA1D-D682-6741-97FC-06B3912F3481}"/>
              </a:ext>
            </a:extLst>
          </p:cNvPr>
          <p:cNvPicPr>
            <a:picLocks noChangeAspect="1"/>
          </p:cNvPicPr>
          <p:nvPr/>
        </p:nvPicPr>
        <p:blipFill rotWithShape="1">
          <a:blip r:embed="rId6"/>
          <a:srcRect l="61299" b="29227"/>
          <a:stretch/>
        </p:blipFill>
        <p:spPr>
          <a:xfrm rot="10800000">
            <a:off x="10106928" y="0"/>
            <a:ext cx="2065029" cy="5664586"/>
          </a:xfrm>
          <a:prstGeom prst="rect">
            <a:avLst/>
          </a:prstGeom>
        </p:spPr>
      </p:pic>
    </p:spTree>
    <p:extLst>
      <p:ext uri="{BB962C8B-B14F-4D97-AF65-F5344CB8AC3E}">
        <p14:creationId xmlns:p14="http://schemas.microsoft.com/office/powerpoint/2010/main" val="2177529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
            <a:ext cx="12192000" cy="6858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sz="1800" b="1" dirty="0">
              <a:solidFill>
                <a:schemeClr val="bg1"/>
              </a:solidFill>
              <a:latin typeface="Arial" panose="020B0604020202020204" pitchFamily="34" charset="0"/>
              <a:ea typeface="Helvetica Neue" charset="0"/>
              <a:cs typeface="Arial" panose="020B0604020202020204" pitchFamily="34" charset="0"/>
            </a:endParaRPr>
          </a:p>
        </p:txBody>
      </p:sp>
      <p:pic>
        <p:nvPicPr>
          <p:cNvPr id="14" name="Picture 13">
            <a:extLst>
              <a:ext uri="{FF2B5EF4-FFF2-40B4-BE49-F238E27FC236}">
                <a16:creationId xmlns:a16="http://schemas.microsoft.com/office/drawing/2014/main" id="{8C8BAAAC-1C2C-1C4C-97E3-EEAFF75572DC}"/>
              </a:ext>
            </a:extLst>
          </p:cNvPr>
          <p:cNvPicPr>
            <a:picLocks noChangeAspect="1"/>
          </p:cNvPicPr>
          <p:nvPr/>
        </p:nvPicPr>
        <p:blipFill rotWithShape="1">
          <a:blip r:embed="rId3"/>
          <a:srcRect l="61299" b="29227"/>
          <a:stretch/>
        </p:blipFill>
        <p:spPr>
          <a:xfrm rot="10800000">
            <a:off x="10106928" y="0"/>
            <a:ext cx="2065029" cy="5664586"/>
          </a:xfrm>
          <a:prstGeom prst="rect">
            <a:avLst/>
          </a:prstGeom>
        </p:spPr>
      </p:pic>
      <p:pic>
        <p:nvPicPr>
          <p:cNvPr id="17" name="Picture 16">
            <a:extLst>
              <a:ext uri="{FF2B5EF4-FFF2-40B4-BE49-F238E27FC236}">
                <a16:creationId xmlns:a16="http://schemas.microsoft.com/office/drawing/2014/main" id="{15535B36-2A84-4843-B7CD-C97216D18086}"/>
              </a:ext>
            </a:extLst>
          </p:cNvPr>
          <p:cNvPicPr>
            <a:picLocks noChangeAspect="1"/>
          </p:cNvPicPr>
          <p:nvPr/>
        </p:nvPicPr>
        <p:blipFill rotWithShape="1">
          <a:blip r:embed="rId4"/>
          <a:srcRect l="15744" b="4901"/>
          <a:stretch/>
        </p:blipFill>
        <p:spPr>
          <a:xfrm>
            <a:off x="-1" y="5178694"/>
            <a:ext cx="991893" cy="1679305"/>
          </a:xfrm>
          <a:prstGeom prst="rect">
            <a:avLst/>
          </a:prstGeom>
        </p:spPr>
      </p:pic>
      <p:sp>
        <p:nvSpPr>
          <p:cNvPr id="16" name="Page Number - White">
            <a:extLst>
              <a:ext uri="{FF2B5EF4-FFF2-40B4-BE49-F238E27FC236}">
                <a16:creationId xmlns:a16="http://schemas.microsoft.com/office/drawing/2014/main" id="{4FC51006-FDCC-E647-BDD4-387B9FA8BD2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7</a:t>
            </a:fld>
            <a:endParaRPr lang="en-US" sz="1000" dirty="0">
              <a:solidFill>
                <a:schemeClr val="bg1"/>
              </a:solidFill>
            </a:endParaRPr>
          </a:p>
        </p:txBody>
      </p:sp>
      <p:sp>
        <p:nvSpPr>
          <p:cNvPr id="13" name="TextBox 12">
            <a:extLst>
              <a:ext uri="{FF2B5EF4-FFF2-40B4-BE49-F238E27FC236}">
                <a16:creationId xmlns:a16="http://schemas.microsoft.com/office/drawing/2014/main" id="{77E5454F-0090-49EB-B58C-AF911BCDA886}"/>
              </a:ext>
            </a:extLst>
          </p:cNvPr>
          <p:cNvSpPr txBox="1"/>
          <p:nvPr/>
        </p:nvSpPr>
        <p:spPr>
          <a:xfrm>
            <a:off x="419203" y="546247"/>
            <a:ext cx="4579517" cy="646331"/>
          </a:xfrm>
          <a:prstGeom prst="rect">
            <a:avLst/>
          </a:prstGeom>
          <a:noFill/>
        </p:spPr>
        <p:txBody>
          <a:bodyPr wrap="square" rtlCol="0">
            <a:spAutoFit/>
          </a:bodyPr>
          <a:lstStyle/>
          <a:p>
            <a:pPr algn="ctr"/>
            <a:r>
              <a:rPr lang="zh-TW" sz="3600" b="1" dirty="0">
                <a:solidFill>
                  <a:schemeClr val="bg1"/>
                </a:solidFill>
                <a:latin typeface="Arial" panose="020B0604020202020204" pitchFamily="34" charset="0"/>
                <a:ea typeface="PMingLiU" charset="0"/>
                <a:cs typeface="Arial" panose="020B0604020202020204" pitchFamily="34" charset="0"/>
              </a:rPr>
              <a:t>在线资源</a:t>
            </a:r>
          </a:p>
        </p:txBody>
      </p:sp>
      <p:pic>
        <p:nvPicPr>
          <p:cNvPr id="4" name="Picture 3" descr="Graphical user interface, text&#10;&#10;Description automatically generated">
            <a:extLst>
              <a:ext uri="{FF2B5EF4-FFF2-40B4-BE49-F238E27FC236}">
                <a16:creationId xmlns:a16="http://schemas.microsoft.com/office/drawing/2014/main" id="{6E5B9EB2-6405-4512-8A01-2735334C4B01}"/>
              </a:ext>
            </a:extLst>
          </p:cNvPr>
          <p:cNvPicPr>
            <a:picLocks noChangeAspect="1"/>
          </p:cNvPicPr>
          <p:nvPr/>
        </p:nvPicPr>
        <p:blipFill>
          <a:blip r:embed="rId5"/>
          <a:stretch>
            <a:fillRect/>
          </a:stretch>
        </p:blipFill>
        <p:spPr>
          <a:xfrm>
            <a:off x="795956" y="1321422"/>
            <a:ext cx="8006129" cy="2703866"/>
          </a:xfrm>
          <a:prstGeom prst="rect">
            <a:avLst/>
          </a:prstGeom>
          <a:ln>
            <a:solidFill>
              <a:srgbClr val="616262"/>
            </a:solidFill>
          </a:ln>
        </p:spPr>
      </p:pic>
      <p:pic>
        <p:nvPicPr>
          <p:cNvPr id="5" name="Picture 4" descr="A picture containing graphical user interface&#10;&#10;Description automatically generated">
            <a:extLst>
              <a:ext uri="{FF2B5EF4-FFF2-40B4-BE49-F238E27FC236}">
                <a16:creationId xmlns:a16="http://schemas.microsoft.com/office/drawing/2014/main" id="{E0DD0A29-F4D5-4468-9D68-90EC18AC4599}"/>
              </a:ext>
            </a:extLst>
          </p:cNvPr>
          <p:cNvPicPr>
            <a:picLocks noChangeAspect="1"/>
          </p:cNvPicPr>
          <p:nvPr/>
        </p:nvPicPr>
        <p:blipFill>
          <a:blip r:embed="rId6"/>
          <a:stretch>
            <a:fillRect/>
          </a:stretch>
        </p:blipFill>
        <p:spPr>
          <a:xfrm>
            <a:off x="2349598" y="3367551"/>
            <a:ext cx="2703866" cy="2703866"/>
          </a:xfrm>
          <a:prstGeom prst="rect">
            <a:avLst/>
          </a:prstGeom>
          <a:ln>
            <a:solidFill>
              <a:srgbClr val="616262"/>
            </a:solidFill>
          </a:ln>
        </p:spPr>
      </p:pic>
      <p:pic>
        <p:nvPicPr>
          <p:cNvPr id="3" name="Picture 2" descr="Logo&#10;&#10;Description automatically generated">
            <a:extLst>
              <a:ext uri="{FF2B5EF4-FFF2-40B4-BE49-F238E27FC236}">
                <a16:creationId xmlns:a16="http://schemas.microsoft.com/office/drawing/2014/main" id="{B51B8DBC-77AE-4E31-AF94-ADF686804128}"/>
              </a:ext>
            </a:extLst>
          </p:cNvPr>
          <p:cNvPicPr>
            <a:picLocks noChangeAspect="1"/>
          </p:cNvPicPr>
          <p:nvPr/>
        </p:nvPicPr>
        <p:blipFill>
          <a:blip r:embed="rId7"/>
          <a:stretch>
            <a:fillRect/>
          </a:stretch>
        </p:blipFill>
        <p:spPr>
          <a:xfrm>
            <a:off x="8136485" y="1682138"/>
            <a:ext cx="2636043" cy="4686299"/>
          </a:xfrm>
          <a:prstGeom prst="rect">
            <a:avLst/>
          </a:prstGeom>
          <a:ln>
            <a:solidFill>
              <a:schemeClr val="bg1"/>
            </a:solidFill>
          </a:ln>
        </p:spPr>
      </p:pic>
    </p:spTree>
    <p:extLst>
      <p:ext uri="{BB962C8B-B14F-4D97-AF65-F5344CB8AC3E}">
        <p14:creationId xmlns:p14="http://schemas.microsoft.com/office/powerpoint/2010/main" val="18541918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8</a:t>
            </a:fld>
            <a:endParaRPr lang="en-US" sz="1000" dirty="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3"/>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005667" y="726376"/>
            <a:ext cx="9329645" cy="875296"/>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3600" b="1" dirty="0">
                <a:solidFill>
                  <a:srgbClr val="616262"/>
                </a:solidFill>
              </a:rPr>
              <a:t>青少狮分会营销和招募资源 </a:t>
            </a:r>
          </a:p>
        </p:txBody>
      </p:sp>
      <p:pic>
        <p:nvPicPr>
          <p:cNvPr id="15" name="Picture 14">
            <a:extLst>
              <a:ext uri="{FF2B5EF4-FFF2-40B4-BE49-F238E27FC236}">
                <a16:creationId xmlns:a16="http://schemas.microsoft.com/office/drawing/2014/main" id="{3CA1ABDE-925E-6E48-9CEE-9D768A6EE0AD}"/>
              </a:ext>
            </a:extLst>
          </p:cNvPr>
          <p:cNvPicPr>
            <a:picLocks noChangeAspect="1"/>
          </p:cNvPicPr>
          <p:nvPr/>
        </p:nvPicPr>
        <p:blipFill>
          <a:blip r:embed="rId4"/>
          <a:stretch>
            <a:fillRect/>
          </a:stretch>
        </p:blipFill>
        <p:spPr>
          <a:xfrm>
            <a:off x="447461" y="384921"/>
            <a:ext cx="1558206" cy="1558206"/>
          </a:xfrm>
          <a:prstGeom prst="rect">
            <a:avLst/>
          </a:prstGeom>
        </p:spPr>
      </p:pic>
      <p:pic>
        <p:nvPicPr>
          <p:cNvPr id="3" name="Picture 2" descr="A screenshot of a cell phone&#10;&#10;Description automatically generated">
            <a:extLst>
              <a:ext uri="{FF2B5EF4-FFF2-40B4-BE49-F238E27FC236}">
                <a16:creationId xmlns:a16="http://schemas.microsoft.com/office/drawing/2014/main" id="{A6C3DA3F-B10F-456F-8CCB-0C1E66B47EAE}"/>
              </a:ext>
            </a:extLst>
          </p:cNvPr>
          <p:cNvPicPr>
            <a:picLocks noChangeAspect="1"/>
          </p:cNvPicPr>
          <p:nvPr/>
        </p:nvPicPr>
        <p:blipFill rotWithShape="1">
          <a:blip r:embed="rId5"/>
          <a:srcRect l="51925"/>
          <a:stretch/>
        </p:blipFill>
        <p:spPr>
          <a:xfrm>
            <a:off x="963162" y="2056383"/>
            <a:ext cx="4051065" cy="4186100"/>
          </a:xfrm>
          <a:prstGeom prst="rect">
            <a:avLst/>
          </a:prstGeom>
          <a:ln>
            <a:solidFill>
              <a:srgbClr val="616262"/>
            </a:solidFill>
          </a:ln>
        </p:spPr>
      </p:pic>
      <p:pic>
        <p:nvPicPr>
          <p:cNvPr id="2" name="Picture 1" descr="A close up of text on a white background&#10;&#10;Description automatically generated">
            <a:extLst>
              <a:ext uri="{FF2B5EF4-FFF2-40B4-BE49-F238E27FC236}">
                <a16:creationId xmlns:a16="http://schemas.microsoft.com/office/drawing/2014/main" id="{274F2320-20B7-4240-A280-27A14D525AD0}"/>
              </a:ext>
            </a:extLst>
          </p:cNvPr>
          <p:cNvPicPr>
            <a:picLocks noChangeAspect="1"/>
          </p:cNvPicPr>
          <p:nvPr/>
        </p:nvPicPr>
        <p:blipFill>
          <a:blip r:embed="rId6"/>
          <a:stretch>
            <a:fillRect/>
          </a:stretch>
        </p:blipFill>
        <p:spPr>
          <a:xfrm>
            <a:off x="5234658" y="2056383"/>
            <a:ext cx="2594242" cy="2480744"/>
          </a:xfrm>
          <a:prstGeom prst="rect">
            <a:avLst/>
          </a:prstGeom>
          <a:ln>
            <a:solidFill>
              <a:srgbClr val="616262"/>
            </a:solidFill>
          </a:ln>
        </p:spPr>
      </p:pic>
      <p:pic>
        <p:nvPicPr>
          <p:cNvPr id="11" name="Picture 10" descr="Logo&#10;&#10;Description automatically generated">
            <a:extLst>
              <a:ext uri="{FF2B5EF4-FFF2-40B4-BE49-F238E27FC236}">
                <a16:creationId xmlns:a16="http://schemas.microsoft.com/office/drawing/2014/main" id="{72E46A45-207B-45F0-9D0A-FC5D9776C7BF}"/>
              </a:ext>
            </a:extLst>
          </p:cNvPr>
          <p:cNvPicPr>
            <a:picLocks noChangeAspect="1"/>
          </p:cNvPicPr>
          <p:nvPr/>
        </p:nvPicPr>
        <p:blipFill>
          <a:blip r:embed="rId7"/>
          <a:stretch>
            <a:fillRect/>
          </a:stretch>
        </p:blipFill>
        <p:spPr>
          <a:xfrm>
            <a:off x="5234658" y="4620346"/>
            <a:ext cx="2594242" cy="1622138"/>
          </a:xfrm>
          <a:prstGeom prst="rect">
            <a:avLst/>
          </a:prstGeom>
          <a:ln>
            <a:solidFill>
              <a:srgbClr val="616262"/>
            </a:solidFill>
          </a:ln>
        </p:spPr>
      </p:pic>
      <p:pic>
        <p:nvPicPr>
          <p:cNvPr id="10" name="Picture 9" descr="A picture containing text&#10;&#10;Description automatically generated">
            <a:extLst>
              <a:ext uri="{FF2B5EF4-FFF2-40B4-BE49-F238E27FC236}">
                <a16:creationId xmlns:a16="http://schemas.microsoft.com/office/drawing/2014/main" id="{765ACA80-1F51-4666-8A50-DCA787DD06C8}"/>
              </a:ext>
            </a:extLst>
          </p:cNvPr>
          <p:cNvPicPr>
            <a:picLocks noChangeAspect="1"/>
          </p:cNvPicPr>
          <p:nvPr/>
        </p:nvPicPr>
        <p:blipFill>
          <a:blip r:embed="rId8"/>
          <a:stretch>
            <a:fillRect/>
          </a:stretch>
        </p:blipFill>
        <p:spPr>
          <a:xfrm>
            <a:off x="8049331" y="2072097"/>
            <a:ext cx="2780257" cy="4170386"/>
          </a:xfrm>
          <a:prstGeom prst="rect">
            <a:avLst/>
          </a:prstGeom>
          <a:ln>
            <a:solidFill>
              <a:srgbClr val="616262"/>
            </a:solidFill>
          </a:ln>
        </p:spPr>
      </p:pic>
    </p:spTree>
    <p:extLst>
      <p:ext uri="{BB962C8B-B14F-4D97-AF65-F5344CB8AC3E}">
        <p14:creationId xmlns:p14="http://schemas.microsoft.com/office/powerpoint/2010/main" val="15915991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BED8E55-A62E-4810-8FD2-F9D4F926FAAA}"/>
              </a:ext>
            </a:extLst>
          </p:cNvPr>
          <p:cNvSpPr txBox="1"/>
          <p:nvPr/>
        </p:nvSpPr>
        <p:spPr>
          <a:xfrm>
            <a:off x="704707" y="1257686"/>
            <a:ext cx="3845052" cy="3816429"/>
          </a:xfrm>
          <a:prstGeom prst="rect">
            <a:avLst/>
          </a:prstGeom>
          <a:noFill/>
          <a:ln>
            <a:noFill/>
          </a:ln>
        </p:spPr>
        <p:txBody>
          <a:bodyPr wrap="square">
            <a:spAutoFit/>
          </a:bodyPr>
          <a:lstStyle/>
          <a:p>
            <a:r>
              <a:rPr lang="zh-TW" sz="2400" dirty="0">
                <a:solidFill>
                  <a:srgbClr val="616262"/>
                </a:solidFill>
                <a:latin typeface="Arial" panose="020B0604020202020204" pitchFamily="34" charset="0"/>
                <a:ea typeface="PMingLiU"/>
                <a:cs typeface="Arial" panose="020B0604020202020204" pitchFamily="34" charset="0"/>
              </a:rPr>
              <a:t>印刷版的青少狮招募材料：</a:t>
            </a:r>
          </a:p>
          <a:p>
            <a:endParaRPr lang="en-US" sz="2400" dirty="0">
              <a:solidFill>
                <a:srgbClr val="616262"/>
              </a:solidFill>
              <a:latin typeface="Arial" panose="020B0604020202020204" pitchFamily="34" charset="0"/>
              <a:cs typeface="Arial" panose="020B0604020202020204" pitchFamily="34" charset="0"/>
            </a:endParaRPr>
          </a:p>
          <a:p>
            <a:r>
              <a:rPr lang="zh-TW" sz="2400" dirty="0">
                <a:solidFill>
                  <a:srgbClr val="616262"/>
                </a:solidFill>
                <a:latin typeface="Arial" panose="020B0604020202020204" pitchFamily="34" charset="0"/>
                <a:ea typeface="PMingLiU"/>
                <a:cs typeface="Arial" panose="020B0604020202020204" pitchFamily="34" charset="0"/>
              </a:rPr>
              <a:t>在lionsclubs.org搜索</a:t>
            </a:r>
            <a:r>
              <a:rPr lang="zh-TW" altLang="en-US" sz="2400" dirty="0">
                <a:solidFill>
                  <a:srgbClr val="616262"/>
                </a:solidFill>
                <a:latin typeface="Arial" panose="020B0604020202020204" pitchFamily="34" charset="0"/>
                <a:ea typeface="PMingLiU"/>
                <a:cs typeface="Arial" panose="020B0604020202020204" pitchFamily="34" charset="0"/>
              </a:rPr>
              <a:t> “</a:t>
            </a:r>
            <a:r>
              <a:rPr lang="zh-TW" sz="2400" dirty="0">
                <a:solidFill>
                  <a:srgbClr val="616262"/>
                </a:solidFill>
                <a:latin typeface="Arial" panose="020B0604020202020204" pitchFamily="34" charset="0"/>
                <a:ea typeface="PMingLiU"/>
                <a:cs typeface="Arial" panose="020B0604020202020204" pitchFamily="34" charset="0"/>
              </a:rPr>
              <a:t>青少狮会计划出版物订单表格</a:t>
            </a:r>
            <a:r>
              <a:rPr lang="zh-TW" altLang="en-US" sz="2400" dirty="0">
                <a:solidFill>
                  <a:srgbClr val="616262"/>
                </a:solidFill>
                <a:latin typeface="Arial" panose="020B0604020202020204" pitchFamily="34" charset="0"/>
                <a:ea typeface="PMingLiU"/>
                <a:cs typeface="Arial" panose="020B0604020202020204" pitchFamily="34" charset="0"/>
              </a:rPr>
              <a:t>”</a:t>
            </a:r>
            <a:r>
              <a:rPr lang="zh-TW" sz="2400" dirty="0">
                <a:solidFill>
                  <a:srgbClr val="616262"/>
                </a:solidFill>
                <a:latin typeface="Arial" panose="020B0604020202020204" pitchFamily="34" charset="0"/>
                <a:ea typeface="PMingLiU"/>
                <a:cs typeface="Arial" panose="020B0604020202020204" pitchFamily="34" charset="0"/>
              </a:rPr>
              <a:t>，以获得印刷版的青少狮招募资料。 </a:t>
            </a:r>
          </a:p>
          <a:p>
            <a:endParaRPr lang="en-US" sz="2400" dirty="0">
              <a:solidFill>
                <a:srgbClr val="81827C"/>
              </a:solidFill>
              <a:latin typeface="Arial" panose="020B0604020202020204" pitchFamily="34" charset="0"/>
              <a:cs typeface="Arial" panose="020B0604020202020204" pitchFamily="34" charset="0"/>
            </a:endParaRPr>
          </a:p>
          <a:p>
            <a:r>
              <a:rPr lang="zh-TW" dirty="0"/>
              <a:t>将填好的表格提交至</a:t>
            </a:r>
            <a:r>
              <a:rPr lang="zh-TW" dirty="0">
                <a:hlinkClick r:id="rId3">
                  <a:extLst>
                    <a:ext uri="{A12FA001-AC4F-418D-AE19-62706E023703}">
                      <ahyp:hlinkClr xmlns:ahyp="http://schemas.microsoft.com/office/drawing/2018/hyperlinkcolor" val="tx"/>
                    </a:ext>
                  </a:extLst>
                </a:hlinkClick>
              </a:rPr>
              <a:t>leo@lionsclubs.org</a:t>
            </a:r>
            <a:r>
              <a:rPr lang="zh-TW" dirty="0"/>
              <a:t>。</a:t>
            </a:r>
            <a:r>
              <a:rPr lang="zh-TW" sz="2800" b="1" dirty="0">
                <a:solidFill>
                  <a:srgbClr val="407CCA"/>
                </a:solidFill>
              </a:rPr>
              <a:t> </a:t>
            </a:r>
          </a:p>
          <a:p>
            <a:endParaRPr lang="en-US" sz="2800" b="1" kern="0" dirty="0">
              <a:solidFill>
                <a:schemeClr val="accent6"/>
              </a:solidFill>
            </a:endParaRPr>
          </a:p>
        </p:txBody>
      </p:sp>
      <p:pic>
        <p:nvPicPr>
          <p:cNvPr id="7" name="Picture 6" descr="A picture containing table&#10;&#10;Description automatically generated">
            <a:extLst>
              <a:ext uri="{FF2B5EF4-FFF2-40B4-BE49-F238E27FC236}">
                <a16:creationId xmlns:a16="http://schemas.microsoft.com/office/drawing/2014/main" id="{0A5510D7-5E15-4F65-8EB8-EB3252F03F21}"/>
              </a:ext>
            </a:extLst>
          </p:cNvPr>
          <p:cNvPicPr>
            <a:picLocks noChangeAspect="1"/>
          </p:cNvPicPr>
          <p:nvPr/>
        </p:nvPicPr>
        <p:blipFill rotWithShape="1">
          <a:blip r:embed="rId4"/>
          <a:srcRect b="7929"/>
          <a:stretch/>
        </p:blipFill>
        <p:spPr>
          <a:xfrm>
            <a:off x="5012436" y="558374"/>
            <a:ext cx="6474857" cy="5741252"/>
          </a:xfrm>
          <a:prstGeom prst="rect">
            <a:avLst/>
          </a:prstGeom>
          <a:ln>
            <a:solidFill>
              <a:srgbClr val="616262"/>
            </a:solidFill>
          </a:ln>
        </p:spPr>
      </p:pic>
      <p:pic>
        <p:nvPicPr>
          <p:cNvPr id="4" name="Picture 3">
            <a:extLst>
              <a:ext uri="{FF2B5EF4-FFF2-40B4-BE49-F238E27FC236}">
                <a16:creationId xmlns:a16="http://schemas.microsoft.com/office/drawing/2014/main" id="{9B61C321-3505-BE49-8E6C-BF6A122E9A21}"/>
              </a:ext>
            </a:extLst>
          </p:cNvPr>
          <p:cNvPicPr>
            <a:picLocks noChangeAspect="1"/>
          </p:cNvPicPr>
          <p:nvPr/>
        </p:nvPicPr>
        <p:blipFill rotWithShape="1">
          <a:blip r:embed="rId5"/>
          <a:srcRect l="15744" b="4901"/>
          <a:stretch/>
        </p:blipFill>
        <p:spPr>
          <a:xfrm>
            <a:off x="-20043" y="5178695"/>
            <a:ext cx="991893" cy="1679305"/>
          </a:xfrm>
          <a:prstGeom prst="rect">
            <a:avLst/>
          </a:prstGeom>
        </p:spPr>
      </p:pic>
      <p:sp>
        <p:nvSpPr>
          <p:cNvPr id="5" name="Page Number - White">
            <a:extLst>
              <a:ext uri="{FF2B5EF4-FFF2-40B4-BE49-F238E27FC236}">
                <a16:creationId xmlns:a16="http://schemas.microsoft.com/office/drawing/2014/main" id="{B67ED5DA-5F7A-E546-95F4-1341E9198586}"/>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9</a:t>
            </a:fld>
            <a:endParaRPr lang="en-US" sz="1000" dirty="0">
              <a:solidFill>
                <a:srgbClr val="55565A"/>
              </a:solidFill>
            </a:endParaRPr>
          </a:p>
        </p:txBody>
      </p:sp>
    </p:spTree>
    <p:extLst>
      <p:ext uri="{BB962C8B-B14F-4D97-AF65-F5344CB8AC3E}">
        <p14:creationId xmlns:p14="http://schemas.microsoft.com/office/powerpoint/2010/main" val="22900110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223</TotalTime>
  <Words>3581</Words>
  <Application>Microsoft Office PowerPoint</Application>
  <PresentationFormat>Widescreen</PresentationFormat>
  <Paragraphs>176</Paragraphs>
  <Slides>19</Slides>
  <Notes>19</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19</vt:i4>
      </vt:variant>
    </vt:vector>
  </HeadingPairs>
  <TitlesOfParts>
    <vt:vector size="27" baseType="lpstr">
      <vt:lpstr>Helvetica Neue</vt:lpstr>
      <vt:lpstr>HelveticaNeue-Light</vt:lpstr>
      <vt:lpstr>Arial</vt:lpstr>
      <vt:lpstr>Arial Black</vt:lpstr>
      <vt:lpstr>Calibri</vt:lpstr>
      <vt:lpstr>Calibri Light</vt:lpstr>
      <vt:lpstr>Office Theme</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Nadeau, Melissa</dc:creator>
  <cp:lastModifiedBy>Hsu, WenChiao</cp:lastModifiedBy>
  <cp:revision>11</cp:revision>
  <dcterms:created xsi:type="dcterms:W3CDTF">2021-12-10T18:59:48Z</dcterms:created>
  <dcterms:modified xsi:type="dcterms:W3CDTF">2024-01-24T21:06:34Z</dcterms:modified>
</cp:coreProperties>
</file>