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147" r:id="rId2"/>
    <p:sldId id="1100" r:id="rId3"/>
    <p:sldId id="1209" r:id="rId4"/>
    <p:sldId id="1285" r:id="rId5"/>
    <p:sldId id="1312" r:id="rId6"/>
    <p:sldId id="1311" r:id="rId7"/>
    <p:sldId id="1288" r:id="rId8"/>
    <p:sldId id="1289" r:id="rId9"/>
    <p:sldId id="1290" r:id="rId10"/>
    <p:sldId id="1291" r:id="rId11"/>
    <p:sldId id="1292" r:id="rId12"/>
    <p:sldId id="1293" r:id="rId13"/>
    <p:sldId id="1307" r:id="rId14"/>
    <p:sldId id="1295" r:id="rId15"/>
    <p:sldId id="1296" r:id="rId16"/>
    <p:sldId id="1297" r:id="rId17"/>
    <p:sldId id="1298" r:id="rId18"/>
    <p:sldId id="1299" r:id="rId19"/>
    <p:sldId id="1300" r:id="rId20"/>
    <p:sldId id="1301" r:id="rId21"/>
    <p:sldId id="1011" r:id="rId22"/>
    <p:sldId id="1309" r:id="rId23"/>
    <p:sldId id="1303" r:id="rId24"/>
    <p:sldId id="1304" r:id="rId25"/>
    <p:sldId id="1305" r:id="rId26"/>
    <p:sldId id="1306" r:id="rId27"/>
    <p:sldId id="1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7D4B9C-200A-526E-2CCD-34526034C8E8}" name="Christensen, Ashley" initials="AC" userId="S::AChristensen@lionsclubs.org::485890c8-bbd3-4987-a627-9fa212dc18a7" providerId="AD"/>
  <p188:author id="{5DEDE59F-A618-7E73-FEBE-18C99FF0F368}" name="Kaylee Baumbach" initials="KB" userId="hhu1EZBJZHO/uz3vV82wrN1ki02iN/B3gMODr7zLSDY=" providerId="None"/>
  <p188:author id="{095C43FD-2D81-9CFA-9C4A-A35CD6167620}" name="Khamisi Grace" initials="KG" userId="zf4GxHDVBqBlx4LynScNWqDXMqa5rPKp++84GQX4s+g="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C926E-A8DF-4930-911F-F45892D8AC38}" v="21" dt="2024-04-01T19:34:56.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7734" autoAdjust="0"/>
  </p:normalViewPr>
  <p:slideViewPr>
    <p:cSldViewPr snapToGrid="0">
      <p:cViewPr varScale="1">
        <p:scale>
          <a:sx n="62" d="100"/>
          <a:sy n="62" d="100"/>
        </p:scale>
        <p:origin x="23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e Baumbach" clId="Web-{6D0C926E-A8DF-4930-911F-F45892D8AC38}"/>
    <pc:docChg chg="modSld">
      <pc:chgData name="Kaylee Baumbach" userId="" providerId="" clId="Web-{6D0C926E-A8DF-4930-911F-F45892D8AC38}" dt="2024-04-01T19:34:56.396" v="22"/>
      <pc:docMkLst>
        <pc:docMk/>
      </pc:docMkLst>
      <pc:sldChg chg="delCm">
        <pc:chgData name="Kaylee Baumbach" userId="" providerId="" clId="Web-{6D0C926E-A8DF-4930-911F-F45892D8AC38}" dt="2024-04-01T19:34:41.020" v="19"/>
        <pc:sldMkLst>
          <pc:docMk/>
          <pc:sldMk cId="1447281566" sldId="1011"/>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41.020" v="19"/>
              <pc2:cmMkLst xmlns:pc2="http://schemas.microsoft.com/office/powerpoint/2019/9/main/command">
                <pc:docMk/>
                <pc:sldMk cId="1447281566" sldId="1011"/>
                <pc2:cmMk id="{9EED5817-D36B-46B1-89E5-B483E537E424}"/>
              </pc2:cmMkLst>
            </pc226:cmChg>
          </p:ext>
        </pc:extLst>
      </pc:sldChg>
      <pc:sldChg chg="delCm">
        <pc:chgData name="Kaylee Baumbach" userId="" providerId="" clId="Web-{6D0C926E-A8DF-4930-911F-F45892D8AC38}" dt="2024-04-01T19:32:23.344" v="1"/>
        <pc:sldMkLst>
          <pc:docMk/>
          <pc:sldMk cId="2647891998" sldId="1100"/>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2:23.344" v="1"/>
              <pc2:cmMkLst xmlns:pc2="http://schemas.microsoft.com/office/powerpoint/2019/9/main/command">
                <pc:docMk/>
                <pc:sldMk cId="2647891998" sldId="1100"/>
                <pc2:cmMk id="{F86095A7-9D5B-4396-B842-8F2259ED9E5C}"/>
              </pc2:cmMkLst>
            </pc226:cmChg>
          </p:ext>
        </pc:extLst>
      </pc:sldChg>
      <pc:sldChg chg="delCm">
        <pc:chgData name="Kaylee Baumbach" userId="" providerId="" clId="Web-{6D0C926E-A8DF-4930-911F-F45892D8AC38}" dt="2024-04-01T19:32:19.703" v="0"/>
        <pc:sldMkLst>
          <pc:docMk/>
          <pc:sldMk cId="4113554067" sldId="1147"/>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2:19.703" v="0"/>
              <pc2:cmMkLst xmlns:pc2="http://schemas.microsoft.com/office/powerpoint/2019/9/main/command">
                <pc:docMk/>
                <pc:sldMk cId="4113554067" sldId="1147"/>
                <pc2:cmMk id="{6259201C-D6D8-4412-88AA-F437F1321719}"/>
              </pc2:cmMkLst>
            </pc226:cmChg>
          </p:ext>
        </pc:extLst>
      </pc:sldChg>
      <pc:sldChg chg="delCm">
        <pc:chgData name="Kaylee Baumbach" userId="" providerId="" clId="Web-{6D0C926E-A8DF-4930-911F-F45892D8AC38}" dt="2024-04-01T19:32:30.828" v="5"/>
        <pc:sldMkLst>
          <pc:docMk/>
          <pc:sldMk cId="3350949470" sldId="1285"/>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2:28.172" v="3"/>
              <pc2:cmMkLst xmlns:pc2="http://schemas.microsoft.com/office/powerpoint/2019/9/main/command">
                <pc:docMk/>
                <pc:sldMk cId="3350949470" sldId="1285"/>
                <pc2:cmMk id="{93254840-DBEA-44C8-88AB-7626E2B7924D}"/>
              </pc2:cmMkLst>
            </pc226:cmChg>
            <pc226:cmChg xmlns:pc226="http://schemas.microsoft.com/office/powerpoint/2022/06/main/command" chg="del">
              <pc226:chgData name="Kaylee Baumbach" userId="" providerId="" clId="Web-{6D0C926E-A8DF-4930-911F-F45892D8AC38}" dt="2024-04-01T19:32:29.563" v="4"/>
              <pc2:cmMkLst xmlns:pc2="http://schemas.microsoft.com/office/powerpoint/2019/9/main/command">
                <pc:docMk/>
                <pc:sldMk cId="3350949470" sldId="1285"/>
                <pc2:cmMk id="{1D0A2D51-338A-498B-8AC8-E84085F0D714}"/>
              </pc2:cmMkLst>
            </pc226:cmChg>
            <pc226:cmChg xmlns:pc226="http://schemas.microsoft.com/office/powerpoint/2022/06/main/command" chg="del">
              <pc226:chgData name="Kaylee Baumbach" userId="" providerId="" clId="Web-{6D0C926E-A8DF-4930-911F-F45892D8AC38}" dt="2024-04-01T19:32:30.828" v="5"/>
              <pc2:cmMkLst xmlns:pc2="http://schemas.microsoft.com/office/powerpoint/2019/9/main/command">
                <pc:docMk/>
                <pc:sldMk cId="3350949470" sldId="1285"/>
                <pc2:cmMk id="{EFD416B8-FE09-4C1A-94C5-A2AE070AF7F7}"/>
              </pc2:cmMkLst>
            </pc226:cmChg>
            <pc226:cmChg xmlns:pc226="http://schemas.microsoft.com/office/powerpoint/2022/06/main/command" chg="del">
              <pc226:chgData name="Kaylee Baumbach" userId="" providerId="" clId="Web-{6D0C926E-A8DF-4930-911F-F45892D8AC38}" dt="2024-04-01T19:32:26.781" v="2"/>
              <pc2:cmMkLst xmlns:pc2="http://schemas.microsoft.com/office/powerpoint/2019/9/main/command">
                <pc:docMk/>
                <pc:sldMk cId="3350949470" sldId="1285"/>
                <pc2:cmMk id="{5315B8C8-ED69-46FF-B8E2-59331FD8E820}"/>
              </pc2:cmMkLst>
            </pc226:cmChg>
          </p:ext>
        </pc:extLst>
      </pc:sldChg>
      <pc:sldChg chg="delCm">
        <pc:chgData name="Kaylee Baumbach" userId="" providerId="" clId="Web-{6D0C926E-A8DF-4930-911F-F45892D8AC38}" dt="2024-04-01T19:32:59.532" v="7"/>
        <pc:sldMkLst>
          <pc:docMk/>
          <pc:sldMk cId="2380130098" sldId="1288"/>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2:59.532" v="7"/>
              <pc2:cmMkLst xmlns:pc2="http://schemas.microsoft.com/office/powerpoint/2019/9/main/command">
                <pc:docMk/>
                <pc:sldMk cId="2380130098" sldId="1288"/>
                <pc2:cmMk id="{16BB9AFA-428B-4043-9CB2-C1EC6B435016}"/>
              </pc2:cmMkLst>
            </pc226:cmChg>
          </p:ext>
        </pc:extLst>
      </pc:sldChg>
      <pc:sldChg chg="delCm">
        <pc:chgData name="Kaylee Baumbach" userId="" providerId="" clId="Web-{6D0C926E-A8DF-4930-911F-F45892D8AC38}" dt="2024-04-01T19:33:15.346" v="8"/>
        <pc:sldMkLst>
          <pc:docMk/>
          <pc:sldMk cId="3405378692" sldId="1291"/>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3:15.346" v="8"/>
              <pc2:cmMkLst xmlns:pc2="http://schemas.microsoft.com/office/powerpoint/2019/9/main/command">
                <pc:docMk/>
                <pc:sldMk cId="3405378692" sldId="1291"/>
                <pc2:cmMk id="{89907B9E-0119-497D-8FFE-05CB88DC30D3}"/>
              </pc2:cmMkLst>
            </pc226:cmChg>
          </p:ext>
        </pc:extLst>
      </pc:sldChg>
      <pc:sldChg chg="delCm">
        <pc:chgData name="Kaylee Baumbach" userId="" providerId="" clId="Web-{6D0C926E-A8DF-4930-911F-F45892D8AC38}" dt="2024-04-01T19:33:27.346" v="9"/>
        <pc:sldMkLst>
          <pc:docMk/>
          <pc:sldMk cId="1010512484" sldId="1292"/>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3:27.346" v="9"/>
              <pc2:cmMkLst xmlns:pc2="http://schemas.microsoft.com/office/powerpoint/2019/9/main/command">
                <pc:docMk/>
                <pc:sldMk cId="1010512484" sldId="1292"/>
                <pc2:cmMk id="{004843BD-04D9-4B85-AC2F-289D01ABEA0F}"/>
              </pc2:cmMkLst>
            </pc226:cmChg>
          </p:ext>
        </pc:extLst>
      </pc:sldChg>
      <pc:sldChg chg="delCm modNotes">
        <pc:chgData name="Kaylee Baumbach" userId="" providerId="" clId="Web-{6D0C926E-A8DF-4930-911F-F45892D8AC38}" dt="2024-04-01T19:33:54.316" v="12"/>
        <pc:sldMkLst>
          <pc:docMk/>
          <pc:sldMk cId="3095117880" sldId="1293"/>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3:38.799" v="10"/>
              <pc2:cmMkLst xmlns:pc2="http://schemas.microsoft.com/office/powerpoint/2019/9/main/command">
                <pc:docMk/>
                <pc:sldMk cId="3095117880" sldId="1293"/>
                <pc2:cmMk id="{70EB4BBC-99F9-4F64-9357-34AB66DD023F}"/>
              </pc2:cmMkLst>
            </pc226:cmChg>
          </p:ext>
        </pc:extLst>
      </pc:sldChg>
      <pc:sldChg chg="delCm">
        <pc:chgData name="Kaylee Baumbach" userId="" providerId="" clId="Web-{6D0C926E-A8DF-4930-911F-F45892D8AC38}" dt="2024-04-01T19:34:22.879" v="16"/>
        <pc:sldMkLst>
          <pc:docMk/>
          <pc:sldMk cId="532591307" sldId="1295"/>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22.879" v="16"/>
              <pc2:cmMkLst xmlns:pc2="http://schemas.microsoft.com/office/powerpoint/2019/9/main/command">
                <pc:docMk/>
                <pc:sldMk cId="532591307" sldId="1295"/>
                <pc2:cmMk id="{FECA21B9-073E-41F4-9EF4-FCA29B2BBC9B}"/>
              </pc2:cmMkLst>
            </pc226:cmChg>
          </p:ext>
        </pc:extLst>
      </pc:sldChg>
      <pc:sldChg chg="delCm">
        <pc:chgData name="Kaylee Baumbach" userId="" providerId="" clId="Web-{6D0C926E-A8DF-4930-911F-F45892D8AC38}" dt="2024-04-01T19:34:28.426" v="17"/>
        <pc:sldMkLst>
          <pc:docMk/>
          <pc:sldMk cId="2178269380" sldId="1296"/>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28.426" v="17"/>
              <pc2:cmMkLst xmlns:pc2="http://schemas.microsoft.com/office/powerpoint/2019/9/main/command">
                <pc:docMk/>
                <pc:sldMk cId="2178269380" sldId="1296"/>
                <pc2:cmMk id="{F7746871-1F6A-4C5C-B555-BECDB8CF1056}"/>
              </pc2:cmMkLst>
            </pc226:cmChg>
          </p:ext>
        </pc:extLst>
      </pc:sldChg>
      <pc:sldChg chg="delCm">
        <pc:chgData name="Kaylee Baumbach" userId="" providerId="" clId="Web-{6D0C926E-A8DF-4930-911F-F45892D8AC38}" dt="2024-04-01T19:34:36.676" v="18"/>
        <pc:sldMkLst>
          <pc:docMk/>
          <pc:sldMk cId="1719972396" sldId="1298"/>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36.676" v="18"/>
              <pc2:cmMkLst xmlns:pc2="http://schemas.microsoft.com/office/powerpoint/2019/9/main/command">
                <pc:docMk/>
                <pc:sldMk cId="1719972396" sldId="1298"/>
                <pc2:cmMk id="{2FECD8F8-5CED-4F5D-ABC1-7F63B3C9A211}"/>
              </pc2:cmMkLst>
            </pc226:cmChg>
          </p:ext>
        </pc:extLst>
      </pc:sldChg>
      <pc:sldChg chg="delCm">
        <pc:chgData name="Kaylee Baumbach" userId="" providerId="" clId="Web-{6D0C926E-A8DF-4930-911F-F45892D8AC38}" dt="2024-04-01T19:34:53.083" v="21"/>
        <pc:sldMkLst>
          <pc:docMk/>
          <pc:sldMk cId="2662959292" sldId="1304"/>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53.083" v="21"/>
              <pc2:cmMkLst xmlns:pc2="http://schemas.microsoft.com/office/powerpoint/2019/9/main/command">
                <pc:docMk/>
                <pc:sldMk cId="2662959292" sldId="1304"/>
                <pc2:cmMk id="{4DA2016A-2321-4436-9D35-B133A5BD0CD3}"/>
              </pc2:cmMkLst>
            </pc226:cmChg>
          </p:ext>
        </pc:extLst>
      </pc:sldChg>
      <pc:sldChg chg="delCm">
        <pc:chgData name="Kaylee Baumbach" userId="" providerId="" clId="Web-{6D0C926E-A8DF-4930-911F-F45892D8AC38}" dt="2024-04-01T19:34:56.396" v="22"/>
        <pc:sldMkLst>
          <pc:docMk/>
          <pc:sldMk cId="3678946440" sldId="1306"/>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56.396" v="22"/>
              <pc2:cmMkLst xmlns:pc2="http://schemas.microsoft.com/office/powerpoint/2019/9/main/command">
                <pc:docMk/>
                <pc:sldMk cId="3678946440" sldId="1306"/>
                <pc2:cmMk id="{F1E86E71-BB82-44D6-8920-E696A72ECB67}"/>
              </pc2:cmMkLst>
            </pc226:cmChg>
          </p:ext>
        </pc:extLst>
      </pc:sldChg>
      <pc:sldChg chg="modSp delCm">
        <pc:chgData name="Kaylee Baumbach" userId="" providerId="" clId="Web-{6D0C926E-A8DF-4930-911F-F45892D8AC38}" dt="2024-04-01T19:34:08.097" v="15" actId="20577"/>
        <pc:sldMkLst>
          <pc:docMk/>
          <pc:sldMk cId="3660037452" sldId="1307"/>
        </pc:sldMkLst>
        <pc:spChg chg="mod">
          <ac:chgData name="Kaylee Baumbach" userId="" providerId="" clId="Web-{6D0C926E-A8DF-4930-911F-F45892D8AC38}" dt="2024-04-01T19:34:08.097" v="15" actId="20577"/>
          <ac:spMkLst>
            <pc:docMk/>
            <pc:sldMk cId="3660037452" sldId="1307"/>
            <ac:spMk id="4" creationId="{754285D5-DA4D-4572-3636-49A1BBD82B48}"/>
          </ac:spMkLst>
        </pc:spChg>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01.113" v="14"/>
              <pc2:cmMkLst xmlns:pc2="http://schemas.microsoft.com/office/powerpoint/2019/9/main/command">
                <pc:docMk/>
                <pc:sldMk cId="3660037452" sldId="1307"/>
                <pc2:cmMk id="{035257DD-F29F-4668-BB49-0D1C6CD74E10}"/>
              </pc2:cmMkLst>
            </pc226:cmChg>
          </p:ext>
        </pc:extLst>
      </pc:sldChg>
      <pc:sldChg chg="delCm">
        <pc:chgData name="Kaylee Baumbach" userId="" providerId="" clId="Web-{6D0C926E-A8DF-4930-911F-F45892D8AC38}" dt="2024-04-01T19:34:43.942" v="20"/>
        <pc:sldMkLst>
          <pc:docMk/>
          <pc:sldMk cId="380464918" sldId="1309"/>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4:43.942" v="20"/>
              <pc2:cmMkLst xmlns:pc2="http://schemas.microsoft.com/office/powerpoint/2019/9/main/command">
                <pc:docMk/>
                <pc:sldMk cId="380464918" sldId="1309"/>
                <pc2:cmMk id="{B09DECC8-613B-4ED0-8F35-F1BF2529A46C}"/>
              </pc2:cmMkLst>
            </pc226:cmChg>
          </p:ext>
        </pc:extLst>
      </pc:sldChg>
      <pc:sldChg chg="delCm">
        <pc:chgData name="Kaylee Baumbach" userId="" providerId="" clId="Web-{6D0C926E-A8DF-4930-911F-F45892D8AC38}" dt="2024-04-01T19:32:55.314" v="6"/>
        <pc:sldMkLst>
          <pc:docMk/>
          <pc:sldMk cId="3272129429" sldId="1312"/>
        </pc:sldMkLst>
        <pc:extLst>
          <p:ext xmlns:p="http://schemas.openxmlformats.org/presentationml/2006/main" uri="{D6D511B9-2390-475A-947B-AFAB55BFBCF1}">
            <pc226:cmChg xmlns:pc226="http://schemas.microsoft.com/office/powerpoint/2022/06/main/command" chg="del">
              <pc226:chgData name="Kaylee Baumbach" userId="" providerId="" clId="Web-{6D0C926E-A8DF-4930-911F-F45892D8AC38}" dt="2024-04-01T19:32:55.314" v="6"/>
              <pc2:cmMkLst xmlns:pc2="http://schemas.microsoft.com/office/powerpoint/2019/9/main/command">
                <pc:docMk/>
                <pc:sldMk cId="3272129429" sldId="1312"/>
                <pc2:cmMk id="{BB06B727-C630-48FB-89BC-7F838C3CAC7F}"/>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020F4-BEC0-448A-B829-508A215727F6}" type="datetimeFigureOut">
              <a:rPr lang="en-US" smtClean="0"/>
              <a:t>4/1/2024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A9F38-B00C-421B-B65A-4E45DE93DE62}" type="slidenum">
              <a:rPr lang="en-US" smtClean="0"/>
              <a:t>‹#›</a:t>
            </a:fld>
            <a:endParaRPr lang="en-US" dirty="0"/>
          </a:p>
        </p:txBody>
      </p:sp>
    </p:spTree>
    <p:extLst>
      <p:ext uri="{BB962C8B-B14F-4D97-AF65-F5344CB8AC3E}">
        <p14:creationId xmlns:p14="http://schemas.microsoft.com/office/powerpoint/2010/main" val="334281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dn2.webdamdb.com/md_bBCgtSQ0q236.jpg.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dn2.webdamdb.com/md_2Ct8ef4R0w24.jpg.pdf?v=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ion-progra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onsclubs.org/zh-hant/resources-for-members/resource-center/leo-leo-lion-awards-recognitio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ionsclubs.org/zh-hant/resources-for-members/resource-center/young-lion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zh-TW" sz="1200" b="1" dirty="0">
                <a:solidFill>
                  <a:srgbClr val="FF0000"/>
                </a:solidFill>
                <a:latin typeface="Arial"/>
                <a:ea typeface="PMingLiU"/>
                <a:cs typeface="Arial"/>
              </a:rPr>
              <a:t>讲师备注：</a:t>
            </a:r>
            <a:r>
              <a:rPr lang="zh-TW" dirty="0">
                <a:latin typeface="Arial"/>
                <a:ea typeface="PMingLiU"/>
                <a:cs typeface="Arial"/>
              </a:rPr>
              <a:t>针对初次任职或从未接受过该职位正式培训的青少狮会顾问</a:t>
            </a:r>
            <a:r>
              <a:rPr lang="zh-CN" altLang="en-US" dirty="0">
                <a:latin typeface="Arial"/>
                <a:ea typeface="PMingLiU"/>
                <a:cs typeface="Arial"/>
              </a:rPr>
              <a:t>，</a:t>
            </a:r>
            <a:r>
              <a:rPr lang="en-US" altLang="zh-TW" dirty="0">
                <a:latin typeface="Arial"/>
                <a:ea typeface="PMingLiU"/>
                <a:cs typeface="Arial"/>
              </a:rPr>
              <a:t> </a:t>
            </a:r>
            <a:r>
              <a:rPr lang="zh-TW" b="0" i="0" dirty="0">
                <a:latin typeface="Arial"/>
                <a:ea typeface="PMingLiU"/>
                <a:cs typeface="Arial"/>
              </a:rPr>
              <a:t>Lions International</a:t>
            </a:r>
            <a:r>
              <a:rPr lang="en-US" altLang="zh-TW" b="0" i="0" dirty="0">
                <a:latin typeface="Arial"/>
                <a:ea typeface="PMingLiU"/>
                <a:cs typeface="Arial"/>
              </a:rPr>
              <a:t> </a:t>
            </a:r>
            <a:r>
              <a:rPr lang="zh-TW" dirty="0">
                <a:latin typeface="Arial"/>
                <a:ea typeface="PMingLiU"/>
                <a:cs typeface="Arial"/>
              </a:rPr>
              <a:t>设计</a:t>
            </a:r>
            <a:r>
              <a:rPr lang="zh-TW" altLang="en-US" sz="1200" kern="1200" dirty="0">
                <a:solidFill>
                  <a:schemeClr val="tx1"/>
                </a:solidFill>
                <a:latin typeface="Arial"/>
                <a:ea typeface="PMingLiU"/>
                <a:cs typeface="Arial"/>
              </a:rPr>
              <a:t>了</a:t>
            </a:r>
            <a:r>
              <a:rPr lang="zh-CN" altLang="en-US" sz="1200" kern="1200" dirty="0">
                <a:solidFill>
                  <a:schemeClr val="tx1"/>
                </a:solidFill>
                <a:latin typeface="Arial"/>
                <a:ea typeface="PMingLiU"/>
                <a:cs typeface="Arial"/>
              </a:rPr>
              <a:t>此</a:t>
            </a:r>
            <a:r>
              <a:rPr lang="zh-TW" altLang="en-US" sz="1200" kern="1200" dirty="0">
                <a:solidFill>
                  <a:schemeClr val="tx1"/>
                </a:solidFill>
                <a:latin typeface="Arial"/>
                <a:ea typeface="PMingLiU"/>
                <a:cs typeface="Arial"/>
              </a:rPr>
              <a:t>一</a:t>
            </a:r>
            <a:r>
              <a:rPr lang="zh-TW" dirty="0">
                <a:latin typeface="Arial"/>
                <a:ea typeface="PMingLiU"/>
                <a:cs typeface="Arial"/>
              </a:rPr>
              <a:t>初任讲习和培训。</a:t>
            </a:r>
            <a:r>
              <a:rPr lang="zh-TW" sz="1200" dirty="0">
                <a:solidFill>
                  <a:schemeClr val="tx1"/>
                </a:solidFill>
                <a:latin typeface="Arial"/>
                <a:ea typeface="PMingLiU"/>
                <a:cs typeface="Arial"/>
              </a:rPr>
              <a:t>在提供所有与担任青少狮会顾问相关信息的同时，本培训还提供胜任该职位所需要的基本工具。</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latin typeface="Arial" panose="020B0604020202020204" pitchFamily="34" charset="0"/>
                <a:ea typeface="PMingLiU" pitchFamily="34" charset="-128"/>
                <a:cs typeface="Arial" panose="020B0604020202020204" pitchFamily="34" charset="0"/>
              </a:rPr>
              <a:t>本培训应在一名狮子培训师的指导下进行，比如区或复合区青少狮主席、熟悉LCI资源和政策的经验丰富的青少狮会顾问，或已完成LCI讲师发展</a:t>
            </a:r>
            <a:r>
              <a:rPr lang="zh-TW" sz="1200" baseline="0" dirty="0">
                <a:solidFill>
                  <a:srgbClr val="FF0000"/>
                </a:solidFill>
                <a:latin typeface="Arial" panose="020B0604020202020204" pitchFamily="34" charset="0"/>
                <a:ea typeface="PMingLiU" pitchFamily="34" charset="-128"/>
                <a:cs typeface="Arial" panose="020B0604020202020204" pitchFamily="34" charset="0"/>
              </a:rPr>
              <a:t>学院课程或狮子会认证讲师计划</a:t>
            </a:r>
            <a:r>
              <a:rPr lang="zh-TW" sz="1200" dirty="0">
                <a:latin typeface="Arial" panose="020B0604020202020204" pitchFamily="34" charset="0"/>
                <a:ea typeface="PMingLiU" pitchFamily="34" charset="-128"/>
                <a:cs typeface="Arial" panose="020B0604020202020204" pitchFamily="34" charset="0"/>
              </a:rPr>
              <a:t>并熟悉青少狮会计划的狮友。</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青狮狮友计划是专门为准备好成为狮友的青少狮提供的一项会籍计划。</a:t>
            </a: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这是</a:t>
            </a:r>
            <a:r>
              <a:rPr lang="zh-TW" b="1" dirty="0"/>
              <a:t>狮子会会员类型</a:t>
            </a:r>
            <a:r>
              <a:rPr lang="zh-TW" dirty="0"/>
              <a:t>，不属于青少狮计划的一部分。</a:t>
            </a:r>
          </a:p>
          <a:p>
            <a:endParaRPr lang="en-US" dirty="0"/>
          </a:p>
          <a:p>
            <a:pPr defTabSz="931774">
              <a:defRPr/>
            </a:pPr>
            <a:r>
              <a:rPr lang="zh-TW" dirty="0">
                <a:solidFill>
                  <a:schemeClr val="accent1">
                    <a:lumMod val="75000"/>
                  </a:schemeClr>
                </a:solidFill>
              </a:rPr>
              <a:t>了解资格很重要。现任或前任青少狮要获得会员资格还必须符合以下标准： </a:t>
            </a:r>
          </a:p>
          <a:p>
            <a:pPr marL="685800" lvl="1" indent="-228600" defTabSz="931774">
              <a:buFont typeface="+mj-lt"/>
              <a:buAutoNum type="arabicPeriod"/>
              <a:defRPr/>
            </a:pPr>
            <a:r>
              <a:rPr lang="zh-TW" dirty="0">
                <a:solidFill>
                  <a:schemeClr val="accent1">
                    <a:lumMod val="75000"/>
                  </a:schemeClr>
                </a:solidFill>
              </a:rPr>
              <a:t>已作为青少狮服务至少一年又一天</a:t>
            </a:r>
          </a:p>
          <a:p>
            <a:pPr marL="685800" lvl="1" indent="-228600" defTabSz="931774">
              <a:buFont typeface="+mj-lt"/>
              <a:buAutoNum type="arabicPeriod"/>
              <a:defRPr/>
            </a:pPr>
            <a:r>
              <a:rPr lang="zh-TW" dirty="0">
                <a:solidFill>
                  <a:schemeClr val="accent1">
                    <a:lumMod val="75000"/>
                  </a:schemeClr>
                </a:solidFill>
              </a:rPr>
              <a:t>年龄介于法定成年人年龄至35岁之间。 </a:t>
            </a:r>
          </a:p>
          <a:p>
            <a:pPr defTabSz="931774">
              <a:defRPr/>
            </a:pPr>
            <a:endParaRPr lang="en-US" dirty="0">
              <a:solidFill>
                <a:schemeClr val="accent1">
                  <a:lumMod val="75000"/>
                </a:schemeClr>
              </a:solidFill>
            </a:endParaRPr>
          </a:p>
          <a:p>
            <a:pPr defTabSz="931774">
              <a:defRPr/>
            </a:pPr>
            <a:r>
              <a:rPr lang="zh-TW" dirty="0">
                <a:solidFill>
                  <a:schemeClr val="accent1">
                    <a:lumMod val="75000"/>
                  </a:schemeClr>
                </a:solidFill>
              </a:rPr>
              <a:t>现任青少狮能直接从青少狮计划过渡至此狮子会会籍类别。或者曾离开狮子会的前青少狮能重新加入组织，若他们仍符合此计划的要求，则可以青狮狮友的身分加入。</a:t>
            </a:r>
          </a:p>
          <a:p>
            <a:endParaRPr lang="en-US" dirty="0"/>
          </a:p>
          <a:p>
            <a:pPr>
              <a:defRPr/>
            </a:pPr>
            <a:r>
              <a:rPr lang="zh-TW" b="1" dirty="0"/>
              <a:t>点击投影片中的“</a:t>
            </a:r>
            <a:r>
              <a:rPr lang="zh-TW" b="1" u="sng" dirty="0"/>
              <a:t>了解更多”</a:t>
            </a:r>
            <a:r>
              <a:rPr lang="zh-TW" b="1" dirty="0"/>
              <a:t>连接，访问青狮狮友网页。</a:t>
            </a:r>
          </a:p>
          <a:p>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10</a:t>
            </a:fld>
            <a:endParaRPr lang="en-US" dirty="0"/>
          </a:p>
        </p:txBody>
      </p:sp>
    </p:spTree>
    <p:extLst>
      <p:ext uri="{BB962C8B-B14F-4D97-AF65-F5344CB8AC3E}">
        <p14:creationId xmlns:p14="http://schemas.microsoft.com/office/powerpoint/2010/main" val="204424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2018年7月，时任国际总会长古德龙英格达德任命了首位青狮狮友理事会联络员，以便增加该计划的裨益。</a:t>
            </a:r>
          </a:p>
          <a:p>
            <a:endParaRPr lang="en-US" dirty="0"/>
          </a:p>
          <a:p>
            <a:pPr defTabSz="931774">
              <a:defRPr/>
            </a:pPr>
            <a:r>
              <a:rPr lang="zh-TW" dirty="0"/>
              <a:t>每年，国际总会长都会任命两名青狮狮友理事会联络员，代表世界各地的年轻狮友和青少狮，推广青少狮计划。</a:t>
            </a:r>
          </a:p>
          <a:p>
            <a:pPr defTabSz="931774">
              <a:defRPr/>
            </a:pPr>
            <a:endParaRPr lang="en-US" dirty="0"/>
          </a:p>
          <a:p>
            <a:r>
              <a:rPr lang="zh-TW" dirty="0"/>
              <a:t>全球的许多区及复合区选择这样的模式，邀请年轻的领导人在其内阁及议会中，担任无投票权的职位，以</a:t>
            </a:r>
            <a:r>
              <a:rPr lang="zh-TW" altLang="en-US" dirty="0"/>
              <a:t>透过指派狮和青狮狮友内阁及议会联络员</a:t>
            </a:r>
            <a:r>
              <a:rPr lang="zh-TW" dirty="0"/>
              <a:t>获得对年轻会员而言重要议题之看法。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2019年，青少狮在一项调查中分享了他们的回馈，并确定了对他们做出成为狮子会会员的决定有重大影响的会员福利。2020年1月，加强版青狮狮友计划启动。 </a:t>
            </a: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zh-TW" sz="1200" b="1" dirty="0"/>
              <a:t>点击投影片中的</a:t>
            </a:r>
            <a:r>
              <a:rPr lang="zh-TW" sz="1200" b="1" dirty="0">
                <a:solidFill>
                  <a:schemeClr val="tx1"/>
                </a:solidFill>
                <a:latin typeface="+mn-lt"/>
                <a:ea typeface="PMingLiU"/>
                <a:cs typeface="+mn-cs"/>
              </a:rPr>
              <a:t>“</a:t>
            </a:r>
            <a:r>
              <a:rPr lang="zh-TW" sz="1200" b="1" dirty="0">
                <a:hlinkClick r:id="rId3"/>
              </a:rPr>
              <a:t>了解更多</a:t>
            </a:r>
            <a:r>
              <a:rPr lang="zh-TW" sz="1200" b="1" dirty="0">
                <a:solidFill>
                  <a:schemeClr val="tx1"/>
                </a:solidFill>
                <a:latin typeface="+mn-lt"/>
                <a:ea typeface="PMingLiU"/>
                <a:cs typeface="+mn-cs"/>
              </a:rPr>
              <a:t>”</a:t>
            </a:r>
            <a:r>
              <a:rPr lang="zh-TW" sz="1200" b="1" dirty="0"/>
              <a:t>连接，详细了解这些福利</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11</a:t>
            </a:fld>
            <a:endParaRPr lang="en-US" dirty="0"/>
          </a:p>
        </p:txBody>
      </p:sp>
    </p:spTree>
    <p:extLst>
      <p:ext uri="{BB962C8B-B14F-4D97-AF65-F5344CB8AC3E}">
        <p14:creationId xmlns:p14="http://schemas.microsoft.com/office/powerpoint/2010/main" val="213809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zh-TW"/>
              <a:t>国际狮子会每个月都会向上个月在</a:t>
            </a:r>
            <a:r>
              <a:rPr lang="en-US" altLang="zh-TW" dirty="0"/>
              <a:t> </a:t>
            </a:r>
            <a:r>
              <a:rPr lang="zh-TW" b="0" i="0"/>
              <a:t>Lions Inerna</a:t>
            </a:r>
            <a:r>
              <a:rPr lang="en-US" altLang="zh-TW" dirty="0"/>
              <a:t>t</a:t>
            </a:r>
            <a:r>
              <a:rPr lang="zh-TW" b="0" i="0"/>
              <a:t>ional</a:t>
            </a:r>
            <a:r>
              <a:rPr lang="en-US" altLang="zh-TW" b="0" i="0" dirty="0"/>
              <a:t> </a:t>
            </a:r>
            <a:r>
              <a:rPr lang="zh-TW" b="0" i="0"/>
              <a:t>线上报告系统</a:t>
            </a:r>
            <a:r>
              <a:rPr lang="zh-TW"/>
              <a:t>中登记的青狮狮友会员赠送免费的青狮狮友徽章。</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a:cs typeface="+mn-cs"/>
              </a:rPr>
              <a:t>青狮狮友可由 Lions Shop（狮子会商店）中购买额外或替代徽章。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a:cs typeface="+mn-cs"/>
              </a:rPr>
              <a:t>徽章只能由青狮狮友佩戴，</a:t>
            </a:r>
            <a:r>
              <a:rPr lang="zh-TW" altLang="en-US" sz="1200" kern="1200" dirty="0">
                <a:solidFill>
                  <a:schemeClr val="tx1"/>
                </a:solidFill>
                <a:latin typeface="+mn-lt"/>
                <a:ea typeface="PMingLiU"/>
                <a:cs typeface="+mn-cs"/>
              </a:rPr>
              <a:t>不得</a:t>
            </a:r>
            <a:r>
              <a:rPr lang="zh-CN" altLang="en-US" sz="1200" kern="1200" dirty="0">
                <a:solidFill>
                  <a:schemeClr val="tx1"/>
                </a:solidFill>
                <a:latin typeface="+mn-lt"/>
                <a:ea typeface="PMingLiU"/>
                <a:cs typeface="+mn-cs"/>
              </a:rPr>
              <a:t>交换</a:t>
            </a:r>
            <a:r>
              <a:rPr lang="zh-TW" altLang="en-US" sz="1200" kern="1200" dirty="0">
                <a:solidFill>
                  <a:schemeClr val="tx1"/>
                </a:solidFill>
                <a:latin typeface="+mn-lt"/>
                <a:ea typeface="PMingLiU"/>
                <a:cs typeface="+mn-cs"/>
              </a:rPr>
              <a:t>或赠</a:t>
            </a:r>
            <a:r>
              <a:rPr lang="zh-TW" sz="1200" dirty="0">
                <a:solidFill>
                  <a:schemeClr val="tx1"/>
                </a:solidFill>
                <a:latin typeface="+mn-lt"/>
                <a:ea typeface="PMingLiU"/>
                <a:cs typeface="+mn-cs"/>
              </a:rPr>
              <a:t>送给非青狮狮友。</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12</a:t>
            </a:fld>
            <a:endParaRPr lang="en-US" dirty="0"/>
          </a:p>
        </p:txBody>
      </p:sp>
    </p:spTree>
    <p:extLst>
      <p:ext uri="{BB962C8B-B14F-4D97-AF65-F5344CB8AC3E}">
        <p14:creationId xmlns:p14="http://schemas.microsoft.com/office/powerpoint/2010/main" val="477838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2FB7-F4A6-17D8-D991-D2E3BF7951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BDAB4-3E16-7DDA-13AF-A6D36978F7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2380C-2315-B4B9-9486-8392C2C73959}"/>
              </a:ext>
            </a:extLst>
          </p:cNvPr>
          <p:cNvSpPr>
            <a:spLocks noGrp="1"/>
          </p:cNvSpPr>
          <p:nvPr>
            <p:ph type="body" idx="1"/>
          </p:nvPr>
        </p:nvSpPr>
        <p:spPr/>
        <p:txBody>
          <a:bodyPr/>
          <a:lstStyle/>
          <a:p>
            <a:r>
              <a:rPr lang="zh-TW" sz="1400" b="1" dirty="0"/>
              <a:t>青狮狮友文化交流大使奖学金</a:t>
            </a:r>
            <a:r>
              <a:rPr lang="zh-TW" sz="1400" dirty="0"/>
              <a:t>:</a:t>
            </a:r>
            <a:r>
              <a:rPr lang="zh-TW" b="1" dirty="0"/>
              <a:t> </a:t>
            </a:r>
          </a:p>
          <a:p>
            <a:pPr marL="628650" lvl="1" indent="-171450">
              <a:buFont typeface="Arial" panose="020B0604020202020204" pitchFamily="34" charset="0"/>
              <a:buChar char="•"/>
            </a:pPr>
            <a:r>
              <a:rPr lang="zh-TW" b="0" dirty="0"/>
              <a:t>为来自每个宪章区的青狮狮友提供参加其所在地区以外的论坛的机会</a:t>
            </a:r>
          </a:p>
          <a:p>
            <a:pPr marL="628650" lvl="1" indent="-171450">
              <a:buFont typeface="Arial" panose="020B0604020202020204" pitchFamily="34" charset="0"/>
              <a:buChar char="•"/>
            </a:pPr>
            <a:r>
              <a:rPr lang="zh-TW" b="0" dirty="0"/>
              <a:t>支持青少狮参与至少一个由论坛赞助的服务方案。</a:t>
            </a:r>
          </a:p>
          <a:p>
            <a:pPr marL="628650" lvl="1" indent="-171450">
              <a:buFont typeface="Arial" panose="020B0604020202020204" pitchFamily="34" charset="0"/>
              <a:buChar char="•"/>
            </a:pPr>
            <a:r>
              <a:rPr lang="zh-TW" dirty="0"/>
              <a:t>为符合条件的旅行、餐饮和住宿费用提供经济支持，并经批准进行有限报销。</a:t>
            </a:r>
          </a:p>
          <a:p>
            <a:endParaRPr lang="en-US" baseline="0" dirty="0"/>
          </a:p>
          <a:p>
            <a:r>
              <a:rPr lang="zh-TW" b="1" i="0" dirty="0"/>
              <a:t>Lions International</a:t>
            </a:r>
            <a:r>
              <a:rPr lang="en-US" altLang="zh-TW" b="1" i="0" dirty="0"/>
              <a:t> </a:t>
            </a:r>
            <a:r>
              <a:rPr lang="zh-TW" b="1" i="0" dirty="0"/>
              <a:t>的</a:t>
            </a:r>
            <a:r>
              <a:rPr lang="zh-TW" b="1" dirty="0"/>
              <a:t>资深狮友领导学院(ALLI):</a:t>
            </a:r>
          </a:p>
          <a:p>
            <a:pPr marL="628650" lvl="1" indent="-171450">
              <a:buFont typeface="Arial" panose="020B0604020202020204" pitchFamily="34" charset="0"/>
              <a:buChar char="•"/>
            </a:pPr>
            <a:r>
              <a:rPr lang="zh-TW" b="0" baseline="0" dirty="0"/>
              <a:t>每个宪章区有一个青狮狮友奖学金的名额 </a:t>
            </a:r>
          </a:p>
          <a:p>
            <a:pPr marL="628650" lvl="1" indent="-171450">
              <a:buFont typeface="Arial" panose="020B0604020202020204" pitchFamily="34" charset="0"/>
              <a:buChar char="•"/>
            </a:pPr>
            <a:r>
              <a:rPr lang="zh-TW" dirty="0"/>
              <a:t>对ALLI计划未涵盖的事项提供财务支持，并有获得批准的报销。</a:t>
            </a:r>
          </a:p>
          <a:p>
            <a:pPr marL="628650" lvl="1" indent="-171450">
              <a:buFont typeface="Arial" panose="020B0604020202020204" pitchFamily="34" charset="0"/>
              <a:buChar char="•"/>
            </a:pPr>
            <a:r>
              <a:rPr lang="zh-TW" b="1" i="0" dirty="0">
                <a:cs typeface="Calibri" panose="020F0502020204030204"/>
              </a:rPr>
              <a:t>ALLI及其各自的青少狮奖学金在2023-2024年度后终止</a:t>
            </a:r>
          </a:p>
          <a:p>
            <a:pPr marL="628650" lvl="1" indent="-171450">
              <a:buFont typeface="Arial" panose="020B0604020202020204" pitchFamily="34" charset="0"/>
              <a:buChar char="•"/>
            </a:pPr>
            <a:endParaRPr lang="en-US" dirty="0"/>
          </a:p>
          <a:p>
            <a:pPr lvl="1"/>
            <a:r>
              <a:rPr lang="zh-TW" b="1" i="0" dirty="0"/>
              <a:t>Lions International</a:t>
            </a:r>
            <a:r>
              <a:rPr lang="en-US" altLang="zh-TW" b="1" i="0" dirty="0"/>
              <a:t> </a:t>
            </a:r>
            <a:r>
              <a:rPr lang="zh-TW" b="1" i="0" dirty="0"/>
              <a:t>的讲师发展学院（FDI）:</a:t>
            </a:r>
          </a:p>
          <a:p>
            <a:pPr marL="628650" lvl="1" indent="-171450">
              <a:buFont typeface="Arial,Sans-Serif" panose="020B0604020202020204" pitchFamily="34" charset="0"/>
              <a:buChar char="•"/>
            </a:pPr>
            <a:r>
              <a:rPr lang="zh-TW" b="1" i="0" dirty="0"/>
              <a:t>每个宪章区有一个青狮狮友奖学金的名额 </a:t>
            </a:r>
          </a:p>
          <a:p>
            <a:pPr marL="628650" lvl="1" indent="-171450">
              <a:buFont typeface="Arial,Sans-Serif" panose="020B0604020202020204" pitchFamily="34" charset="0"/>
              <a:buChar char="•"/>
            </a:pPr>
            <a:r>
              <a:rPr lang="zh-TW" b="1" i="0" dirty="0"/>
              <a:t>对FDI计划未涵盖的事项提供财务支持，并有获得批准的报销</a:t>
            </a:r>
          </a:p>
          <a:p>
            <a:pPr marL="628650" lvl="1" indent="-171450">
              <a:buFont typeface="Arial,Sans-Serif" panose="020B0604020202020204" pitchFamily="34" charset="0"/>
              <a:buChar char="•"/>
            </a:pPr>
            <a:r>
              <a:rPr lang="zh-TW" b="1" i="0" dirty="0">
                <a:solidFill>
                  <a:srgbClr val="000000"/>
                </a:solidFill>
                <a:cs typeface="Calibri"/>
              </a:rPr>
              <a:t>青狮狮友网页上提供有关奖学金的介绍 - 即将推出！</a:t>
            </a:r>
          </a:p>
          <a:p>
            <a:endParaRPr lang="en-US" dirty="0">
              <a:solidFill>
                <a:srgbClr val="FF0000"/>
              </a:solidFill>
            </a:endParaRPr>
          </a:p>
          <a:p>
            <a:r>
              <a:rPr lang="zh-TW" dirty="0"/>
              <a:t>信息可在青狮狮友计划网页上取得。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p>
        </p:txBody>
      </p:sp>
      <p:sp>
        <p:nvSpPr>
          <p:cNvPr id="4" name="Slide Number Placeholder 3">
            <a:extLst>
              <a:ext uri="{FF2B5EF4-FFF2-40B4-BE49-F238E27FC236}">
                <a16:creationId xmlns:a16="http://schemas.microsoft.com/office/drawing/2014/main" id="{0BD27489-D945-BD57-7CB8-C2ADD6524F49}"/>
              </a:ext>
            </a:extLst>
          </p:cNvPr>
          <p:cNvSpPr>
            <a:spLocks noGrp="1"/>
          </p:cNvSpPr>
          <p:nvPr>
            <p:ph type="sldNum" sz="quarter" idx="5"/>
          </p:nvPr>
        </p:nvSpPr>
        <p:spPr/>
        <p:txBody>
          <a:bodyPr/>
          <a:lstStyle/>
          <a:p>
            <a:fld id="{28EC7B55-43E3-4FAC-A905-28B75FD6C7DA}" type="slidenum">
              <a:rPr lang="en-US" smtClean="0"/>
              <a:t>13</a:t>
            </a:fld>
            <a:endParaRPr lang="en-US" dirty="0"/>
          </a:p>
        </p:txBody>
      </p:sp>
    </p:spTree>
    <p:extLst>
      <p:ext uri="{BB962C8B-B14F-4D97-AF65-F5344CB8AC3E}">
        <p14:creationId xmlns:p14="http://schemas.microsoft.com/office/powerpoint/2010/main" val="1936930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zh-TW" dirty="0"/>
              <a:t>青狮狮友私人领英群组是一个专业的社交群组，供青少狮：</a:t>
            </a:r>
          </a:p>
          <a:p>
            <a:pPr marL="171450" indent="-171450" fontAlgn="base">
              <a:buFont typeface="Arial" panose="020B0604020202020204" pitchFamily="34" charset="0"/>
              <a:buChar char="•"/>
            </a:pPr>
            <a:r>
              <a:rPr lang="zh-TW" dirty="0"/>
              <a:t>提问</a:t>
            </a:r>
          </a:p>
          <a:p>
            <a:pPr marL="171450" indent="-171450" fontAlgn="base">
              <a:buFont typeface="Arial" panose="020B0604020202020204" pitchFamily="34" charset="0"/>
              <a:buChar char="•"/>
            </a:pPr>
            <a:r>
              <a:rPr lang="zh-TW" dirty="0"/>
              <a:t>发布资源 </a:t>
            </a:r>
          </a:p>
          <a:p>
            <a:pPr marL="171450" indent="-171450" fontAlgn="base">
              <a:buFont typeface="Arial" panose="020B0604020202020204" pitchFamily="34" charset="0"/>
              <a:buChar char="•"/>
            </a:pPr>
            <a:r>
              <a:rPr lang="zh-TW" dirty="0"/>
              <a:t>分享来自学校、工作和服务的技能和见解。 </a:t>
            </a:r>
          </a:p>
          <a:p>
            <a:pPr fontAlgn="base"/>
            <a:endParaRPr lang="en-US" dirty="0"/>
          </a:p>
          <a:p>
            <a:pPr fontAlgn="base"/>
            <a:r>
              <a:rPr lang="zh-TW" dirty="0"/>
              <a:t>想做出贡献吗？发送邮件至</a:t>
            </a:r>
            <a:r>
              <a:rPr lang="en-US" altLang="zh-TW" dirty="0"/>
              <a:t> </a:t>
            </a:r>
            <a:r>
              <a:rPr lang="zh-TW" b="0" dirty="0"/>
              <a:t>membership@lionsclubs.org</a:t>
            </a:r>
            <a:r>
              <a:rPr lang="zh-TW" dirty="0"/>
              <a:t>，与会员发展司年轻狮友部门专员联络，了解接下来在贵区域中即将举办的领导发展及专业发展之活动，以便发布在青狮狮友领英群组内。</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14</a:t>
            </a:fld>
            <a:endParaRPr lang="en-US" dirty="0"/>
          </a:p>
        </p:txBody>
      </p:sp>
    </p:spTree>
    <p:extLst>
      <p:ext uri="{BB962C8B-B14F-4D97-AF65-F5344CB8AC3E}">
        <p14:creationId xmlns:p14="http://schemas.microsoft.com/office/powerpoint/2010/main" val="2922254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双重会员对于青狮狮友来说是一个有吸引力的机会。以下是获得双重会员的资格：</a:t>
            </a:r>
          </a:p>
          <a:p>
            <a:pPr marL="171450" indent="-171450">
              <a:buFont typeface="Arial" panose="020B0604020202020204" pitchFamily="34" charset="0"/>
              <a:buChar char="•"/>
            </a:pPr>
            <a:r>
              <a:rPr lang="zh-TW" dirty="0"/>
              <a:t>如果青狮狮友与其青少狮会有着牢固的关系，他们可以在为狮子会服务的同时继续为青少狮会服务。  </a:t>
            </a:r>
          </a:p>
          <a:p>
            <a:pPr marL="171450" indent="-171450">
              <a:buFont typeface="Arial" panose="020B0604020202020204" pitchFamily="34" charset="0"/>
              <a:buChar char="•"/>
            </a:pPr>
            <a:r>
              <a:rPr lang="zh-TW" dirty="0"/>
              <a:t>他们的年龄必须介于18岁（少狮）和30岁（青狮）之间。</a:t>
            </a:r>
          </a:p>
          <a:p>
            <a:pPr marL="171450" indent="-171450">
              <a:buFont typeface="Arial" panose="020B0604020202020204" pitchFamily="34" charset="0"/>
              <a:buChar char="•"/>
            </a:pPr>
            <a:r>
              <a:rPr lang="zh-TW" dirty="0"/>
              <a:t>双重会员资格于30岁结束。</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b="1" dirty="0"/>
              <a:t>点击投影片中的“</a:t>
            </a:r>
            <a:r>
              <a:rPr lang="zh-TW" sz="1200" b="1" dirty="0">
                <a:hlinkClick r:id="rId3"/>
              </a:rPr>
              <a:t>了解更多</a:t>
            </a:r>
            <a:r>
              <a:rPr lang="zh-TW" b="1" dirty="0"/>
              <a:t>”连接，详细了解双重会籍</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15</a:t>
            </a:fld>
            <a:endParaRPr lang="en-US" dirty="0"/>
          </a:p>
        </p:txBody>
      </p:sp>
    </p:spTree>
    <p:extLst>
      <p:ext uri="{BB962C8B-B14F-4D97-AF65-F5344CB8AC3E}">
        <p14:creationId xmlns:p14="http://schemas.microsoft.com/office/powerpoint/2010/main" val="250859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16</a:t>
            </a:fld>
            <a:endParaRPr lang="en-US" dirty="0"/>
          </a:p>
        </p:txBody>
      </p:sp>
    </p:spTree>
    <p:extLst>
      <p:ext uri="{BB962C8B-B14F-4D97-AF65-F5344CB8AC3E}">
        <p14:creationId xmlns:p14="http://schemas.microsoft.com/office/powerpoint/2010/main" val="283092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zh-TW" b="1" dirty="0"/>
              <a:t>青狮狮友分会</a:t>
            </a:r>
            <a:r>
              <a:rPr lang="zh-TW" dirty="0"/>
              <a:t>为青少狮和狮友提供机会，建立年轻狮友服务社群，并专门制定对他们有意义的服务倡议。</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zh-TW" dirty="0">
                <a:latin typeface="Calibri Light" panose="020F0302020204030204" pitchFamily="34" charset="0"/>
                <a:ea typeface="PMingLiU" charset="0"/>
                <a:cs typeface="ヒラギノ角ゴ Pro W3" charset="0"/>
              </a:rPr>
              <a:t>任何年龄的狮友都可以加入青狮狮友分会</a:t>
            </a:r>
          </a:p>
          <a:p>
            <a:pPr marL="628650" lvl="1" indent="-171450" defTabSz="949478">
              <a:buFont typeface="Arial" panose="020B0604020202020204" pitchFamily="34" charset="0"/>
              <a:buChar char="•"/>
              <a:defRPr/>
            </a:pPr>
            <a:r>
              <a:rPr lang="zh-TW" dirty="0">
                <a:latin typeface="Calibri Light" panose="020F0302020204030204" pitchFamily="34" charset="0"/>
                <a:ea typeface="PMingLiU" charset="0"/>
                <a:cs typeface="ヒラギノ角ゴ Pro W3" charset="0"/>
              </a:rPr>
              <a:t>31岁以下的非青狮狮友也有资格享受与「青年成人」会员类型的青少狮狮友相同的</a:t>
            </a:r>
            <a:r>
              <a:rPr lang="zh-TW" u="sng" dirty="0">
                <a:latin typeface="Calibri Light" panose="020F0302020204030204" pitchFamily="34" charset="0"/>
                <a:ea typeface="PMingLiU" charset="0"/>
                <a:cs typeface="ヒラギノ角ゴ Pro W3" charset="0"/>
              </a:rPr>
              <a:t>国际会费折扣和费用减免</a:t>
            </a:r>
            <a:r>
              <a:rPr lang="zh-TW" dirty="0">
                <a:latin typeface="Calibri Light" panose="020F0302020204030204" pitchFamily="34" charset="0"/>
                <a:ea typeface="PMingLiU" charset="0"/>
                <a:cs typeface="ヒラギノ角ゴ Pro W3" charset="0"/>
              </a:rPr>
              <a:t>。</a:t>
            </a:r>
          </a:p>
          <a:p>
            <a:pPr marL="628650" lvl="1" indent="-171450" defTabSz="949478">
              <a:buFont typeface="Arial" panose="020B0604020202020204" pitchFamily="34" charset="0"/>
              <a:buChar char="•"/>
              <a:defRPr/>
            </a:pPr>
            <a:r>
              <a:rPr lang="zh-TW" u="sng" dirty="0">
                <a:latin typeface="Calibri Light" panose="020F0302020204030204" pitchFamily="34" charset="0"/>
                <a:ea typeface="PMingLiU" charset="0"/>
                <a:cs typeface="ヒラギノ角ゴ Pro W3" charset="0"/>
              </a:rPr>
              <a:t>超过30岁</a:t>
            </a:r>
            <a:r>
              <a:rPr lang="zh-TW" dirty="0">
                <a:latin typeface="Calibri Light" panose="020F0302020204030204" pitchFamily="34" charset="0"/>
                <a:ea typeface="PMingLiU" charset="0"/>
                <a:cs typeface="ヒラギノ角ゴ Pro W3" charset="0"/>
              </a:rPr>
              <a:t>的会员可加入青狮狮友分会，但</a:t>
            </a:r>
            <a:r>
              <a:rPr lang="zh-TW" u="sng" dirty="0">
                <a:latin typeface="Calibri Light" panose="020F0302020204030204" pitchFamily="34" charset="0"/>
                <a:ea typeface="PMingLiU" charset="0"/>
                <a:cs typeface="ヒラギノ角ゴ Pro W3" charset="0"/>
              </a:rPr>
              <a:t>不享有</a:t>
            </a:r>
            <a:r>
              <a:rPr lang="zh-TW" dirty="0">
                <a:latin typeface="Calibri Light" panose="020F0302020204030204" pitchFamily="34" charset="0"/>
                <a:ea typeface="PMingLiU" charset="0"/>
                <a:cs typeface="ヒラギノ角ゴ Pro W3" charset="0"/>
              </a:rPr>
              <a:t>青狮狮友折扣。</a:t>
            </a:r>
          </a:p>
          <a:p>
            <a:endParaRPr lang="en-US" dirty="0">
              <a:latin typeface="Calibri Light" panose="020F0302020204030204" pitchFamily="34" charset="0"/>
              <a:ea typeface="ヒラギノ角ゴ Pro W3" charset="0"/>
              <a:cs typeface="ヒラギノ角ゴ Pro W3" charset="0"/>
            </a:endParaRPr>
          </a:p>
          <a:p>
            <a:r>
              <a:rPr lang="zh-TW" b="1" dirty="0"/>
              <a:t>在</a:t>
            </a:r>
            <a:r>
              <a:rPr lang="en-US" altLang="zh-TW" b="1" dirty="0"/>
              <a:t> </a:t>
            </a:r>
            <a:r>
              <a:rPr lang="zh-TW" b="1" i="0" dirty="0"/>
              <a:t>Lions International</a:t>
            </a:r>
            <a:r>
              <a:rPr lang="en-US" altLang="zh-TW" b="1" i="0" dirty="0"/>
              <a:t> </a:t>
            </a:r>
            <a:r>
              <a:rPr lang="zh-TW" b="1" dirty="0"/>
              <a:t>网站上</a:t>
            </a:r>
            <a:r>
              <a:rPr lang="zh-TW" b="0" dirty="0"/>
              <a:t>“</a:t>
            </a:r>
            <a:r>
              <a:rPr lang="zh-TW" sz="1200" b="1" dirty="0">
                <a:hlinkClick r:id="rId3"/>
              </a:rPr>
              <a:t>了解更多</a:t>
            </a:r>
            <a:r>
              <a:rPr lang="zh-TW" sz="1200" b="1" dirty="0"/>
              <a:t>”</a:t>
            </a:r>
            <a:r>
              <a:rPr lang="zh-TW" dirty="0"/>
              <a:t>。</a:t>
            </a:r>
            <a:r>
              <a:rPr lang="zh-TW" b="1" dirty="0"/>
              <a:t> </a:t>
            </a: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17</a:t>
            </a:fld>
            <a:endParaRPr lang="en-US" dirty="0"/>
          </a:p>
        </p:txBody>
      </p:sp>
    </p:spTree>
    <p:extLst>
      <p:ext uri="{BB962C8B-B14F-4D97-AF65-F5344CB8AC3E}">
        <p14:creationId xmlns:p14="http://schemas.microsoft.com/office/powerpoint/2010/main" val="1015793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大学/校园狮子会提供从青少狮过渡到狮友的机会。</a:t>
            </a:r>
          </a:p>
          <a:p>
            <a:endParaRPr lang="en-US" dirty="0">
              <a:latin typeface="+mn-ea"/>
              <a:ea typeface="+mn-ea"/>
            </a:endParaRPr>
          </a:p>
          <a:p>
            <a:r>
              <a:rPr lang="zh-TW" dirty="0">
                <a:latin typeface="+mn-ea"/>
                <a:ea typeface="+mn-ea"/>
              </a:rPr>
              <a:t>青少狮可以与其他以学生会员身分加入的年轻狮友一起加入青少狮会员计划。 </a:t>
            </a:r>
          </a:p>
          <a:p>
            <a:pPr marL="800100" lvl="1" indent="-342900">
              <a:buFont typeface="Wingdings" panose="05000000000000000000" pitchFamily="2" charset="2"/>
              <a:buChar char="q"/>
              <a:defRPr/>
            </a:pPr>
            <a:r>
              <a:rPr lang="zh-TW" dirty="0">
                <a:solidFill>
                  <a:schemeClr val="bg2">
                    <a:lumMod val="50000"/>
                  </a:schemeClr>
                </a:solidFill>
                <a:latin typeface="+mn-ea"/>
                <a:ea typeface="+mn-ea"/>
                <a:cs typeface="Arial" panose="020B0604020202020204" pitchFamily="34" charset="0"/>
              </a:rPr>
              <a:t>学生会员 (30岁或以下)</a:t>
            </a:r>
          </a:p>
          <a:p>
            <a:pPr marL="1257300" lvl="2" indent="-342900">
              <a:buFont typeface="Wingdings" panose="05000000000000000000" pitchFamily="2" charset="2"/>
              <a:buChar char="ü"/>
              <a:defRPr/>
            </a:pPr>
            <a:r>
              <a:rPr lang="zh-TW" dirty="0">
                <a:solidFill>
                  <a:schemeClr val="bg2">
                    <a:lumMod val="50000"/>
                  </a:schemeClr>
                </a:solidFill>
                <a:latin typeface="+mn-ea"/>
                <a:ea typeface="+mn-ea"/>
                <a:cs typeface="Arial" panose="020B0604020202020204" pitchFamily="34" charset="0"/>
              </a:rPr>
              <a:t> 国际会费减半</a:t>
            </a:r>
          </a:p>
          <a:p>
            <a:pPr marL="1257300" lvl="2" indent="-342900">
              <a:buFont typeface="Wingdings" panose="05000000000000000000" pitchFamily="2" charset="2"/>
              <a:buChar char="ü"/>
              <a:defRPr/>
            </a:pPr>
            <a:r>
              <a:rPr lang="zh-TW" dirty="0">
                <a:solidFill>
                  <a:schemeClr val="bg2">
                    <a:lumMod val="50000"/>
                  </a:schemeClr>
                </a:solidFill>
                <a:latin typeface="+mn-ea"/>
                <a:ea typeface="+mn-ea"/>
                <a:cs typeface="Arial" panose="020B0604020202020204" pitchFamily="34" charset="0"/>
              </a:rPr>
              <a:t> 授证/入会费减免</a:t>
            </a:r>
          </a:p>
          <a:p>
            <a:pPr marL="800100" lvl="1" indent="-342900">
              <a:buFont typeface="Wingdings" panose="05000000000000000000" pitchFamily="2" charset="2"/>
              <a:buChar char="q"/>
              <a:defRPr/>
            </a:pPr>
            <a:r>
              <a:rPr lang="zh-TW" dirty="0">
                <a:solidFill>
                  <a:schemeClr val="bg2">
                    <a:lumMod val="50000"/>
                  </a:schemeClr>
                </a:solidFill>
                <a:latin typeface="+mn-ea"/>
                <a:ea typeface="+mn-ea"/>
                <a:cs typeface="Arial" panose="020B0604020202020204" pitchFamily="34" charset="0"/>
              </a:rPr>
              <a:t>超过30岁的学生会员 </a:t>
            </a:r>
            <a:r>
              <a:rPr lang="zh-TW" i="1" dirty="0">
                <a:solidFill>
                  <a:schemeClr val="bg2">
                    <a:lumMod val="50000"/>
                  </a:schemeClr>
                </a:solidFill>
                <a:latin typeface="+mn-ea"/>
                <a:ea typeface="+mn-ea"/>
                <a:cs typeface="Arial" panose="020B0604020202020204" pitchFamily="34" charset="0"/>
              </a:rPr>
              <a:t>(校园狮子分会内)</a:t>
            </a:r>
          </a:p>
          <a:p>
            <a:pPr marL="1257300" lvl="2" indent="-342900">
              <a:buFont typeface="Wingdings" panose="05000000000000000000" pitchFamily="2" charset="2"/>
              <a:buChar char="ü"/>
              <a:defRPr/>
            </a:pPr>
            <a:r>
              <a:rPr lang="zh-TW" dirty="0">
                <a:solidFill>
                  <a:schemeClr val="bg2">
                    <a:lumMod val="50000"/>
                  </a:schemeClr>
                </a:solidFill>
                <a:latin typeface="+mn-ea"/>
                <a:ea typeface="+mn-ea"/>
                <a:cs typeface="Arial" panose="020B0604020202020204" pitchFamily="34" charset="0"/>
              </a:rPr>
              <a:t>10美元的折扣授证/入会费</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b="1" dirty="0"/>
              <a:t>在校园狮子分会网页上</a:t>
            </a:r>
            <a:r>
              <a:rPr lang="zh-TW" b="0" dirty="0"/>
              <a:t>“</a:t>
            </a:r>
            <a:r>
              <a:rPr lang="zh-TW" sz="1200" b="1" dirty="0">
                <a:hlinkClick r:id="rId3"/>
              </a:rPr>
              <a:t>了解更多</a:t>
            </a:r>
            <a:r>
              <a:rPr lang="zh-TW" sz="1200" b="1" dirty="0"/>
              <a:t>”</a:t>
            </a:r>
            <a:r>
              <a:rPr lang="zh-TW"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18</a:t>
            </a:fld>
            <a:endParaRPr lang="en-US" dirty="0"/>
          </a:p>
        </p:txBody>
      </p:sp>
    </p:spTree>
    <p:extLst>
      <p:ext uri="{BB962C8B-B14F-4D97-AF65-F5344CB8AC3E}">
        <p14:creationId xmlns:p14="http://schemas.microsoft.com/office/powerpoint/2010/main" val="258337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b="1" dirty="0"/>
              <a:t>分会支部：</a:t>
            </a:r>
          </a:p>
          <a:p>
            <a:pPr marL="171450" indent="-171450">
              <a:buFont typeface="Arial" panose="020B0604020202020204" pitchFamily="34" charset="0"/>
              <a:buChar char="•"/>
            </a:pPr>
            <a:r>
              <a:rPr lang="zh-TW" dirty="0"/>
              <a:t>只需五名会员即可组成辅导狮子会的分会支部。</a:t>
            </a:r>
          </a:p>
          <a:p>
            <a:pPr marL="171450" indent="-171450">
              <a:buFont typeface="Arial" panose="020B0604020202020204" pitchFamily="34" charset="0"/>
              <a:buChar char="•"/>
            </a:pPr>
            <a:r>
              <a:rPr lang="zh-TW" dirty="0"/>
              <a:t>在辅导分会的支持下，会员可以聚会并选择他们热衷的服务方案。</a:t>
            </a:r>
          </a:p>
          <a:p>
            <a:pPr marL="171450" indent="-171450">
              <a:buFont typeface="Wingdings" panose="05000000000000000000" pitchFamily="2" charset="2"/>
              <a:buChar char="§"/>
            </a:pPr>
            <a:endParaRPr lang="en-US" dirty="0"/>
          </a:p>
          <a:p>
            <a:r>
              <a:rPr lang="zh-TW" b="1" dirty="0"/>
              <a:t>特殊兴趣分会 </a:t>
            </a:r>
          </a:p>
          <a:p>
            <a:pPr marL="171450" indent="-171450">
              <a:buFont typeface="Arial" panose="020B0604020202020204" pitchFamily="34" charset="0"/>
              <a:buChar char="•"/>
            </a:pPr>
            <a:r>
              <a:rPr lang="zh-TW" sz="1200" dirty="0">
                <a:solidFill>
                  <a:schemeClr val="tx1"/>
                </a:solidFill>
                <a:latin typeface="+mn-lt"/>
                <a:ea typeface="PMingLiU"/>
                <a:cs typeface="+mn-cs"/>
              </a:rPr>
              <a:t>会员透过相似的服务志业、文化、生活阶段、伙伴关系、运动或爱好而产生连结，或是透过分会或其会员想要强调的任何数量的独特质量而产生链接。</a:t>
            </a:r>
          </a:p>
          <a:p>
            <a:endParaRPr lang="en-US" sz="1200" kern="1200" dirty="0">
              <a:solidFill>
                <a:schemeClr val="tx1"/>
              </a:solidFill>
              <a:latin typeface="+mn-lt"/>
              <a:ea typeface="+mn-ea"/>
              <a:cs typeface="+mn-cs"/>
            </a:endParaRPr>
          </a:p>
          <a:p>
            <a:r>
              <a:rPr lang="zh-TW" sz="1200" b="1" dirty="0">
                <a:solidFill>
                  <a:schemeClr val="tx1"/>
                </a:solidFill>
                <a:latin typeface="+mn-lt"/>
                <a:ea typeface="PMingLiU"/>
                <a:cs typeface="+mn-cs"/>
              </a:rPr>
              <a:t>所有分会和分会支部都可以成为特殊兴趣分会。</a:t>
            </a:r>
            <a:r>
              <a:rPr lang="zh-TW" sz="1200" b="0" dirty="0">
                <a:solidFill>
                  <a:schemeClr val="tx1"/>
                </a:solidFill>
                <a:latin typeface="+mn-lt"/>
                <a:ea typeface="PMingLiU"/>
                <a:cs typeface="+mn-cs"/>
              </a:rPr>
              <a:t>例如：</a:t>
            </a:r>
          </a:p>
          <a:p>
            <a:pPr marL="171450" indent="-171450">
              <a:buFont typeface="Arial" panose="020B0604020202020204" pitchFamily="34" charset="0"/>
              <a:buChar char="•"/>
            </a:pPr>
            <a:r>
              <a:rPr lang="zh-TW" sz="1800" dirty="0">
                <a:solidFill>
                  <a:srgbClr val="51555A"/>
                </a:solidFill>
                <a:latin typeface="Segoe UI" panose="020B0502040204020203" pitchFamily="34" charset="0"/>
                <a:ea typeface="PMingLiU"/>
              </a:rPr>
              <a:t>正在学习医疗保健或其他人文服务的校园分会成员可能希望专门在其社区提供相关服务，例如支持儿童对抗癌症或与毒品预防计划合作。</a:t>
            </a:r>
          </a:p>
          <a:p>
            <a:pPr marL="171450" indent="-171450">
              <a:buFont typeface="Arial" panose="020B0604020202020204" pitchFamily="34" charset="0"/>
              <a:buChar char="•"/>
            </a:pPr>
            <a:r>
              <a:rPr lang="zh-TW" sz="1800" dirty="0">
                <a:solidFill>
                  <a:srgbClr val="51555A"/>
                </a:solidFill>
                <a:latin typeface="Segoe UI" panose="020B0502040204020203" pitchFamily="34" charset="0"/>
                <a:ea typeface="PMingLiU"/>
              </a:rPr>
              <a:t>青少狮分会和青少狮分会支部的会员可以选择最能代表其会员或他们提供的服务的专业类别。</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b="1" dirty="0"/>
              <a:t>在狮子会分会和</a:t>
            </a:r>
            <a:r>
              <a:rPr lang="zh-CN" altLang="en-US" b="1" dirty="0"/>
              <a:t>特殊兴趣</a:t>
            </a:r>
            <a:r>
              <a:rPr lang="zh-TW" b="1" dirty="0"/>
              <a:t>分会网页上「</a:t>
            </a:r>
            <a:r>
              <a:rPr lang="zh-TW" b="1" dirty="0">
                <a:hlinkClick r:id="rId3"/>
              </a:rPr>
              <a:t>了解更多</a:t>
            </a:r>
            <a:r>
              <a:rPr lang="zh-TW" b="1" dirty="0"/>
              <a:t>」。</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19</a:t>
            </a:fld>
            <a:endParaRPr lang="en-US" dirty="0"/>
          </a:p>
        </p:txBody>
      </p:sp>
    </p:spTree>
    <p:extLst>
      <p:ext uri="{BB962C8B-B14F-4D97-AF65-F5344CB8AC3E}">
        <p14:creationId xmlns:p14="http://schemas.microsoft.com/office/powerpoint/2010/main" val="398827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本培训可以一次性讲授所有单元，也可以各单元分开讲授。建议讲师查看每一部分的材料，并决定对本区青少狮会来说相关性最强的单元。培训讲师可将各单元分成多个部分，或分成不同的培训计划。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每个单元都包括一个建议的反思或讨论活动。反思/讨论的方法可用于多种方式：</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个人反思——鼓励学员独立做笔记写下自己的回答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大组讨论——使用图表架记录回答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小组讨论——安排更多时间，先进行小组讨论，随后向大组汇报想法</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20</a:t>
            </a:fld>
            <a:endParaRPr lang="en-US" dirty="0"/>
          </a:p>
        </p:txBody>
      </p:sp>
    </p:spTree>
    <p:extLst>
      <p:ext uri="{BB962C8B-B14F-4D97-AF65-F5344CB8AC3E}">
        <p14:creationId xmlns:p14="http://schemas.microsoft.com/office/powerpoint/2010/main" val="3165052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600" dirty="0">
                <a:latin typeface="Arial"/>
                <a:ea typeface="PMingLiU"/>
                <a:cs typeface="Arial"/>
              </a:rPr>
              <a:t>青少狮、狮子分会秘书及会长可使用青少狮转狮友证明表（LL2）作为工作表来保留分会记录。LL2表不需要提交给</a:t>
            </a:r>
            <a:r>
              <a:rPr lang="zh-TW" sz="1600" b="1" i="0" dirty="0">
                <a:latin typeface="Arial"/>
                <a:ea typeface="PMingLiU"/>
                <a:cs typeface="Arial"/>
              </a:rPr>
              <a:t>Lions International</a:t>
            </a:r>
            <a:r>
              <a:rPr lang="zh-TW" sz="1600" dirty="0">
                <a:latin typeface="Arial"/>
                <a:ea typeface="PMingLiU"/>
                <a:cs typeface="Arial"/>
              </a:rPr>
              <a:t>。</a:t>
            </a:r>
          </a:p>
          <a:p>
            <a:endParaRPr lang="en-US" sz="1600" dirty="0">
              <a:latin typeface="Arial" panose="020B0604020202020204" pitchFamily="34" charset="0"/>
              <a:cs typeface="Arial" panose="020B0604020202020204" pitchFamily="34" charset="0"/>
            </a:endParaRPr>
          </a:p>
          <a:p>
            <a:r>
              <a:rPr lang="zh-TW" sz="1600" dirty="0">
                <a:latin typeface="Arial"/>
                <a:ea typeface="PMingLiU"/>
                <a:cs typeface="Arial"/>
              </a:rPr>
              <a:t>使用</a:t>
            </a:r>
            <a:r>
              <a:rPr lang="en-US" altLang="zh-TW" sz="1600" dirty="0">
                <a:latin typeface="Arial"/>
                <a:ea typeface="PMingLiU"/>
                <a:cs typeface="Arial"/>
              </a:rPr>
              <a:t> </a:t>
            </a:r>
            <a:r>
              <a:rPr lang="zh-TW" sz="1600" dirty="0">
                <a:latin typeface="Arial"/>
                <a:ea typeface="PMingLiU"/>
                <a:cs typeface="Arial"/>
              </a:rPr>
              <a:t>Lions International</a:t>
            </a:r>
            <a:r>
              <a:rPr lang="en-US" altLang="zh-TW" sz="1600" dirty="0">
                <a:latin typeface="Arial"/>
                <a:ea typeface="PMingLiU"/>
                <a:cs typeface="Arial"/>
              </a:rPr>
              <a:t> </a:t>
            </a:r>
            <a:r>
              <a:rPr lang="zh-TW" sz="1600" dirty="0">
                <a:latin typeface="Arial"/>
                <a:ea typeface="PMingLiU"/>
                <a:cs typeface="Arial"/>
              </a:rPr>
              <a:t>线上报告系统完成青少狮到狮子会会员资格的转移。</a:t>
            </a:r>
          </a:p>
        </p:txBody>
      </p:sp>
      <p:sp>
        <p:nvSpPr>
          <p:cNvPr id="4" name="Slide Number Placeholder 3"/>
          <p:cNvSpPr>
            <a:spLocks noGrp="1"/>
          </p:cNvSpPr>
          <p:nvPr>
            <p:ph type="sldNum" sz="quarter" idx="5"/>
          </p:nvPr>
        </p:nvSpPr>
        <p:spPr/>
        <p:txBody>
          <a:bodyPr/>
          <a:lstStyle/>
          <a:p>
            <a:fld id="{28EC7B55-43E3-4FAC-A905-28B75FD6C7DA}" type="slidenum">
              <a:rPr lang="en-US" smtClean="0"/>
              <a:t>21</a:t>
            </a:fld>
            <a:endParaRPr lang="en-US" dirty="0"/>
          </a:p>
        </p:txBody>
      </p:sp>
    </p:spTree>
    <p:extLst>
      <p:ext uri="{BB962C8B-B14F-4D97-AF65-F5344CB8AC3E}">
        <p14:creationId xmlns:p14="http://schemas.microsoft.com/office/powerpoint/2010/main" val="285700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5139D-8DF9-EF02-FFBD-1C51D6738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82B43-B378-20D2-F060-F29B57F78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99E96-86F1-C12C-9987-2E66A7C13F90}"/>
              </a:ext>
            </a:extLst>
          </p:cNvPr>
          <p:cNvSpPr>
            <a:spLocks noGrp="1"/>
          </p:cNvSpPr>
          <p:nvPr>
            <p:ph type="body" idx="1"/>
          </p:nvPr>
        </p:nvSpPr>
        <p:spPr/>
        <p:txBody>
          <a:bodyPr/>
          <a:lstStyle/>
          <a:p>
            <a:pPr marL="628650" lvl="1" indent="-171450">
              <a:buFont typeface="Wingdings,Sans-Serif"/>
              <a:buChar char="§"/>
            </a:pPr>
            <a:r>
              <a:rPr lang="zh-TW" dirty="0"/>
              <a:t>狮子分会会长、秘书或行政人员</a:t>
            </a:r>
            <a:r>
              <a:rPr lang="zh-TW" b="0" i="0" dirty="0"/>
              <a:t>可使用</a:t>
            </a:r>
            <a:r>
              <a:rPr lang="en-US" altLang="zh-TW" b="0" i="0" dirty="0"/>
              <a:t> </a:t>
            </a:r>
            <a:r>
              <a:rPr lang="zh-TW" b="0" i="1" dirty="0"/>
              <a:t>Lions International</a:t>
            </a:r>
            <a:r>
              <a:rPr lang="en-US" altLang="zh-TW" b="0" i="1" dirty="0"/>
              <a:t> </a:t>
            </a:r>
            <a:r>
              <a:rPr lang="zh-TW" b="0" i="1" dirty="0"/>
              <a:t>线上报告系统</a:t>
            </a:r>
            <a:r>
              <a:rPr lang="zh-TW" b="0" i="0" dirty="0"/>
              <a:t>将青狮会员转会至狮子分会</a:t>
            </a:r>
            <a:r>
              <a:rPr lang="zh-TW" b="1" i="1" dirty="0"/>
              <a:t>。</a:t>
            </a:r>
          </a:p>
          <a:p>
            <a:pPr marL="628650" lvl="1" indent="-171450">
              <a:buFont typeface="Wingdings,Sans-Serif"/>
              <a:buChar char="§"/>
            </a:pPr>
            <a:r>
              <a:rPr lang="zh-TW" dirty="0"/>
              <a:t>青少狮将保留其青少狮会会员号码作为其新的狮子会会员号码。</a:t>
            </a:r>
          </a:p>
          <a:p>
            <a:pPr marL="628650" lvl="1" indent="-171450">
              <a:buFont typeface="Wingdings,Sans-Serif"/>
              <a:buChar char="§"/>
            </a:pPr>
            <a:r>
              <a:rPr lang="zh-TW" dirty="0"/>
              <a:t>青少狮服务年资可以转入狮子会会员纪录。</a:t>
            </a:r>
          </a:p>
          <a:p>
            <a:pPr marL="628650" lvl="1" indent="-171450">
              <a:buFont typeface="Wingdings,Sans-Serif"/>
              <a:buChar char="§"/>
            </a:pPr>
            <a:r>
              <a:rPr lang="zh-TW" dirty="0"/>
              <a:t>点选「了解更多」连结以获得完整的说明。</a:t>
            </a:r>
          </a:p>
          <a:p>
            <a:pPr marL="628650" lvl="1" indent="-171450">
              <a:buFont typeface="Wingdings,Sans-Serif"/>
              <a:buChar char="§"/>
            </a:pPr>
            <a:r>
              <a:rPr lang="zh-TW" dirty="0"/>
              <a:t>如果您对添加或编辑青狮狮友会员记录有任何问题或需要协助，请联系： memberservicecenter@lionsclubs.org。</a:t>
            </a:r>
          </a:p>
          <a:p>
            <a:pPr defTabSz="949478">
              <a:defRPr/>
            </a:pPr>
            <a:endParaRPr lang="en-US" baseline="0" dirty="0"/>
          </a:p>
          <a:p>
            <a:endParaRPr lang="en-US" dirty="0"/>
          </a:p>
        </p:txBody>
      </p:sp>
      <p:sp>
        <p:nvSpPr>
          <p:cNvPr id="4" name="Slide Number Placeholder 3">
            <a:extLst>
              <a:ext uri="{FF2B5EF4-FFF2-40B4-BE49-F238E27FC236}">
                <a16:creationId xmlns:a16="http://schemas.microsoft.com/office/drawing/2014/main" id="{B2BBD00E-9B68-481D-470A-10FAA8D3C962}"/>
              </a:ext>
            </a:extLst>
          </p:cNvPr>
          <p:cNvSpPr>
            <a:spLocks noGrp="1"/>
          </p:cNvSpPr>
          <p:nvPr>
            <p:ph type="sldNum" sz="quarter" idx="5"/>
          </p:nvPr>
        </p:nvSpPr>
        <p:spPr/>
        <p:txBody>
          <a:bodyPr/>
          <a:lstStyle/>
          <a:p>
            <a:fld id="{28EC7B55-43E3-4FAC-A905-28B75FD6C7DA}" type="slidenum">
              <a:rPr lang="en-US" smtClean="0"/>
              <a:t>22</a:t>
            </a:fld>
            <a:endParaRPr lang="en-US" dirty="0"/>
          </a:p>
        </p:txBody>
      </p:sp>
    </p:spTree>
    <p:extLst>
      <p:ext uri="{BB962C8B-B14F-4D97-AF65-F5344CB8AC3E}">
        <p14:creationId xmlns:p14="http://schemas.microsoft.com/office/powerpoint/2010/main" val="1041954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23</a:t>
            </a:fld>
            <a:endParaRPr lang="en-US" dirty="0"/>
          </a:p>
        </p:txBody>
      </p:sp>
    </p:spTree>
    <p:extLst>
      <p:ext uri="{BB962C8B-B14F-4D97-AF65-F5344CB8AC3E}">
        <p14:creationId xmlns:p14="http://schemas.microsoft.com/office/powerpoint/2010/main" val="99022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青少狮至青狮狮友会员奖表扬支持青少狮过渡会员类型的青少狮分会顾问、区青少狮主席及复合区青少狮主席。</a:t>
            </a:r>
          </a:p>
          <a:p>
            <a:endParaRPr lang="en-US" dirty="0"/>
          </a:p>
          <a:p>
            <a:r>
              <a:rPr lang="zh-TW" dirty="0"/>
              <a:t>国际狮子会还将在分会、区和复合区级别为每个当前财政年度批准的已完成授证的青少狮会颁发特别证书。</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b="1" dirty="0"/>
              <a:t>请点击</a:t>
            </a:r>
            <a:r>
              <a:rPr lang="zh-TW" b="0" dirty="0"/>
              <a:t>“</a:t>
            </a:r>
            <a:r>
              <a:rPr lang="zh-TW" sz="1200" b="1" dirty="0">
                <a:hlinkClick r:id="rId3"/>
              </a:rPr>
              <a:t>了解更多</a:t>
            </a:r>
            <a:r>
              <a:rPr lang="zh-TW" sz="1200" b="1" dirty="0"/>
              <a:t>”</a:t>
            </a:r>
            <a:r>
              <a:rPr lang="zh-TW" b="1" dirty="0"/>
              <a:t>连接，以了解有关青少狮计划奖项的完整详细信息。</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25</a:t>
            </a:fld>
            <a:endParaRPr lang="en-US" dirty="0"/>
          </a:p>
        </p:txBody>
      </p:sp>
    </p:spTree>
    <p:extLst>
      <p:ext uri="{BB962C8B-B14F-4D97-AF65-F5344CB8AC3E}">
        <p14:creationId xmlns:p14="http://schemas.microsoft.com/office/powerpoint/2010/main" val="428822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国际狮子会将年轻狮友定义为年龄约40岁及以下的会员，其中包括青少狮。</a:t>
            </a:r>
          </a:p>
          <a:p>
            <a:endParaRPr lang="en-US" dirty="0"/>
          </a:p>
          <a:p>
            <a:r>
              <a:rPr lang="zh-TW" b="1" dirty="0"/>
              <a:t>点击投影片上的“</a:t>
            </a:r>
            <a:r>
              <a:rPr lang="zh-TW" sz="1200" b="1" dirty="0">
                <a:hlinkClick r:id="rId3"/>
              </a:rPr>
              <a:t>了解更多</a:t>
            </a:r>
            <a:r>
              <a:rPr lang="zh-TW" sz="1200" b="1" dirty="0"/>
              <a:t>”</a:t>
            </a:r>
            <a:r>
              <a:rPr lang="zh-TW" b="1" dirty="0"/>
              <a:t>链接，了解有关年轻狮友的更多信息并</a:t>
            </a:r>
            <a:r>
              <a:rPr lang="zh-CN" altLang="en-US" b="1" dirty="0"/>
              <a:t>使用</a:t>
            </a:r>
            <a:r>
              <a:rPr lang="zh-TW" b="1" dirty="0"/>
              <a:t>两个有用的资源：</a:t>
            </a:r>
          </a:p>
          <a:p>
            <a:pPr lvl="1">
              <a:lnSpc>
                <a:spcPct val="150000"/>
              </a:lnSpc>
              <a:buFont typeface="Wingdings" panose="05000000000000000000" pitchFamily="2" charset="2"/>
              <a:buChar char="§"/>
            </a:pPr>
            <a:r>
              <a:rPr kumimoji="0" lang="zh-TW" b="1" i="0" u="none" strike="noStrike" cap="none" normalizeH="0" baseline="0" noProof="0" dirty="0">
                <a:ln>
                  <a:noFill/>
                </a:ln>
                <a:solidFill>
                  <a:srgbClr val="4472C4"/>
                </a:solidFill>
                <a:uLnTx/>
                <a:uFillTx/>
                <a:latin typeface="Arial" panose="020B0604020202020204" pitchFamily="34" charset="0"/>
                <a:ea typeface="PMingLiU"/>
                <a:cs typeface="Arial" panose="020B0604020202020204" pitchFamily="34" charset="0"/>
              </a:rPr>
              <a:t>与年轻狮友联系</a:t>
            </a:r>
            <a:r>
              <a:rPr kumimoji="0" lang="zh-TW" i="0" u="none" strike="noStrike" cap="none" normalizeH="0" baseline="0" noProof="0" dirty="0">
                <a:ln>
                  <a:noFill/>
                </a:ln>
                <a:solidFill>
                  <a:srgbClr val="4472C4"/>
                </a:solidFill>
                <a:uLnTx/>
                <a:uFillTx/>
                <a:latin typeface="Arial" panose="020B0604020202020204" pitchFamily="34" charset="0"/>
                <a:ea typeface="PMingLiU"/>
                <a:cs typeface="Arial" panose="020B0604020202020204" pitchFamily="34" charset="0"/>
              </a:rPr>
              <a:t> – 了解如何让您的狮子会对年轻狮友具有吸引力。</a:t>
            </a:r>
          </a:p>
          <a:p>
            <a:pPr lvl="1">
              <a:lnSpc>
                <a:spcPct val="150000"/>
              </a:lnSpc>
              <a:buFont typeface="Wingdings" panose="05000000000000000000" pitchFamily="2" charset="2"/>
              <a:buChar char="§"/>
            </a:pPr>
            <a:r>
              <a:rPr kumimoji="0" lang="zh-TW" b="1" i="0" u="none" strike="noStrike" cap="none" normalizeH="0" baseline="0" noProof="0" dirty="0">
                <a:ln>
                  <a:noFill/>
                </a:ln>
                <a:solidFill>
                  <a:srgbClr val="4472C4"/>
                </a:solidFill>
                <a:uLnTx/>
                <a:uFillTx/>
                <a:latin typeface="Arial" panose="020B0604020202020204" pitchFamily="34" charset="0"/>
                <a:ea typeface="PMingLiU"/>
                <a:cs typeface="Arial" panose="020B0604020202020204" pitchFamily="34" charset="0"/>
              </a:rPr>
              <a:t>年轻狮友</a:t>
            </a:r>
            <a:r>
              <a:rPr kumimoji="0" lang="zh-CN" altLang="en-US" b="1" i="0" u="none" strike="noStrike" cap="none" normalizeH="0" baseline="0" noProof="0" dirty="0">
                <a:ln>
                  <a:noFill/>
                </a:ln>
                <a:solidFill>
                  <a:srgbClr val="4472C4"/>
                </a:solidFill>
                <a:uLnTx/>
                <a:uFillTx/>
                <a:latin typeface="Arial" panose="020B0604020202020204" pitchFamily="34" charset="0"/>
                <a:ea typeface="PMingLiU"/>
                <a:cs typeface="Arial" panose="020B0604020202020204" pitchFamily="34" charset="0"/>
              </a:rPr>
              <a:t>会员</a:t>
            </a:r>
            <a:r>
              <a:rPr kumimoji="0" lang="zh-TW" b="1" i="0" u="none" strike="noStrike" cap="none" normalizeH="0" baseline="0" noProof="0" dirty="0">
                <a:ln>
                  <a:noFill/>
                </a:ln>
                <a:solidFill>
                  <a:srgbClr val="4472C4"/>
                </a:solidFill>
                <a:uLnTx/>
                <a:uFillTx/>
                <a:latin typeface="Arial" panose="020B0604020202020204" pitchFamily="34" charset="0"/>
                <a:ea typeface="PMingLiU"/>
                <a:cs typeface="Arial" panose="020B0604020202020204" pitchFamily="34" charset="0"/>
              </a:rPr>
              <a:t>指南</a:t>
            </a:r>
            <a:r>
              <a:rPr kumimoji="0" lang="zh-TW" i="0" u="none" strike="noStrike" cap="none" normalizeH="0" baseline="0" noProof="0" dirty="0">
                <a:ln>
                  <a:noFill/>
                </a:ln>
                <a:solidFill>
                  <a:srgbClr val="4472C4"/>
                </a:solidFill>
                <a:uLnTx/>
                <a:uFillTx/>
                <a:latin typeface="Arial" panose="020B0604020202020204" pitchFamily="34" charset="0"/>
                <a:ea typeface="PMingLiU"/>
                <a:cs typeface="Arial" panose="020B0604020202020204" pitchFamily="34" charset="0"/>
              </a:rPr>
              <a:t> – 为所有年轻狮友提供会员资格和分会类型的综合指南。</a:t>
            </a:r>
          </a:p>
          <a:p>
            <a:pPr algn="l"/>
            <a:endParaRPr lang="en-US" b="0" i="0" dirty="0">
              <a:solidFill>
                <a:srgbClr val="407CCA"/>
              </a:solidFill>
              <a:effectLst/>
              <a:latin typeface="HelveticaNeue"/>
            </a:endParaRPr>
          </a:p>
          <a:p>
            <a:br>
              <a:rPr lang="zh-TW" b="0" i="0" dirty="0">
                <a:solidFill>
                  <a:srgbClr val="000000"/>
                </a:solidFill>
                <a:latin typeface="HelveticaNeue"/>
                <a:ea typeface="PMingLiU"/>
              </a:rPr>
            </a:br>
            <a:endParaRPr lang="zh-TW" b="0" i="0" dirty="0">
              <a:solidFill>
                <a:srgbClr val="000000"/>
              </a:solidFill>
              <a:latin typeface="HelveticaNeue"/>
              <a:ea typeface="PMingLiU"/>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26</a:t>
            </a:fld>
            <a:endParaRPr lang="en-US" dirty="0"/>
          </a:p>
        </p:txBody>
      </p:sp>
    </p:spTree>
    <p:extLst>
      <p:ext uri="{BB962C8B-B14F-4D97-AF65-F5344CB8AC3E}">
        <p14:creationId xmlns:p14="http://schemas.microsoft.com/office/powerpoint/2010/main" val="4136222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访问</a:t>
            </a:r>
            <a:r>
              <a:rPr lang="en-US" altLang="zh-TW" dirty="0"/>
              <a:t> </a:t>
            </a:r>
            <a:r>
              <a:rPr lang="zh-TW" dirty="0"/>
              <a:t>lionsclubs.org/leo-lions，查看更多链接和信息。 </a:t>
            </a:r>
          </a:p>
          <a:p>
            <a:endParaRPr lang="en-US" dirty="0">
              <a:cs typeface="Calibri"/>
            </a:endParaRPr>
          </a:p>
          <a:p>
            <a:r>
              <a:rPr lang="zh-TW" dirty="0"/>
              <a:t>单元活动结束: 讨论哪种狮子会籍实现方式最适合贵分会的青少狮。分享您将如何向符合条件的青少狮介绍会员机会。</a:t>
            </a:r>
          </a:p>
          <a:p>
            <a:endParaRPr lang="en-US" dirty="0">
              <a:cs typeface="Calibri"/>
            </a:endParaRPr>
          </a:p>
          <a:p>
            <a:r>
              <a:rPr lang="zh-TW" dirty="0"/>
              <a:t>例: 对于基于社区的青狮会来说，如果未能达到组建一个全新狮子分会的人数，可考虑在辅导狮子分会为青狮狮友建立一个分会支部。一个分会支部只需要5名会员，并有机会在未来成为由前青少狮组成的狮子分会。  </a:t>
            </a:r>
          </a:p>
          <a:p>
            <a:endParaRPr lang="en-US" dirty="0">
              <a:cs typeface="Calibri"/>
            </a:endParaRPr>
          </a:p>
          <a:p>
            <a:r>
              <a:rPr lang="zh-TW" dirty="0"/>
              <a:t>预计时间：10分钟</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zh-TW" dirty="0">
                <a:latin typeface="Arial"/>
                <a:ea typeface="PMingLiU"/>
                <a:cs typeface="Arial"/>
              </a:rPr>
              <a:t>「继续服务的旅程」单元探讨青少狮分会顾问如何能帮助青少狮继续他们的服务旅程，成为狮友，以及对青少狮来说获得会籍的不同途径。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400" dirty="0">
                <a:latin typeface="Arial" pitchFamily="34" charset="0"/>
                <a:ea typeface="PMingLiU" pitchFamily="34" charset="-128"/>
              </a:rPr>
              <a:t>本单元内容包括：</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青少狮分会顾问是如何支持青少狮成为狮友的旅程的。</a:t>
            </a:r>
          </a:p>
          <a:p>
            <a:pPr marL="742950" lvl="1" indent="-285750">
              <a:buFont typeface="Arial" panose="020B0604020202020204" pitchFamily="34" charset="0"/>
              <a:buChar char="•"/>
              <a:defRPr/>
            </a:pPr>
            <a:r>
              <a:rPr lang="zh-TW" sz="2400" dirty="0">
                <a:latin typeface="Arial" pitchFamily="34" charset="0"/>
                <a:ea typeface="PMingLiU" pitchFamily="34" charset="-128"/>
              </a:rPr>
              <a:t>青少狮可加入的不同种类的狮子分会。</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在本单元结束时，学员应了解青少狮加入狮子分会的所有方式。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220840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该培训概述了青少狮可用的不同服务途径，深入探讨了青狮狮友会员计划、狮子会类型以及颁发给顾问和主席的奖项。 </a:t>
            </a:r>
          </a:p>
          <a:p>
            <a:endParaRPr lang="en-US" dirty="0">
              <a:cs typeface="Calibri"/>
            </a:endParaRPr>
          </a:p>
          <a:p>
            <a:r>
              <a:rPr lang="zh-TW" dirty="0"/>
              <a:t>这些幻灯片供青少狮会顾问和青少狮主席使用，帮助他们了解从青少狮到狮友的过渡。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a:defRPr/>
            </a:pPr>
            <a:r>
              <a:rPr lang="zh-TW" dirty="0"/>
              <a:t>速览：在 2019 年的一项调查中，大多数青少狮表示，继续作为狮友的服务之旅对他们来说很重要。然而</a:t>
            </a:r>
            <a:r>
              <a:rPr lang="zh-TW" b="0" i="0" dirty="0"/>
              <a:t>，从青少狮到狮友的过渡率很低。</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4</a:t>
            </a:fld>
            <a:endParaRPr lang="en-US" dirty="0"/>
          </a:p>
        </p:txBody>
      </p:sp>
    </p:spTree>
    <p:extLst>
      <p:ext uri="{BB962C8B-B14F-4D97-AF65-F5344CB8AC3E}">
        <p14:creationId xmlns:p14="http://schemas.microsoft.com/office/powerpoint/2010/main" val="212552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5E8AB-DCBA-8156-12BB-9B3F90E18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01B09-BAFF-F6B0-2582-809695873E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D7AA6-1A77-A9C7-D96B-317A22593335}"/>
              </a:ext>
            </a:extLst>
          </p:cNvPr>
          <p:cNvSpPr>
            <a:spLocks noGrp="1"/>
          </p:cNvSpPr>
          <p:nvPr>
            <p:ph type="body" idx="1"/>
          </p:nvPr>
        </p:nvSpPr>
        <p:spPr/>
        <p:txBody>
          <a:bodyPr/>
          <a:lstStyle/>
          <a:p>
            <a:r>
              <a:rPr lang="zh-TW" dirty="0"/>
              <a:t>青少狮会顾问通常是青少狮与广大狮子会大家庭的第一个也是最重要的连结。 </a:t>
            </a:r>
          </a:p>
          <a:p>
            <a:r>
              <a:rPr lang="zh-TW" dirty="0"/>
              <a:t>他们的职责：</a:t>
            </a:r>
          </a:p>
          <a:p>
            <a:pPr marL="628650" lvl="1" indent="-171450" defTabSz="931774">
              <a:buFont typeface="Arial,Sans-Serif"/>
              <a:buChar char="•"/>
              <a:defRPr/>
            </a:pPr>
            <a:r>
              <a:rPr lang="zh-TW" dirty="0"/>
              <a:t>鼓励青少狮与其狮子会会员之间的关系</a:t>
            </a:r>
          </a:p>
          <a:p>
            <a:pPr marL="628650" lvl="1" indent="-171450" defTabSz="931774">
              <a:buFont typeface="Arial,Sans-Serif"/>
              <a:buChar char="•"/>
              <a:defRPr/>
            </a:pPr>
            <a:r>
              <a:rPr lang="zh-TW" dirty="0"/>
              <a:t>帮助青少狮规划继续为</a:t>
            </a:r>
            <a:r>
              <a:rPr lang="en-US" altLang="zh-TW" dirty="0"/>
              <a:t> </a:t>
            </a:r>
            <a:r>
              <a:rPr lang="zh-TW" dirty="0"/>
              <a:t>Lions Internaional</a:t>
            </a:r>
            <a:r>
              <a:rPr lang="en-US" altLang="zh-TW" dirty="0"/>
              <a:t> </a:t>
            </a:r>
            <a:r>
              <a:rPr lang="zh-TW" dirty="0"/>
              <a:t>提供服务的路线图</a:t>
            </a:r>
          </a:p>
          <a:p>
            <a:pPr marL="171450" indent="-171450" defTabSz="931774">
              <a:buFont typeface="Arial,Sans-Serif"/>
              <a:buChar char="•"/>
              <a:defRPr/>
            </a:pPr>
            <a:endParaRPr lang="en-US" dirty="0"/>
          </a:p>
          <a:p>
            <a:r>
              <a:rPr lang="zh-TW" dirty="0"/>
              <a:t>青少狮与狮子会的关系并不是从您要求他们成为狮友时才开始的，而是贯穿青少狮的整个经历。 </a:t>
            </a:r>
          </a:p>
          <a:p>
            <a:pPr marL="171450" marR="0" lvl="0" indent="-171450" algn="l" defTabSz="914400">
              <a:lnSpc>
                <a:spcPct val="100000"/>
              </a:lnSpc>
              <a:spcBef>
                <a:spcPts val="0"/>
              </a:spcBef>
              <a:spcAft>
                <a:spcPts val="0"/>
              </a:spcAft>
              <a:buFont typeface="Arial,Sans-Serif"/>
              <a:buChar char="•"/>
              <a:tabLst/>
              <a:defRPr/>
            </a:pPr>
            <a:endParaRPr lang="en-US" dirty="0"/>
          </a:p>
          <a:p>
            <a:pPr>
              <a:defRPr/>
            </a:pPr>
            <a:r>
              <a:rPr lang="zh-TW" dirty="0"/>
              <a:t>帮助青少狮的一些建议</a:t>
            </a:r>
          </a:p>
          <a:p>
            <a:pPr marL="628650" lvl="1" indent="-171450">
              <a:buFont typeface="Arial,Sans-Serif"/>
              <a:buChar char="•"/>
              <a:defRPr/>
            </a:pPr>
            <a:r>
              <a:rPr lang="zh-TW" dirty="0"/>
              <a:t>开展青少狮和狮友联合服务方案。 </a:t>
            </a:r>
          </a:p>
          <a:p>
            <a:pPr marL="628650" lvl="1" indent="-171450">
              <a:buFont typeface="Arial,Sans-Serif"/>
              <a:buChar char="•"/>
              <a:defRPr/>
            </a:pPr>
            <a:r>
              <a:rPr lang="zh-TW" u="sng" dirty="0"/>
              <a:t>当青少狮仍处于活跃阶段时</a:t>
            </a:r>
            <a:r>
              <a:rPr lang="zh-TW" dirty="0"/>
              <a:t>，让他们在狮子会会议和活动中感到受欢迎，然后再考虑邀请他们成为新的狮子会会员。</a:t>
            </a:r>
          </a:p>
          <a:p>
            <a:pPr marL="628650" lvl="1" indent="-171450">
              <a:buFont typeface="Arial,Sans-Serif"/>
              <a:buChar char="•"/>
              <a:defRPr/>
            </a:pPr>
            <a:r>
              <a:rPr lang="zh-TW" dirty="0"/>
              <a:t>正面的榜样和体验很重要！感受到被尊重以及自己对团队及其事业的重要性，会带来非常正面的体验。 </a:t>
            </a:r>
          </a:p>
          <a:p>
            <a:pPr marL="628650" lvl="1" indent="-171450">
              <a:buFont typeface="Arial,Sans-Serif"/>
              <a:buChar char="•"/>
              <a:defRPr/>
            </a:pPr>
            <a:r>
              <a:rPr lang="zh-TW" dirty="0"/>
              <a:t>投入</a:t>
            </a:r>
            <a:r>
              <a:rPr lang="zh-CN" altLang="en-US" dirty="0"/>
              <a:t>性</a:t>
            </a:r>
            <a:r>
              <a:rPr lang="zh-TW" dirty="0"/>
              <a:t>的减少或失败感可能会降低青少狮的斗志。 </a:t>
            </a:r>
          </a:p>
          <a:p>
            <a:endParaRPr lang="en-US" dirty="0"/>
          </a:p>
        </p:txBody>
      </p:sp>
      <p:sp>
        <p:nvSpPr>
          <p:cNvPr id="4" name="Slide Number Placeholder 3">
            <a:extLst>
              <a:ext uri="{FF2B5EF4-FFF2-40B4-BE49-F238E27FC236}">
                <a16:creationId xmlns:a16="http://schemas.microsoft.com/office/drawing/2014/main" id="{D626D756-C6C4-2444-EF9A-C9DF736D8913}"/>
              </a:ext>
            </a:extLst>
          </p:cNvPr>
          <p:cNvSpPr>
            <a:spLocks noGrp="1"/>
          </p:cNvSpPr>
          <p:nvPr>
            <p:ph type="sldNum" sz="quarter" idx="5"/>
          </p:nvPr>
        </p:nvSpPr>
        <p:spPr/>
        <p:txBody>
          <a:bodyPr/>
          <a:lstStyle/>
          <a:p>
            <a:fld id="{28EC7B55-43E3-4FAC-A905-28B75FD6C7DA}" type="slidenum">
              <a:rPr lang="en-US" smtClean="0"/>
              <a:t>5</a:t>
            </a:fld>
            <a:endParaRPr lang="en-US" dirty="0"/>
          </a:p>
        </p:txBody>
      </p:sp>
    </p:spTree>
    <p:extLst>
      <p:ext uri="{BB962C8B-B14F-4D97-AF65-F5344CB8AC3E}">
        <p14:creationId xmlns:p14="http://schemas.microsoft.com/office/powerpoint/2010/main" val="470390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DD4C3-5896-BF10-9727-8C45A0162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E4106-C55C-8FF9-870B-DEF6AEF84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711C1-8146-B2EE-D07D-A2586192C78A}"/>
              </a:ext>
            </a:extLst>
          </p:cNvPr>
          <p:cNvSpPr>
            <a:spLocks noGrp="1"/>
          </p:cNvSpPr>
          <p:nvPr>
            <p:ph type="body" idx="1"/>
          </p:nvPr>
        </p:nvSpPr>
        <p:spPr/>
        <p:txBody>
          <a:bodyPr/>
          <a:lstStyle/>
          <a:p>
            <a:pPr>
              <a:defRPr/>
            </a:pPr>
            <a:r>
              <a:rPr lang="zh-TW" b="0" i="0" dirty="0"/>
              <a:t>Lions Internaional在线报告系统</a:t>
            </a:r>
            <a:r>
              <a:rPr lang="zh-TW" dirty="0"/>
              <a:t>中的报告服务对于青少狮的服务旅程非常重要。原因如下：</a:t>
            </a:r>
          </a:p>
          <a:p>
            <a:pPr marL="171450" indent="-171450">
              <a:buFont typeface="Arial,Sans-Serif"/>
              <a:buChar char="•"/>
              <a:defRPr/>
            </a:pPr>
            <a:r>
              <a:rPr lang="zh-TW" dirty="0"/>
              <a:t>只有在系统中报告后，青少狮才会收到有关继续服务旅程的信息。 </a:t>
            </a:r>
          </a:p>
          <a:p>
            <a:pPr marL="171450" indent="-171450">
              <a:buFont typeface="Arial,Sans-Serif"/>
              <a:buChar char="•"/>
              <a:defRPr/>
            </a:pPr>
            <a:r>
              <a:rPr lang="zh-TW" dirty="0"/>
              <a:t>青少狮可以在</a:t>
            </a:r>
            <a:r>
              <a:rPr lang="en-US" altLang="zh-TW" dirty="0"/>
              <a:t> </a:t>
            </a:r>
            <a:r>
              <a:rPr lang="zh-TW" b="0" i="0" dirty="0"/>
              <a:t>Lions Internaional</a:t>
            </a:r>
            <a:r>
              <a:rPr lang="en-US" altLang="zh-TW" b="0" i="0" dirty="0"/>
              <a:t> </a:t>
            </a:r>
            <a:r>
              <a:rPr lang="zh-TW" b="0" i="0" dirty="0"/>
              <a:t>线上报告系统</a:t>
            </a:r>
            <a:r>
              <a:rPr lang="zh-TW" dirty="0"/>
              <a:t>中看到</a:t>
            </a:r>
            <a:r>
              <a:rPr lang="zh-CN" altLang="en-US" dirty="0"/>
              <a:t>自己</a:t>
            </a:r>
            <a:r>
              <a:rPr lang="zh-TW" dirty="0"/>
              <a:t>多年来的影响</a:t>
            </a:r>
            <a:r>
              <a:rPr lang="zh-TW" altLang="en-US" dirty="0"/>
              <a:t>记录</a:t>
            </a:r>
            <a:r>
              <a:rPr lang="zh-TW" dirty="0"/>
              <a:t>。</a:t>
            </a:r>
            <a:r>
              <a:rPr lang="zh-TW" b="1" dirty="0"/>
              <a:t> </a:t>
            </a:r>
          </a:p>
          <a:p>
            <a:pPr marL="171450" indent="-171450">
              <a:buFont typeface="Arial,Sans-Serif"/>
              <a:buChar char="•"/>
              <a:defRPr/>
            </a:pPr>
            <a:r>
              <a:rPr lang="zh-TW" dirty="0"/>
              <a:t>青少狮的服务将帮助他们达到资格要求</a:t>
            </a:r>
            <a:r>
              <a:rPr lang="en-US" altLang="zh-TW" dirty="0"/>
              <a:t> </a:t>
            </a:r>
            <a:r>
              <a:rPr lang="zh-TW" dirty="0"/>
              <a:t>—</a:t>
            </a:r>
            <a:r>
              <a:rPr lang="en-US" altLang="zh-TW" dirty="0"/>
              <a:t>  </a:t>
            </a:r>
            <a:r>
              <a:rPr lang="zh-TW" dirty="0"/>
              <a:t>青少狮必须服务至少一年零一天才有资格参加青狮狮友计划。</a:t>
            </a:r>
          </a:p>
          <a:p>
            <a:endParaRPr lang="en-US" dirty="0">
              <a:ea typeface="Calibri"/>
              <a:cs typeface="Calibri"/>
            </a:endParaRPr>
          </a:p>
        </p:txBody>
      </p:sp>
      <p:sp>
        <p:nvSpPr>
          <p:cNvPr id="4" name="Slide Number Placeholder 3">
            <a:extLst>
              <a:ext uri="{FF2B5EF4-FFF2-40B4-BE49-F238E27FC236}">
                <a16:creationId xmlns:a16="http://schemas.microsoft.com/office/drawing/2014/main" id="{832EA10A-8A9A-B647-34F6-2C69FD692306}"/>
              </a:ext>
            </a:extLst>
          </p:cNvPr>
          <p:cNvSpPr>
            <a:spLocks noGrp="1"/>
          </p:cNvSpPr>
          <p:nvPr>
            <p:ph type="sldNum" sz="quarter" idx="5"/>
          </p:nvPr>
        </p:nvSpPr>
        <p:spPr/>
        <p:txBody>
          <a:bodyPr/>
          <a:lstStyle/>
          <a:p>
            <a:fld id="{28EC7B55-43E3-4FAC-A905-28B75FD6C7DA}" type="slidenum">
              <a:rPr lang="en-US" smtClean="0"/>
              <a:t>6</a:t>
            </a:fld>
            <a:endParaRPr lang="en-US" dirty="0"/>
          </a:p>
        </p:txBody>
      </p:sp>
    </p:spTree>
    <p:extLst>
      <p:ext uri="{BB962C8B-B14F-4D97-AF65-F5344CB8AC3E}">
        <p14:creationId xmlns:p14="http://schemas.microsoft.com/office/powerpoint/2010/main" val="314369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zh-TW" dirty="0"/>
              <a:t>作为顾问，您的职责是提供路线图，为青少狮提供多种选择，以继续他们在狮子会的服务之旅。 </a:t>
            </a:r>
          </a:p>
          <a:p>
            <a:pPr marL="685800" lvl="1" indent="-228600">
              <a:buFont typeface="+mj-lt"/>
              <a:buAutoNum type="arabicPeriod"/>
            </a:pPr>
            <a:r>
              <a:rPr lang="zh-TW" dirty="0"/>
              <a:t>与青少狮讨论他们未来的计划。找到他们的热情所在。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dirty="0"/>
              <a:t>了解与您过去的经历相比，现今的青少狮所面临的不同选择和挑战。</a:t>
            </a:r>
          </a:p>
          <a:p>
            <a:pPr marL="685800" lvl="1" indent="-228600">
              <a:buFont typeface="+mj-lt"/>
              <a:buAutoNum type="arabicPeriod"/>
            </a:pPr>
            <a:r>
              <a:rPr lang="zh-TW" dirty="0"/>
              <a:t>鼓励他们继续服务并发展他们的领导技能。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zh-TW" dirty="0"/>
              <a:t>为他们提供成为狮子会会员的不同途径 - 向他们展示狮子会会员的灵活性。</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dirty="0"/>
              <a:t>很容易会有这样的想法：「青少狮不会想成为狮友。他们上学太忙，要以后才会有时间。这里有一些事情要提醒您和您的青少狮：</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dirty="0"/>
              <a:t>世界各地的学校都有很多加入了志愿服务机构和组织的学生。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dirty="0"/>
              <a:t>事实上，一些学校要求学生参与服务，以保持良好的声誉。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dirty="0"/>
              <a:t>志工服务时间现已成为奖学金要求的一部分，也是全面的专业履历的一部分。</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a:t>
            </a:fld>
            <a:endParaRPr lang="en-US" dirty="0"/>
          </a:p>
        </p:txBody>
      </p:sp>
    </p:spTree>
    <p:extLst>
      <p:ext uri="{BB962C8B-B14F-4D97-AF65-F5344CB8AC3E}">
        <p14:creationId xmlns:p14="http://schemas.microsoft.com/office/powerpoint/2010/main" val="598371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让我们复习一下本节内容中的关键要点。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下一部分的投影片将会总结青狮狮友会员类别以及青少狮感兴趣的狮子分会选择。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a:t>
            </a:fld>
            <a:endParaRPr lang="en-US" dirty="0"/>
          </a:p>
        </p:txBody>
      </p:sp>
    </p:spTree>
    <p:extLst>
      <p:ext uri="{BB962C8B-B14F-4D97-AF65-F5344CB8AC3E}">
        <p14:creationId xmlns:p14="http://schemas.microsoft.com/office/powerpoint/2010/main" val="121121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9</a:t>
            </a:fld>
            <a:endParaRPr lang="en-US" dirty="0"/>
          </a:p>
        </p:txBody>
      </p:sp>
    </p:spTree>
    <p:extLst>
      <p:ext uri="{BB962C8B-B14F-4D97-AF65-F5344CB8AC3E}">
        <p14:creationId xmlns:p14="http://schemas.microsoft.com/office/powerpoint/2010/main" val="83590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F3C0-5954-49FC-BE96-34FB70C28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606AD-C830-4B74-AAFE-74162A9A1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98022-4A5D-483F-B05E-C36392158DC1}"/>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5" name="Footer Placeholder 4">
            <a:extLst>
              <a:ext uri="{FF2B5EF4-FFF2-40B4-BE49-F238E27FC236}">
                <a16:creationId xmlns:a16="http://schemas.microsoft.com/office/drawing/2014/main" id="{1675FADA-9B82-4238-A936-A0046B3F8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A01B7-19B3-4D90-A795-16282512DA2A}"/>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300197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18B-4DC0-45C0-986C-235CBDD9C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62F681-288C-46F6-95D2-8705C0CDE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92FD6-4853-40CE-B33C-0C6ABAFE77A9}"/>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5" name="Footer Placeholder 4">
            <a:extLst>
              <a:ext uri="{FF2B5EF4-FFF2-40B4-BE49-F238E27FC236}">
                <a16:creationId xmlns:a16="http://schemas.microsoft.com/office/drawing/2014/main" id="{338109DB-FF31-4B1D-B25D-B043D54E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082D-4D22-4A59-84C2-F2CEF41FA5C8}"/>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178006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4A999-D35B-4AF1-8886-7C087360B7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58ADB-D6EA-4A63-8FF9-878B28C3A7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A050A-E55C-4EF4-8CA8-AE00B12651DE}"/>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5" name="Footer Placeholder 4">
            <a:extLst>
              <a:ext uri="{FF2B5EF4-FFF2-40B4-BE49-F238E27FC236}">
                <a16:creationId xmlns:a16="http://schemas.microsoft.com/office/drawing/2014/main" id="{EA64C759-E969-44DA-A4E5-28FF4260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D509-7ADC-4C4F-B5ED-9CB6FBC7DAF0}"/>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30425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38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B58A-E430-4760-BABC-9332AFF70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AD828-0421-4B05-B51A-FBAC8A4679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55E8E-335C-4146-B839-F192F233F490}"/>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5" name="Footer Placeholder 4">
            <a:extLst>
              <a:ext uri="{FF2B5EF4-FFF2-40B4-BE49-F238E27FC236}">
                <a16:creationId xmlns:a16="http://schemas.microsoft.com/office/drawing/2014/main" id="{8FD8E1C3-CB32-4C38-9992-5D07EC153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C516B-522B-4A6E-A67E-C63F395E0012}"/>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281524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0E38-3855-4D0B-A1B3-55BAEBB2A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D6AB2-8230-4891-81BB-060AE3BEF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78D79-9F2E-473B-9082-BD6508C20ED8}"/>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5" name="Footer Placeholder 4">
            <a:extLst>
              <a:ext uri="{FF2B5EF4-FFF2-40B4-BE49-F238E27FC236}">
                <a16:creationId xmlns:a16="http://schemas.microsoft.com/office/drawing/2014/main" id="{CB1D04A7-5862-4FE7-8C4A-42CDFBAF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BD337-9D7A-49F9-8194-836EBDDE84A4}"/>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220114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F8E9-9C89-43BC-8919-8A540A2D3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D3A01-8EDC-4D19-AC82-92EB0116F6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24A7E-3C53-4B52-BB7E-F9A0B3DE9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AFB02-C662-4F34-A55B-24E86702BD5E}"/>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6" name="Footer Placeholder 5">
            <a:extLst>
              <a:ext uri="{FF2B5EF4-FFF2-40B4-BE49-F238E27FC236}">
                <a16:creationId xmlns:a16="http://schemas.microsoft.com/office/drawing/2014/main" id="{D124B1A8-2D75-4E8A-AC36-C86923A3A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B65C7-C12A-4F2C-99CA-724834F0DA8B}"/>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40101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18C8-AEE5-41FE-9F9A-4007F18731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8236D-75AD-4B31-940F-ACD415144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59655-1A58-4D09-8675-2F8DB9AC2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C9F91-D9DF-4311-9DA3-D24CC5558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D17FD-63F2-4BFB-8EF3-BB8DC667B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0BCB67-7469-4C8E-8A5B-07370431644D}"/>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8" name="Footer Placeholder 7">
            <a:extLst>
              <a:ext uri="{FF2B5EF4-FFF2-40B4-BE49-F238E27FC236}">
                <a16:creationId xmlns:a16="http://schemas.microsoft.com/office/drawing/2014/main" id="{A452CE18-753A-4AB8-BC7A-B4F1E94A01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5FAAA-29B2-4F4F-B22D-E819F199F3B0}"/>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169930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44E5-8BF7-4FE5-A15A-166B2B409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29D5F-C126-4697-AE6C-0C4740B07B42}"/>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4" name="Footer Placeholder 3">
            <a:extLst>
              <a:ext uri="{FF2B5EF4-FFF2-40B4-BE49-F238E27FC236}">
                <a16:creationId xmlns:a16="http://schemas.microsoft.com/office/drawing/2014/main" id="{87281609-FCD5-4C46-9EC6-62C689429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05E9A-2CF9-4D44-9890-348D513CCC2F}"/>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342350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A3B33-7E87-4B44-B5CB-8B336BD1504D}"/>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3" name="Footer Placeholder 2">
            <a:extLst>
              <a:ext uri="{FF2B5EF4-FFF2-40B4-BE49-F238E27FC236}">
                <a16:creationId xmlns:a16="http://schemas.microsoft.com/office/drawing/2014/main" id="{0B844E82-B844-4770-89F4-46A912663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4DD686-CAA4-4FD4-BBA7-95955764BAA7}"/>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151284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6580-A1AF-40C0-93F7-F138D06BF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9B874-048B-4E30-AA17-33BF51375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6B882-C572-4C91-966B-CFDF0A6A9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4A513-475C-4117-89BE-8F6B8E85195E}"/>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6" name="Footer Placeholder 5">
            <a:extLst>
              <a:ext uri="{FF2B5EF4-FFF2-40B4-BE49-F238E27FC236}">
                <a16:creationId xmlns:a16="http://schemas.microsoft.com/office/drawing/2014/main" id="{CB792E9D-420C-43B6-A84F-BA69E0BF9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4CE3C-5DCA-49FD-8A8B-35E000678B64}"/>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198710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D039-E318-4A8B-A034-4E0A8EBAE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74F3B6-F859-4565-BE0E-C2AA3EEF5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C2FF2-E963-4EFD-AE21-41C0B2DDE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B5C9-082D-4663-A5F5-978F17317ED2}"/>
              </a:ext>
            </a:extLst>
          </p:cNvPr>
          <p:cNvSpPr>
            <a:spLocks noGrp="1"/>
          </p:cNvSpPr>
          <p:nvPr>
            <p:ph type="dt" sz="half" idx="10"/>
          </p:nvPr>
        </p:nvSpPr>
        <p:spPr/>
        <p:txBody>
          <a:bodyPr/>
          <a:lstStyle/>
          <a:p>
            <a:fld id="{46F5E640-3988-422A-BAA8-FBAF74A5AB2C}" type="datetimeFigureOut">
              <a:rPr lang="en-US" smtClean="0"/>
              <a:t>4/1/2024</a:t>
            </a:fld>
            <a:endParaRPr lang="en-US" dirty="0"/>
          </a:p>
        </p:txBody>
      </p:sp>
      <p:sp>
        <p:nvSpPr>
          <p:cNvPr id="6" name="Footer Placeholder 5">
            <a:extLst>
              <a:ext uri="{FF2B5EF4-FFF2-40B4-BE49-F238E27FC236}">
                <a16:creationId xmlns:a16="http://schemas.microsoft.com/office/drawing/2014/main" id="{A83C4D44-D527-4471-B28F-28D13BFAC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3C94-0504-4F97-A08F-40C3FA72A38F}"/>
              </a:ext>
            </a:extLst>
          </p:cNvPr>
          <p:cNvSpPr>
            <a:spLocks noGrp="1"/>
          </p:cNvSpPr>
          <p:nvPr>
            <p:ph type="sldNum" sz="quarter" idx="12"/>
          </p:nvPr>
        </p:nvSpPr>
        <p:spPr/>
        <p:txBody>
          <a:bodyPr/>
          <a:lstStyle/>
          <a:p>
            <a:fld id="{C3A90F40-C090-47FF-9E44-0997E5EBDD3C}" type="slidenum">
              <a:rPr lang="en-US" smtClean="0"/>
              <a:t>‹#›</a:t>
            </a:fld>
            <a:endParaRPr lang="en-US" dirty="0"/>
          </a:p>
        </p:txBody>
      </p:sp>
    </p:spTree>
    <p:extLst>
      <p:ext uri="{BB962C8B-B14F-4D97-AF65-F5344CB8AC3E}">
        <p14:creationId xmlns:p14="http://schemas.microsoft.com/office/powerpoint/2010/main" val="307246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3DE84-E747-4561-8B63-97109CFA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9999A-C52A-4F89-884A-14721F151E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F18F7-8D4A-4BA5-9F15-CDD9F0048F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5E640-3988-422A-BAA8-FBAF74A5AB2C}" type="datetimeFigureOut">
              <a:rPr lang="en-US" smtClean="0"/>
              <a:t>4/1/2024</a:t>
            </a:fld>
            <a:endParaRPr lang="en-US" dirty="0"/>
          </a:p>
        </p:txBody>
      </p:sp>
      <p:sp>
        <p:nvSpPr>
          <p:cNvPr id="5" name="Footer Placeholder 4">
            <a:extLst>
              <a:ext uri="{FF2B5EF4-FFF2-40B4-BE49-F238E27FC236}">
                <a16:creationId xmlns:a16="http://schemas.microsoft.com/office/drawing/2014/main" id="{352AB72F-19D0-4946-8F2E-F5AD36104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359C7-D308-4BEE-B995-73A827678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0F40-C090-47FF-9E44-0997E5EBDD3C}" type="slidenum">
              <a:rPr lang="en-US" smtClean="0"/>
              <a:t>‹#›</a:t>
            </a:fld>
            <a:endParaRPr lang="en-US" dirty="0"/>
          </a:p>
        </p:txBody>
      </p:sp>
    </p:spTree>
    <p:extLst>
      <p:ext uri="{BB962C8B-B14F-4D97-AF65-F5344CB8AC3E}">
        <p14:creationId xmlns:p14="http://schemas.microsoft.com/office/powerpoint/2010/main" val="344682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www.lionsclubs.org/zh-hant/resources-for-members/resource-center/leo-lion-program" TargetMode="External"/><Relationship Id="rId4" Type="http://schemas.openxmlformats.org/officeDocument/2006/relationships/hyperlink" Target="https://www.lionsclubs.org/zh-hans/resources-for-members/resource-center/leo-lion-progra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cdn2.webdamdb.com/md_soZEaj33Rf33.jpg.pdf?v=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www.lionsclubs.org/zh-hans/resources-for-members/resource-center/leo-lion-progra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lionsclubs.org/zh-hant/resources-for-members/resource-center/leo-lion-program" TargetMode="External"/><Relationship Id="rId5" Type="http://schemas.openxmlformats.org/officeDocument/2006/relationships/image" Target="../media/image10.png"/><Relationship Id="rId4" Type="http://schemas.openxmlformats.org/officeDocument/2006/relationships/hyperlink" Target="https://cdn2.webdamdb.com/md_6psXIpXQGvp3.jpg.pdf?v=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cdn2.webdamdb.com/md_2Ct8ef4R0w24.jpg.pdf?v=1"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0.png"/><Relationship Id="rId4" Type="http://schemas.openxmlformats.org/officeDocument/2006/relationships/hyperlink" Target="https://cdn2.webdamdb.com/md_McWHvYOsxPd9.jpg.pdf?v=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emf"/><Relationship Id="rId4" Type="http://schemas.openxmlformats.org/officeDocument/2006/relationships/hyperlink" Target="https://www.lionsclubs.org/zh-hant/resources-for-members/resource-center/campus-lions-club"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lionsclubs.org/zh-hant/resources-for-members/resource-center/specialty-clubs-program" TargetMode="External"/><Relationship Id="rId4" Type="http://schemas.openxmlformats.org/officeDocument/2006/relationships/hyperlink" Target="https://www.lionsclubs.org/zh-hant/resources-for-members/resource-center/club-bran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2.png"/><Relationship Id="rId4" Type="http://schemas.openxmlformats.org/officeDocument/2006/relationships/hyperlink" Target="https://www.lionsclubs.org/zh-hant/resources-for-members/resource-center/leo-lion-progra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www.lionsclubs.org/zh-hant/resources-for-members/resource-center/leo-leo-lion-awards-recognitions" TargetMode="External"/><Relationship Id="rId4" Type="http://schemas.openxmlformats.org/officeDocument/2006/relationships/hyperlink" Target="https://www.lionsclubs.org/zh-hans/resources-for-members/resource-center/leo-leo-lion-awards-recognitio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tm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lionsclubs.org/zh-hant/resources-for-members/resource-center/young-lions" TargetMode="External"/><Relationship Id="rId4" Type="http://schemas.openxmlformats.org/officeDocument/2006/relationships/hyperlink" Target="https://www.lionsclubs.org/zh-hans/resources-for-members/resource-center/young-l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cdn2.webdamdb.com/md_oAaSmZjQ51V1.jpg.pdf" TargetMode="External"/><Relationship Id="rId5" Type="http://schemas.openxmlformats.org/officeDocument/2006/relationships/hyperlink" Target="https://www.lionsclubs.org/zh-hant/resources-for-members/resource-center/leo-lion-program"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zh-TW" sz="4000" b="1" dirty="0">
                <a:solidFill>
                  <a:srgbClr val="55565A"/>
                </a:solidFill>
                <a:latin typeface="Arial Black" panose="020B0604020202020204" pitchFamily="34" charset="0"/>
                <a:ea typeface="PMingLiU"/>
                <a:cs typeface="Arial" panose="020B0604020202020204" pitchFamily="34" charset="0"/>
              </a:rPr>
              <a:t>青少狮会顾问 </a:t>
            </a:r>
          </a:p>
          <a:p>
            <a:r>
              <a:rPr lang="zh-TW" sz="4000" b="1" dirty="0">
                <a:solidFill>
                  <a:srgbClr val="55565A"/>
                </a:solidFill>
                <a:latin typeface="Arial Black" panose="020B0604020202020204" pitchFamily="34" charset="0"/>
                <a:ea typeface="PMingLiU"/>
                <a:cs typeface="Arial" panose="020B0604020202020204" pitchFamily="34" charset="0"/>
              </a:rPr>
              <a:t>培训和初任讲习</a:t>
            </a:r>
          </a:p>
          <a:p>
            <a:pPr>
              <a:lnSpc>
                <a:spcPct val="150000"/>
              </a:lnSpc>
            </a:pPr>
            <a:r>
              <a:rPr lang="zh-TW" sz="2800" dirty="0">
                <a:solidFill>
                  <a:srgbClr val="00AC69"/>
                </a:solidFill>
                <a:latin typeface="Arial" panose="020B0604020202020204" pitchFamily="34" charset="0"/>
                <a:ea typeface="PMingLiU"/>
                <a:cs typeface="Arial" panose="020B0604020202020204" pitchFamily="34" charset="0"/>
              </a:rPr>
              <a:t>LIONS CLUBS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927827"/>
            <a:ext cx="3887425" cy="342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zh-TW" sz="2400" b="1" dirty="0">
                <a:solidFill>
                  <a:srgbClr val="55565A"/>
                </a:solidFill>
                <a:latin typeface="Arial" charset="0"/>
                <a:ea typeface="PMingLiU" charset="0"/>
                <a:cs typeface="Arial" charset="0"/>
              </a:rPr>
              <a:t>资格 </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前青少狮</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曾担任青少狮超过一年</a:t>
            </a:r>
          </a:p>
          <a:p>
            <a:pPr marL="229870" indent="-229870">
              <a:spcBef>
                <a:spcPts val="0"/>
              </a:spcBef>
              <a:spcAft>
                <a:spcPts val="1200"/>
              </a:spcAft>
              <a:buClr>
                <a:srgbClr val="EBB700"/>
              </a:buClr>
            </a:pPr>
            <a:r>
              <a:rPr lang="zh-TW" sz="2400" dirty="0">
                <a:solidFill>
                  <a:srgbClr val="55565A"/>
                </a:solidFill>
                <a:latin typeface="Arial" charset="0"/>
                <a:ea typeface="PMingLiU" charset="0"/>
                <a:cs typeface="Arial" charset="0"/>
              </a:rPr>
              <a:t>从法定成年人年龄至35岁</a:t>
            </a:r>
          </a:p>
          <a:p>
            <a:pPr marL="229870" indent="-229870">
              <a:spcBef>
                <a:spcPts val="0"/>
              </a:spcBef>
              <a:spcAft>
                <a:spcPts val="1200"/>
              </a:spcAft>
              <a:buClr>
                <a:srgbClr val="EBB700"/>
              </a:buClr>
            </a:pPr>
            <a:endParaRPr lang="en-US" sz="2400" dirty="0">
              <a:solidFill>
                <a:srgbClr val="55565A"/>
              </a:solidFill>
              <a:latin typeface="Arial" charset="0"/>
              <a:ea typeface="Arial" charset="0"/>
              <a:cs typeface="Arial" charset="0"/>
            </a:endParaRPr>
          </a:p>
          <a:p>
            <a:pPr marL="0" indent="0">
              <a:spcBef>
                <a:spcPts val="0"/>
              </a:spcBef>
              <a:spcAft>
                <a:spcPts val="1200"/>
              </a:spcAft>
              <a:buClr>
                <a:srgbClr val="EBB700"/>
              </a:buClr>
              <a:buNone/>
            </a:pPr>
            <a:r>
              <a:rPr lang="zh-TW" sz="2400" dirty="0">
                <a:solidFill>
                  <a:srgbClr val="55565A"/>
                </a:solidFill>
                <a:latin typeface="Arial"/>
                <a:ea typeface="PMingLiU" charset="0"/>
                <a:cs typeface="Arial"/>
                <a:hlinkClick r:id="rId4"/>
              </a:rPr>
              <a:t>了解更多</a:t>
            </a:r>
            <a:endParaRPr lang="zh-TW" sz="2400" dirty="0">
              <a:solidFill>
                <a:srgbClr val="55565A"/>
              </a:solidFill>
              <a:latin typeface="Arial"/>
              <a:ea typeface="PMingLiU" charset="0"/>
              <a:cs typeface="Arial"/>
              <a:hlinkClick r:id="rId5"/>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139581" cy="1754326"/>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为准备好成为狮友的青少狮</a:t>
            </a:r>
            <a:r>
              <a:rPr lang="zh-CN" altLang="en-US" dirty="0">
                <a:solidFill>
                  <a:srgbClr val="00338D"/>
                </a:solidFill>
                <a:latin typeface="Arial" panose="020B0604020202020204" pitchFamily="34" charset="0"/>
                <a:ea typeface="PMingLiU"/>
                <a:cs typeface="Arial" panose="020B0604020202020204" pitchFamily="34" charset="0"/>
              </a:rPr>
              <a:t>所</a:t>
            </a:r>
            <a:r>
              <a:rPr lang="zh-TW" dirty="0">
                <a:solidFill>
                  <a:srgbClr val="00338D"/>
                </a:solidFill>
                <a:latin typeface="Arial" panose="020B0604020202020204" pitchFamily="34" charset="0"/>
                <a:ea typeface="PMingLiU"/>
                <a:cs typeface="Arial" panose="020B0604020202020204" pitchFamily="34" charset="0"/>
              </a:rPr>
              <a:t>提供的会籍计划</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7">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8">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34053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483437" y="2788474"/>
            <a:ext cx="4277549" cy="1323439"/>
          </a:xfrm>
          <a:prstGeom prst="rect">
            <a:avLst/>
          </a:prstGeom>
          <a:noFill/>
        </p:spPr>
        <p:txBody>
          <a:bodyPr wrap="square" rtlCol="0" anchor="b">
            <a:spAutoFit/>
          </a:bodyPr>
          <a:lstStyle/>
          <a:p>
            <a:pPr algn="ctr"/>
            <a:r>
              <a:rPr lang="zh-TW" sz="4000" b="1" dirty="0">
                <a:solidFill>
                  <a:schemeClr val="bg1"/>
                </a:solidFill>
                <a:latin typeface="Arial" panose="020B0604020202020204" pitchFamily="34" charset="0"/>
                <a:ea typeface="PMingLiU" charset="0"/>
                <a:cs typeface="Arial" panose="020B0604020202020204" pitchFamily="34" charset="0"/>
              </a:rPr>
              <a:t>为了符合青少狮的兴趣而设立的计划</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181560" y="268021"/>
            <a:ext cx="1140171"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zh-TW" b="1" dirty="0">
                <a:solidFill>
                  <a:schemeClr val="bg1"/>
                </a:solidFill>
                <a:latin typeface="Arial" panose="020B0604020202020204" pitchFamily="34" charset="0"/>
                <a:ea typeface="PMingLiU"/>
                <a:cs typeface="Arial" panose="020B0604020202020204" pitchFamily="34" charset="0"/>
              </a:rPr>
              <a:t>福利</a:t>
            </a:r>
          </a:p>
        </p:txBody>
      </p:sp>
      <p:sp>
        <p:nvSpPr>
          <p:cNvPr id="6" name="TextBox 5">
            <a:extLst>
              <a:ext uri="{FF2B5EF4-FFF2-40B4-BE49-F238E27FC236}">
                <a16:creationId xmlns:a16="http://schemas.microsoft.com/office/drawing/2014/main" id="{113CAB45-24AE-B248-BBBD-FCF86E375D37}"/>
              </a:ext>
            </a:extLst>
          </p:cNvPr>
          <p:cNvSpPr txBox="1"/>
          <p:nvPr/>
        </p:nvSpPr>
        <p:spPr>
          <a:xfrm>
            <a:off x="6134336" y="846558"/>
            <a:ext cx="5574227" cy="6186309"/>
          </a:xfrm>
          <a:prstGeom prst="rect">
            <a:avLst/>
          </a:prstGeom>
          <a:noFill/>
        </p:spPr>
        <p:txBody>
          <a:bodyPr wrap="square" lIns="91440" tIns="45720" rIns="91440" bIns="45720" rtlCol="0" anchor="t">
            <a:spAutoFit/>
          </a:bodyPr>
          <a:lstStyle/>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国际会费半价的优待</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 免入会费或授证费</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 认可青少狮的服务年资并计入您的狮友记录中</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专有的青狮狮友会籍徽章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以「青狮狮友」会籍名称的识别</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领英 (LinkedIn ) 专业网络群组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charset="0"/>
                <a:ea typeface="PMingLiU" charset="0"/>
                <a:cs typeface="Arial" charset="0"/>
              </a:rPr>
              <a:t>奖学金的机会</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a:ea typeface="PMingLiU" charset="0"/>
                <a:cs typeface="Arial"/>
              </a:rPr>
              <a:t>有资格担任青狮狮友理事会联络员、青狮狮友内阁或议会联络员</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a:ea typeface="Arial" charset="0"/>
              <a:cs typeface="Arial"/>
            </a:endParaRPr>
          </a:p>
          <a:p>
            <a:pPr marL="180975" indent="-180975">
              <a:buClr>
                <a:srgbClr val="EBB700"/>
              </a:buClr>
              <a:buSzPct val="50000"/>
              <a:buFont typeface="Lucida Grande" panose="020B0600040502020204" pitchFamily="34" charset="0"/>
              <a:buChar char="▶"/>
            </a:pPr>
            <a:r>
              <a:rPr lang="zh-TW" dirty="0">
                <a:solidFill>
                  <a:srgbClr val="55565A"/>
                </a:solidFill>
                <a:latin typeface="Arial"/>
                <a:ea typeface="PMingLiU" charset="0"/>
                <a:cs typeface="Arial"/>
              </a:rPr>
              <a:t>可以选择在青狮狮友分会或任何其他类别的狮子分会服务</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zh-TW" b="1" u="sng" dirty="0">
                <a:solidFill>
                  <a:srgbClr val="407CCA"/>
                </a:solidFill>
                <a:latin typeface="Arial" charset="0"/>
                <a:ea typeface="PMingLiU" charset="0"/>
                <a:cs typeface="Arial" charset="0"/>
                <a:hlinkClick r:id="rId4">
                  <a:extLst>
                    <a:ext uri="{A12FA001-AC4F-418D-AE19-62706E023703}">
                      <ahyp:hlinkClr xmlns:ahyp="http://schemas.microsoft.com/office/drawing/2018/hyperlinkcolor" val="tx"/>
                    </a:ext>
                  </a:extLst>
                </a:hlinkClick>
              </a:rPr>
              <a:t>了解更多</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101051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3887425"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zh-TW" sz="2400" dirty="0">
                <a:solidFill>
                  <a:srgbClr val="55565A"/>
                </a:solidFill>
                <a:latin typeface="Arial" charset="0"/>
                <a:ea typeface="PMingLiU" charset="0"/>
                <a:cs typeface="Arial" charset="0"/>
              </a:rPr>
              <a:t>专属于青狮狮友</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仅可由目前活跃的青狮狮友佩戴</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目的不是用于交换</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646331"/>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青狮狮友会籍徽章</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30951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3024-74A7-7E13-2B88-D704BBC322A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2E1292-1A3E-6396-E730-880DD846BF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754285D5-DA4D-4572-3636-49A1BBD82B48}"/>
              </a:ext>
            </a:extLst>
          </p:cNvPr>
          <p:cNvSpPr txBox="1">
            <a:spLocks/>
          </p:cNvSpPr>
          <p:nvPr/>
        </p:nvSpPr>
        <p:spPr>
          <a:xfrm>
            <a:off x="1847525" y="1850032"/>
            <a:ext cx="6176676" cy="4408495"/>
          </a:xfrm>
          <a:prstGeom prst="rect">
            <a:avLst/>
          </a:prstGeom>
        </p:spPr>
        <p:txBody>
          <a:bodyPr vert="horz" lIns="91440" tIns="45720" rIns="91440" bIns="45720" numCol="2"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zh-TW" sz="1800" b="1" dirty="0">
                <a:solidFill>
                  <a:srgbClr val="55565A"/>
                </a:solidFill>
                <a:latin typeface="Arial"/>
                <a:ea typeface="PMingLiU"/>
                <a:cs typeface="Arial"/>
              </a:rPr>
              <a:t>青狮狮友文化交流大使奖学金</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每个宪章区有一个青狮狮友奖学金的名额</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提供财务支助，让获奖者参加其宪章区外的一个宪章区年会</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国际服务的机会</a:t>
            </a:r>
          </a:p>
          <a:p>
            <a:pPr marL="0" indent="0" fontAlgn="base">
              <a:lnSpc>
                <a:spcPct val="100000"/>
              </a:lnSpc>
              <a:spcBef>
                <a:spcPts val="0"/>
              </a:spcBef>
              <a:spcAft>
                <a:spcPts val="1500"/>
              </a:spcAft>
              <a:buClr>
                <a:srgbClr val="EBB700"/>
              </a:buClr>
              <a:buSzPct val="80000"/>
              <a:buNone/>
            </a:pPr>
            <a:endParaRPr lang="en-US" altLang="zh-TW" sz="1800" u="sng" dirty="0">
              <a:solidFill>
                <a:srgbClr val="407CCA"/>
              </a:solidFill>
              <a:latin typeface="Arial"/>
              <a:ea typeface="PMingLiU" charset="0"/>
              <a:cs typeface="Arial"/>
              <a:hlinkClick r:id="rId4"/>
            </a:endParaRPr>
          </a:p>
          <a:p>
            <a:pPr marL="0" indent="0" fontAlgn="base">
              <a:lnSpc>
                <a:spcPct val="100000"/>
              </a:lnSpc>
              <a:spcBef>
                <a:spcPts val="0"/>
              </a:spcBef>
              <a:spcAft>
                <a:spcPts val="1500"/>
              </a:spcAft>
              <a:buClr>
                <a:srgbClr val="EBB700"/>
              </a:buClr>
              <a:buSzPct val="80000"/>
              <a:buNone/>
            </a:pPr>
            <a:r>
              <a:rPr lang="zh-TW" sz="1800" u="sng" dirty="0">
                <a:solidFill>
                  <a:srgbClr val="407CCA"/>
                </a:solidFill>
                <a:latin typeface="Arial"/>
                <a:ea typeface="PMingLiU" charset="0"/>
                <a:cs typeface="Arial"/>
                <a:hlinkClick r:id="rId4"/>
              </a:rPr>
              <a:t>了解更多</a:t>
            </a:r>
          </a:p>
          <a:p>
            <a:pPr marL="0" indent="0" algn="r">
              <a:lnSpc>
                <a:spcPct val="100000"/>
              </a:lnSpc>
              <a:spcBef>
                <a:spcPts val="0"/>
              </a:spcBef>
              <a:spcAft>
                <a:spcPts val="1500"/>
              </a:spcAft>
              <a:buNone/>
            </a:pPr>
            <a:endParaRPr lang="en-US" sz="1800" u="sng" kern="0" dirty="0">
              <a:solidFill>
                <a:srgbClr val="407CCA"/>
              </a:solidFill>
              <a:latin typeface="Arial"/>
              <a:cs typeface="Arial"/>
            </a:endParaRPr>
          </a:p>
          <a:p>
            <a:pPr marL="0" indent="0" fontAlgn="base">
              <a:lnSpc>
                <a:spcPct val="100000"/>
              </a:lnSpc>
              <a:spcBef>
                <a:spcPts val="0"/>
              </a:spcBef>
              <a:spcAft>
                <a:spcPts val="1500"/>
              </a:spcAft>
              <a:buClr>
                <a:srgbClr val="EBB700"/>
              </a:buClr>
              <a:buSzPct val="80000"/>
              <a:buNone/>
            </a:pPr>
            <a:endParaRPr lang="en-US" altLang="zh-TW" sz="1800" b="1" dirty="0">
              <a:solidFill>
                <a:srgbClr val="55565A"/>
              </a:solidFill>
              <a:latin typeface="Arial"/>
              <a:ea typeface="PMingLiU"/>
              <a:cs typeface="Arial"/>
            </a:endParaRPr>
          </a:p>
          <a:p>
            <a:pPr marL="0" indent="0" fontAlgn="base">
              <a:lnSpc>
                <a:spcPct val="100000"/>
              </a:lnSpc>
              <a:spcBef>
                <a:spcPts val="0"/>
              </a:spcBef>
              <a:spcAft>
                <a:spcPts val="1500"/>
              </a:spcAft>
              <a:buClr>
                <a:srgbClr val="EBB700"/>
              </a:buClr>
              <a:buSzPct val="80000"/>
              <a:buNone/>
            </a:pPr>
            <a:r>
              <a:rPr lang="zh-TW" sz="1800" b="1" dirty="0">
                <a:solidFill>
                  <a:srgbClr val="55565A"/>
                </a:solidFill>
                <a:latin typeface="Arial"/>
                <a:ea typeface="PMingLiU"/>
                <a:cs typeface="Arial"/>
              </a:rPr>
              <a:t>资深狮友领导学院 (ALLI) 青狮狮友奖学金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每个宪章区有一个青狮狮友奖学金的名额</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提供参加 ALLI 的财务支助</a:t>
            </a:r>
          </a:p>
          <a:p>
            <a:pPr marL="342900" indent="-342900">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charset="0"/>
                <a:cs typeface="Arial"/>
              </a:rPr>
              <a:t>2023-2024年度后停止</a:t>
            </a:r>
          </a:p>
          <a:p>
            <a:pPr marL="0" indent="0" algn="r" fontAlgn="base">
              <a:lnSpc>
                <a:spcPct val="100000"/>
              </a:lnSpc>
              <a:spcBef>
                <a:spcPts val="0"/>
              </a:spcBef>
              <a:spcAft>
                <a:spcPts val="1500"/>
              </a:spcAft>
              <a:buClr>
                <a:srgbClr val="EBB700"/>
              </a:buClr>
              <a:buSzPct val="80000"/>
              <a:buNone/>
            </a:pPr>
            <a:endParaRPr lang="en-US" sz="1800" u="sng" kern="0" dirty="0">
              <a:solidFill>
                <a:srgbClr val="407CCA"/>
              </a:solidFill>
              <a:latin typeface="Arial"/>
              <a:ea typeface="Arial" charset="0"/>
              <a:cs typeface="Arial"/>
            </a:endParaRPr>
          </a:p>
          <a:p>
            <a:pPr marL="0" indent="0">
              <a:lnSpc>
                <a:spcPct val="100000"/>
              </a:lnSpc>
              <a:spcBef>
                <a:spcPts val="0"/>
              </a:spcBef>
              <a:spcAft>
                <a:spcPts val="1500"/>
              </a:spcAft>
              <a:buNone/>
            </a:pPr>
            <a:endParaRPr lang="zh-TW" sz="1800" u="sng" dirty="0">
              <a:solidFill>
                <a:srgbClr val="407CCA"/>
              </a:solidFill>
              <a:latin typeface="Arial"/>
              <a:ea typeface="PMingLiU" charset="0"/>
              <a:cs typeface="Arial"/>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18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0B25629A-2F0C-AF11-00DE-2BEBD0C8DEA8}"/>
              </a:ext>
            </a:extLst>
          </p:cNvPr>
          <p:cNvSpPr txBox="1"/>
          <p:nvPr/>
        </p:nvSpPr>
        <p:spPr>
          <a:xfrm>
            <a:off x="2518540" y="676242"/>
            <a:ext cx="7579610" cy="738664"/>
          </a:xfrm>
          <a:prstGeom prst="rect">
            <a:avLst/>
          </a:prstGeom>
          <a:noFill/>
        </p:spPr>
        <p:txBody>
          <a:bodyPr wrap="square" lIns="91440" tIns="45720" rIns="91440" bIns="45720" rtlCol="0" anchor="b" anchorCtr="0">
            <a:spAutoFit/>
          </a:bodyPr>
          <a:lstStyle/>
          <a:p>
            <a:r>
              <a:rPr lang="zh-TW" sz="4200" b="1" dirty="0">
                <a:solidFill>
                  <a:srgbClr val="00338D"/>
                </a:solidFill>
                <a:latin typeface="Arial"/>
                <a:ea typeface="PMingLiU"/>
                <a:cs typeface="Arial"/>
              </a:rPr>
              <a:t>奖学金的机会</a:t>
            </a:r>
          </a:p>
        </p:txBody>
      </p:sp>
      <p:pic>
        <p:nvPicPr>
          <p:cNvPr id="8" name="Picture 7">
            <a:extLst>
              <a:ext uri="{FF2B5EF4-FFF2-40B4-BE49-F238E27FC236}">
                <a16:creationId xmlns:a16="http://schemas.microsoft.com/office/drawing/2014/main" id="{3F67BE86-670E-96F1-5EB9-C8A8885E5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
        <p:nvSpPr>
          <p:cNvPr id="3" name="Text Placeholder 1">
            <a:extLst>
              <a:ext uri="{FF2B5EF4-FFF2-40B4-BE49-F238E27FC236}">
                <a16:creationId xmlns:a16="http://schemas.microsoft.com/office/drawing/2014/main" id="{9974233C-5C43-4B96-9D10-A8A582D23D0D}"/>
              </a:ext>
            </a:extLst>
          </p:cNvPr>
          <p:cNvSpPr txBox="1">
            <a:spLocks/>
          </p:cNvSpPr>
          <p:nvPr/>
        </p:nvSpPr>
        <p:spPr>
          <a:xfrm>
            <a:off x="8099224" y="1778274"/>
            <a:ext cx="6176676" cy="5363838"/>
          </a:xfrm>
          <a:prstGeom prst="rect">
            <a:avLst/>
          </a:prstGeom>
        </p:spPr>
        <p:txBody>
          <a:bodyPr vert="horz" lIns="91440" tIns="45720" rIns="91440" bIns="45720" numCol="2"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500"/>
              </a:spcAft>
              <a:buNone/>
            </a:pPr>
            <a:r>
              <a:rPr lang="zh-TW" sz="1800" b="1" dirty="0">
                <a:solidFill>
                  <a:srgbClr val="55565A"/>
                </a:solidFill>
                <a:latin typeface="Arial"/>
                <a:ea typeface="PMingLiU"/>
                <a:cs typeface="Arial"/>
              </a:rPr>
              <a:t>讲师发展学院青狮狮友奖学金</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每个宪章区有一个青狮狮友奖学金的名额</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a:cs typeface="Arial"/>
              </a:rPr>
              <a:t>参加讲师发展学院</a:t>
            </a:r>
            <a:r>
              <a:rPr lang="zh-CN" altLang="en-US" sz="1800" dirty="0">
                <a:solidFill>
                  <a:srgbClr val="55565A"/>
                </a:solidFill>
                <a:latin typeface="Arial"/>
                <a:ea typeface="PMingLiU"/>
                <a:cs typeface="Arial"/>
              </a:rPr>
              <a:t>可得到</a:t>
            </a:r>
            <a:r>
              <a:rPr lang="zh-TW" sz="1800" dirty="0">
                <a:solidFill>
                  <a:srgbClr val="55565A"/>
                </a:solidFill>
                <a:latin typeface="Arial"/>
                <a:ea typeface="PMingLiU"/>
                <a:cs typeface="Arial"/>
              </a:rPr>
              <a:t>财务支持</a:t>
            </a:r>
          </a:p>
          <a:p>
            <a:pPr marL="342900" indent="-342900">
              <a:lnSpc>
                <a:spcPct val="100000"/>
              </a:lnSpc>
              <a:spcBef>
                <a:spcPts val="0"/>
              </a:spcBef>
              <a:spcAft>
                <a:spcPts val="1500"/>
              </a:spcAft>
              <a:buClr>
                <a:srgbClr val="EBB700"/>
              </a:buClr>
              <a:buSzPct val="80000"/>
              <a:buFont typeface="Lucida Grande" panose="020B0600040502020204" pitchFamily="34" charset="0"/>
              <a:buChar char="▶"/>
            </a:pPr>
            <a:r>
              <a:rPr lang="zh-TW" sz="1800" dirty="0">
                <a:solidFill>
                  <a:srgbClr val="55565A"/>
                </a:solidFill>
                <a:latin typeface="Arial"/>
                <a:ea typeface="PMingLiU" charset="0"/>
                <a:cs typeface="Arial"/>
              </a:rPr>
              <a:t>从2024-2025年度开始</a:t>
            </a:r>
            <a:r>
              <a:rPr lang="zh-CN" altLang="en-US" sz="1800" dirty="0">
                <a:solidFill>
                  <a:srgbClr val="55565A"/>
                </a:solidFill>
                <a:latin typeface="Arial"/>
                <a:ea typeface="PMingLiU" charset="0"/>
                <a:cs typeface="Arial"/>
              </a:rPr>
              <a:t>实施</a:t>
            </a:r>
            <a:r>
              <a:rPr lang="zh-TW" sz="1800" dirty="0">
                <a:solidFill>
                  <a:srgbClr val="55565A"/>
                </a:solidFill>
                <a:latin typeface="Arial"/>
                <a:ea typeface="PMingLiU" charset="0"/>
                <a:cs typeface="Arial"/>
              </a:rPr>
              <a:t> — 请参阅青狮狮友页面以了解更多最新信息</a:t>
            </a:r>
          </a:p>
          <a:p>
            <a:pPr marL="0" indent="0">
              <a:lnSpc>
                <a:spcPct val="100000"/>
              </a:lnSpc>
              <a:spcBef>
                <a:spcPts val="0"/>
              </a:spcBef>
              <a:spcAft>
                <a:spcPts val="1500"/>
              </a:spcAft>
              <a:buFont typeface="Lucida Grande" panose="020B0600040502020204" pitchFamily="34" charset="0"/>
              <a:buNone/>
            </a:pPr>
            <a:endParaRPr lang="en-US" altLang="zh-TW" sz="1800" u="sng" dirty="0">
              <a:solidFill>
                <a:srgbClr val="407CCA"/>
              </a:solidFill>
              <a:latin typeface="Arial"/>
              <a:ea typeface="PMingLiU" charset="0"/>
              <a:cs typeface="Arial"/>
              <a:hlinkClick r:id="rId6">
                <a:extLst>
                  <a:ext uri="{A12FA001-AC4F-418D-AE19-62706E023703}">
                    <ahyp:hlinkClr xmlns:ahyp="http://schemas.microsoft.com/office/drawing/2018/hyperlinkcolor" val="tx"/>
                  </a:ext>
                </a:extLst>
              </a:hlinkClick>
            </a:endParaRPr>
          </a:p>
          <a:p>
            <a:pPr marL="0" indent="0">
              <a:lnSpc>
                <a:spcPct val="100000"/>
              </a:lnSpc>
              <a:spcBef>
                <a:spcPts val="0"/>
              </a:spcBef>
              <a:spcAft>
                <a:spcPts val="1500"/>
              </a:spcAft>
              <a:buFont typeface="Lucida Grande" panose="020B0600040502020204" pitchFamily="34" charset="0"/>
              <a:buNone/>
            </a:pPr>
            <a:r>
              <a:rPr lang="zh-TW" sz="1800" u="sng" dirty="0">
                <a:solidFill>
                  <a:srgbClr val="407CCA"/>
                </a:solidFill>
                <a:latin typeface="Arial"/>
                <a:ea typeface="PMingLiU" charset="0"/>
                <a:cs typeface="Arial"/>
                <a:hlinkClick r:id="rId7">
                  <a:extLst>
                    <a:ext uri="{A12FA001-AC4F-418D-AE19-62706E023703}">
                      <ahyp:hlinkClr xmlns:ahyp="http://schemas.microsoft.com/office/drawing/2018/hyperlinkcolor" val="tx"/>
                    </a:ext>
                  </a:extLst>
                </a:hlinkClick>
              </a:rPr>
              <a:t>了解更多</a:t>
            </a:r>
            <a:endParaRPr lang="zh-TW" sz="1800" u="sng" dirty="0">
              <a:solidFill>
                <a:srgbClr val="407CCA"/>
              </a:solidFill>
              <a:latin typeface="Arial"/>
              <a:ea typeface="PMingLiU" charset="0"/>
              <a:cs typeface="Arial"/>
              <a:hlinkClick r:id="rId6">
                <a:extLst>
                  <a:ext uri="{A12FA001-AC4F-418D-AE19-62706E023703}">
                    <ahyp:hlinkClr xmlns:ahyp="http://schemas.microsoft.com/office/drawing/2018/hyperlinkcolor" val="tx"/>
                  </a:ext>
                </a:extLst>
              </a:hlinkClick>
            </a:endParaRPr>
          </a:p>
          <a:p>
            <a:pPr marL="0" indent="0" algn="r" fontAlgn="base">
              <a:lnSpc>
                <a:spcPct val="100000"/>
              </a:lnSpc>
              <a:spcBef>
                <a:spcPts val="0"/>
              </a:spcBef>
              <a:spcAft>
                <a:spcPts val="1500"/>
              </a:spcAft>
              <a:buClr>
                <a:srgbClr val="EBB700"/>
              </a:buClr>
              <a:buSzPct val="80000"/>
              <a:buNone/>
            </a:pPr>
            <a:endParaRPr lang="en-US" sz="2000" u="sng" kern="0"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366003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zh-TW" sz="2400" b="1" dirty="0">
                <a:solidFill>
                  <a:srgbClr val="55565A"/>
                </a:solidFill>
                <a:latin typeface="Arial" charset="0"/>
                <a:ea typeface="PMingLiU" charset="0"/>
                <a:cs typeface="Arial" charset="0"/>
              </a:rPr>
              <a:t>私人领英 (LinkedIn) 群组 </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全球的青狮狮友网络</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建立您的专业联系人名单</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分享服务的理念</a:t>
            </a:r>
          </a:p>
          <a:p>
            <a:pPr>
              <a:spcBef>
                <a:spcPts val="0"/>
              </a:spcBef>
              <a:spcAft>
                <a:spcPts val="1200"/>
              </a:spcAft>
              <a:buClr>
                <a:srgbClr val="EBB700"/>
              </a:buClr>
            </a:pPr>
            <a:r>
              <a:rPr lang="zh-TW" sz="2400" dirty="0">
                <a:solidFill>
                  <a:srgbClr val="55565A"/>
                </a:solidFill>
                <a:latin typeface="Arial" charset="0"/>
                <a:ea typeface="PMingLiU" charset="0"/>
                <a:cs typeface="Arial" charset="0"/>
              </a:rPr>
              <a:t>讨论领导发展的资源和基要技能</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646331"/>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专业的社交网络</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5325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sz="5400" b="1" dirty="0">
                <a:solidFill>
                  <a:schemeClr val="bg1"/>
                </a:solidFill>
                <a:latin typeface="Arial" panose="020B0604020202020204" pitchFamily="34" charset="0"/>
                <a:ea typeface="PMingLiU"/>
                <a:cs typeface="Arial" panose="020B0604020202020204" pitchFamily="34" charset="0"/>
              </a:rPr>
            </a:br>
            <a:br>
              <a:rPr lang="zh-TW" b="1" dirty="0">
                <a:solidFill>
                  <a:schemeClr val="bg1"/>
                </a:solidFill>
                <a:latin typeface="Arial" panose="020B0604020202020204" pitchFamily="34" charset="0"/>
                <a:ea typeface="PMingLiU"/>
                <a:cs typeface="Arial" panose="020B0604020202020204" pitchFamily="34" charset="0"/>
              </a:rPr>
            </a:br>
            <a:br>
              <a:rPr lang="zh-TW" dirty="0">
                <a:solidFill>
                  <a:schemeClr val="bg1"/>
                </a:solidFill>
              </a:rPr>
            </a:br>
            <a:br>
              <a:rPr lang="zh-TW" dirty="0">
                <a:solidFill>
                  <a:schemeClr val="bg1"/>
                </a:solidFill>
              </a:rPr>
            </a:br>
            <a:br>
              <a:rPr lang="zh-TW" dirty="0">
                <a:solidFill>
                  <a:schemeClr val="bg1"/>
                </a:solidFill>
              </a:rPr>
            </a:br>
            <a:br>
              <a:rPr lang="zh-TW" dirty="0">
                <a:solidFill>
                  <a:schemeClr val="bg1"/>
                </a:solidFill>
              </a:rPr>
            </a:br>
            <a:br>
              <a:rPr lang="zh-TW" dirty="0"/>
            </a:br>
            <a:r>
              <a:rPr lang="zh-TW" dirty="0"/>
              <a:t>                                                         </a:t>
            </a: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zh-TW" sz="5400" b="1" dirty="0">
                <a:solidFill>
                  <a:srgbClr val="00338D"/>
                </a:solidFill>
                <a:latin typeface="Arial" panose="020B0604020202020204" pitchFamily="34" charset="0"/>
                <a:ea typeface="PMingLiU"/>
                <a:cs typeface="Arial" panose="020B0604020202020204" pitchFamily="34" charset="0"/>
              </a:rPr>
              <a:t>青狮和狮友的双重会籍</a:t>
            </a: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zh-TW" sz="2000" b="1" u="sng" dirty="0">
                <a:solidFill>
                  <a:srgbClr val="407CCA"/>
                </a:solidFill>
                <a:latin typeface="Arial" charset="0"/>
                <a:ea typeface="PMingLiU" charset="0"/>
                <a:cs typeface="Arial" charset="0"/>
                <a:hlinkClick r:id="rId5"/>
              </a:rPr>
              <a:t>了解更多</a:t>
            </a:r>
          </a:p>
        </p:txBody>
      </p:sp>
    </p:spTree>
    <p:extLst>
      <p:ext uri="{BB962C8B-B14F-4D97-AF65-F5344CB8AC3E}">
        <p14:creationId xmlns:p14="http://schemas.microsoft.com/office/powerpoint/2010/main" val="217826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狮子分会的类型</a:t>
            </a:r>
          </a:p>
          <a:p>
            <a:pPr algn="ctr"/>
            <a:r>
              <a:rPr lang="zh-TW" sz="4800" dirty="0">
                <a:solidFill>
                  <a:schemeClr val="bg1"/>
                </a:solidFill>
                <a:latin typeface="Arial" panose="020B0604020202020204" pitchFamily="34" charset="0"/>
                <a:ea typeface="PMingLiU" charset="0"/>
                <a:cs typeface="Arial" panose="020B0604020202020204" pitchFamily="34" charset="0"/>
              </a:rPr>
              <a:t>对年轻的狮友具吸引力</a:t>
            </a:r>
          </a:p>
        </p:txBody>
      </p:sp>
    </p:spTree>
    <p:extLst>
      <p:ext uri="{BB962C8B-B14F-4D97-AF65-F5344CB8AC3E}">
        <p14:creationId xmlns:p14="http://schemas.microsoft.com/office/powerpoint/2010/main" val="2152849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4347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规定的最低 20 名授证会员中必须有至少 10 名前青少狮</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与其他的前任青少狮及朋友一起服务</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建立青狮狮友及年轻狮友的社群</a:t>
            </a:r>
          </a:p>
          <a:p>
            <a:pPr marL="0" indent="0" fontAlgn="base">
              <a:lnSpc>
                <a:spcPct val="100000"/>
              </a:lnSpc>
              <a:spcBef>
                <a:spcPts val="0"/>
              </a:spcBef>
              <a:spcAft>
                <a:spcPts val="2400"/>
              </a:spcAft>
              <a:buClr>
                <a:srgbClr val="EBB700"/>
              </a:buClr>
              <a:buSzPct val="80000"/>
              <a:buNone/>
            </a:pPr>
            <a:r>
              <a:rPr lang="zh-TW" sz="2400" b="1" u="sng" dirty="0">
                <a:solidFill>
                  <a:srgbClr val="407CCA"/>
                </a:solidFill>
                <a:latin typeface="Arial" charset="0"/>
                <a:ea typeface="PMingLiU"/>
                <a:cs typeface="Arial" charset="0"/>
                <a:hlinkClick r:id="rId4"/>
              </a:rPr>
              <a:t>了解更多</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青狮狮友分会</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171997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8"/>
            <a:ext cx="5714927" cy="3673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青狮狮友的一个很好的分会选择</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规定的最低 20 名授证会员中必须有至少 5 名学生会员</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学生会籍的优惠计划</a:t>
            </a:r>
          </a:p>
          <a:p>
            <a:pPr marL="0" indent="0" fontAlgn="base">
              <a:lnSpc>
                <a:spcPct val="100000"/>
              </a:lnSpc>
              <a:spcBef>
                <a:spcPts val="0"/>
              </a:spcBef>
              <a:spcAft>
                <a:spcPts val="2400"/>
              </a:spcAft>
              <a:buClr>
                <a:srgbClr val="EBB700"/>
              </a:buClr>
              <a:buSzPct val="80000"/>
              <a:buNone/>
            </a:pPr>
            <a:r>
              <a:rPr lang="zh-TW" sz="2400" u="sng" dirty="0">
                <a:solidFill>
                  <a:srgbClr val="407CCA"/>
                </a:solidFill>
                <a:latin typeface="Arial" charset="0"/>
                <a:ea typeface="PMingLiU"/>
                <a:cs typeface="Arial" charset="0"/>
                <a:hlinkClick r:id="rId4"/>
              </a:rPr>
              <a:t>了解更多</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校园狮子分会</a:t>
            </a:r>
          </a:p>
          <a:p>
            <a:r>
              <a:rPr lang="zh-TW" sz="4200" b="1" dirty="0">
                <a:solidFill>
                  <a:srgbClr val="00338D"/>
                </a:solidFill>
                <a:latin typeface="Arial" panose="020B0604020202020204" pitchFamily="34" charset="0"/>
                <a:ea typeface="PMingLiU"/>
                <a:cs typeface="Arial" panose="020B0604020202020204" pitchFamily="34" charset="0"/>
              </a:rPr>
              <a:t>及学生会籍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3789544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87163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zh-TW" sz="2000" b="1" dirty="0">
                <a:solidFill>
                  <a:srgbClr val="55565A"/>
                </a:solidFill>
                <a:latin typeface="Arial" charset="0"/>
                <a:ea typeface="PMingLiU"/>
                <a:cs typeface="Arial" charset="0"/>
              </a:rPr>
              <a:t>分会支部</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成立五名或多于五名会员的分会支部</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青狮狮友和其他的年轻狮友各自独立地集会及服务</a:t>
            </a:r>
          </a:p>
          <a:p>
            <a:pPr marL="0" indent="0" fontAlgn="base">
              <a:lnSpc>
                <a:spcPct val="100000"/>
              </a:lnSpc>
              <a:spcBef>
                <a:spcPts val="0"/>
              </a:spcBef>
              <a:spcAft>
                <a:spcPts val="1500"/>
              </a:spcAft>
              <a:buClr>
                <a:srgbClr val="EBB700"/>
              </a:buClr>
              <a:buSzPct val="80000"/>
              <a:buNone/>
            </a:pPr>
            <a:r>
              <a:rPr lang="zh-TW" sz="2000" b="1" u="sng" dirty="0">
                <a:solidFill>
                  <a:srgbClr val="407CCA"/>
                </a:solidFill>
                <a:latin typeface="Arial" charset="0"/>
                <a:ea typeface="PMingLiU" charset="0"/>
                <a:cs typeface="Arial" charset="0"/>
                <a:hlinkClick r:id="rId4"/>
              </a:rPr>
              <a:t>了解更多</a:t>
            </a: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zh-TW" sz="2000" b="1" dirty="0">
                <a:solidFill>
                  <a:srgbClr val="55565A"/>
                </a:solidFill>
                <a:latin typeface="Arial" charset="0"/>
                <a:ea typeface="PMingLiU"/>
                <a:cs typeface="Arial" charset="0"/>
              </a:rPr>
              <a:t>特殊兴趣分会</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结合共同的兴趣、专业、文化、嗜好或生活经验</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2000" dirty="0">
                <a:solidFill>
                  <a:srgbClr val="55565A"/>
                </a:solidFill>
                <a:latin typeface="Arial" charset="0"/>
                <a:ea typeface="PMingLiU"/>
                <a:cs typeface="Arial" charset="0"/>
              </a:rPr>
              <a:t>选择一个特殊兴趣的类别来独特地描述分会会员或服务的重点</a:t>
            </a:r>
          </a:p>
          <a:p>
            <a:pPr marL="0" indent="0" fontAlgn="base">
              <a:lnSpc>
                <a:spcPct val="100000"/>
              </a:lnSpc>
              <a:spcBef>
                <a:spcPts val="0"/>
              </a:spcBef>
              <a:spcAft>
                <a:spcPts val="1500"/>
              </a:spcAft>
              <a:buClr>
                <a:srgbClr val="EBB700"/>
              </a:buClr>
              <a:buSzPct val="80000"/>
              <a:buNone/>
            </a:pPr>
            <a:r>
              <a:rPr lang="zh-TW" sz="2000" b="1" u="sng" dirty="0">
                <a:solidFill>
                  <a:srgbClr val="407CCA"/>
                </a:solidFill>
                <a:latin typeface="Arial" charset="0"/>
                <a:ea typeface="PMingLiU" charset="0"/>
                <a:cs typeface="Arial" charset="0"/>
                <a:hlinkClick r:id="rId5"/>
              </a:rPr>
              <a:t>了解更多</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分会的选择</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40955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3501280" cy="3946804"/>
            <a:chOff x="4739767" y="1033790"/>
            <a:chExt cx="5422345" cy="3946804"/>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1</a:t>
              </a:r>
              <a:r>
                <a:rPr lang="zh-TW" sz="2000" dirty="0">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青少狮会计划概览</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2</a:t>
              </a:r>
              <a:r>
                <a:rPr lang="zh-TW" sz="2000" dirty="0">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panose="020B0604020202020204" pitchFamily="34" charset="0"/>
                  <a:ea typeface="PMingLiU"/>
                  <a:cs typeface="Arial" panose="020B0604020202020204" pitchFamily="34" charset="0"/>
                </a:rPr>
                <a:t>青少狮会顾问的角色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462793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3</a:t>
              </a:r>
              <a:r>
                <a:rPr lang="zh-TW" sz="2000" dirty="0">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panose="020B0604020202020204" pitchFamily="34" charset="0"/>
                  <a:ea typeface="PMingLiU"/>
                  <a:cs typeface="Arial" panose="020B0604020202020204" pitchFamily="34" charset="0"/>
                </a:rPr>
                <a:t>青少狮会的管理</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4</a:t>
              </a:r>
              <a:r>
                <a:rPr lang="zh-TW" sz="2000" dirty="0">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青少狮会计划的资源</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5025139" cy="1015663"/>
            </a:xfrm>
            <a:prstGeom prst="rect">
              <a:avLst/>
            </a:prstGeom>
            <a:noFill/>
          </p:spPr>
          <p:txBody>
            <a:bodyPr wrap="none" lIns="91440" tIns="45720" rIns="91440" bIns="45720" rtlCol="0" anchor="t">
              <a:spAutoFit/>
            </a:bodyPr>
            <a:lstStyle/>
            <a:p>
              <a:r>
                <a:rPr lang="zh-TW" sz="2000" b="1" dirty="0">
                  <a:solidFill>
                    <a:srgbClr val="407CCA"/>
                  </a:solidFill>
                  <a:latin typeface="Arial"/>
                  <a:ea typeface="PMingLiU"/>
                  <a:cs typeface="Arial"/>
                </a:rPr>
                <a:t>单元 5</a:t>
              </a:r>
              <a:r>
                <a:rPr lang="zh-TW" sz="2000" dirty="0">
                  <a:latin typeface="Arial"/>
                  <a:ea typeface="PMingLiU"/>
                  <a:cs typeface="Arial"/>
                </a:rPr>
                <a:t> </a:t>
              </a:r>
              <a:r>
                <a:rPr lang="zh-TW" sz="2000" dirty="0">
                  <a:solidFill>
                    <a:srgbClr val="EBB700"/>
                  </a:solidFill>
                  <a:latin typeface="Arial"/>
                  <a:ea typeface="PMingLiU"/>
                  <a:cs typeface="Arial"/>
                </a:rPr>
                <a:t>// </a:t>
              </a:r>
              <a:r>
                <a:rPr lang="zh-TW" sz="2000" dirty="0">
                  <a:solidFill>
                    <a:srgbClr val="55565A"/>
                  </a:solidFill>
                  <a:latin typeface="Arial"/>
                  <a:ea typeface="PMingLiU"/>
                  <a:cs typeface="Arial"/>
                </a:rPr>
                <a:t>和年轻人一起工作</a:t>
              </a:r>
            </a:p>
            <a:p>
              <a:endParaRPr lang="en-US" sz="2000" dirty="0">
                <a:solidFill>
                  <a:srgbClr val="EBB700"/>
                </a:solidFill>
                <a:latin typeface="Arial" panose="020B0604020202020204" pitchFamily="34" charset="0"/>
                <a:cs typeface="Arial" panose="020B0604020202020204" pitchFamily="34" charset="0"/>
              </a:endParaRPr>
            </a:p>
            <a:p>
              <a:r>
                <a:rPr lang="zh-TW" sz="2000" b="1" dirty="0">
                  <a:solidFill>
                    <a:srgbClr val="407CCA"/>
                  </a:solidFill>
                  <a:latin typeface="Arial"/>
                  <a:ea typeface="PMingLiU"/>
                  <a:cs typeface="Arial"/>
                </a:rPr>
                <a:t>单元 6</a:t>
              </a:r>
              <a:r>
                <a:rPr lang="zh-TW" sz="2000" dirty="0">
                  <a:latin typeface="Arial"/>
                  <a:ea typeface="PMingLiU"/>
                  <a:cs typeface="Arial"/>
                </a:rPr>
                <a:t> </a:t>
              </a:r>
              <a:r>
                <a:rPr lang="zh-TW" sz="2000" dirty="0">
                  <a:solidFill>
                    <a:srgbClr val="EBB700"/>
                  </a:solidFill>
                  <a:latin typeface="Arial"/>
                  <a:ea typeface="PMingLiU"/>
                  <a:cs typeface="Arial"/>
                </a:rPr>
                <a:t>// </a:t>
              </a:r>
              <a:r>
                <a:rPr lang="zh-TW" altLang="en-US" sz="2000" dirty="0">
                  <a:solidFill>
                    <a:srgbClr val="55565A"/>
                  </a:solidFill>
                  <a:latin typeface="Arial"/>
                  <a:ea typeface="PMingLiU"/>
                  <a:cs typeface="Arial"/>
                </a:rPr>
                <a:t>继续服务旅程</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zh-TW" sz="6000" b="1" dirty="0">
                <a:solidFill>
                  <a:schemeClr val="bg1"/>
                </a:solidFill>
                <a:latin typeface="Arial Black" panose="020B0604020202020204" pitchFamily="34" charset="0"/>
                <a:ea typeface="PMingLiU" charset="0"/>
                <a:cs typeface="Arial Black" panose="020B0604020202020204" pitchFamily="34" charset="0"/>
              </a:rPr>
              <a:t>单元</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青少狮转成青狮狮友 </a:t>
            </a:r>
          </a:p>
          <a:p>
            <a:pPr algn="ctr"/>
            <a:r>
              <a:rPr lang="zh-TW" sz="4800" dirty="0">
                <a:solidFill>
                  <a:schemeClr val="bg1"/>
                </a:solidFill>
                <a:latin typeface="Arial" panose="020B0604020202020204" pitchFamily="34" charset="0"/>
                <a:ea typeface="PMingLiU" charset="0"/>
                <a:cs typeface="Arial" panose="020B0604020202020204" pitchFamily="34" charset="0"/>
              </a:rPr>
              <a:t>简易的过渡步骤</a:t>
            </a:r>
          </a:p>
        </p:txBody>
      </p:sp>
    </p:spTree>
    <p:extLst>
      <p:ext uri="{BB962C8B-B14F-4D97-AF65-F5344CB8AC3E}">
        <p14:creationId xmlns:p14="http://schemas.microsoft.com/office/powerpoint/2010/main" val="18054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240281"/>
            <a:ext cx="3887425" cy="3803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Bef>
                <a:spcPts val="0"/>
              </a:spcBef>
              <a:spcAft>
                <a:spcPts val="1200"/>
              </a:spcAft>
              <a:buClr>
                <a:srgbClr val="55565A"/>
              </a:buClr>
              <a:buFont typeface="+mj-lt"/>
              <a:buAutoNum type="arabicPeriod"/>
            </a:pPr>
            <a:r>
              <a:rPr lang="zh-TW" sz="2400" dirty="0">
                <a:solidFill>
                  <a:srgbClr val="55565A"/>
                </a:solidFill>
                <a:latin typeface="Arial" charset="0"/>
                <a:ea typeface="PMingLiU" charset="0"/>
                <a:cs typeface="Arial" charset="0"/>
              </a:rPr>
              <a:t>验证青狮狮友会籍的资格</a:t>
            </a:r>
          </a:p>
          <a:p>
            <a:pPr marL="457200" indent="-457200">
              <a:spcBef>
                <a:spcPts val="0"/>
              </a:spcBef>
              <a:spcAft>
                <a:spcPts val="1200"/>
              </a:spcAft>
              <a:buClr>
                <a:srgbClr val="55565A"/>
              </a:buClr>
              <a:buFont typeface="+mj-lt"/>
              <a:buAutoNum type="arabicPeriod"/>
            </a:pPr>
            <a:r>
              <a:rPr lang="zh-TW" sz="2400" dirty="0">
                <a:solidFill>
                  <a:srgbClr val="55565A"/>
                </a:solidFill>
                <a:latin typeface="Arial"/>
                <a:ea typeface="PMingLiU" charset="0"/>
                <a:cs typeface="Arial"/>
              </a:rPr>
              <a:t>决定哪种分会类型最适合每一位会员 </a:t>
            </a:r>
          </a:p>
          <a:p>
            <a:pPr marL="2540" indent="0">
              <a:spcBef>
                <a:spcPts val="600"/>
              </a:spcBef>
              <a:spcAft>
                <a:spcPts val="1200"/>
              </a:spcAft>
              <a:buClr>
                <a:srgbClr val="EBB700"/>
              </a:buClr>
              <a:buNone/>
            </a:pPr>
            <a:r>
              <a:rPr lang="zh-TW" b="1" dirty="0">
                <a:solidFill>
                  <a:srgbClr val="55565A"/>
                </a:solidFill>
                <a:latin typeface="Arial"/>
                <a:ea typeface="PMingLiU" charset="0"/>
                <a:cs typeface="Arial"/>
              </a:rPr>
              <a:t>重要事项：请务必提醒您的狮子会会长或秘书，在 Lions International在线报告系统或当地的报告系统中，将会籍类型注明为「青狮狮友」。</a:t>
            </a:r>
          </a:p>
          <a:p>
            <a:pPr marL="0" indent="0">
              <a:spcBef>
                <a:spcPts val="0"/>
              </a:spcBef>
              <a:spcAft>
                <a:spcPts val="1200"/>
              </a:spcAft>
              <a:buClr>
                <a:srgbClr val="EBB700"/>
              </a:buClr>
              <a:buNone/>
            </a:pPr>
            <a:endParaRPr lang="en-US"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874777"/>
            <a:ext cx="438342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panose="020B0604020202020204" pitchFamily="34" charset="0"/>
                <a:ea typeface="PMingLiU"/>
                <a:cs typeface="Arial" panose="020B0604020202020204" pitchFamily="34" charset="0"/>
              </a:rPr>
              <a:t>成为青狮狮友的简易步骤</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144728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DF878-7446-ADB1-BE4F-12DA41B17F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2D72B2-7999-B057-C25A-A4E8972367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905B2CFF-577E-71A1-7164-3E659611A0F3}"/>
              </a:ext>
            </a:extLst>
          </p:cNvPr>
          <p:cNvSpPr txBox="1">
            <a:spLocks/>
          </p:cNvSpPr>
          <p:nvPr/>
        </p:nvSpPr>
        <p:spPr bwMode="auto">
          <a:xfrm>
            <a:off x="836165" y="2832034"/>
            <a:ext cx="4429141"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None/>
            </a:pPr>
            <a:r>
              <a:rPr lang="zh-TW" sz="2000" dirty="0">
                <a:solidFill>
                  <a:srgbClr val="55565A"/>
                </a:solidFill>
                <a:latin typeface="Arial"/>
                <a:ea typeface="PMingLiU"/>
                <a:cs typeface="Arial"/>
              </a:rPr>
              <a:t>有关如何将青少狮转为狮友的说明，请参阅青狮狮友网页。 </a:t>
            </a:r>
          </a:p>
          <a:p>
            <a:pPr marL="0" indent="0">
              <a:spcBef>
                <a:spcPts val="0"/>
              </a:spcBef>
              <a:spcAft>
                <a:spcPts val="1200"/>
              </a:spcAft>
              <a:buNone/>
            </a:pPr>
            <a:endParaRPr lang="en-US" sz="2000" dirty="0">
              <a:solidFill>
                <a:srgbClr val="55565A"/>
              </a:solidFill>
              <a:latin typeface="Arial"/>
              <a:cs typeface="Arial"/>
            </a:endParaRPr>
          </a:p>
          <a:p>
            <a:pPr marL="0" indent="0">
              <a:spcBef>
                <a:spcPts val="0"/>
              </a:spcBef>
              <a:spcAft>
                <a:spcPts val="1200"/>
              </a:spcAft>
              <a:buNone/>
            </a:pPr>
            <a:r>
              <a:rPr lang="zh-TW" sz="2000" dirty="0">
                <a:solidFill>
                  <a:srgbClr val="55565A"/>
                </a:solidFill>
                <a:latin typeface="Arial"/>
                <a:ea typeface="PMingLiU"/>
                <a:cs typeface="Arial"/>
                <a:hlinkClick r:id="rId4"/>
              </a:rPr>
              <a:t>了解更多</a:t>
            </a:r>
          </a:p>
        </p:txBody>
      </p:sp>
      <p:sp>
        <p:nvSpPr>
          <p:cNvPr id="4" name="Headline">
            <a:extLst>
              <a:ext uri="{FF2B5EF4-FFF2-40B4-BE49-F238E27FC236}">
                <a16:creationId xmlns:a16="http://schemas.microsoft.com/office/drawing/2014/main" id="{F997324E-CF38-A09E-97FC-F7F7B61F1172}"/>
              </a:ext>
            </a:extLst>
          </p:cNvPr>
          <p:cNvSpPr txBox="1">
            <a:spLocks/>
          </p:cNvSpPr>
          <p:nvPr/>
        </p:nvSpPr>
        <p:spPr>
          <a:xfrm>
            <a:off x="813419" y="768098"/>
            <a:ext cx="4139581" cy="646331"/>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dirty="0">
                <a:solidFill>
                  <a:srgbClr val="00338D"/>
                </a:solidFill>
                <a:latin typeface="Arial"/>
                <a:ea typeface="PMingLiU"/>
                <a:cs typeface="Arial"/>
              </a:rPr>
              <a:t>青少狮转为狮友</a:t>
            </a:r>
          </a:p>
        </p:txBody>
      </p:sp>
      <p:pic>
        <p:nvPicPr>
          <p:cNvPr id="7" name="Picture 6">
            <a:extLst>
              <a:ext uri="{FF2B5EF4-FFF2-40B4-BE49-F238E27FC236}">
                <a16:creationId xmlns:a16="http://schemas.microsoft.com/office/drawing/2014/main" id="{E98C9D37-A720-79C7-0914-2C15D1E98E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5" name="Picture 4" descr="A person and person looking at a computer&#10;&#10;Description automatically generated">
            <a:extLst>
              <a:ext uri="{FF2B5EF4-FFF2-40B4-BE49-F238E27FC236}">
                <a16:creationId xmlns:a16="http://schemas.microsoft.com/office/drawing/2014/main" id="{5631D533-5295-F571-07B4-1768251DE442}"/>
              </a:ext>
            </a:extLst>
          </p:cNvPr>
          <p:cNvPicPr>
            <a:picLocks noChangeAspect="1"/>
          </p:cNvPicPr>
          <p:nvPr/>
        </p:nvPicPr>
        <p:blipFill>
          <a:blip r:embed="rId6"/>
          <a:stretch>
            <a:fillRect/>
          </a:stretch>
        </p:blipFill>
        <p:spPr>
          <a:xfrm>
            <a:off x="7278806" y="1715272"/>
            <a:ext cx="4378657" cy="2915666"/>
          </a:xfrm>
          <a:prstGeom prst="rect">
            <a:avLst/>
          </a:prstGeom>
        </p:spPr>
      </p:pic>
    </p:spTree>
    <p:extLst>
      <p:ext uri="{BB962C8B-B14F-4D97-AF65-F5344CB8AC3E}">
        <p14:creationId xmlns:p14="http://schemas.microsoft.com/office/powerpoint/2010/main" val="3804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青狮狮友计划奖项</a:t>
            </a:r>
          </a:p>
        </p:txBody>
      </p:sp>
    </p:spTree>
    <p:extLst>
      <p:ext uri="{BB962C8B-B14F-4D97-AF65-F5344CB8AC3E}">
        <p14:creationId xmlns:p14="http://schemas.microsoft.com/office/powerpoint/2010/main" val="840310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nvGraphicFramePr>
        <p:xfrm>
          <a:off x="488830" y="1480869"/>
          <a:ext cx="11272719" cy="3609293"/>
        </p:xfrm>
        <a:graphic>
          <a:graphicData uri="http://schemas.openxmlformats.org/drawingml/2006/table">
            <a:tbl>
              <a:tblPr firstRow="1" bandRow="1">
                <a:tableStyleId>{5C22544A-7EE6-4342-B048-85BDC9FD1C3A}</a:tableStyleId>
              </a:tblPr>
              <a:tblGrid>
                <a:gridCol w="3959602">
                  <a:extLst>
                    <a:ext uri="{9D8B030D-6E8A-4147-A177-3AD203B41FA5}">
                      <a16:colId xmlns:a16="http://schemas.microsoft.com/office/drawing/2014/main" val="2103514071"/>
                    </a:ext>
                  </a:extLst>
                </a:gridCol>
                <a:gridCol w="3555544">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zh-TW" dirty="0"/>
                        <a:t>奖项</a:t>
                      </a:r>
                    </a:p>
                  </a:txBody>
                  <a:tcPr/>
                </a:tc>
                <a:tc>
                  <a:txBody>
                    <a:bodyPr/>
                    <a:lstStyle/>
                    <a:p>
                      <a:r>
                        <a:rPr lang="zh-TW" dirty="0"/>
                        <a:t>获奖者</a:t>
                      </a:r>
                    </a:p>
                  </a:txBody>
                  <a:tcPr/>
                </a:tc>
                <a:tc>
                  <a:txBody>
                    <a:bodyPr/>
                    <a:lstStyle/>
                    <a:p>
                      <a:r>
                        <a:rPr lang="zh-TW" dirty="0"/>
                        <a:t>获奖标准</a:t>
                      </a:r>
                    </a:p>
                  </a:txBody>
                  <a:tcPr/>
                </a:tc>
                <a:extLst>
                  <a:ext uri="{0D108BD9-81ED-4DB2-BD59-A6C34878D82A}">
                    <a16:rowId xmlns:a16="http://schemas.microsoft.com/office/drawing/2014/main" val="3940050264"/>
                  </a:ext>
                </a:extLst>
              </a:tr>
              <a:tr h="877025">
                <a:tc>
                  <a:txBody>
                    <a:bodyPr/>
                    <a:lstStyle/>
                    <a:p>
                      <a:r>
                        <a:rPr lang="zh-TW" sz="1600" dirty="0">
                          <a:solidFill>
                            <a:schemeClr val="bg2">
                              <a:lumMod val="25000"/>
                            </a:schemeClr>
                          </a:solidFill>
                        </a:rPr>
                        <a:t>青狮狮友会员奖证书（分会）</a:t>
                      </a:r>
                    </a:p>
                  </a:txBody>
                  <a:tcPr/>
                </a:tc>
                <a:tc>
                  <a:txBody>
                    <a:bodyPr/>
                    <a:lstStyle/>
                    <a:p>
                      <a:r>
                        <a:rPr lang="zh-TW" sz="1600" dirty="0">
                          <a:solidFill>
                            <a:schemeClr val="bg2">
                              <a:lumMod val="25000"/>
                            </a:schemeClr>
                          </a:solidFill>
                        </a:rPr>
                        <a:t>青少狮会顾问</a:t>
                      </a:r>
                    </a:p>
                  </a:txBody>
                  <a:tcPr/>
                </a:tc>
                <a:tc>
                  <a:txBody>
                    <a:bodyPr/>
                    <a:lstStyle/>
                    <a:p>
                      <a:r>
                        <a:rPr lang="zh-TW" sz="1600" dirty="0">
                          <a:solidFill>
                            <a:schemeClr val="bg2">
                              <a:lumMod val="25000"/>
                            </a:schemeClr>
                          </a:solidFill>
                        </a:rPr>
                        <a:t>从他们辅导的任何青少狮会中产生 5 名新的青狮狮友</a:t>
                      </a:r>
                    </a:p>
                  </a:txBody>
                  <a:tcPr/>
                </a:tc>
                <a:extLst>
                  <a:ext uri="{0D108BD9-81ED-4DB2-BD59-A6C34878D82A}">
                    <a16:rowId xmlns:a16="http://schemas.microsoft.com/office/drawing/2014/main" val="1683200441"/>
                  </a:ext>
                </a:extLst>
              </a:tr>
              <a:tr h="674634">
                <a:tc>
                  <a:txBody>
                    <a:bodyPr/>
                    <a:lstStyle/>
                    <a:p>
                      <a:r>
                        <a:rPr lang="zh-TW" sz="1600" dirty="0">
                          <a:solidFill>
                            <a:schemeClr val="bg2">
                              <a:lumMod val="25000"/>
                            </a:schemeClr>
                          </a:solidFill>
                        </a:rPr>
                        <a:t>青狮狮友会员奖证书（区）</a:t>
                      </a:r>
                    </a:p>
                  </a:txBody>
                  <a:tcPr/>
                </a:tc>
                <a:tc>
                  <a:txBody>
                    <a:bodyPr/>
                    <a:lstStyle/>
                    <a:p>
                      <a:r>
                        <a:rPr lang="zh-TW" sz="1600" dirty="0">
                          <a:solidFill>
                            <a:schemeClr val="bg2">
                              <a:lumMod val="25000"/>
                            </a:schemeClr>
                          </a:solidFill>
                        </a:rPr>
                        <a:t>区青少狮主席</a:t>
                      </a:r>
                    </a:p>
                  </a:txBody>
                  <a:tcPr/>
                </a:tc>
                <a:tc>
                  <a:txBody>
                    <a:bodyPr/>
                    <a:lstStyle/>
                    <a:p>
                      <a:r>
                        <a:rPr lang="zh-TW" sz="1600" dirty="0">
                          <a:solidFill>
                            <a:schemeClr val="bg2">
                              <a:lumMod val="25000"/>
                            </a:schemeClr>
                          </a:solidFill>
                        </a:rPr>
                        <a:t>从他们区内任何的青少狮会中产生 15 名新的青狮狮友</a:t>
                      </a:r>
                    </a:p>
                  </a:txBody>
                  <a:tcPr/>
                </a:tc>
                <a:extLst>
                  <a:ext uri="{0D108BD9-81ED-4DB2-BD59-A6C34878D82A}">
                    <a16:rowId xmlns:a16="http://schemas.microsoft.com/office/drawing/2014/main" val="1370360521"/>
                  </a:ext>
                </a:extLst>
              </a:tr>
              <a:tr h="674634">
                <a:tc>
                  <a:txBody>
                    <a:bodyPr/>
                    <a:lstStyle/>
                    <a:p>
                      <a:pPr lvl="0">
                        <a:buNone/>
                      </a:pPr>
                      <a:r>
                        <a:rPr lang="zh-TW" sz="1600" dirty="0">
                          <a:solidFill>
                            <a:schemeClr val="bg2">
                              <a:lumMod val="25000"/>
                            </a:schemeClr>
                          </a:solidFill>
                        </a:rPr>
                        <a:t>青狮狮友会员奖证书（复合区）</a:t>
                      </a:r>
                    </a:p>
                  </a:txBody>
                  <a:tcPr/>
                </a:tc>
                <a:tc>
                  <a:txBody>
                    <a:bodyPr/>
                    <a:lstStyle/>
                    <a:p>
                      <a:pPr lvl="0">
                        <a:buNone/>
                      </a:pPr>
                      <a:r>
                        <a:rPr lang="zh-TW" sz="1600" dirty="0">
                          <a:solidFill>
                            <a:schemeClr val="bg2">
                              <a:lumMod val="25000"/>
                            </a:schemeClr>
                          </a:solidFill>
                        </a:rPr>
                        <a:t>复合区青少狮主席</a:t>
                      </a:r>
                    </a:p>
                  </a:txBody>
                  <a:tcPr/>
                </a:tc>
                <a:tc>
                  <a:txBody>
                    <a:bodyPr/>
                    <a:lstStyle/>
                    <a:p>
                      <a:pPr lvl="0">
                        <a:buNone/>
                      </a:pPr>
                      <a:r>
                        <a:rPr lang="zh-TW" sz="1600" dirty="0">
                          <a:solidFill>
                            <a:schemeClr val="bg2">
                              <a:lumMod val="25000"/>
                            </a:schemeClr>
                          </a:solidFill>
                        </a:rPr>
                        <a:t>从他们复合区内任何的区产生 30 名新的青狮狮友</a:t>
                      </a:r>
                    </a:p>
                  </a:txBody>
                  <a:tcPr/>
                </a:tc>
                <a:extLst>
                  <a:ext uri="{0D108BD9-81ED-4DB2-BD59-A6C34878D82A}">
                    <a16:rowId xmlns:a16="http://schemas.microsoft.com/office/drawing/2014/main" val="2210471224"/>
                  </a:ext>
                </a:extLst>
              </a:tr>
              <a:tr h="877025">
                <a:tc>
                  <a:txBody>
                    <a:bodyPr/>
                    <a:lstStyle/>
                    <a:p>
                      <a:pPr lvl="0">
                        <a:buNone/>
                      </a:pPr>
                      <a:r>
                        <a:rPr lang="zh-TW" sz="1600" dirty="0">
                          <a:solidFill>
                            <a:schemeClr val="bg2">
                              <a:lumMod val="25000"/>
                            </a:schemeClr>
                          </a:solidFill>
                        </a:rPr>
                        <a:t>青狮狮友分会授证奖证书 </a:t>
                      </a:r>
                    </a:p>
                  </a:txBody>
                  <a:tcPr/>
                </a:tc>
                <a:tc>
                  <a:txBody>
                    <a:bodyPr/>
                    <a:lstStyle/>
                    <a:p>
                      <a:pPr lvl="0">
                        <a:buNone/>
                      </a:pPr>
                      <a:r>
                        <a:rPr lang="zh-TW" sz="1600" dirty="0">
                          <a:solidFill>
                            <a:schemeClr val="bg2">
                              <a:lumMod val="25000"/>
                            </a:schemeClr>
                          </a:solidFill>
                        </a:rPr>
                        <a:t>辅导狮子分会、总监、区青少狮主席、复合区青少狮主席</a:t>
                      </a:r>
                    </a:p>
                  </a:txBody>
                  <a:tcPr/>
                </a:tc>
                <a:tc>
                  <a:txBody>
                    <a:bodyPr/>
                    <a:lstStyle/>
                    <a:p>
                      <a:pPr lvl="0">
                        <a:buNone/>
                      </a:pPr>
                      <a:r>
                        <a:rPr lang="zh-TW" sz="1600" dirty="0">
                          <a:solidFill>
                            <a:schemeClr val="bg2">
                              <a:lumMod val="25000"/>
                            </a:schemeClr>
                          </a:solidFill>
                        </a:rPr>
                        <a:t>在贵区/复合区辅导至少一个新的青狮狮友分会</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lIns="91440" tIns="45720" rIns="91440" bIns="45720" anchor="t">
            <a:spAutoFit/>
          </a:bodyPr>
          <a:lstStyle/>
          <a:p>
            <a:pPr algn="r" fontAlgn="base">
              <a:spcAft>
                <a:spcPts val="2400"/>
              </a:spcAft>
              <a:buClr>
                <a:srgbClr val="EBB700"/>
              </a:buClr>
              <a:buSzPct val="80000"/>
            </a:pPr>
            <a:r>
              <a:rPr lang="zh-TW" b="1" u="sng" dirty="0">
                <a:solidFill>
                  <a:srgbClr val="407CCA"/>
                </a:solidFill>
                <a:latin typeface="Arial"/>
                <a:ea typeface="PMingLiU"/>
                <a:cs typeface="Arial"/>
                <a:hlinkClick r:id="rId4"/>
              </a:rPr>
              <a:t>了解更多</a:t>
            </a:r>
            <a:endParaRPr lang="zh-TW" b="1" u="sng" dirty="0">
              <a:solidFill>
                <a:srgbClr val="407CCA"/>
              </a:solidFill>
              <a:latin typeface="Arial"/>
              <a:ea typeface="PMingLiU"/>
              <a:cs typeface="Arial"/>
              <a:hlinkClick r:id="rId5"/>
            </a:endParaRP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青少狮转成青狮狮友奖项</a:t>
            </a:r>
          </a:p>
        </p:txBody>
      </p:sp>
    </p:spTree>
    <p:extLst>
      <p:ext uri="{BB962C8B-B14F-4D97-AF65-F5344CB8AC3E}">
        <p14:creationId xmlns:p14="http://schemas.microsoft.com/office/powerpoint/2010/main" val="2662959292"/>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额外的资源</a:t>
            </a:r>
          </a:p>
        </p:txBody>
      </p:sp>
    </p:spTree>
    <p:extLst>
      <p:ext uri="{BB962C8B-B14F-4D97-AF65-F5344CB8AC3E}">
        <p14:creationId xmlns:p14="http://schemas.microsoft.com/office/powerpoint/2010/main" val="2688625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210991" cy="4505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zh-TW" sz="2400" dirty="0">
                <a:solidFill>
                  <a:srgbClr val="55565A"/>
                </a:solidFill>
                <a:latin typeface="Arial" charset="0"/>
                <a:ea typeface="PMingLiU"/>
                <a:cs typeface="Arial" charset="0"/>
              </a:rPr>
              <a:t>年轻的狮友是我们组织中充满活力的成员，年龄约 40 岁及更年轻，他们为我们的分会和社区带来崭新的观点和领导技能。</a:t>
            </a:r>
          </a:p>
          <a:p>
            <a:pPr marL="0" indent="0" fontAlgn="base">
              <a:lnSpc>
                <a:spcPct val="100000"/>
              </a:lnSpc>
              <a:spcBef>
                <a:spcPts val="0"/>
              </a:spcBef>
              <a:spcAft>
                <a:spcPts val="1200"/>
              </a:spcAft>
              <a:buClr>
                <a:srgbClr val="EBB700"/>
              </a:buClr>
              <a:buSzPct val="80000"/>
              <a:buNone/>
            </a:pPr>
            <a:r>
              <a:rPr lang="zh-TW" sz="2400" b="1" dirty="0">
                <a:solidFill>
                  <a:srgbClr val="55565A"/>
                </a:solidFill>
                <a:latin typeface="Arial" charset="0"/>
                <a:ea typeface="PMingLiU"/>
                <a:cs typeface="Arial" charset="0"/>
              </a:rPr>
              <a:t>资源</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  与年轻的狮友建立联结</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  年轻狮友会籍指南</a:t>
            </a:r>
          </a:p>
          <a:p>
            <a:pPr marL="0" indent="0" fontAlgn="base">
              <a:lnSpc>
                <a:spcPct val="100000"/>
              </a:lnSpc>
              <a:spcBef>
                <a:spcPts val="0"/>
              </a:spcBef>
              <a:spcAft>
                <a:spcPts val="2400"/>
              </a:spcAft>
              <a:buClr>
                <a:srgbClr val="EBB700"/>
              </a:buClr>
              <a:buSzPct val="80000"/>
              <a:buNone/>
            </a:pPr>
            <a:r>
              <a:rPr lang="zh-TW" sz="2400" b="1" u="sng" dirty="0">
                <a:solidFill>
                  <a:srgbClr val="407CCA"/>
                </a:solidFill>
                <a:latin typeface="Arial" charset="0"/>
                <a:ea typeface="PMingLiU"/>
                <a:cs typeface="Arial" charset="0"/>
                <a:hlinkClick r:id="rId4"/>
              </a:rPr>
              <a:t>了解更多</a:t>
            </a:r>
            <a:endParaRPr lang="zh-TW" sz="2400" b="1" u="sng" dirty="0">
              <a:solidFill>
                <a:srgbClr val="407CCA"/>
              </a:solidFill>
              <a:latin typeface="Arial" charset="0"/>
              <a:ea typeface="PMingLiU"/>
              <a:cs typeface="Arial" charset="0"/>
              <a:hlinkClick r:id="rId5"/>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年轻的狮友</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7">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367894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3046988"/>
          </a:xfrm>
          <a:prstGeom prst="rect">
            <a:avLst/>
          </a:prstGeom>
          <a:noFill/>
        </p:spPr>
        <p:txBody>
          <a:bodyPr wrap="square">
            <a:spAutoFit/>
          </a:bodyPr>
          <a:lstStyle/>
          <a:p>
            <a:pPr marL="0" algn="ctr"/>
            <a:r>
              <a:rPr lang="zh-TW" sz="2400" dirty="0">
                <a:latin typeface="Arial" panose="020B0604020202020204" pitchFamily="34" charset="0"/>
                <a:ea typeface="PMingLiU"/>
                <a:cs typeface="Arial" panose="020B0604020202020204" pitchFamily="34" charset="0"/>
              </a:rPr>
              <a:t>请访问</a:t>
            </a:r>
            <a:r>
              <a:rPr lang="zh-TW" sz="2400" dirty="0">
                <a:solidFill>
                  <a:srgbClr val="55565A"/>
                </a:solidFill>
                <a:latin typeface="Arial" panose="020B0604020202020204" pitchFamily="34" charset="0"/>
                <a:ea typeface="PMingLiU"/>
                <a:cs typeface="Arial" panose="020B0604020202020204" pitchFamily="34" charset="0"/>
              </a:rPr>
              <a:t> </a:t>
            </a:r>
            <a:r>
              <a:rPr lang="zh-TW" sz="2400" dirty="0">
                <a:solidFill>
                  <a:srgbClr val="407CCA"/>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lionsclub.org/leo-lion </a:t>
            </a:r>
            <a:r>
              <a:rPr lang="zh-TW" sz="2400" dirty="0">
                <a:latin typeface="Arial" panose="020B0604020202020204" pitchFamily="34" charset="0"/>
                <a:ea typeface="PMingLiU"/>
                <a:cs typeface="Arial" panose="020B0604020202020204" pitchFamily="34" charset="0"/>
              </a:rPr>
              <a:t>，</a:t>
            </a:r>
            <a:r>
              <a:rPr lang="zh-TW" sz="2400" dirty="0">
                <a:solidFill>
                  <a:srgbClr val="55565A"/>
                </a:solidFill>
                <a:latin typeface="Arial" panose="020B0604020202020204" pitchFamily="34" charset="0"/>
                <a:ea typeface="PMingLiU"/>
                <a:cs typeface="Arial" panose="020B0604020202020204" pitchFamily="34" charset="0"/>
              </a:rPr>
              <a:t>阅读更多关于青狮狮友计划的福利和资源，以及</a:t>
            </a:r>
            <a:r>
              <a:rPr lang="zh-TW" sz="2400" dirty="0">
                <a:solidFill>
                  <a:srgbClr val="407CCA"/>
                </a:solidFill>
                <a:latin typeface="Arial" panose="020B0604020202020204" pitchFamily="34" charset="0"/>
                <a:ea typeface="PMingLiU"/>
                <a:cs typeface="Arial" panose="020B0604020202020204" pitchFamily="34" charset="0"/>
                <a:hlinkClick r:id="rId6">
                  <a:extLst>
                    <a:ext uri="{A12FA001-AC4F-418D-AE19-62706E023703}">
                      <ahyp:hlinkClr xmlns:ahyp="http://schemas.microsoft.com/office/drawing/2018/hyperlinkcolor" val="tx"/>
                    </a:ext>
                  </a:extLst>
                </a:hlinkClick>
              </a:rPr>
              <a:t>常见问题</a:t>
            </a:r>
            <a:r>
              <a:rPr lang="zh-TW" sz="2400" dirty="0">
                <a:solidFill>
                  <a:srgbClr val="55565A"/>
                </a:solidFill>
                <a:latin typeface="Arial" panose="020B0604020202020204" pitchFamily="34" charset="0"/>
                <a:ea typeface="PMingLiU"/>
                <a:cs typeface="Arial" panose="020B0604020202020204" pitchFamily="34" charset="0"/>
              </a:rPr>
              <a:t>。 </a:t>
            </a: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algn="ctr"/>
            <a:r>
              <a:rPr lang="zh-TW" altLang="en-US" sz="2400" b="1" dirty="0">
                <a:solidFill>
                  <a:srgbClr val="55565A"/>
                </a:solidFill>
                <a:latin typeface="Arial" panose="020B0604020202020204" pitchFamily="34" charset="0"/>
                <a:cs typeface="Arial" panose="020B0604020202020204" pitchFamily="34" charset="0"/>
              </a:rPr>
              <a:t>单元结束活动</a:t>
            </a:r>
            <a:r>
              <a:rPr lang="zh-CN" altLang="en-US" sz="2400" b="1" dirty="0">
                <a:solidFill>
                  <a:srgbClr val="55565A"/>
                </a:solidFill>
                <a:latin typeface="Arial" panose="020B0604020202020204" pitchFamily="34" charset="0"/>
                <a:cs typeface="Arial" panose="020B0604020202020204" pitchFamily="34" charset="0"/>
              </a:rPr>
              <a:t>：</a:t>
            </a:r>
            <a:r>
              <a:rPr lang="zh-TW" sz="2400" dirty="0">
                <a:solidFill>
                  <a:srgbClr val="55565A"/>
                </a:solidFill>
                <a:latin typeface="Arial" panose="020B0604020202020204" pitchFamily="34" charset="0"/>
                <a:ea typeface="PMingLiU"/>
                <a:cs typeface="Arial" panose="020B0604020202020204" pitchFamily="34" charset="0"/>
              </a:rPr>
              <a:t>讨论哪种狮子会籍实现方式最适合贵分会的青少狮。分享您将如何向符合条件的青少狮介绍会员机会</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t>单元 6</a:t>
            </a:r>
          </a:p>
          <a:p>
            <a:pPr>
              <a:spcBef>
                <a:spcPts val="0"/>
              </a:spcBef>
            </a:pPr>
            <a:r>
              <a:rPr lang="zh-TW" sz="4000" b="0" dirty="0"/>
              <a:t>继续服务的旅程</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732994" y="1166227"/>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目标</a:t>
            </a:r>
          </a:p>
        </p:txBody>
      </p:sp>
      <p:sp>
        <p:nvSpPr>
          <p:cNvPr id="4" name="Text Placeholder 1">
            <a:extLst>
              <a:ext uri="{FF2B5EF4-FFF2-40B4-BE49-F238E27FC236}">
                <a16:creationId xmlns:a16="http://schemas.microsoft.com/office/drawing/2014/main" id="{06D2B1E2-4C88-064A-46E6-98A8B7AF00EB}"/>
              </a:ext>
            </a:extLst>
          </p:cNvPr>
          <p:cNvSpPr txBox="1">
            <a:spLocks/>
          </p:cNvSpPr>
          <p:nvPr/>
        </p:nvSpPr>
        <p:spPr>
          <a:xfrm>
            <a:off x="1339524" y="2080081"/>
            <a:ext cx="12676766" cy="5363838"/>
          </a:xfrm>
          <a:prstGeom prst="rect">
            <a:avLst/>
          </a:prstGeom>
        </p:spPr>
        <p:txBody>
          <a:bodyPr vert="horz" lIns="91440" tIns="45720" rIns="91440" bIns="45720" numCol="2"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500"/>
              </a:spcAft>
              <a:buNone/>
            </a:pPr>
            <a:endParaRPr lang="en-US" sz="1800" b="1" kern="0" dirty="0">
              <a:solidFill>
                <a:srgbClr val="55565A"/>
              </a:solidFill>
              <a:highlight>
                <a:srgbClr val="FFFF00"/>
              </a:highlight>
              <a:latin typeface="Arial"/>
              <a:ea typeface="Calibri"/>
              <a:cs typeface="Arial"/>
            </a:endParaRP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3000" dirty="0">
                <a:solidFill>
                  <a:schemeClr val="bg1"/>
                </a:solidFill>
                <a:latin typeface="Arial"/>
                <a:ea typeface="PMingLiU"/>
                <a:cs typeface="Arial"/>
              </a:rPr>
              <a:t>青少狮转为狮友的教育</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zh-TW" sz="3000" dirty="0">
                <a:solidFill>
                  <a:schemeClr val="bg1"/>
                </a:solidFill>
                <a:latin typeface="Arial"/>
                <a:ea typeface="PMingLiU"/>
                <a:cs typeface="Arial"/>
              </a:rPr>
              <a:t>服务路径概览</a:t>
            </a:r>
          </a:p>
          <a:p>
            <a:pPr marL="342900" indent="-342900">
              <a:lnSpc>
                <a:spcPct val="100000"/>
              </a:lnSpc>
              <a:spcBef>
                <a:spcPts val="0"/>
              </a:spcBef>
              <a:spcAft>
                <a:spcPts val="1500"/>
              </a:spcAft>
              <a:buClr>
                <a:srgbClr val="EBB700"/>
              </a:buClr>
              <a:buSzPct val="80000"/>
              <a:buFont typeface="Lucida Grande" panose="020B0600040502020204" pitchFamily="34" charset="0"/>
              <a:buChar char="▶"/>
            </a:pPr>
            <a:r>
              <a:rPr lang="zh-TW" sz="3000" dirty="0">
                <a:solidFill>
                  <a:schemeClr val="bg1"/>
                </a:solidFill>
                <a:latin typeface="Arial"/>
                <a:ea typeface="PMingLiU" charset="0"/>
                <a:cs typeface="Arial"/>
              </a:rPr>
              <a:t>探索青狮狮友服务的益处</a:t>
            </a:r>
          </a:p>
          <a:p>
            <a:pPr marL="0" indent="0" algn="r" fontAlgn="base">
              <a:lnSpc>
                <a:spcPct val="100000"/>
              </a:lnSpc>
              <a:spcBef>
                <a:spcPts val="0"/>
              </a:spcBef>
              <a:spcAft>
                <a:spcPts val="1500"/>
              </a:spcAft>
              <a:buClr>
                <a:srgbClr val="EBB700"/>
              </a:buClr>
              <a:buSzPct val="80000"/>
              <a:buNone/>
            </a:pPr>
            <a:endParaRPr lang="en-US" sz="2000" u="sng" kern="0"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3350949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4914-8AA1-DC16-FF02-9A52BD49DB7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81E496B-6C0F-EAA9-5DCC-BCF6B7C330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BAC34FF2-63F0-D389-86C3-129F6179EA01}"/>
              </a:ext>
            </a:extLst>
          </p:cNvPr>
          <p:cNvSpPr txBox="1"/>
          <p:nvPr/>
        </p:nvSpPr>
        <p:spPr>
          <a:xfrm>
            <a:off x="360884" y="2620833"/>
            <a:ext cx="4277549" cy="1323439"/>
          </a:xfrm>
          <a:prstGeom prst="rect">
            <a:avLst/>
          </a:prstGeom>
          <a:noFill/>
        </p:spPr>
        <p:txBody>
          <a:bodyPr wrap="square" lIns="91440" tIns="45720" rIns="91440" bIns="45720" rtlCol="0" anchor="b">
            <a:spAutoFit/>
          </a:bodyPr>
          <a:lstStyle/>
          <a:p>
            <a:pPr algn="ctr"/>
            <a:r>
              <a:rPr lang="zh-TW" sz="4000" b="1" dirty="0">
                <a:solidFill>
                  <a:schemeClr val="bg1"/>
                </a:solidFill>
                <a:latin typeface="Arial"/>
                <a:ea typeface="PMingLiU" charset="0"/>
                <a:cs typeface="Arial"/>
              </a:rPr>
              <a:t>您的支持为什么</a:t>
            </a:r>
            <a:endParaRPr lang="en-US" altLang="zh-TW" sz="4000" b="1" dirty="0">
              <a:solidFill>
                <a:schemeClr val="bg1"/>
              </a:solidFill>
              <a:latin typeface="Arial"/>
              <a:ea typeface="PMingLiU" charset="0"/>
              <a:cs typeface="Arial"/>
            </a:endParaRPr>
          </a:p>
          <a:p>
            <a:pPr algn="ctr"/>
            <a:r>
              <a:rPr lang="zh-TW" sz="4000" b="1" dirty="0">
                <a:solidFill>
                  <a:schemeClr val="bg1"/>
                </a:solidFill>
                <a:latin typeface="Arial"/>
                <a:ea typeface="PMingLiU" charset="0"/>
                <a:cs typeface="Arial"/>
              </a:rPr>
              <a:t>很重要</a:t>
            </a:r>
          </a:p>
        </p:txBody>
      </p:sp>
      <p:pic>
        <p:nvPicPr>
          <p:cNvPr id="14" name="Picture 13">
            <a:extLst>
              <a:ext uri="{FF2B5EF4-FFF2-40B4-BE49-F238E27FC236}">
                <a16:creationId xmlns:a16="http://schemas.microsoft.com/office/drawing/2014/main" id="{EE89A9E1-392A-E02E-CF01-2BAB145252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
        <p:nvSpPr>
          <p:cNvPr id="8" name="Text Placeholder 1">
            <a:extLst>
              <a:ext uri="{FF2B5EF4-FFF2-40B4-BE49-F238E27FC236}">
                <a16:creationId xmlns:a16="http://schemas.microsoft.com/office/drawing/2014/main" id="{E090C7E7-59E8-D48E-CC86-5F52C23D617C}"/>
              </a:ext>
            </a:extLst>
          </p:cNvPr>
          <p:cNvSpPr txBox="1">
            <a:spLocks/>
          </p:cNvSpPr>
          <p:nvPr/>
        </p:nvSpPr>
        <p:spPr>
          <a:xfrm>
            <a:off x="5739371" y="2692357"/>
            <a:ext cx="6371231" cy="34245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000" dirty="0">
                <a:solidFill>
                  <a:schemeClr val="tx1">
                    <a:lumMod val="65000"/>
                    <a:lumOff val="35000"/>
                  </a:schemeClr>
                </a:solidFill>
                <a:latin typeface="Arial"/>
                <a:ea typeface="PMingLiU"/>
                <a:cs typeface="Calibri"/>
              </a:rPr>
              <a:t>开展青少狮和狮</a:t>
            </a:r>
            <a:r>
              <a:rPr lang="zh-TW" altLang="en-US" sz="2000" dirty="0">
                <a:solidFill>
                  <a:schemeClr val="tx1">
                    <a:lumMod val="65000"/>
                    <a:lumOff val="35000"/>
                  </a:schemeClr>
                </a:solidFill>
                <a:latin typeface="Arial"/>
                <a:ea typeface="PMingLiU"/>
                <a:cs typeface="Calibri"/>
              </a:rPr>
              <a:t>友</a:t>
            </a:r>
            <a:r>
              <a:rPr lang="zh-CN" altLang="en-US" sz="2000" dirty="0">
                <a:solidFill>
                  <a:schemeClr val="tx1">
                    <a:lumMod val="65000"/>
                    <a:lumOff val="35000"/>
                  </a:schemeClr>
                </a:solidFill>
                <a:latin typeface="Arial"/>
                <a:ea typeface="PMingLiU"/>
                <a:cs typeface="Calibri"/>
              </a:rPr>
              <a:t>联合</a:t>
            </a:r>
            <a:r>
              <a:rPr lang="zh-TW" sz="2000" dirty="0">
                <a:solidFill>
                  <a:schemeClr val="tx1">
                    <a:lumMod val="65000"/>
                    <a:lumOff val="35000"/>
                  </a:schemeClr>
                </a:solidFill>
                <a:latin typeface="Arial"/>
                <a:ea typeface="PMingLiU"/>
                <a:cs typeface="Calibri"/>
              </a:rPr>
              <a:t>服务方案</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000" dirty="0">
                <a:solidFill>
                  <a:schemeClr val="tx1">
                    <a:lumMod val="65000"/>
                    <a:lumOff val="35000"/>
                  </a:schemeClr>
                </a:solidFill>
                <a:latin typeface="Arial"/>
                <a:ea typeface="PMingLiU"/>
                <a:cs typeface="Calibri"/>
              </a:rPr>
              <a:t>当青少狮仍处于活跃阶段时，让他们在狮子会会议和活动中感到受欢迎 </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000" dirty="0">
                <a:solidFill>
                  <a:schemeClr val="tx1">
                    <a:lumMod val="65000"/>
                    <a:lumOff val="35000"/>
                  </a:schemeClr>
                </a:solidFill>
                <a:latin typeface="Arial"/>
                <a:ea typeface="PMingLiU"/>
                <a:cs typeface="Calibri"/>
              </a:rPr>
              <a:t>正面的榜样和体验很重要！确保青少狮感到自己得到尊重并对团体及其事业至关重要 </a:t>
            </a:r>
          </a:p>
          <a:p>
            <a:pPr marL="342900" indent="-342900">
              <a:lnSpc>
                <a:spcPct val="100000"/>
              </a:lnSpc>
              <a:spcBef>
                <a:spcPts val="0"/>
              </a:spcBef>
              <a:spcAft>
                <a:spcPts val="2400"/>
              </a:spcAft>
              <a:buClr>
                <a:srgbClr val="EBB700"/>
              </a:buClr>
              <a:buSzPct val="80000"/>
              <a:buFont typeface="Lucida Grande" panose="020B0600040502020204" pitchFamily="34" charset="0"/>
              <a:buChar char="▶"/>
            </a:pPr>
            <a:r>
              <a:rPr lang="zh-TW" sz="2000" dirty="0">
                <a:solidFill>
                  <a:schemeClr val="tx1">
                    <a:lumMod val="65000"/>
                    <a:lumOff val="35000"/>
                  </a:schemeClr>
                </a:solidFill>
                <a:latin typeface="Arial"/>
                <a:ea typeface="PMingLiU"/>
                <a:cs typeface="Calibri"/>
              </a:rPr>
              <a:t>投入</a:t>
            </a:r>
            <a:r>
              <a:rPr lang="zh-CN" altLang="en-US" sz="2000" dirty="0">
                <a:solidFill>
                  <a:schemeClr val="tx1">
                    <a:lumMod val="65000"/>
                    <a:lumOff val="35000"/>
                  </a:schemeClr>
                </a:solidFill>
                <a:latin typeface="Arial"/>
                <a:ea typeface="PMingLiU"/>
                <a:cs typeface="Calibri"/>
              </a:rPr>
              <a:t>性</a:t>
            </a:r>
            <a:r>
              <a:rPr lang="zh-TW" sz="2000" dirty="0">
                <a:solidFill>
                  <a:schemeClr val="tx1">
                    <a:lumMod val="65000"/>
                    <a:lumOff val="35000"/>
                  </a:schemeClr>
                </a:solidFill>
                <a:latin typeface="Arial"/>
                <a:ea typeface="PMingLiU"/>
                <a:cs typeface="Calibri"/>
              </a:rPr>
              <a:t>的减少或失败感可能会降低青少狮的斗志 </a:t>
            </a:r>
          </a:p>
        </p:txBody>
      </p:sp>
      <p:sp>
        <p:nvSpPr>
          <p:cNvPr id="13" name="Headline">
            <a:extLst>
              <a:ext uri="{FF2B5EF4-FFF2-40B4-BE49-F238E27FC236}">
                <a16:creationId xmlns:a16="http://schemas.microsoft.com/office/drawing/2014/main" id="{67ED7421-F197-9620-9441-902DB38DA9CF}"/>
              </a:ext>
            </a:extLst>
          </p:cNvPr>
          <p:cNvSpPr txBox="1">
            <a:spLocks/>
          </p:cNvSpPr>
          <p:nvPr/>
        </p:nvSpPr>
        <p:spPr>
          <a:xfrm>
            <a:off x="5975354" y="867246"/>
            <a:ext cx="5782486" cy="1169551"/>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sz="3500" dirty="0">
                <a:solidFill>
                  <a:srgbClr val="00338D"/>
                </a:solidFill>
                <a:latin typeface="Arial"/>
                <a:ea typeface="PMingLiU"/>
                <a:cs typeface="Arial"/>
              </a:rPr>
              <a:t>为您的青少狮创造</a:t>
            </a:r>
            <a:endParaRPr lang="en-US" altLang="zh-TW" sz="3500" dirty="0">
              <a:solidFill>
                <a:srgbClr val="00338D"/>
              </a:solidFill>
              <a:latin typeface="Arial"/>
              <a:ea typeface="PMingLiU"/>
              <a:cs typeface="Arial"/>
            </a:endParaRPr>
          </a:p>
          <a:p>
            <a:pPr>
              <a:lnSpc>
                <a:spcPct val="100000"/>
              </a:lnSpc>
            </a:pPr>
            <a:r>
              <a:rPr lang="zh-TW" sz="3500" dirty="0">
                <a:solidFill>
                  <a:srgbClr val="00338D"/>
                </a:solidFill>
                <a:latin typeface="Arial"/>
                <a:ea typeface="PMingLiU"/>
                <a:cs typeface="Arial"/>
              </a:rPr>
              <a:t>正面的体验</a:t>
            </a:r>
          </a:p>
        </p:txBody>
      </p:sp>
    </p:spTree>
    <p:extLst>
      <p:ext uri="{BB962C8B-B14F-4D97-AF65-F5344CB8AC3E}">
        <p14:creationId xmlns:p14="http://schemas.microsoft.com/office/powerpoint/2010/main" val="3272129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59DD-9E2E-C5EA-D9F8-C6AD5970E6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E91FFE-2CAB-77C5-4B64-66C1F437B8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Headline">
            <a:extLst>
              <a:ext uri="{FF2B5EF4-FFF2-40B4-BE49-F238E27FC236}">
                <a16:creationId xmlns:a16="http://schemas.microsoft.com/office/drawing/2014/main" id="{7FAF2D59-2087-87E8-9AD3-6DDF57CD0770}"/>
              </a:ext>
            </a:extLst>
          </p:cNvPr>
          <p:cNvSpPr txBox="1">
            <a:spLocks/>
          </p:cNvSpPr>
          <p:nvPr/>
        </p:nvSpPr>
        <p:spPr>
          <a:xfrm>
            <a:off x="813419" y="559988"/>
            <a:ext cx="5131099" cy="707886"/>
          </a:xfrm>
          <a:prstGeom prst="rect">
            <a:avLst/>
          </a:prstGeom>
        </p:spPr>
        <p:txBody>
          <a:bodyPr wrap="square" lIns="91440" tIns="45720" rIns="91440" bIns="45720" anchor="t">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zh-TW" sz="4000" dirty="0">
                <a:solidFill>
                  <a:srgbClr val="00338D"/>
                </a:solidFill>
                <a:latin typeface="Arial"/>
                <a:ea typeface="PMingLiU"/>
                <a:cs typeface="Arial"/>
              </a:rPr>
              <a:t>立即报告您的青少狮</a:t>
            </a:r>
          </a:p>
        </p:txBody>
      </p:sp>
      <p:pic>
        <p:nvPicPr>
          <p:cNvPr id="6" name="Picture 5" descr="A person&amp;#39;s hands on a computer keyboard&#10;&#10;Description automatically generated">
            <a:extLst>
              <a:ext uri="{FF2B5EF4-FFF2-40B4-BE49-F238E27FC236}">
                <a16:creationId xmlns:a16="http://schemas.microsoft.com/office/drawing/2014/main" id="{14885614-04A3-ABD3-0EC6-79E96B669CE6}"/>
              </a:ext>
            </a:extLst>
          </p:cNvPr>
          <p:cNvPicPr>
            <a:picLocks noChangeAspect="1"/>
          </p:cNvPicPr>
          <p:nvPr/>
        </p:nvPicPr>
        <p:blipFill>
          <a:blip r:embed="rId4"/>
          <a:stretch>
            <a:fillRect/>
          </a:stretch>
        </p:blipFill>
        <p:spPr>
          <a:xfrm>
            <a:off x="6795571" y="2010780"/>
            <a:ext cx="4577508" cy="3047595"/>
          </a:xfrm>
          <a:prstGeom prst="rect">
            <a:avLst/>
          </a:prstGeom>
        </p:spPr>
      </p:pic>
      <p:sp>
        <p:nvSpPr>
          <p:cNvPr id="8" name="TextBox 7">
            <a:extLst>
              <a:ext uri="{FF2B5EF4-FFF2-40B4-BE49-F238E27FC236}">
                <a16:creationId xmlns:a16="http://schemas.microsoft.com/office/drawing/2014/main" id="{46835595-ECFA-6F43-9062-CEC095450108}"/>
              </a:ext>
            </a:extLst>
          </p:cNvPr>
          <p:cNvSpPr txBox="1"/>
          <p:nvPr/>
        </p:nvSpPr>
        <p:spPr>
          <a:xfrm>
            <a:off x="506191" y="2539026"/>
            <a:ext cx="437920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dirty="0">
                <a:solidFill>
                  <a:schemeClr val="tx1">
                    <a:lumMod val="65000"/>
                    <a:lumOff val="35000"/>
                  </a:schemeClr>
                </a:solidFill>
                <a:latin typeface="Arial"/>
                <a:ea typeface="PMingLiU"/>
                <a:cs typeface="Calibri"/>
              </a:rPr>
              <a:t>只有在系统中报告后，青少狮才会收到有关继续服务旅程的信息。</a:t>
            </a:r>
          </a:p>
          <a:p>
            <a:endParaRPr lang="en-US" sz="2000" dirty="0">
              <a:solidFill>
                <a:schemeClr val="tx1">
                  <a:lumMod val="65000"/>
                  <a:lumOff val="35000"/>
                </a:schemeClr>
              </a:solidFill>
              <a:latin typeface="Arial"/>
              <a:ea typeface="Calibri"/>
              <a:cs typeface="Calibri"/>
            </a:endParaRPr>
          </a:p>
          <a:p>
            <a:r>
              <a:rPr lang="zh-TW" sz="2000" dirty="0">
                <a:solidFill>
                  <a:schemeClr val="tx1">
                    <a:lumMod val="65000"/>
                    <a:lumOff val="35000"/>
                  </a:schemeClr>
                </a:solidFill>
                <a:latin typeface="Arial"/>
                <a:ea typeface="PMingLiU"/>
                <a:cs typeface="Calibri"/>
              </a:rPr>
              <a:t>经报告的青少狮可以在</a:t>
            </a:r>
            <a:r>
              <a:rPr lang="en-US" altLang="zh-TW" sz="2000" dirty="0">
                <a:solidFill>
                  <a:schemeClr val="tx1">
                    <a:lumMod val="65000"/>
                    <a:lumOff val="35000"/>
                  </a:schemeClr>
                </a:solidFill>
                <a:latin typeface="Arial"/>
                <a:ea typeface="PMingLiU"/>
                <a:cs typeface="Calibri"/>
              </a:rPr>
              <a:t> </a:t>
            </a:r>
            <a:r>
              <a:rPr lang="zh-TW" sz="2000" dirty="0">
                <a:solidFill>
                  <a:schemeClr val="tx1">
                    <a:lumMod val="65000"/>
                    <a:lumOff val="35000"/>
                  </a:schemeClr>
                </a:solidFill>
                <a:latin typeface="Arial"/>
                <a:ea typeface="PMingLiU"/>
                <a:cs typeface="Calibri"/>
              </a:rPr>
              <a:t>Lions Internaional</a:t>
            </a:r>
            <a:r>
              <a:rPr lang="en-US" altLang="zh-TW" sz="2000" dirty="0">
                <a:solidFill>
                  <a:schemeClr val="tx1">
                    <a:lumMod val="65000"/>
                    <a:lumOff val="35000"/>
                  </a:schemeClr>
                </a:solidFill>
                <a:latin typeface="Arial"/>
                <a:ea typeface="PMingLiU"/>
                <a:cs typeface="Calibri"/>
              </a:rPr>
              <a:t> </a:t>
            </a:r>
            <a:r>
              <a:rPr lang="zh-TW" sz="2000" dirty="0">
                <a:solidFill>
                  <a:schemeClr val="tx1">
                    <a:lumMod val="65000"/>
                    <a:lumOff val="35000"/>
                  </a:schemeClr>
                </a:solidFill>
                <a:latin typeface="Arial"/>
                <a:ea typeface="PMingLiU"/>
                <a:cs typeface="Calibri"/>
              </a:rPr>
              <a:t>线上报告系统中看到他们的影响，报告还能帮助青少狮达到成为青狮狮友的资格要求。 </a:t>
            </a:r>
          </a:p>
        </p:txBody>
      </p:sp>
    </p:spTree>
    <p:extLst>
      <p:ext uri="{BB962C8B-B14F-4D97-AF65-F5344CB8AC3E}">
        <p14:creationId xmlns:p14="http://schemas.microsoft.com/office/powerpoint/2010/main" val="417298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94630" y="819865"/>
            <a:ext cx="8993083" cy="830997"/>
          </a:xfrm>
          <a:prstGeom prst="rect">
            <a:avLst/>
          </a:prstGeom>
          <a:noFill/>
        </p:spPr>
        <p:txBody>
          <a:bodyPr wrap="square" rtlCol="0" anchor="ctr" anchorCtr="0">
            <a:spAutoFit/>
          </a:bodyPr>
          <a:lstStyle/>
          <a:p>
            <a:pPr algn="ctr"/>
            <a:r>
              <a:rPr lang="zh-TW" sz="4800" b="1" dirty="0">
                <a:solidFill>
                  <a:schemeClr val="bg1"/>
                </a:solidFill>
                <a:latin typeface="Arial" panose="020B0604020202020204" pitchFamily="34" charset="0"/>
                <a:ea typeface="PMingLiU" charset="0"/>
                <a:cs typeface="Arial" panose="020B0604020202020204" pitchFamily="34" charset="0"/>
              </a:rPr>
              <a:t>计划路线图</a:t>
            </a:r>
          </a:p>
        </p:txBody>
      </p:sp>
      <p:sp>
        <p:nvSpPr>
          <p:cNvPr id="2" name="TextBox 1">
            <a:extLst>
              <a:ext uri="{FF2B5EF4-FFF2-40B4-BE49-F238E27FC236}">
                <a16:creationId xmlns:a16="http://schemas.microsoft.com/office/drawing/2014/main" id="{DB95B4D7-8D95-0B6A-C32E-7E348A347CE8}"/>
              </a:ext>
            </a:extLst>
          </p:cNvPr>
          <p:cNvSpPr txBox="1"/>
          <p:nvPr/>
        </p:nvSpPr>
        <p:spPr>
          <a:xfrm>
            <a:off x="727363" y="2493817"/>
            <a:ext cx="632690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lvl="1" indent="-228600">
              <a:buAutoNum type="arabicPeriod"/>
            </a:pPr>
            <a:r>
              <a:rPr lang="zh-TW" sz="2000" dirty="0">
                <a:solidFill>
                  <a:schemeClr val="bg1"/>
                </a:solidFill>
                <a:cs typeface="Calibri"/>
              </a:rPr>
              <a:t>与青少狮讨论他们未来的计划。</a:t>
            </a:r>
          </a:p>
          <a:p>
            <a:pPr marL="685800" lvl="1" indent="-228600">
              <a:buAutoNum type="arabicPeriod"/>
            </a:pPr>
            <a:endParaRPr lang="en-US" sz="2000" dirty="0">
              <a:solidFill>
                <a:schemeClr val="bg1"/>
              </a:solidFill>
              <a:cs typeface="Calibri"/>
            </a:endParaRPr>
          </a:p>
          <a:p>
            <a:pPr marL="685800" lvl="1" indent="-228600">
              <a:buAutoNum type="arabicPeriod"/>
            </a:pPr>
            <a:r>
              <a:rPr lang="zh-TW" sz="2000" dirty="0">
                <a:solidFill>
                  <a:schemeClr val="bg1"/>
                </a:solidFill>
                <a:cs typeface="Calibri"/>
              </a:rPr>
              <a:t>了解青少狮</a:t>
            </a:r>
            <a:r>
              <a:rPr lang="zh-CN" altLang="en-US" sz="2000" dirty="0">
                <a:solidFill>
                  <a:schemeClr val="bg1"/>
                </a:solidFill>
                <a:cs typeface="Calibri"/>
              </a:rPr>
              <a:t>现今</a:t>
            </a:r>
            <a:r>
              <a:rPr lang="zh-TW" sz="2000" dirty="0">
                <a:solidFill>
                  <a:schemeClr val="bg1"/>
                </a:solidFill>
                <a:cs typeface="Calibri"/>
              </a:rPr>
              <a:t>面临的不同选择、机会和挑战。</a:t>
            </a:r>
          </a:p>
          <a:p>
            <a:pPr marL="685800" lvl="1" indent="-228600">
              <a:buAutoNum type="arabicPeriod"/>
            </a:pPr>
            <a:endParaRPr lang="en-US" sz="2000" dirty="0">
              <a:solidFill>
                <a:schemeClr val="bg1"/>
              </a:solidFill>
              <a:cs typeface="Calibri"/>
            </a:endParaRPr>
          </a:p>
          <a:p>
            <a:pPr marL="685800" lvl="1" indent="-228600">
              <a:buAutoNum type="arabicPeriod"/>
            </a:pPr>
            <a:r>
              <a:rPr lang="zh-TW" sz="2000" dirty="0">
                <a:solidFill>
                  <a:schemeClr val="bg1"/>
                </a:solidFill>
                <a:cs typeface="Calibri"/>
              </a:rPr>
              <a:t>鼓励他们继续服务并发展他们的领导技能。</a:t>
            </a:r>
          </a:p>
          <a:p>
            <a:pPr marL="685800" lvl="1" indent="-228600">
              <a:buAutoNum type="arabicPeriod"/>
            </a:pPr>
            <a:endParaRPr lang="en-US" sz="2000" dirty="0">
              <a:solidFill>
                <a:schemeClr val="bg1"/>
              </a:solidFill>
              <a:cs typeface="Calibri"/>
            </a:endParaRPr>
          </a:p>
          <a:p>
            <a:pPr marL="685800" lvl="1" indent="-228600">
              <a:buAutoNum type="arabicPeriod"/>
            </a:pPr>
            <a:r>
              <a:rPr lang="zh-TW" sz="2000" dirty="0">
                <a:solidFill>
                  <a:schemeClr val="bg1"/>
                </a:solidFill>
                <a:cs typeface="Calibri"/>
              </a:rPr>
              <a:t>为他们提供成为狮子会会员的不同途径 - 向他们展示狮子会会员的灵活性。</a:t>
            </a:r>
          </a:p>
        </p:txBody>
      </p:sp>
    </p:spTree>
    <p:extLst>
      <p:ext uri="{BB962C8B-B14F-4D97-AF65-F5344CB8AC3E}">
        <p14:creationId xmlns:p14="http://schemas.microsoft.com/office/powerpoint/2010/main" val="238013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青少狮从他们青少狮旅程的早期与狮友的积极关系中受益</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charset="0"/>
                <a:ea typeface="PMingLiU"/>
                <a:cs typeface="Arial" charset="0"/>
              </a:rPr>
              <a:t>向</a:t>
            </a:r>
            <a:r>
              <a:rPr lang="en-US" altLang="zh-TW" sz="2400" dirty="0">
                <a:solidFill>
                  <a:srgbClr val="55565A"/>
                </a:solidFill>
                <a:latin typeface="Arial" charset="0"/>
                <a:ea typeface="PMingLiU"/>
                <a:cs typeface="Arial" charset="0"/>
              </a:rPr>
              <a:t> Lions International </a:t>
            </a:r>
            <a:r>
              <a:rPr lang="zh-TW" sz="2400" dirty="0">
                <a:solidFill>
                  <a:srgbClr val="55565A"/>
                </a:solidFill>
                <a:latin typeface="Arial" charset="0"/>
                <a:ea typeface="PMingLiU"/>
                <a:cs typeface="Arial" charset="0"/>
              </a:rPr>
              <a:t>报告您的青少狮，可确保沟通、服务年资的认可、以及青狮狮友的资格</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zh-TW" sz="2400" dirty="0">
                <a:solidFill>
                  <a:srgbClr val="55565A"/>
                </a:solidFill>
                <a:latin typeface="Arial"/>
                <a:ea typeface="PMingLiU"/>
                <a:cs typeface="Arial"/>
              </a:rPr>
              <a:t>帮助您的青少狮</a:t>
            </a:r>
            <a:r>
              <a:rPr lang="zh-CN" altLang="en-US" sz="2400" dirty="0">
                <a:solidFill>
                  <a:srgbClr val="55565A"/>
                </a:solidFill>
                <a:latin typeface="Arial"/>
                <a:ea typeface="PMingLiU"/>
                <a:cs typeface="Arial"/>
              </a:rPr>
              <a:t>规划</a:t>
            </a:r>
            <a:r>
              <a:rPr lang="zh-TW" sz="2400" dirty="0">
                <a:solidFill>
                  <a:srgbClr val="55565A"/>
                </a:solidFill>
                <a:latin typeface="Arial"/>
                <a:ea typeface="PMingLiU"/>
                <a:cs typeface="Arial"/>
              </a:rPr>
              <a:t>他们在</a:t>
            </a:r>
            <a:r>
              <a:rPr lang="en-US" altLang="zh-TW" sz="2400" dirty="0">
                <a:solidFill>
                  <a:srgbClr val="55565A"/>
                </a:solidFill>
                <a:latin typeface="Arial"/>
                <a:ea typeface="PMingLiU"/>
                <a:cs typeface="Arial"/>
              </a:rPr>
              <a:t> </a:t>
            </a:r>
            <a:r>
              <a:rPr lang="en-US" altLang="zh-TW" sz="2400" dirty="0">
                <a:solidFill>
                  <a:srgbClr val="55565A"/>
                </a:solidFill>
                <a:latin typeface="Arial" charset="0"/>
                <a:ea typeface="PMingLiU"/>
                <a:cs typeface="Arial" charset="0"/>
              </a:rPr>
              <a:t>Lions International </a:t>
            </a:r>
            <a:r>
              <a:rPr lang="zh-CN" altLang="en-US" sz="2400" dirty="0">
                <a:solidFill>
                  <a:srgbClr val="55565A"/>
                </a:solidFill>
                <a:latin typeface="Arial"/>
                <a:ea typeface="PMingLiU"/>
                <a:cs typeface="Arial"/>
              </a:rPr>
              <a:t>的持续</a:t>
            </a:r>
            <a:r>
              <a:rPr lang="zh-TW" sz="2400" dirty="0">
                <a:solidFill>
                  <a:srgbClr val="55565A"/>
                </a:solidFill>
                <a:latin typeface="Arial"/>
                <a:ea typeface="PMingLiU"/>
                <a:cs typeface="Arial"/>
              </a:rPr>
              <a:t>服务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zh-TW" sz="4200" b="1" dirty="0">
                <a:solidFill>
                  <a:srgbClr val="00338D"/>
                </a:solidFill>
                <a:latin typeface="Arial" panose="020B0604020202020204" pitchFamily="34" charset="0"/>
                <a:ea typeface="PMingLiU"/>
                <a:cs typeface="Arial" panose="020B0604020202020204" pitchFamily="34" charset="0"/>
              </a:rPr>
              <a:t>要点</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3656080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zh-TW" sz="6600" b="1" dirty="0">
                <a:solidFill>
                  <a:schemeClr val="bg1"/>
                </a:solidFill>
                <a:latin typeface="Arial" panose="020B0604020202020204" pitchFamily="34" charset="0"/>
                <a:ea typeface="PMingLiU" charset="0"/>
                <a:cs typeface="Arial" panose="020B0604020202020204" pitchFamily="34" charset="0"/>
              </a:rPr>
              <a:t>青狮狮友计划</a:t>
            </a:r>
          </a:p>
        </p:txBody>
      </p:sp>
    </p:spTree>
    <p:extLst>
      <p:ext uri="{BB962C8B-B14F-4D97-AF65-F5344CB8AC3E}">
        <p14:creationId xmlns:p14="http://schemas.microsoft.com/office/powerpoint/2010/main" val="128977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5146</Words>
  <Application>Microsoft Office PowerPoint</Application>
  <PresentationFormat>Widescreen</PresentationFormat>
  <Paragraphs>359</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Hsu, WenChiao</cp:lastModifiedBy>
  <cp:revision>525</cp:revision>
  <dcterms:created xsi:type="dcterms:W3CDTF">2021-12-09T21:46:32Z</dcterms:created>
  <dcterms:modified xsi:type="dcterms:W3CDTF">2024-04-01T19:34:58Z</dcterms:modified>
</cp:coreProperties>
</file>