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243"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1267" autoAdjust="0"/>
  </p:normalViewPr>
  <p:slideViewPr>
    <p:cSldViewPr snapToGrid="0">
      <p:cViewPr varScale="1">
        <p:scale>
          <a:sx n="52" d="100"/>
          <a:sy n="52" d="100"/>
        </p:scale>
        <p:origin x="116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A9436-6853-4D79-AF29-E97C3466F7CA}"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5F5A-3093-4D3B-8FAF-9E51795EAB6B}" type="slidenum">
              <a:rPr lang="en-US" smtClean="0"/>
              <a:t>‹#›</a:t>
            </a:fld>
            <a:endParaRPr lang="en-US"/>
          </a:p>
        </p:txBody>
      </p:sp>
    </p:spTree>
    <p:extLst>
      <p:ext uri="{BB962C8B-B14F-4D97-AF65-F5344CB8AC3E}">
        <p14:creationId xmlns:p14="http://schemas.microsoft.com/office/powerpoint/2010/main" val="424280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rgbClr val="FF0000"/>
                </a:solidFill>
                <a:latin typeface="Arial" panose="020B0604020202020204" pitchFamily="34" charset="0"/>
                <a:ea typeface="ＭＳ Ｐゴシック" pitchFamily="34" charset="-128"/>
                <a:cs typeface="Arial" panose="020B0604020202020204" pitchFamily="34" charset="0"/>
              </a:rPr>
              <a:t>Observações para o instrutor: </a:t>
            </a:r>
            <a:r>
              <a:rPr lang="pt-BR" sz="1200" dirty="0">
                <a:solidFill>
                  <a:schemeClr val="tx1"/>
                </a:solidFill>
                <a:latin typeface="Arial" panose="020B0604020202020204" pitchFamily="34" charset="0"/>
                <a:ea typeface="ＭＳ Ｐゴシック" pitchFamily="34" charset="-128"/>
                <a:cs typeface="Arial" panose="020B0604020202020204" pitchFamily="34" charset="0"/>
              </a:rPr>
              <a:t> Lions International riou esse programa de orientação e treinamento para conselheiros de Leo clubes que são novos ao cargo ou que nunca receberam treinamento formal para o cargo de Conselheiro de Leo Clubes. Embora o treinamento certamente não cubra todos os tópicos relacionados a servir como conselheiro de Leo clubes, ele fornece as ferramentas básicas necessárias para desempenhar com sucesso os deveres inerentes ao cargo.</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tx1"/>
                </a:solidFill>
                <a:latin typeface="Arial" panose="020B0604020202020204" pitchFamily="34" charset="0"/>
                <a:ea typeface="ＭＳ Ｐゴシック" pitchFamily="34" charset="-128"/>
                <a:cs typeface="Arial" panose="020B0604020202020204" pitchFamily="34" charset="0"/>
              </a:rPr>
              <a:t>Este treinamento deve se realizar sob a orientação de um instrutor Leão, como um Assessor de Distrito ou Distrito Múltiplo Leo, Conselheiro de Leo Clubes experiente que esteja familiarizado com os recursos e normas de Lions International ou um Leão que tenha concluído o </a:t>
            </a:r>
            <a:r>
              <a:rPr lang="pt-BR" sz="1200" baseline="0" dirty="0">
                <a:solidFill>
                  <a:srgbClr val="FF0000"/>
                </a:solidFill>
                <a:latin typeface="Arial" panose="020B0604020202020204" pitchFamily="34" charset="0"/>
                <a:ea typeface="ＭＳ Ｐゴシック" pitchFamily="34" charset="-128"/>
                <a:cs typeface="Arial" panose="020B0604020202020204" pitchFamily="34" charset="0"/>
              </a:rPr>
              <a:t>Instituto </a:t>
            </a:r>
            <a:r>
              <a:rPr lang="pt-BR" sz="1200" dirty="0">
                <a:solidFill>
                  <a:schemeClr val="tx1"/>
                </a:solidFill>
                <a:latin typeface="Arial" panose="020B0604020202020204" pitchFamily="34" charset="0"/>
                <a:ea typeface="ＭＳ Ｐゴシック" pitchFamily="34" charset="-128"/>
                <a:cs typeface="Arial" panose="020B0604020202020204" pitchFamily="34" charset="0"/>
              </a:rPr>
              <a:t> de Preparação de Instrutores de Lions International </a:t>
            </a:r>
            <a:r>
              <a:rPr lang="pt-BR" sz="1200" baseline="0" dirty="0">
                <a:solidFill>
                  <a:srgbClr val="FF0000"/>
                </a:solidFill>
                <a:latin typeface="Arial" panose="020B0604020202020204" pitchFamily="34" charset="0"/>
                <a:ea typeface="ＭＳ Ｐゴシック" pitchFamily="34" charset="-128"/>
                <a:cs typeface="Arial" panose="020B0604020202020204" pitchFamily="34" charset="0"/>
              </a:rPr>
              <a:t>ou o Programa de Instrutor Certificado do Lions</a:t>
            </a:r>
            <a:r>
              <a:rPr lang="pt-BR" sz="1200" dirty="0">
                <a:solidFill>
                  <a:schemeClr val="tx1"/>
                </a:solidFill>
                <a:latin typeface="Arial" panose="020B0604020202020204" pitchFamily="34" charset="0"/>
                <a:ea typeface="ＭＳ Ｐゴシック" pitchFamily="34" charset="-128"/>
                <a:cs typeface="Arial" panose="020B0604020202020204" pitchFamily="34" charset="0"/>
              </a:rPr>
              <a:t> e esteja familiarizado com o Programa de Leo Clubes.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itchFamily="34" charset="0"/>
                <a:ea typeface="ＭＳ Ｐゴシック" pitchFamily="34" charset="-128"/>
              </a:rPr>
              <a:t>A Lions Shop tem uma seção para Leos que oferece itens para novos associados Leos e reuniões de Leo clube, incluindo kits de novos associados Leos, distintivos de lapela, sinos e roupas da marca Leo.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itchFamily="34" charset="0"/>
                <a:ea typeface="ＭＳ Ｐゴシック" pitchFamily="34" charset="-128"/>
              </a:rPr>
              <a:t>Todos os dirigentes de Leo clubes, associados de Leo clube, conselheiros de Leo clube e assessores de distrito/distrito múltiplo Leo que foram reportados</a:t>
            </a:r>
            <a:r>
              <a:rPr lang="pt-BR" baseline="0" dirty="0">
                <a:latin typeface="Arial" pitchFamily="34" charset="0"/>
                <a:ea typeface="ＭＳ Ｐゴシック" pitchFamily="34" charset="-128"/>
              </a:rPr>
              <a:t> para o atual ano Leonístico e</a:t>
            </a:r>
            <a:r>
              <a:rPr lang="pt-BR" dirty="0">
                <a:latin typeface="Arial" pitchFamily="34" charset="0"/>
                <a:ea typeface="ＭＳ Ｐゴシック" pitchFamily="34" charset="-128"/>
              </a:rPr>
              <a:t> forneceram um endereço de e-mail exclusivo receberão automaticamente o Leo eNews da Sede Internacional. O eNews é enviado trimestralmente e fornece informações importantes sobre os próximos prazos, eventos e recursos para Leos e Leões envolvidos no Programa de Leo Clubes.</a:t>
            </a:r>
          </a:p>
          <a:p>
            <a:endParaRPr lang="en-US" altLang="en-US" dirty="0">
              <a:latin typeface="Arial" pitchFamily="34" charset="0"/>
              <a:ea typeface="ＭＳ Ｐゴシック" pitchFamily="34" charset="-128"/>
            </a:endParaRPr>
          </a:p>
          <a:p>
            <a:r>
              <a:rPr lang="pt-BR" dirty="0">
                <a:latin typeface="Arial" pitchFamily="34" charset="0"/>
                <a:ea typeface="ＭＳ Ｐゴシック" pitchFamily="34" charset="-128"/>
              </a:rPr>
              <a:t>Os conselheiros que informaram seus dados de contato à Sede Internacional e não estiverem recebendo o Leo eNews devem entrar em contato com o Departamento do Programa de Leo Clubes para obter informações.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latin typeface="Arial" pitchFamily="34" charset="0"/>
                <a:ea typeface="ＭＳ Ｐゴシック" pitchFamily="34" charset="-128"/>
              </a:rPr>
              <a:t>A página do Leo clube no Facebook oferece aos Leões e aos Leos um acesso rápido às últimas notícias e novidades sobre o Programa Leo clube. A página do Facebook também serve como uma plataforma para os Leos de todo o mundo se conectarem e compartilharem ideias sobre tópicos como projetos de serviço comunitário eficazes ou ser um bom líder. Assim como o Leo eNews, esta é uma excelente maneira de manter-se informado sobre as últimas novidades e eventos do Programa de Leo Clubes. Siga a página dos Leos em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a:solidFill>
                  <a:schemeClr val="tx1"/>
                </a:solidFill>
                <a:latin typeface="Arial" panose="020B0604020202020204" pitchFamily="34" charset="0"/>
                <a:ea typeface="Calibri" panose="020F0502020204030204" pitchFamily="34" charset="0"/>
                <a:cs typeface="Arial" panose="020B0604020202020204" pitchFamily="34" charset="0"/>
              </a:rPr>
              <a:t>O Painel Consultivo de Leo Clubes é um conselho consultivo de 32 Leos e Leões de todas as áreas jurisdicionais que se reúne mensalmente e trabalha em comitês, fornecendo feedback a Lions International e criando recursos para ajudar o Programa de Leo Clubes. O painel trabalha em três comitês que enfocam no recrutamento de Leo, experiência do associado Leo e transição de Leo para Leão. Cada comitê criou PowerPoints e guias que estão disponíveis no site de Lions. As inscrições devem ser feitas todo ano até 15 de agosto.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Pode-se indicar um Leo ou Leo-Lion para servir no distrito de Lions ou no distrito múltiplo de Lions. </a:t>
            </a:r>
          </a:p>
          <a:p>
            <a:endParaRPr lang="en-US" dirty="0"/>
          </a:p>
          <a:p>
            <a:r>
              <a:rPr lang="pt-BR" dirty="0"/>
              <a:t>Os Leo-Lions agora têm a oportunidade de servir como representantes oficiais junto à Diretoria de Lions Clubs </a:t>
            </a:r>
            <a:r>
              <a:rPr lang="pt-BR" dirty="0" err="1"/>
              <a:t>International</a:t>
            </a:r>
            <a:r>
              <a:rPr lang="pt-BR" dirty="0"/>
              <a:t>. São nomeados dois Leo-Lions anualmente para representar os interesses e perspectivas dos jovens. </a:t>
            </a:r>
          </a:p>
          <a:p>
            <a:endParaRPr lang="en-US" dirty="0"/>
          </a:p>
          <a:p>
            <a:r>
              <a:rPr lang="pt-BR" b="0" i="0" dirty="0">
                <a:solidFill>
                  <a:srgbClr val="151515"/>
                </a:solidFill>
                <a:latin typeface="HelveticaNeue-Light"/>
              </a:rPr>
              <a:t>Para aprender mais sobre </a:t>
            </a:r>
            <a:r>
              <a:rPr lang="pt-BR" dirty="0">
                <a:solidFill>
                  <a:srgbClr val="151515"/>
                </a:solidFill>
                <a:latin typeface="HelveticaNeue-Light"/>
              </a:rPr>
              <a:t>essas posições</a:t>
            </a:r>
            <a:r>
              <a:rPr lang="pt-BR" b="0" i="0" dirty="0">
                <a:solidFill>
                  <a:srgbClr val="151515"/>
                </a:solidFill>
                <a:latin typeface="HelveticaNeue-Light"/>
              </a:rPr>
              <a:t>, consulte o Capítulo III e o Capítulo VII do Manual de Normas da Diretoria. https://www.lionsclubs.org/pt/resources-for-members/resource-center/board-policy-manual</a:t>
            </a:r>
            <a:r>
              <a:rPr lang="pt-BR" dirty="0">
                <a:solidFill>
                  <a:srgbClr val="151515"/>
                </a:solidFill>
                <a:latin typeface="HelveticaNeue-Light"/>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O Centro Leonístico de Aprendizagem (LLC) oferece aos Leões e Leos a oportunidade de desenvolverem suas habilidades de liderança, ao acessarem os cursos no website de Lions. O Leo precisará de credenciais da Lion Account para fazer o login e navegar até a ferramenta digital Learn.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solidFill>
                  <a:schemeClr val="tx1"/>
                </a:solidFill>
                <a:latin typeface="Arial" panose="020B0604020202020204" pitchFamily="34" charset="0"/>
                <a:ea typeface="ＭＳ Ｐゴシック" pitchFamily="34" charset="-128"/>
                <a:cs typeface="Arial" panose="020B0604020202020204" pitchFamily="34" charset="0"/>
              </a:rPr>
              <a:t>O Subsídio de Liderança para Leos oferece aos Leos a oportunidade de desenvolver as habilidades de liderança por meio de um treinamento ou conferência criada com as necessidades específicas dos Leos em mente. Há subsídios disponíveis para ajudar a financiar tais conferências ou treinamentos para distritos, distritos múltiplos e áreas jurisdicionais de Lions. Esses treinamentos têm que abordar o desenvolvimento das habilidades de liderança dos Leos, especificamente nas áreas de gerenciamento de projetos, trabalho em equipe, comunicação, inovação ou planejamento de projetos de serviço comunitário. Os beneficiários têm que usar, pelo menos, uma das sessões das Sessões de Avanço para Leos dentro do evento.</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pt-BR" sz="1200" dirty="0">
                <a:solidFill>
                  <a:schemeClr val="tx1"/>
                </a:solidFill>
                <a:latin typeface="Arial" panose="020B0604020202020204" pitchFamily="34" charset="0"/>
                <a:ea typeface="ＭＳ Ｐゴシック" pitchFamily="34" charset="-128"/>
                <a:cs typeface="Arial" panose="020B0604020202020204" pitchFamily="34" charset="0"/>
              </a:rPr>
              <a:t>O Lions International concede até US$ 2.000 a cada ano Leonístico. Para serem considerados para o financiamento, os pedidos de subsídio têm que ser apresentados e aprovados antes da realização do evento. As solicitações são analisadas por ordem de chegada, começando em 1º de julho, sendo aceitas continuamente até 1º de maio de cada ano Leonístico. Os subsídios são concedidos a candidatos qualificados de acordo com o conteúdo e a qualidade do evento de liderança para Leos planejado. Pode-se encontrar os formulários em lionsclubs.org/leogrants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pt-BR" sz="1800" dirty="0">
                <a:latin typeface="Calibri" panose="020F0502020204030204" pitchFamily="34" charset="0"/>
                <a:ea typeface="Calibri" panose="020F0502020204030204" pitchFamily="34" charset="0"/>
                <a:cs typeface="Times New Roman" panose="02020603050405020304" pitchFamily="18" charset="0"/>
              </a:rPr>
              <a:t>O Subsídio de LCIF para o serviço dos Leos foi iniciado em 2018 para ajudar a fornecer assistente financeiro a projetos de serviço dos Leo. Um distrito ou distrito múltiplo de Lions pode solicitar até US$ 5.000, independentemente do número de clubes envolvidos ou do tipo de clube, com um requisito de equiparado de 25% mobilizado pelos Leos e Leões locais. Este é o primeiro subsídio criado por LCIF apenas para os Leos. Os Leo clubes que desejem realizar um projeto que tenha um forte componente de serviço, colaboração Leo/Leão ou que atenda a uma necessidade humanitária não atendida na comunidade devem considerar solicitar este subsídio. Caso tenha alguma dúvida, envie um e-mail para </a:t>
            </a:r>
            <a:r>
              <a:rPr lang="pt-BR"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pt-BR" sz="1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pt-BR">
                <a:latin typeface="Arial" pitchFamily="34" charset="0"/>
                <a:ea typeface="ＭＳ Ｐゴシック" pitchFamily="34" charset="-128"/>
              </a:rPr>
              <a:t>Lions International oferece uma variedade de prêmios e reconhecimentos aos Leos e Leões envolvidos no Programa de Leo Clubes. Alguns prêmios são destinados aos Leos e Leões individualmente, sendo que foram criados para reconhecer Leo clubes, distritos ou distritos múltiplos. </a:t>
            </a:r>
            <a:r>
              <a:rPr lang="pt-BR"/>
              <a:t>Para obter mais informações e uma lista completa dos prêmios e formulários de pedido, visite a webpage dos Leos em </a:t>
            </a:r>
            <a:r>
              <a:rPr lang="pt-BR" sz="1200">
                <a:solidFill>
                  <a:schemeClr val="tx1"/>
                </a:solidFill>
                <a:latin typeface="Arial" panose="020B0604020202020204" pitchFamily="34" charset="0"/>
                <a:ea typeface="ＭＳ Ｐゴシック" pitchFamily="34" charset="-128"/>
                <a:cs typeface="Arial" panose="020B0604020202020204" pitchFamily="34" charset="0"/>
              </a:rPr>
              <a:t>lionsclubs.org/leos</a:t>
            </a:r>
            <a:r>
              <a:rPr lang="pt-B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solidFill>
                  <a:schemeClr val="tx1"/>
                </a:solidFill>
                <a:latin typeface="+mn-lt"/>
              </a:rPr>
              <a:t>Observações para o instrutor: Para a atividade opcional de final do Módulo 4, peça aos participantes que reflitam sobre o plano que você desenvolveu no final do Módulo 2. Pergunte que recursos eles usarão para ajudar a alcançar ou aumentar os planos que fizeram para ter um clube bem-sucedido. </a:t>
            </a:r>
          </a:p>
          <a:p>
            <a:endParaRPr lang="en-US" dirty="0"/>
          </a:p>
          <a:p>
            <a:r>
              <a:rPr lang="pt-BR" dirty="0"/>
              <a:t>Exemplo: Os conselheiros que planejaram realizar uma noite de recrutamento na escola podem solicitar alguns folhetos e pôsteres de Lions Clubs International preenchendo o Formulário de Pedido de Publicações do Programa de Leo Clubes. </a:t>
            </a:r>
          </a:p>
          <a:p>
            <a:endParaRPr lang="en-US" dirty="0"/>
          </a:p>
          <a:p>
            <a:r>
              <a:rPr lang="pt-BR" dirty="0"/>
              <a:t>Tempo estimado: </a:t>
            </a:r>
            <a:r>
              <a:rPr lang="pt-BR" i="0" dirty="0"/>
              <a:t>10 minutos</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pt-BR" sz="1200" b="1" dirty="0">
                <a:solidFill>
                  <a:srgbClr val="FF0000"/>
                </a:solidFill>
                <a:latin typeface="Arial" panose="020B0604020202020204" pitchFamily="34" charset="0"/>
                <a:ea typeface="ＭＳ Ｐゴシック" pitchFamily="34" charset="-128"/>
                <a:cs typeface="Arial" panose="020B0604020202020204" pitchFamily="34" charset="0"/>
              </a:rPr>
              <a:t>Observações para o instrutor: </a:t>
            </a:r>
            <a:r>
              <a:rPr lang="pt-BR" sz="1200" dirty="0">
                <a:solidFill>
                  <a:schemeClr val="tx1"/>
                </a:solidFill>
                <a:latin typeface="Arial" panose="020B0604020202020204" pitchFamily="34" charset="0"/>
                <a:ea typeface="ＭＳ Ｐゴシック" pitchFamily="34" charset="-128"/>
                <a:cs typeface="Arial" panose="020B0604020202020204" pitchFamily="34" charset="0"/>
              </a:rPr>
              <a:t>Este treinamento foi criado para apresentar todos os módulos juntos ou como módulos separados. A recomendação geral é que os instrutores examinem o material incluído em cada módulo para determinar os módulos que são de maior relevância para os conselheiros de Leo clubes na área. Os facilitadores do treinamento podem escolher dividir os módulos em várias sessões separadas ou programas separados de treinamento.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pt-BR" sz="1200" dirty="0">
                <a:solidFill>
                  <a:srgbClr val="FF0000"/>
                </a:solidFill>
                <a:latin typeface="Arial" panose="020B0604020202020204" pitchFamily="34" charset="0"/>
                <a:ea typeface="ＭＳ Ｐゴシック" pitchFamily="34" charset="-128"/>
                <a:cs typeface="Arial" panose="020B0604020202020204" pitchFamily="34" charset="0"/>
              </a:rPr>
              <a:t>Cada módulo termina com uma sugestão de reflexão ou atividade de discussão. Os avisos para as reflexões/discussões podem ser usados de várias maneiras: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pt-BR" sz="1200" dirty="0">
                <a:solidFill>
                  <a:srgbClr val="FF0000"/>
                </a:solidFill>
                <a:latin typeface="Arial" panose="020B0604020202020204" pitchFamily="34" charset="0"/>
                <a:ea typeface="ＭＳ Ｐゴシック" pitchFamily="34" charset="-128"/>
                <a:cs typeface="Arial" panose="020B0604020202020204" pitchFamily="34" charset="0"/>
              </a:rPr>
              <a:t>Reflexão individual - incentive os alunos a tomar notas das respostas de forma independente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pt-BR" dirty="0">
                <a:solidFill>
                  <a:srgbClr val="FF0000"/>
                </a:solidFill>
                <a:latin typeface="Arial" panose="020B0604020202020204" pitchFamily="34" charset="0"/>
                <a:ea typeface="ＭＳ Ｐゴシック" pitchFamily="34" charset="-128"/>
                <a:cs typeface="Arial" panose="020B0604020202020204" pitchFamily="34" charset="0"/>
              </a:rPr>
              <a:t>Discussão no grupo grande - use um flipchart para capturar as respostas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pt-BR" sz="1200" dirty="0">
                <a:solidFill>
                  <a:srgbClr val="FF0000"/>
                </a:solidFill>
                <a:latin typeface="Arial" panose="020B0604020202020204" pitchFamily="34" charset="0"/>
                <a:ea typeface="ＭＳ Ｐゴシック" pitchFamily="34" charset="-128"/>
                <a:cs typeface="Arial" panose="020B0604020202020204" pitchFamily="34" charset="0"/>
              </a:rPr>
              <a:t>Discussão em pequenos grupos - aloque tempo adicional para grupos menores discutirem primeiro e depois relatar as ideias para o grupo maior</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rial" pitchFamily="34" charset="0"/>
                <a:ea typeface="ＭＳ Ｐゴシック" pitchFamily="34" charset="-128"/>
              </a:rPr>
              <a:t>O módulo de recurso de Leo clubes inclui uma visão geral do apoio proporcionado por Lions International, juntamente com diversos recursos para os conselheiros de Leo clubes. O módulo abrangerá:</a:t>
            </a:r>
          </a:p>
          <a:p>
            <a:pPr marL="742950" lvl="1" indent="-285750">
              <a:buFont typeface="Arial" panose="020B0604020202020204" pitchFamily="34" charset="0"/>
              <a:buChar char="•"/>
              <a:defRPr/>
            </a:pPr>
            <a:r>
              <a:rPr lang="pt-BR" sz="2400" dirty="0">
                <a:latin typeface="Arial" pitchFamily="34" charset="0"/>
                <a:ea typeface="ＭＳ Ｐゴシック" pitchFamily="34" charset="-128"/>
              </a:rPr>
              <a:t>Recursos de Leo clubes</a:t>
            </a:r>
          </a:p>
          <a:p>
            <a:pPr marL="742950" lvl="1" indent="-285750">
              <a:buFont typeface="Arial" panose="020B0604020202020204" pitchFamily="34" charset="0"/>
              <a:buChar char="•"/>
              <a:defRPr/>
            </a:pPr>
            <a:r>
              <a:rPr lang="pt-BR" sz="2400" dirty="0">
                <a:latin typeface="Arial" pitchFamily="34" charset="0"/>
                <a:ea typeface="ＭＳ Ｐゴシック" pitchFamily="34" charset="-128"/>
              </a:rPr>
              <a:t>Comunicações de Leo clubes</a:t>
            </a:r>
          </a:p>
          <a:p>
            <a:pPr marL="742950" lvl="1" indent="-285750">
              <a:buFont typeface="Arial" panose="020B0604020202020204" pitchFamily="34" charset="0"/>
              <a:buChar char="•"/>
              <a:defRPr/>
            </a:pPr>
            <a:r>
              <a:rPr lang="pt-BR" sz="2400" dirty="0">
                <a:latin typeface="Arial" pitchFamily="34" charset="0"/>
                <a:ea typeface="ＭＳ Ｐゴシック" pitchFamily="34" charset="-128"/>
              </a:rPr>
              <a:t>Subsídios para Leos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Ao final deste módulo, os conselheiros devem conhecer todos os recursos que Lions International oferece para apoiar Leo clubes.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pt-BR" sz="1200" dirty="0">
                <a:solidFill>
                  <a:schemeClr val="tx1"/>
                </a:solidFill>
                <a:latin typeface="Arial" panose="020B0604020202020204" pitchFamily="34" charset="0"/>
                <a:ea typeface="Helvetica Neue" charset="0"/>
                <a:cs typeface="Arial" panose="020B0604020202020204" pitchFamily="34" charset="0"/>
              </a:rPr>
              <a:t>A Sede de Lions Clubs International se localiza em Oak Brook, Illinois nos EUA. Há 300 funcionário de Lions International e de LCIF aqui, proporcionando apoio aos Leões.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Aqui está a lista de Recursos do Programa de Leo Clubes fornecidos pela Sede de Lions International. O módulo cobrirá cada um deles nos slides a seguir. Para obter links para todos os recursos, visite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O primeiro lugar que um conselheiro deve visitar é a página de Leos em www.lionsclubs.org/leos. Esta página contém links para todos os recursos de Leo clubes e outras páginas relacionadas aos Leo clubes no site de Lions International.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Lions International criou recursos online para ajudar a divulgar os Leo clubes online e muito mais. Os conselheiros de Leo clubes podem encontrar links para os recursos para Leos na seção “Recursos úteis para Leos” da página de Leos na web ou visitando o Centro de Recursos do site de Lions International e selecionando o público Leo.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Lions International tem vários folhetos, pôsteres e guias sobre os Leos que podem ser baixados do site. Os Leões também podem fazer pedidos para receber materiais impressos.</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O Formulário de Publicação de Leo Clubes contém a lista completa de recursos impressos que Lions International oferece. Os pedidos podem ser feitos enviando um formulário de pedido do programa de Leo clubes para o e-mail leo@lionsclubs.org. Os recursos são gratuitos, mas o Lions clube, distrito ou distrito múltiplo têm que pagar o frete.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4921-0EBF-4B3A-A3B1-7900F9A7A4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66C67-BB8C-4219-A3EF-1E8BA35F0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1D4DE-B108-43A9-B478-300C3CD216D8}"/>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52E1CC02-8790-4257-ABA0-4C384E9D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97098-F816-416B-9007-FAA08A3E50C7}"/>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81058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AA76-EBB0-4281-94C6-8847A7803B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00298-DDA3-4D96-913F-589372C4FB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8C3F8-1954-4955-8CF7-AFE5CA4EBAF9}"/>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3B95B8A6-F6FB-468C-A993-74A9116D5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F68C5-4215-4D7A-9B0F-D75DF0AF34B7}"/>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15450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DA059D-F372-4834-A7A3-14102BDE6D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8F5E08-8759-4DD2-B1A0-192DE665CE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90F89-94A1-4F7E-9172-249B311BC419}"/>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02E84017-1788-4559-8A25-8439D5A22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E89C5-2AED-4A6A-B4B9-DD9AD9D4980A}"/>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382909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35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E45A-BEA1-4969-BCC3-7EEF9F219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B7A2C-A4C1-450B-95C1-23260A35D1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0F4D6-D8AF-4CE4-B82D-B94A0195BC4D}"/>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450BE2DE-F3E6-4AF6-9816-CFC89CD07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61FF4-678A-425A-9953-597F2B29EFF7}"/>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244451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E2F5-DEAC-45FF-A62D-144EE84E7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FDC860-5D4E-4BF2-9F6A-8D2F4DF81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9DB8F-F155-4E4D-872B-79B43AE5F874}"/>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F9B4CA49-C9D4-4CC4-8B9D-0E8C46EF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79FB1-6BE1-46AF-A5E2-ECF405B02A3D}"/>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345111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CD644-67CE-41C9-BFC8-05C84720F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62FF7-4AFB-46E2-B983-FEC26DAF2A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E8BDFA-10FD-4578-91EF-25E5FE8A83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D3A27-9E85-4FA6-944A-0A10EA690CF2}"/>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6" name="Footer Placeholder 5">
            <a:extLst>
              <a:ext uri="{FF2B5EF4-FFF2-40B4-BE49-F238E27FC236}">
                <a16:creationId xmlns:a16="http://schemas.microsoft.com/office/drawing/2014/main" id="{A7DEAC45-7182-46C5-B249-1034BCC00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5C450-0FA2-46B2-A93C-B197023842D6}"/>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263614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9559-9696-45CE-A6C5-E69130113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927CE9-EDB7-4B92-B99D-A8B792C35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5D9464-C410-4E3F-9875-EF844D1ED7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C51B46-9D53-4FE6-AE55-536C7598F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AD4EE-F66D-410F-906D-1634B07005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8BE58E-57F9-4F75-8C91-3D8D0C6C6310}"/>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8" name="Footer Placeholder 7">
            <a:extLst>
              <a:ext uri="{FF2B5EF4-FFF2-40B4-BE49-F238E27FC236}">
                <a16:creationId xmlns:a16="http://schemas.microsoft.com/office/drawing/2014/main" id="{C973B705-31BC-4BDF-8817-EDAF3149F3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947645-CDDF-4250-AABE-1D3BAC97FFEF}"/>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52461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5707-AE9C-4F8A-961D-7185AADB9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7F0486-6326-4FB1-AAF4-C56299FF1C5B}"/>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4" name="Footer Placeholder 3">
            <a:extLst>
              <a:ext uri="{FF2B5EF4-FFF2-40B4-BE49-F238E27FC236}">
                <a16:creationId xmlns:a16="http://schemas.microsoft.com/office/drawing/2014/main" id="{C3F65498-3627-4282-A687-39B65B0079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BF8F04-5CEC-461F-B6B9-10C344B67772}"/>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24002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89EF4-169E-424F-8F2E-0775E20DC8D4}"/>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3" name="Footer Placeholder 2">
            <a:extLst>
              <a:ext uri="{FF2B5EF4-FFF2-40B4-BE49-F238E27FC236}">
                <a16:creationId xmlns:a16="http://schemas.microsoft.com/office/drawing/2014/main" id="{78559E29-ECF8-40C8-834B-E635DDF10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2B0D63-12B1-4441-AC93-E1F2D77ED3B2}"/>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91807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A566-8C6E-45F5-B727-A4497A2C4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7BA45-3FBA-47A3-904F-FF2EAF7B4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B52241-22CC-4D3E-8C6B-8EEA617B8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FCA98-9718-4A02-A166-80F1EBFCFC16}"/>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6" name="Footer Placeholder 5">
            <a:extLst>
              <a:ext uri="{FF2B5EF4-FFF2-40B4-BE49-F238E27FC236}">
                <a16:creationId xmlns:a16="http://schemas.microsoft.com/office/drawing/2014/main" id="{E601DAAA-DA41-4EF8-A68C-5DD67E6F0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87CF6-AA12-459E-A963-6CB0A87F8BAD}"/>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219032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A577-9309-4709-BA1D-C3B6F4F4F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0F74A2-B544-44EF-8740-3F0DA7E93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6179C-A3BF-41AE-A718-027AB4870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810C1-CB92-414C-9A6B-68107ADBD8E9}"/>
              </a:ext>
            </a:extLst>
          </p:cNvPr>
          <p:cNvSpPr>
            <a:spLocks noGrp="1"/>
          </p:cNvSpPr>
          <p:nvPr>
            <p:ph type="dt" sz="half" idx="10"/>
          </p:nvPr>
        </p:nvSpPr>
        <p:spPr/>
        <p:txBody>
          <a:bodyPr/>
          <a:lstStyle/>
          <a:p>
            <a:fld id="{970BC05A-DE3D-4AAC-B9C5-1801B7F1B365}" type="datetimeFigureOut">
              <a:rPr lang="en-US" smtClean="0"/>
              <a:t>2/21/2024</a:t>
            </a:fld>
            <a:endParaRPr lang="en-US"/>
          </a:p>
        </p:txBody>
      </p:sp>
      <p:sp>
        <p:nvSpPr>
          <p:cNvPr id="6" name="Footer Placeholder 5">
            <a:extLst>
              <a:ext uri="{FF2B5EF4-FFF2-40B4-BE49-F238E27FC236}">
                <a16:creationId xmlns:a16="http://schemas.microsoft.com/office/drawing/2014/main" id="{729F900F-7F9F-4AF2-AA5B-01BF9C6CB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9C026-4829-4082-B51E-0B3DDC001291}"/>
              </a:ext>
            </a:extLst>
          </p:cNvPr>
          <p:cNvSpPr>
            <a:spLocks noGrp="1"/>
          </p:cNvSpPr>
          <p:nvPr>
            <p:ph type="sldNum" sz="quarter" idx="12"/>
          </p:nvPr>
        </p:nvSpPr>
        <p:spPr/>
        <p:txBody>
          <a:bodyPr/>
          <a:lstStyle/>
          <a:p>
            <a:fld id="{B6A08D01-14BB-45E3-9ED5-0824C00B9115}" type="slidenum">
              <a:rPr lang="en-US" smtClean="0"/>
              <a:t>‹#›</a:t>
            </a:fld>
            <a:endParaRPr lang="en-US"/>
          </a:p>
        </p:txBody>
      </p:sp>
    </p:spTree>
    <p:extLst>
      <p:ext uri="{BB962C8B-B14F-4D97-AF65-F5344CB8AC3E}">
        <p14:creationId xmlns:p14="http://schemas.microsoft.com/office/powerpoint/2010/main" val="229155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EBCEE-E057-4C00-9942-953E9FEB8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7D9BF5-97D0-4499-8100-7FB750F8CA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12EAF-CEFB-4E8F-87ED-CBF18A989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BC05A-DE3D-4AAC-B9C5-1801B7F1B365}" type="datetimeFigureOut">
              <a:rPr lang="en-US" smtClean="0"/>
              <a:t>2/21/2024</a:t>
            </a:fld>
            <a:endParaRPr lang="en-US"/>
          </a:p>
        </p:txBody>
      </p:sp>
      <p:sp>
        <p:nvSpPr>
          <p:cNvPr id="5" name="Footer Placeholder 4">
            <a:extLst>
              <a:ext uri="{FF2B5EF4-FFF2-40B4-BE49-F238E27FC236}">
                <a16:creationId xmlns:a16="http://schemas.microsoft.com/office/drawing/2014/main" id="{EBAD5926-2FAB-4F07-87BE-1C6B8E087D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E05573-216C-49EA-8BED-26AD71ABD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08D01-14BB-45E3-9ED5-0824C00B9115}" type="slidenum">
              <a:rPr lang="en-US" smtClean="0"/>
              <a:t>‹#›</a:t>
            </a:fld>
            <a:endParaRPr lang="en-US"/>
          </a:p>
        </p:txBody>
      </p:sp>
    </p:spTree>
    <p:extLst>
      <p:ext uri="{BB962C8B-B14F-4D97-AF65-F5344CB8AC3E}">
        <p14:creationId xmlns:p14="http://schemas.microsoft.com/office/powerpoint/2010/main" val="130385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pt/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pt/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lionsclubs.org/pt/resources-for-members/resource-center/leo-awards-and-recogniti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pt/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pt/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pt/discover-our-clubs/about-leos" TargetMode="External"/><Relationship Id="rId11" Type="http://schemas.openxmlformats.org/officeDocument/2006/relationships/hyperlink" Target="https://www.lionsclubs.org/pt/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pt/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2" y="3805144"/>
            <a:ext cx="9314639"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pt-BR" sz="4000" b="1" dirty="0">
                <a:solidFill>
                  <a:srgbClr val="55565A"/>
                </a:solidFill>
                <a:latin typeface="Arial Black" panose="020B0604020202020204" pitchFamily="34" charset="0"/>
                <a:cs typeface="Arial" panose="020B0604020202020204" pitchFamily="34" charset="0"/>
              </a:rPr>
              <a:t>Treinamento e Orientação para</a:t>
            </a:r>
          </a:p>
          <a:p>
            <a:r>
              <a:rPr lang="pt-BR" sz="4000" b="1" dirty="0">
                <a:solidFill>
                  <a:srgbClr val="55565A"/>
                </a:solidFill>
                <a:latin typeface="Arial Black" panose="020B0604020202020204" pitchFamily="34" charset="0"/>
                <a:cs typeface="Arial" panose="020B0604020202020204" pitchFamily="34" charset="0"/>
              </a:rPr>
              <a:t>Conselheiros de Leo Clubes </a:t>
            </a:r>
          </a:p>
          <a:p>
            <a:pPr>
              <a:lnSpc>
                <a:spcPct val="150000"/>
              </a:lnSpc>
            </a:pPr>
            <a:r>
              <a:rPr lang="pt-BR" sz="2800" dirty="0">
                <a:solidFill>
                  <a:srgbClr val="00AC69"/>
                </a:solidFill>
                <a:latin typeface="Arial" panose="020B0604020202020204" pitchFamily="34" charset="0"/>
                <a:cs typeface="Arial" panose="020B0604020202020204" pitchFamily="34" charset="0"/>
              </a:rPr>
              <a:t>LIONS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a:solidFill>
                  <a:srgbClr val="616262"/>
                </a:solidFill>
              </a:rPr>
              <a:t>Itens para Leo clubes da Lions Shop</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pt-BR" sz="2400" dirty="0">
                <a:solidFill>
                  <a:srgbClr val="616262"/>
                </a:solidFill>
                <a:ea typeface="+mn-ea"/>
              </a:rPr>
              <a:t>Disponíveis na Lions Shop </a:t>
            </a:r>
            <a:r>
              <a:rPr lang="pt-BR" sz="2400" dirty="0">
                <a:solidFill>
                  <a:srgbClr val="81827C"/>
                </a:solidFill>
                <a:ea typeface="+mn-ea"/>
              </a:rPr>
              <a:t>(</a:t>
            </a:r>
            <a:r>
              <a:rPr lang="pt-BR"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pt-BR" sz="2400" dirty="0">
                <a:solidFill>
                  <a:srgbClr val="81827C"/>
                </a:solidFill>
                <a:ea typeface="+mn-ea"/>
              </a:rPr>
              <a:t>): </a:t>
            </a:r>
          </a:p>
          <a:p>
            <a:pPr marL="861999" lvl="1" indent="-342900">
              <a:spcBef>
                <a:spcPts val="600"/>
              </a:spcBef>
              <a:buFont typeface="Arial" pitchFamily="34" charset="0"/>
              <a:buChar char="•"/>
              <a:defRPr/>
            </a:pPr>
            <a:r>
              <a:rPr lang="pt-BR" sz="2400" dirty="0">
                <a:solidFill>
                  <a:srgbClr val="616262"/>
                </a:solidFill>
                <a:ea typeface="+mn-ea"/>
              </a:rPr>
              <a:t>Kits para novos associados Leos</a:t>
            </a:r>
          </a:p>
          <a:p>
            <a:pPr marL="861999" lvl="1" indent="-342900">
              <a:spcBef>
                <a:spcPts val="600"/>
              </a:spcBef>
              <a:buFont typeface="Arial" pitchFamily="34" charset="0"/>
              <a:buChar char="•"/>
              <a:defRPr/>
            </a:pPr>
            <a:r>
              <a:rPr lang="pt-BR" sz="2400" dirty="0">
                <a:solidFill>
                  <a:srgbClr val="616262"/>
                </a:solidFill>
                <a:ea typeface="+mn-ea"/>
              </a:rPr>
              <a:t>Vestuário da marca Leo</a:t>
            </a:r>
          </a:p>
          <a:p>
            <a:pPr marL="861999" lvl="1" indent="-342900">
              <a:spcBef>
                <a:spcPts val="600"/>
              </a:spcBef>
              <a:buFont typeface="Arial" pitchFamily="34" charset="0"/>
              <a:buChar char="•"/>
              <a:defRPr/>
            </a:pPr>
            <a:r>
              <a:rPr lang="pt-BR" sz="2400" dirty="0">
                <a:solidFill>
                  <a:srgbClr val="616262"/>
                </a:solidFill>
                <a:ea typeface="+mn-ea"/>
              </a:rPr>
              <a:t>Acessórios para reuniões de Leo clubes</a:t>
            </a:r>
          </a:p>
          <a:p>
            <a:pPr marL="861999" lvl="1" indent="-342900">
              <a:spcBef>
                <a:spcPts val="600"/>
              </a:spcBef>
              <a:buFont typeface="Arial" pitchFamily="34" charset="0"/>
              <a:buChar char="•"/>
              <a:defRPr/>
            </a:pPr>
            <a:r>
              <a:rPr lang="pt-BR" sz="2400" dirty="0">
                <a:solidFill>
                  <a:srgbClr val="616262"/>
                </a:solidFill>
                <a:ea typeface="+mn-ea"/>
              </a:rPr>
              <a:t>Certificados e placas para Leos</a:t>
            </a:r>
          </a:p>
          <a:p>
            <a:pPr marL="861999" lvl="1" indent="-342900">
              <a:spcBef>
                <a:spcPts val="600"/>
              </a:spcBef>
              <a:buFont typeface="Arial" pitchFamily="34" charset="0"/>
              <a:buChar char="•"/>
              <a:defRPr/>
            </a:pPr>
            <a:r>
              <a:rPr lang="pt-BR" sz="2400" dirty="0">
                <a:solidFill>
                  <a:srgbClr val="616262"/>
                </a:solidFill>
                <a:ea typeface="+mn-ea"/>
              </a:rPr>
              <a:t>Distintivos de lapela de dirigentes de Leo clubes</a:t>
            </a:r>
          </a:p>
          <a:p>
            <a:pPr marL="861999" lvl="1" indent="-342900">
              <a:spcBef>
                <a:spcPts val="600"/>
              </a:spcBef>
              <a:buFont typeface="Arial" pitchFamily="34" charset="0"/>
              <a:buChar char="•"/>
              <a:defRPr/>
            </a:pPr>
            <a:r>
              <a:rPr lang="pt-BR" sz="2400" dirty="0">
                <a:solidFill>
                  <a:srgbClr val="616262"/>
                </a:solidFill>
                <a:ea typeface="+mn-ea"/>
              </a:rPr>
              <a:t>Distintivos de associados Leos</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a:solidFill>
                  <a:srgbClr val="616262"/>
                </a:solidFill>
              </a:rPr>
              <a:t>Leo eNews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09" y="1697921"/>
            <a:ext cx="4091987" cy="4924425"/>
          </a:xfrm>
          <a:prstGeom prst="rect">
            <a:avLst/>
          </a:prstGeom>
          <a:noFill/>
        </p:spPr>
        <p:txBody>
          <a:bodyPr wrap="square">
            <a:spAutoFit/>
          </a:bodyPr>
          <a:lstStyle/>
          <a:p>
            <a:r>
              <a:rPr lang="pt-BR" sz="2200" dirty="0">
                <a:solidFill>
                  <a:srgbClr val="616262"/>
                </a:solidFill>
                <a:latin typeface="Arial" panose="020B0604020202020204" pitchFamily="34" charset="0"/>
                <a:cs typeface="Arial" panose="020B0604020202020204" pitchFamily="34" charset="0"/>
              </a:rPr>
              <a:t>O boletim </a:t>
            </a:r>
            <a:r>
              <a:rPr lang="pt-BR" sz="2200" dirty="0" err="1">
                <a:solidFill>
                  <a:srgbClr val="616262"/>
                </a:solidFill>
                <a:latin typeface="Arial" panose="020B0604020202020204" pitchFamily="34" charset="0"/>
                <a:cs typeface="Arial" panose="020B0604020202020204" pitchFamily="34" charset="0"/>
              </a:rPr>
              <a:t>eNews</a:t>
            </a:r>
            <a:r>
              <a:rPr lang="pt-BR" sz="2200" dirty="0">
                <a:solidFill>
                  <a:srgbClr val="616262"/>
                </a:solidFill>
                <a:latin typeface="Arial" panose="020B0604020202020204" pitchFamily="34" charset="0"/>
                <a:cs typeface="Arial" panose="020B0604020202020204" pitchFamily="34" charset="0"/>
              </a:rPr>
              <a:t> trimestral é enviado por </a:t>
            </a:r>
            <a:r>
              <a:rPr lang="pt-BR" sz="2200" b="1" dirty="0">
                <a:solidFill>
                  <a:srgbClr val="407CCA"/>
                </a:solidFill>
                <a:hlinkClick r:id="rId6">
                  <a:extLst>
                    <a:ext uri="{A12FA001-AC4F-418D-AE19-62706E023703}">
                      <ahyp:hlinkClr xmlns:ahyp="http://schemas.microsoft.com/office/drawing/2018/hyperlinkcolor" val="tx"/>
                    </a:ext>
                  </a:extLst>
                </a:hlinkClick>
              </a:rPr>
              <a:t>leo@lionsclubs.org</a:t>
            </a:r>
            <a:r>
              <a:rPr lang="pt-BR" sz="2200" b="1" dirty="0">
                <a:solidFill>
                  <a:srgbClr val="407CCA"/>
                </a:solidFill>
              </a:rPr>
              <a:t> </a:t>
            </a:r>
            <a:r>
              <a:rPr lang="pt-BR" sz="2200" dirty="0">
                <a:solidFill>
                  <a:srgbClr val="616262"/>
                </a:solidFill>
                <a:latin typeface="Arial" panose="020B0604020202020204" pitchFamily="34" charset="0"/>
                <a:cs typeface="Arial" panose="020B0604020202020204" pitchFamily="34" charset="0"/>
              </a:rPr>
              <a:t>com informações e anúncios atualizados sobre o Programa de Leo Clubes. </a:t>
            </a:r>
          </a:p>
          <a:p>
            <a:endParaRPr lang="en-US" sz="2200" b="1" kern="0" dirty="0">
              <a:solidFill>
                <a:srgbClr val="616262"/>
              </a:solidFill>
              <a:latin typeface="Arial" panose="020B0604020202020204" pitchFamily="34" charset="0"/>
              <a:cs typeface="Arial" panose="020B0604020202020204" pitchFamily="34" charset="0"/>
            </a:endParaRPr>
          </a:p>
          <a:p>
            <a:r>
              <a:rPr lang="pt-BR" sz="2200" b="1" dirty="0">
                <a:solidFill>
                  <a:srgbClr val="616262"/>
                </a:solidFill>
                <a:latin typeface="Arial" panose="020B0604020202020204" pitchFamily="34" charset="0"/>
                <a:cs typeface="Arial" panose="020B0604020202020204" pitchFamily="34" charset="0"/>
              </a:rPr>
              <a:t>O eNews é enviado a todos os Leo clubes e conselheiros de Leo clubes que possuem um endereço de e-mail registrado no sistema de relatório on-line de Lions International.</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a:solidFill>
                  <a:srgbClr val="616262"/>
                </a:solidFill>
                <a:hlinkClick r:id="rId4">
                  <a:extLst>
                    <a:ext uri="{A12FA001-AC4F-418D-AE19-62706E023703}">
                      <ahyp:hlinkClr xmlns:ahyp="http://schemas.microsoft.com/office/drawing/2018/hyperlinkcolor" val="tx"/>
                    </a:ext>
                  </a:extLst>
                </a:hlinkClick>
              </a:rPr>
              <a:t>Página dos Leos no Facebook</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dirty="0">
                <a:solidFill>
                  <a:srgbClr val="616262"/>
                </a:solidFill>
              </a:rPr>
              <a:t>Painel Consultivo do Programa de Leo Clubes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4585871"/>
          </a:xfrm>
          <a:prstGeom prst="rect">
            <a:avLst/>
          </a:prstGeom>
          <a:noFill/>
        </p:spPr>
        <p:txBody>
          <a:bodyPr wrap="square">
            <a:spAutoFit/>
          </a:bodyPr>
          <a:lstStyle/>
          <a:p>
            <a:r>
              <a:rPr lang="pt-BR"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 Painel Consultivo de Leo Clubes </a:t>
            </a:r>
            <a:r>
              <a:rPr lang="pt-BR" sz="2400" dirty="0">
                <a:solidFill>
                  <a:srgbClr val="616262"/>
                </a:solidFill>
                <a:latin typeface="Arial" panose="020B0604020202020204" pitchFamily="34" charset="0"/>
                <a:cs typeface="Arial" panose="020B0604020202020204" pitchFamily="34" charset="0"/>
              </a:rPr>
              <a:t>é um conselho de 32 membros, formado por dois Leos e dois Leões de cada área jurisdicional. </a:t>
            </a:r>
          </a:p>
          <a:p>
            <a:endParaRPr lang="en-US" sz="2400" b="1" kern="0" dirty="0">
              <a:solidFill>
                <a:srgbClr val="616262"/>
              </a:solidFill>
              <a:latin typeface="Arial" panose="020B0604020202020204" pitchFamily="34" charset="0"/>
              <a:cs typeface="Arial" panose="020B0604020202020204" pitchFamily="34" charset="0"/>
            </a:endParaRPr>
          </a:p>
          <a:p>
            <a:r>
              <a:rPr lang="pt-BR" sz="2400" b="1" dirty="0">
                <a:solidFill>
                  <a:srgbClr val="616262"/>
                </a:solidFill>
                <a:latin typeface="Arial" panose="020B0604020202020204" pitchFamily="34" charset="0"/>
                <a:cs typeface="Arial" panose="020B0604020202020204" pitchFamily="34" charset="0"/>
              </a:rPr>
              <a:t>As inscrições se encerram em 15 de agosto.</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pic>
        <p:nvPicPr>
          <p:cNvPr id="2" name="Picture 1">
            <a:extLst>
              <a:ext uri="{FF2B5EF4-FFF2-40B4-BE49-F238E27FC236}">
                <a16:creationId xmlns:a16="http://schemas.microsoft.com/office/drawing/2014/main" id="{DAF718B5-D20D-FFEC-5343-E0CF304AC0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8638" y="2122467"/>
            <a:ext cx="3535598" cy="3535598"/>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10294552"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400" b="1" dirty="0">
                <a:solidFill>
                  <a:srgbClr val="616262"/>
                </a:solidFill>
              </a:rPr>
              <a:t>Representantes Leos ou Leo-Lions no gabinete, conselho e Leo-Lions junto à Diretoria</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2" y="1817036"/>
            <a:ext cx="10476267" cy="4893647"/>
          </a:xfrm>
          <a:prstGeom prst="rect">
            <a:avLst/>
          </a:prstGeom>
          <a:noFill/>
        </p:spPr>
        <p:txBody>
          <a:bodyPr wrap="square">
            <a:spAutoFit/>
          </a:bodyPr>
          <a:lstStyle/>
          <a:p>
            <a:r>
              <a:rPr lang="pt-BR" sz="2400" dirty="0">
                <a:solidFill>
                  <a:srgbClr val="616262"/>
                </a:solidFill>
                <a:latin typeface="Arial" panose="020B0604020202020204" pitchFamily="34" charset="0"/>
                <a:cs typeface="Arial" panose="020B0604020202020204" pitchFamily="34" charset="0"/>
              </a:rPr>
              <a:t>O governador de distrito/presidente de conselho pode nomear um Leo ou Leo-Lion para um mandato de um ano no Distrito/Distrito Múltiplo do Lions como um </a:t>
            </a:r>
            <a:r>
              <a:rPr lang="pt-BR" sz="2400" b="1" dirty="0">
                <a:solidFill>
                  <a:srgbClr val="00AC69"/>
                </a:solidFill>
                <a:latin typeface="Arial" panose="020B0604020202020204" pitchFamily="34" charset="0"/>
                <a:cs typeface="Arial" panose="020B0604020202020204" pitchFamily="34" charset="0"/>
              </a:rPr>
              <a:t>representante de distrito</a:t>
            </a:r>
            <a:r>
              <a:rPr lang="pt-BR" sz="2400" dirty="0">
                <a:solidFill>
                  <a:srgbClr val="616262"/>
                </a:solidFill>
                <a:latin typeface="Arial" panose="020B0604020202020204" pitchFamily="34" charset="0"/>
                <a:cs typeface="Arial" panose="020B0604020202020204" pitchFamily="34" charset="0"/>
              </a:rPr>
              <a:t>. Esta posição representa os interesses e perspectivas de Leos e Leo-Lions e facilita a comunicação e conexões. </a:t>
            </a:r>
          </a:p>
          <a:p>
            <a:endParaRPr lang="en-US" sz="2400" dirty="0">
              <a:solidFill>
                <a:srgbClr val="616262"/>
              </a:solidFill>
              <a:latin typeface="Arial" panose="020B0604020202020204" pitchFamily="34" charset="0"/>
              <a:cs typeface="Arial" panose="020B0604020202020204" pitchFamily="34" charset="0"/>
            </a:endParaRPr>
          </a:p>
          <a:p>
            <a:r>
              <a:rPr lang="pt-BR" sz="2400" dirty="0">
                <a:solidFill>
                  <a:srgbClr val="616262"/>
                </a:solidFill>
                <a:latin typeface="Arial" panose="020B0604020202020204" pitchFamily="34" charset="0"/>
                <a:cs typeface="Arial" panose="020B0604020202020204" pitchFamily="34" charset="0"/>
              </a:rPr>
              <a:t>O </a:t>
            </a:r>
            <a:r>
              <a:rPr lang="pt-BR" sz="2400" b="1" dirty="0">
                <a:solidFill>
                  <a:srgbClr val="00AC69"/>
                </a:solidFill>
                <a:latin typeface="Arial" panose="020B0604020202020204" pitchFamily="34" charset="0"/>
                <a:cs typeface="Arial" panose="020B0604020202020204" pitchFamily="34" charset="0"/>
              </a:rPr>
              <a:t>Representante Leo-Lion junto à Diretoria </a:t>
            </a:r>
            <a:r>
              <a:rPr lang="pt-BR" sz="2400" dirty="0">
                <a:solidFill>
                  <a:srgbClr val="616262"/>
                </a:solidFill>
                <a:latin typeface="Arial" panose="020B0604020202020204" pitchFamily="34" charset="0"/>
                <a:cs typeface="Arial" panose="020B0604020202020204" pitchFamily="34" charset="0"/>
              </a:rPr>
              <a:t>é uma oportunidade internacional para dois associados Leo-Lions servirem como parte da diretoria internacional de Lions. Os representantes são selecionados pelo presidente de Lions </a:t>
            </a:r>
            <a:r>
              <a:rPr lang="pt-BR" sz="2400" dirty="0" err="1">
                <a:solidFill>
                  <a:srgbClr val="616262"/>
                </a:solidFill>
                <a:latin typeface="Arial" panose="020B0604020202020204" pitchFamily="34" charset="0"/>
                <a:cs typeface="Arial" panose="020B0604020202020204" pitchFamily="34" charset="0"/>
              </a:rPr>
              <a:t>International</a:t>
            </a:r>
            <a:r>
              <a:rPr lang="pt-BR" sz="2400" dirty="0">
                <a:solidFill>
                  <a:srgbClr val="616262"/>
                </a:solidFill>
                <a:latin typeface="Arial" panose="020B0604020202020204" pitchFamily="34" charset="0"/>
                <a:cs typeface="Arial" panose="020B0604020202020204" pitchFamily="34" charset="0"/>
              </a:rPr>
              <a:t> para servir por um mandato de um ano como assessores nomeados sem direito a voto. </a:t>
            </a:r>
          </a:p>
          <a:p>
            <a:endParaRPr lang="en-US" sz="2400" dirty="0">
              <a:solidFill>
                <a:srgbClr val="616262"/>
              </a:solidFill>
              <a:latin typeface="Arial" panose="020B0604020202020204" pitchFamily="34" charset="0"/>
              <a:cs typeface="Arial" panose="020B0604020202020204" pitchFamily="34" charset="0"/>
            </a:endParaRPr>
          </a:p>
          <a:p>
            <a:r>
              <a:rPr lang="pt-BR" sz="2400" dirty="0">
                <a:solidFill>
                  <a:srgbClr val="616262"/>
                </a:solidFill>
                <a:latin typeface="Arial" panose="020B0604020202020204" pitchFamily="34" charset="0"/>
                <a:cs typeface="Arial" panose="020B0604020202020204" pitchFamily="34" charset="0"/>
              </a:rPr>
              <a:t>Para aprender mais sobre cada função, consulte os Capítulos III e VII das Normas da Diretoria de Lions.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a:solidFill>
                  <a:srgbClr val="616262"/>
                </a:solidFill>
                <a:hlinkClick r:id="rId4">
                  <a:extLst>
                    <a:ext uri="{A12FA001-AC4F-418D-AE19-62706E023703}">
                      <ahyp:hlinkClr xmlns:ahyp="http://schemas.microsoft.com/office/drawing/2018/hyperlinkcolor" val="tx"/>
                    </a:ext>
                  </a:extLst>
                </a:hlinkClick>
              </a:rPr>
              <a:t>Centro Leonístico de Aprendizagem</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pt-BR" sz="2400">
                <a:solidFill>
                  <a:srgbClr val="616262"/>
                </a:solidFill>
                <a:latin typeface="Helvetica Neue" charset="0"/>
                <a:ea typeface="Helvetica Neue" charset="0"/>
                <a:cs typeface="Helvetica Neue" charset="0"/>
              </a:rPr>
              <a:t>É necessária uma Lion Account</a:t>
            </a:r>
          </a:p>
          <a:p>
            <a:pPr algn="ctr"/>
            <a:r>
              <a:rPr lang="pt-BR" sz="2400">
                <a:solidFill>
                  <a:srgbClr val="616262"/>
                </a:solidFill>
                <a:latin typeface="Helvetica Neue" charset="0"/>
                <a:ea typeface="Helvetica Neue" charset="0"/>
                <a:cs typeface="Helvetica Neue" charset="0"/>
              </a:rPr>
              <a:t>Cursos atualizados do Centro Leonístico de Aprendizagem</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765151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pt-BR" sz="2400" b="1" dirty="0">
                <a:solidFill>
                  <a:srgbClr val="616262"/>
                </a:solidFill>
                <a:latin typeface="Helvetica Neue" charset="0"/>
                <a:ea typeface="Helvetica Neue" charset="0"/>
                <a:cs typeface="Helvetica Neue" charset="0"/>
              </a:rPr>
              <a:t>Fornece assistência financeira a um distrito múltiplo, subdistrito ou distrito interessados em organizar um evento de liderança para Leos.</a:t>
            </a:r>
          </a:p>
          <a:p>
            <a:pPr marL="285750" indent="-285750">
              <a:buFont typeface="Arial" panose="020B0604020202020204" pitchFamily="34" charset="0"/>
              <a:buChar char="•"/>
            </a:pPr>
            <a:r>
              <a:rPr lang="pt-BR" sz="2400" dirty="0">
                <a:solidFill>
                  <a:srgbClr val="616262"/>
                </a:solidFill>
                <a:ea typeface="Helvetica Neue" charset="0"/>
              </a:rPr>
              <a:t>Subsídios reembolsáveis de US$ 2.000</a:t>
            </a:r>
          </a:p>
          <a:p>
            <a:pPr marL="285750" indent="-285750">
              <a:buFont typeface="Arial" panose="020B0604020202020204" pitchFamily="34" charset="0"/>
              <a:buChar char="•"/>
            </a:pPr>
            <a:r>
              <a:rPr lang="pt-BR" sz="2400" dirty="0">
                <a:solidFill>
                  <a:srgbClr val="616262"/>
                </a:solidFill>
                <a:ea typeface="Helvetica Neue" charset="0"/>
              </a:rPr>
              <a:t>Até três subsídios por área jurisdicional</a:t>
            </a:r>
          </a:p>
          <a:p>
            <a:pPr marL="285750" indent="-285750">
              <a:buFont typeface="Arial" panose="020B0604020202020204" pitchFamily="34" charset="0"/>
              <a:buChar char="•"/>
            </a:pPr>
            <a:r>
              <a:rPr lang="pt-BR" sz="2400" dirty="0">
                <a:solidFill>
                  <a:srgbClr val="616262"/>
                </a:solidFill>
              </a:rPr>
              <a:t>Os Leos apresentam ou apresentam conjuntamente as sessões</a:t>
            </a:r>
          </a:p>
          <a:p>
            <a:pPr marL="285750" indent="-285750">
              <a:buFont typeface="Arial" panose="020B0604020202020204" pitchFamily="34" charset="0"/>
              <a:buChar char="•"/>
            </a:pPr>
            <a:r>
              <a:rPr lang="pt-BR" sz="2400" dirty="0">
                <a:solidFill>
                  <a:srgbClr val="616262"/>
                </a:solidFill>
              </a:rPr>
              <a:t>Os Leos atuam no comitê de planejamento da conferência</a:t>
            </a:r>
          </a:p>
          <a:p>
            <a:pPr marL="285750" indent="-285750">
              <a:buFont typeface="Arial" panose="020B0604020202020204" pitchFamily="34" charset="0"/>
              <a:buChar char="•"/>
            </a:pPr>
            <a:r>
              <a:rPr lang="pt-BR" sz="2400" dirty="0">
                <a:solidFill>
                  <a:srgbClr val="616262"/>
                </a:solidFill>
              </a:rPr>
              <a:t>Leões e Leos colaboram</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rgbClr val="616262"/>
                </a:solidFill>
                <a:latin typeface="Arial" panose="020B0604020202020204" pitchFamily="34" charset="0"/>
                <a:cs typeface="Arial" panose="020B0604020202020204" pitchFamily="34" charset="0"/>
              </a:rPr>
              <a:t>Subsídios de Liderança para Leos</a:t>
            </a:r>
          </a:p>
        </p:txBody>
      </p:sp>
      <p:pic>
        <p:nvPicPr>
          <p:cNvPr id="2" name="Picture 1">
            <a:extLst>
              <a:ext uri="{FF2B5EF4-FFF2-40B4-BE49-F238E27FC236}">
                <a16:creationId xmlns:a16="http://schemas.microsoft.com/office/drawing/2014/main" id="{229993DC-9684-46AC-9B95-784F989E5780}"/>
              </a:ext>
            </a:extLst>
          </p:cNvPr>
          <p:cNvPicPr>
            <a:picLocks noChangeAspect="1"/>
          </p:cNvPicPr>
          <p:nvPr/>
        </p:nvPicPr>
        <p:blipFill>
          <a:blip r:embed="rId6"/>
          <a:stretch>
            <a:fillRect/>
          </a:stretch>
        </p:blipFill>
        <p:spPr>
          <a:xfrm>
            <a:off x="8143708" y="4510061"/>
            <a:ext cx="4048293" cy="1834884"/>
          </a:xfrm>
          <a:prstGeom prst="rect">
            <a:avLst/>
          </a:prstGeom>
        </p:spPr>
      </p:pic>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pt-BR" sz="2400" b="1">
                <a:solidFill>
                  <a:srgbClr val="616262"/>
                </a:solidFill>
                <a:ea typeface="Helvetica Neue" charset="0"/>
              </a:rPr>
              <a:t>Oferecem assistência financeira a projetos de serviço dos Leos, implementados por Leo clubes em um distrito múltiplo ou distrito de Lions.</a:t>
            </a:r>
          </a:p>
          <a:p>
            <a:pPr marL="482600" indent="-342900">
              <a:lnSpc>
                <a:spcPct val="115000"/>
              </a:lnSpc>
              <a:buSzPts val="1400"/>
              <a:buFont typeface="Arial" panose="020B0604020202020204" pitchFamily="34" charset="0"/>
              <a:buChar char="•"/>
            </a:pPr>
            <a:r>
              <a:rPr lang="pt-BR" sz="2400">
                <a:solidFill>
                  <a:srgbClr val="616262"/>
                </a:solidFill>
              </a:rPr>
              <a:t>De US$ 1.500 a US $ 5.000 para um distrito ou distrito múltiplo de Lions</a:t>
            </a:r>
          </a:p>
          <a:p>
            <a:pPr marL="482600" indent="-342900">
              <a:lnSpc>
                <a:spcPct val="115000"/>
              </a:lnSpc>
              <a:buSzPts val="1400"/>
              <a:buFont typeface="Arial" panose="020B0604020202020204" pitchFamily="34" charset="0"/>
              <a:buChar char="•"/>
            </a:pPr>
            <a:r>
              <a:rPr lang="pt-BR" sz="2400">
                <a:solidFill>
                  <a:srgbClr val="616262"/>
                </a:solidFill>
              </a:rPr>
              <a:t>Requisito de 25% de equiparado coletado localmente</a:t>
            </a:r>
          </a:p>
          <a:p>
            <a:pPr marL="482600" indent="-342900">
              <a:lnSpc>
                <a:spcPct val="115000"/>
              </a:lnSpc>
              <a:buSzPts val="1400"/>
              <a:buFont typeface="Arial" panose="020B0604020202020204" pitchFamily="34" charset="0"/>
              <a:buChar char="•"/>
            </a:pPr>
            <a:r>
              <a:rPr lang="pt-BR" sz="2400">
                <a:solidFill>
                  <a:srgbClr val="616262"/>
                </a:solidFill>
              </a:rPr>
              <a:t>Deve incluir:</a:t>
            </a:r>
          </a:p>
          <a:p>
            <a:pPr marL="1001699" lvl="1" indent="-342900">
              <a:lnSpc>
                <a:spcPct val="115000"/>
              </a:lnSpc>
              <a:buSzPts val="1400"/>
              <a:buFont typeface="Arial" panose="020B0604020202020204" pitchFamily="34" charset="0"/>
              <a:buChar char="•"/>
            </a:pPr>
            <a:r>
              <a:rPr lang="pt-BR" sz="2400">
                <a:solidFill>
                  <a:srgbClr val="616262"/>
                </a:solidFill>
              </a:rPr>
              <a:t>Serviço prático</a:t>
            </a:r>
          </a:p>
          <a:p>
            <a:pPr marL="1001699" lvl="1" indent="-342900">
              <a:lnSpc>
                <a:spcPct val="115000"/>
              </a:lnSpc>
              <a:buSzPts val="1400"/>
              <a:buFont typeface="Arial" panose="020B0604020202020204" pitchFamily="34" charset="0"/>
              <a:buChar char="•"/>
            </a:pPr>
            <a:r>
              <a:rPr lang="pt-BR" sz="2400">
                <a:solidFill>
                  <a:srgbClr val="616262"/>
                </a:solidFill>
              </a:rPr>
              <a:t>Colaboração entre Leos e Leões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dirty="0">
                <a:solidFill>
                  <a:srgbClr val="616262"/>
                </a:solidFill>
                <a:latin typeface="Arial" panose="020B0604020202020204" pitchFamily="34" charset="0"/>
                <a:cs typeface="Arial" panose="020B0604020202020204" pitchFamily="34" charset="0"/>
              </a:rPr>
              <a:t>Subsídios de LCIF para o serviço dos Leos</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569660"/>
          </a:xfrm>
          <a:prstGeom prst="rect">
            <a:avLst/>
          </a:prstGeom>
          <a:solidFill>
            <a:schemeClr val="bg1"/>
          </a:solidFill>
          <a:ln w="57150">
            <a:solidFill>
              <a:srgbClr val="FFC000"/>
            </a:solidFill>
          </a:ln>
        </p:spPr>
        <p:txBody>
          <a:bodyPr wrap="square" rtlCol="0">
            <a:spAutoFit/>
          </a:bodyPr>
          <a:lstStyle/>
          <a:p>
            <a:pPr algn="ctr"/>
            <a:r>
              <a:rPr lang="pt-BR" sz="2400" b="1" dirty="0">
                <a:solidFill>
                  <a:srgbClr val="00AC69"/>
                </a:solidFill>
                <a:latin typeface="Helvetica Neue" charset="0"/>
                <a:ea typeface="Helvetica Neue" charset="0"/>
                <a:cs typeface="Helvetica Neue" charset="0"/>
              </a:rPr>
              <a:t>Aceita-se solicitações entre 1º de julho</a:t>
            </a:r>
            <a:r>
              <a:rPr lang="pt-BR" sz="2400" b="1" baseline="30000" dirty="0">
                <a:solidFill>
                  <a:srgbClr val="00AC69"/>
                </a:solidFill>
                <a:latin typeface="Helvetica Neue" charset="0"/>
                <a:ea typeface="Helvetica Neue" charset="0"/>
                <a:cs typeface="Helvetica Neue" charset="0"/>
              </a:rPr>
              <a:t> </a:t>
            </a:r>
            <a:r>
              <a:rPr lang="pt-BR" sz="2400" b="1" dirty="0">
                <a:solidFill>
                  <a:srgbClr val="00AC69"/>
                </a:solidFill>
                <a:latin typeface="Helvetica Neue" charset="0"/>
                <a:ea typeface="Helvetica Neue" charset="0"/>
                <a:cs typeface="Helvetica Neue" charset="0"/>
              </a:rPr>
              <a:t>e 1º de maio, por ordem de chegada.</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rgbClr val="616262"/>
                </a:solidFill>
                <a:latin typeface="Arial" panose="020B0604020202020204" pitchFamily="34" charset="0"/>
                <a:cs typeface="Arial" panose="020B0604020202020204" pitchFamily="34" charset="0"/>
              </a:rPr>
              <a:t>Prêmios para Leos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509200"/>
          </a:xfrm>
          <a:prstGeom prst="rect">
            <a:avLst/>
          </a:prstGeom>
          <a:noFill/>
        </p:spPr>
        <p:txBody>
          <a:bodyPr wrap="square" rtlCol="0">
            <a:spAutoFit/>
          </a:bodyPr>
          <a:lstStyle/>
          <a:p>
            <a:pPr>
              <a:spcBef>
                <a:spcPts val="0"/>
              </a:spcBef>
              <a:spcAft>
                <a:spcPts val="600"/>
              </a:spcAft>
              <a:defRPr/>
            </a:pPr>
            <a:r>
              <a:rPr lang="pt-BR" sz="2400" dirty="0">
                <a:solidFill>
                  <a:srgbClr val="616262"/>
                </a:solidFill>
                <a:latin typeface="Arial" panose="020B0604020202020204" pitchFamily="34" charset="0"/>
                <a:cs typeface="Arial" panose="020B0604020202020204" pitchFamily="34" charset="0"/>
              </a:rPr>
              <a:t>Lions </a:t>
            </a:r>
            <a:r>
              <a:rPr lang="pt-BR" sz="2400" dirty="0" err="1">
                <a:solidFill>
                  <a:srgbClr val="616262"/>
                </a:solidFill>
                <a:latin typeface="Arial" panose="020B0604020202020204" pitchFamily="34" charset="0"/>
                <a:cs typeface="Arial" panose="020B0604020202020204" pitchFamily="34" charset="0"/>
              </a:rPr>
              <a:t>International</a:t>
            </a:r>
            <a:r>
              <a:rPr lang="pt-BR" sz="2400" dirty="0">
                <a:solidFill>
                  <a:srgbClr val="616262"/>
                </a:solidFill>
                <a:latin typeface="Arial" panose="020B0604020202020204" pitchFamily="34" charset="0"/>
                <a:cs typeface="Arial" panose="020B0604020202020204" pitchFamily="34" charset="0"/>
              </a:rPr>
              <a:t> oferece uma série de prêmios para reconhecer Leos e Leões ativos no Programa de Leo Clubes. Abaixo estão apenas alguns tipos de prêmios, mas para critérios e mais detalhes, visite o site do Lions em </a:t>
            </a:r>
            <a:r>
              <a:rPr lang="pt-BR" sz="2400" dirty="0">
                <a:solidFill>
                  <a:srgbClr val="81827C"/>
                </a:solidFill>
                <a:latin typeface="Arial" panose="020B0604020202020204" pitchFamily="34" charset="0"/>
                <a:cs typeface="Arial" panose="020B0604020202020204" pitchFamily="34" charset="0"/>
                <a:hlinkClick r:id="rId6"/>
              </a:rPr>
              <a:t>https://www.lionsclubs.org/pt/resources-for-members/resource-center/leo-awards-and-recognitions</a:t>
            </a:r>
          </a:p>
          <a:p>
            <a:pPr>
              <a:spcBef>
                <a:spcPts val="0"/>
              </a:spcBef>
              <a:spcAft>
                <a:spcPts val="600"/>
              </a:spcAft>
              <a:defRPr/>
            </a:pPr>
            <a:r>
              <a:rPr lang="pt-BR" sz="2400" b="1" u="sng" dirty="0">
                <a:solidFill>
                  <a:srgbClr val="00AC69"/>
                </a:solidFill>
                <a:latin typeface="Arial" panose="020B0604020202020204" pitchFamily="34" charset="0"/>
                <a:cs typeface="Arial" panose="020B0604020202020204" pitchFamily="34" charset="0"/>
              </a:rPr>
              <a:t>Indivíduo</a:t>
            </a:r>
          </a:p>
          <a:p>
            <a:pPr marL="342900" indent="-342900">
              <a:spcBef>
                <a:spcPts val="0"/>
              </a:spcBef>
              <a:spcAft>
                <a:spcPts val="600"/>
              </a:spcAft>
              <a:buFont typeface="Arial" panose="020B0604020202020204" pitchFamily="34" charset="0"/>
              <a:buChar char="•"/>
              <a:defRPr/>
            </a:pPr>
            <a:r>
              <a:rPr lang="pt-BR" sz="2400" dirty="0">
                <a:solidFill>
                  <a:srgbClr val="616262"/>
                </a:solidFill>
                <a:latin typeface="Arial" panose="020B0604020202020204" pitchFamily="34" charset="0"/>
                <a:cs typeface="Arial" panose="020B0604020202020204" pitchFamily="34" charset="0"/>
              </a:rPr>
              <a:t>Leo do Ano</a:t>
            </a:r>
          </a:p>
          <a:p>
            <a:pPr>
              <a:spcBef>
                <a:spcPts val="0"/>
              </a:spcBef>
              <a:spcAft>
                <a:spcPts val="600"/>
              </a:spcAft>
              <a:defRPr/>
            </a:pPr>
            <a:r>
              <a:rPr lang="pt-BR" sz="2400" b="1" u="sng" dirty="0">
                <a:solidFill>
                  <a:srgbClr val="00AC69"/>
                </a:solidFill>
                <a:latin typeface="Arial" panose="020B0604020202020204" pitchFamily="34" charset="0"/>
                <a:cs typeface="Arial" panose="020B0604020202020204" pitchFamily="34" charset="0"/>
              </a:rPr>
              <a:t>Clube</a:t>
            </a:r>
          </a:p>
          <a:p>
            <a:pPr marL="342900" indent="-342900">
              <a:spcBef>
                <a:spcPts val="0"/>
              </a:spcBef>
              <a:spcAft>
                <a:spcPts val="600"/>
              </a:spcAft>
              <a:buFont typeface="Arial" panose="020B0604020202020204" pitchFamily="34" charset="0"/>
              <a:buChar char="•"/>
              <a:defRPr/>
            </a:pPr>
            <a:r>
              <a:rPr lang="pt-BR" sz="2400" dirty="0">
                <a:solidFill>
                  <a:srgbClr val="616262"/>
                </a:solidFill>
                <a:latin typeface="Arial" panose="020B0604020202020204" pitchFamily="34" charset="0"/>
                <a:cs typeface="Arial" panose="020B0604020202020204" pitchFamily="34" charset="0"/>
              </a:rPr>
              <a:t>Prêmio de Excelência de Clube</a:t>
            </a:r>
          </a:p>
          <a:p>
            <a:pPr marL="342900" indent="-342900">
              <a:spcBef>
                <a:spcPts val="0"/>
              </a:spcBef>
              <a:spcAft>
                <a:spcPts val="600"/>
              </a:spcAft>
              <a:buFont typeface="Arial" panose="020B0604020202020204" pitchFamily="34" charset="0"/>
              <a:buChar char="•"/>
              <a:defRPr/>
            </a:pPr>
            <a:r>
              <a:rPr lang="pt-BR" sz="2400" dirty="0">
                <a:solidFill>
                  <a:srgbClr val="616262"/>
                </a:solidFill>
                <a:latin typeface="Arial" panose="020B0604020202020204" pitchFamily="34" charset="0"/>
                <a:cs typeface="Arial" panose="020B0604020202020204" pitchFamily="34" charset="0"/>
              </a:rPr>
              <a:t>Prêmio Servindo Juntos</a:t>
            </a:r>
          </a:p>
          <a:p>
            <a:pPr>
              <a:spcBef>
                <a:spcPts val="0"/>
              </a:spcBef>
              <a:spcAft>
                <a:spcPts val="600"/>
              </a:spcAft>
              <a:defRPr/>
            </a:pPr>
            <a:r>
              <a:rPr lang="pt-BR" sz="2400" b="1" u="sng" dirty="0">
                <a:solidFill>
                  <a:srgbClr val="00AC69"/>
                </a:solidFill>
                <a:latin typeface="Arial" panose="020B0604020202020204" pitchFamily="34" charset="0"/>
                <a:cs typeface="Arial" panose="020B0604020202020204" pitchFamily="34" charset="0"/>
              </a:rPr>
              <a:t>Distrito/Distrito Múltiplo</a:t>
            </a:r>
          </a:p>
          <a:p>
            <a:pPr marL="342900" indent="-342900">
              <a:spcBef>
                <a:spcPts val="0"/>
              </a:spcBef>
              <a:spcAft>
                <a:spcPts val="600"/>
              </a:spcAft>
              <a:buFont typeface="Arial" panose="020B0604020202020204" pitchFamily="34" charset="0"/>
              <a:buChar char="•"/>
              <a:defRPr/>
            </a:pPr>
            <a:r>
              <a:rPr lang="pt-BR" sz="2400" dirty="0">
                <a:solidFill>
                  <a:srgbClr val="616262"/>
                </a:solidFill>
                <a:latin typeface="Arial" panose="020B0604020202020204" pitchFamily="34" charset="0"/>
                <a:cs typeface="Arial" panose="020B0604020202020204" pitchFamily="34" charset="0"/>
              </a:rPr>
              <a:t>Prêmio do Presidente de Distrito Leo</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6659383" y="3318674"/>
          <a:ext cx="4160417" cy="2971726"/>
        </p:xfrm>
        <a:graphic>
          <a:graphicData uri="http://schemas.openxmlformats.org/presentationml/2006/ole">
            <mc:AlternateContent xmlns:mc="http://schemas.openxmlformats.org/markup-compatibility/2006">
              <mc:Choice xmlns:v="urn:schemas-microsoft-com:vml" Requires="v">
                <p:oleObj name="Acrobat Document" r:id="rId7" imgW="3200301" imgH="2286000" progId="AcroExch.Document.DC">
                  <p:embed/>
                </p:oleObj>
              </mc:Choice>
              <mc:Fallback>
                <p:oleObj name="Acrobat Document" r:id="rId7"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8"/>
                      <a:stretch>
                        <a:fillRect/>
                      </a:stretch>
                    </p:blipFill>
                    <p:spPr>
                      <a:xfrm>
                        <a:off x="6659383"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200">
                <a:solidFill>
                  <a:schemeClr val="bg1"/>
                </a:solidFill>
                <a:effectLst>
                  <a:glow>
                    <a:schemeClr val="bg1"/>
                  </a:glow>
                </a:effectLst>
              </a:rPr>
              <a:t>Resumo</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10395764" cy="4524315"/>
          </a:xfrm>
          <a:prstGeom prst="rect">
            <a:avLst/>
          </a:prstGeom>
          <a:noFill/>
        </p:spPr>
        <p:txBody>
          <a:bodyPr wrap="square" rtlCol="0">
            <a:spAutoFit/>
          </a:bodyPr>
          <a:lstStyle/>
          <a:p>
            <a:r>
              <a:rPr lang="pt-BR" sz="2400" dirty="0">
                <a:solidFill>
                  <a:schemeClr val="bg1"/>
                </a:solidFill>
                <a:latin typeface="Arial" panose="020B0604020202020204" pitchFamily="34" charset="0"/>
                <a:cs typeface="Arial" panose="020B0604020202020204" pitchFamily="34" charset="0"/>
              </a:rPr>
              <a:t>Pontos importantes do módulo</a:t>
            </a:r>
          </a:p>
          <a:p>
            <a:pPr marL="342900" indent="-342900">
              <a:buFont typeface="Arial" panose="020B0604020202020204" pitchFamily="34" charset="0"/>
              <a:buChar char="•"/>
            </a:pPr>
            <a:r>
              <a:rPr lang="pt-BR" sz="2400" dirty="0">
                <a:solidFill>
                  <a:schemeClr val="bg1"/>
                </a:solidFill>
                <a:latin typeface="Arial" panose="020B0604020202020204" pitchFamily="34" charset="0"/>
                <a:cs typeface="Arial" panose="020B0604020202020204" pitchFamily="34" charset="0"/>
              </a:rPr>
              <a:t>Lions </a:t>
            </a:r>
            <a:r>
              <a:rPr lang="pt-BR" sz="2400" dirty="0" err="1">
                <a:solidFill>
                  <a:schemeClr val="bg1"/>
                </a:solidFill>
                <a:latin typeface="Arial" panose="020B0604020202020204" pitchFamily="34" charset="0"/>
                <a:cs typeface="Arial" panose="020B0604020202020204" pitchFamily="34" charset="0"/>
              </a:rPr>
              <a:t>International</a:t>
            </a:r>
            <a:r>
              <a:rPr lang="pt-BR" sz="2400" dirty="0">
                <a:solidFill>
                  <a:schemeClr val="bg1"/>
                </a:solidFill>
                <a:latin typeface="Arial" panose="020B0604020202020204" pitchFamily="34" charset="0"/>
                <a:cs typeface="Arial" panose="020B0604020202020204" pitchFamily="34" charset="0"/>
              </a:rPr>
              <a:t> tem guias online para serem impressos gratuitamente para Leo clubes e itens na Lions Shop disponíveis para compra.</a:t>
            </a:r>
          </a:p>
          <a:p>
            <a:pPr marL="342900" indent="-342900">
              <a:buFont typeface="Arial" panose="020B0604020202020204" pitchFamily="34" charset="0"/>
              <a:buChar char="•"/>
            </a:pPr>
            <a:r>
              <a:rPr lang="pt-BR" sz="2400" dirty="0">
                <a:solidFill>
                  <a:schemeClr val="bg1"/>
                </a:solidFill>
                <a:latin typeface="Arial" panose="020B0604020202020204" pitchFamily="34" charset="0"/>
                <a:cs typeface="Arial" panose="020B0604020202020204" pitchFamily="34" charset="0"/>
              </a:rPr>
              <a:t>Lions </a:t>
            </a:r>
            <a:r>
              <a:rPr lang="pt-BR" sz="2400" dirty="0" err="1">
                <a:solidFill>
                  <a:schemeClr val="bg1"/>
                </a:solidFill>
                <a:latin typeface="Arial" panose="020B0604020202020204" pitchFamily="34" charset="0"/>
                <a:cs typeface="Arial" panose="020B0604020202020204" pitchFamily="34" charset="0"/>
              </a:rPr>
              <a:t>International</a:t>
            </a:r>
            <a:r>
              <a:rPr lang="pt-BR" sz="2400" dirty="0">
                <a:solidFill>
                  <a:schemeClr val="bg1"/>
                </a:solidFill>
                <a:latin typeface="Arial" panose="020B0604020202020204" pitchFamily="34" charset="0"/>
                <a:cs typeface="Arial" panose="020B0604020202020204" pitchFamily="34" charset="0"/>
              </a:rPr>
              <a:t> se comunica com os Leo clubes pelo e-mail leo@lionsclubs.org e pela página do Programa de Leo Clubes no Facebook.</a:t>
            </a:r>
          </a:p>
          <a:p>
            <a:pPr marL="342900" indent="-342900">
              <a:buFont typeface="Arial" panose="020B0604020202020204" pitchFamily="34" charset="0"/>
              <a:buChar char="•"/>
            </a:pPr>
            <a:r>
              <a:rPr lang="pt-BR" sz="2400" dirty="0">
                <a:solidFill>
                  <a:schemeClr val="bg1"/>
                </a:solidFill>
                <a:latin typeface="Arial" panose="020B0604020202020204" pitchFamily="34" charset="0"/>
                <a:cs typeface="Arial" panose="020B0604020202020204" pitchFamily="34" charset="0"/>
              </a:rPr>
              <a:t>Existem vários programas de prêmios para reconhecer Leos que se destacam.</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pt-BR" sz="2400" dirty="0">
                <a:solidFill>
                  <a:schemeClr val="bg1"/>
                </a:solidFill>
                <a:latin typeface="Arial" panose="020B0604020202020204" pitchFamily="34" charset="0"/>
                <a:cs typeface="Arial" panose="020B0604020202020204" pitchFamily="34" charset="0"/>
              </a:rPr>
              <a:t>Atividade de final do módulo</a:t>
            </a:r>
          </a:p>
          <a:p>
            <a:pPr marL="342900" indent="-342900">
              <a:buFont typeface="Arial" panose="020B0604020202020204" pitchFamily="34" charset="0"/>
              <a:buChar char="•"/>
            </a:pPr>
            <a:r>
              <a:rPr lang="pt-BR" sz="2400" dirty="0">
                <a:solidFill>
                  <a:schemeClr val="bg1"/>
                </a:solidFill>
                <a:latin typeface="Arial" panose="020B0604020202020204" pitchFamily="34" charset="0"/>
                <a:cs typeface="Arial" panose="020B0604020202020204" pitchFamily="34" charset="0"/>
              </a:rPr>
              <a:t>Reflita sobre o projeto desenvolvido no final do Módulo 2. Que recursos você usará para ajudar a alcançar ou aumentar seus planos?</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431444"/>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1 </a:t>
              </a:r>
              <a:r>
                <a:rPr lang="pt-BR" sz="2000" dirty="0">
                  <a:solidFill>
                    <a:srgbClr val="EBB700"/>
                  </a:solidFill>
                  <a:latin typeface="Arial" panose="020B0604020202020204" pitchFamily="34" charset="0"/>
                  <a:cs typeface="Arial" panose="020B0604020202020204" pitchFamily="34" charset="0"/>
                </a:rPr>
                <a:t>//</a:t>
              </a:r>
              <a:r>
                <a:rPr lang="pt-BR" sz="2000" dirty="0">
                  <a:solidFill>
                    <a:srgbClr val="55565A"/>
                  </a:solidFill>
                  <a:latin typeface="Arial" panose="020B0604020202020204" pitchFamily="34" charset="0"/>
                  <a:cs typeface="Arial" panose="020B0604020202020204" pitchFamily="34" charset="0"/>
                </a:rPr>
                <a:t> Visão Geral do Programa de Leo Clubes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2 </a:t>
              </a:r>
              <a:r>
                <a:rPr lang="pt-BR" sz="2000" dirty="0">
                  <a:solidFill>
                    <a:srgbClr val="EBB700"/>
                  </a:solidFill>
                  <a:latin typeface="Arial" panose="020B0604020202020204" pitchFamily="34" charset="0"/>
                  <a:cs typeface="Arial" panose="020B0604020202020204" pitchFamily="34" charset="0"/>
                </a:rPr>
                <a:t>// </a:t>
              </a:r>
              <a:r>
                <a:rPr lang="pt-BR" sz="2000" dirty="0">
                  <a:solidFill>
                    <a:srgbClr val="55565A"/>
                  </a:solidFill>
                  <a:latin typeface="Arial" panose="020B0604020202020204" pitchFamily="34" charset="0"/>
                  <a:cs typeface="Arial" panose="020B0604020202020204" pitchFamily="34" charset="0"/>
                </a:rPr>
                <a:t>O Papel do Conselheiro de Leo Clubes</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3 </a:t>
              </a:r>
              <a:r>
                <a:rPr lang="pt-BR" sz="2000" dirty="0">
                  <a:solidFill>
                    <a:srgbClr val="EBB700"/>
                  </a:solidFill>
                  <a:latin typeface="Arial" panose="020B0604020202020204" pitchFamily="34" charset="0"/>
                  <a:cs typeface="Arial" panose="020B0604020202020204" pitchFamily="34" charset="0"/>
                </a:rPr>
                <a:t>// </a:t>
              </a:r>
              <a:r>
                <a:rPr lang="pt-BR" sz="2000" dirty="0">
                  <a:solidFill>
                    <a:srgbClr val="55565A"/>
                  </a:solidFill>
                  <a:latin typeface="Arial" panose="020B0604020202020204" pitchFamily="34" charset="0"/>
                  <a:cs typeface="Arial" panose="020B0604020202020204" pitchFamily="34" charset="0"/>
                </a:rPr>
                <a:t>Administração de Leo Clubes</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4 </a:t>
              </a:r>
              <a:r>
                <a:rPr lang="pt-BR" sz="2000" dirty="0">
                  <a:solidFill>
                    <a:srgbClr val="EBB700"/>
                  </a:solidFill>
                  <a:latin typeface="Arial" panose="020B0604020202020204" pitchFamily="34" charset="0"/>
                  <a:cs typeface="Arial" panose="020B0604020202020204" pitchFamily="34" charset="0"/>
                </a:rPr>
                <a:t>//</a:t>
              </a:r>
              <a:r>
                <a:rPr lang="pt-BR" sz="2000" dirty="0">
                  <a:solidFill>
                    <a:srgbClr val="55565A"/>
                  </a:solidFill>
                  <a:latin typeface="Arial" panose="020B0604020202020204" pitchFamily="34" charset="0"/>
                  <a:cs typeface="Arial" panose="020B0604020202020204" pitchFamily="34" charset="0"/>
                </a:rPr>
                <a:t> Recursos do Programa de Leo Clubes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8069218"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5 </a:t>
              </a:r>
              <a:r>
                <a:rPr lang="pt-BR" sz="2000" dirty="0">
                  <a:solidFill>
                    <a:srgbClr val="EBB700"/>
                  </a:solidFill>
                  <a:latin typeface="Arial" panose="020B0604020202020204" pitchFamily="34" charset="0"/>
                  <a:cs typeface="Arial" panose="020B0604020202020204" pitchFamily="34" charset="0"/>
                </a:rPr>
                <a:t>// </a:t>
              </a:r>
              <a:r>
                <a:rPr lang="pt-BR" sz="2000" dirty="0">
                  <a:solidFill>
                    <a:srgbClr val="55565A"/>
                  </a:solidFill>
                  <a:latin typeface="Arial" panose="020B0604020202020204" pitchFamily="34" charset="0"/>
                  <a:cs typeface="Arial" panose="020B0604020202020204" pitchFamily="34" charset="0"/>
                </a:rPr>
                <a:t>Como Trabalhar com os Jovens</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pt-BR" sz="6000" b="1" dirty="0">
                <a:solidFill>
                  <a:schemeClr val="bg1"/>
                </a:solidFill>
                <a:latin typeface="Arial Black" panose="020B0604020202020204" pitchFamily="34" charset="0"/>
                <a:ea typeface="Arial" charset="0"/>
                <a:cs typeface="Arial Black" panose="020B0604020202020204" pitchFamily="34" charset="0"/>
              </a:rPr>
              <a:t>Módulos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83561FEB-A1DE-4AFF-8E1B-E9ABD1486850}"/>
              </a:ext>
            </a:extLst>
          </p:cNvPr>
          <p:cNvSpPr txBox="1"/>
          <p:nvPr/>
        </p:nvSpPr>
        <p:spPr>
          <a:xfrm>
            <a:off x="6024778" y="5338436"/>
            <a:ext cx="5796780" cy="400110"/>
          </a:xfrm>
          <a:prstGeom prst="rect">
            <a:avLst/>
          </a:prstGeom>
          <a:noFill/>
        </p:spPr>
        <p:txBody>
          <a:bodyPr wrap="none" rtlCol="0">
            <a:spAutoFit/>
          </a:bodyPr>
          <a:lstStyle/>
          <a:p>
            <a:r>
              <a:rPr lang="pt-BR" sz="2000" b="1" dirty="0">
                <a:solidFill>
                  <a:srgbClr val="407CCA"/>
                </a:solidFill>
                <a:latin typeface="Arial" panose="020B0604020202020204" pitchFamily="34" charset="0"/>
                <a:cs typeface="Arial" panose="020B0604020202020204" pitchFamily="34" charset="0"/>
              </a:rPr>
              <a:t>Módulo 6 </a:t>
            </a:r>
            <a:r>
              <a:rPr lang="pt-BR" sz="2000" dirty="0">
                <a:solidFill>
                  <a:srgbClr val="EBB700"/>
                </a:solidFill>
                <a:latin typeface="Arial" panose="020B0604020202020204" pitchFamily="34" charset="0"/>
                <a:cs typeface="Arial" panose="020B0604020202020204" pitchFamily="34" charset="0"/>
              </a:rPr>
              <a:t>// </a:t>
            </a:r>
            <a:r>
              <a:rPr lang="pt-BR" sz="2000" dirty="0">
                <a:solidFill>
                  <a:srgbClr val="55565A"/>
                </a:solidFill>
                <a:latin typeface="Arial" panose="020B0604020202020204" pitchFamily="34" charset="0"/>
                <a:cs typeface="Arial" panose="020B0604020202020204" pitchFamily="34" charset="0"/>
              </a:rPr>
              <a:t>Continuação da Jornada de Serviços</a:t>
            </a:r>
          </a:p>
        </p:txBody>
      </p:sp>
    </p:spTree>
    <p:extLst>
      <p:ext uri="{BB962C8B-B14F-4D97-AF65-F5344CB8AC3E}">
        <p14:creationId xmlns:p14="http://schemas.microsoft.com/office/powerpoint/2010/main" val="314723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411420" y="2555481"/>
            <a:ext cx="8991598"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pt-BR" sz="6000" dirty="0">
                <a:latin typeface="Arial Black" panose="020B0604020202020204" pitchFamily="34" charset="0"/>
                <a:cs typeface="Arial Black" panose="020B0604020202020204" pitchFamily="34" charset="0"/>
              </a:rPr>
              <a:t>Módulo 4</a:t>
            </a:r>
          </a:p>
          <a:p>
            <a:pPr>
              <a:spcBef>
                <a:spcPts val="0"/>
              </a:spcBef>
            </a:pPr>
            <a:r>
              <a:rPr lang="pt-BR" sz="4000" b="0" dirty="0">
                <a:latin typeface="Arial"/>
                <a:cs typeface="Arial"/>
              </a:rPr>
              <a:t>Recursos do Programa de Leo Clubes</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pt-BR" sz="3800" b="1">
                <a:solidFill>
                  <a:schemeClr val="bg1"/>
                </a:solidFill>
                <a:latin typeface="Arial" panose="020B0604020202020204" pitchFamily="34" charset="0"/>
                <a:ea typeface="Helvetica Neue" charset="0"/>
                <a:cs typeface="Arial" panose="020B0604020202020204" pitchFamily="34" charset="0"/>
              </a:rPr>
              <a:t>Sede Internacional</a:t>
            </a:r>
          </a:p>
          <a:p>
            <a:r>
              <a:rPr lang="pt-BR" sz="3800" b="1">
                <a:solidFill>
                  <a:schemeClr val="bg1"/>
                </a:solidFill>
                <a:latin typeface="Arial" panose="020B0604020202020204" pitchFamily="34" charset="0"/>
                <a:ea typeface="Helvetica Neue" charset="0"/>
                <a:cs typeface="Arial" panose="020B0604020202020204" pitchFamily="34" charset="0"/>
              </a:rPr>
              <a:t>Oak Brook, Illinois, EUA</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pt-BR" sz="3200">
                <a:solidFill>
                  <a:schemeClr val="bg1"/>
                </a:solidFill>
                <a:latin typeface="Arial" panose="020B0604020202020204" pitchFamily="34" charset="0"/>
                <a:ea typeface="Helvetica Neue" charset="0"/>
                <a:cs typeface="Arial" panose="020B0604020202020204" pitchFamily="34" charset="0"/>
              </a:rPr>
              <a:t>300 W. 22</a:t>
            </a:r>
            <a:r>
              <a:rPr lang="pt-BR" sz="3200" baseline="30000">
                <a:solidFill>
                  <a:schemeClr val="bg1"/>
                </a:solidFill>
                <a:latin typeface="Arial" panose="020B0604020202020204" pitchFamily="34" charset="0"/>
                <a:ea typeface="Helvetica Neue" charset="0"/>
                <a:cs typeface="Arial" panose="020B0604020202020204" pitchFamily="34" charset="0"/>
              </a:rPr>
              <a:t>nd </a:t>
            </a:r>
            <a:r>
              <a:rPr lang="pt-BR" sz="3200">
                <a:solidFill>
                  <a:schemeClr val="bg1"/>
                </a:solidFill>
                <a:latin typeface="Arial" panose="020B0604020202020204" pitchFamily="34" charset="0"/>
                <a:ea typeface="Helvetica Neue" charset="0"/>
                <a:cs typeface="Arial" panose="020B0604020202020204" pitchFamily="34" charset="0"/>
              </a:rPr>
              <a:t>Street</a:t>
            </a:r>
          </a:p>
          <a:p>
            <a:r>
              <a:rPr lang="pt-BR" sz="3200">
                <a:solidFill>
                  <a:schemeClr val="bg1"/>
                </a:solidFill>
                <a:latin typeface="Arial" panose="020B0604020202020204" pitchFamily="34" charset="0"/>
                <a:ea typeface="Helvetica Neue" charset="0"/>
                <a:cs typeface="Arial" panose="020B0604020202020204" pitchFamily="34" charset="0"/>
              </a:rPr>
              <a:t>Oak Brook, Illinois, 60523, EUA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pt-BR" sz="2400" dirty="0">
                <a:solidFill>
                  <a:srgbClr val="81827C"/>
                </a:solidFill>
                <a:ea typeface="+mn-ea"/>
                <a:hlinkClick r:id="rId6"/>
              </a:rPr>
              <a:t>Página de Leos no site do Lions</a:t>
            </a:r>
            <a:r>
              <a:rPr lang="pt-BR" sz="2400" dirty="0">
                <a:solidFill>
                  <a:srgbClr val="81827C"/>
                </a:solidFill>
                <a:ea typeface="+mn-ea"/>
              </a:rPr>
              <a:t> </a:t>
            </a:r>
          </a:p>
          <a:p>
            <a:pPr marL="342900" indent="-342900">
              <a:spcBef>
                <a:spcPts val="600"/>
              </a:spcBef>
              <a:buFont typeface="Arial" pitchFamily="34" charset="0"/>
              <a:buChar char="•"/>
              <a:defRPr/>
            </a:pPr>
            <a:r>
              <a:rPr lang="pt-BR" sz="2400" dirty="0">
                <a:solidFill>
                  <a:srgbClr val="81827C"/>
                </a:solidFill>
                <a:latin typeface="Arial"/>
                <a:ea typeface="+mn-ea"/>
                <a:cs typeface="Arial"/>
                <a:hlinkClick r:id="rId7"/>
              </a:rPr>
              <a:t>Materiais de Marketing e de Recrutamento para os Leos</a:t>
            </a:r>
          </a:p>
          <a:p>
            <a:pPr marL="342900" indent="-342900">
              <a:spcBef>
                <a:spcPts val="600"/>
              </a:spcBef>
              <a:buFont typeface="Arial" pitchFamily="34" charset="0"/>
              <a:buChar char="•"/>
              <a:defRPr/>
            </a:pPr>
            <a:r>
              <a:rPr lang="pt-BR" sz="2400" dirty="0">
                <a:solidFill>
                  <a:srgbClr val="81827C"/>
                </a:solidFill>
                <a:ea typeface="+mn-ea"/>
                <a:hlinkClick r:id="rId8"/>
              </a:rPr>
              <a:t>Itens para Leos da Lions Shop</a:t>
            </a:r>
          </a:p>
          <a:p>
            <a:pPr marL="342900" indent="-342900">
              <a:spcBef>
                <a:spcPts val="600"/>
              </a:spcBef>
              <a:buFont typeface="Arial" pitchFamily="34" charset="0"/>
              <a:buChar char="•"/>
              <a:defRPr/>
            </a:pPr>
            <a:r>
              <a:rPr lang="pt-BR" sz="2400" dirty="0">
                <a:solidFill>
                  <a:srgbClr val="616262"/>
                </a:solidFill>
                <a:latin typeface="Arial"/>
                <a:ea typeface="+mn-ea"/>
                <a:cs typeface="Arial"/>
              </a:rPr>
              <a:t>Leo eNews</a:t>
            </a:r>
          </a:p>
          <a:p>
            <a:pPr marL="342900" indent="-342900">
              <a:spcBef>
                <a:spcPts val="600"/>
              </a:spcBef>
              <a:buFont typeface="Arial" pitchFamily="34" charset="0"/>
              <a:buChar char="•"/>
              <a:defRPr/>
            </a:pPr>
            <a:r>
              <a:rPr lang="pt-BR" sz="2400" dirty="0">
                <a:solidFill>
                  <a:srgbClr val="81827C"/>
                </a:solidFill>
                <a:ea typeface="+mn-ea"/>
                <a:hlinkClick r:id="rId9"/>
              </a:rPr>
              <a:t>Página dos Leos no Facebook</a:t>
            </a:r>
            <a:r>
              <a:rPr lang="pt-BR" sz="2400" dirty="0">
                <a:solidFill>
                  <a:srgbClr val="81827C"/>
                </a:solidFill>
                <a:ea typeface="+mn-ea"/>
              </a:rPr>
              <a:t> </a:t>
            </a:r>
          </a:p>
          <a:p>
            <a:pPr marL="342900" indent="-342900">
              <a:spcBef>
                <a:spcPts val="600"/>
              </a:spcBef>
              <a:buFont typeface="Arial" pitchFamily="34" charset="0"/>
              <a:buChar char="•"/>
              <a:defRPr/>
            </a:pPr>
            <a:r>
              <a:rPr lang="pt-BR" sz="2400" dirty="0">
                <a:solidFill>
                  <a:srgbClr val="81827C"/>
                </a:solidFill>
                <a:ea typeface="+mn-ea"/>
                <a:hlinkClick r:id="rId10"/>
              </a:rPr>
              <a:t>Centro Leonístico de Aprendizagem e Institutos de Liderança</a:t>
            </a:r>
          </a:p>
          <a:p>
            <a:pPr marL="342900" indent="-342900">
              <a:spcBef>
                <a:spcPts val="600"/>
              </a:spcBef>
              <a:buFont typeface="Arial" pitchFamily="34" charset="0"/>
              <a:buChar char="•"/>
              <a:defRPr/>
            </a:pPr>
            <a:r>
              <a:rPr lang="pt-BR" sz="2400" dirty="0">
                <a:solidFill>
                  <a:srgbClr val="81827C"/>
                </a:solidFill>
                <a:ea typeface="+mn-ea"/>
                <a:hlinkClick r:id="rId11"/>
              </a:rPr>
              <a:t>Programa de Subsídios de Liderança para Leos</a:t>
            </a:r>
          </a:p>
          <a:p>
            <a:pPr marL="342900" indent="-342900">
              <a:spcBef>
                <a:spcPts val="600"/>
              </a:spcBef>
              <a:buFont typeface="Arial" pitchFamily="34" charset="0"/>
              <a:buChar char="•"/>
              <a:defRPr/>
            </a:pPr>
            <a:r>
              <a:rPr lang="pt-BR" sz="2400" dirty="0">
                <a:solidFill>
                  <a:srgbClr val="81827C"/>
                </a:solidFill>
                <a:ea typeface="+mn-ea"/>
                <a:hlinkClick r:id="rId11"/>
              </a:rPr>
              <a:t>Subsídio de LCIF para o serviço dos Leos</a:t>
            </a:r>
          </a:p>
          <a:p>
            <a:pPr marL="342900" indent="-342900">
              <a:spcBef>
                <a:spcPts val="600"/>
              </a:spcBef>
              <a:buFont typeface="Arial" pitchFamily="34" charset="0"/>
              <a:buChar char="•"/>
              <a:defRPr/>
            </a:pPr>
            <a:r>
              <a:rPr lang="pt-BR" sz="2400" dirty="0">
                <a:solidFill>
                  <a:srgbClr val="81827C"/>
                </a:solidFill>
                <a:ea typeface="+mn-ea"/>
                <a:hlinkClick r:id="rId12"/>
              </a:rPr>
              <a:t>Eventos para Leos na Área Jurisdicional e Convenção de Lions Clubs International</a:t>
            </a:r>
          </a:p>
          <a:p>
            <a:pPr marL="342900" indent="-342900">
              <a:spcBef>
                <a:spcPts val="600"/>
              </a:spcBef>
              <a:buFont typeface="Arial" pitchFamily="34" charset="0"/>
              <a:buChar char="•"/>
              <a:defRPr/>
            </a:pPr>
            <a:r>
              <a:rPr lang="pt-BR" sz="2400" dirty="0">
                <a:solidFill>
                  <a:srgbClr val="81827C"/>
                </a:solidFill>
                <a:ea typeface="+mn-ea"/>
                <a:hlinkClick r:id="rId13"/>
              </a:rPr>
              <a:t>Prêmios e reconhecimentos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rgbClr val="55565A"/>
                </a:solidFill>
                <a:latin typeface="Arial" panose="020B0604020202020204" pitchFamily="34" charset="0"/>
                <a:cs typeface="Arial" panose="020B0604020202020204" pitchFamily="34" charset="0"/>
              </a:rPr>
              <a:t>Recursos do Programa de Leo Clubes</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pt-BR" sz="3600" b="1">
                <a:solidFill>
                  <a:schemeClr val="bg1"/>
                </a:solidFill>
                <a:latin typeface="Arial" panose="020B0604020202020204" pitchFamily="34" charset="0"/>
                <a:ea typeface="Helvetica Neue" charset="0"/>
                <a:cs typeface="Arial" panose="020B0604020202020204" pitchFamily="34" charset="0"/>
              </a:rPr>
              <a:t>Recursos online</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dirty="0">
                <a:solidFill>
                  <a:srgbClr val="616262"/>
                </a:solidFill>
              </a:rPr>
              <a:t>Recursos de marketing e recrutamento para Leo clubes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5755422"/>
          </a:xfrm>
          <a:prstGeom prst="rect">
            <a:avLst/>
          </a:prstGeom>
          <a:noFill/>
          <a:ln>
            <a:noFill/>
          </a:ln>
        </p:spPr>
        <p:txBody>
          <a:bodyPr wrap="square">
            <a:spAutoFit/>
          </a:bodyPr>
          <a:lstStyle/>
          <a:p>
            <a:r>
              <a:rPr lang="pt-BR" sz="2400" dirty="0">
                <a:solidFill>
                  <a:srgbClr val="616262"/>
                </a:solidFill>
                <a:latin typeface="Arial" panose="020B0604020202020204" pitchFamily="34" charset="0"/>
                <a:cs typeface="Arial" panose="020B0604020202020204" pitchFamily="34" charset="0"/>
              </a:rPr>
              <a:t>Materiais impressos para o recrutamento de Leos:</a:t>
            </a:r>
          </a:p>
          <a:p>
            <a:endParaRPr lang="en-US" sz="2400" dirty="0">
              <a:solidFill>
                <a:srgbClr val="616262"/>
              </a:solidFill>
              <a:latin typeface="Arial" panose="020B0604020202020204" pitchFamily="34" charset="0"/>
              <a:cs typeface="Arial" panose="020B0604020202020204" pitchFamily="34" charset="0"/>
            </a:endParaRPr>
          </a:p>
          <a:p>
            <a:r>
              <a:rPr lang="pt-BR" sz="2400" dirty="0">
                <a:solidFill>
                  <a:srgbClr val="616262"/>
                </a:solidFill>
                <a:latin typeface="Arial" panose="020B0604020202020204" pitchFamily="34" charset="0"/>
                <a:cs typeface="Arial" panose="020B0604020202020204" pitchFamily="34" charset="0"/>
              </a:rPr>
              <a:t>Pesquise o “Formulário de Pedido de Publicações do Programa de Leo Clubes” em lionsclubs.org para obter materiais impressos para o recrutamento de Leos. </a:t>
            </a:r>
          </a:p>
          <a:p>
            <a:endParaRPr lang="en-US" sz="2400" dirty="0">
              <a:solidFill>
                <a:srgbClr val="81827C"/>
              </a:solidFill>
              <a:latin typeface="Arial" panose="020B0604020202020204" pitchFamily="34" charset="0"/>
              <a:cs typeface="Arial" panose="020B0604020202020204" pitchFamily="34" charset="0"/>
            </a:endParaRPr>
          </a:p>
          <a:p>
            <a:r>
              <a:rPr lang="pt-BR" sz="2400" dirty="0">
                <a:solidFill>
                  <a:srgbClr val="616262"/>
                </a:solidFill>
                <a:latin typeface="Arial" panose="020B0604020202020204" pitchFamily="34" charset="0"/>
                <a:cs typeface="Arial" panose="020B0604020202020204" pitchFamily="34" charset="0"/>
              </a:rPr>
              <a:t>Envie o formulário preenchido para o e-mail </a:t>
            </a:r>
            <a:r>
              <a:rPr lang="pt-BR" sz="2800" b="1" dirty="0">
                <a:solidFill>
                  <a:srgbClr val="407CCA"/>
                </a:solidFill>
                <a:hlinkClick r:id="rId3">
                  <a:extLst>
                    <a:ext uri="{A12FA001-AC4F-418D-AE19-62706E023703}">
                      <ahyp:hlinkClr xmlns:ahyp="http://schemas.microsoft.com/office/drawing/2018/hyperlinkcolor" val="tx"/>
                    </a:ext>
                  </a:extLst>
                </a:hlinkClick>
              </a:rPr>
              <a:t>leo@lionsclubs.org</a:t>
            </a:r>
            <a:r>
              <a:rPr lang="pt-BR"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2517</Words>
  <Application>Microsoft Office PowerPoint</Application>
  <PresentationFormat>Widescreen</PresentationFormat>
  <Paragraphs>173</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Arial Black</vt:lpstr>
      <vt:lpstr>Calibri</vt:lpstr>
      <vt:lpstr>Calibri Light</vt:lpstr>
      <vt:lpstr>Helvetica Neue</vt:lpstr>
      <vt:lpstr>HelveticaNeue-Light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9</cp:revision>
  <dcterms:created xsi:type="dcterms:W3CDTF">2021-12-10T18:01:11Z</dcterms:created>
  <dcterms:modified xsi:type="dcterms:W3CDTF">2024-02-21T21:25:42Z</dcterms:modified>
</cp:coreProperties>
</file>