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47" r:id="rId2"/>
    <p:sldId id="1100" r:id="rId3"/>
    <p:sldId id="1163" r:id="rId4"/>
    <p:sldId id="1239" r:id="rId5"/>
    <p:sldId id="1160" r:id="rId6"/>
    <p:sldId id="1235" r:id="rId7"/>
    <p:sldId id="1236" r:id="rId8"/>
    <p:sldId id="1169" r:id="rId9"/>
    <p:sldId id="1170" r:id="rId10"/>
    <p:sldId id="1171" r:id="rId11"/>
    <p:sldId id="124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63094" autoAdjust="0"/>
  </p:normalViewPr>
  <p:slideViewPr>
    <p:cSldViewPr snapToGrid="0">
      <p:cViewPr varScale="1">
        <p:scale>
          <a:sx n="54" d="100"/>
          <a:sy n="54" d="100"/>
        </p:scale>
        <p:origin x="68" y="272"/>
      </p:cViewPr>
      <p:guideLst/>
    </p:cSldViewPr>
  </p:slideViewPr>
  <p:notesTextViewPr>
    <p:cViewPr>
      <p:scale>
        <a:sx n="1" d="1"/>
        <a:sy n="1" d="1"/>
      </p:scale>
      <p:origin x="0" y="-18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4559B-C9CC-4B9C-B1C4-D547502894F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9AD8-08AC-4CDD-938E-E5C3A26D3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2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강사 노트: </a:t>
            </a:r>
            <a:r>
              <a:rPr lang="ko-KR" altLang="en-US" sz="1200" b="0" dirty="0" err="1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라이온스</a:t>
            </a:r>
            <a:r>
              <a:rPr lang="ko-KR" altLang="en-US" sz="1200" b="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인터내셔널은</a:t>
            </a:r>
            <a:r>
              <a:rPr lang="ko-KR" sz="1200" b="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레오 클럽 고문직을 처음 맡았거나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직책에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대한 공식 연수를 받은 적 없는 레오 클럽 고문을 위해 본 오리엔테이션 및 연수 프로그램을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설계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했습니다.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이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연수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에서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레오 클럽 고문직에 관한 모든 내용을 다룰 수는 없겠지만 의무를 성공적으로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이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행하는데 필요한 기본 자료와 도구를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확인할 수 있습니다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Arial" panose="020B0604020202020204" pitchFamily="34" charset="0"/>
              <a:ea typeface="굴림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레오 고문</a:t>
            </a:r>
            <a:r>
              <a:rPr 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연수는 라이온 강사의 주도로 실시해야</a:t>
            </a:r>
            <a:r>
              <a:rPr lang="en-US" alt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하며</a:t>
            </a:r>
            <a:r>
              <a:rPr lang="en-US" alt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, </a:t>
            </a:r>
            <a:r>
              <a:rPr lang="ko-KR" altLang="en-US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지</a:t>
            </a:r>
            <a:r>
              <a:rPr 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구 또는 복합지구 레오위원장, 협회의 자료와 방침에 해박</a:t>
            </a:r>
            <a:r>
              <a:rPr lang="ko-KR" altLang="en-US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하고</a:t>
            </a:r>
            <a:r>
              <a:rPr 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경험 많은 레오 클럽 고문, 강사양성과정(FDI)이나 </a:t>
            </a:r>
            <a:r>
              <a:rPr lang="ko-KR" sz="1200" dirty="0" err="1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라이온스</a:t>
            </a:r>
            <a:r>
              <a:rPr 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공인 강사 프로그램(LCIP)을 이수하고 레오 클럽 프로그램에 정통한 라이온 등이 </a:t>
            </a:r>
            <a:r>
              <a:rPr lang="ko-KR" altLang="en-US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강사가 될 수 있습니다</a:t>
            </a:r>
            <a:r>
              <a:rPr lang="en-US" altLang="ko-KR" sz="1200" dirty="0"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.</a:t>
            </a:r>
            <a:endParaRPr lang="ko-KR" sz="1200" dirty="0">
              <a:solidFill>
                <a:schemeClr val="tx1"/>
              </a:solidFill>
              <a:latin typeface="Arial" panose="020B0604020202020204" pitchFamily="34" charset="0"/>
              <a:ea typeface="굴림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31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고문의 활동은 레오 클럽의 위치에 따라서도 달라집니다. 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200" b="0" kern="0" dirty="0">
              <a:solidFill>
                <a:schemeClr val="tx1"/>
              </a:solidFill>
              <a:latin typeface="+mn-lt"/>
              <a:ea typeface="+mn-ea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지역</a:t>
            </a:r>
            <a:r>
              <a:rPr lang="en-US" alt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 </a:t>
            </a: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사회 기반 레오 클럽의 경우 </a:t>
            </a:r>
            <a:r>
              <a:rPr lang="ko-KR" sz="1200" b="0" dirty="0" err="1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라이온스</a:t>
            </a: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 클럽이 위치한 지역 내 조건에 맞는 청년은 누구나 회원으로 입회할 수 있습니다. 이 클럽들은 주민복지센터, 종교 시설, 학교 등 지역사회 내 적절한 장소에서 모임을 가집니다. 온라인에서 회의를 갖거나 대면, </a:t>
            </a:r>
            <a:r>
              <a:rPr lang="ko-KR" sz="1200" b="0" dirty="0" err="1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비대면</a:t>
            </a: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 혼합</a:t>
            </a:r>
            <a:r>
              <a:rPr lang="en-US" alt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 </a:t>
            </a:r>
            <a:r>
              <a:rPr lang="ko-KR" altLang="en-US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방식으로</a:t>
            </a: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itchFamily="34" charset="0"/>
              </a:rPr>
              <a:t> 회의를 계획할 수 있습니다.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2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학교 기반 레오 클럽 고문은 학교와의 연락원으로 활동합니다. 대부분의 학교 기반 레오 클럽에는 교사 고문이 필요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하며 교사는 </a:t>
            </a:r>
            <a:r>
              <a:rPr lang="ko-KR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스폰서 </a:t>
            </a:r>
            <a:r>
              <a:rPr lang="ko-KR" altLang="ko-KR" sz="120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라이온스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ko-KR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클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럽 회원일 수도 있고 회원이 아니어도 됩니다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.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교내 클럽 운영에 대해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라이온스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클럽에 비용을 부과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하는 학교도 있습니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다. 교사 고문이 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일반적으로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일상 업무에 관여하지만 레오 클럽 공동 고문에게 최신 정보를 자주 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제공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해야 합니다. </a:t>
            </a:r>
            <a:r>
              <a:rPr lang="ko-KR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레오 클럽 조직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에 앞서</a:t>
            </a:r>
            <a:r>
              <a:rPr lang="ko-KR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ko-KR" altLang="ko-KR" sz="120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라이온스</a:t>
            </a:r>
            <a:r>
              <a:rPr lang="ko-KR" altLang="ko-KR" sz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클럽과 학교는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학교 규정 및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라이온스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 방침에 따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른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 학교 안팎의 클럽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활동 준비 절차에 동의해야 합니다.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4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강사 노트: 제2장의 단원 활동이 종료되면 레오 클럽 고문으로서 효과적으로 활동할 </a:t>
            </a:r>
            <a:r>
              <a:rPr lang="ko-KR" altLang="en-US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자기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만의 방법을 5분 동안 개별적으로 개발하도록 참가자들에게 요청하십시오. 전략</a:t>
            </a:r>
            <a:r>
              <a:rPr lang="ko-KR" altLang="en-US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이나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 계획에는 고문이 멘토, 동기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 </a:t>
            </a:r>
            <a:r>
              <a:rPr lang="ko-KR" dirty="0" err="1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부여자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, 상담사, </a:t>
            </a:r>
            <a:r>
              <a:rPr lang="ko-KR" dirty="0" err="1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연락원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, 봉사의 롤 </a:t>
            </a:r>
            <a:r>
              <a:rPr lang="ko-KR" dirty="0" err="1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모델로서의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 특성을 어떻게 정의하는지 및 레오 클럽 활동</a:t>
            </a:r>
            <a:r>
              <a:rPr lang="ko-KR" altLang="en-US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에서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 </a:t>
            </a:r>
            <a:r>
              <a:rPr lang="ko-KR" alt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이를 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어떻게 실행할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 </a:t>
            </a:r>
            <a:r>
              <a:rPr lang="ko-KR" dirty="0">
                <a:solidFill>
                  <a:schemeClr val="tx1"/>
                </a:solidFill>
                <a:latin typeface="+mn-lt"/>
                <a:ea typeface="굴림" pitchFamily="34" charset="-128"/>
                <a:cs typeface="Arial" pitchFamily="34" charset="0"/>
              </a:rPr>
              <a:t>지에 대한 계획이 포함되어야 합니다.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예: </a:t>
            </a:r>
          </a:p>
          <a:p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중학교의 알파 레오 클럽 고문으로서, 나는 월 1회 교사 고문과 만나 클럽 운영에 대한 토대를 다질 계획이다.</a:t>
            </a:r>
          </a:p>
          <a:p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멘토: 나는 레오 클럽 임원들과 함께 분기별로 점검할 것이다.</a:t>
            </a:r>
          </a:p>
          <a:p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동기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/>
              </a:rPr>
              <a:t> </a:t>
            </a:r>
            <a:r>
              <a:rPr lang="ko-KR" dirty="0" err="1">
                <a:solidFill>
                  <a:schemeClr val="tx1"/>
                </a:solidFill>
                <a:latin typeface="+mn-lt"/>
                <a:ea typeface="굴림"/>
              </a:rPr>
              <a:t>부여자</a:t>
            </a:r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: 나는 레오들이 매월 최소 한 건의 봉사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/>
              </a:rPr>
              <a:t> </a:t>
            </a:r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사업을 실행하도록 권장할 것이다. </a:t>
            </a:r>
          </a:p>
          <a:p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상담사: 나는 문제가 있을 때 임원들과 나 자신 사이의 열린 대화를 장려하고 갈등이 있을 때 한쪽 편을 들지 않을 것이다. </a:t>
            </a:r>
          </a:p>
          <a:p>
            <a:r>
              <a:rPr lang="ko-KR" dirty="0" err="1">
                <a:solidFill>
                  <a:schemeClr val="tx1"/>
                </a:solidFill>
                <a:latin typeface="+mn-lt"/>
                <a:ea typeface="굴림"/>
              </a:rPr>
              <a:t>연락원</a:t>
            </a:r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: 나는 모든 레오 봉사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/>
              </a:rPr>
              <a:t> </a:t>
            </a:r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사업에 3명 이상의 라이온을 데려갈 것이다.</a:t>
            </a:r>
          </a:p>
          <a:p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봉사의 롤 모델: 나는 모든 봉사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/>
              </a:rPr>
              <a:t> </a:t>
            </a:r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사업에서 레오 셔츠를 착용할 것이다.  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1"/>
                </a:solidFill>
                <a:latin typeface="+mn-lt"/>
                <a:ea typeface="굴림"/>
              </a:rPr>
              <a:t>예상 소요시간: 15분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1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강사 노트: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본 연수는 전체 단원을 함께 진행하거나 단원별로 단독 실시할 수 있도록 설계되었습니다. 강사가 각 섹션에 포함된 자료를 검토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한 후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지역의 레오 클럽 고문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들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과 가장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연관성 있는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단원을 선택할 것을 권장합니다. 강사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는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단원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들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을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다양한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세션으로 나누거나 별도의 연수 프로그램으로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분리할 수 있습니다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각 단원은 생각하기 질문 또는 토론 활동으로 마무리됩니다. 생각하기/토론 부분은 여러 가지 방법으로 </a:t>
            </a:r>
            <a:r>
              <a:rPr lang="ko-KR" altLang="en-US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진행</a:t>
            </a: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할 수 있습니다.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개별적으로 생각하기 – 학습자가 </a:t>
            </a:r>
            <a:r>
              <a:rPr lang="ko-KR" altLang="en-US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개별적으로</a:t>
            </a: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답을 기록하도록 장려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전체 그룹 토론 – 플립 차트</a:t>
            </a:r>
            <a:r>
              <a:rPr lang="ko-KR" altLang="en-US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에 응답 </a:t>
            </a:r>
            <a:r>
              <a:rPr lang="ko-KR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기록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소그룹 토론 – 소그룹</a:t>
            </a:r>
            <a:r>
              <a:rPr lang="ko-KR" altLang="en-US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별로 </a:t>
            </a: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먼저 토론한 </a:t>
            </a:r>
            <a:r>
              <a:rPr lang="ko-KR" altLang="en-US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후</a:t>
            </a: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토론 </a:t>
            </a:r>
            <a:r>
              <a:rPr lang="ko-KR" altLang="en-US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결과를</a:t>
            </a:r>
            <a:r>
              <a:rPr lang="ko-KR" sz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34" charset="-128"/>
                <a:cs typeface="Arial" panose="020B0604020202020204" pitchFamily="34" charset="0"/>
              </a:rPr>
              <a:t> 전체 그룹에 발표하도록 시간 안배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26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</a:rPr>
              <a:t>레오 클럽 고문은 클럽 지도부에 지침을 제공하기 때문에 클럽의 성공에 매우 중요한 역할을 합니다.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3200" dirty="0">
                <a:latin typeface="Arial" pitchFamily="34" charset="0"/>
                <a:ea typeface="굴림" pitchFamily="34" charset="-128"/>
              </a:rPr>
              <a:t>이번 단원에서 다루는 내용은 다음과 같습니다.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ko-KR" sz="3200" dirty="0"/>
              <a:t>클럽 고문의 책임 - 주요 책임은 5가지로 나뉩니다.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ko-KR" sz="3200" dirty="0">
                <a:latin typeface="Arial" pitchFamily="34" charset="0"/>
                <a:ea typeface="굴림" pitchFamily="34" charset="-128"/>
              </a:rPr>
              <a:t>레오 클럽 유형</a:t>
            </a:r>
            <a:r>
              <a:rPr lang="ko-KR" altLang="en-US" sz="3200" dirty="0">
                <a:latin typeface="Arial" pitchFamily="34" charset="0"/>
                <a:ea typeface="굴림" pitchFamily="34" charset="-128"/>
              </a:rPr>
              <a:t>별 차이점</a:t>
            </a:r>
            <a:endParaRPr lang="ko-KR" sz="3200" dirty="0">
              <a:latin typeface="Arial" pitchFamily="34" charset="0"/>
              <a:ea typeface="굴림" pitchFamily="34" charset="-128"/>
            </a:endParaRPr>
          </a:p>
          <a:p>
            <a:r>
              <a:rPr lang="ko-KR" dirty="0"/>
              <a:t>이번 단원을 마치면 참가자들은 레오 클럽 고문이 레오 클럽에서 </a:t>
            </a:r>
            <a:r>
              <a:rPr lang="ko-KR" altLang="en-US" dirty="0"/>
              <a:t>어떤 역할을 수행하는지</a:t>
            </a:r>
            <a:r>
              <a:rPr lang="ko-KR" dirty="0"/>
              <a:t> 이</a:t>
            </a:r>
            <a:r>
              <a:rPr lang="ko-KR" altLang="en-US" dirty="0"/>
              <a:t>해할 수 있습니다</a:t>
            </a:r>
            <a:r>
              <a:rPr lang="ko-KR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>
                <a:latin typeface="Arial" pitchFamily="34" charset="0"/>
                <a:ea typeface="굴림" pitchFamily="34" charset="-128"/>
              </a:rPr>
              <a:t>고문은 </a:t>
            </a:r>
            <a:r>
              <a:rPr lang="ko-KR" dirty="0">
                <a:latin typeface="Arial" pitchFamily="34" charset="0"/>
                <a:ea typeface="굴림" pitchFamily="34" charset="-128"/>
              </a:rPr>
              <a:t>레오와 함께 활동할 때 멘토, 동기</a:t>
            </a:r>
            <a:r>
              <a:rPr lang="en-US" altLang="ko-KR" dirty="0">
                <a:latin typeface="Arial" pitchFamily="34" charset="0"/>
                <a:ea typeface="굴림" pitchFamily="34" charset="-128"/>
              </a:rPr>
              <a:t> </a:t>
            </a:r>
            <a:r>
              <a:rPr lang="ko-KR" dirty="0" err="1">
                <a:latin typeface="Arial" pitchFamily="34" charset="0"/>
                <a:ea typeface="굴림" pitchFamily="34" charset="-128"/>
              </a:rPr>
              <a:t>부여자</a:t>
            </a:r>
            <a:r>
              <a:rPr lang="ko-KR" dirty="0">
                <a:latin typeface="Arial" pitchFamily="34" charset="0"/>
                <a:ea typeface="굴림" pitchFamily="34" charset="-128"/>
              </a:rPr>
              <a:t>, 상담사, 봉사의 롤 모델 역할을 합니다. 고문은 레오 클럽 회원들이 클럽을 운영하고 효과적인 지역사회 봉사</a:t>
            </a:r>
            <a:r>
              <a:rPr lang="en-US" altLang="ko-KR" dirty="0">
                <a:latin typeface="Arial" pitchFamily="34" charset="0"/>
                <a:ea typeface="굴림" pitchFamily="34" charset="-128"/>
              </a:rPr>
              <a:t> </a:t>
            </a:r>
            <a:r>
              <a:rPr lang="ko-KR" dirty="0">
                <a:latin typeface="Arial" pitchFamily="34" charset="0"/>
                <a:ea typeface="굴림" pitchFamily="34" charset="-128"/>
              </a:rPr>
              <a:t>사업을 개발하여 자신감</a:t>
            </a:r>
            <a:r>
              <a:rPr lang="ko-KR" altLang="en-US" dirty="0">
                <a:latin typeface="Arial" pitchFamily="34" charset="0"/>
                <a:ea typeface="굴림" pitchFamily="34" charset="-128"/>
              </a:rPr>
              <a:t>을 얻고 리더십을</a:t>
            </a:r>
            <a:r>
              <a:rPr lang="ko-KR" dirty="0">
                <a:latin typeface="Arial" pitchFamily="34" charset="0"/>
                <a:ea typeface="굴림" pitchFamily="34" charset="-128"/>
              </a:rPr>
              <a:t> </a:t>
            </a:r>
            <a:r>
              <a:rPr lang="ko-KR" altLang="en-US" dirty="0">
                <a:latin typeface="Arial" pitchFamily="34" charset="0"/>
                <a:ea typeface="굴림" pitchFamily="34" charset="-128"/>
              </a:rPr>
              <a:t>키울 수</a:t>
            </a:r>
            <a:r>
              <a:rPr lang="ko-KR" dirty="0">
                <a:latin typeface="Arial" pitchFamily="34" charset="0"/>
                <a:ea typeface="굴림" pitchFamily="34" charset="-128"/>
              </a:rPr>
              <a:t> 있도록 지도합니다.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멘토로서, 고문은 레오 클럽 임원을 지도 및 지원하고 회원들이 리더로서 잠재력을 발휘하도록 </a:t>
            </a:r>
            <a:r>
              <a:rPr lang="ko-KR" dirty="0" err="1">
                <a:solidFill>
                  <a:schemeClr val="tx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돕습니다</a:t>
            </a:r>
            <a:r>
              <a:rPr lang="ko-KR" dirty="0">
                <a:solidFill>
                  <a:schemeClr val="tx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.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 </a:t>
            </a:r>
            <a:r>
              <a:rPr lang="ko-KR" dirty="0">
                <a:solidFill>
                  <a:schemeClr val="tx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또한, 레오에게 계획과 준비의 중요성을 가르칩니다.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동기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부여자로서, 고문은 청</a:t>
            </a:r>
            <a:r>
              <a:rPr lang="ko-KR" altLang="en-US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소년을 대상으로 하는</a:t>
            </a:r>
            <a:r>
              <a:rPr 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동기</a:t>
            </a:r>
            <a:r>
              <a:rPr lang="en-US" alt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부여의 미묘한 차이를 이해하고 또래 수용, 성과 인정, 개인적 성취감 등 청소년들에게 힘이 되는 요소를 이해합니다.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고문은 레오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가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봉사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활동에 참여하도록 영감을 주어야 하지만 본인의 개인적 견해를 강요해서는 안됩니다.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6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상담사로서, 고문은 레오의 말</a:t>
            </a:r>
            <a:r>
              <a:rPr lang="ko-KR" altLang="en-US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에 </a:t>
            </a:r>
            <a:r>
              <a:rPr lang="ko-KR" altLang="en-US" dirty="0" err="1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귀기울이고</a:t>
            </a:r>
            <a:r>
              <a:rPr lang="ko-KR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레오의 요구를 이해합니다.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레오</a:t>
            </a: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그룹에 조언할 때와 레오 스스로 책임지고 결정하게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만들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때를 구분해야 합니다. 고문은 </a:t>
            </a:r>
            <a:r>
              <a:rPr lang="ko-KR" alt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라이온스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인터내셔널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웹사이트에 있는 국제이사회 방침서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내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표준 레오 클럽 헌장 및 부칙을 반드시 숙지해야 합니다.</a:t>
            </a:r>
          </a:p>
          <a:p>
            <a:endParaRPr lang="en-US" sz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연락원으로서, 고문은 지구, 복합지구, 국가 및 국제적 차원에서 스폰서 </a:t>
            </a:r>
            <a:r>
              <a:rPr lang="ko-KR" dirty="0" err="1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라이온스</a:t>
            </a:r>
            <a:r>
              <a:rPr lang="ko-KR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클럽과 레오 클럽 사이의 가교 역할을 합니다.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라이온스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클럽에 레오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활동에 대해 알리고 양 클럽 간의 건전한 관계를 조성합니다. 레오가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라이온스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 회원으로 전환하도록 돕는 계획을 세우는 것도 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고문의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anose="020F0502020204030204" pitchFamily="34" charset="0"/>
                <a:cs typeface="Arial" panose="020B0604020202020204" pitchFamily="34" charset="0"/>
              </a:rPr>
              <a:t>중요한 역할입니다.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2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롤 모델로서, 고문은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모범적으로 행동하고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지역</a:t>
            </a: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사회와 타인에 대한 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연민을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보여줌으로써 레오 클럽 회원들이 지역사회 봉사의 이타적이고 온정적인 측면을 이해하도록 </a:t>
            </a:r>
            <a:r>
              <a:rPr lang="ko-KR" sz="1200" dirty="0" err="1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돕습니다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. 레오 클럽 고문이 봉사의 중요성을 보여줄 뿐만 아니라 봉사</a:t>
            </a: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사업에서 어떻게 행동하고 </a:t>
            </a:r>
            <a:r>
              <a:rPr lang="ko-KR" alt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라이온스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인터내셔널을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대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표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하는지 보여</a:t>
            </a:r>
            <a:r>
              <a:rPr lang="ko-KR" altLang="en-US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주면서</a:t>
            </a:r>
            <a:r>
              <a:rPr 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anose="020F0502020204030204" pitchFamily="34" charset="0"/>
                <a:cs typeface="Arial" panose="020B0604020202020204" pitchFamily="34" charset="0"/>
              </a:rPr>
              <a:t> 롤 모델로서 행동하는 것이 매우 중요합니다.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45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latin typeface="Arial" pitchFamily="34" charset="0"/>
                <a:ea typeface="굴림" pitchFamily="34" charset="-128"/>
              </a:rPr>
              <a:t>멘토, 동기</a:t>
            </a:r>
            <a:r>
              <a:rPr lang="en-US" altLang="ko-KR" dirty="0">
                <a:latin typeface="Arial" pitchFamily="34" charset="0"/>
                <a:ea typeface="굴림" pitchFamily="34" charset="-128"/>
              </a:rPr>
              <a:t> </a:t>
            </a:r>
            <a:r>
              <a:rPr lang="ko-KR" dirty="0" err="1">
                <a:latin typeface="Arial" pitchFamily="34" charset="0"/>
                <a:ea typeface="굴림" pitchFamily="34" charset="-128"/>
              </a:rPr>
              <a:t>부여자</a:t>
            </a:r>
            <a:r>
              <a:rPr lang="ko-KR" dirty="0">
                <a:latin typeface="Arial" pitchFamily="34" charset="0"/>
                <a:ea typeface="굴림" pitchFamily="34" charset="-128"/>
              </a:rPr>
              <a:t>, 상담사, </a:t>
            </a:r>
            <a:r>
              <a:rPr lang="ko-KR" dirty="0" err="1">
                <a:latin typeface="Arial" pitchFamily="34" charset="0"/>
                <a:ea typeface="굴림" pitchFamily="34" charset="-128"/>
              </a:rPr>
              <a:t>연락원</a:t>
            </a:r>
            <a:r>
              <a:rPr lang="ko-KR" dirty="0">
                <a:latin typeface="Arial" pitchFamily="34" charset="0"/>
                <a:ea typeface="굴림" pitchFamily="34" charset="-128"/>
              </a:rPr>
              <a:t>, 롤 모델 외에도 레오 클럽 고문은 화면의 내용을 포함해 다양한 역할을 수행합니다.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5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레오 클럽에 대한 활동 방법은 레오 클럽 유형에 따라</a:t>
            </a:r>
            <a:r>
              <a:rPr lang="en-US" altLang="ko-KR" sz="1200" b="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 </a:t>
            </a:r>
            <a:r>
              <a:rPr lang="ko-KR" sz="1200" b="0" dirty="0">
                <a:solidFill>
                  <a:schemeClr val="tx1"/>
                </a:solidFill>
                <a:latin typeface="+mn-lt"/>
                <a:ea typeface="굴림"/>
                <a:cs typeface="Arial" panose="020B0604020202020204" pitchFamily="34" charset="0"/>
              </a:rPr>
              <a:t>달라집니다. </a:t>
            </a:r>
          </a:p>
          <a:p>
            <a:endParaRPr lang="en-US" sz="12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ko-KR" sz="1200" dirty="0">
                <a:solidFill>
                  <a:schemeClr val="tx1"/>
                </a:solidFill>
                <a:latin typeface="+mn-lt"/>
                <a:ea typeface="굴림" pitchFamily="34" charset="-128"/>
                <a:cs typeface="Arial" panose="020B0604020202020204" pitchFamily="34" charset="0"/>
              </a:rPr>
              <a:t>알파 고문은 레오 클럽 내에서 더 적극적인 역할을 수행하여 레오를 지도하고 부모, 보호자 및 관련 교사와 상호 소통해야 합니다. 나이가 어린 알파 레오에게는 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 pitchFamily="34" charset="-128"/>
                <a:cs typeface="Arial" panose="020B0604020202020204" pitchFamily="34" charset="0"/>
              </a:rPr>
              <a:t>고학년 레오보다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itchFamily="34" charset="-128"/>
                <a:cs typeface="Arial" panose="020B0604020202020204" pitchFamily="34" charset="0"/>
              </a:rPr>
              <a:t>일반적으로 더 많은 직접적인 지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 pitchFamily="34" charset="-128"/>
                <a:cs typeface="Arial" panose="020B0604020202020204" pitchFamily="34" charset="0"/>
              </a:rPr>
              <a:t>도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pitchFamily="34" charset="-128"/>
                <a:cs typeface="Arial" panose="020B0604020202020204" pitchFamily="34" charset="0"/>
              </a:rPr>
              <a:t>가 필요합니다.</a:t>
            </a:r>
          </a:p>
          <a:p>
            <a:pPr>
              <a:spcBef>
                <a:spcPts val="600"/>
              </a:spcBef>
              <a:defRPr/>
            </a:pPr>
            <a:endParaRPr lang="en-US" sz="1200" dirty="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600"/>
              </a:spcBef>
              <a:defRPr/>
            </a:pP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/>
              </a:rPr>
              <a:t>오메가 레오는 더 독립적으로 활동합니다. 고문은 레오 클럽과 스폰서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/>
                <a:cs typeface="Arial"/>
              </a:rPr>
              <a:t>라이온스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/>
              </a:rPr>
              <a:t> 클럽 사이의 </a:t>
            </a:r>
            <a:r>
              <a:rPr lang="ko-KR" sz="1200" dirty="0" err="1">
                <a:solidFill>
                  <a:schemeClr val="tx1"/>
                </a:solidFill>
                <a:latin typeface="+mn-lt"/>
                <a:ea typeface="굴림"/>
                <a:cs typeface="Arial"/>
              </a:rPr>
              <a:t>연락원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/>
              </a:rPr>
              <a:t> 역할을 하게 되지만, 클럽 운영이 시작되면 점차 손을 떼야 합니다. 고문은 18- 30세 레오의 개인적, 직업적 발전을 지원하므로 대학생, 청년 직장인 및 청년 가족들에게 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/>
                <a:cs typeface="Arial"/>
              </a:rPr>
              <a:t>고정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/>
                <a:cs typeface="Arial"/>
              </a:rPr>
              <a:t>적으로 발생하는 문제를 인지해야 합니다.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057F-05D0-4477-BAAE-1F41AA07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48BFC-E981-4C5E-BFA0-60240D25E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7A7AF-90CC-4679-8EB1-7F88221BE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0AFB-FF2C-4ACC-A475-2F0E722E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48233-AEF0-4E45-B566-B1DA093C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7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4AF3-5A7E-4CCA-9B04-0803FB0C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5B740-D1EE-4A82-B2C9-B539A862B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672C2-06FD-43E1-8F73-633AFB732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5CF74-7E6D-4697-AACC-BD25434A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7AB8C-986C-4DFC-A38D-4F41C516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08E003-5D18-4283-8A75-88221BCE0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B2ABA-6BA9-45A3-A243-473543829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1F31E-700C-4413-8EB0-9E81D6F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27C09-12C0-43FB-88FC-07BD6533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81A8D-5723-40FD-96A8-1AB0BF65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1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56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A2B3-9C0B-4A68-8538-DBDB0319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F69CD-27B5-4EAF-8053-A938F477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7F49-6221-49DA-805B-5C823C28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00D31-1E4A-45DA-8A86-633C1816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5495A-2F13-4F70-AA2F-B568ABF1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7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5D5C-EE87-45FB-A007-EEB437A6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B91C1-2FA6-40E3-B1AB-41604FF25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3732B-5246-480B-A76D-CF18FB7AF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D51F3-8E68-4D6E-9507-65770CA1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C812C-1BB1-445A-A2ED-0003C380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4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78C2-FB06-41D6-B351-65D42C73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CF2D4-EFA3-43A3-B95E-1EA9C3CE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E9365-1AFB-48A9-B077-313BA5A12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13844-347F-4FD1-AE71-CB929C7E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896D0-7B4E-4CA0-896B-365178C3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CFF63-F920-4E46-A1BE-AA06CD73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9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024E6-28B1-4496-A193-F0825F18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DFAB5-C99E-4DC7-BE76-C92885AE0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23A71-0164-411C-A6F4-CE2BD00CA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A62F2-52CB-4AB7-95BC-6784D424A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D96A3-F776-4EDC-AAFA-094A61521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9B038-785F-42BB-AFD8-9958DE03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8DE20-0F10-4EA3-97E0-1332B0714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F1918-1D3B-4B15-B7F1-954CC804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5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B18-4241-4116-98C0-20E59891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56F76-8622-4DF9-93D6-2F7D2DD6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E59EA-88A1-4216-983F-5004BE8C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61C4B-F7ED-4DA5-A214-A2377933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047C7-021F-4BD6-B5E3-9B5DAB49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7191C-6E08-428B-8927-D751309B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E48CD-231E-4C51-88FA-B4D2C7B1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4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E213-6CCD-43A1-B7B9-276ED199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5A2C9-70D7-4570-AE84-EFB544205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44E49-0E5D-4E09-B1FA-CD779229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8C3AD-4A12-44AE-9219-4107745B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9B5B9-8E8D-4FC8-93CD-AA35F35D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1002F-0564-4DB7-B27E-D81692E7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8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CA36-1979-41F2-AE79-E14E89D0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CD91A-7444-4EDE-B666-B03FFBC18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343C2-2FD1-4A1A-BE3B-B9445B89B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CAE76-E2C9-4D9C-8585-D3F2AAE2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58E3F-5B02-4835-989B-05707666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C68A4-CC1D-42B9-B64F-FFA39C28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7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3493F-969C-4898-A866-FE77BDA6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F7339-07B5-45EB-A00C-9073E3DBF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CD633-BE44-4691-9DA2-4F896C37A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1C509-F87A-41AC-993A-3901D9BA150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11282-5534-4E54-A539-7A05B01FB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C3FB9-AC69-4758-8E48-056380518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689F-6F0A-4FE5-B4EB-D20022A4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looking at a camera&#10;&#10;Description automatically generated with low confidence">
            <a:extLst>
              <a:ext uri="{FF2B5EF4-FFF2-40B4-BE49-F238E27FC236}">
                <a16:creationId xmlns:a16="http://schemas.microsoft.com/office/drawing/2014/main" id="{E4A9691F-D9E0-47C4-93DE-59987768B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1" r="3622"/>
          <a:stretch/>
        </p:blipFill>
        <p:spPr>
          <a:xfrm>
            <a:off x="1467395" y="-6765"/>
            <a:ext cx="10724605" cy="6858000"/>
          </a:xfrm>
          <a:prstGeom prst="rect">
            <a:avLst/>
          </a:prstGeom>
        </p:spPr>
      </p:pic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056D9397-8354-2540-BA75-4F5FFA8E2948}"/>
              </a:ext>
            </a:extLst>
          </p:cNvPr>
          <p:cNvSpPr/>
          <p:nvPr/>
        </p:nvSpPr>
        <p:spPr>
          <a:xfrm>
            <a:off x="-24464" y="6765"/>
            <a:ext cx="1535214" cy="6857999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A6404-0FEA-E14D-B18E-DBF2EA768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04" t="4387" r="-7305" b="37925"/>
          <a:stretch/>
        </p:blipFill>
        <p:spPr>
          <a:xfrm>
            <a:off x="-24467" y="3099618"/>
            <a:ext cx="1683934" cy="3765146"/>
          </a:xfrm>
          <a:prstGeom prst="rect">
            <a:avLst/>
          </a:prstGeom>
        </p:spPr>
      </p:pic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A6801EEA-EA15-4E48-AA33-B09FEAE42630}"/>
              </a:ext>
            </a:extLst>
          </p:cNvPr>
          <p:cNvSpPr/>
          <p:nvPr/>
        </p:nvSpPr>
        <p:spPr>
          <a:xfrm>
            <a:off x="333453" y="3805144"/>
            <a:ext cx="7534918" cy="242168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 anchorCtr="0"/>
          <a:lstStyle/>
          <a:p>
            <a:r>
              <a:rPr lang="ko-KR" sz="4000" b="1" dirty="0">
                <a:solidFill>
                  <a:srgbClr val="55565A"/>
                </a:solidFill>
                <a:latin typeface="Arial Black" panose="020B0604020202020204" pitchFamily="34" charset="0"/>
                <a:ea typeface="굴림"/>
                <a:cs typeface="Arial" panose="020B0604020202020204" pitchFamily="34" charset="0"/>
              </a:rPr>
              <a:t>레오 클럽 고문 </a:t>
            </a:r>
          </a:p>
          <a:p>
            <a:r>
              <a:rPr lang="ko-KR" sz="4000" b="1" dirty="0">
                <a:solidFill>
                  <a:srgbClr val="55565A"/>
                </a:solidFill>
                <a:latin typeface="Arial Black" panose="020B0604020202020204" pitchFamily="34" charset="0"/>
                <a:ea typeface="굴림"/>
                <a:cs typeface="Arial" panose="020B0604020202020204" pitchFamily="34" charset="0"/>
              </a:rPr>
              <a:t>연수 및 오리엔테이션</a:t>
            </a:r>
          </a:p>
          <a:p>
            <a:pPr>
              <a:lnSpc>
                <a:spcPct val="150000"/>
              </a:lnSpc>
            </a:pPr>
            <a:r>
              <a:rPr lang="ko-KR" altLang="en-US" sz="2800" dirty="0" err="1">
                <a:solidFill>
                  <a:srgbClr val="00AC69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라이온스</a:t>
            </a:r>
            <a:r>
              <a:rPr lang="ko-KR" altLang="en-US" sz="2800" dirty="0">
                <a:solidFill>
                  <a:srgbClr val="00AC69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 인터내셔널</a:t>
            </a:r>
            <a:endParaRPr lang="ko-KR" sz="2800" dirty="0">
              <a:solidFill>
                <a:srgbClr val="00AC69"/>
              </a:solidFill>
              <a:latin typeface="Arial" panose="020B0604020202020204" pitchFamily="34" charset="0"/>
              <a:ea typeface="굴림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3EEC4-385F-3F4D-A9B7-D9FE43C78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14" y="5822296"/>
            <a:ext cx="1188293" cy="594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A1B70-48D8-634D-ADB9-B9FF0F700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48" y="489506"/>
            <a:ext cx="2120604" cy="212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54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82733-9321-3E47-B91F-12750D3B9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2053" r="10928" b="4800"/>
          <a:stretch/>
        </p:blipFill>
        <p:spPr>
          <a:xfrm>
            <a:off x="0" y="2360950"/>
            <a:ext cx="2334818" cy="4497050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55565A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55565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>
            <a:off x="11200107" y="1"/>
            <a:ext cx="991893" cy="1679305"/>
          </a:xfrm>
          <a:prstGeom prst="rect">
            <a:avLst/>
          </a:prstGeom>
        </p:spPr>
      </p:pic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2346423" y="1550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4F212072-DE40-5C41-82DA-1C93977F44CA}"/>
              </a:ext>
            </a:extLst>
          </p:cNvPr>
          <p:cNvSpPr txBox="1">
            <a:spLocks/>
          </p:cNvSpPr>
          <p:nvPr/>
        </p:nvSpPr>
        <p:spPr>
          <a:xfrm>
            <a:off x="2357625" y="949187"/>
            <a:ext cx="9304985" cy="74943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학교 기반</a:t>
            </a:r>
            <a:r>
              <a:rPr lang="ko-KR" altLang="en-US" sz="32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과</a:t>
            </a:r>
            <a:r>
              <a:rPr lang="ko-KR" sz="32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지역사회 기반 클럽의 차이점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C8933-4E72-42ED-AACA-CE3BF15C5871}"/>
              </a:ext>
            </a:extLst>
          </p:cNvPr>
          <p:cNvSpPr txBox="1"/>
          <p:nvPr/>
        </p:nvSpPr>
        <p:spPr>
          <a:xfrm>
            <a:off x="2357625" y="2076995"/>
            <a:ext cx="815008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ko-KR" sz="24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지역사회 기반 레오 클럽 고문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지역에서 조건에 맞는 청년은 누구나 가입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주민복지센터, 종교 시설, 학교 등 지역사회 내 중심부에서 모임</a:t>
            </a:r>
          </a:p>
          <a:p>
            <a:pPr>
              <a:spcBef>
                <a:spcPts val="600"/>
              </a:spcBef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ko-KR" sz="24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학교 기반 레오 클럽 고문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지역 학교의 학생을 회원으로 모집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alt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교사 고문과 협력</a:t>
            </a:r>
            <a:r>
              <a:rPr lang="en-US" alt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– </a:t>
            </a: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교사는 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스폰서 </a:t>
            </a:r>
            <a:r>
              <a:rPr lang="ko-KR" sz="2000" dirty="0" err="1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라이온스</a:t>
            </a:r>
            <a:r>
              <a:rPr lang="en-US" alt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클럽 회원</a:t>
            </a:r>
            <a:r>
              <a:rPr lang="en-US" alt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여부와 무관</a:t>
            </a:r>
            <a:endParaRPr lang="ko-KR" sz="2000" dirty="0">
              <a:solidFill>
                <a:srgbClr val="4E4F4F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교내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또는 학교 </a:t>
            </a: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인근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지정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공간에서 모임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85A00-EE04-D943-9ABC-F65F88572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93" y="5568763"/>
            <a:ext cx="1326937" cy="663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B4E02-3C88-6541-9B25-8A734276D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67" y="461922"/>
            <a:ext cx="1558206" cy="15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3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D8F3676-5A3A-A04E-86C3-479AF63F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208" cy="6858000"/>
          </a:xfrm>
          <a:prstGeom prst="rect">
            <a:avLst/>
          </a:prstGeom>
        </p:spPr>
      </p:pic>
      <p:sp>
        <p:nvSpPr>
          <p:cNvPr id="44" name="Page Number - Blue">
            <a:extLst>
              <a:ext uri="{FF2B5EF4-FFF2-40B4-BE49-F238E27FC236}">
                <a16:creationId xmlns:a16="http://schemas.microsoft.com/office/drawing/2014/main" id="{362D8FF9-7C88-9840-ADD7-5EA947433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F00FF-2D96-479E-85DD-00A894EEB8BB}"/>
              </a:ext>
            </a:extLst>
          </p:cNvPr>
          <p:cNvSpPr txBox="1"/>
          <p:nvPr/>
        </p:nvSpPr>
        <p:spPr>
          <a:xfrm>
            <a:off x="1109164" y="1423741"/>
            <a:ext cx="86725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단원 핵심 포인트</a:t>
            </a:r>
            <a:endParaRPr lang="ko-KR" sz="2400" dirty="0">
              <a:solidFill>
                <a:schemeClr val="bg1"/>
              </a:solidFill>
              <a:effectLst>
                <a:glow>
                  <a:schemeClr val="bg1"/>
                </a:glow>
              </a:effectLst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고문은 멘토, 동기</a:t>
            </a:r>
            <a:r>
              <a:rPr lang="en-US" alt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2400" dirty="0" err="1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부여자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 상담사, </a:t>
            </a:r>
            <a:r>
              <a:rPr lang="ko-KR" sz="2400" dirty="0" err="1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연락원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 봉사의 롤 모델 역할</a:t>
            </a:r>
            <a:b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고문의 활동 방식은 클럽 유형, 위치, </a:t>
            </a:r>
            <a:r>
              <a:rPr lang="ko-KR" sz="2400" dirty="0" err="1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레오에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따라 달라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짐</a:t>
            </a:r>
            <a:endParaRPr lang="ko-KR" sz="2400" dirty="0">
              <a:solidFill>
                <a:schemeClr val="bg1"/>
              </a:solidFill>
              <a:effectLst>
                <a:glow>
                  <a:schemeClr val="bg1"/>
                </a:glow>
              </a:effectLst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glow>
                  <a:schemeClr val="bg1"/>
                </a:glow>
              </a:effectLst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단원 활동 종료 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클럽 유형, 위치, 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고문의 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5가지 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역할을 행동으로 옮기는데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기반한 전략을 개발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하여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클럽 고문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직을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성공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적으로 수행할 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계획을 </a:t>
            </a:r>
            <a:r>
              <a:rPr lang="ko-KR" altLang="en-US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세우</a:t>
            </a:r>
            <a:r>
              <a:rPr 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십시오</a:t>
            </a:r>
            <a:r>
              <a:rPr lang="en-US" altLang="ko-KR" sz="24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</a:t>
            </a:r>
            <a:endParaRPr lang="ko-KR" sz="2400" dirty="0">
              <a:solidFill>
                <a:schemeClr val="bg1"/>
              </a:solidFill>
              <a:effectLst>
                <a:glow>
                  <a:schemeClr val="bg1"/>
                </a:glow>
              </a:effectLst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16262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7642B63-DF84-BF4F-A498-00702E42F473}"/>
              </a:ext>
            </a:extLst>
          </p:cNvPr>
          <p:cNvSpPr txBox="1">
            <a:spLocks/>
          </p:cNvSpPr>
          <p:nvPr/>
        </p:nvSpPr>
        <p:spPr>
          <a:xfrm>
            <a:off x="566923" y="431127"/>
            <a:ext cx="6097978" cy="85580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Gulim" panose="020B0600000101010101" pitchFamily="34" charset="-127"/>
                <a:ea typeface="Gulim" panose="020B0600000101010101" pitchFamily="34" charset="-127"/>
              </a:rPr>
              <a:t>요약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0A87CF-F851-324A-B445-26194A82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826" y="527295"/>
            <a:ext cx="1326937" cy="6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5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 - Solid">
            <a:extLst>
              <a:ext uri="{FF2B5EF4-FFF2-40B4-BE49-F238E27FC236}">
                <a16:creationId xmlns:a16="http://schemas.microsoft.com/office/drawing/2014/main" id="{8328F559-8FF5-6040-8126-7A383475992C}"/>
              </a:ext>
            </a:extLst>
          </p:cNvPr>
          <p:cNvSpPr/>
          <p:nvPr/>
        </p:nvSpPr>
        <p:spPr>
          <a:xfrm>
            <a:off x="0" y="247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35426377-3C67-E340-9178-35579BC02071}"/>
              </a:ext>
            </a:extLst>
          </p:cNvPr>
          <p:cNvSpPr/>
          <p:nvPr/>
        </p:nvSpPr>
        <p:spPr>
          <a:xfrm>
            <a:off x="0" y="0"/>
            <a:ext cx="305919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9DC86A-388D-1944-89D9-316D63D39A00}"/>
              </a:ext>
            </a:extLst>
          </p:cNvPr>
          <p:cNvGrpSpPr/>
          <p:nvPr/>
        </p:nvGrpSpPr>
        <p:grpSpPr>
          <a:xfrm>
            <a:off x="6024778" y="1626331"/>
            <a:ext cx="4035073" cy="3952351"/>
            <a:chOff x="4739767" y="1033790"/>
            <a:chExt cx="6249026" cy="3944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A55C21-6A6A-DA41-8784-578005CA4461}"/>
                </a:ext>
              </a:extLst>
            </p:cNvPr>
            <p:cNvSpPr txBox="1"/>
            <p:nvPr/>
          </p:nvSpPr>
          <p:spPr>
            <a:xfrm>
              <a:off x="4739767" y="1033790"/>
              <a:ext cx="6249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제1장 </a:t>
              </a:r>
              <a:r>
                <a:rPr 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//</a:t>
              </a:r>
              <a:r>
                <a:rPr lang="ko-KR" sz="20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 레오 클럽 프로그램 개요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BB37C5-3F62-5E4F-926B-3D99B4E6B4CD}"/>
                </a:ext>
              </a:extLst>
            </p:cNvPr>
            <p:cNvSpPr txBox="1"/>
            <p:nvPr/>
          </p:nvSpPr>
          <p:spPr>
            <a:xfrm>
              <a:off x="4739767" y="1800217"/>
              <a:ext cx="58518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제2장 </a:t>
              </a:r>
              <a:r>
                <a:rPr 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// </a:t>
              </a:r>
              <a:r>
                <a:rPr lang="ko-KR" sz="20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레오 클럽 고문의 역할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3A6554-1985-5146-BEE0-C53FBAD75EF8}"/>
                </a:ext>
              </a:extLst>
            </p:cNvPr>
            <p:cNvSpPr txBox="1"/>
            <p:nvPr/>
          </p:nvSpPr>
          <p:spPr>
            <a:xfrm>
              <a:off x="4739767" y="2549140"/>
              <a:ext cx="45286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제3장 </a:t>
              </a:r>
              <a:r>
                <a:rPr 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// </a:t>
              </a:r>
              <a:r>
                <a:rPr lang="ko-KR" sz="20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레오 클럽 운영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4A5C79-559A-1643-928C-176389754B6A}"/>
                </a:ext>
              </a:extLst>
            </p:cNvPr>
            <p:cNvSpPr txBox="1"/>
            <p:nvPr/>
          </p:nvSpPr>
          <p:spPr>
            <a:xfrm>
              <a:off x="4739767" y="3218037"/>
              <a:ext cx="6249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제4장 </a:t>
              </a:r>
              <a:r>
                <a:rPr 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//</a:t>
              </a:r>
              <a:r>
                <a:rPr lang="en-US" alt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20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레오 클럽 프로그램 자료</a:t>
              </a:r>
              <a:endParaRPr lang="ko-KR" sz="20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A2704B-6BC1-D440-8030-6A1385E82769}"/>
                </a:ext>
              </a:extLst>
            </p:cNvPr>
            <p:cNvSpPr txBox="1"/>
            <p:nvPr/>
          </p:nvSpPr>
          <p:spPr>
            <a:xfrm>
              <a:off x="4743450" y="3964931"/>
              <a:ext cx="5720256" cy="1013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제5장 </a:t>
              </a:r>
              <a:r>
                <a:rPr 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// </a:t>
              </a:r>
              <a:r>
                <a:rPr lang="ko-KR" altLang="en-US" sz="20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청년과의 협력</a:t>
              </a:r>
              <a:endParaRPr lang="en-US" altLang="ko-KR" sz="20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endParaRPr>
            </a:p>
            <a:p>
              <a:endParaRPr lang="en-US" altLang="ko-KR" sz="20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endParaRPr>
            </a:p>
            <a:p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제</a:t>
              </a:r>
              <a:r>
                <a:rPr lang="en-US" alt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6</a:t>
              </a:r>
              <a:r>
                <a:rPr lang="ko-KR" sz="2000" b="1" dirty="0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장 </a:t>
              </a:r>
              <a:r>
                <a:rPr lang="ko-KR" sz="2000" dirty="0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// </a:t>
              </a:r>
              <a:r>
                <a:rPr lang="ko-KR" altLang="en-US" sz="2000" dirty="0">
                  <a:solidFill>
                    <a:srgbClr val="55565A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지속되는 봉사의 여정</a:t>
              </a:r>
              <a:endParaRPr lang="en-US" altLang="ko-KR" sz="20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6A9576F-B595-E340-971A-0FF79C4EF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4" b="4901"/>
          <a:stretch/>
        </p:blipFill>
        <p:spPr>
          <a:xfrm rot="10800000">
            <a:off x="11200107" y="-2473"/>
            <a:ext cx="991893" cy="1679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D5647-19F5-7A4A-BA0A-308A65905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8" t="6778" r="50870" b="51086"/>
          <a:stretch/>
        </p:blipFill>
        <p:spPr>
          <a:xfrm rot="10800000">
            <a:off x="3017303" y="-2473"/>
            <a:ext cx="3541853" cy="6858002"/>
          </a:xfrm>
          <a:prstGeom prst="rect">
            <a:avLst/>
          </a:prstGeom>
        </p:spPr>
      </p:pic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93492" y="2804731"/>
            <a:ext cx="4119992" cy="105439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sz="6000" b="1">
                <a:solidFill>
                  <a:schemeClr val="bg1"/>
                </a:solidFill>
                <a:latin typeface="Arial Black" panose="020B0604020202020204" pitchFamily="34" charset="0"/>
                <a:ea typeface="굴림" charset="0"/>
                <a:cs typeface="Arial Black" panose="020B0604020202020204" pitchFamily="34" charset="0"/>
              </a:rPr>
              <a:t>목차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F42314-E718-C64F-9A80-BF5DBEE09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155" y="3859122"/>
            <a:ext cx="1188293" cy="5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15F89-6ED4-014E-BAF1-EAF400E5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6" t="38725" r="13273" b="18858"/>
          <a:stretch/>
        </p:blipFill>
        <p:spPr>
          <a:xfrm>
            <a:off x="-8627" y="-4"/>
            <a:ext cx="3896559" cy="6858004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A8ABF-F451-834E-959B-CB6351D33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2" t="39439" r="65220" b="6057"/>
          <a:stretch/>
        </p:blipFill>
        <p:spPr>
          <a:xfrm>
            <a:off x="10873688" y="2669027"/>
            <a:ext cx="1326938" cy="4188974"/>
          </a:xfrm>
          <a:prstGeom prst="rect">
            <a:avLst/>
          </a:prstGeom>
        </p:spPr>
      </p:pic>
      <p:sp>
        <p:nvSpPr>
          <p:cNvPr id="11" name="Headline">
            <a:extLst>
              <a:ext uri="{FF2B5EF4-FFF2-40B4-BE49-F238E27FC236}">
                <a16:creationId xmlns:a16="http://schemas.microsoft.com/office/drawing/2014/main" id="{622FE577-F779-D749-832E-E2BF2D349C8C}"/>
              </a:ext>
            </a:extLst>
          </p:cNvPr>
          <p:cNvSpPr txBox="1">
            <a:spLocks/>
          </p:cNvSpPr>
          <p:nvPr/>
        </p:nvSpPr>
        <p:spPr>
          <a:xfrm>
            <a:off x="4053799" y="2555481"/>
            <a:ext cx="7275095" cy="1679305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ko-KR" sz="6000" dirty="0">
                <a:latin typeface="Gulim" panose="020B0600000101010101" pitchFamily="34" charset="-127"/>
                <a:ea typeface="Gulim" panose="020B0600000101010101" pitchFamily="34" charset="-127"/>
                <a:cs typeface="Arial Black" panose="020B0604020202020204" pitchFamily="34" charset="0"/>
              </a:rPr>
              <a:t>제2장</a:t>
            </a:r>
          </a:p>
          <a:p>
            <a:pPr>
              <a:spcBef>
                <a:spcPts val="0"/>
              </a:spcBef>
            </a:pPr>
            <a:r>
              <a:rPr lang="ko-KR" sz="4000" b="0" dirty="0">
                <a:latin typeface="Gulim" panose="020B0600000101010101" pitchFamily="34" charset="-127"/>
                <a:ea typeface="Gulim" panose="020B0600000101010101" pitchFamily="34" charset="-127"/>
              </a:rPr>
              <a:t>레오 클럽 고문의 역할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B0CCCA-29CE-7247-A64B-38AF18417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017" y="5862797"/>
            <a:ext cx="1326937" cy="663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43F6E3-7FBB-F54B-B7C7-F2CB2E0AF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668" y="2422605"/>
            <a:ext cx="2113397" cy="21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ckground - Solid">
            <a:extLst>
              <a:ext uri="{FF2B5EF4-FFF2-40B4-BE49-F238E27FC236}">
                <a16:creationId xmlns:a16="http://schemas.microsoft.com/office/drawing/2014/main" id="{01E102B9-E19F-FA49-8E1B-6B0514BCBF3A}"/>
              </a:ext>
            </a:extLst>
          </p:cNvPr>
          <p:cNvSpPr/>
          <p:nvPr/>
        </p:nvSpPr>
        <p:spPr>
          <a:xfrm>
            <a:off x="4768936" y="28166"/>
            <a:ext cx="7467600" cy="6840229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877D5-0D59-9440-A546-C529D37C4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48" r="33151" b="-148"/>
          <a:stretch/>
        </p:blipFill>
        <p:spPr>
          <a:xfrm>
            <a:off x="32285" y="12701"/>
            <a:ext cx="4736651" cy="6850368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2324749" y="1482330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6CC027-E9BB-5445-9EB6-DA1D74F48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04" t="4387" r="-7305" b="37925"/>
          <a:stretch/>
        </p:blipFill>
        <p:spPr>
          <a:xfrm rot="10800000">
            <a:off x="10508066" y="15035"/>
            <a:ext cx="1683934" cy="37651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121B89-A85E-134F-8BA4-7705C9351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4" b="4901"/>
          <a:stretch/>
        </p:blipFill>
        <p:spPr>
          <a:xfrm rot="10800000" flipH="1">
            <a:off x="0" y="-43328"/>
            <a:ext cx="991893" cy="16793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EBB0AB-5AC3-674E-A406-3F5DA2E3C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219" y="5453502"/>
            <a:ext cx="1326937" cy="663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C92B7-9A30-420F-9D73-DB30F607CB29}"/>
              </a:ext>
            </a:extLst>
          </p:cNvPr>
          <p:cNvSpPr txBox="1"/>
          <p:nvPr/>
        </p:nvSpPr>
        <p:spPr>
          <a:xfrm>
            <a:off x="5375739" y="1970315"/>
            <a:ext cx="7157223" cy="2793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ko-KR" sz="24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멘토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ko-KR" sz="24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동기</a:t>
            </a:r>
            <a:r>
              <a:rPr lang="en-US" altLang="ko-KR" sz="24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2400" dirty="0" err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부여자</a:t>
            </a:r>
            <a:endParaRPr lang="ko-KR" sz="2400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ko-KR" sz="24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상담사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ko-KR" sz="2400" dirty="0" err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연락원</a:t>
            </a:r>
            <a:endParaRPr lang="ko-KR" sz="2400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ko-KR" sz="24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봉사의 롤 모델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F98BA96E-DF1D-8B46-845F-E6ABE8C1AC8D}"/>
              </a:ext>
            </a:extLst>
          </p:cNvPr>
          <p:cNvSpPr txBox="1">
            <a:spLocks/>
          </p:cNvSpPr>
          <p:nvPr/>
        </p:nvSpPr>
        <p:spPr>
          <a:xfrm>
            <a:off x="5369136" y="1369277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고문의 역할</a:t>
            </a:r>
          </a:p>
        </p:txBody>
      </p:sp>
    </p:spTree>
    <p:extLst>
      <p:ext uri="{BB962C8B-B14F-4D97-AF65-F5344CB8AC3E}">
        <p14:creationId xmlns:p14="http://schemas.microsoft.com/office/powerpoint/2010/main" val="360988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1A1B9-A64B-E849-BEE6-6022B40227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8" t="521" r="29220" b="-521"/>
          <a:stretch/>
        </p:blipFill>
        <p:spPr>
          <a:xfrm>
            <a:off x="7336716" y="-9314"/>
            <a:ext cx="4855284" cy="6993335"/>
          </a:xfrm>
          <a:prstGeom prst="rect">
            <a:avLst/>
          </a:prstGeom>
        </p:spPr>
      </p:pic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1"/>
            <a:ext cx="74553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55565A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55565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>
            <a:off x="11200107" y="0"/>
            <a:ext cx="991893" cy="1679305"/>
          </a:xfrm>
          <a:prstGeom prst="rect">
            <a:avLst/>
          </a:prstGeom>
        </p:spPr>
      </p:pic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914021" y="1504062"/>
            <a:ext cx="6285267" cy="328946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8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멘토</a:t>
            </a:r>
          </a:p>
          <a:p>
            <a:r>
              <a:rPr lang="ko-KR" sz="24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레오 클럽 임원을 지도 및 지원하고 회원들이 리더로서 잠재력을 발휘하도록 </a:t>
            </a:r>
            <a:r>
              <a:rPr lang="ko-KR" sz="2400" dirty="0" err="1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돕습니다</a:t>
            </a:r>
            <a:r>
              <a:rPr lang="ko-KR" sz="24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. 레오에게 계획과 준비의 중요성을 가르칩니다.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4F212072-DE40-5C41-82DA-1C93977F44CA}"/>
              </a:ext>
            </a:extLst>
          </p:cNvPr>
          <p:cNvSpPr txBox="1">
            <a:spLocks/>
          </p:cNvSpPr>
          <p:nvPr/>
        </p:nvSpPr>
        <p:spPr>
          <a:xfrm>
            <a:off x="914020" y="75560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고문의 역할</a:t>
            </a:r>
            <a:r>
              <a:rPr lang="ko-KR" sz="32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B284F87C-3735-4DE1-8183-886F607F78F8}"/>
              </a:ext>
            </a:extLst>
          </p:cNvPr>
          <p:cNvSpPr txBox="1">
            <a:spLocks/>
          </p:cNvSpPr>
          <p:nvPr/>
        </p:nvSpPr>
        <p:spPr>
          <a:xfrm>
            <a:off x="914021" y="3805937"/>
            <a:ext cx="6285267" cy="225555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8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동기부여자</a:t>
            </a:r>
            <a:r>
              <a:rPr lang="ko-KR" sz="2800" b="1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</a:p>
          <a:p>
            <a:r>
              <a:rPr lang="ko-KR" sz="24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청소년에게 동기를 부여하고 또래 수용, </a:t>
            </a:r>
            <a:br>
              <a:rPr lang="en-US" altLang="ko-KR" sz="24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</a:rPr>
            </a:br>
            <a:r>
              <a:rPr lang="ko-KR" sz="24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성과 인정 및 개인적 성취감을 촉진합니다.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11A711-7BDF-FC41-9ECE-1A5BC39BF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30" t="2053" r="10928" b="4800"/>
          <a:stretch/>
        </p:blipFill>
        <p:spPr>
          <a:xfrm>
            <a:off x="0" y="4933714"/>
            <a:ext cx="999067" cy="1924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18FD5C-9869-F447-B06C-6FCCBA196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973" y="5625621"/>
            <a:ext cx="1326937" cy="6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9B38F12-7CB4-DB40-B5BA-F8D00D318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92" r="11250"/>
          <a:stretch/>
        </p:blipFill>
        <p:spPr>
          <a:xfrm>
            <a:off x="-2" y="0"/>
            <a:ext cx="4724400" cy="6846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316AF9-FD24-B74B-8598-A15216E06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597" y="5737257"/>
            <a:ext cx="1326937" cy="663469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616262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616262"/>
              </a:solidFill>
            </a:endParaRP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5074157" y="1386340"/>
            <a:ext cx="6516830" cy="364412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8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상담사 </a:t>
            </a:r>
          </a:p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레오</a:t>
            </a:r>
            <a:r>
              <a:rPr lang="en-US" alt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그룹에 조언할 때와 레오 스스로 책임지고 결정하게 </a:t>
            </a:r>
            <a:r>
              <a:rPr lang="ko-KR" altLang="en-US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만들</a:t>
            </a: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때를 구분해야 합니다. 이사회 방침서 제22장을 숙지합니다.</a:t>
            </a:r>
          </a:p>
          <a:p>
            <a:endParaRPr lang="en-US" sz="1800" kern="0" dirty="0">
              <a:solidFill>
                <a:srgbClr val="616262"/>
              </a:solidFill>
              <a:latin typeface="+mj-ea"/>
              <a:ea typeface="+mj-ea"/>
            </a:endParaRP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4F212072-DE40-5C41-82DA-1C93977F44CA}"/>
              </a:ext>
            </a:extLst>
          </p:cNvPr>
          <p:cNvSpPr txBox="1">
            <a:spLocks/>
          </p:cNvSpPr>
          <p:nvPr/>
        </p:nvSpPr>
        <p:spPr>
          <a:xfrm>
            <a:off x="5184400" y="58058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고문의 역할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822417C5-BA57-43E7-ABD7-605300B4C83A}"/>
              </a:ext>
            </a:extLst>
          </p:cNvPr>
          <p:cNvSpPr txBox="1">
            <a:spLocks/>
          </p:cNvSpPr>
          <p:nvPr/>
        </p:nvSpPr>
        <p:spPr>
          <a:xfrm>
            <a:off x="5074154" y="3568491"/>
            <a:ext cx="6516831" cy="36307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800" b="1" dirty="0" err="1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연락원</a:t>
            </a:r>
            <a:r>
              <a:rPr lang="ko-KR" sz="28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</a:p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지구, 복합지구, 국가 및 국제적 차원에서 스폰서 </a:t>
            </a:r>
            <a:r>
              <a:rPr lang="ko-KR" sz="2400" dirty="0" err="1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라이온스</a:t>
            </a: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클럽과 레오 클럽 사이의 가교 역할을 합니다. </a:t>
            </a:r>
          </a:p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616262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endParaRPr lang="en-US" sz="1800" kern="0" dirty="0">
              <a:solidFill>
                <a:srgbClr val="616262"/>
              </a:solidFill>
              <a:latin typeface="+mj-ea"/>
              <a:ea typeface="+mj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89F1C6-19F3-A24C-9D15-5C53CB134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04" t="4387" r="-7305" b="37925"/>
          <a:stretch/>
        </p:blipFill>
        <p:spPr>
          <a:xfrm rot="10800000">
            <a:off x="10508066" y="28450"/>
            <a:ext cx="1683934" cy="37651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779C1D-6149-5F40-9E69-EC27BAEA81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44" b="4901"/>
          <a:stretch/>
        </p:blipFill>
        <p:spPr>
          <a:xfrm rot="10800000">
            <a:off x="11200107" y="0"/>
            <a:ext cx="991893" cy="16793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8136F7-E951-294C-9D81-C495A4B5D3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0" t="2053" r="10928" b="4800"/>
          <a:stretch/>
        </p:blipFill>
        <p:spPr>
          <a:xfrm>
            <a:off x="0" y="4933714"/>
            <a:ext cx="999067" cy="19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9C4463-8B3E-4963-B022-1085A199C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8" r="30530"/>
          <a:stretch/>
        </p:blipFill>
        <p:spPr>
          <a:xfrm>
            <a:off x="0" y="12953"/>
            <a:ext cx="4736651" cy="6822461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5247959" y="1909737"/>
            <a:ext cx="4488469" cy="367823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8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봉사의 롤 모델 </a:t>
            </a:r>
          </a:p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고문은 </a:t>
            </a:r>
            <a:r>
              <a:rPr lang="ko-KR" altLang="en-US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모범적으로 행동하고</a:t>
            </a: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지역사회와 타인에 대한 </a:t>
            </a:r>
            <a:r>
              <a:rPr lang="ko-KR" altLang="en-US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연민</a:t>
            </a:r>
            <a:r>
              <a:rPr lang="ko-KR" sz="24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을 보여줍니다.</a:t>
            </a:r>
          </a:p>
          <a:p>
            <a:endParaRPr lang="en-US" sz="1800" kern="0" dirty="0">
              <a:solidFill>
                <a:srgbClr val="55565A"/>
              </a:solidFill>
              <a:latin typeface="+mj-ea"/>
              <a:ea typeface="+mj-ea"/>
            </a:endParaRP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4F212072-DE40-5C41-82DA-1C93977F44CA}"/>
              </a:ext>
            </a:extLst>
          </p:cNvPr>
          <p:cNvSpPr txBox="1">
            <a:spLocks/>
          </p:cNvSpPr>
          <p:nvPr/>
        </p:nvSpPr>
        <p:spPr>
          <a:xfrm>
            <a:off x="5315987" y="92961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61626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고문의 역할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E909D6-A77D-544B-BD31-52026855C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 flipH="1">
            <a:off x="-12251" y="0"/>
            <a:ext cx="991893" cy="1679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9D5A32-CA5C-1C42-A20F-A8E74DDFD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219" y="5453502"/>
            <a:ext cx="1326937" cy="6634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F63711-71DA-E042-9118-A0CEFB360C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04" t="4387" r="-7305" b="37925"/>
          <a:stretch/>
        </p:blipFill>
        <p:spPr>
          <a:xfrm rot="10800000">
            <a:off x="10508066" y="28450"/>
            <a:ext cx="1683934" cy="37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0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82733-9321-3E47-B91F-12750D3B9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2053" r="10928" b="4800"/>
          <a:stretch/>
        </p:blipFill>
        <p:spPr>
          <a:xfrm>
            <a:off x="0" y="2360950"/>
            <a:ext cx="2334818" cy="4497050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55565A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55565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>
            <a:off x="11200107" y="1"/>
            <a:ext cx="991893" cy="1679305"/>
          </a:xfrm>
          <a:prstGeom prst="rect">
            <a:avLst/>
          </a:prstGeom>
        </p:spPr>
      </p:pic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2346423" y="1550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4F212072-DE40-5C41-82DA-1C93977F44CA}"/>
              </a:ext>
            </a:extLst>
          </p:cNvPr>
          <p:cNvSpPr txBox="1">
            <a:spLocks/>
          </p:cNvSpPr>
          <p:nvPr/>
        </p:nvSpPr>
        <p:spPr>
          <a:xfrm>
            <a:off x="2357625" y="9491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고문의 구체적 책임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A1ABDE-925E-6E48-9CEE-9D768A6EE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67" y="461922"/>
            <a:ext cx="1558206" cy="1558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EC8933-4E72-42ED-AACA-CE3BF15C5871}"/>
              </a:ext>
            </a:extLst>
          </p:cNvPr>
          <p:cNvSpPr txBox="1"/>
          <p:nvPr/>
        </p:nvSpPr>
        <p:spPr>
          <a:xfrm>
            <a:off x="2334818" y="1679306"/>
            <a:ext cx="9445504" cy="37087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클럽의 시작과 지속적 성장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감독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altLang="en-US" sz="2000" dirty="0" err="1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라이온스</a:t>
            </a:r>
            <a:r>
              <a:rPr lang="ko-KR" altLang="en-US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인터내셔널 온라인 보고 시스템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에서 레오 클럽 임원과 회원, </a:t>
            </a:r>
            <a:r>
              <a:rPr lang="ko-KR" altLang="en-US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온라인 보고 시스템에서 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레오 클럽 봉사</a:t>
            </a:r>
            <a:r>
              <a:rPr lang="en-US" alt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활동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보고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altLang="en-US" sz="2000" dirty="0" err="1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라이온스</a:t>
            </a:r>
            <a:r>
              <a:rPr lang="ko-KR" altLang="en-US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인터내셔널 온라인 보고 시스템에서 보고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하도록 레오 클럽 임원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교육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라이온들에게 레오 클럽 활동을 정기적으로 알려 레오 및 스폰서 </a:t>
            </a:r>
            <a:r>
              <a:rPr lang="ko-KR" sz="2000" dirty="0" err="1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라이온스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클럽 간의 협력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촉진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 및 이사회 회의에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참석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신입 레오가 신입</a:t>
            </a:r>
            <a:r>
              <a:rPr lang="en-US" alt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회원 자료와 오리엔테이션을</a:t>
            </a:r>
            <a:r>
              <a:rPr lang="en-US" alt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받게 함</a:t>
            </a:r>
            <a:endParaRPr lang="ko-KR" sz="2000" b="1" dirty="0">
              <a:solidFill>
                <a:srgbClr val="00AC6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레오의 성과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인정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altLang="en-US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해당되는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레오가 </a:t>
            </a:r>
            <a:r>
              <a:rPr lang="ko-KR" sz="2000" dirty="0" err="1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라이온스</a:t>
            </a:r>
            <a:r>
              <a:rPr lang="ko-KR" sz="20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클럽에 입회하도록 </a:t>
            </a:r>
            <a:r>
              <a:rPr lang="ko-KR" sz="20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장려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871625-5A9D-8047-8C92-66672BF3D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593" y="5568763"/>
            <a:ext cx="1326937" cy="6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82733-9321-3E47-B91F-12750D3B9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2053" r="10928" b="4800"/>
          <a:stretch/>
        </p:blipFill>
        <p:spPr>
          <a:xfrm>
            <a:off x="0" y="2360950"/>
            <a:ext cx="2334818" cy="4497050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55565A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55565A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945357-9AC4-824B-BB94-F451BFA85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4" b="4901"/>
          <a:stretch/>
        </p:blipFill>
        <p:spPr>
          <a:xfrm rot="10800000">
            <a:off x="11200107" y="1"/>
            <a:ext cx="991893" cy="1679305"/>
          </a:xfrm>
          <a:prstGeom prst="rect">
            <a:avLst/>
          </a:prstGeom>
        </p:spPr>
      </p:pic>
      <p:sp>
        <p:nvSpPr>
          <p:cNvPr id="12" name="Body Copy">
            <a:extLst>
              <a:ext uri="{FF2B5EF4-FFF2-40B4-BE49-F238E27FC236}">
                <a16:creationId xmlns:a16="http://schemas.microsoft.com/office/drawing/2014/main" id="{1C1157C8-D7B3-C345-97FB-8F582BC43D0E}"/>
              </a:ext>
            </a:extLst>
          </p:cNvPr>
          <p:cNvSpPr txBox="1">
            <a:spLocks/>
          </p:cNvSpPr>
          <p:nvPr/>
        </p:nvSpPr>
        <p:spPr>
          <a:xfrm>
            <a:off x="2346423" y="1550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1557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4F212072-DE40-5C41-82DA-1C93977F44CA}"/>
              </a:ext>
            </a:extLst>
          </p:cNvPr>
          <p:cNvSpPr txBox="1">
            <a:spLocks/>
          </p:cNvSpPr>
          <p:nvPr/>
        </p:nvSpPr>
        <p:spPr>
          <a:xfrm>
            <a:off x="2357625" y="949188"/>
            <a:ext cx="9040477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55565A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알파 클럽과 오메가 클럽의 차이점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EC8933-4E72-42ED-AACA-CE3BF15C5871}"/>
              </a:ext>
            </a:extLst>
          </p:cNvPr>
          <p:cNvSpPr txBox="1"/>
          <p:nvPr/>
        </p:nvSpPr>
        <p:spPr>
          <a:xfrm>
            <a:off x="2399212" y="1686979"/>
            <a:ext cx="8150087" cy="42627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ko-KR" sz="24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알파 레오 클럽 고문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봉사사업과 회의에서 레오를 적극적으로 지도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학부모, 학교, </a:t>
            </a:r>
            <a:r>
              <a:rPr lang="ko-KR" sz="2000" dirty="0" err="1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라이온스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클럽 간의 소통의 창구</a:t>
            </a:r>
          </a:p>
          <a:p>
            <a:pPr>
              <a:spcBef>
                <a:spcPts val="600"/>
              </a:spcBef>
              <a:defRPr/>
            </a:pPr>
            <a:endParaRPr lang="en-US" sz="1800" kern="0" dirty="0">
              <a:solidFill>
                <a:srgbClr val="81827C"/>
              </a:solidFill>
              <a:latin typeface="Gulim" panose="020B0600000101010101" pitchFamily="34" charset="-127"/>
              <a:ea typeface="Gulim" panose="020B0600000101010101" pitchFamily="34" charset="-127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ko-KR" sz="2400" b="1" dirty="0">
                <a:solidFill>
                  <a:srgbClr val="00AC69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오메가 레오 클럽 고문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레오 클럽과 스폰서 </a:t>
            </a:r>
            <a:r>
              <a:rPr lang="ko-KR" sz="2000" dirty="0" err="1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라이온스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클럽 간의 </a:t>
            </a:r>
            <a:r>
              <a:rPr lang="ko-KR" sz="2000" dirty="0" err="1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연락원</a:t>
            </a: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역할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일상적 운영에 대한 직접적 개입을 줄이고 레오가 더 많은 책임을 맡게 함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레오의 개인적, 직업적 발전 지원</a:t>
            </a:r>
            <a:endParaRPr lang="en-US" altLang="ko-KR" sz="2000" dirty="0">
              <a:solidFill>
                <a:srgbClr val="4E4F4F"/>
              </a:solidFill>
              <a:latin typeface="Gulim" panose="020B0600000101010101" pitchFamily="34" charset="-127"/>
              <a:ea typeface="Gulim" panose="020B0600000101010101" pitchFamily="34" charset="-127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altLang="ko-KR" sz="2000" dirty="0">
              <a:solidFill>
                <a:srgbClr val="4E4F4F"/>
              </a:solidFill>
              <a:latin typeface="Gulim" panose="020B0600000101010101" pitchFamily="34" charset="-127"/>
              <a:ea typeface="Gulim" panose="020B0600000101010101" pitchFamily="34" charset="-127"/>
              <a:cs typeface="Arial"/>
            </a:endParaRPr>
          </a:p>
          <a:p>
            <a:pPr>
              <a:spcBef>
                <a:spcPts val="600"/>
              </a:spcBef>
              <a:defRPr/>
            </a:pPr>
            <a:r>
              <a:rPr lang="ko-KR" altLang="en-US" sz="2000" dirty="0">
                <a:solidFill>
                  <a:srgbClr val="55565A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청년과의 협력은</a:t>
            </a: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 제</a:t>
            </a:r>
            <a:r>
              <a:rPr lang="en-US" alt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5</a:t>
            </a:r>
            <a:r>
              <a:rPr lang="ko-KR" altLang="en-US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장을 참고하십시오</a:t>
            </a:r>
            <a:r>
              <a:rPr lang="en-US" altLang="ko-KR" sz="2000" dirty="0">
                <a:solidFill>
                  <a:srgbClr val="4E4F4F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/>
              </a:rPr>
              <a:t>.</a:t>
            </a:r>
            <a:endParaRPr lang="ko-KR" sz="2000" dirty="0">
              <a:solidFill>
                <a:srgbClr val="4E4F4F"/>
              </a:solidFill>
              <a:latin typeface="Gulim" panose="020B0600000101010101" pitchFamily="34" charset="-127"/>
              <a:ea typeface="Gulim" panose="020B0600000101010101" pitchFamily="34" charset="-127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4AFEF-26C9-C843-A5C7-275F9DF70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93" y="5568763"/>
            <a:ext cx="1326937" cy="663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8B8836-AD9B-A740-A73F-576CB5D7A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67" y="461922"/>
            <a:ext cx="1558206" cy="15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15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1336</Words>
  <Application>Microsoft Office PowerPoint</Application>
  <PresentationFormat>Widescreen</PresentationFormat>
  <Paragraphs>134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굴림</vt:lpstr>
      <vt:lpstr>굴림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Nadeau, Melissa</dc:creator>
  <cp:lastModifiedBy>Eum, Heykyung</cp:lastModifiedBy>
  <cp:revision>15</cp:revision>
  <dcterms:created xsi:type="dcterms:W3CDTF">2021-12-10T18:43:06Z</dcterms:created>
  <dcterms:modified xsi:type="dcterms:W3CDTF">2024-01-30T20:31:00Z</dcterms:modified>
</cp:coreProperties>
</file>