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1147" r:id="rId2"/>
    <p:sldId id="1100" r:id="rId3"/>
    <p:sldId id="1163" r:id="rId4"/>
    <p:sldId id="1239" r:id="rId5"/>
    <p:sldId id="1160" r:id="rId6"/>
    <p:sldId id="1235" r:id="rId7"/>
    <p:sldId id="1236" r:id="rId8"/>
    <p:sldId id="1169" r:id="rId9"/>
    <p:sldId id="1170" r:id="rId10"/>
    <p:sldId id="1171" r:id="rId11"/>
    <p:sldId id="124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56151" autoAdjust="0"/>
  </p:normalViewPr>
  <p:slideViewPr>
    <p:cSldViewPr snapToGrid="0">
      <p:cViewPr varScale="1">
        <p:scale>
          <a:sx n="45" d="100"/>
          <a:sy n="45" d="100"/>
        </p:scale>
        <p:origin x="120"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47186C-9C5F-4C3D-BA1C-20CA9F0E6F75}"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78051-9ED2-4A4A-846F-401D3D9A11DB}" type="slidenum">
              <a:rPr lang="en-US" smtClean="0"/>
              <a:t>‹#›</a:t>
            </a:fld>
            <a:endParaRPr lang="en-US"/>
          </a:p>
        </p:txBody>
      </p:sp>
    </p:spTree>
    <p:extLst>
      <p:ext uri="{BB962C8B-B14F-4D97-AF65-F5344CB8AC3E}">
        <p14:creationId xmlns:p14="http://schemas.microsoft.com/office/powerpoint/2010/main" val="2307288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1200" b="1" dirty="0">
                <a:ea typeface="ＭＳ 明朝" panose="02020609040205080304" pitchFamily="17" charset="-128"/>
                <a:cs typeface="Arial" panose="020B0604020202020204" pitchFamily="34" charset="0"/>
              </a:rPr>
              <a:t>講師の留意事項：</a:t>
            </a:r>
            <a:r>
              <a:rPr lang="ja-JP" altLang="en-US" sz="1200" b="0" dirty="0">
                <a:ea typeface="ＭＳ 明朝" panose="02020609040205080304" pitchFamily="17" charset="-128"/>
                <a:cs typeface="Arial" panose="020B0604020202020204" pitchFamily="34" charset="0"/>
              </a:rPr>
              <a:t>ライオンズ・インターナショナル</a:t>
            </a:r>
            <a:r>
              <a:rPr lang="ja-JP" sz="1200" dirty="0">
                <a:solidFill>
                  <a:schemeClr val="tx1"/>
                </a:solidFill>
                <a:ea typeface="ＭＳ 明朝" panose="02020609040205080304" pitchFamily="17" charset="-128"/>
                <a:cs typeface="Arial" panose="020B0604020202020204" pitchFamily="34" charset="0"/>
              </a:rPr>
              <a:t>では、新任またはその役割について正式な研修を受けたことのないレオクラブ顧問を対象に、本オリエンテーションおよび研修プログラムを設計しました。</a:t>
            </a:r>
            <a:r>
              <a:rPr lang="ja-JP" altLang="en-US" sz="1200" dirty="0">
                <a:solidFill>
                  <a:schemeClr val="tx1"/>
                </a:solidFill>
                <a:ea typeface="ＭＳ 明朝" panose="02020609040205080304" pitchFamily="17" charset="-128"/>
                <a:cs typeface="Arial" panose="020B0604020202020204" pitchFamily="34" charset="0"/>
              </a:rPr>
              <a:t>本研修では、レオクラブ顧問としての役割に伴うすべてを取り上げているわけではありませんが、その任務をうまく遂行するために必要な基本的ツールを提供するものとなるでしょう。</a:t>
            </a:r>
            <a:endParaRPr lang="ja-JP" sz="1200" dirty="0">
              <a:solidFill>
                <a:schemeClr val="tx1"/>
              </a:solidFill>
              <a:ea typeface="ＭＳ 明朝" panose="02020609040205080304" pitchFamily="17" charset="-128"/>
              <a:cs typeface="Arial" panose="020B0604020202020204" pitchFamily="34" charset="0"/>
            </a:endParaRPr>
          </a:p>
          <a:p>
            <a:endParaRPr lang="en-US" sz="1200" dirty="0">
              <a:solidFill>
                <a:schemeClr val="tx1"/>
              </a:solidFill>
              <a:ea typeface="ＭＳ 明朝" panose="02020609040205080304" pitchFamily="17"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dirty="0">
                <a:ea typeface="ＭＳ 明朝" panose="02020609040205080304" pitchFamily="17" charset="-128"/>
                <a:cs typeface="Arial" panose="020B0604020202020204" pitchFamily="34" charset="0"/>
              </a:rPr>
              <a:t>本研修の講師は、地区または複合地区レオクラブ委員長、国際協会のリソースや方針に精通している経験豊かなレオクラブ顧問、国際協会の講師育成研究会またはライオンズ公認講師プログラムを修了し、かつレオクラブ・プログラムに精通しているライオンなどが務めるべきです。</a:t>
            </a:r>
            <a:endParaRPr lang="ja-JP" sz="1200" dirty="0">
              <a:solidFill>
                <a:schemeClr val="tx1"/>
              </a:solidFill>
              <a:ea typeface="ＭＳ 明朝" panose="02020609040205080304" pitchFamily="17"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dirty="0"/>
          </a:p>
        </p:txBody>
      </p:sp>
    </p:spTree>
    <p:extLst>
      <p:ext uri="{BB962C8B-B14F-4D97-AF65-F5344CB8AC3E}">
        <p14:creationId xmlns:p14="http://schemas.microsoft.com/office/powerpoint/2010/main" val="421803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buFont typeface="Arial" pitchFamily="34" charset="0"/>
              <a:buNone/>
              <a:defRPr/>
            </a:pPr>
            <a:r>
              <a:rPr lang="ja-JP" sz="1200" b="0" dirty="0">
                <a:solidFill>
                  <a:schemeClr val="tx1"/>
                </a:solidFill>
                <a:ea typeface="ＭＳ 明朝" panose="02020609040205080304" pitchFamily="17" charset="-128"/>
                <a:cs typeface="Arial" pitchFamily="34" charset="0"/>
              </a:rPr>
              <a:t>顧問のアプローチは、レオクラブをどこに設けるかによっても</a:t>
            </a:r>
            <a:r>
              <a:rPr lang="ja-JP" altLang="en-US" sz="1200" b="0" dirty="0">
                <a:solidFill>
                  <a:schemeClr val="tx1"/>
                </a:solidFill>
                <a:ea typeface="ＭＳ 明朝" panose="02020609040205080304" pitchFamily="17" charset="-128"/>
                <a:cs typeface="Arial" pitchFamily="34" charset="0"/>
              </a:rPr>
              <a:t>変わって</a:t>
            </a:r>
            <a:r>
              <a:rPr lang="ja-JP" sz="1200" b="0" dirty="0">
                <a:solidFill>
                  <a:schemeClr val="tx1"/>
                </a:solidFill>
                <a:ea typeface="ＭＳ 明朝" panose="02020609040205080304" pitchFamily="17" charset="-128"/>
                <a:cs typeface="Arial" pitchFamily="34" charset="0"/>
              </a:rPr>
              <a:t>きます。 </a:t>
            </a:r>
          </a:p>
          <a:p>
            <a:pPr marL="0" indent="0">
              <a:spcBef>
                <a:spcPts val="600"/>
              </a:spcBef>
              <a:buFont typeface="Arial" pitchFamily="34" charset="0"/>
              <a:buNone/>
              <a:defRPr/>
            </a:pPr>
            <a:endParaRPr lang="en-US" sz="1200" b="0" kern="0" dirty="0">
              <a:solidFill>
                <a:schemeClr val="tx1"/>
              </a:solidFill>
              <a:ea typeface="ＭＳ 明朝" panose="02020609040205080304" pitchFamily="17" charset="-128"/>
              <a:cs typeface="Arial" pitchFamily="34" charset="0"/>
            </a:endParaRPr>
          </a:p>
          <a:p>
            <a:pPr marL="0" indent="0">
              <a:spcBef>
                <a:spcPts val="600"/>
              </a:spcBef>
              <a:buFont typeface="Arial" pitchFamily="34" charset="0"/>
              <a:buNone/>
              <a:defRPr/>
            </a:pPr>
            <a:r>
              <a:rPr lang="ja-JP" sz="1200" b="0" dirty="0">
                <a:solidFill>
                  <a:schemeClr val="tx1"/>
                </a:solidFill>
                <a:ea typeface="ＭＳ 明朝" panose="02020609040205080304" pitchFamily="17" charset="-128"/>
                <a:cs typeface="Arial" pitchFamily="34" charset="0"/>
              </a:rPr>
              <a:t>地域社会を基盤とするレオクラブには、ライオンズクラブが所在する地域の有資格の若者であれば誰でも入会できます。これらのクラブは、コミュニティ・センター、教会、学校など、地域の適切な施設で例会を行います。例会はバーチャル</a:t>
            </a:r>
            <a:r>
              <a:rPr lang="ja-JP" altLang="en-US" sz="1200" b="0" dirty="0">
                <a:solidFill>
                  <a:schemeClr val="tx1"/>
                </a:solidFill>
                <a:ea typeface="ＭＳ 明朝" panose="02020609040205080304" pitchFamily="17" charset="-128"/>
                <a:cs typeface="Arial" pitchFamily="34" charset="0"/>
              </a:rPr>
              <a:t>形式で</a:t>
            </a:r>
            <a:r>
              <a:rPr lang="ja-JP" altLang="en-US" dirty="0">
                <a:ea typeface="ＭＳ 明朝" panose="02020609040205080304" pitchFamily="17" charset="-128"/>
                <a:cs typeface="Arial" pitchFamily="34" charset="0"/>
              </a:rPr>
              <a:t>行うこともできますし</a:t>
            </a:r>
            <a:r>
              <a:rPr lang="ja-JP" sz="1200" b="0" dirty="0">
                <a:solidFill>
                  <a:schemeClr val="tx1"/>
                </a:solidFill>
                <a:ea typeface="ＭＳ 明朝" panose="02020609040205080304" pitchFamily="17" charset="-128"/>
                <a:cs typeface="Arial" pitchFamily="34" charset="0"/>
              </a:rPr>
              <a:t>、対面</a:t>
            </a:r>
            <a:r>
              <a:rPr lang="ja-JP" altLang="en-US" sz="1200" b="0" dirty="0">
                <a:solidFill>
                  <a:schemeClr val="tx1"/>
                </a:solidFill>
                <a:ea typeface="ＭＳ 明朝" panose="02020609040205080304" pitchFamily="17" charset="-128"/>
                <a:cs typeface="Arial" pitchFamily="34" charset="0"/>
              </a:rPr>
              <a:t>形式</a:t>
            </a:r>
            <a:r>
              <a:rPr lang="ja-JP" sz="1200" b="0" dirty="0">
                <a:solidFill>
                  <a:schemeClr val="tx1"/>
                </a:solidFill>
                <a:ea typeface="ＭＳ 明朝" panose="02020609040205080304" pitchFamily="17" charset="-128"/>
                <a:cs typeface="Arial" pitchFamily="34" charset="0"/>
              </a:rPr>
              <a:t>とバーチャル</a:t>
            </a:r>
            <a:r>
              <a:rPr lang="ja-JP" altLang="en-US" sz="1200" b="0" dirty="0">
                <a:solidFill>
                  <a:schemeClr val="tx1"/>
                </a:solidFill>
                <a:ea typeface="ＭＳ 明朝" panose="02020609040205080304" pitchFamily="17" charset="-128"/>
                <a:cs typeface="Arial" pitchFamily="34" charset="0"/>
              </a:rPr>
              <a:t>形式</a:t>
            </a:r>
            <a:r>
              <a:rPr lang="ja-JP" sz="1200" b="0" dirty="0">
                <a:solidFill>
                  <a:schemeClr val="tx1"/>
                </a:solidFill>
                <a:ea typeface="ＭＳ 明朝" panose="02020609040205080304" pitchFamily="17" charset="-128"/>
                <a:cs typeface="Arial" pitchFamily="34" charset="0"/>
              </a:rPr>
              <a:t>を組み合わせ</a:t>
            </a:r>
            <a:r>
              <a:rPr lang="ja-JP" altLang="en-US" sz="1200" b="0" dirty="0">
                <a:solidFill>
                  <a:schemeClr val="tx1"/>
                </a:solidFill>
                <a:ea typeface="ＭＳ 明朝" panose="02020609040205080304" pitchFamily="17" charset="-128"/>
                <a:cs typeface="Arial" pitchFamily="34" charset="0"/>
              </a:rPr>
              <a:t>て</a:t>
            </a:r>
            <a:r>
              <a:rPr lang="ja-JP" altLang="en-US" dirty="0">
                <a:ea typeface="ＭＳ 明朝" panose="02020609040205080304" pitchFamily="17" charset="-128"/>
                <a:cs typeface="Arial" pitchFamily="34" charset="0"/>
              </a:rPr>
              <a:t>もかまいません</a:t>
            </a:r>
            <a:r>
              <a:rPr lang="ja-JP" sz="1200" b="0" dirty="0">
                <a:solidFill>
                  <a:schemeClr val="tx1"/>
                </a:solidFill>
                <a:ea typeface="ＭＳ 明朝" panose="02020609040205080304" pitchFamily="17" charset="-128"/>
                <a:cs typeface="Arial" pitchFamily="34" charset="0"/>
              </a:rPr>
              <a:t>。</a:t>
            </a:r>
          </a:p>
          <a:p>
            <a:pPr marL="0" indent="0">
              <a:spcBef>
                <a:spcPts val="600"/>
              </a:spcBef>
              <a:buFont typeface="Arial" pitchFamily="34" charset="0"/>
              <a:buNone/>
              <a:defRPr/>
            </a:pPr>
            <a:endParaRPr lang="en-US" sz="1200" dirty="0">
              <a:solidFill>
                <a:schemeClr val="tx1"/>
              </a:solidFill>
              <a:ea typeface="ＭＳ 明朝" panose="02020609040205080304" pitchFamily="17" charset="-128"/>
              <a:cs typeface="Arial" panose="020B0604020202020204" pitchFamily="34" charset="0"/>
            </a:endParaRPr>
          </a:p>
          <a:p>
            <a:pPr marL="0" indent="0">
              <a:spcBef>
                <a:spcPts val="600"/>
              </a:spcBef>
              <a:buFont typeface="Arial" pitchFamily="34" charset="0"/>
              <a:buNone/>
              <a:defRPr/>
            </a:pPr>
            <a:r>
              <a:rPr lang="ja-JP" sz="1200" dirty="0">
                <a:solidFill>
                  <a:schemeClr val="tx1"/>
                </a:solidFill>
                <a:ea typeface="ＭＳ 明朝" panose="02020609040205080304" pitchFamily="17" charset="-128"/>
                <a:cs typeface="Arial" panose="020B0604020202020204" pitchFamily="34" charset="0"/>
              </a:rPr>
              <a:t>学校を基盤とするレオクラブの顧問は、学校との連絡役を務めます。学校を基盤とするレオクラブのほとんどは教員顧問を置くことを義務付けており、スポンサー・ライオンズクラブの会員であっても、</a:t>
            </a:r>
            <a:r>
              <a:rPr lang="ja-JP" altLang="en-US" sz="1200" dirty="0">
                <a:solidFill>
                  <a:schemeClr val="tx1"/>
                </a:solidFill>
                <a:ea typeface="ＭＳ 明朝" panose="02020609040205080304" pitchFamily="17" charset="-128"/>
                <a:cs typeface="Arial" panose="020B0604020202020204" pitchFamily="34" charset="0"/>
              </a:rPr>
              <a:t>ライオンズ</a:t>
            </a:r>
            <a:r>
              <a:rPr lang="ja-JP" sz="1200" dirty="0">
                <a:solidFill>
                  <a:schemeClr val="tx1"/>
                </a:solidFill>
                <a:ea typeface="ＭＳ 明朝" panose="02020609040205080304" pitchFamily="17" charset="-128"/>
                <a:cs typeface="Arial" panose="020B0604020202020204" pitchFamily="34" charset="0"/>
              </a:rPr>
              <a:t>以外であってもかまいません。</a:t>
            </a:r>
            <a:r>
              <a:rPr lang="ja-JP" altLang="en-US" sz="1200" dirty="0">
                <a:solidFill>
                  <a:schemeClr val="tx1"/>
                </a:solidFill>
                <a:ea typeface="ＭＳ 明朝" panose="02020609040205080304" pitchFamily="17" charset="-128"/>
                <a:cs typeface="Arial" panose="020B0604020202020204" pitchFamily="34" charset="0"/>
              </a:rPr>
              <a:t>学校が</a:t>
            </a:r>
            <a:r>
              <a:rPr lang="ja-JP" sz="1200" dirty="0">
                <a:solidFill>
                  <a:schemeClr val="tx1"/>
                </a:solidFill>
                <a:ea typeface="ＭＳ 明朝" panose="02020609040205080304" pitchFamily="17" charset="-128"/>
                <a:cs typeface="Arial" panose="020B0604020202020204" pitchFamily="34" charset="0"/>
              </a:rPr>
              <a:t>校内にレオクラブを設けているライオンズクラブに納入金を課している場合もあります。教員顧問は通常</a:t>
            </a:r>
            <a:r>
              <a:rPr lang="ja-JP" altLang="en-US" sz="1200" dirty="0">
                <a:solidFill>
                  <a:schemeClr val="tx1"/>
                </a:solidFill>
                <a:ea typeface="ＭＳ 明朝" panose="02020609040205080304" pitchFamily="17" charset="-128"/>
                <a:cs typeface="Arial" panose="020B0604020202020204" pitchFamily="34" charset="0"/>
              </a:rPr>
              <a:t>日々</a:t>
            </a:r>
            <a:r>
              <a:rPr lang="ja-JP" sz="1200" dirty="0">
                <a:solidFill>
                  <a:schemeClr val="tx1"/>
                </a:solidFill>
                <a:ea typeface="ＭＳ 明朝" panose="02020609040205080304" pitchFamily="17" charset="-128"/>
                <a:cs typeface="Arial" panose="020B0604020202020204" pitchFamily="34" charset="0"/>
              </a:rPr>
              <a:t>の業務を担当しますが、レオクラブ共同顧問に頻繁に最新情報を提供すべきです。ライオンズクラブと学校はレオクラブ結成前に、学校の敷地の内外でクラブ活動を行う際の手続きについて合意しておくべきであり、それは学校とライオンズの方針を遵守したものでなければなりません。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dirty="0"/>
          </a:p>
        </p:txBody>
      </p:sp>
    </p:spTree>
    <p:extLst>
      <p:ext uri="{BB962C8B-B14F-4D97-AF65-F5344CB8AC3E}">
        <p14:creationId xmlns:p14="http://schemas.microsoft.com/office/powerpoint/2010/main" val="919642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b="1" dirty="0">
                <a:solidFill>
                  <a:schemeClr val="tx1"/>
                </a:solidFill>
                <a:ea typeface="ＭＳ 明朝" panose="02020609040205080304" pitchFamily="17" charset="-128"/>
                <a:cs typeface="Arial" pitchFamily="34" charset="0"/>
              </a:rPr>
              <a:t>講師の留意事項</a:t>
            </a:r>
            <a:r>
              <a:rPr lang="ja-JP" dirty="0">
                <a:solidFill>
                  <a:schemeClr val="tx1"/>
                </a:solidFill>
                <a:ea typeface="ＭＳ 明朝" panose="02020609040205080304" pitchFamily="17" charset="-128"/>
                <a:cs typeface="Arial" pitchFamily="34" charset="0"/>
              </a:rPr>
              <a:t>：モジュール2の最後に行う任意の実習では</a:t>
            </a:r>
            <a:r>
              <a:rPr lang="ja-JP" altLang="en-US" dirty="0">
                <a:solidFill>
                  <a:schemeClr val="tx1"/>
                </a:solidFill>
                <a:ea typeface="ＭＳ 明朝" panose="02020609040205080304" pitchFamily="17" charset="-128"/>
                <a:cs typeface="Arial" pitchFamily="34" charset="0"/>
              </a:rPr>
              <a:t>、参加者各自に</a:t>
            </a:r>
            <a:r>
              <a:rPr lang="ja-JP" dirty="0">
                <a:solidFill>
                  <a:schemeClr val="tx1"/>
                </a:solidFill>
                <a:ea typeface="ＭＳ 明朝" panose="02020609040205080304" pitchFamily="17" charset="-128"/>
                <a:cs typeface="Arial" pitchFamily="34" charset="0"/>
              </a:rPr>
              <a:t>、レオクラブ顧問としての役割を効果的に果たすための個人的なアプローチ</a:t>
            </a:r>
            <a:r>
              <a:rPr lang="ja-JP" altLang="en-US" dirty="0">
                <a:solidFill>
                  <a:schemeClr val="tx1"/>
                </a:solidFill>
                <a:ea typeface="ＭＳ 明朝" panose="02020609040205080304" pitchFamily="17" charset="-128"/>
                <a:cs typeface="Arial" pitchFamily="34" charset="0"/>
              </a:rPr>
              <a:t>について、</a:t>
            </a:r>
            <a:r>
              <a:rPr lang="en-US" altLang="ja-JP" dirty="0">
                <a:ea typeface="ＭＳ 明朝" panose="02020609040205080304" pitchFamily="17" charset="-128"/>
                <a:cs typeface="Arial" pitchFamily="34" charset="0"/>
              </a:rPr>
              <a:t>5</a:t>
            </a:r>
            <a:r>
              <a:rPr lang="ja-JP" altLang="en-US" dirty="0">
                <a:ea typeface="ＭＳ 明朝" panose="02020609040205080304" pitchFamily="17" charset="-128"/>
                <a:cs typeface="Arial" pitchFamily="34" charset="0"/>
              </a:rPr>
              <a:t>分間で</a:t>
            </a:r>
            <a:r>
              <a:rPr lang="ja-JP" dirty="0">
                <a:solidFill>
                  <a:schemeClr val="tx1"/>
                </a:solidFill>
                <a:ea typeface="ＭＳ 明朝" panose="02020609040205080304" pitchFamily="17" charset="-128"/>
                <a:cs typeface="Arial" pitchFamily="34" charset="0"/>
              </a:rPr>
              <a:t>考えてもらいます。この戦略または青写真には、メンター、モチベーター、相談役、連絡役、奉仕の手本という各役割に関する顧問の個人的な定義と、担当するレオクラブでこれらの役割を果たしていくための計画を盛り込むべきです。</a:t>
            </a:r>
          </a:p>
          <a:p>
            <a:endParaRPr lang="en-US" dirty="0">
              <a:solidFill>
                <a:schemeClr val="tx1"/>
              </a:solidFill>
              <a:ea typeface="ＭＳ 明朝" panose="02020609040205080304" pitchFamily="17" charset="-128"/>
            </a:endParaRPr>
          </a:p>
          <a:p>
            <a:r>
              <a:rPr lang="ja-JP" dirty="0">
                <a:solidFill>
                  <a:schemeClr val="tx1"/>
                </a:solidFill>
                <a:ea typeface="ＭＳ 明朝" panose="02020609040205080304" pitchFamily="17" charset="-128"/>
              </a:rPr>
              <a:t>例： </a:t>
            </a:r>
          </a:p>
          <a:p>
            <a:r>
              <a:rPr lang="ja-JP" altLang="en-US" dirty="0">
                <a:solidFill>
                  <a:schemeClr val="tx1"/>
                </a:solidFill>
                <a:ea typeface="ＭＳ 明朝" panose="02020609040205080304" pitchFamily="17" charset="-128"/>
              </a:rPr>
              <a:t>私は中学校のアルファ・レオクラブの顧問として、月に</a:t>
            </a:r>
            <a:r>
              <a:rPr lang="en-US" altLang="ja-JP" dirty="0">
                <a:solidFill>
                  <a:schemeClr val="tx1"/>
                </a:solidFill>
                <a:ea typeface="ＭＳ 明朝" panose="02020609040205080304" pitchFamily="17" charset="-128"/>
              </a:rPr>
              <a:t>1</a:t>
            </a:r>
            <a:r>
              <a:rPr lang="ja-JP" altLang="en-US" dirty="0">
                <a:solidFill>
                  <a:schemeClr val="tx1"/>
                </a:solidFill>
                <a:ea typeface="ＭＳ 明朝" panose="02020609040205080304" pitchFamily="17" charset="-128"/>
              </a:rPr>
              <a:t>回教員顧問との会議を設け、クラブの運営状況について話し合う。</a:t>
            </a:r>
            <a:endParaRPr lang="en-US" altLang="ja-JP" dirty="0">
              <a:solidFill>
                <a:schemeClr val="tx1"/>
              </a:solidFill>
              <a:ea typeface="ＭＳ 明朝" panose="02020609040205080304" pitchFamily="17" charset="-128"/>
            </a:endParaRPr>
          </a:p>
          <a:p>
            <a:r>
              <a:rPr lang="ja-JP" dirty="0">
                <a:solidFill>
                  <a:schemeClr val="tx1"/>
                </a:solidFill>
                <a:ea typeface="ＭＳ 明朝" panose="02020609040205080304" pitchFamily="17" charset="-128"/>
              </a:rPr>
              <a:t>メンター：私は四半期ごとにレオクラブ役員と連絡を取り合う。</a:t>
            </a:r>
          </a:p>
          <a:p>
            <a:r>
              <a:rPr lang="ja-JP" dirty="0">
                <a:solidFill>
                  <a:schemeClr val="tx1"/>
                </a:solidFill>
                <a:ea typeface="ＭＳ 明朝" panose="02020609040205080304" pitchFamily="17" charset="-128"/>
              </a:rPr>
              <a:t>モチベーター：私はレオが毎月1回以上の奉仕事業を行うよう奨励する。 </a:t>
            </a:r>
          </a:p>
          <a:p>
            <a:r>
              <a:rPr lang="ja-JP" dirty="0">
                <a:solidFill>
                  <a:schemeClr val="tx1"/>
                </a:solidFill>
                <a:ea typeface="ＭＳ 明朝" panose="02020609040205080304" pitchFamily="17" charset="-128"/>
              </a:rPr>
              <a:t>相談役：私は問題</a:t>
            </a:r>
            <a:r>
              <a:rPr lang="ja-JP" altLang="en-US" dirty="0">
                <a:solidFill>
                  <a:schemeClr val="tx1"/>
                </a:solidFill>
                <a:ea typeface="ＭＳ 明朝" panose="02020609040205080304" pitchFamily="17" charset="-128"/>
              </a:rPr>
              <a:t>が生じた時には</a:t>
            </a:r>
            <a:r>
              <a:rPr lang="ja-JP" dirty="0">
                <a:solidFill>
                  <a:schemeClr val="tx1"/>
                </a:solidFill>
                <a:ea typeface="ＭＳ 明朝" panose="02020609040205080304" pitchFamily="17" charset="-128"/>
              </a:rPr>
              <a:t>役員と</a:t>
            </a:r>
            <a:r>
              <a:rPr lang="ja-JP" altLang="en-US" dirty="0">
                <a:solidFill>
                  <a:schemeClr val="tx1"/>
                </a:solidFill>
                <a:ea typeface="ＭＳ 明朝" panose="02020609040205080304" pitchFamily="17" charset="-128"/>
              </a:rPr>
              <a:t>の率直なコミュニケーションを図り</a:t>
            </a:r>
            <a:r>
              <a:rPr lang="ja-JP" dirty="0">
                <a:solidFill>
                  <a:schemeClr val="tx1"/>
                </a:solidFill>
                <a:ea typeface="ＭＳ 明朝" panose="02020609040205080304" pitchFamily="17" charset="-128"/>
              </a:rPr>
              <a:t>、対立が</a:t>
            </a:r>
            <a:r>
              <a:rPr lang="ja-JP" altLang="en-US" dirty="0">
                <a:ea typeface="ＭＳ 明朝" panose="02020609040205080304" pitchFamily="17" charset="-128"/>
              </a:rPr>
              <a:t>ある</a:t>
            </a:r>
            <a:r>
              <a:rPr lang="ja-JP" dirty="0">
                <a:solidFill>
                  <a:schemeClr val="tx1"/>
                </a:solidFill>
                <a:ea typeface="ＭＳ 明朝" panose="02020609040205080304" pitchFamily="17" charset="-128"/>
              </a:rPr>
              <a:t>時には</a:t>
            </a:r>
            <a:r>
              <a:rPr lang="ja-JP" altLang="en-US" dirty="0">
                <a:solidFill>
                  <a:schemeClr val="tx1"/>
                </a:solidFill>
                <a:ea typeface="ＭＳ 明朝" panose="02020609040205080304" pitchFamily="17" charset="-128"/>
              </a:rPr>
              <a:t>一方の肩を持たない。</a:t>
            </a:r>
            <a:endParaRPr lang="ja-JP" dirty="0">
              <a:solidFill>
                <a:schemeClr val="tx1"/>
              </a:solidFill>
              <a:ea typeface="ＭＳ 明朝" panose="02020609040205080304" pitchFamily="17" charset="-128"/>
            </a:endParaRPr>
          </a:p>
          <a:p>
            <a:r>
              <a:rPr lang="ja-JP" dirty="0">
                <a:solidFill>
                  <a:schemeClr val="tx1"/>
                </a:solidFill>
                <a:ea typeface="ＭＳ 明朝" panose="02020609040205080304" pitchFamily="17" charset="-128"/>
              </a:rPr>
              <a:t>連絡役：私はレオの事業に毎回3人以上のライオンズが参加するようにする。</a:t>
            </a:r>
          </a:p>
          <a:p>
            <a:r>
              <a:rPr lang="ja-JP" dirty="0">
                <a:solidFill>
                  <a:schemeClr val="tx1"/>
                </a:solidFill>
                <a:ea typeface="ＭＳ 明朝" panose="02020609040205080304" pitchFamily="17" charset="-128"/>
              </a:rPr>
              <a:t>奉仕の手本：私は奉仕事業</a:t>
            </a:r>
            <a:r>
              <a:rPr lang="ja-JP" altLang="en-US" dirty="0">
                <a:solidFill>
                  <a:schemeClr val="tx1"/>
                </a:solidFill>
                <a:ea typeface="ＭＳ 明朝" panose="02020609040205080304" pitchFamily="17" charset="-128"/>
              </a:rPr>
              <a:t>の</a:t>
            </a:r>
            <a:r>
              <a:rPr lang="ja-JP" altLang="en-US" dirty="0">
                <a:ea typeface="ＭＳ 明朝" panose="02020609040205080304" pitchFamily="17" charset="-128"/>
              </a:rPr>
              <a:t>度に</a:t>
            </a:r>
            <a:r>
              <a:rPr lang="ja-JP" dirty="0">
                <a:solidFill>
                  <a:schemeClr val="tx1"/>
                </a:solidFill>
                <a:ea typeface="ＭＳ 明朝" panose="02020609040205080304" pitchFamily="17" charset="-128"/>
              </a:rPr>
              <a:t>レオのシャツを着る。  </a:t>
            </a:r>
          </a:p>
          <a:p>
            <a:endParaRPr lang="en-US" dirty="0">
              <a:solidFill>
                <a:schemeClr val="tx1"/>
              </a:solidFill>
              <a:ea typeface="ＭＳ 明朝" panose="02020609040205080304"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dirty="0">
                <a:solidFill>
                  <a:schemeClr val="tx1"/>
                </a:solidFill>
                <a:ea typeface="ＭＳ 明朝" panose="02020609040205080304" pitchFamily="17" charset="-128"/>
              </a:rPr>
              <a:t>所要時間の目安：15分</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11</a:t>
            </a:fld>
            <a:endParaRPr lang="en-US" dirty="0"/>
          </a:p>
        </p:txBody>
      </p:sp>
    </p:spTree>
    <p:extLst>
      <p:ext uri="{BB962C8B-B14F-4D97-AF65-F5344CB8AC3E}">
        <p14:creationId xmlns:p14="http://schemas.microsoft.com/office/powerpoint/2010/main" val="2727265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ja-JP" sz="1200" b="1" dirty="0">
                <a:ea typeface="ＭＳ 明朝" panose="02020609040205080304" pitchFamily="17" charset="-128"/>
                <a:cs typeface="Arial" panose="020B0604020202020204" pitchFamily="34" charset="0"/>
              </a:rPr>
              <a:t>講師の留意事項：</a:t>
            </a:r>
            <a:r>
              <a:rPr lang="ja-JP" sz="1200" dirty="0">
                <a:ea typeface="ＭＳ 明朝" panose="02020609040205080304" pitchFamily="17" charset="-128"/>
                <a:cs typeface="Arial" panose="020B0604020202020204" pitchFamily="34" charset="0"/>
              </a:rPr>
              <a:t>本研修は、すべてのモジュールを一度に行うことも、個々に単独で行うこともできるように設計されています。一般的に推奨されるのは、講師が各セクションに含まれる内容に目を通し、地域のレオクラブ顧問にとって最適なモジュールを見極めることです。研修の講師は、モジュールを細かいセッションに分けてもよいし、個別の研修プログラムとして行ってもかまいません。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ea typeface="ＭＳ 明朝" panose="02020609040205080304" pitchFamily="17"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ja-JP" sz="1200" dirty="0">
                <a:ea typeface="ＭＳ 明朝" panose="02020609040205080304" pitchFamily="17" charset="-128"/>
                <a:cs typeface="Arial" panose="020B0604020202020204" pitchFamily="34" charset="0"/>
              </a:rPr>
              <a:t>各モジュールでは、最後に考察や討論を行う</a:t>
            </a:r>
            <a:r>
              <a:rPr lang="ja-JP" altLang="en-US" sz="1200" dirty="0">
                <a:ea typeface="ＭＳ 明朝" panose="02020609040205080304" pitchFamily="17" charset="-128"/>
                <a:cs typeface="Arial" panose="020B0604020202020204" pitchFamily="34" charset="0"/>
              </a:rPr>
              <a:t>ことを</a:t>
            </a:r>
            <a:r>
              <a:rPr lang="ja-JP" sz="1200" dirty="0">
                <a:ea typeface="ＭＳ 明朝" panose="02020609040205080304" pitchFamily="17" charset="-128"/>
                <a:cs typeface="Arial" panose="020B0604020202020204" pitchFamily="34" charset="0"/>
              </a:rPr>
              <a:t>提案しています。考察/討論は次のように、さまざまな形式</a:t>
            </a:r>
            <a:r>
              <a:rPr lang="ja-JP" altLang="en-US" sz="1200" dirty="0">
                <a:ea typeface="ＭＳ 明朝" panose="02020609040205080304" pitchFamily="17" charset="-128"/>
                <a:cs typeface="Arial" panose="020B0604020202020204" pitchFamily="34" charset="0"/>
              </a:rPr>
              <a:t>で役立てることができます</a:t>
            </a:r>
            <a:r>
              <a:rPr lang="ja-JP" sz="1200" dirty="0">
                <a:ea typeface="ＭＳ 明朝" panose="02020609040205080304" pitchFamily="17" charset="-128"/>
                <a:cs typeface="Arial" panose="020B0604020202020204" pitchFamily="34" charset="0"/>
              </a:rPr>
              <a:t>：</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ja-JP" sz="1200" dirty="0">
                <a:ea typeface="ＭＳ 明朝" panose="02020609040205080304" pitchFamily="17" charset="-128"/>
                <a:cs typeface="Arial" panose="020B0604020202020204" pitchFamily="34" charset="0"/>
              </a:rPr>
              <a:t>各自での考察 – 学習者に各自の答えを書き留めるよう促す</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ja-JP" dirty="0">
                <a:ea typeface="ＭＳ 明朝" panose="02020609040205080304" pitchFamily="17" charset="-128"/>
                <a:cs typeface="Arial" panose="020B0604020202020204" pitchFamily="34" charset="0"/>
              </a:rPr>
              <a:t>全体討論 – フリップチャートを使って答えを書き留める</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ja-JP" sz="1200" dirty="0">
                <a:ea typeface="ＭＳ 明朝" panose="02020609040205080304" pitchFamily="17" charset="-128"/>
                <a:cs typeface="Arial" panose="020B0604020202020204" pitchFamily="34" charset="0"/>
              </a:rPr>
              <a:t>小グループ討論 – まず小グループで話し合う時間を設けてから、アイディアを全体に発表してもらう</a:t>
            </a:r>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dirty="0"/>
          </a:p>
        </p:txBody>
      </p:sp>
    </p:spTree>
    <p:extLst>
      <p:ext uri="{BB962C8B-B14F-4D97-AF65-F5344CB8AC3E}">
        <p14:creationId xmlns:p14="http://schemas.microsoft.com/office/powerpoint/2010/main" val="176162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dirty="0">
                <a:solidFill>
                  <a:schemeClr val="tx1"/>
                </a:solidFill>
                <a:ea typeface="ＭＳ 明朝" panose="02020609040205080304" pitchFamily="17" charset="-128"/>
              </a:rPr>
              <a:t>レオクラブ顧問はレオクラブの成功にとって不可欠であり、レオクラブのリーダーに助言を提供するために存在します。 </a:t>
            </a:r>
          </a:p>
          <a:p>
            <a:pPr marL="0" marR="0" lvl="0" indent="0" algn="l" defTabSz="914400" rtl="0" eaLnBrk="1" fontAlgn="auto" latinLnBrk="0" hangingPunct="1">
              <a:lnSpc>
                <a:spcPct val="100000"/>
              </a:lnSpc>
              <a:spcBef>
                <a:spcPts val="0"/>
              </a:spcBef>
              <a:spcAft>
                <a:spcPts val="0"/>
              </a:spcAft>
              <a:buClrTx/>
              <a:buSzTx/>
              <a:buFontTx/>
              <a:buNone/>
              <a:tabLst/>
              <a:defRPr/>
            </a:pPr>
            <a:r>
              <a:rPr lang="ja-JP" dirty="0">
                <a:ea typeface="ＭＳ 明朝" panose="02020609040205080304" pitchFamily="17" charset="-128"/>
              </a:rPr>
              <a:t>このモジュールでは、次のことを取り上げます：</a:t>
            </a:r>
          </a:p>
          <a:p>
            <a:pPr marL="742950" lvl="1" indent="-285750">
              <a:buFont typeface="Arial" panose="020B0604020202020204" pitchFamily="34" charset="0"/>
              <a:buChar char="•"/>
              <a:defRPr/>
            </a:pPr>
            <a:r>
              <a:rPr lang="ja-JP" dirty="0">
                <a:ea typeface="ＭＳ 明朝" panose="02020609040205080304" pitchFamily="17" charset="-128"/>
              </a:rPr>
              <a:t>主に5つに分類されるレオクラブ顧問の責任</a:t>
            </a:r>
          </a:p>
          <a:p>
            <a:pPr marL="742950" lvl="1" indent="-285750">
              <a:buFont typeface="Arial" panose="020B0604020202020204" pitchFamily="34" charset="0"/>
              <a:buChar char="•"/>
              <a:defRPr/>
            </a:pPr>
            <a:r>
              <a:rPr lang="ja-JP" dirty="0">
                <a:ea typeface="ＭＳ 明朝" panose="02020609040205080304" pitchFamily="17" charset="-128"/>
              </a:rPr>
              <a:t>レオクラブ</a:t>
            </a:r>
            <a:r>
              <a:rPr lang="ja-JP" altLang="en-US" dirty="0">
                <a:ea typeface="ＭＳ 明朝" panose="02020609040205080304" pitchFamily="17" charset="-128"/>
              </a:rPr>
              <a:t>の</a:t>
            </a:r>
            <a:r>
              <a:rPr lang="ja-JP" dirty="0">
                <a:ea typeface="ＭＳ 明朝" panose="02020609040205080304" pitchFamily="17" charset="-128"/>
              </a:rPr>
              <a:t>種類</a:t>
            </a:r>
            <a:r>
              <a:rPr lang="ja-JP" altLang="en-US" dirty="0">
                <a:ea typeface="ＭＳ 明朝" panose="02020609040205080304" pitchFamily="17" charset="-128"/>
              </a:rPr>
              <a:t>による</a:t>
            </a:r>
            <a:r>
              <a:rPr lang="ja-JP" dirty="0">
                <a:ea typeface="ＭＳ 明朝" panose="02020609040205080304" pitchFamily="17" charset="-128"/>
              </a:rPr>
              <a:t>違い</a:t>
            </a:r>
          </a:p>
          <a:p>
            <a:r>
              <a:rPr lang="ja-JP" dirty="0">
                <a:ea typeface="ＭＳ 明朝" panose="02020609040205080304" pitchFamily="17" charset="-128"/>
              </a:rPr>
              <a:t>このモジュールを終えた時、参加者はレオクラブ顧問がレオクラブにおいて果たす役割</a:t>
            </a:r>
            <a:r>
              <a:rPr lang="ja-JP" altLang="en-US" dirty="0">
                <a:ea typeface="ＭＳ 明朝" panose="02020609040205080304" pitchFamily="17" charset="-128"/>
              </a:rPr>
              <a:t>について</a:t>
            </a:r>
            <a:r>
              <a:rPr lang="ja-JP" dirty="0">
                <a:ea typeface="ＭＳ 明朝" panose="02020609040205080304" pitchFamily="17" charset="-128"/>
              </a:rPr>
              <a:t>理解している</a:t>
            </a:r>
            <a:r>
              <a:rPr lang="ja-JP" altLang="en-US" dirty="0">
                <a:ea typeface="ＭＳ 明朝" panose="02020609040205080304" pitchFamily="17" charset="-128"/>
              </a:rPr>
              <a:t>べき</a:t>
            </a:r>
            <a:r>
              <a:rPr lang="ja-JP" dirty="0">
                <a:ea typeface="ＭＳ 明朝" panose="02020609040205080304" pitchFamily="17" charset="-128"/>
              </a:rPr>
              <a:t>です。 </a:t>
            </a:r>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dirty="0"/>
          </a:p>
        </p:txBody>
      </p:sp>
    </p:spTree>
    <p:extLst>
      <p:ext uri="{BB962C8B-B14F-4D97-AF65-F5344CB8AC3E}">
        <p14:creationId xmlns:p14="http://schemas.microsoft.com/office/powerpoint/2010/main" val="1678598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dirty="0">
                <a:ea typeface="ＭＳ 明朝" panose="02020609040205080304" pitchFamily="17" charset="-128"/>
              </a:rPr>
              <a:t>顧問はレオと協力する中で、メンター、モチベーター、相談役、奉仕の手本としての役割を果たします。レオクラブ会員がクラブを運営し、効果的な地域社会奉仕活動を企画するよう導くことで、レオが自信をつけ、指導力を発揮できるよう支援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itchFamily="34" charset="0"/>
              <a:ea typeface="ＭＳ Ｐゴシック" pitchFamily="34" charset="-128"/>
            </a:endParaRPr>
          </a:p>
          <a:p>
            <a:pPr>
              <a:defRPr/>
            </a:pPr>
            <a:r>
              <a:rPr lang="ja-JP" dirty="0">
                <a:latin typeface="Arial" pitchFamily="34" charset="0"/>
                <a:ea typeface="ＭＳ Ｐゴシック" pitchFamily="34" charset="-128"/>
              </a:rPr>
              <a:t>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dirty="0"/>
          </a:p>
        </p:txBody>
      </p:sp>
    </p:spTree>
    <p:extLst>
      <p:ext uri="{BB962C8B-B14F-4D97-AF65-F5344CB8AC3E}">
        <p14:creationId xmlns:p14="http://schemas.microsoft.com/office/powerpoint/2010/main" val="1016961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dirty="0">
                <a:solidFill>
                  <a:schemeClr val="tx1"/>
                </a:solidFill>
                <a:ea typeface="ＭＳ 明朝" panose="02020609040205080304" pitchFamily="17" charset="-128"/>
                <a:cs typeface="Arial" panose="020B0604020202020204" pitchFamily="34" charset="0"/>
              </a:rPr>
              <a:t>顧問はメンターとして、レオクラブ役員に知識を与え、支援し、レオがリーダーとしての可能性を発揮できるよう手を貸します。また、レオに計画を立てて遂行することの重要性</a:t>
            </a:r>
            <a:r>
              <a:rPr lang="ja-JP" altLang="en-US" dirty="0">
                <a:solidFill>
                  <a:schemeClr val="tx1"/>
                </a:solidFill>
                <a:ea typeface="ＭＳ 明朝" panose="02020609040205080304" pitchFamily="17" charset="-128"/>
                <a:cs typeface="Arial" panose="020B0604020202020204" pitchFamily="34" charset="0"/>
              </a:rPr>
              <a:t>を</a:t>
            </a:r>
            <a:r>
              <a:rPr lang="ja-JP" dirty="0">
                <a:solidFill>
                  <a:schemeClr val="tx1"/>
                </a:solidFill>
                <a:ea typeface="ＭＳ 明朝" panose="02020609040205080304" pitchFamily="17" charset="-128"/>
                <a:cs typeface="Arial" panose="020B0604020202020204" pitchFamily="34" charset="0"/>
              </a:rPr>
              <a:t>教えます。</a:t>
            </a:r>
          </a:p>
          <a:p>
            <a:endParaRPr lang="en-US" dirty="0">
              <a:ea typeface="ＭＳ 明朝" panose="02020609040205080304"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dirty="0">
                <a:solidFill>
                  <a:schemeClr val="tx1"/>
                </a:solidFill>
                <a:ea typeface="ＭＳ 明朝" panose="02020609040205080304" pitchFamily="17" charset="-128"/>
                <a:cs typeface="Arial" panose="020B0604020202020204" pitchFamily="34" charset="0"/>
              </a:rPr>
              <a:t>顧問はモチベーターとして、青少年に意欲を持たせることの意味と、仲間に受け入れられること、成果を認められること、個人的な達成感を味わうことなど、彼らを力づける要因を理解しています。</a:t>
            </a:r>
            <a:r>
              <a:rPr lang="ja-JP" sz="1200" dirty="0">
                <a:solidFill>
                  <a:schemeClr val="tx1"/>
                </a:solidFill>
                <a:ea typeface="ＭＳ 明朝" panose="02020609040205080304" pitchFamily="17" charset="-128"/>
                <a:cs typeface="Arial" panose="020B0604020202020204" pitchFamily="34" charset="0"/>
              </a:rPr>
              <a:t>奉仕事業に参加することへのレオの意欲は高めるべきですが、個人的な考え方を押し付けてはなりません。</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dirty="0"/>
          </a:p>
        </p:txBody>
      </p:sp>
    </p:spTree>
    <p:extLst>
      <p:ext uri="{BB962C8B-B14F-4D97-AF65-F5344CB8AC3E}">
        <p14:creationId xmlns:p14="http://schemas.microsoft.com/office/powerpoint/2010/main" val="3720164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solidFill>
                  <a:schemeClr val="tx1"/>
                </a:solidFill>
                <a:ea typeface="ＭＳ 明朝" panose="02020609040205080304" pitchFamily="17" charset="-128"/>
                <a:cs typeface="Arial" panose="020B0604020202020204" pitchFamily="34" charset="0"/>
              </a:rPr>
              <a:t>顧問は相談役として、レオに耳を傾け、彼らのニーズを理解します。</a:t>
            </a:r>
            <a:r>
              <a:rPr lang="ja-JP" sz="1200" dirty="0">
                <a:solidFill>
                  <a:schemeClr val="tx1"/>
                </a:solidFill>
                <a:ea typeface="ＭＳ 明朝" panose="02020609040205080304" pitchFamily="17" charset="-128"/>
                <a:cs typeface="Arial" panose="020B0604020202020204" pitchFamily="34" charset="0"/>
              </a:rPr>
              <a:t>レオの相談に乗るべき時と、彼らに責任を持たせ、決断させるべき時を判断できなければなりません。また、標準版レオクラブ会則及び付則（国際協会ウェブサイトの理事会方針書に記載）を十分に理解しておく必要があります。</a:t>
            </a:r>
          </a:p>
          <a:p>
            <a:endParaRPr lang="en-US" sz="1200" dirty="0">
              <a:solidFill>
                <a:schemeClr val="tx1"/>
              </a:solidFill>
              <a:effectLst/>
              <a:ea typeface="ＭＳ 明朝" panose="02020609040205080304" pitchFamily="17"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dirty="0">
                <a:solidFill>
                  <a:schemeClr val="tx1"/>
                </a:solidFill>
                <a:ea typeface="ＭＳ 明朝" panose="02020609040205080304" pitchFamily="17" charset="-128"/>
                <a:cs typeface="Arial" panose="020B0604020202020204" pitchFamily="34" charset="0"/>
              </a:rPr>
              <a:t>顧問は相談役として、地区</a:t>
            </a:r>
            <a:r>
              <a:rPr lang="ja-JP" altLang="en-US" dirty="0">
                <a:solidFill>
                  <a:schemeClr val="tx1"/>
                </a:solidFill>
                <a:ea typeface="ＭＳ 明朝" panose="02020609040205080304" pitchFamily="17" charset="-128"/>
                <a:cs typeface="Arial" panose="020B0604020202020204" pitchFamily="34" charset="0"/>
              </a:rPr>
              <a:t>・</a:t>
            </a:r>
            <a:r>
              <a:rPr lang="ja-JP" dirty="0">
                <a:solidFill>
                  <a:schemeClr val="tx1"/>
                </a:solidFill>
                <a:ea typeface="ＭＳ 明朝" panose="02020609040205080304" pitchFamily="17" charset="-128"/>
                <a:cs typeface="Arial" panose="020B0604020202020204" pitchFamily="34" charset="0"/>
              </a:rPr>
              <a:t>複合地区</a:t>
            </a:r>
            <a:r>
              <a:rPr lang="ja-JP" altLang="en-US" dirty="0">
                <a:solidFill>
                  <a:schemeClr val="tx1"/>
                </a:solidFill>
                <a:ea typeface="ＭＳ 明朝" panose="02020609040205080304" pitchFamily="17" charset="-128"/>
                <a:cs typeface="Arial" panose="020B0604020202020204" pitchFamily="34" charset="0"/>
              </a:rPr>
              <a:t>・国際レベルで</a:t>
            </a:r>
            <a:r>
              <a:rPr lang="ja-JP" dirty="0">
                <a:solidFill>
                  <a:schemeClr val="tx1"/>
                </a:solidFill>
                <a:ea typeface="ＭＳ 明朝" panose="02020609040205080304" pitchFamily="17" charset="-128"/>
                <a:cs typeface="Arial" panose="020B0604020202020204" pitchFamily="34" charset="0"/>
              </a:rPr>
              <a:t>スポンサー・ライオンズクラブとレオクラブの間の橋渡しを務めます。</a:t>
            </a:r>
            <a:r>
              <a:rPr lang="ja-JP" sz="1200" dirty="0">
                <a:solidFill>
                  <a:schemeClr val="tx1"/>
                </a:solidFill>
                <a:ea typeface="ＭＳ 明朝" panose="02020609040205080304" pitchFamily="17" charset="-128"/>
                <a:cs typeface="Arial" panose="020B0604020202020204" pitchFamily="34" charset="0"/>
              </a:rPr>
              <a:t>顧問には、ライオンズクラブにレオクラブの活動状況を報告し、両クラブの健全な関係を育てる責任があります。また、レオからライオンズクラブ会員への移行を支援する計画を立てることも、顧問の極めて重要な役割です。</a:t>
            </a: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dirty="0"/>
          </a:p>
        </p:txBody>
      </p:sp>
    </p:spTree>
    <p:extLst>
      <p:ext uri="{BB962C8B-B14F-4D97-AF65-F5344CB8AC3E}">
        <p14:creationId xmlns:p14="http://schemas.microsoft.com/office/powerpoint/2010/main" val="1709622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1200" dirty="0">
                <a:solidFill>
                  <a:schemeClr val="tx1"/>
                </a:solidFill>
                <a:ea typeface="ＭＳ 明朝" panose="02020609040205080304" pitchFamily="17" charset="-128"/>
                <a:cs typeface="Arial" panose="020B0604020202020204" pitchFamily="34" charset="0"/>
              </a:rPr>
              <a:t>顧問は奉仕の手本として、地域社会と他者への配慮の模範を示すことで、レオクラブ会員が地域社会奉仕の利他的・慈善的な側面を理解できるよう支援します。奉仕事業の際にはレオクラブ顧問が手本を示すことが大切であり、奉仕の重要性に気付かせるだけでなく、ライオンズクラブ国際協会の代表として振る舞う</a:t>
            </a:r>
            <a:r>
              <a:rPr lang="ja-JP" altLang="en-US" dirty="0">
                <a:ea typeface="ＭＳ 明朝" panose="02020609040205080304" pitchFamily="17" charset="-128"/>
                <a:cs typeface="Arial" panose="020B0604020202020204" pitchFamily="34" charset="0"/>
              </a:rPr>
              <a:t>ようにすべきです</a:t>
            </a:r>
            <a:r>
              <a:rPr lang="ja-JP" sz="1200" dirty="0">
                <a:solidFill>
                  <a:schemeClr val="tx1"/>
                </a:solidFill>
                <a:ea typeface="ＭＳ 明朝" panose="02020609040205080304" pitchFamily="17" charset="-128"/>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dirty="0"/>
          </a:p>
        </p:txBody>
      </p:sp>
    </p:spTree>
    <p:extLst>
      <p:ext uri="{BB962C8B-B14F-4D97-AF65-F5344CB8AC3E}">
        <p14:creationId xmlns:p14="http://schemas.microsoft.com/office/powerpoint/2010/main" val="2135245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明朝" panose="02020609040205080304" pitchFamily="17" charset="-128"/>
              </a:rPr>
              <a:t>レオクラブ顧問は、</a:t>
            </a:r>
            <a:r>
              <a:rPr lang="ja-JP" dirty="0">
                <a:ea typeface="ＭＳ 明朝" panose="02020609040205080304" pitchFamily="17" charset="-128"/>
              </a:rPr>
              <a:t>メンター、モチベーター、相談役、連絡役、奉仕の手本を務めるだけでなく、ここにあるものを含めて、他にもさまざまな役割を果たします。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dirty="0"/>
          </a:p>
        </p:txBody>
      </p:sp>
    </p:spTree>
    <p:extLst>
      <p:ext uri="{BB962C8B-B14F-4D97-AF65-F5344CB8AC3E}">
        <p14:creationId xmlns:p14="http://schemas.microsoft.com/office/powerpoint/2010/main" val="1497925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defRPr/>
            </a:pPr>
            <a:r>
              <a:rPr lang="ja-JP" sz="1200" b="0" dirty="0">
                <a:solidFill>
                  <a:schemeClr val="tx1"/>
                </a:solidFill>
                <a:ea typeface="ＭＳ 明朝" panose="02020609040205080304" pitchFamily="17" charset="-128"/>
                <a:cs typeface="Arial" panose="020B0604020202020204" pitchFamily="34" charset="0"/>
              </a:rPr>
              <a:t>レオクラブに対するアプローチは、レオクラブの種類によって変わります。 </a:t>
            </a:r>
          </a:p>
          <a:p>
            <a:endParaRPr lang="en-US" sz="1200" dirty="0">
              <a:solidFill>
                <a:schemeClr val="tx1"/>
              </a:solidFill>
              <a:ea typeface="ＭＳ 明朝" panose="02020609040205080304" pitchFamily="17" charset="-128"/>
              <a:cs typeface="Arial" panose="020B0604020202020204" pitchFamily="34" charset="0"/>
            </a:endParaRPr>
          </a:p>
          <a:p>
            <a:r>
              <a:rPr lang="ja-JP" sz="1200" dirty="0">
                <a:solidFill>
                  <a:schemeClr val="tx1"/>
                </a:solidFill>
                <a:ea typeface="ＭＳ 明朝" panose="02020609040205080304" pitchFamily="17" charset="-128"/>
                <a:cs typeface="Arial" panose="020B0604020202020204" pitchFamily="34" charset="0"/>
              </a:rPr>
              <a:t>アルファ・クラブの顧問は、レオ会員を指導したり、両親、保護者、教職員などの関係者とやり取りしたりなど、レオクラブにおいて積極的な役割を果たすべきです。通常、年下のアルファ・レオは年上のアルファ・レオに比べて多くの</a:t>
            </a:r>
            <a:r>
              <a:rPr lang="ja-JP" altLang="en-US" sz="1200" dirty="0">
                <a:solidFill>
                  <a:schemeClr val="tx1"/>
                </a:solidFill>
                <a:ea typeface="ＭＳ 明朝" panose="02020609040205080304" pitchFamily="17" charset="-128"/>
                <a:cs typeface="Arial" panose="020B0604020202020204" pitchFamily="34" charset="0"/>
              </a:rPr>
              <a:t>指導</a:t>
            </a:r>
            <a:r>
              <a:rPr lang="ja-JP" sz="1200" dirty="0">
                <a:solidFill>
                  <a:schemeClr val="tx1"/>
                </a:solidFill>
                <a:ea typeface="ＭＳ 明朝" panose="02020609040205080304" pitchFamily="17" charset="-128"/>
                <a:cs typeface="Arial" panose="020B0604020202020204" pitchFamily="34" charset="0"/>
              </a:rPr>
              <a:t>を必要とします。</a:t>
            </a:r>
          </a:p>
          <a:p>
            <a:pPr>
              <a:spcBef>
                <a:spcPts val="600"/>
              </a:spcBef>
              <a:defRPr/>
            </a:pPr>
            <a:endParaRPr lang="en-US" sz="1200" dirty="0">
              <a:solidFill>
                <a:schemeClr val="tx1"/>
              </a:solidFill>
              <a:ea typeface="ＭＳ 明朝" panose="02020609040205080304" pitchFamily="17" charset="-128"/>
              <a:cs typeface="Arial"/>
            </a:endParaRPr>
          </a:p>
          <a:p>
            <a:pPr>
              <a:spcBef>
                <a:spcPts val="600"/>
              </a:spcBef>
              <a:defRPr/>
            </a:pPr>
            <a:r>
              <a:rPr lang="ja-JP" sz="1200" dirty="0">
                <a:solidFill>
                  <a:schemeClr val="tx1"/>
                </a:solidFill>
                <a:ea typeface="ＭＳ 明朝" panose="02020609040205080304" pitchFamily="17" charset="-128"/>
                <a:cs typeface="Arial"/>
              </a:rPr>
              <a:t>オメガ・レオは、もっと自立して活動します。オメガ・クラブの顧問はレオクラブとスポンサー・ライオンズクラブの連絡役を務めますが、クラブが立ち上がって運営が始まると、果たす役割は少なくなります。顧問は18歳～30歳のレオの個人的・職業的な成長を支援できるよう、大学生、若い職業人、若い家族の日常的な問題について理解しておくべきです。 </a:t>
            </a:r>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dirty="0"/>
          </a:p>
        </p:txBody>
      </p:sp>
    </p:spTree>
    <p:extLst>
      <p:ext uri="{BB962C8B-B14F-4D97-AF65-F5344CB8AC3E}">
        <p14:creationId xmlns:p14="http://schemas.microsoft.com/office/powerpoint/2010/main" val="322999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5683C-877F-4BB0-BCBD-9A53B5EAF7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6D8EC5-5A07-421F-AB5A-6E76D681F2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46112F-CF7B-4AA2-8D29-9964AEDE42F0}"/>
              </a:ext>
            </a:extLst>
          </p:cNvPr>
          <p:cNvSpPr>
            <a:spLocks noGrp="1"/>
          </p:cNvSpPr>
          <p:nvPr>
            <p:ph type="dt" sz="half" idx="10"/>
          </p:nvPr>
        </p:nvSpPr>
        <p:spPr/>
        <p:txBody>
          <a:bodyPr/>
          <a:lstStyle/>
          <a:p>
            <a:fld id="{BB00ED8E-97C6-4522-B6CF-758F81816814}" type="datetimeFigureOut">
              <a:rPr lang="en-US" smtClean="0"/>
              <a:t>1/25/2024</a:t>
            </a:fld>
            <a:endParaRPr lang="en-US"/>
          </a:p>
        </p:txBody>
      </p:sp>
      <p:sp>
        <p:nvSpPr>
          <p:cNvPr id="5" name="Footer Placeholder 4">
            <a:extLst>
              <a:ext uri="{FF2B5EF4-FFF2-40B4-BE49-F238E27FC236}">
                <a16:creationId xmlns:a16="http://schemas.microsoft.com/office/drawing/2014/main" id="{7574E054-1A4C-433E-9390-C4A764822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1BD9D-6C9C-4DE5-A33F-6C050167FB47}"/>
              </a:ext>
            </a:extLst>
          </p:cNvPr>
          <p:cNvSpPr>
            <a:spLocks noGrp="1"/>
          </p:cNvSpPr>
          <p:nvPr>
            <p:ph type="sldNum" sz="quarter" idx="12"/>
          </p:nvPr>
        </p:nvSpPr>
        <p:spPr/>
        <p:txBody>
          <a:bodyPr/>
          <a:lstStyle/>
          <a:p>
            <a:fld id="{FF38B3C9-BB87-44DB-A241-4F49EA86B272}" type="slidenum">
              <a:rPr lang="en-US" smtClean="0"/>
              <a:t>‹#›</a:t>
            </a:fld>
            <a:endParaRPr lang="en-US"/>
          </a:p>
        </p:txBody>
      </p:sp>
    </p:spTree>
    <p:extLst>
      <p:ext uri="{BB962C8B-B14F-4D97-AF65-F5344CB8AC3E}">
        <p14:creationId xmlns:p14="http://schemas.microsoft.com/office/powerpoint/2010/main" val="3150922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C8126-13A5-4C58-B923-1C0E7B47ED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DF9920-B523-4CFD-B2CA-288DCA1F01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A3178F-C72B-4857-A58C-7E59DF0CD42D}"/>
              </a:ext>
            </a:extLst>
          </p:cNvPr>
          <p:cNvSpPr>
            <a:spLocks noGrp="1"/>
          </p:cNvSpPr>
          <p:nvPr>
            <p:ph type="dt" sz="half" idx="10"/>
          </p:nvPr>
        </p:nvSpPr>
        <p:spPr/>
        <p:txBody>
          <a:bodyPr/>
          <a:lstStyle/>
          <a:p>
            <a:fld id="{BB00ED8E-97C6-4522-B6CF-758F81816814}" type="datetimeFigureOut">
              <a:rPr lang="en-US" smtClean="0"/>
              <a:t>1/25/2024</a:t>
            </a:fld>
            <a:endParaRPr lang="en-US"/>
          </a:p>
        </p:txBody>
      </p:sp>
      <p:sp>
        <p:nvSpPr>
          <p:cNvPr id="5" name="Footer Placeholder 4">
            <a:extLst>
              <a:ext uri="{FF2B5EF4-FFF2-40B4-BE49-F238E27FC236}">
                <a16:creationId xmlns:a16="http://schemas.microsoft.com/office/drawing/2014/main" id="{736A98B7-9795-44D5-A7B9-3A7024E2E7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A2D66-8D26-44A2-8104-3320AF225E42}"/>
              </a:ext>
            </a:extLst>
          </p:cNvPr>
          <p:cNvSpPr>
            <a:spLocks noGrp="1"/>
          </p:cNvSpPr>
          <p:nvPr>
            <p:ph type="sldNum" sz="quarter" idx="12"/>
          </p:nvPr>
        </p:nvSpPr>
        <p:spPr/>
        <p:txBody>
          <a:bodyPr/>
          <a:lstStyle/>
          <a:p>
            <a:fld id="{FF38B3C9-BB87-44DB-A241-4F49EA86B272}" type="slidenum">
              <a:rPr lang="en-US" smtClean="0"/>
              <a:t>‹#›</a:t>
            </a:fld>
            <a:endParaRPr lang="en-US"/>
          </a:p>
        </p:txBody>
      </p:sp>
    </p:spTree>
    <p:extLst>
      <p:ext uri="{BB962C8B-B14F-4D97-AF65-F5344CB8AC3E}">
        <p14:creationId xmlns:p14="http://schemas.microsoft.com/office/powerpoint/2010/main" val="2314517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54AEEF-3E3F-4C0B-8894-292BCEBBAF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559A74-6FAA-400B-A1AE-664C647C2E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9E6D83-B709-4C93-B6C1-0D002F323B93}"/>
              </a:ext>
            </a:extLst>
          </p:cNvPr>
          <p:cNvSpPr>
            <a:spLocks noGrp="1"/>
          </p:cNvSpPr>
          <p:nvPr>
            <p:ph type="dt" sz="half" idx="10"/>
          </p:nvPr>
        </p:nvSpPr>
        <p:spPr/>
        <p:txBody>
          <a:bodyPr/>
          <a:lstStyle/>
          <a:p>
            <a:fld id="{BB00ED8E-97C6-4522-B6CF-758F81816814}" type="datetimeFigureOut">
              <a:rPr lang="en-US" smtClean="0"/>
              <a:t>1/25/2024</a:t>
            </a:fld>
            <a:endParaRPr lang="en-US"/>
          </a:p>
        </p:txBody>
      </p:sp>
      <p:sp>
        <p:nvSpPr>
          <p:cNvPr id="5" name="Footer Placeholder 4">
            <a:extLst>
              <a:ext uri="{FF2B5EF4-FFF2-40B4-BE49-F238E27FC236}">
                <a16:creationId xmlns:a16="http://schemas.microsoft.com/office/drawing/2014/main" id="{57C9C04C-94D4-43B7-A1C1-E0ACC10B70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C1C16-BED0-4E86-A867-E95ED712B16F}"/>
              </a:ext>
            </a:extLst>
          </p:cNvPr>
          <p:cNvSpPr>
            <a:spLocks noGrp="1"/>
          </p:cNvSpPr>
          <p:nvPr>
            <p:ph type="sldNum" sz="quarter" idx="12"/>
          </p:nvPr>
        </p:nvSpPr>
        <p:spPr/>
        <p:txBody>
          <a:bodyPr/>
          <a:lstStyle/>
          <a:p>
            <a:fld id="{FF38B3C9-BB87-44DB-A241-4F49EA86B272}" type="slidenum">
              <a:rPr lang="en-US" smtClean="0"/>
              <a:t>‹#›</a:t>
            </a:fld>
            <a:endParaRPr lang="en-US"/>
          </a:p>
        </p:txBody>
      </p:sp>
    </p:spTree>
    <p:extLst>
      <p:ext uri="{BB962C8B-B14F-4D97-AF65-F5344CB8AC3E}">
        <p14:creationId xmlns:p14="http://schemas.microsoft.com/office/powerpoint/2010/main" val="3272537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533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743F-8A8D-4B58-9723-5932B08E95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CBD8D2-F03C-42DC-9120-524C4BE7F6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321EA-9CBA-4FB5-953C-4A704260E800}"/>
              </a:ext>
            </a:extLst>
          </p:cNvPr>
          <p:cNvSpPr>
            <a:spLocks noGrp="1"/>
          </p:cNvSpPr>
          <p:nvPr>
            <p:ph type="dt" sz="half" idx="10"/>
          </p:nvPr>
        </p:nvSpPr>
        <p:spPr/>
        <p:txBody>
          <a:bodyPr/>
          <a:lstStyle/>
          <a:p>
            <a:fld id="{BB00ED8E-97C6-4522-B6CF-758F81816814}" type="datetimeFigureOut">
              <a:rPr lang="en-US" smtClean="0"/>
              <a:t>1/25/2024</a:t>
            </a:fld>
            <a:endParaRPr lang="en-US"/>
          </a:p>
        </p:txBody>
      </p:sp>
      <p:sp>
        <p:nvSpPr>
          <p:cNvPr id="5" name="Footer Placeholder 4">
            <a:extLst>
              <a:ext uri="{FF2B5EF4-FFF2-40B4-BE49-F238E27FC236}">
                <a16:creationId xmlns:a16="http://schemas.microsoft.com/office/drawing/2014/main" id="{B7792165-9206-4EDD-B2A4-0A753F54EE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90C70-FFC0-4DA3-A18E-D9449145E7CC}"/>
              </a:ext>
            </a:extLst>
          </p:cNvPr>
          <p:cNvSpPr>
            <a:spLocks noGrp="1"/>
          </p:cNvSpPr>
          <p:nvPr>
            <p:ph type="sldNum" sz="quarter" idx="12"/>
          </p:nvPr>
        </p:nvSpPr>
        <p:spPr/>
        <p:txBody>
          <a:bodyPr/>
          <a:lstStyle/>
          <a:p>
            <a:fld id="{FF38B3C9-BB87-44DB-A241-4F49EA86B272}" type="slidenum">
              <a:rPr lang="en-US" smtClean="0"/>
              <a:t>‹#›</a:t>
            </a:fld>
            <a:endParaRPr lang="en-US"/>
          </a:p>
        </p:txBody>
      </p:sp>
    </p:spTree>
    <p:extLst>
      <p:ext uri="{BB962C8B-B14F-4D97-AF65-F5344CB8AC3E}">
        <p14:creationId xmlns:p14="http://schemas.microsoft.com/office/powerpoint/2010/main" val="3201614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1CBF-0E46-4C68-8640-23F610A91E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E0C8C0-8802-439D-B878-3FCFB86DF8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097944-03C7-42D5-8BAF-D2E093C05369}"/>
              </a:ext>
            </a:extLst>
          </p:cNvPr>
          <p:cNvSpPr>
            <a:spLocks noGrp="1"/>
          </p:cNvSpPr>
          <p:nvPr>
            <p:ph type="dt" sz="half" idx="10"/>
          </p:nvPr>
        </p:nvSpPr>
        <p:spPr/>
        <p:txBody>
          <a:bodyPr/>
          <a:lstStyle/>
          <a:p>
            <a:fld id="{BB00ED8E-97C6-4522-B6CF-758F81816814}" type="datetimeFigureOut">
              <a:rPr lang="en-US" smtClean="0"/>
              <a:t>1/25/2024</a:t>
            </a:fld>
            <a:endParaRPr lang="en-US"/>
          </a:p>
        </p:txBody>
      </p:sp>
      <p:sp>
        <p:nvSpPr>
          <p:cNvPr id="5" name="Footer Placeholder 4">
            <a:extLst>
              <a:ext uri="{FF2B5EF4-FFF2-40B4-BE49-F238E27FC236}">
                <a16:creationId xmlns:a16="http://schemas.microsoft.com/office/drawing/2014/main" id="{D759715E-A3E5-4025-8710-55A01D0B2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698AF4-8957-4888-A51A-84CDD0889322}"/>
              </a:ext>
            </a:extLst>
          </p:cNvPr>
          <p:cNvSpPr>
            <a:spLocks noGrp="1"/>
          </p:cNvSpPr>
          <p:nvPr>
            <p:ph type="sldNum" sz="quarter" idx="12"/>
          </p:nvPr>
        </p:nvSpPr>
        <p:spPr/>
        <p:txBody>
          <a:bodyPr/>
          <a:lstStyle/>
          <a:p>
            <a:fld id="{FF38B3C9-BB87-44DB-A241-4F49EA86B272}" type="slidenum">
              <a:rPr lang="en-US" smtClean="0"/>
              <a:t>‹#›</a:t>
            </a:fld>
            <a:endParaRPr lang="en-US"/>
          </a:p>
        </p:txBody>
      </p:sp>
    </p:spTree>
    <p:extLst>
      <p:ext uri="{BB962C8B-B14F-4D97-AF65-F5344CB8AC3E}">
        <p14:creationId xmlns:p14="http://schemas.microsoft.com/office/powerpoint/2010/main" val="3636729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0D86-EE38-4553-A7F2-D82B7DBC3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506F4B-7883-4279-9E91-1203F5769C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699A1B-E35C-40C5-9593-36823BAA13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00422A-0646-4DFE-8B7F-7B25A6675D48}"/>
              </a:ext>
            </a:extLst>
          </p:cNvPr>
          <p:cNvSpPr>
            <a:spLocks noGrp="1"/>
          </p:cNvSpPr>
          <p:nvPr>
            <p:ph type="dt" sz="half" idx="10"/>
          </p:nvPr>
        </p:nvSpPr>
        <p:spPr/>
        <p:txBody>
          <a:bodyPr/>
          <a:lstStyle/>
          <a:p>
            <a:fld id="{BB00ED8E-97C6-4522-B6CF-758F81816814}" type="datetimeFigureOut">
              <a:rPr lang="en-US" smtClean="0"/>
              <a:t>1/25/2024</a:t>
            </a:fld>
            <a:endParaRPr lang="en-US"/>
          </a:p>
        </p:txBody>
      </p:sp>
      <p:sp>
        <p:nvSpPr>
          <p:cNvPr id="6" name="Footer Placeholder 5">
            <a:extLst>
              <a:ext uri="{FF2B5EF4-FFF2-40B4-BE49-F238E27FC236}">
                <a16:creationId xmlns:a16="http://schemas.microsoft.com/office/drawing/2014/main" id="{38DC35A5-D3D3-4C86-9A0A-50A6ED4445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F03DC6-7631-4E70-AAEA-BB5D7DE4E8C6}"/>
              </a:ext>
            </a:extLst>
          </p:cNvPr>
          <p:cNvSpPr>
            <a:spLocks noGrp="1"/>
          </p:cNvSpPr>
          <p:nvPr>
            <p:ph type="sldNum" sz="quarter" idx="12"/>
          </p:nvPr>
        </p:nvSpPr>
        <p:spPr/>
        <p:txBody>
          <a:bodyPr/>
          <a:lstStyle/>
          <a:p>
            <a:fld id="{FF38B3C9-BB87-44DB-A241-4F49EA86B272}" type="slidenum">
              <a:rPr lang="en-US" smtClean="0"/>
              <a:t>‹#›</a:t>
            </a:fld>
            <a:endParaRPr lang="en-US"/>
          </a:p>
        </p:txBody>
      </p:sp>
    </p:spTree>
    <p:extLst>
      <p:ext uri="{BB962C8B-B14F-4D97-AF65-F5344CB8AC3E}">
        <p14:creationId xmlns:p14="http://schemas.microsoft.com/office/powerpoint/2010/main" val="3487692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9A3D0-A933-4759-8875-CCEBFA686D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47E832-B2CB-4FA1-A110-EF537AEF98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1299C-8BFF-407E-960E-F7AEBDFC6F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A8371E-4D89-4FAF-963C-1EA645631F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740E7C-4D31-4CC0-B3E4-FE1FF94307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C0B656-5584-4B4A-8C7D-89C5A3772D93}"/>
              </a:ext>
            </a:extLst>
          </p:cNvPr>
          <p:cNvSpPr>
            <a:spLocks noGrp="1"/>
          </p:cNvSpPr>
          <p:nvPr>
            <p:ph type="dt" sz="half" idx="10"/>
          </p:nvPr>
        </p:nvSpPr>
        <p:spPr/>
        <p:txBody>
          <a:bodyPr/>
          <a:lstStyle/>
          <a:p>
            <a:fld id="{BB00ED8E-97C6-4522-B6CF-758F81816814}" type="datetimeFigureOut">
              <a:rPr lang="en-US" smtClean="0"/>
              <a:t>1/25/2024</a:t>
            </a:fld>
            <a:endParaRPr lang="en-US"/>
          </a:p>
        </p:txBody>
      </p:sp>
      <p:sp>
        <p:nvSpPr>
          <p:cNvPr id="8" name="Footer Placeholder 7">
            <a:extLst>
              <a:ext uri="{FF2B5EF4-FFF2-40B4-BE49-F238E27FC236}">
                <a16:creationId xmlns:a16="http://schemas.microsoft.com/office/drawing/2014/main" id="{FDA330AE-5074-453A-AC4F-11BA59CF05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D02EE3-C406-4C96-BC23-B1A247112DF2}"/>
              </a:ext>
            </a:extLst>
          </p:cNvPr>
          <p:cNvSpPr>
            <a:spLocks noGrp="1"/>
          </p:cNvSpPr>
          <p:nvPr>
            <p:ph type="sldNum" sz="quarter" idx="12"/>
          </p:nvPr>
        </p:nvSpPr>
        <p:spPr/>
        <p:txBody>
          <a:bodyPr/>
          <a:lstStyle/>
          <a:p>
            <a:fld id="{FF38B3C9-BB87-44DB-A241-4F49EA86B272}" type="slidenum">
              <a:rPr lang="en-US" smtClean="0"/>
              <a:t>‹#›</a:t>
            </a:fld>
            <a:endParaRPr lang="en-US"/>
          </a:p>
        </p:txBody>
      </p:sp>
    </p:spTree>
    <p:extLst>
      <p:ext uri="{BB962C8B-B14F-4D97-AF65-F5344CB8AC3E}">
        <p14:creationId xmlns:p14="http://schemas.microsoft.com/office/powerpoint/2010/main" val="1627528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3BB32-0B80-4CCF-8480-1A98ECC226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C5C777-3FA5-43C1-BB97-F006194E920B}"/>
              </a:ext>
            </a:extLst>
          </p:cNvPr>
          <p:cNvSpPr>
            <a:spLocks noGrp="1"/>
          </p:cNvSpPr>
          <p:nvPr>
            <p:ph type="dt" sz="half" idx="10"/>
          </p:nvPr>
        </p:nvSpPr>
        <p:spPr/>
        <p:txBody>
          <a:bodyPr/>
          <a:lstStyle/>
          <a:p>
            <a:fld id="{BB00ED8E-97C6-4522-B6CF-758F81816814}" type="datetimeFigureOut">
              <a:rPr lang="en-US" smtClean="0"/>
              <a:t>1/25/2024</a:t>
            </a:fld>
            <a:endParaRPr lang="en-US"/>
          </a:p>
        </p:txBody>
      </p:sp>
      <p:sp>
        <p:nvSpPr>
          <p:cNvPr id="4" name="Footer Placeholder 3">
            <a:extLst>
              <a:ext uri="{FF2B5EF4-FFF2-40B4-BE49-F238E27FC236}">
                <a16:creationId xmlns:a16="http://schemas.microsoft.com/office/drawing/2014/main" id="{CEFE5B23-632E-4242-8F81-68C5C1BCC4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70FF2D-899F-4B23-8B6E-FDD89DC2CB79}"/>
              </a:ext>
            </a:extLst>
          </p:cNvPr>
          <p:cNvSpPr>
            <a:spLocks noGrp="1"/>
          </p:cNvSpPr>
          <p:nvPr>
            <p:ph type="sldNum" sz="quarter" idx="12"/>
          </p:nvPr>
        </p:nvSpPr>
        <p:spPr/>
        <p:txBody>
          <a:bodyPr/>
          <a:lstStyle/>
          <a:p>
            <a:fld id="{FF38B3C9-BB87-44DB-A241-4F49EA86B272}" type="slidenum">
              <a:rPr lang="en-US" smtClean="0"/>
              <a:t>‹#›</a:t>
            </a:fld>
            <a:endParaRPr lang="en-US"/>
          </a:p>
        </p:txBody>
      </p:sp>
    </p:spTree>
    <p:extLst>
      <p:ext uri="{BB962C8B-B14F-4D97-AF65-F5344CB8AC3E}">
        <p14:creationId xmlns:p14="http://schemas.microsoft.com/office/powerpoint/2010/main" val="974882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3A116D-1104-471D-A1CE-01EFC80FB2D1}"/>
              </a:ext>
            </a:extLst>
          </p:cNvPr>
          <p:cNvSpPr>
            <a:spLocks noGrp="1"/>
          </p:cNvSpPr>
          <p:nvPr>
            <p:ph type="dt" sz="half" idx="10"/>
          </p:nvPr>
        </p:nvSpPr>
        <p:spPr/>
        <p:txBody>
          <a:bodyPr/>
          <a:lstStyle/>
          <a:p>
            <a:fld id="{BB00ED8E-97C6-4522-B6CF-758F81816814}" type="datetimeFigureOut">
              <a:rPr lang="en-US" smtClean="0"/>
              <a:t>1/25/2024</a:t>
            </a:fld>
            <a:endParaRPr lang="en-US"/>
          </a:p>
        </p:txBody>
      </p:sp>
      <p:sp>
        <p:nvSpPr>
          <p:cNvPr id="3" name="Footer Placeholder 2">
            <a:extLst>
              <a:ext uri="{FF2B5EF4-FFF2-40B4-BE49-F238E27FC236}">
                <a16:creationId xmlns:a16="http://schemas.microsoft.com/office/drawing/2014/main" id="{4CBF8A1F-076D-414C-B7FE-E4CA5746B1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D8E0AC-07EB-41FA-8EF1-BD774125BDE6}"/>
              </a:ext>
            </a:extLst>
          </p:cNvPr>
          <p:cNvSpPr>
            <a:spLocks noGrp="1"/>
          </p:cNvSpPr>
          <p:nvPr>
            <p:ph type="sldNum" sz="quarter" idx="12"/>
          </p:nvPr>
        </p:nvSpPr>
        <p:spPr/>
        <p:txBody>
          <a:bodyPr/>
          <a:lstStyle/>
          <a:p>
            <a:fld id="{FF38B3C9-BB87-44DB-A241-4F49EA86B272}" type="slidenum">
              <a:rPr lang="en-US" smtClean="0"/>
              <a:t>‹#›</a:t>
            </a:fld>
            <a:endParaRPr lang="en-US"/>
          </a:p>
        </p:txBody>
      </p:sp>
    </p:spTree>
    <p:extLst>
      <p:ext uri="{BB962C8B-B14F-4D97-AF65-F5344CB8AC3E}">
        <p14:creationId xmlns:p14="http://schemas.microsoft.com/office/powerpoint/2010/main" val="3687721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6EC77-7DEB-4D10-81E9-83D794BCCB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C99F5E-66C4-428A-A8CD-F28BF9906E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D431FC-399B-4589-91E7-D244BE144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5725A9-2D42-483C-8A86-209A6E9A7DB1}"/>
              </a:ext>
            </a:extLst>
          </p:cNvPr>
          <p:cNvSpPr>
            <a:spLocks noGrp="1"/>
          </p:cNvSpPr>
          <p:nvPr>
            <p:ph type="dt" sz="half" idx="10"/>
          </p:nvPr>
        </p:nvSpPr>
        <p:spPr/>
        <p:txBody>
          <a:bodyPr/>
          <a:lstStyle/>
          <a:p>
            <a:fld id="{BB00ED8E-97C6-4522-B6CF-758F81816814}" type="datetimeFigureOut">
              <a:rPr lang="en-US" smtClean="0"/>
              <a:t>1/25/2024</a:t>
            </a:fld>
            <a:endParaRPr lang="en-US"/>
          </a:p>
        </p:txBody>
      </p:sp>
      <p:sp>
        <p:nvSpPr>
          <p:cNvPr id="6" name="Footer Placeholder 5">
            <a:extLst>
              <a:ext uri="{FF2B5EF4-FFF2-40B4-BE49-F238E27FC236}">
                <a16:creationId xmlns:a16="http://schemas.microsoft.com/office/drawing/2014/main" id="{DD5892A6-0AC5-4286-96EA-9911F5F94A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9518C2-FD56-4094-8AA6-71EA069F07A8}"/>
              </a:ext>
            </a:extLst>
          </p:cNvPr>
          <p:cNvSpPr>
            <a:spLocks noGrp="1"/>
          </p:cNvSpPr>
          <p:nvPr>
            <p:ph type="sldNum" sz="quarter" idx="12"/>
          </p:nvPr>
        </p:nvSpPr>
        <p:spPr/>
        <p:txBody>
          <a:bodyPr/>
          <a:lstStyle/>
          <a:p>
            <a:fld id="{FF38B3C9-BB87-44DB-A241-4F49EA86B272}" type="slidenum">
              <a:rPr lang="en-US" smtClean="0"/>
              <a:t>‹#›</a:t>
            </a:fld>
            <a:endParaRPr lang="en-US"/>
          </a:p>
        </p:txBody>
      </p:sp>
    </p:spTree>
    <p:extLst>
      <p:ext uri="{BB962C8B-B14F-4D97-AF65-F5344CB8AC3E}">
        <p14:creationId xmlns:p14="http://schemas.microsoft.com/office/powerpoint/2010/main" val="16715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8E3E9-42E7-426B-B7E2-145F7CD61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B7C3FD-4044-4699-AF3D-8052F01195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93F420-02ED-470D-A31C-FDFE9E4F93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6057C5-C630-422C-8048-54006E105313}"/>
              </a:ext>
            </a:extLst>
          </p:cNvPr>
          <p:cNvSpPr>
            <a:spLocks noGrp="1"/>
          </p:cNvSpPr>
          <p:nvPr>
            <p:ph type="dt" sz="half" idx="10"/>
          </p:nvPr>
        </p:nvSpPr>
        <p:spPr/>
        <p:txBody>
          <a:bodyPr/>
          <a:lstStyle/>
          <a:p>
            <a:fld id="{BB00ED8E-97C6-4522-B6CF-758F81816814}" type="datetimeFigureOut">
              <a:rPr lang="en-US" smtClean="0"/>
              <a:t>1/25/2024</a:t>
            </a:fld>
            <a:endParaRPr lang="en-US"/>
          </a:p>
        </p:txBody>
      </p:sp>
      <p:sp>
        <p:nvSpPr>
          <p:cNvPr id="6" name="Footer Placeholder 5">
            <a:extLst>
              <a:ext uri="{FF2B5EF4-FFF2-40B4-BE49-F238E27FC236}">
                <a16:creationId xmlns:a16="http://schemas.microsoft.com/office/drawing/2014/main" id="{8D2C1BEA-CA24-483D-B400-23E0D0DBCF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8E7C7A-050B-4763-BFF1-6A96425AAA3D}"/>
              </a:ext>
            </a:extLst>
          </p:cNvPr>
          <p:cNvSpPr>
            <a:spLocks noGrp="1"/>
          </p:cNvSpPr>
          <p:nvPr>
            <p:ph type="sldNum" sz="quarter" idx="12"/>
          </p:nvPr>
        </p:nvSpPr>
        <p:spPr/>
        <p:txBody>
          <a:bodyPr/>
          <a:lstStyle/>
          <a:p>
            <a:fld id="{FF38B3C9-BB87-44DB-A241-4F49EA86B272}" type="slidenum">
              <a:rPr lang="en-US" smtClean="0"/>
              <a:t>‹#›</a:t>
            </a:fld>
            <a:endParaRPr lang="en-US"/>
          </a:p>
        </p:txBody>
      </p:sp>
    </p:spTree>
    <p:extLst>
      <p:ext uri="{BB962C8B-B14F-4D97-AF65-F5344CB8AC3E}">
        <p14:creationId xmlns:p14="http://schemas.microsoft.com/office/powerpoint/2010/main" val="3455608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7CA2CF-E418-4D6E-B79C-31B055F9EA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520C51-188F-4964-9424-9C4910BF15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B56B7-944A-4902-AFA1-1C11AA53DF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00ED8E-97C6-4522-B6CF-758F81816814}" type="datetimeFigureOut">
              <a:rPr lang="en-US" smtClean="0"/>
              <a:t>1/25/2024</a:t>
            </a:fld>
            <a:endParaRPr lang="en-US"/>
          </a:p>
        </p:txBody>
      </p:sp>
      <p:sp>
        <p:nvSpPr>
          <p:cNvPr id="5" name="Footer Placeholder 4">
            <a:extLst>
              <a:ext uri="{FF2B5EF4-FFF2-40B4-BE49-F238E27FC236}">
                <a16:creationId xmlns:a16="http://schemas.microsoft.com/office/drawing/2014/main" id="{5D76FFFD-2683-4285-B587-826B9510C6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D02A24-CD91-49E6-9ADA-7F3D51DB55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38B3C9-BB87-44DB-A241-4F49EA86B272}" type="slidenum">
              <a:rPr lang="en-US" smtClean="0"/>
              <a:t>‹#›</a:t>
            </a:fld>
            <a:endParaRPr lang="en-US"/>
          </a:p>
        </p:txBody>
      </p:sp>
    </p:spTree>
    <p:extLst>
      <p:ext uri="{BB962C8B-B14F-4D97-AF65-F5344CB8AC3E}">
        <p14:creationId xmlns:p14="http://schemas.microsoft.com/office/powerpoint/2010/main" val="235889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looking at a camera&#10;&#10;Description automatically generated with low confidence">
            <a:extLst>
              <a:ext uri="{FF2B5EF4-FFF2-40B4-BE49-F238E27FC236}">
                <a16:creationId xmlns:a16="http://schemas.microsoft.com/office/drawing/2014/main" id="{E4A9691F-D9E0-47C4-93DE-59987768B647}"/>
              </a:ext>
            </a:extLst>
          </p:cNvPr>
          <p:cNvPicPr>
            <a:picLocks noChangeAspect="1"/>
          </p:cNvPicPr>
          <p:nvPr/>
        </p:nvPicPr>
        <p:blipFill rotWithShape="1">
          <a:blip r:embed="rId3"/>
          <a:srcRect t="7671" r="3622"/>
          <a:stretch/>
        </p:blipFill>
        <p:spPr>
          <a:xfrm>
            <a:off x="1467395" y="-6765"/>
            <a:ext cx="10724605" cy="6858000"/>
          </a:xfrm>
          <a:prstGeom prst="rect">
            <a:avLst/>
          </a:prstGeom>
        </p:spPr>
      </p:pic>
      <p:sp>
        <p:nvSpPr>
          <p:cNvPr id="8" name="Background - Solid">
            <a:extLst>
              <a:ext uri="{FF2B5EF4-FFF2-40B4-BE49-F238E27FC236}">
                <a16:creationId xmlns:a16="http://schemas.microsoft.com/office/drawing/2014/main" id="{056D9397-8354-2540-BA75-4F5FFA8E2948}"/>
              </a:ext>
            </a:extLst>
          </p:cNvPr>
          <p:cNvSpPr/>
          <p:nvPr/>
        </p:nvSpPr>
        <p:spPr>
          <a:xfrm>
            <a:off x="-24464" y="6765"/>
            <a:ext cx="153521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ea typeface="ＭＳ Ｐゴシック" panose="020B0600070205080204" pitchFamily="50" charset="-128"/>
                <a:cs typeface="Arial" panose="020B0604020202020204" pitchFamily="34" charset="0"/>
              </a:rPr>
              <a:pPr eaLnBrk="0" hangingPunct="0">
                <a:spcBef>
                  <a:spcPct val="50000"/>
                </a:spcBef>
                <a:defRPr/>
              </a:pPr>
              <a:t>1</a:t>
            </a:fld>
            <a:endParaRPr lang="en-US" sz="1000"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4"/>
          <a:srcRect l="68604" t="4387" r="-7305" b="37925"/>
          <a:stretch/>
        </p:blipFill>
        <p:spPr>
          <a:xfrm>
            <a:off x="-24467" y="3099618"/>
            <a:ext cx="1683934" cy="3765146"/>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333452" y="3805144"/>
            <a:ext cx="7946947" cy="256335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lstStyle/>
          <a:p>
            <a:r>
              <a:rPr lang="ja-JP" sz="4000" b="1" dirty="0">
                <a:solidFill>
                  <a:srgbClr val="55565A"/>
                </a:solidFill>
                <a:latin typeface="Arial" panose="020B0604020202020204" pitchFamily="34" charset="0"/>
                <a:ea typeface="ＭＳ Ｐゴシック" panose="020B0600070205080204" pitchFamily="50" charset="-128"/>
                <a:cs typeface="Arial" panose="020B0604020202020204" pitchFamily="34" charset="0"/>
              </a:rPr>
              <a:t>レオクラブ顧問 </a:t>
            </a:r>
          </a:p>
          <a:p>
            <a:r>
              <a:rPr lang="ja-JP" sz="4000" b="1" dirty="0">
                <a:solidFill>
                  <a:srgbClr val="55565A"/>
                </a:solidFill>
                <a:latin typeface="Arial" panose="020B0604020202020204" pitchFamily="34" charset="0"/>
                <a:ea typeface="ＭＳ Ｐゴシック" panose="020B0600070205080204" pitchFamily="50" charset="-128"/>
                <a:cs typeface="Arial" panose="020B0604020202020204" pitchFamily="34" charset="0"/>
              </a:rPr>
              <a:t>研修およびオリエンテーション</a:t>
            </a:r>
          </a:p>
          <a:p>
            <a:pPr>
              <a:lnSpc>
                <a:spcPct val="150000"/>
              </a:lnSpc>
            </a:pPr>
            <a:r>
              <a:rPr lang="ja-JP" altLang="en-US" sz="2800" dirty="0">
                <a:solidFill>
                  <a:srgbClr val="00AC69"/>
                </a:solidFill>
                <a:latin typeface="Arial" panose="020B0604020202020204" pitchFamily="34" charset="0"/>
                <a:ea typeface="ＭＳ Ｐゴシック" panose="020B0600070205080204" pitchFamily="50" charset="-128"/>
                <a:cs typeface="Arial" panose="020B0604020202020204" pitchFamily="34" charset="0"/>
              </a:rPr>
              <a:t>ライオンズ・インターナショナル</a:t>
            </a:r>
            <a:endParaRPr lang="ja-JP" sz="2800" dirty="0">
              <a:solidFill>
                <a:srgbClr val="00AC69"/>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3" name="Picture 2">
            <a:extLst>
              <a:ext uri="{FF2B5EF4-FFF2-40B4-BE49-F238E27FC236}">
                <a16:creationId xmlns:a16="http://schemas.microsoft.com/office/drawing/2014/main" id="{2433EEC4-385F-3F4D-A9B7-D9FE43C78479}"/>
              </a:ext>
            </a:extLst>
          </p:cNvPr>
          <p:cNvPicPr>
            <a:picLocks noChangeAspect="1"/>
          </p:cNvPicPr>
          <p:nvPr/>
        </p:nvPicPr>
        <p:blipFill>
          <a:blip r:embed="rId5"/>
          <a:stretch>
            <a:fillRect/>
          </a:stretch>
        </p:blipFill>
        <p:spPr>
          <a:xfrm>
            <a:off x="6518014" y="5822296"/>
            <a:ext cx="1188293" cy="594146"/>
          </a:xfrm>
          <a:prstGeom prst="rect">
            <a:avLst/>
          </a:prstGeom>
        </p:spPr>
      </p:pic>
      <p:pic>
        <p:nvPicPr>
          <p:cNvPr id="9" name="Picture 8">
            <a:extLst>
              <a:ext uri="{FF2B5EF4-FFF2-40B4-BE49-F238E27FC236}">
                <a16:creationId xmlns:a16="http://schemas.microsoft.com/office/drawing/2014/main" id="{0F6A1B70-48D8-634D-ADB9-B9FF0F7009AB}"/>
              </a:ext>
            </a:extLst>
          </p:cNvPr>
          <p:cNvPicPr>
            <a:picLocks noChangeAspect="1"/>
          </p:cNvPicPr>
          <p:nvPr/>
        </p:nvPicPr>
        <p:blipFill>
          <a:blip r:embed="rId6"/>
          <a:stretch>
            <a:fillRect/>
          </a:stretch>
        </p:blipFill>
        <p:spPr>
          <a:xfrm>
            <a:off x="450448" y="489506"/>
            <a:ext cx="2120604" cy="2120604"/>
          </a:xfrm>
          <a:prstGeom prst="rect">
            <a:avLst/>
          </a:prstGeom>
        </p:spPr>
      </p:pic>
    </p:spTree>
    <p:extLst>
      <p:ext uri="{BB962C8B-B14F-4D97-AF65-F5344CB8AC3E}">
        <p14:creationId xmlns:p14="http://schemas.microsoft.com/office/powerpoint/2010/main" val="4113554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ea typeface="ＭＳ Ｐゴシック" panose="020B0600070205080204" pitchFamily="50" charset="-128"/>
                <a:cs typeface="Arial" panose="020B0604020202020204" pitchFamily="34" charset="0"/>
              </a:rPr>
              <a:pPr eaLnBrk="0" hangingPunct="0">
                <a:spcBef>
                  <a:spcPct val="50000"/>
                </a:spcBef>
                <a:defRPr/>
              </a:pPr>
              <a:t>10</a:t>
            </a:fld>
            <a:endParaRPr lang="en-US" sz="1000" dirty="0">
              <a:solidFill>
                <a:srgbClr val="55565A"/>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ea typeface="ＭＳ Ｐゴシック" panose="020B0600070205080204" pitchFamily="50" charset="-128"/>
            </a:endParaRPr>
          </a:p>
          <a:p>
            <a:endParaRPr lang="en-US" sz="1800" kern="0" dirty="0">
              <a:solidFill>
                <a:srgbClr val="55565A"/>
              </a:solidFill>
              <a:ea typeface="ＭＳ Ｐゴシック" panose="020B0600070205080204" pitchFamily="50" charset="-128"/>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7"/>
            <a:ext cx="9554975" cy="93679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dirty="0">
                <a:solidFill>
                  <a:srgbClr val="55565A"/>
                </a:solidFill>
                <a:latin typeface="Arial" panose="020B0604020202020204" pitchFamily="34" charset="0"/>
                <a:ea typeface="ＭＳ Ｐゴシック" panose="020B0600070205080204" pitchFamily="50" charset="-128"/>
                <a:cs typeface="Arial" panose="020B0604020202020204" pitchFamily="34" charset="0"/>
              </a:rPr>
              <a:t>学校を基盤としたクラブと地域社会を基盤としたクラブの違い</a:t>
            </a:r>
          </a:p>
        </p:txBody>
      </p:sp>
      <p:sp>
        <p:nvSpPr>
          <p:cNvPr id="2" name="TextBox 1">
            <a:extLst>
              <a:ext uri="{FF2B5EF4-FFF2-40B4-BE49-F238E27FC236}">
                <a16:creationId xmlns:a16="http://schemas.microsoft.com/office/drawing/2014/main" id="{7EEC8933-4E72-42ED-AACA-CE3BF15C5871}"/>
              </a:ext>
            </a:extLst>
          </p:cNvPr>
          <p:cNvSpPr txBox="1"/>
          <p:nvPr/>
        </p:nvSpPr>
        <p:spPr>
          <a:xfrm>
            <a:off x="2357625" y="2076995"/>
            <a:ext cx="8150087" cy="3524042"/>
          </a:xfrm>
          <a:prstGeom prst="rect">
            <a:avLst/>
          </a:prstGeom>
          <a:noFill/>
        </p:spPr>
        <p:txBody>
          <a:bodyPr wrap="square" rtlCol="0">
            <a:spAutoFit/>
          </a:bodyPr>
          <a:lstStyle/>
          <a:p>
            <a:pPr>
              <a:spcBef>
                <a:spcPts val="600"/>
              </a:spcBef>
              <a:defRPr/>
            </a:pPr>
            <a:r>
              <a:rPr lang="ja-JP" sz="2400" b="1" dirty="0">
                <a:solidFill>
                  <a:srgbClr val="00AC69"/>
                </a:solidFill>
                <a:latin typeface="Arial" panose="020B0604020202020204" pitchFamily="34" charset="0"/>
                <a:ea typeface="ＭＳ Ｐゴシック" panose="020B0600070205080204" pitchFamily="50" charset="-128"/>
                <a:cs typeface="Arial" panose="020B0604020202020204" pitchFamily="34" charset="0"/>
              </a:rPr>
              <a:t>地域社会を基盤としたレオクラブ</a:t>
            </a:r>
          </a:p>
          <a:p>
            <a:pPr marL="342900" indent="-342900">
              <a:spcBef>
                <a:spcPts val="600"/>
              </a:spcBef>
              <a:buFont typeface="Arial" panose="020B0604020202020204" pitchFamily="34" charset="0"/>
              <a:buChar char="•"/>
              <a:defRPr/>
            </a:pP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地域の有資格の若者であれば誰でも入会できる。</a:t>
            </a:r>
          </a:p>
          <a:p>
            <a:pPr marL="342900" indent="-342900">
              <a:spcBef>
                <a:spcPts val="600"/>
              </a:spcBef>
              <a:buFont typeface="Arial" panose="020B0604020202020204" pitchFamily="34" charset="0"/>
              <a:buChar char="•"/>
              <a:defRPr/>
            </a:pP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コミュニティ・センター、教会、学校など、地域の中核施設で例会を行う。</a:t>
            </a:r>
          </a:p>
          <a:p>
            <a:pPr>
              <a:spcBef>
                <a:spcPts val="600"/>
              </a:spcBef>
              <a:defRPr/>
            </a:pP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 </a:t>
            </a:r>
          </a:p>
          <a:p>
            <a:pPr>
              <a:spcBef>
                <a:spcPts val="600"/>
              </a:spcBef>
              <a:defRPr/>
            </a:pPr>
            <a:r>
              <a:rPr lang="ja-JP" sz="2400" b="1" dirty="0">
                <a:solidFill>
                  <a:srgbClr val="00AC69"/>
                </a:solidFill>
                <a:latin typeface="Arial" panose="020B0604020202020204" pitchFamily="34" charset="0"/>
                <a:ea typeface="ＭＳ Ｐゴシック" panose="020B0600070205080204" pitchFamily="50" charset="-128"/>
                <a:cs typeface="Arial" panose="020B0604020202020204" pitchFamily="34" charset="0"/>
              </a:rPr>
              <a:t>学校を基盤としたレオクラブ</a:t>
            </a:r>
          </a:p>
          <a:p>
            <a:pPr marL="342900" indent="-342900">
              <a:spcBef>
                <a:spcPts val="600"/>
              </a:spcBef>
              <a:buFont typeface="Arial" pitchFamily="34" charset="0"/>
              <a:buChar char="•"/>
              <a:defRPr/>
            </a:pP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地元学校の生徒からメンバーを集める。</a:t>
            </a:r>
          </a:p>
          <a:p>
            <a:pPr marL="342900" indent="-342900">
              <a:spcBef>
                <a:spcPts val="600"/>
              </a:spcBef>
              <a:buFont typeface="Arial" pitchFamily="34" charset="0"/>
              <a:buChar char="•"/>
              <a:defRPr/>
            </a:pP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スポンサー・ライオンズクラブに所属する、またはそれ以外の教員顧問と協力する</a:t>
            </a:r>
            <a:r>
              <a:rPr lang="ja-JP" altLang="en-US"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a:t>
            </a:r>
            <a:endPar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endParaRPr>
          </a:p>
          <a:p>
            <a:pPr marL="342900" indent="-342900">
              <a:spcBef>
                <a:spcPts val="600"/>
              </a:spcBef>
              <a:buFont typeface="Arial" pitchFamily="34" charset="0"/>
              <a:buChar char="•"/>
              <a:defRPr/>
            </a:pP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学校またはその近隣の決まった場所で例会を行う</a:t>
            </a:r>
            <a:r>
              <a:rPr lang="ja-JP" altLang="en-US"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a:t>
            </a:r>
            <a:endPar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10" name="Picture 9">
            <a:extLst>
              <a:ext uri="{FF2B5EF4-FFF2-40B4-BE49-F238E27FC236}">
                <a16:creationId xmlns:a16="http://schemas.microsoft.com/office/drawing/2014/main" id="{08A85A00-EE04-D943-9ABC-F65F88572D00}"/>
              </a:ext>
            </a:extLst>
          </p:cNvPr>
          <p:cNvPicPr>
            <a:picLocks noChangeAspect="1"/>
          </p:cNvPicPr>
          <p:nvPr/>
        </p:nvPicPr>
        <p:blipFill>
          <a:blip r:embed="rId5"/>
          <a:stretch>
            <a:fillRect/>
          </a:stretch>
        </p:blipFill>
        <p:spPr>
          <a:xfrm>
            <a:off x="9404593" y="5568763"/>
            <a:ext cx="1326937" cy="663469"/>
          </a:xfrm>
          <a:prstGeom prst="rect">
            <a:avLst/>
          </a:prstGeom>
        </p:spPr>
      </p:pic>
      <p:pic>
        <p:nvPicPr>
          <p:cNvPr id="11" name="Picture 10">
            <a:extLst>
              <a:ext uri="{FF2B5EF4-FFF2-40B4-BE49-F238E27FC236}">
                <a16:creationId xmlns:a16="http://schemas.microsoft.com/office/drawing/2014/main" id="{F23B4E02-3C88-6541-9B25-8A734276D7AD}"/>
              </a:ext>
            </a:extLst>
          </p:cNvPr>
          <p:cNvPicPr>
            <a:picLocks noChangeAspect="1"/>
          </p:cNvPicPr>
          <p:nvPr/>
        </p:nvPicPr>
        <p:blipFill>
          <a:blip r:embed="rId6"/>
          <a:stretch>
            <a:fillRect/>
          </a:stretch>
        </p:blipFill>
        <p:spPr>
          <a:xfrm>
            <a:off x="681367" y="461922"/>
            <a:ext cx="1558206" cy="1558206"/>
          </a:xfrm>
          <a:prstGeom prst="rect">
            <a:avLst/>
          </a:prstGeom>
        </p:spPr>
      </p:pic>
    </p:spTree>
    <p:extLst>
      <p:ext uri="{BB962C8B-B14F-4D97-AF65-F5344CB8AC3E}">
        <p14:creationId xmlns:p14="http://schemas.microsoft.com/office/powerpoint/2010/main" val="993536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D8F3676-5A3A-A04E-86C3-479AF63F5121}"/>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Arial" panose="020B0604020202020204" pitchFamily="34" charset="0"/>
                <a:ea typeface="ＭＳ Ｐゴシック" panose="020B0600070205080204" pitchFamily="50" charset="-128"/>
                <a:cs typeface="Arial" panose="020B0604020202020204" pitchFamily="34" charset="0"/>
              </a:rPr>
              <a:pPr eaLnBrk="0" hangingPunct="0">
                <a:spcBef>
                  <a:spcPct val="50000"/>
                </a:spcBef>
                <a:defRPr/>
              </a:pPr>
              <a:t>11</a:t>
            </a:fld>
            <a:endParaRPr lang="en-US" sz="1000" dirty="0">
              <a:solidFill>
                <a:srgbClr val="00338D"/>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 name="TextBox 1">
            <a:extLst>
              <a:ext uri="{FF2B5EF4-FFF2-40B4-BE49-F238E27FC236}">
                <a16:creationId xmlns:a16="http://schemas.microsoft.com/office/drawing/2014/main" id="{848F00FF-2D96-479E-85DD-00A894EEB8BB}"/>
              </a:ext>
            </a:extLst>
          </p:cNvPr>
          <p:cNvSpPr txBox="1"/>
          <p:nvPr/>
        </p:nvSpPr>
        <p:spPr>
          <a:xfrm>
            <a:off x="1109164" y="1423740"/>
            <a:ext cx="9038136" cy="4253159"/>
          </a:xfrm>
          <a:prstGeom prst="rect">
            <a:avLst/>
          </a:prstGeom>
          <a:noFill/>
        </p:spPr>
        <p:txBody>
          <a:bodyPr wrap="square" rtlCol="0">
            <a:spAutoFit/>
          </a:bodyPr>
          <a:lstStyle/>
          <a:p>
            <a:r>
              <a:rPr lang="ja-JP" sz="2400" dirty="0">
                <a:solidFill>
                  <a:schemeClr val="bg1"/>
                </a:solidFill>
                <a:effectLst>
                  <a:glow>
                    <a:schemeClr val="bg1"/>
                  </a:glow>
                </a:effectLst>
                <a:latin typeface="Arial" panose="020B0604020202020204" pitchFamily="34" charset="0"/>
                <a:ea typeface="ＭＳ Ｐゴシック" panose="020B0600070205080204" pitchFamily="50" charset="-128"/>
                <a:cs typeface="Arial" panose="020B0604020202020204" pitchFamily="34" charset="0"/>
              </a:rPr>
              <a:t>このモジュールの要点</a:t>
            </a:r>
          </a:p>
          <a:p>
            <a:pPr marL="342900" indent="-342900">
              <a:buFont typeface="Arial" panose="020B0604020202020204" pitchFamily="34" charset="0"/>
              <a:buChar char="•"/>
            </a:pPr>
            <a:r>
              <a:rPr lang="ja-JP" sz="2400" dirty="0">
                <a:solidFill>
                  <a:schemeClr val="bg1"/>
                </a:solidFill>
                <a:effectLst>
                  <a:glow>
                    <a:schemeClr val="bg1"/>
                  </a:glow>
                </a:effectLst>
                <a:latin typeface="Arial" panose="020B0604020202020204" pitchFamily="34" charset="0"/>
                <a:ea typeface="ＭＳ Ｐゴシック" panose="020B0600070205080204" pitchFamily="50" charset="-128"/>
                <a:cs typeface="Arial" panose="020B0604020202020204" pitchFamily="34" charset="0"/>
              </a:rPr>
              <a:t>レオクラブ顧問は、メンター、モチベーター、相談役、連絡役、奉仕の手本としての役割を果たす。 </a:t>
            </a:r>
          </a:p>
          <a:p>
            <a:pPr marL="342900" indent="-342900">
              <a:buFont typeface="Arial" panose="020B0604020202020204" pitchFamily="34" charset="0"/>
              <a:buChar char="•"/>
            </a:pPr>
            <a:r>
              <a:rPr lang="ja-JP" sz="2400" dirty="0">
                <a:solidFill>
                  <a:schemeClr val="bg1"/>
                </a:solidFill>
                <a:effectLst>
                  <a:glow>
                    <a:schemeClr val="bg1"/>
                  </a:glow>
                </a:effectLst>
                <a:latin typeface="Arial" panose="020B0604020202020204" pitchFamily="34" charset="0"/>
                <a:ea typeface="ＭＳ Ｐゴシック" panose="020B0600070205080204" pitchFamily="50" charset="-128"/>
                <a:cs typeface="Arial" panose="020B0604020202020204" pitchFamily="34" charset="0"/>
              </a:rPr>
              <a:t>レオクラブ顧問とレオクラブの協力のあり方は、クラブの種類、場所、レオ自身によって異なる。</a:t>
            </a:r>
          </a:p>
          <a:p>
            <a:pPr marL="342900" indent="-342900">
              <a:buFont typeface="Arial" panose="020B0604020202020204" pitchFamily="34" charset="0"/>
              <a:buChar char="•"/>
            </a:pPr>
            <a:endParaRPr lang="en-US" sz="2400" dirty="0">
              <a:solidFill>
                <a:schemeClr val="bg1"/>
              </a:solidFill>
              <a:effectLst>
                <a:glow>
                  <a:schemeClr val="bg1"/>
                </a:glow>
              </a:effectLst>
              <a:latin typeface="Arial" panose="020B0604020202020204" pitchFamily="34" charset="0"/>
              <a:ea typeface="ＭＳ Ｐゴシック" panose="020B0600070205080204" pitchFamily="50" charset="-128"/>
              <a:cs typeface="Arial" panose="020B0604020202020204" pitchFamily="34" charset="0"/>
            </a:endParaRPr>
          </a:p>
          <a:p>
            <a:r>
              <a:rPr lang="ja-JP" sz="2400" dirty="0">
                <a:solidFill>
                  <a:schemeClr val="bg1"/>
                </a:solidFill>
                <a:effectLst>
                  <a:glow>
                    <a:schemeClr val="bg1"/>
                  </a:glow>
                </a:effectLst>
                <a:latin typeface="Arial" panose="020B0604020202020204" pitchFamily="34" charset="0"/>
                <a:ea typeface="ＭＳ Ｐゴシック" panose="020B0600070205080204" pitchFamily="50" charset="-128"/>
                <a:cs typeface="Arial" panose="020B0604020202020204" pitchFamily="34" charset="0"/>
              </a:rPr>
              <a:t>モジュール最後の実習</a:t>
            </a:r>
          </a:p>
          <a:p>
            <a:pPr marL="342900" indent="-342900">
              <a:buFont typeface="Arial" panose="020B0604020202020204" pitchFamily="34" charset="0"/>
              <a:buChar char="•"/>
            </a:pPr>
            <a:r>
              <a:rPr lang="ja-JP" altLang="en-US" sz="2400" dirty="0">
                <a:solidFill>
                  <a:schemeClr val="bg1"/>
                </a:solidFill>
                <a:effectLst>
                  <a:glow>
                    <a:schemeClr val="bg1"/>
                  </a:glow>
                </a:effectLst>
                <a:latin typeface="Arial" panose="020B0604020202020204" pitchFamily="34" charset="0"/>
                <a:ea typeface="ＭＳ Ｐゴシック" panose="020B0600070205080204" pitchFamily="50" charset="-128"/>
                <a:cs typeface="Arial" panose="020B0604020202020204" pitchFamily="34" charset="0"/>
              </a:rPr>
              <a:t>レオクラブの種類と場所に応じてどの</a:t>
            </a:r>
            <a:r>
              <a:rPr lang="ja-JP" altLang="en-US" sz="2400">
                <a:solidFill>
                  <a:schemeClr val="bg1"/>
                </a:solidFill>
                <a:effectLst>
                  <a:glow>
                    <a:schemeClr val="bg1"/>
                  </a:glow>
                </a:effectLst>
                <a:latin typeface="Arial" panose="020B0604020202020204" pitchFamily="34" charset="0"/>
                <a:ea typeface="ＭＳ Ｐゴシック" panose="020B0600070205080204" pitchFamily="50" charset="-128"/>
                <a:cs typeface="Arial" panose="020B0604020202020204" pitchFamily="34" charset="0"/>
              </a:rPr>
              <a:t>ようにレオクラブ顧問の</a:t>
            </a:r>
            <a:r>
              <a:rPr lang="en-US" altLang="ja-JP" sz="2400">
                <a:solidFill>
                  <a:schemeClr val="bg1"/>
                </a:solidFill>
                <a:effectLst>
                  <a:glow>
                    <a:schemeClr val="bg1"/>
                  </a:glow>
                </a:effectLst>
                <a:latin typeface="Arial" panose="020B0604020202020204" pitchFamily="34" charset="0"/>
                <a:ea typeface="ＭＳ Ｐゴシック" panose="020B0600070205080204" pitchFamily="50" charset="-128"/>
                <a:cs typeface="Arial" panose="020B0604020202020204" pitchFamily="34" charset="0"/>
              </a:rPr>
              <a:t>5</a:t>
            </a:r>
            <a:r>
              <a:rPr lang="ja-JP" altLang="en-US" sz="2400" dirty="0">
                <a:solidFill>
                  <a:schemeClr val="bg1"/>
                </a:solidFill>
                <a:effectLst>
                  <a:glow>
                    <a:schemeClr val="bg1"/>
                  </a:glow>
                </a:effectLst>
                <a:latin typeface="Arial" panose="020B0604020202020204" pitchFamily="34" charset="0"/>
                <a:ea typeface="ＭＳ Ｐゴシック" panose="020B0600070205080204" pitchFamily="50" charset="-128"/>
                <a:cs typeface="Arial" panose="020B0604020202020204" pitchFamily="34" charset="0"/>
              </a:rPr>
              <a:t>つの各役割を果たしていくかについて戦略を立てることで、レオクラブ顧問として成功するための青写真を作る。 </a:t>
            </a:r>
            <a:r>
              <a:rPr lang="ja-JP" sz="2400" dirty="0">
                <a:solidFill>
                  <a:schemeClr val="bg1"/>
                </a:solidFill>
                <a:effectLst>
                  <a:glow>
                    <a:schemeClr val="bg1"/>
                  </a:glow>
                </a:effectLst>
                <a:latin typeface="Arial" panose="020B0604020202020204" pitchFamily="34" charset="0"/>
                <a:ea typeface="ＭＳ Ｐゴシック" panose="020B0600070205080204" pitchFamily="50" charset="-128"/>
                <a:cs typeface="Arial" panose="020B0604020202020204" pitchFamily="34" charset="0"/>
              </a:rPr>
              <a:t>  </a:t>
            </a:r>
          </a:p>
          <a:p>
            <a:pPr marL="342900" indent="-342900">
              <a:buFont typeface="Arial" panose="020B0604020202020204" pitchFamily="34" charset="0"/>
              <a:buChar char="•"/>
            </a:pPr>
            <a:endParaRPr lang="en-US" sz="2400" dirty="0">
              <a:solidFill>
                <a:srgbClr val="616262"/>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Text Placeholder 18">
            <a:extLst>
              <a:ext uri="{FF2B5EF4-FFF2-40B4-BE49-F238E27FC236}">
                <a16:creationId xmlns:a16="http://schemas.microsoft.com/office/drawing/2014/main" id="{37642B63-DF84-BF4F-A498-00702E42F473}"/>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3200">
                <a:solidFill>
                  <a:schemeClr val="bg1"/>
                </a:solidFill>
                <a:effectLst>
                  <a:glow>
                    <a:schemeClr val="bg1"/>
                  </a:glow>
                </a:effectLst>
                <a:ea typeface="ＭＳ Ｐゴシック" panose="020B0600070205080204" pitchFamily="50" charset="-128"/>
              </a:rPr>
              <a:t>まとめ</a:t>
            </a:r>
          </a:p>
        </p:txBody>
      </p:sp>
      <p:pic>
        <p:nvPicPr>
          <p:cNvPr id="11" name="Picture 10">
            <a:extLst>
              <a:ext uri="{FF2B5EF4-FFF2-40B4-BE49-F238E27FC236}">
                <a16:creationId xmlns:a16="http://schemas.microsoft.com/office/drawing/2014/main" id="{160A87CF-F851-324A-B445-26194A82D825}"/>
              </a:ext>
            </a:extLst>
          </p:cNvPr>
          <p:cNvPicPr>
            <a:picLocks noChangeAspect="1"/>
          </p:cNvPicPr>
          <p:nvPr/>
        </p:nvPicPr>
        <p:blipFill>
          <a:blip r:embed="rId4"/>
          <a:stretch>
            <a:fillRect/>
          </a:stretch>
        </p:blipFill>
        <p:spPr>
          <a:xfrm>
            <a:off x="2790826" y="527295"/>
            <a:ext cx="1326937" cy="663469"/>
          </a:xfrm>
          <a:prstGeom prst="rect">
            <a:avLst/>
          </a:prstGeom>
        </p:spPr>
      </p:pic>
    </p:spTree>
    <p:extLst>
      <p:ext uri="{BB962C8B-B14F-4D97-AF65-F5344CB8AC3E}">
        <p14:creationId xmlns:p14="http://schemas.microsoft.com/office/powerpoint/2010/main" val="1664356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ackground - Solid">
            <a:extLst>
              <a:ext uri="{FF2B5EF4-FFF2-40B4-BE49-F238E27FC236}">
                <a16:creationId xmlns:a16="http://schemas.microsoft.com/office/drawing/2014/main" id="{8328F559-8FF5-6040-8126-7A383475992C}"/>
              </a:ext>
            </a:extLst>
          </p:cNvPr>
          <p:cNvSpPr/>
          <p:nvPr/>
        </p:nvSpPr>
        <p:spPr>
          <a:xfrm>
            <a:off x="0" y="247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 name="Background - Solid">
            <a:extLst>
              <a:ext uri="{FF2B5EF4-FFF2-40B4-BE49-F238E27FC236}">
                <a16:creationId xmlns:a16="http://schemas.microsoft.com/office/drawing/2014/main" id="{35426377-3C67-E340-9178-35579BC02071}"/>
              </a:ext>
            </a:extLst>
          </p:cNvPr>
          <p:cNvSpPr/>
          <p:nvPr/>
        </p:nvSpPr>
        <p:spPr>
          <a:xfrm>
            <a:off x="0" y="0"/>
            <a:ext cx="305919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ea typeface="ＭＳ Ｐゴシック" panose="020B0600070205080204" pitchFamily="50" charset="-128"/>
                <a:cs typeface="Arial" panose="020B0604020202020204" pitchFamily="34" charset="0"/>
              </a:rPr>
              <a:pPr eaLnBrk="0" hangingPunct="0">
                <a:spcBef>
                  <a:spcPct val="50000"/>
                </a:spcBef>
                <a:defRPr/>
              </a:pPr>
              <a:t>2</a:t>
            </a:fld>
            <a:endParaRPr lang="en-US" sz="1000" dirty="0">
              <a:solidFill>
                <a:srgbClr val="55565A"/>
              </a:solidFill>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11" name="Group 10">
            <a:extLst>
              <a:ext uri="{FF2B5EF4-FFF2-40B4-BE49-F238E27FC236}">
                <a16:creationId xmlns:a16="http://schemas.microsoft.com/office/drawing/2014/main" id="{B49DC86A-388D-1944-89D9-316D63D39A00}"/>
              </a:ext>
            </a:extLst>
          </p:cNvPr>
          <p:cNvGrpSpPr/>
          <p:nvPr/>
        </p:nvGrpSpPr>
        <p:grpSpPr>
          <a:xfrm>
            <a:off x="6024778" y="1626331"/>
            <a:ext cx="5407249" cy="3331251"/>
            <a:chOff x="4739767" y="1033790"/>
            <a:chExt cx="8374071" cy="3331251"/>
          </a:xfrm>
        </p:grpSpPr>
        <p:sp>
          <p:nvSpPr>
            <p:cNvPr id="14" name="TextBox 13">
              <a:extLst>
                <a:ext uri="{FF2B5EF4-FFF2-40B4-BE49-F238E27FC236}">
                  <a16:creationId xmlns:a16="http://schemas.microsoft.com/office/drawing/2014/main" id="{36A55C21-6A6A-DA41-8784-578005CA4461}"/>
                </a:ext>
              </a:extLst>
            </p:cNvPr>
            <p:cNvSpPr txBox="1"/>
            <p:nvPr/>
          </p:nvSpPr>
          <p:spPr>
            <a:xfrm>
              <a:off x="4739767" y="1033790"/>
              <a:ext cx="6621405" cy="400110"/>
            </a:xfrm>
            <a:prstGeom prst="rect">
              <a:avLst/>
            </a:prstGeom>
            <a:noFill/>
          </p:spPr>
          <p:txBody>
            <a:bodyPr wrap="none" rtlCol="0">
              <a:spAutoFit/>
            </a:bodyPr>
            <a:lstStyle/>
            <a:p>
              <a:r>
                <a:rPr lang="ja-JP" sz="2000" b="1" dirty="0">
                  <a:solidFill>
                    <a:srgbClr val="407CCA"/>
                  </a:solidFill>
                  <a:latin typeface="Arial" panose="020B0604020202020204" pitchFamily="34" charset="0"/>
                  <a:ea typeface="ＭＳ Ｐゴシック" panose="020B0600070205080204" pitchFamily="50" charset="-128"/>
                  <a:cs typeface="Arial" panose="020B0604020202020204" pitchFamily="34" charset="0"/>
                </a:rPr>
                <a:t>モジュール1 </a:t>
              </a:r>
              <a:r>
                <a:rPr lang="ja-JP" sz="2000" dirty="0">
                  <a:solidFill>
                    <a:srgbClr val="EBB700"/>
                  </a:solidFill>
                  <a:latin typeface="Arial" panose="020B0604020202020204" pitchFamily="34" charset="0"/>
                  <a:ea typeface="ＭＳ Ｐゴシック" panose="020B0600070205080204" pitchFamily="50" charset="-128"/>
                  <a:cs typeface="Arial" panose="020B0604020202020204" pitchFamily="34" charset="0"/>
                </a:rPr>
                <a:t>//</a:t>
              </a:r>
              <a:r>
                <a:rPr lang="ja-JP" sz="2000" dirty="0">
                  <a:solidFill>
                    <a:srgbClr val="55565A"/>
                  </a:solidFill>
                  <a:latin typeface="Arial" panose="020B0604020202020204" pitchFamily="34" charset="0"/>
                  <a:ea typeface="ＭＳ Ｐゴシック" panose="020B0600070205080204" pitchFamily="50" charset="-128"/>
                  <a:cs typeface="Arial" panose="020B0604020202020204" pitchFamily="34" charset="0"/>
                </a:rPr>
                <a:t> レオクラブ・プログラム</a:t>
              </a:r>
            </a:p>
          </p:txBody>
        </p:sp>
        <p:sp>
          <p:nvSpPr>
            <p:cNvPr id="16" name="TextBox 15">
              <a:extLst>
                <a:ext uri="{FF2B5EF4-FFF2-40B4-BE49-F238E27FC236}">
                  <a16:creationId xmlns:a16="http://schemas.microsoft.com/office/drawing/2014/main" id="{BCBB37C5-3F62-5E4F-926B-3D99B4E6B4CD}"/>
                </a:ext>
              </a:extLst>
            </p:cNvPr>
            <p:cNvSpPr txBox="1"/>
            <p:nvPr/>
          </p:nvSpPr>
          <p:spPr>
            <a:xfrm>
              <a:off x="4739767" y="1800217"/>
              <a:ext cx="6633819" cy="400110"/>
            </a:xfrm>
            <a:prstGeom prst="rect">
              <a:avLst/>
            </a:prstGeom>
            <a:noFill/>
          </p:spPr>
          <p:txBody>
            <a:bodyPr wrap="none" rtlCol="0">
              <a:spAutoFit/>
            </a:bodyPr>
            <a:lstStyle/>
            <a:p>
              <a:r>
                <a:rPr lang="ja-JP" sz="2000" b="1" dirty="0">
                  <a:solidFill>
                    <a:srgbClr val="407CCA"/>
                  </a:solidFill>
                  <a:latin typeface="Arial" panose="020B0604020202020204" pitchFamily="34" charset="0"/>
                  <a:ea typeface="ＭＳ Ｐゴシック" panose="020B0600070205080204" pitchFamily="50" charset="-128"/>
                  <a:cs typeface="Arial" panose="020B0604020202020204" pitchFamily="34" charset="0"/>
                </a:rPr>
                <a:t>モジュール2 </a:t>
              </a:r>
              <a:r>
                <a:rPr lang="ja-JP" sz="2000" dirty="0">
                  <a:solidFill>
                    <a:srgbClr val="EBB700"/>
                  </a:solidFill>
                  <a:latin typeface="Arial" panose="020B0604020202020204" pitchFamily="34" charset="0"/>
                  <a:ea typeface="ＭＳ Ｐゴシック" panose="020B0600070205080204" pitchFamily="50" charset="-128"/>
                  <a:cs typeface="Arial" panose="020B0604020202020204" pitchFamily="34" charset="0"/>
                </a:rPr>
                <a:t>// </a:t>
              </a:r>
              <a:r>
                <a:rPr lang="ja-JP" sz="2000" dirty="0">
                  <a:solidFill>
                    <a:srgbClr val="55565A"/>
                  </a:solidFill>
                  <a:latin typeface="Arial" panose="020B0604020202020204" pitchFamily="34" charset="0"/>
                  <a:ea typeface="ＭＳ Ｐゴシック" panose="020B0600070205080204" pitchFamily="50" charset="-128"/>
                  <a:cs typeface="Arial" panose="020B0604020202020204" pitchFamily="34" charset="0"/>
                </a:rPr>
                <a:t>レオクラブ顧問の役割</a:t>
              </a:r>
            </a:p>
          </p:txBody>
        </p:sp>
        <p:sp>
          <p:nvSpPr>
            <p:cNvPr id="18" name="TextBox 17">
              <a:extLst>
                <a:ext uri="{FF2B5EF4-FFF2-40B4-BE49-F238E27FC236}">
                  <a16:creationId xmlns:a16="http://schemas.microsoft.com/office/drawing/2014/main" id="{863A6554-1985-5146-BEE0-C53FBAD75EF8}"/>
                </a:ext>
              </a:extLst>
            </p:cNvPr>
            <p:cNvSpPr txBox="1"/>
            <p:nvPr/>
          </p:nvSpPr>
          <p:spPr>
            <a:xfrm>
              <a:off x="4739767" y="2549140"/>
              <a:ext cx="5655702" cy="400110"/>
            </a:xfrm>
            <a:prstGeom prst="rect">
              <a:avLst/>
            </a:prstGeom>
            <a:noFill/>
          </p:spPr>
          <p:txBody>
            <a:bodyPr wrap="none" rtlCol="0">
              <a:spAutoFit/>
            </a:bodyPr>
            <a:lstStyle/>
            <a:p>
              <a:r>
                <a:rPr lang="ja-JP" sz="2000" b="1" dirty="0">
                  <a:solidFill>
                    <a:srgbClr val="407CCA"/>
                  </a:solidFill>
                  <a:latin typeface="Arial" panose="020B0604020202020204" pitchFamily="34" charset="0"/>
                  <a:ea typeface="ＭＳ Ｐゴシック" panose="020B0600070205080204" pitchFamily="50" charset="-128"/>
                  <a:cs typeface="Arial" panose="020B0604020202020204" pitchFamily="34" charset="0"/>
                </a:rPr>
                <a:t>モジュール3 </a:t>
              </a:r>
              <a:r>
                <a:rPr lang="ja-JP" sz="2000" dirty="0">
                  <a:solidFill>
                    <a:srgbClr val="EBB700"/>
                  </a:solidFill>
                  <a:latin typeface="Arial" panose="020B0604020202020204" pitchFamily="34" charset="0"/>
                  <a:ea typeface="ＭＳ Ｐゴシック" panose="020B0600070205080204" pitchFamily="50" charset="-128"/>
                  <a:cs typeface="Arial" panose="020B0604020202020204" pitchFamily="34" charset="0"/>
                </a:rPr>
                <a:t>// </a:t>
              </a:r>
              <a:r>
                <a:rPr lang="ja-JP" sz="2000" dirty="0">
                  <a:solidFill>
                    <a:srgbClr val="55565A"/>
                  </a:solidFill>
                  <a:latin typeface="Arial" panose="020B0604020202020204" pitchFamily="34" charset="0"/>
                  <a:ea typeface="ＭＳ Ｐゴシック" panose="020B0600070205080204" pitchFamily="50" charset="-128"/>
                  <a:cs typeface="Arial" panose="020B0604020202020204" pitchFamily="34" charset="0"/>
                </a:rPr>
                <a:t>レオクラブの運営</a:t>
              </a:r>
            </a:p>
          </p:txBody>
        </p:sp>
        <p:sp>
          <p:nvSpPr>
            <p:cNvPr id="22" name="TextBox 21">
              <a:extLst>
                <a:ext uri="{FF2B5EF4-FFF2-40B4-BE49-F238E27FC236}">
                  <a16:creationId xmlns:a16="http://schemas.microsoft.com/office/drawing/2014/main" id="{C44A5C79-559A-1643-928C-176389754B6A}"/>
                </a:ext>
              </a:extLst>
            </p:cNvPr>
            <p:cNvSpPr txBox="1"/>
            <p:nvPr/>
          </p:nvSpPr>
          <p:spPr>
            <a:xfrm>
              <a:off x="4739767" y="3218037"/>
              <a:ext cx="8374071" cy="400110"/>
            </a:xfrm>
            <a:prstGeom prst="rect">
              <a:avLst/>
            </a:prstGeom>
            <a:noFill/>
          </p:spPr>
          <p:txBody>
            <a:bodyPr wrap="none" rtlCol="0">
              <a:spAutoFit/>
            </a:bodyPr>
            <a:lstStyle/>
            <a:p>
              <a:r>
                <a:rPr lang="ja-JP" sz="2000" b="1" dirty="0">
                  <a:solidFill>
                    <a:srgbClr val="407CCA"/>
                  </a:solidFill>
                  <a:latin typeface="Arial" panose="020B0604020202020204" pitchFamily="34" charset="0"/>
                  <a:ea typeface="ＭＳ Ｐゴシック" panose="020B0600070205080204" pitchFamily="50" charset="-128"/>
                  <a:cs typeface="Arial" panose="020B0604020202020204" pitchFamily="34" charset="0"/>
                </a:rPr>
                <a:t>モジュール4 </a:t>
              </a:r>
              <a:r>
                <a:rPr lang="ja-JP" sz="2000" dirty="0">
                  <a:solidFill>
                    <a:srgbClr val="EBB700"/>
                  </a:solidFill>
                  <a:latin typeface="Arial" panose="020B0604020202020204" pitchFamily="34" charset="0"/>
                  <a:ea typeface="ＭＳ Ｐゴシック" panose="020B0600070205080204" pitchFamily="50" charset="-128"/>
                  <a:cs typeface="Arial" panose="020B0604020202020204" pitchFamily="34" charset="0"/>
                </a:rPr>
                <a:t>// </a:t>
              </a:r>
              <a:r>
                <a:rPr lang="ja-JP" sz="2000" dirty="0">
                  <a:solidFill>
                    <a:srgbClr val="55565A"/>
                  </a:solidFill>
                  <a:latin typeface="Arial" panose="020B0604020202020204" pitchFamily="34" charset="0"/>
                  <a:ea typeface="ＭＳ Ｐゴシック" panose="020B0600070205080204" pitchFamily="50" charset="-128"/>
                  <a:cs typeface="Arial" panose="020B0604020202020204" pitchFamily="34" charset="0"/>
                </a:rPr>
                <a:t>レオクラブ・プログラムのリソース</a:t>
              </a:r>
            </a:p>
          </p:txBody>
        </p:sp>
        <p:sp>
          <p:nvSpPr>
            <p:cNvPr id="23" name="TextBox 22">
              <a:extLst>
                <a:ext uri="{FF2B5EF4-FFF2-40B4-BE49-F238E27FC236}">
                  <a16:creationId xmlns:a16="http://schemas.microsoft.com/office/drawing/2014/main" id="{3DA2704B-6BC1-D440-8030-6A1385E82769}"/>
                </a:ext>
              </a:extLst>
            </p:cNvPr>
            <p:cNvSpPr txBox="1"/>
            <p:nvPr/>
          </p:nvSpPr>
          <p:spPr>
            <a:xfrm>
              <a:off x="4743450" y="3964931"/>
              <a:ext cx="5454616" cy="400110"/>
            </a:xfrm>
            <a:prstGeom prst="rect">
              <a:avLst/>
            </a:prstGeom>
            <a:noFill/>
          </p:spPr>
          <p:txBody>
            <a:bodyPr wrap="none" rtlCol="0">
              <a:spAutoFit/>
            </a:bodyPr>
            <a:lstStyle/>
            <a:p>
              <a:r>
                <a:rPr lang="ja-JP" sz="2000" b="1" dirty="0">
                  <a:solidFill>
                    <a:srgbClr val="407CCA"/>
                  </a:solidFill>
                  <a:latin typeface="Arial" panose="020B0604020202020204" pitchFamily="34" charset="0"/>
                  <a:ea typeface="ＭＳ Ｐゴシック" panose="020B0600070205080204" pitchFamily="50" charset="-128"/>
                  <a:cs typeface="Arial" panose="020B0604020202020204" pitchFamily="34" charset="0"/>
                </a:rPr>
                <a:t>モジュール5 </a:t>
              </a:r>
              <a:r>
                <a:rPr lang="ja-JP" sz="2000" dirty="0">
                  <a:solidFill>
                    <a:srgbClr val="EBB700"/>
                  </a:solidFill>
                  <a:latin typeface="Arial" panose="020B0604020202020204" pitchFamily="34" charset="0"/>
                  <a:ea typeface="ＭＳ Ｐゴシック" panose="020B0600070205080204" pitchFamily="50" charset="-128"/>
                  <a:cs typeface="Arial" panose="020B0604020202020204" pitchFamily="34" charset="0"/>
                </a:rPr>
                <a:t>// </a:t>
              </a:r>
              <a:r>
                <a:rPr lang="ja-JP" altLang="en-US" sz="2000" dirty="0">
                  <a:solidFill>
                    <a:srgbClr val="55565A"/>
                  </a:solidFill>
                  <a:latin typeface="Arial" panose="020B0604020202020204" pitchFamily="34" charset="0"/>
                  <a:ea typeface="ＭＳ Ｐゴシック" panose="020B0600070205080204" pitchFamily="50" charset="-128"/>
                  <a:cs typeface="Arial" panose="020B0604020202020204" pitchFamily="34" charset="0"/>
                </a:rPr>
                <a:t>青少年との協力</a:t>
              </a:r>
              <a:endParaRPr lang="ja-JP" sz="2000" dirty="0">
                <a:solidFill>
                  <a:srgbClr val="55565A"/>
                </a:solidFill>
                <a:latin typeface="Arial" panose="020B0604020202020204" pitchFamily="34" charset="0"/>
                <a:ea typeface="ＭＳ Ｐゴシック" panose="020B0600070205080204" pitchFamily="50" charset="-128"/>
                <a:cs typeface="Arial" panose="020B0604020202020204" pitchFamily="34" charset="0"/>
              </a:endParaRPr>
            </a:p>
          </p:txBody>
        </p:sp>
      </p:grpSp>
      <p:pic>
        <p:nvPicPr>
          <p:cNvPr id="33" name="Picture 32">
            <a:extLst>
              <a:ext uri="{FF2B5EF4-FFF2-40B4-BE49-F238E27FC236}">
                <a16:creationId xmlns:a16="http://schemas.microsoft.com/office/drawing/2014/main" id="{36A9576F-B595-E340-971A-0FF79C4EF50B}"/>
              </a:ext>
            </a:extLst>
          </p:cNvPr>
          <p:cNvPicPr>
            <a:picLocks noChangeAspect="1"/>
          </p:cNvPicPr>
          <p:nvPr/>
        </p:nvPicPr>
        <p:blipFill rotWithShape="1">
          <a:blip r:embed="rId3"/>
          <a:srcRect l="15744" b="4901"/>
          <a:stretch/>
        </p:blipFill>
        <p:spPr>
          <a:xfrm rot="10800000">
            <a:off x="11200107" y="-2473"/>
            <a:ext cx="991893" cy="1679305"/>
          </a:xfrm>
          <a:prstGeom prst="rect">
            <a:avLst/>
          </a:prstGeom>
        </p:spPr>
      </p:pic>
      <p:pic>
        <p:nvPicPr>
          <p:cNvPr id="17" name="Picture 16">
            <a:extLst>
              <a:ext uri="{FF2B5EF4-FFF2-40B4-BE49-F238E27FC236}">
                <a16:creationId xmlns:a16="http://schemas.microsoft.com/office/drawing/2014/main" id="{743D5647-19F5-7A4A-BA0A-308A65905795}"/>
              </a:ext>
            </a:extLst>
          </p:cNvPr>
          <p:cNvPicPr>
            <a:picLocks noChangeAspect="1"/>
          </p:cNvPicPr>
          <p:nvPr/>
        </p:nvPicPr>
        <p:blipFill rotWithShape="1">
          <a:blip r:embed="rId4"/>
          <a:srcRect l="16488" t="6778" r="50870" b="51086"/>
          <a:stretch/>
        </p:blipFill>
        <p:spPr>
          <a:xfrm rot="10800000">
            <a:off x="3017303" y="-2473"/>
            <a:ext cx="3541853" cy="6858002"/>
          </a:xfrm>
          <a:prstGeom prst="rect">
            <a:avLst/>
          </a:prstGeom>
        </p:spPr>
      </p:pic>
      <p:sp>
        <p:nvSpPr>
          <p:cNvPr id="25" name="Large #">
            <a:extLst>
              <a:ext uri="{FF2B5EF4-FFF2-40B4-BE49-F238E27FC236}">
                <a16:creationId xmlns:a16="http://schemas.microsoft.com/office/drawing/2014/main" id="{2E20D425-63F8-344E-9EAF-9DA816EF30EC}"/>
              </a:ext>
            </a:extLst>
          </p:cNvPr>
          <p:cNvSpPr txBox="1"/>
          <p:nvPr/>
        </p:nvSpPr>
        <p:spPr>
          <a:xfrm>
            <a:off x="193492" y="2830379"/>
            <a:ext cx="4119992" cy="1028743"/>
          </a:xfrm>
          <a:prstGeom prst="rect">
            <a:avLst/>
          </a:prstGeom>
          <a:noFill/>
        </p:spPr>
        <p:txBody>
          <a:bodyPr wrap="square" rtlCol="0" anchor="b">
            <a:spAutoFit/>
          </a:bodyPr>
          <a:lstStyle/>
          <a:p>
            <a:pPr algn="ctr">
              <a:lnSpc>
                <a:spcPts val="8000"/>
              </a:lnSpc>
            </a:pPr>
            <a:r>
              <a:rPr lang="ja-JP" sz="6000" b="1">
                <a:solidFill>
                  <a:schemeClr val="bg1"/>
                </a:solidFill>
                <a:latin typeface="Arial" panose="020B0604020202020204" pitchFamily="34" charset="0"/>
                <a:ea typeface="ＭＳ Ｐゴシック" panose="020B0600070205080204" pitchFamily="50" charset="-128"/>
                <a:cs typeface="Arial" panose="020B0604020202020204" pitchFamily="34" charset="0"/>
              </a:rPr>
              <a:t>モジュール</a:t>
            </a:r>
          </a:p>
        </p:txBody>
      </p:sp>
      <p:pic>
        <p:nvPicPr>
          <p:cNvPr id="15" name="Picture 14">
            <a:extLst>
              <a:ext uri="{FF2B5EF4-FFF2-40B4-BE49-F238E27FC236}">
                <a16:creationId xmlns:a16="http://schemas.microsoft.com/office/drawing/2014/main" id="{45F42314-E718-C64F-9A80-BF5DBEE092F8}"/>
              </a:ext>
            </a:extLst>
          </p:cNvPr>
          <p:cNvPicPr>
            <a:picLocks noChangeAspect="1"/>
          </p:cNvPicPr>
          <p:nvPr/>
        </p:nvPicPr>
        <p:blipFill>
          <a:blip r:embed="rId5"/>
          <a:stretch>
            <a:fillRect/>
          </a:stretch>
        </p:blipFill>
        <p:spPr>
          <a:xfrm>
            <a:off x="2795155" y="3859122"/>
            <a:ext cx="1188293" cy="594146"/>
          </a:xfrm>
          <a:prstGeom prst="rect">
            <a:avLst/>
          </a:prstGeom>
        </p:spPr>
      </p:pic>
      <p:sp>
        <p:nvSpPr>
          <p:cNvPr id="2" name="TextBox 22">
            <a:extLst>
              <a:ext uri="{FF2B5EF4-FFF2-40B4-BE49-F238E27FC236}">
                <a16:creationId xmlns:a16="http://schemas.microsoft.com/office/drawing/2014/main" id="{44D08595-77F3-BAAD-4530-FD7C5F1F3CF0}"/>
              </a:ext>
            </a:extLst>
          </p:cNvPr>
          <p:cNvSpPr txBox="1"/>
          <p:nvPr/>
        </p:nvSpPr>
        <p:spPr>
          <a:xfrm>
            <a:off x="6061025" y="5167065"/>
            <a:ext cx="4929555" cy="400110"/>
          </a:xfrm>
          <a:prstGeom prst="rect">
            <a:avLst/>
          </a:prstGeom>
          <a:noFill/>
        </p:spPr>
        <p:txBody>
          <a:bodyPr wrap="none" rtlCol="0">
            <a:spAutoFit/>
          </a:bodyPr>
          <a:lstStyle/>
          <a:p>
            <a:r>
              <a:rPr lang="ja-JP" sz="2000" b="1" dirty="0">
                <a:solidFill>
                  <a:srgbClr val="407CCA"/>
                </a:solidFill>
                <a:latin typeface="Arial" panose="020B0604020202020204" pitchFamily="34" charset="0"/>
                <a:ea typeface="ＭＳ Ｐゴシック" panose="020B0600070205080204" pitchFamily="50" charset="-128"/>
                <a:cs typeface="Arial" panose="020B0604020202020204" pitchFamily="34" charset="0"/>
              </a:rPr>
              <a:t>モジュール</a:t>
            </a:r>
            <a:r>
              <a:rPr lang="en-US" altLang="ja-JP" sz="2000" b="1" dirty="0">
                <a:solidFill>
                  <a:srgbClr val="407CCA"/>
                </a:solidFill>
                <a:latin typeface="Arial" panose="020B0604020202020204" pitchFamily="34" charset="0"/>
                <a:ea typeface="ＭＳ Ｐゴシック" panose="020B0600070205080204" pitchFamily="50" charset="-128"/>
                <a:cs typeface="Arial" panose="020B0604020202020204" pitchFamily="34" charset="0"/>
              </a:rPr>
              <a:t>6</a:t>
            </a:r>
            <a:r>
              <a:rPr lang="ja-JP" sz="2000" b="1" dirty="0">
                <a:solidFill>
                  <a:srgbClr val="407CCA"/>
                </a:solidFill>
                <a:latin typeface="Arial" panose="020B0604020202020204" pitchFamily="34" charset="0"/>
                <a:ea typeface="ＭＳ Ｐゴシック" panose="020B0600070205080204" pitchFamily="50" charset="-128"/>
                <a:cs typeface="Arial" panose="020B0604020202020204" pitchFamily="34" charset="0"/>
              </a:rPr>
              <a:t> </a:t>
            </a:r>
            <a:r>
              <a:rPr lang="ja-JP" sz="2000" dirty="0">
                <a:solidFill>
                  <a:srgbClr val="EBB700"/>
                </a:solidFill>
                <a:latin typeface="Arial" panose="020B0604020202020204" pitchFamily="34" charset="0"/>
                <a:ea typeface="ＭＳ Ｐゴシック" panose="020B0600070205080204" pitchFamily="50" charset="-128"/>
                <a:cs typeface="Arial" panose="020B0604020202020204" pitchFamily="34" charset="0"/>
              </a:rPr>
              <a:t>// </a:t>
            </a:r>
            <a:r>
              <a:rPr lang="ja-JP" sz="2000" dirty="0">
                <a:solidFill>
                  <a:srgbClr val="55565A"/>
                </a:solidFill>
                <a:latin typeface="Arial" panose="020B0604020202020204" pitchFamily="34" charset="0"/>
                <a:ea typeface="ＭＳ Ｐゴシック" panose="020B0600070205080204" pitchFamily="50" charset="-128"/>
                <a:cs typeface="Arial" panose="020B0604020202020204" pitchFamily="34" charset="0"/>
              </a:rPr>
              <a:t>奉仕の道のりを続けるために</a:t>
            </a:r>
          </a:p>
        </p:txBody>
      </p:sp>
    </p:spTree>
    <p:extLst>
      <p:ext uri="{BB962C8B-B14F-4D97-AF65-F5344CB8AC3E}">
        <p14:creationId xmlns:p14="http://schemas.microsoft.com/office/powerpoint/2010/main" val="2647891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ea typeface="ＭＳ Ｐゴシック" panose="020B0600070205080204" pitchFamily="50" charset="-128"/>
                <a:cs typeface="Arial" panose="020B0604020202020204" pitchFamily="34" charset="0"/>
              </a:rPr>
              <a:pPr eaLnBrk="0" hangingPunct="0">
                <a:spcBef>
                  <a:spcPct val="50000"/>
                </a:spcBef>
                <a:defRPr/>
              </a:pPr>
              <a:t>3</a:t>
            </a:fld>
            <a:endParaRPr lang="en-US" sz="1000"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ja-JP" sz="6000" dirty="0">
                <a:ea typeface="ＭＳ Ｐゴシック" panose="020B0600070205080204" pitchFamily="50" charset="-128"/>
              </a:rPr>
              <a:t>モジュール2</a:t>
            </a:r>
          </a:p>
          <a:p>
            <a:pPr>
              <a:spcBef>
                <a:spcPts val="0"/>
              </a:spcBef>
            </a:pPr>
            <a:r>
              <a:rPr lang="ja-JP" sz="4000" b="0" dirty="0">
                <a:ea typeface="ＭＳ Ｐゴシック" panose="020B0600070205080204" pitchFamily="50" charset="-128"/>
              </a:rPr>
              <a:t>レオクラブ顧問の役割</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915313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Background - Solid">
            <a:extLst>
              <a:ext uri="{FF2B5EF4-FFF2-40B4-BE49-F238E27FC236}">
                <a16:creationId xmlns:a16="http://schemas.microsoft.com/office/drawing/2014/main" id="{01E102B9-E19F-FA49-8E1B-6B0514BCBF3A}"/>
              </a:ext>
            </a:extLst>
          </p:cNvPr>
          <p:cNvSpPr/>
          <p:nvPr/>
        </p:nvSpPr>
        <p:spPr>
          <a:xfrm>
            <a:off x="4768936" y="28166"/>
            <a:ext cx="7467600" cy="684022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13" name="Picture 12">
            <a:extLst>
              <a:ext uri="{FF2B5EF4-FFF2-40B4-BE49-F238E27FC236}">
                <a16:creationId xmlns:a16="http://schemas.microsoft.com/office/drawing/2014/main" id="{584877D5-0D59-9440-A546-C529D37C4FD4}"/>
              </a:ext>
            </a:extLst>
          </p:cNvPr>
          <p:cNvPicPr>
            <a:picLocks noChangeAspect="1"/>
          </p:cNvPicPr>
          <p:nvPr/>
        </p:nvPicPr>
        <p:blipFill rotWithShape="1">
          <a:blip r:embed="rId3"/>
          <a:srcRect l="20695" t="148" r="33151" b="-148"/>
          <a:stretch/>
        </p:blipFill>
        <p:spPr>
          <a:xfrm>
            <a:off x="32285" y="12701"/>
            <a:ext cx="4736651" cy="6850368"/>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ea typeface="ＭＳ Ｐゴシック" panose="020B0600070205080204" pitchFamily="50" charset="-128"/>
                <a:cs typeface="Arial" panose="020B0604020202020204" pitchFamily="34" charset="0"/>
              </a:rPr>
              <a:pPr eaLnBrk="0" hangingPunct="0">
                <a:spcBef>
                  <a:spcPct val="50000"/>
                </a:spcBef>
                <a:defRPr/>
              </a:pPr>
              <a:t>4</a:t>
            </a:fld>
            <a:endParaRPr lang="en-US" sz="1000"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2324749" y="1482330"/>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a typeface="ＭＳ Ｐゴシック" panose="020B0600070205080204" pitchFamily="50" charset="-128"/>
            </a:endParaRPr>
          </a:p>
        </p:txBody>
      </p:sp>
      <p:pic>
        <p:nvPicPr>
          <p:cNvPr id="21" name="Picture 20">
            <a:extLst>
              <a:ext uri="{FF2B5EF4-FFF2-40B4-BE49-F238E27FC236}">
                <a16:creationId xmlns:a16="http://schemas.microsoft.com/office/drawing/2014/main" id="{9B6CC027-E9BB-5445-9EB6-DA1D74F480CE}"/>
              </a:ext>
            </a:extLst>
          </p:cNvPr>
          <p:cNvPicPr>
            <a:picLocks noChangeAspect="1"/>
          </p:cNvPicPr>
          <p:nvPr/>
        </p:nvPicPr>
        <p:blipFill rotWithShape="1">
          <a:blip r:embed="rId4"/>
          <a:srcRect l="68604" t="4387" r="-7305" b="37925"/>
          <a:stretch/>
        </p:blipFill>
        <p:spPr>
          <a:xfrm rot="10800000">
            <a:off x="10508066" y="15035"/>
            <a:ext cx="1683934" cy="3765146"/>
          </a:xfrm>
          <a:prstGeom prst="rect">
            <a:avLst/>
          </a:prstGeom>
        </p:spPr>
      </p:pic>
      <p:pic>
        <p:nvPicPr>
          <p:cNvPr id="22" name="Picture 21">
            <a:extLst>
              <a:ext uri="{FF2B5EF4-FFF2-40B4-BE49-F238E27FC236}">
                <a16:creationId xmlns:a16="http://schemas.microsoft.com/office/drawing/2014/main" id="{0E121B89-A85E-134F-8BA4-7705C93510F7}"/>
              </a:ext>
            </a:extLst>
          </p:cNvPr>
          <p:cNvPicPr>
            <a:picLocks noChangeAspect="1"/>
          </p:cNvPicPr>
          <p:nvPr/>
        </p:nvPicPr>
        <p:blipFill rotWithShape="1">
          <a:blip r:embed="rId5"/>
          <a:srcRect l="15744" b="4901"/>
          <a:stretch/>
        </p:blipFill>
        <p:spPr>
          <a:xfrm rot="10800000" flipH="1">
            <a:off x="0" y="-43328"/>
            <a:ext cx="991893" cy="1679305"/>
          </a:xfrm>
          <a:prstGeom prst="rect">
            <a:avLst/>
          </a:prstGeom>
        </p:spPr>
      </p:pic>
      <p:pic>
        <p:nvPicPr>
          <p:cNvPr id="23" name="Picture 22">
            <a:extLst>
              <a:ext uri="{FF2B5EF4-FFF2-40B4-BE49-F238E27FC236}">
                <a16:creationId xmlns:a16="http://schemas.microsoft.com/office/drawing/2014/main" id="{4DEBB0AB-5AC3-674E-A406-3F5DA2E3C708}"/>
              </a:ext>
            </a:extLst>
          </p:cNvPr>
          <p:cNvPicPr>
            <a:picLocks noChangeAspect="1"/>
          </p:cNvPicPr>
          <p:nvPr/>
        </p:nvPicPr>
        <p:blipFill>
          <a:blip r:embed="rId6"/>
          <a:stretch>
            <a:fillRect/>
          </a:stretch>
        </p:blipFill>
        <p:spPr>
          <a:xfrm>
            <a:off x="10210219" y="5453502"/>
            <a:ext cx="1326937" cy="663469"/>
          </a:xfrm>
          <a:prstGeom prst="rect">
            <a:avLst/>
          </a:prstGeom>
        </p:spPr>
      </p:pic>
      <p:sp>
        <p:nvSpPr>
          <p:cNvPr id="2" name="TextBox 1">
            <a:extLst>
              <a:ext uri="{FF2B5EF4-FFF2-40B4-BE49-F238E27FC236}">
                <a16:creationId xmlns:a16="http://schemas.microsoft.com/office/drawing/2014/main" id="{512C92B7-9A30-420F-9D73-DB30F607CB29}"/>
              </a:ext>
            </a:extLst>
          </p:cNvPr>
          <p:cNvSpPr txBox="1"/>
          <p:nvPr/>
        </p:nvSpPr>
        <p:spPr>
          <a:xfrm>
            <a:off x="5375739" y="1970315"/>
            <a:ext cx="7157223" cy="27938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lnSpc>
                <a:spcPct val="150000"/>
              </a:lnSpc>
              <a:buFont typeface="Arial"/>
              <a:buChar char="•"/>
            </a:pPr>
            <a:r>
              <a:rPr lang="ja-JP" sz="2400">
                <a:solidFill>
                  <a:schemeClr val="bg1"/>
                </a:solidFill>
                <a:latin typeface="Arial" panose="020B0604020202020204" pitchFamily="34" charset="0"/>
                <a:ea typeface="ＭＳ Ｐゴシック" panose="020B0600070205080204" pitchFamily="50" charset="-128"/>
                <a:cs typeface="Arial" panose="020B0604020202020204" pitchFamily="34" charset="0"/>
              </a:rPr>
              <a:t>メンター</a:t>
            </a:r>
          </a:p>
          <a:p>
            <a:pPr marL="285750" indent="-285750" algn="just">
              <a:lnSpc>
                <a:spcPct val="150000"/>
              </a:lnSpc>
              <a:buFont typeface="Arial"/>
              <a:buChar char="•"/>
            </a:pPr>
            <a:r>
              <a:rPr lang="ja-JP" sz="2400">
                <a:solidFill>
                  <a:schemeClr val="bg1"/>
                </a:solidFill>
                <a:latin typeface="Arial" panose="020B0604020202020204" pitchFamily="34" charset="0"/>
                <a:ea typeface="ＭＳ Ｐゴシック" panose="020B0600070205080204" pitchFamily="50" charset="-128"/>
                <a:cs typeface="Arial" panose="020B0604020202020204" pitchFamily="34" charset="0"/>
              </a:rPr>
              <a:t>モチベーター（意欲喚起者）</a:t>
            </a:r>
          </a:p>
          <a:p>
            <a:pPr marL="285750" indent="-285750" algn="just">
              <a:lnSpc>
                <a:spcPct val="150000"/>
              </a:lnSpc>
              <a:buFont typeface="Arial"/>
              <a:buChar char="•"/>
            </a:pPr>
            <a:r>
              <a:rPr lang="ja-JP" sz="2400">
                <a:solidFill>
                  <a:schemeClr val="bg1"/>
                </a:solidFill>
                <a:latin typeface="Arial" panose="020B0604020202020204" pitchFamily="34" charset="0"/>
                <a:ea typeface="ＭＳ Ｐゴシック" panose="020B0600070205080204" pitchFamily="50" charset="-128"/>
                <a:cs typeface="Arial" panose="020B0604020202020204" pitchFamily="34" charset="0"/>
              </a:rPr>
              <a:t>相談役</a:t>
            </a:r>
          </a:p>
          <a:p>
            <a:pPr marL="285750" indent="-285750" algn="just">
              <a:lnSpc>
                <a:spcPct val="150000"/>
              </a:lnSpc>
              <a:buFont typeface="Arial"/>
              <a:buChar char="•"/>
            </a:pPr>
            <a:r>
              <a:rPr lang="ja-JP" sz="2400">
                <a:solidFill>
                  <a:schemeClr val="bg1"/>
                </a:solidFill>
                <a:latin typeface="Arial" panose="020B0604020202020204" pitchFamily="34" charset="0"/>
                <a:ea typeface="ＭＳ Ｐゴシック" panose="020B0600070205080204" pitchFamily="50" charset="-128"/>
                <a:cs typeface="Arial" panose="020B0604020202020204" pitchFamily="34" charset="0"/>
              </a:rPr>
              <a:t>連絡役</a:t>
            </a:r>
          </a:p>
          <a:p>
            <a:pPr marL="285750" indent="-285750" algn="just">
              <a:lnSpc>
                <a:spcPct val="150000"/>
              </a:lnSpc>
              <a:buFont typeface="Arial"/>
              <a:buChar char="•"/>
            </a:pPr>
            <a:r>
              <a:rPr lang="ja-JP" sz="2400">
                <a:solidFill>
                  <a:schemeClr val="bg1"/>
                </a:solidFill>
                <a:latin typeface="Arial" panose="020B0604020202020204" pitchFamily="34" charset="0"/>
                <a:ea typeface="ＭＳ Ｐゴシック" panose="020B0600070205080204" pitchFamily="50" charset="-128"/>
                <a:cs typeface="Arial" panose="020B0604020202020204" pitchFamily="34" charset="0"/>
              </a:rPr>
              <a:t>奉仕の手本</a:t>
            </a:r>
          </a:p>
        </p:txBody>
      </p:sp>
      <p:sp>
        <p:nvSpPr>
          <p:cNvPr id="18" name="Headline">
            <a:extLst>
              <a:ext uri="{FF2B5EF4-FFF2-40B4-BE49-F238E27FC236}">
                <a16:creationId xmlns:a16="http://schemas.microsoft.com/office/drawing/2014/main" id="{F98BA96E-DF1D-8B46-845F-E6ABE8C1AC8D}"/>
              </a:ext>
            </a:extLst>
          </p:cNvPr>
          <p:cNvSpPr txBox="1">
            <a:spLocks/>
          </p:cNvSpPr>
          <p:nvPr/>
        </p:nvSpPr>
        <p:spPr>
          <a:xfrm>
            <a:off x="5369136" y="1369277"/>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chemeClr val="bg1"/>
                </a:solidFill>
                <a:latin typeface="Arial" panose="020B0604020202020204" pitchFamily="34" charset="0"/>
                <a:ea typeface="ＭＳ Ｐゴシック" panose="020B0600070205080204" pitchFamily="50" charset="-128"/>
                <a:cs typeface="Arial" panose="020B0604020202020204" pitchFamily="34" charset="0"/>
              </a:rPr>
              <a:t>レオクラブ顧問の役割</a:t>
            </a:r>
          </a:p>
        </p:txBody>
      </p:sp>
    </p:spTree>
    <p:extLst>
      <p:ext uri="{BB962C8B-B14F-4D97-AF65-F5344CB8AC3E}">
        <p14:creationId xmlns:p14="http://schemas.microsoft.com/office/powerpoint/2010/main" val="3609888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DC1A1B9-A64B-E849-BEE6-6022B40227B0}"/>
              </a:ext>
            </a:extLst>
          </p:cNvPr>
          <p:cNvPicPr>
            <a:picLocks noChangeAspect="1"/>
          </p:cNvPicPr>
          <p:nvPr/>
        </p:nvPicPr>
        <p:blipFill rotWithShape="1">
          <a:blip r:embed="rId3"/>
          <a:srcRect l="24438" t="521" r="29220" b="-521"/>
          <a:stretch/>
        </p:blipFill>
        <p:spPr>
          <a:xfrm>
            <a:off x="7336716" y="-9314"/>
            <a:ext cx="4855284" cy="6993335"/>
          </a:xfrm>
          <a:prstGeom prst="rect">
            <a:avLst/>
          </a:prstGeom>
        </p:spPr>
      </p:pic>
      <p:sp>
        <p:nvSpPr>
          <p:cNvPr id="7" name="Background - Solid">
            <a:extLst>
              <a:ext uri="{FF2B5EF4-FFF2-40B4-BE49-F238E27FC236}">
                <a16:creationId xmlns:a16="http://schemas.microsoft.com/office/drawing/2014/main" id="{70DE6CC5-8816-1349-A0F9-775C7E459994}"/>
              </a:ext>
            </a:extLst>
          </p:cNvPr>
          <p:cNvSpPr/>
          <p:nvPr/>
        </p:nvSpPr>
        <p:spPr>
          <a:xfrm>
            <a:off x="0" y="1"/>
            <a:ext cx="74553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ea typeface="ＭＳ Ｐゴシック" panose="020B0600070205080204" pitchFamily="50" charset="-128"/>
                <a:cs typeface="Arial" panose="020B0604020202020204" pitchFamily="34" charset="0"/>
              </a:rPr>
              <a:pPr eaLnBrk="0" hangingPunct="0">
                <a:spcBef>
                  <a:spcPct val="50000"/>
                </a:spcBef>
                <a:defRPr/>
              </a:pPr>
              <a:t>5</a:t>
            </a:fld>
            <a:endParaRPr lang="en-US" sz="1000" dirty="0">
              <a:solidFill>
                <a:srgbClr val="55565A"/>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0"/>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14021" y="1401277"/>
            <a:ext cx="6285267" cy="328946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800" b="1" dirty="0">
                <a:solidFill>
                  <a:srgbClr val="00AC69"/>
                </a:solidFill>
                <a:ea typeface="ＭＳ Ｐゴシック" panose="020B0600070205080204" pitchFamily="50" charset="-128"/>
              </a:rPr>
              <a:t>メンター</a:t>
            </a:r>
          </a:p>
          <a:p>
            <a:r>
              <a:rPr lang="ja-JP" sz="2400" dirty="0">
                <a:solidFill>
                  <a:srgbClr val="55565A"/>
                </a:solidFill>
                <a:ea typeface="ＭＳ Ｐゴシック" panose="020B0600070205080204" pitchFamily="50" charset="-128"/>
              </a:rPr>
              <a:t>顧問は、レオクラブ役員に知識と支援を提供し、レオがリーダーとしての可能性を発揮できるよう手</a:t>
            </a:r>
            <a:r>
              <a:rPr lang="ja-JP" altLang="en-US" sz="2400" dirty="0">
                <a:solidFill>
                  <a:srgbClr val="55565A"/>
                </a:solidFill>
                <a:ea typeface="ＭＳ Ｐゴシック" panose="020B0600070205080204" pitchFamily="50" charset="-128"/>
              </a:rPr>
              <a:t>を貸す</a:t>
            </a:r>
            <a:r>
              <a:rPr lang="ja-JP" sz="2400" dirty="0">
                <a:solidFill>
                  <a:srgbClr val="55565A"/>
                </a:solidFill>
                <a:ea typeface="ＭＳ Ｐゴシック" panose="020B0600070205080204" pitchFamily="50" charset="-128"/>
              </a:rPr>
              <a:t>。また、レオに計画を立てて遂行することの重要性を教える。 </a:t>
            </a: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14020" y="75560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latin typeface="Arial" panose="020B0604020202020204" pitchFamily="34" charset="0"/>
                <a:ea typeface="ＭＳ Ｐゴシック" panose="020B0600070205080204" pitchFamily="50" charset="-128"/>
                <a:cs typeface="Arial" panose="020B0604020202020204" pitchFamily="34" charset="0"/>
              </a:rPr>
              <a:t>レオクラブ顧問の役割</a:t>
            </a:r>
            <a:r>
              <a:rPr lang="ja-JP" sz="3200">
                <a:solidFill>
                  <a:srgbClr val="55565A"/>
                </a:solidFill>
                <a:latin typeface="Arial" panose="020B0604020202020204" pitchFamily="34" charset="0"/>
                <a:ea typeface="ＭＳ Ｐゴシック" panose="020B0600070205080204" pitchFamily="50" charset="-128"/>
                <a:cs typeface="Arial" panose="020B0604020202020204" pitchFamily="34" charset="0"/>
              </a:rPr>
              <a:t> </a:t>
            </a:r>
          </a:p>
        </p:txBody>
      </p:sp>
      <p:sp>
        <p:nvSpPr>
          <p:cNvPr id="10" name="Body Copy">
            <a:extLst>
              <a:ext uri="{FF2B5EF4-FFF2-40B4-BE49-F238E27FC236}">
                <a16:creationId xmlns:a16="http://schemas.microsoft.com/office/drawing/2014/main" id="{B284F87C-3735-4DE1-8183-886F607F78F8}"/>
              </a:ext>
            </a:extLst>
          </p:cNvPr>
          <p:cNvSpPr txBox="1">
            <a:spLocks/>
          </p:cNvSpPr>
          <p:nvPr/>
        </p:nvSpPr>
        <p:spPr>
          <a:xfrm>
            <a:off x="914021" y="3755861"/>
            <a:ext cx="6285267" cy="225555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800" b="1" dirty="0">
                <a:solidFill>
                  <a:srgbClr val="00AC69"/>
                </a:solidFill>
                <a:ea typeface="ＭＳ Ｐゴシック" panose="020B0600070205080204" pitchFamily="50" charset="-128"/>
              </a:rPr>
              <a:t>モチベーター（意欲喚起者）</a:t>
            </a:r>
            <a:r>
              <a:rPr lang="ja-JP" sz="2800" b="1" dirty="0">
                <a:solidFill>
                  <a:srgbClr val="4E4F4F"/>
                </a:solidFill>
                <a:ea typeface="ＭＳ Ｐゴシック" panose="020B0600070205080204" pitchFamily="50" charset="-128"/>
              </a:rPr>
              <a:t> </a:t>
            </a:r>
          </a:p>
          <a:p>
            <a:r>
              <a:rPr lang="ja-JP" sz="2400" dirty="0">
                <a:solidFill>
                  <a:srgbClr val="4E4F4F"/>
                </a:solidFill>
                <a:ea typeface="ＭＳ Ｐゴシック" panose="020B0600070205080204" pitchFamily="50" charset="-128"/>
              </a:rPr>
              <a:t>顧問は、青少年の意欲を喚起</a:t>
            </a:r>
            <a:r>
              <a:rPr lang="ja-JP" altLang="en-US" sz="2400" dirty="0">
                <a:solidFill>
                  <a:srgbClr val="4E4F4F"/>
                </a:solidFill>
                <a:ea typeface="ＭＳ Ｐゴシック" panose="020B0600070205080204" pitchFamily="50" charset="-128"/>
              </a:rPr>
              <a:t>し</a:t>
            </a:r>
            <a:r>
              <a:rPr lang="ja-JP" sz="2400" dirty="0">
                <a:solidFill>
                  <a:srgbClr val="4E4F4F"/>
                </a:solidFill>
                <a:ea typeface="ＭＳ Ｐゴシック" panose="020B0600070205080204" pitchFamily="50" charset="-128"/>
              </a:rPr>
              <a:t>、</a:t>
            </a:r>
            <a:r>
              <a:rPr lang="ja-JP" altLang="en-US" sz="2400" dirty="0">
                <a:solidFill>
                  <a:srgbClr val="4E4F4F"/>
                </a:solidFill>
                <a:ea typeface="ＭＳ Ｐゴシック" panose="020B0600070205080204" pitchFamily="50" charset="-128"/>
              </a:rPr>
              <a:t>彼らが互いを受け入れ</a:t>
            </a:r>
            <a:r>
              <a:rPr lang="ja-JP" sz="2400" dirty="0">
                <a:solidFill>
                  <a:srgbClr val="4E4F4F"/>
                </a:solidFill>
                <a:ea typeface="ＭＳ Ｐゴシック" panose="020B0600070205080204" pitchFamily="50" charset="-128"/>
              </a:rPr>
              <a:t>、成果を認め、達成感を味わえるよう促す。 </a:t>
            </a:r>
          </a:p>
        </p:txBody>
      </p:sp>
      <p:pic>
        <p:nvPicPr>
          <p:cNvPr id="18" name="Picture 17">
            <a:extLst>
              <a:ext uri="{FF2B5EF4-FFF2-40B4-BE49-F238E27FC236}">
                <a16:creationId xmlns:a16="http://schemas.microsoft.com/office/drawing/2014/main" id="{3C11A711-7BDF-FC41-9ECE-1A5BC39BFEB6}"/>
              </a:ext>
            </a:extLst>
          </p:cNvPr>
          <p:cNvPicPr>
            <a:picLocks noChangeAspect="1"/>
          </p:cNvPicPr>
          <p:nvPr/>
        </p:nvPicPr>
        <p:blipFill rotWithShape="1">
          <a:blip r:embed="rId5"/>
          <a:srcRect l="16530" t="2053" r="10928" b="4800"/>
          <a:stretch/>
        </p:blipFill>
        <p:spPr>
          <a:xfrm>
            <a:off x="0" y="4933714"/>
            <a:ext cx="999067" cy="1924286"/>
          </a:xfrm>
          <a:prstGeom prst="rect">
            <a:avLst/>
          </a:prstGeom>
        </p:spPr>
      </p:pic>
      <p:pic>
        <p:nvPicPr>
          <p:cNvPr id="19" name="Picture 18">
            <a:extLst>
              <a:ext uri="{FF2B5EF4-FFF2-40B4-BE49-F238E27FC236}">
                <a16:creationId xmlns:a16="http://schemas.microsoft.com/office/drawing/2014/main" id="{F818FD5C-9869-F447-B06C-6FCCBA196042}"/>
              </a:ext>
            </a:extLst>
          </p:cNvPr>
          <p:cNvPicPr>
            <a:picLocks noChangeAspect="1"/>
          </p:cNvPicPr>
          <p:nvPr/>
        </p:nvPicPr>
        <p:blipFill>
          <a:blip r:embed="rId6"/>
          <a:stretch>
            <a:fillRect/>
          </a:stretch>
        </p:blipFill>
        <p:spPr>
          <a:xfrm>
            <a:off x="5592973" y="5625621"/>
            <a:ext cx="1326937" cy="663469"/>
          </a:xfrm>
          <a:prstGeom prst="rect">
            <a:avLst/>
          </a:prstGeom>
        </p:spPr>
      </p:pic>
    </p:spTree>
    <p:extLst>
      <p:ext uri="{BB962C8B-B14F-4D97-AF65-F5344CB8AC3E}">
        <p14:creationId xmlns:p14="http://schemas.microsoft.com/office/powerpoint/2010/main" val="257108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with medium confidence">
            <a:extLst>
              <a:ext uri="{FF2B5EF4-FFF2-40B4-BE49-F238E27FC236}">
                <a16:creationId xmlns:a16="http://schemas.microsoft.com/office/drawing/2014/main" id="{49B38F12-7CB4-DB40-B5BA-F8D00D318FF4}"/>
              </a:ext>
            </a:extLst>
          </p:cNvPr>
          <p:cNvPicPr>
            <a:picLocks noChangeAspect="1"/>
          </p:cNvPicPr>
          <p:nvPr/>
        </p:nvPicPr>
        <p:blipFill rotWithShape="1">
          <a:blip r:embed="rId3"/>
          <a:srcRect l="43092" r="11250"/>
          <a:stretch/>
        </p:blipFill>
        <p:spPr>
          <a:xfrm>
            <a:off x="-2" y="0"/>
            <a:ext cx="4724400" cy="6846241"/>
          </a:xfrm>
          <a:prstGeom prst="rect">
            <a:avLst/>
          </a:prstGeom>
        </p:spPr>
      </p:pic>
      <p:pic>
        <p:nvPicPr>
          <p:cNvPr id="20" name="Picture 19">
            <a:extLst>
              <a:ext uri="{FF2B5EF4-FFF2-40B4-BE49-F238E27FC236}">
                <a16:creationId xmlns:a16="http://schemas.microsoft.com/office/drawing/2014/main" id="{54316AF9-FD24-B74B-8598-A15216E0612B}"/>
              </a:ext>
            </a:extLst>
          </p:cNvPr>
          <p:cNvPicPr>
            <a:picLocks noChangeAspect="1"/>
          </p:cNvPicPr>
          <p:nvPr/>
        </p:nvPicPr>
        <p:blipFill>
          <a:blip r:embed="rId4"/>
          <a:stretch>
            <a:fillRect/>
          </a:stretch>
        </p:blipFill>
        <p:spPr>
          <a:xfrm>
            <a:off x="9844597" y="5737257"/>
            <a:ext cx="1326937" cy="663469"/>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616262"/>
                </a:solidFill>
                <a:latin typeface="Arial" panose="020B0604020202020204" pitchFamily="34" charset="0"/>
                <a:ea typeface="ＭＳ Ｐゴシック" panose="020B0600070205080204" pitchFamily="50" charset="-128"/>
                <a:cs typeface="Arial" panose="020B0604020202020204" pitchFamily="34" charset="0"/>
              </a:rPr>
              <a:pPr eaLnBrk="0" hangingPunct="0">
                <a:spcBef>
                  <a:spcPct val="50000"/>
                </a:spcBef>
                <a:defRPr/>
              </a:pPr>
              <a:t>6</a:t>
            </a:fld>
            <a:endParaRPr lang="en-US" sz="1000" dirty="0">
              <a:solidFill>
                <a:srgbClr val="616262"/>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5074157" y="1242647"/>
            <a:ext cx="6516830" cy="364412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ja-JP" sz="2800" b="1">
                <a:solidFill>
                  <a:srgbClr val="00AC69"/>
                </a:solidFill>
                <a:ea typeface="ＭＳ Ｐゴシック" panose="020B0600070205080204" pitchFamily="50" charset="-128"/>
              </a:rPr>
              <a:t>相談役 </a:t>
            </a:r>
          </a:p>
          <a:p>
            <a:pPr marL="115570" marR="0">
              <a:lnSpc>
                <a:spcPct val="115000"/>
              </a:lnSpc>
              <a:spcBef>
                <a:spcPts val="0"/>
              </a:spcBef>
              <a:spcAft>
                <a:spcPts val="0"/>
              </a:spcAft>
            </a:pPr>
            <a:r>
              <a:rPr lang="ja-JP" sz="2400">
                <a:solidFill>
                  <a:srgbClr val="616262"/>
                </a:solidFill>
                <a:ea typeface="ＭＳ Ｐゴシック" panose="020B0600070205080204" pitchFamily="50" charset="-128"/>
              </a:rPr>
              <a:t>顧問は、レオの相談に乗るべき時と、彼らに責任を持たせ、決断させるべき時を判断できなければならない。また、ライオンズ理事会方針書第22章を十分に理解しておく必要がある。</a:t>
            </a:r>
          </a:p>
          <a:p>
            <a:endParaRPr lang="en-US" sz="1800" kern="0" dirty="0">
              <a:solidFill>
                <a:srgbClr val="616262"/>
              </a:solidFill>
              <a:ea typeface="ＭＳ Ｐゴシック" panose="020B0600070205080204" pitchFamily="50" charset="-128"/>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5184400" y="58058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rgbClr val="616262"/>
                </a:solidFill>
                <a:latin typeface="Arial" panose="020B0604020202020204" pitchFamily="34" charset="0"/>
                <a:ea typeface="ＭＳ Ｐゴシック" panose="020B0600070205080204" pitchFamily="50" charset="-128"/>
                <a:cs typeface="Arial" panose="020B0604020202020204" pitchFamily="34" charset="0"/>
              </a:rPr>
              <a:t>レオクラブ顧問の役割</a:t>
            </a:r>
          </a:p>
        </p:txBody>
      </p:sp>
      <p:sp>
        <p:nvSpPr>
          <p:cNvPr id="10" name="Body Copy">
            <a:extLst>
              <a:ext uri="{FF2B5EF4-FFF2-40B4-BE49-F238E27FC236}">
                <a16:creationId xmlns:a16="http://schemas.microsoft.com/office/drawing/2014/main" id="{822417C5-BA57-43E7-ABD7-605300B4C83A}"/>
              </a:ext>
            </a:extLst>
          </p:cNvPr>
          <p:cNvSpPr txBox="1">
            <a:spLocks/>
          </p:cNvSpPr>
          <p:nvPr/>
        </p:nvSpPr>
        <p:spPr>
          <a:xfrm>
            <a:off x="5074154" y="3599168"/>
            <a:ext cx="6516831" cy="36307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ja-JP" sz="2800" b="1" dirty="0">
                <a:solidFill>
                  <a:srgbClr val="00AC69"/>
                </a:solidFill>
                <a:ea typeface="ＭＳ Ｐゴシック" panose="020B0600070205080204" pitchFamily="50" charset="-128"/>
              </a:rPr>
              <a:t>連絡役 </a:t>
            </a:r>
          </a:p>
          <a:p>
            <a:pPr marL="115570" marR="0">
              <a:lnSpc>
                <a:spcPct val="115000"/>
              </a:lnSpc>
              <a:spcBef>
                <a:spcPts val="0"/>
              </a:spcBef>
              <a:spcAft>
                <a:spcPts val="0"/>
              </a:spcAft>
            </a:pPr>
            <a:r>
              <a:rPr lang="ja-JP" sz="2400" dirty="0">
                <a:solidFill>
                  <a:srgbClr val="616262"/>
                </a:solidFill>
                <a:ea typeface="ＭＳ Ｐゴシック" panose="020B0600070205080204" pitchFamily="50" charset="-128"/>
              </a:rPr>
              <a:t>顧問は、地区</a:t>
            </a:r>
            <a:r>
              <a:rPr lang="ja-JP" altLang="en-US" sz="2400" dirty="0">
                <a:solidFill>
                  <a:srgbClr val="616262"/>
                </a:solidFill>
                <a:ea typeface="ＭＳ Ｐゴシック" panose="020B0600070205080204" pitchFamily="50" charset="-128"/>
              </a:rPr>
              <a:t>・</a:t>
            </a:r>
            <a:r>
              <a:rPr lang="ja-JP" sz="2400" dirty="0">
                <a:solidFill>
                  <a:srgbClr val="616262"/>
                </a:solidFill>
                <a:ea typeface="ＭＳ Ｐゴシック" panose="020B0600070205080204" pitchFamily="50" charset="-128"/>
              </a:rPr>
              <a:t>複合地区</a:t>
            </a:r>
            <a:r>
              <a:rPr lang="ja-JP" altLang="en-US" sz="2400" dirty="0">
                <a:solidFill>
                  <a:srgbClr val="616262"/>
                </a:solidFill>
                <a:ea typeface="ＭＳ Ｐゴシック" panose="020B0600070205080204" pitchFamily="50" charset="-128"/>
              </a:rPr>
              <a:t>・</a:t>
            </a:r>
            <a:r>
              <a:rPr lang="ja-JP" sz="2400" dirty="0">
                <a:solidFill>
                  <a:srgbClr val="616262"/>
                </a:solidFill>
                <a:ea typeface="ＭＳ Ｐゴシック" panose="020B0600070205080204" pitchFamily="50" charset="-128"/>
              </a:rPr>
              <a:t>国</a:t>
            </a:r>
            <a:r>
              <a:rPr lang="ja-JP" altLang="en-US" sz="2400" dirty="0">
                <a:solidFill>
                  <a:srgbClr val="616262"/>
                </a:solidFill>
                <a:ea typeface="ＭＳ Ｐゴシック" panose="020B0600070205080204" pitchFamily="50" charset="-128"/>
              </a:rPr>
              <a:t>・国際レベルで、</a:t>
            </a:r>
            <a:r>
              <a:rPr lang="ja-JP" sz="2400" dirty="0">
                <a:solidFill>
                  <a:srgbClr val="616262"/>
                </a:solidFill>
                <a:ea typeface="ＭＳ Ｐゴシック" panose="020B0600070205080204" pitchFamily="50" charset="-128"/>
              </a:rPr>
              <a:t>スポンサー・ライオンズクラブとレオクラブの間の橋渡しを務める。 </a:t>
            </a:r>
          </a:p>
          <a:p>
            <a:pPr marL="115570" marR="0">
              <a:lnSpc>
                <a:spcPct val="115000"/>
              </a:lnSpc>
              <a:spcBef>
                <a:spcPts val="0"/>
              </a:spcBef>
              <a:spcAft>
                <a:spcPts val="0"/>
              </a:spcAft>
            </a:pPr>
            <a:endParaRPr lang="en-US" sz="1800" dirty="0">
              <a:solidFill>
                <a:srgbClr val="616262"/>
              </a:solidFill>
              <a:effectLst/>
              <a:ea typeface="ＭＳ Ｐゴシック" panose="020B0600070205080204" pitchFamily="50" charset="-128"/>
            </a:endParaRPr>
          </a:p>
          <a:p>
            <a:endParaRPr lang="en-US" sz="1800" kern="0" dirty="0">
              <a:solidFill>
                <a:srgbClr val="616262"/>
              </a:solidFill>
              <a:ea typeface="ＭＳ Ｐゴシック" panose="020B0600070205080204" pitchFamily="50" charset="-128"/>
            </a:endParaRPr>
          </a:p>
        </p:txBody>
      </p:sp>
      <p:pic>
        <p:nvPicPr>
          <p:cNvPr id="21" name="Picture 20">
            <a:extLst>
              <a:ext uri="{FF2B5EF4-FFF2-40B4-BE49-F238E27FC236}">
                <a16:creationId xmlns:a16="http://schemas.microsoft.com/office/drawing/2014/main" id="{4E89F1C6-19F3-A24C-9D15-5C53CB1347D3}"/>
              </a:ext>
            </a:extLst>
          </p:cNvPr>
          <p:cNvPicPr>
            <a:picLocks noChangeAspect="1"/>
          </p:cNvPicPr>
          <p:nvPr/>
        </p:nvPicPr>
        <p:blipFill rotWithShape="1">
          <a:blip r:embed="rId5"/>
          <a:srcRect l="68604" t="4387" r="-7305" b="37925"/>
          <a:stretch/>
        </p:blipFill>
        <p:spPr>
          <a:xfrm rot="10800000">
            <a:off x="10508066" y="28450"/>
            <a:ext cx="1683934" cy="3765146"/>
          </a:xfrm>
          <a:prstGeom prst="rect">
            <a:avLst/>
          </a:prstGeom>
        </p:spPr>
      </p:pic>
      <p:pic>
        <p:nvPicPr>
          <p:cNvPr id="22" name="Picture 21">
            <a:extLst>
              <a:ext uri="{FF2B5EF4-FFF2-40B4-BE49-F238E27FC236}">
                <a16:creationId xmlns:a16="http://schemas.microsoft.com/office/drawing/2014/main" id="{E1779C1D-6149-5F40-9E69-EC27BAEA8142}"/>
              </a:ext>
            </a:extLst>
          </p:cNvPr>
          <p:cNvPicPr>
            <a:picLocks noChangeAspect="1"/>
          </p:cNvPicPr>
          <p:nvPr/>
        </p:nvPicPr>
        <p:blipFill rotWithShape="1">
          <a:blip r:embed="rId6"/>
          <a:srcRect l="15744" b="4901"/>
          <a:stretch/>
        </p:blipFill>
        <p:spPr>
          <a:xfrm rot="10800000">
            <a:off x="11200107" y="0"/>
            <a:ext cx="991893" cy="1679305"/>
          </a:xfrm>
          <a:prstGeom prst="rect">
            <a:avLst/>
          </a:prstGeom>
        </p:spPr>
      </p:pic>
      <p:pic>
        <p:nvPicPr>
          <p:cNvPr id="23" name="Picture 22">
            <a:extLst>
              <a:ext uri="{FF2B5EF4-FFF2-40B4-BE49-F238E27FC236}">
                <a16:creationId xmlns:a16="http://schemas.microsoft.com/office/drawing/2014/main" id="{EC8136F7-E951-294C-9D81-C495A4B5D3EA}"/>
              </a:ext>
            </a:extLst>
          </p:cNvPr>
          <p:cNvPicPr>
            <a:picLocks noChangeAspect="1"/>
          </p:cNvPicPr>
          <p:nvPr/>
        </p:nvPicPr>
        <p:blipFill rotWithShape="1">
          <a:blip r:embed="rId7"/>
          <a:srcRect l="16530" t="2053" r="10928" b="4800"/>
          <a:stretch/>
        </p:blipFill>
        <p:spPr>
          <a:xfrm>
            <a:off x="0" y="4933714"/>
            <a:ext cx="999067" cy="1924286"/>
          </a:xfrm>
          <a:prstGeom prst="rect">
            <a:avLst/>
          </a:prstGeom>
        </p:spPr>
      </p:pic>
    </p:spTree>
    <p:extLst>
      <p:ext uri="{BB962C8B-B14F-4D97-AF65-F5344CB8AC3E}">
        <p14:creationId xmlns:p14="http://schemas.microsoft.com/office/powerpoint/2010/main" val="2647007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9C4463-8B3E-4963-B022-1085A199C34E}"/>
              </a:ext>
            </a:extLst>
          </p:cNvPr>
          <p:cNvPicPr>
            <a:picLocks noChangeAspect="1"/>
          </p:cNvPicPr>
          <p:nvPr/>
        </p:nvPicPr>
        <p:blipFill rotWithShape="1">
          <a:blip r:embed="rId3"/>
          <a:srcRect l="23128" r="30530"/>
          <a:stretch/>
        </p:blipFill>
        <p:spPr>
          <a:xfrm>
            <a:off x="0" y="12953"/>
            <a:ext cx="4736651" cy="6822461"/>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ea typeface="ＭＳ Ｐゴシック" panose="020B0600070205080204" pitchFamily="50" charset="-128"/>
                <a:cs typeface="Arial" panose="020B0604020202020204" pitchFamily="34" charset="0"/>
              </a:rPr>
              <a:pPr eaLnBrk="0" hangingPunct="0">
                <a:spcBef>
                  <a:spcPct val="50000"/>
                </a:spcBef>
                <a:defRPr/>
              </a:pPr>
              <a:t>7</a:t>
            </a:fld>
            <a:endParaRPr lang="en-US" sz="1000"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5247959" y="1598764"/>
            <a:ext cx="4488469" cy="367823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ja-JP" sz="2800" b="1">
                <a:solidFill>
                  <a:srgbClr val="00AC69"/>
                </a:solidFill>
                <a:ea typeface="ＭＳ Ｐゴシック" panose="020B0600070205080204" pitchFamily="50" charset="-128"/>
              </a:rPr>
              <a:t>奉仕の手本 </a:t>
            </a:r>
          </a:p>
          <a:p>
            <a:pPr marL="115570" marR="0">
              <a:lnSpc>
                <a:spcPct val="115000"/>
              </a:lnSpc>
              <a:spcBef>
                <a:spcPts val="0"/>
              </a:spcBef>
              <a:spcAft>
                <a:spcPts val="0"/>
              </a:spcAft>
            </a:pPr>
            <a:r>
              <a:rPr lang="ja-JP" sz="2400">
                <a:solidFill>
                  <a:srgbClr val="616262"/>
                </a:solidFill>
                <a:ea typeface="ＭＳ Ｐゴシック" panose="020B0600070205080204" pitchFamily="50" charset="-128"/>
              </a:rPr>
              <a:t>顧問は、地域社会と他者への配慮の模範を示す。</a:t>
            </a:r>
          </a:p>
          <a:p>
            <a:endParaRPr lang="en-US" sz="1800" kern="0" dirty="0">
              <a:solidFill>
                <a:srgbClr val="55565A"/>
              </a:solidFill>
              <a:ea typeface="ＭＳ Ｐゴシック" panose="020B0600070205080204" pitchFamily="50" charset="-128"/>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5315987" y="92961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rgbClr val="616262"/>
                </a:solidFill>
                <a:latin typeface="Arial" panose="020B0604020202020204" pitchFamily="34" charset="0"/>
                <a:ea typeface="ＭＳ Ｐゴシック" panose="020B0600070205080204" pitchFamily="50" charset="-128"/>
                <a:cs typeface="Arial" panose="020B0604020202020204" pitchFamily="34" charset="0"/>
              </a:rPr>
              <a:t>レオクラブ顧問の役割</a:t>
            </a:r>
          </a:p>
        </p:txBody>
      </p:sp>
      <p:pic>
        <p:nvPicPr>
          <p:cNvPr id="16" name="Picture 15">
            <a:extLst>
              <a:ext uri="{FF2B5EF4-FFF2-40B4-BE49-F238E27FC236}">
                <a16:creationId xmlns:a16="http://schemas.microsoft.com/office/drawing/2014/main" id="{6BE909D6-A77D-544B-BD31-52026855CBCE}"/>
              </a:ext>
            </a:extLst>
          </p:cNvPr>
          <p:cNvPicPr>
            <a:picLocks noChangeAspect="1"/>
          </p:cNvPicPr>
          <p:nvPr/>
        </p:nvPicPr>
        <p:blipFill rotWithShape="1">
          <a:blip r:embed="rId4"/>
          <a:srcRect l="15744" b="4901"/>
          <a:stretch/>
        </p:blipFill>
        <p:spPr>
          <a:xfrm rot="10800000" flipH="1">
            <a:off x="-12251" y="0"/>
            <a:ext cx="991893" cy="1679305"/>
          </a:xfrm>
          <a:prstGeom prst="rect">
            <a:avLst/>
          </a:prstGeom>
        </p:spPr>
      </p:pic>
      <p:pic>
        <p:nvPicPr>
          <p:cNvPr id="18" name="Picture 17">
            <a:extLst>
              <a:ext uri="{FF2B5EF4-FFF2-40B4-BE49-F238E27FC236}">
                <a16:creationId xmlns:a16="http://schemas.microsoft.com/office/drawing/2014/main" id="{B69D5A32-CA5C-1C42-A20F-A8E74DDFDC87}"/>
              </a:ext>
            </a:extLst>
          </p:cNvPr>
          <p:cNvPicPr>
            <a:picLocks noChangeAspect="1"/>
          </p:cNvPicPr>
          <p:nvPr/>
        </p:nvPicPr>
        <p:blipFill>
          <a:blip r:embed="rId5"/>
          <a:stretch>
            <a:fillRect/>
          </a:stretch>
        </p:blipFill>
        <p:spPr>
          <a:xfrm>
            <a:off x="10210219" y="5453502"/>
            <a:ext cx="1326937" cy="663469"/>
          </a:xfrm>
          <a:prstGeom prst="rect">
            <a:avLst/>
          </a:prstGeom>
        </p:spPr>
      </p:pic>
      <p:pic>
        <p:nvPicPr>
          <p:cNvPr id="19" name="Picture 18">
            <a:extLst>
              <a:ext uri="{FF2B5EF4-FFF2-40B4-BE49-F238E27FC236}">
                <a16:creationId xmlns:a16="http://schemas.microsoft.com/office/drawing/2014/main" id="{D4F63711-71DA-E042-9118-A0CEFB360C83}"/>
              </a:ext>
            </a:extLst>
          </p:cNvPr>
          <p:cNvPicPr>
            <a:picLocks noChangeAspect="1"/>
          </p:cNvPicPr>
          <p:nvPr/>
        </p:nvPicPr>
        <p:blipFill rotWithShape="1">
          <a:blip r:embed="rId6"/>
          <a:srcRect l="68604" t="4387" r="-7305" b="37925"/>
          <a:stretch/>
        </p:blipFill>
        <p:spPr>
          <a:xfrm rot="10800000">
            <a:off x="10508066" y="28450"/>
            <a:ext cx="1683934" cy="3765146"/>
          </a:xfrm>
          <a:prstGeom prst="rect">
            <a:avLst/>
          </a:prstGeom>
        </p:spPr>
      </p:pic>
    </p:spTree>
    <p:extLst>
      <p:ext uri="{BB962C8B-B14F-4D97-AF65-F5344CB8AC3E}">
        <p14:creationId xmlns:p14="http://schemas.microsoft.com/office/powerpoint/2010/main" val="790206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ea typeface="ＭＳ Ｐゴシック" panose="020B0600070205080204" pitchFamily="50" charset="-128"/>
                <a:cs typeface="Arial" panose="020B0604020202020204" pitchFamily="34" charset="0"/>
              </a:rPr>
              <a:pPr eaLnBrk="0" hangingPunct="0">
                <a:spcBef>
                  <a:spcPct val="50000"/>
                </a:spcBef>
                <a:defRPr/>
              </a:pPr>
              <a:t>8</a:t>
            </a:fld>
            <a:endParaRPr lang="en-US" sz="1000" dirty="0">
              <a:solidFill>
                <a:srgbClr val="55565A"/>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ea typeface="ＭＳ Ｐゴシック" panose="020B0600070205080204" pitchFamily="50" charset="-128"/>
            </a:endParaRPr>
          </a:p>
          <a:p>
            <a:endParaRPr lang="en-US" sz="1800" kern="0" dirty="0">
              <a:solidFill>
                <a:srgbClr val="55565A"/>
              </a:solidFill>
              <a:ea typeface="ＭＳ Ｐゴシック" panose="020B0600070205080204" pitchFamily="50" charset="-128"/>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rgbClr val="55565A"/>
                </a:solidFill>
                <a:latin typeface="Arial" panose="020B0604020202020204" pitchFamily="34" charset="0"/>
                <a:ea typeface="ＭＳ Ｐゴシック" panose="020B0600070205080204" pitchFamily="50" charset="-128"/>
                <a:cs typeface="Arial" panose="020B0604020202020204" pitchFamily="34" charset="0"/>
              </a:rPr>
              <a:t>レオクラブ顧問の具体的な責任</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681367" y="461922"/>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2334818" y="1679306"/>
            <a:ext cx="9445504" cy="4016484"/>
          </a:xfrm>
          <a:prstGeom prst="rect">
            <a:avLst/>
          </a:prstGeom>
          <a:noFill/>
        </p:spPr>
        <p:txBody>
          <a:bodyPr wrap="square" lIns="91440" tIns="45720" rIns="91440" bIns="45720" rtlCol="0" anchor="t">
            <a:spAutoFit/>
          </a:bodyPr>
          <a:lstStyle/>
          <a:p>
            <a:pPr marL="342900" indent="-342900">
              <a:spcBef>
                <a:spcPts val="600"/>
              </a:spcBef>
              <a:buFont typeface="Arial" pitchFamily="34" charset="0"/>
              <a:buChar char="•"/>
              <a:defRPr/>
            </a:pP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レオクラブの発足と発展を</a:t>
            </a:r>
            <a:r>
              <a:rPr lang="ja-JP" sz="2000" b="1" dirty="0">
                <a:solidFill>
                  <a:srgbClr val="00AC69"/>
                </a:solidFill>
                <a:latin typeface="Arial" panose="020B0604020202020204" pitchFamily="34" charset="0"/>
                <a:ea typeface="ＭＳ Ｐゴシック" panose="020B0600070205080204" pitchFamily="50" charset="-128"/>
                <a:cs typeface="Arial" panose="020B0604020202020204" pitchFamily="34" charset="0"/>
              </a:rPr>
              <a:t>監督する</a:t>
            </a: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a:t>
            </a:r>
          </a:p>
          <a:p>
            <a:pPr marL="342900" indent="-342900">
              <a:spcBef>
                <a:spcPts val="600"/>
              </a:spcBef>
              <a:buFont typeface="Arial" pitchFamily="34" charset="0"/>
              <a:buChar char="•"/>
              <a:defRPr/>
            </a:pP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レオクラブの役員と会員を</a:t>
            </a:r>
            <a:r>
              <a:rPr lang="ja-JP" altLang="en-US"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ライオンズ・インターナショナルのオンライン報告システム</a:t>
            </a: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で、</a:t>
            </a:r>
            <a:r>
              <a:rPr lang="ja-JP" altLang="en-US"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また</a:t>
            </a: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レオクラブの奉仕アクティビティ</a:t>
            </a:r>
            <a:r>
              <a:rPr lang="ja-JP" altLang="en-US"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も同オンライン報告システム</a:t>
            </a: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で</a:t>
            </a:r>
            <a:r>
              <a:rPr lang="ja-JP" sz="2000" b="1" dirty="0">
                <a:solidFill>
                  <a:srgbClr val="00AC69"/>
                </a:solidFill>
                <a:latin typeface="Arial" panose="020B0604020202020204" pitchFamily="34" charset="0"/>
                <a:ea typeface="ＭＳ Ｐゴシック" panose="020B0600070205080204" pitchFamily="50" charset="-128"/>
                <a:cs typeface="Arial" panose="020B0604020202020204" pitchFamily="34" charset="0"/>
              </a:rPr>
              <a:t>報告する</a:t>
            </a: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a:t>
            </a:r>
          </a:p>
          <a:p>
            <a:pPr marL="342900" indent="-342900">
              <a:spcBef>
                <a:spcPts val="600"/>
              </a:spcBef>
              <a:buFont typeface="Arial" pitchFamily="34" charset="0"/>
              <a:buChar char="•"/>
              <a:defRPr/>
            </a:pP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レオクラブ役員に</a:t>
            </a:r>
            <a:r>
              <a:rPr lang="ja-JP" altLang="en-US"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ライオンズ・インターナショナルのオンライン報告システム</a:t>
            </a: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の使い方</a:t>
            </a:r>
            <a:r>
              <a:rPr lang="ja-JP" altLang="en-US"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を</a:t>
            </a:r>
            <a:r>
              <a:rPr lang="ja-JP" altLang="en-US" sz="2000" b="1" dirty="0">
                <a:solidFill>
                  <a:srgbClr val="00AC69"/>
                </a:solidFill>
                <a:latin typeface="Arial" panose="020B0604020202020204" pitchFamily="34" charset="0"/>
                <a:ea typeface="ＭＳ Ｐゴシック" panose="020B0600070205080204" pitchFamily="50" charset="-128"/>
                <a:cs typeface="Arial" panose="020B0604020202020204" pitchFamily="34" charset="0"/>
              </a:rPr>
              <a:t>教え</a:t>
            </a: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、報告を行えるようにする。</a:t>
            </a:r>
          </a:p>
          <a:p>
            <a:pPr marL="342900" indent="-342900">
              <a:spcBef>
                <a:spcPts val="600"/>
              </a:spcBef>
              <a:buFont typeface="Arial" pitchFamily="34" charset="0"/>
              <a:buChar char="•"/>
              <a:defRPr/>
            </a:pP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ライオンズに定期的にレオクラブの活動の最新情報を提供することで、レオとスポンサー・ライオンズクラブの協力を</a:t>
            </a:r>
            <a:r>
              <a:rPr lang="ja-JP" sz="2000" b="1" dirty="0">
                <a:solidFill>
                  <a:srgbClr val="00AC69"/>
                </a:solidFill>
                <a:latin typeface="Arial" panose="020B0604020202020204" pitchFamily="34" charset="0"/>
                <a:ea typeface="ＭＳ Ｐゴシック" panose="020B0600070205080204" pitchFamily="50" charset="-128"/>
                <a:cs typeface="Arial" panose="020B0604020202020204" pitchFamily="34" charset="0"/>
              </a:rPr>
              <a:t>促す</a:t>
            </a: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a:t>
            </a:r>
          </a:p>
          <a:p>
            <a:pPr marL="342900" indent="-342900">
              <a:spcBef>
                <a:spcPts val="600"/>
              </a:spcBef>
              <a:buFont typeface="Arial" pitchFamily="34" charset="0"/>
              <a:buChar char="•"/>
              <a:defRPr/>
            </a:pP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レオクラブの例会と理事会に</a:t>
            </a:r>
            <a:r>
              <a:rPr lang="ja-JP" sz="2000" b="1" dirty="0">
                <a:solidFill>
                  <a:srgbClr val="00AC69"/>
                </a:solidFill>
                <a:latin typeface="Arial" panose="020B0604020202020204" pitchFamily="34" charset="0"/>
                <a:ea typeface="ＭＳ Ｐゴシック" panose="020B0600070205080204" pitchFamily="50" charset="-128"/>
                <a:cs typeface="Arial" panose="020B0604020202020204" pitchFamily="34" charset="0"/>
              </a:rPr>
              <a:t>出席する</a:t>
            </a: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a:t>
            </a:r>
          </a:p>
          <a:p>
            <a:pPr marL="342900" indent="-342900">
              <a:spcBef>
                <a:spcPts val="600"/>
              </a:spcBef>
              <a:buFont typeface="Arial" pitchFamily="34" charset="0"/>
              <a:buChar char="•"/>
              <a:defRPr/>
            </a:pP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新レオ会員が新会員キットを受け取り、オリエンテーションを</a:t>
            </a:r>
            <a:r>
              <a:rPr lang="ja-JP" sz="2000" b="1" dirty="0">
                <a:solidFill>
                  <a:srgbClr val="00AC69"/>
                </a:solidFill>
                <a:latin typeface="Arial" panose="020B0604020202020204" pitchFamily="34" charset="0"/>
                <a:ea typeface="ＭＳ Ｐゴシック" panose="020B0600070205080204" pitchFamily="50" charset="-128"/>
                <a:cs typeface="Arial" panose="020B0604020202020204" pitchFamily="34" charset="0"/>
              </a:rPr>
              <a:t>受けるようにする</a:t>
            </a: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a:t>
            </a:r>
          </a:p>
          <a:p>
            <a:pPr marL="342900" indent="-342900">
              <a:spcBef>
                <a:spcPts val="600"/>
              </a:spcBef>
              <a:buFont typeface="Arial" pitchFamily="34" charset="0"/>
              <a:buChar char="•"/>
              <a:defRPr/>
            </a:pP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レオの功績を</a:t>
            </a:r>
            <a:r>
              <a:rPr lang="ja-JP" sz="2000" b="1" dirty="0">
                <a:solidFill>
                  <a:srgbClr val="00AC69"/>
                </a:solidFill>
                <a:latin typeface="Arial" panose="020B0604020202020204" pitchFamily="34" charset="0"/>
                <a:ea typeface="ＭＳ Ｐゴシック" panose="020B0600070205080204" pitchFamily="50" charset="-128"/>
                <a:cs typeface="Arial" panose="020B0604020202020204" pitchFamily="34" charset="0"/>
              </a:rPr>
              <a:t>表彰する</a:t>
            </a: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a:t>
            </a:r>
          </a:p>
          <a:p>
            <a:pPr marL="342900" indent="-342900">
              <a:spcBef>
                <a:spcPts val="600"/>
              </a:spcBef>
              <a:buFont typeface="Arial" pitchFamily="34" charset="0"/>
              <a:buChar char="•"/>
              <a:defRPr/>
            </a:pP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有資格のレオにライオンになるよう</a:t>
            </a:r>
            <a:r>
              <a:rPr lang="ja-JP" sz="2000" b="1" dirty="0">
                <a:solidFill>
                  <a:srgbClr val="00AC69"/>
                </a:solidFill>
                <a:latin typeface="Arial" panose="020B0604020202020204" pitchFamily="34" charset="0"/>
                <a:ea typeface="ＭＳ Ｐゴシック" panose="020B0600070205080204" pitchFamily="50" charset="-128"/>
                <a:cs typeface="Arial" panose="020B0604020202020204" pitchFamily="34" charset="0"/>
              </a:rPr>
              <a:t>奨励する</a:t>
            </a: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a:t>
            </a:r>
          </a:p>
        </p:txBody>
      </p:sp>
      <p:pic>
        <p:nvPicPr>
          <p:cNvPr id="9" name="Picture 8">
            <a:extLst>
              <a:ext uri="{FF2B5EF4-FFF2-40B4-BE49-F238E27FC236}">
                <a16:creationId xmlns:a16="http://schemas.microsoft.com/office/drawing/2014/main" id="{5C871625-5A9D-8047-8C92-66672BF3D366}"/>
              </a:ext>
            </a:extLst>
          </p:cNvPr>
          <p:cNvPicPr>
            <a:picLocks noChangeAspect="1"/>
          </p:cNvPicPr>
          <p:nvPr/>
        </p:nvPicPr>
        <p:blipFill>
          <a:blip r:embed="rId6"/>
          <a:stretch>
            <a:fillRect/>
          </a:stretch>
        </p:blipFill>
        <p:spPr>
          <a:xfrm>
            <a:off x="9404593" y="5568763"/>
            <a:ext cx="1326937" cy="663469"/>
          </a:xfrm>
          <a:prstGeom prst="rect">
            <a:avLst/>
          </a:prstGeom>
        </p:spPr>
      </p:pic>
    </p:spTree>
    <p:extLst>
      <p:ext uri="{BB962C8B-B14F-4D97-AF65-F5344CB8AC3E}">
        <p14:creationId xmlns:p14="http://schemas.microsoft.com/office/powerpoint/2010/main" val="2912708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ea typeface="ＭＳ Ｐゴシック" panose="020B0600070205080204" pitchFamily="50" charset="-128"/>
                <a:cs typeface="Arial" panose="020B0604020202020204" pitchFamily="34" charset="0"/>
              </a:rPr>
              <a:pPr eaLnBrk="0" hangingPunct="0">
                <a:spcBef>
                  <a:spcPct val="50000"/>
                </a:spcBef>
                <a:defRPr/>
              </a:pPr>
              <a:t>9</a:t>
            </a:fld>
            <a:endParaRPr lang="en-US" sz="1000" dirty="0">
              <a:solidFill>
                <a:srgbClr val="55565A"/>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ea typeface="ＭＳ Ｐゴシック" panose="020B0600070205080204" pitchFamily="50" charset="-128"/>
            </a:endParaRPr>
          </a:p>
          <a:p>
            <a:endParaRPr lang="en-US" sz="1800" kern="0" dirty="0">
              <a:solidFill>
                <a:srgbClr val="55565A"/>
              </a:solidFill>
              <a:ea typeface="ＭＳ Ｐゴシック" panose="020B0600070205080204" pitchFamily="50" charset="-128"/>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8"/>
            <a:ext cx="9040477" cy="53340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dirty="0">
                <a:solidFill>
                  <a:srgbClr val="55565A"/>
                </a:solidFill>
                <a:latin typeface="Arial" panose="020B0604020202020204" pitchFamily="34" charset="0"/>
                <a:ea typeface="ＭＳ Ｐゴシック" panose="020B0600070205080204" pitchFamily="50" charset="-128"/>
                <a:cs typeface="Arial" panose="020B0604020202020204" pitchFamily="34" charset="0"/>
              </a:rPr>
              <a:t>アルファ・クラブとオメガ・クラブの違い </a:t>
            </a:r>
          </a:p>
        </p:txBody>
      </p:sp>
      <p:sp>
        <p:nvSpPr>
          <p:cNvPr id="2" name="TextBox 1">
            <a:extLst>
              <a:ext uri="{FF2B5EF4-FFF2-40B4-BE49-F238E27FC236}">
                <a16:creationId xmlns:a16="http://schemas.microsoft.com/office/drawing/2014/main" id="{7EEC8933-4E72-42ED-AACA-CE3BF15C5871}"/>
              </a:ext>
            </a:extLst>
          </p:cNvPr>
          <p:cNvSpPr txBox="1"/>
          <p:nvPr/>
        </p:nvSpPr>
        <p:spPr>
          <a:xfrm>
            <a:off x="2239573" y="1482588"/>
            <a:ext cx="8150087" cy="4262705"/>
          </a:xfrm>
          <a:prstGeom prst="rect">
            <a:avLst/>
          </a:prstGeom>
          <a:noFill/>
        </p:spPr>
        <p:txBody>
          <a:bodyPr wrap="square" lIns="91440" tIns="45720" rIns="91440" bIns="45720" rtlCol="0" anchor="t">
            <a:spAutoFit/>
          </a:bodyPr>
          <a:lstStyle/>
          <a:p>
            <a:pPr>
              <a:spcBef>
                <a:spcPts val="600"/>
              </a:spcBef>
              <a:defRPr/>
            </a:pPr>
            <a:r>
              <a:rPr lang="ja-JP" sz="2400" b="1" dirty="0">
                <a:solidFill>
                  <a:srgbClr val="00AC69"/>
                </a:solidFill>
                <a:latin typeface="Arial" panose="020B0604020202020204" pitchFamily="34" charset="0"/>
                <a:ea typeface="ＭＳ Ｐゴシック" panose="020B0600070205080204" pitchFamily="50" charset="-128"/>
                <a:cs typeface="Arial" panose="020B0604020202020204" pitchFamily="34" charset="0"/>
              </a:rPr>
              <a:t>アルファ・レオクラブの顧問</a:t>
            </a:r>
          </a:p>
          <a:p>
            <a:pPr marL="342900" indent="-342900">
              <a:spcBef>
                <a:spcPts val="600"/>
              </a:spcBef>
              <a:buFont typeface="Arial" pitchFamily="34" charset="0"/>
              <a:buChar char="•"/>
              <a:defRPr/>
            </a:pP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レオが事業と例会を行えるよう積極的</a:t>
            </a:r>
            <a:r>
              <a:rPr lang="ja-JP" altLang="en-US"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に指導する</a:t>
            </a: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a:t>
            </a:r>
          </a:p>
          <a:p>
            <a:pPr marL="342900" indent="-342900">
              <a:spcBef>
                <a:spcPts val="600"/>
              </a:spcBef>
              <a:buFont typeface="Arial" pitchFamily="34" charset="0"/>
              <a:buChar char="•"/>
              <a:defRPr/>
            </a:pP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保護者、学校、ライオンズクラブに対応する。</a:t>
            </a:r>
          </a:p>
          <a:p>
            <a:pPr>
              <a:spcBef>
                <a:spcPts val="600"/>
              </a:spcBef>
              <a:defRPr/>
            </a:pPr>
            <a:endParaRPr lang="en-US" sz="1800" kern="0" dirty="0">
              <a:solidFill>
                <a:srgbClr val="81827C"/>
              </a:solidFill>
              <a:latin typeface="Arial" panose="020B0604020202020204" pitchFamily="34" charset="0"/>
              <a:ea typeface="ＭＳ Ｐゴシック" panose="020B0600070205080204" pitchFamily="50" charset="-128"/>
              <a:cs typeface="Arial" panose="020B0604020202020204" pitchFamily="34" charset="0"/>
            </a:endParaRPr>
          </a:p>
          <a:p>
            <a:pPr>
              <a:spcBef>
                <a:spcPts val="600"/>
              </a:spcBef>
              <a:defRPr/>
            </a:pPr>
            <a:r>
              <a:rPr lang="ja-JP" sz="2400" b="1" dirty="0">
                <a:solidFill>
                  <a:srgbClr val="00AC69"/>
                </a:solidFill>
                <a:latin typeface="Arial" panose="020B0604020202020204" pitchFamily="34" charset="0"/>
                <a:ea typeface="ＭＳ Ｐゴシック" panose="020B0600070205080204" pitchFamily="50" charset="-128"/>
                <a:cs typeface="Arial" panose="020B0604020202020204" pitchFamily="34" charset="0"/>
              </a:rPr>
              <a:t>オメガ・レオクラブの顧問</a:t>
            </a:r>
          </a:p>
          <a:p>
            <a:pPr marL="342900" indent="-342900">
              <a:spcBef>
                <a:spcPts val="600"/>
              </a:spcBef>
              <a:buFont typeface="Arial" pitchFamily="34" charset="0"/>
              <a:buChar char="•"/>
              <a:defRPr/>
            </a:pP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レオクラブとスポンサー・ライオンズクラブの連絡役を務める。</a:t>
            </a:r>
          </a:p>
          <a:p>
            <a:pPr marL="342900" indent="-342900">
              <a:spcBef>
                <a:spcPts val="600"/>
              </a:spcBef>
              <a:buFont typeface="Arial" pitchFamily="34" charset="0"/>
              <a:buChar char="•"/>
              <a:defRPr/>
            </a:pP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レオの責任が拡大されるため、日常的な管理業務に直接携わることは少なくなる。</a:t>
            </a:r>
          </a:p>
          <a:p>
            <a:pPr marL="342900" indent="-342900">
              <a:spcBef>
                <a:spcPts val="600"/>
              </a:spcBef>
              <a:buFont typeface="Arial" pitchFamily="34" charset="0"/>
              <a:buChar char="•"/>
              <a:defRPr/>
            </a:pPr>
            <a:r>
              <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レオの個人的・職業的成長を支援する。</a:t>
            </a:r>
            <a:endParaRPr lang="en-US" alt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endParaRPr>
          </a:p>
          <a:p>
            <a:pPr marL="342900" indent="-342900">
              <a:spcBef>
                <a:spcPts val="600"/>
              </a:spcBef>
              <a:buFont typeface="Arial" pitchFamily="34" charset="0"/>
              <a:buChar char="•"/>
              <a:defRPr/>
            </a:pPr>
            <a:endParaRPr lang="en-US" alt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endParaRPr>
          </a:p>
          <a:p>
            <a:pPr>
              <a:spcBef>
                <a:spcPts val="600"/>
              </a:spcBef>
              <a:defRPr/>
            </a:pPr>
            <a:r>
              <a:rPr lang="ja-JP" altLang="en-US"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青少年と協力する方法については、モジュール</a:t>
            </a:r>
            <a:r>
              <a:rPr lang="en-US" alt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5</a:t>
            </a:r>
            <a:r>
              <a:rPr lang="ja-JP" altLang="en-US"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rPr>
              <a:t>で詳細を確認してください。</a:t>
            </a:r>
            <a:endParaRPr lang="ja-JP" sz="2000" dirty="0">
              <a:solidFill>
                <a:srgbClr val="4E4F4F"/>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10" name="Picture 9">
            <a:extLst>
              <a:ext uri="{FF2B5EF4-FFF2-40B4-BE49-F238E27FC236}">
                <a16:creationId xmlns:a16="http://schemas.microsoft.com/office/drawing/2014/main" id="{4764AFEF-26C9-C843-A5C7-275F9DF709BD}"/>
              </a:ext>
            </a:extLst>
          </p:cNvPr>
          <p:cNvPicPr>
            <a:picLocks noChangeAspect="1"/>
          </p:cNvPicPr>
          <p:nvPr/>
        </p:nvPicPr>
        <p:blipFill>
          <a:blip r:embed="rId5"/>
          <a:stretch>
            <a:fillRect/>
          </a:stretch>
        </p:blipFill>
        <p:spPr>
          <a:xfrm>
            <a:off x="9404593" y="5568763"/>
            <a:ext cx="1326937" cy="663469"/>
          </a:xfrm>
          <a:prstGeom prst="rect">
            <a:avLst/>
          </a:prstGeom>
        </p:spPr>
      </p:pic>
      <p:pic>
        <p:nvPicPr>
          <p:cNvPr id="11" name="Picture 10">
            <a:extLst>
              <a:ext uri="{FF2B5EF4-FFF2-40B4-BE49-F238E27FC236}">
                <a16:creationId xmlns:a16="http://schemas.microsoft.com/office/drawing/2014/main" id="{758B8836-AD9B-A740-A73F-576CB5D7A692}"/>
              </a:ext>
            </a:extLst>
          </p:cNvPr>
          <p:cNvPicPr>
            <a:picLocks noChangeAspect="1"/>
          </p:cNvPicPr>
          <p:nvPr/>
        </p:nvPicPr>
        <p:blipFill>
          <a:blip r:embed="rId6"/>
          <a:stretch>
            <a:fillRect/>
          </a:stretch>
        </p:blipFill>
        <p:spPr>
          <a:xfrm>
            <a:off x="681367" y="461922"/>
            <a:ext cx="1558206" cy="1558206"/>
          </a:xfrm>
          <a:prstGeom prst="rect">
            <a:avLst/>
          </a:prstGeom>
        </p:spPr>
      </p:pic>
    </p:spTree>
    <p:extLst>
      <p:ext uri="{BB962C8B-B14F-4D97-AF65-F5344CB8AC3E}">
        <p14:creationId xmlns:p14="http://schemas.microsoft.com/office/powerpoint/2010/main" val="22386152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2150</Words>
  <Application>Microsoft Office PowerPoint</Application>
  <PresentationFormat>ワイド画面</PresentationFormat>
  <Paragraphs>135</Paragraphs>
  <Slides>11</Slides>
  <Notes>11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11</vt:i4>
      </vt:variant>
    </vt:vector>
  </HeadingPairs>
  <TitlesOfParts>
    <vt:vector size="17" baseType="lpstr">
      <vt:lpstr>ＭＳ Ｐゴシック</vt:lpstr>
      <vt:lpstr>ＭＳ 明朝</vt:lpstr>
      <vt:lpstr>Arial</vt:lpstr>
      <vt:lpstr>Calibri</vt:lpstr>
      <vt:lpstr>Calibri Light</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Nadeau, Melissa</dc:creator>
  <cp:lastModifiedBy>律子 藤原</cp:lastModifiedBy>
  <cp:revision>6</cp:revision>
  <dcterms:created xsi:type="dcterms:W3CDTF">2021-12-10T18:49:21Z</dcterms:created>
  <dcterms:modified xsi:type="dcterms:W3CDTF">2024-01-25T00:03:24Z</dcterms:modified>
</cp:coreProperties>
</file>