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1.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7"/>
  </p:notesMasterIdLst>
  <p:sldIdLst>
    <p:sldId id="1147" r:id="rId2"/>
    <p:sldId id="1100" r:id="rId3"/>
    <p:sldId id="1140" r:id="rId4"/>
    <p:sldId id="1103" r:id="rId5"/>
    <p:sldId id="1157" r:id="rId6"/>
    <p:sldId id="1158" r:id="rId7"/>
    <p:sldId id="1146" r:id="rId8"/>
    <p:sldId id="1165" r:id="rId9"/>
    <p:sldId id="1141" r:id="rId10"/>
    <p:sldId id="1164" r:id="rId11"/>
    <p:sldId id="1156" r:id="rId12"/>
    <p:sldId id="964" r:id="rId13"/>
    <p:sldId id="1152" r:id="rId14"/>
    <p:sldId id="924" r:id="rId15"/>
    <p:sldId id="1241" r:id="rId16"/>
    <p:sldId id="1163" r:id="rId17"/>
    <p:sldId id="1239" r:id="rId18"/>
    <p:sldId id="1160" r:id="rId19"/>
    <p:sldId id="1235" r:id="rId20"/>
    <p:sldId id="1236" r:id="rId21"/>
    <p:sldId id="1169" r:id="rId22"/>
    <p:sldId id="1170" r:id="rId23"/>
    <p:sldId id="1171" r:id="rId24"/>
    <p:sldId id="1242" r:id="rId25"/>
    <p:sldId id="1172" r:id="rId26"/>
    <p:sldId id="1256" r:id="rId27"/>
    <p:sldId id="1257" r:id="rId28"/>
    <p:sldId id="1180" r:id="rId29"/>
    <p:sldId id="1181" r:id="rId30"/>
    <p:sldId id="1186" r:id="rId31"/>
    <p:sldId id="1183" r:id="rId32"/>
    <p:sldId id="1184" r:id="rId33"/>
    <p:sldId id="1187" r:id="rId34"/>
    <p:sldId id="1179" r:id="rId35"/>
    <p:sldId id="1196" r:id="rId36"/>
    <p:sldId id="1174" r:id="rId37"/>
    <p:sldId id="1178" r:id="rId38"/>
    <p:sldId id="1201" r:id="rId39"/>
    <p:sldId id="1190" r:id="rId40"/>
    <p:sldId id="1192" r:id="rId41"/>
    <p:sldId id="1245" r:id="rId42"/>
    <p:sldId id="1208" r:id="rId43"/>
    <p:sldId id="1150" r:id="rId44"/>
    <p:sldId id="1210" r:id="rId45"/>
    <p:sldId id="1214" r:id="rId46"/>
    <p:sldId id="1215" r:id="rId47"/>
    <p:sldId id="1211" r:id="rId48"/>
    <p:sldId id="1213" r:id="rId49"/>
    <p:sldId id="1216" r:id="rId50"/>
    <p:sldId id="1218" r:id="rId51"/>
    <p:sldId id="1220" r:id="rId52"/>
    <p:sldId id="1221" r:id="rId53"/>
    <p:sldId id="1261" r:id="rId54"/>
    <p:sldId id="1222" r:id="rId55"/>
    <p:sldId id="1226" r:id="rId56"/>
    <p:sldId id="1227" r:id="rId57"/>
    <p:sldId id="1223" r:id="rId58"/>
    <p:sldId id="1249" r:id="rId59"/>
    <p:sldId id="1209" r:id="rId60"/>
    <p:sldId id="990" r:id="rId61"/>
    <p:sldId id="981" r:id="rId62"/>
    <p:sldId id="983" r:id="rId63"/>
    <p:sldId id="1000" r:id="rId64"/>
    <p:sldId id="1001" r:id="rId65"/>
    <p:sldId id="986" r:id="rId66"/>
    <p:sldId id="985" r:id="rId67"/>
    <p:sldId id="987" r:id="rId68"/>
    <p:sldId id="988" r:id="rId69"/>
    <p:sldId id="989" r:id="rId70"/>
    <p:sldId id="991" r:id="rId71"/>
    <p:sldId id="992" r:id="rId72"/>
    <p:sldId id="993" r:id="rId73"/>
    <p:sldId id="1002" r:id="rId74"/>
    <p:sldId id="1004" r:id="rId75"/>
    <p:sldId id="1008" r:id="rId76"/>
    <p:sldId id="1010" r:id="rId77"/>
    <p:sldId id="1003" r:id="rId78"/>
    <p:sldId id="1011" r:id="rId79"/>
    <p:sldId id="891" r:id="rId80"/>
    <p:sldId id="1012" r:id="rId81"/>
    <p:sldId id="925" r:id="rId82"/>
    <p:sldId id="1013" r:id="rId83"/>
    <p:sldId id="1014" r:id="rId84"/>
    <p:sldId id="1284" r:id="rId85"/>
    <p:sldId id="1144"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ACCF21-149B-537D-23FD-807A4D0AB43F}" name="DiMaggio, Kristin" initials="DK" userId="S::kdimaggio@lionsclubs.org::f298a555-1268-425a-8c4f-f0bf55330952" providerId="AD"/>
  <p188:author id="{352AD0AF-C767-9293-1F2D-9C110981B5CC}" name="Bianchi, Cynthia" initials="BC" userId="S::cbianchi@lionsclubs.org::5a908d06-6eb3-4bf5-a09b-fefbb2ba3a17" providerId="AD"/>
  <p188:author id="{3E0F87B0-8ED8-63FF-7BD1-BDC7817CE6A0}" name="O’Riordan, Owen" initials="OO" userId="S::ooriordan@lionsclubs.org::39bb708c-0229-404d-ae1f-1336cbda0a05" providerId="AD"/>
  <p188:author id="{36F809DB-9849-FC5E-7412-79D4C5C8F788}" name="Nadeau, Melissa" initials="NM" userId="S::mnadeau@lionsclubs.org::f91ecf52-7e58-4562-a5d6-937d37d5c2a4" providerId="AD"/>
  <p188:author id="{095C43FD-2D81-9CFA-9C4A-A35CD6167620}" name="Khamisi Grace" initials="KG" userId="zf4GxHDVBqBlx4LynScNWqDXMqa5rPKp++84GQX4s+g="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urns, Andrea" initials="BA" lastIdx="21" clrIdx="0">
    <p:extLst>
      <p:ext uri="{19B8F6BF-5375-455C-9EA6-DF929625EA0E}">
        <p15:presenceInfo xmlns:p15="http://schemas.microsoft.com/office/powerpoint/2012/main" userId="S::aburns@lionsclubs.org::a9d9e45e-56e8-4c87-b4e0-b1ceb4907a9a" providerId="AD"/>
      </p:ext>
    </p:extLst>
  </p:cmAuthor>
  <p:cmAuthor id="2" name="Nadeau, Melissa" initials="NM" lastIdx="44" clrIdx="1">
    <p:extLst>
      <p:ext uri="{19B8F6BF-5375-455C-9EA6-DF929625EA0E}">
        <p15:presenceInfo xmlns:p15="http://schemas.microsoft.com/office/powerpoint/2012/main" userId="S::mnadeau@lionsclubs.org::f91ecf52-7e58-4562-a5d6-937d37d5c2a4" providerId="AD"/>
      </p:ext>
    </p:extLst>
  </p:cmAuthor>
  <p:cmAuthor id="3" name="Grace, Khamisi" initials="GK" lastIdx="36" clrIdx="2">
    <p:extLst>
      <p:ext uri="{19B8F6BF-5375-455C-9EA6-DF929625EA0E}">
        <p15:presenceInfo xmlns:p15="http://schemas.microsoft.com/office/powerpoint/2012/main" userId="S::kgrace@lionsclubs.org::609a7397-3773-4306-89d7-963b1a7cb88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BB700"/>
    <a:srgbClr val="616262"/>
    <a:srgbClr val="00AC69"/>
    <a:srgbClr val="407CCA"/>
    <a:srgbClr val="55565A"/>
    <a:srgbClr val="B3B2B1"/>
    <a:srgbClr val="7A2682"/>
    <a:srgbClr val="00338D"/>
    <a:srgbClr val="0D22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38" autoAdjust="0"/>
    <p:restoredTop sz="55664" autoAdjust="0"/>
  </p:normalViewPr>
  <p:slideViewPr>
    <p:cSldViewPr snapToGrid="0" snapToObjects="1">
      <p:cViewPr varScale="1">
        <p:scale>
          <a:sx n="61" d="100"/>
          <a:sy n="61" d="100"/>
        </p:scale>
        <p:origin x="882" y="42"/>
      </p:cViewPr>
      <p:guideLst>
        <p:guide orient="horz" pos="2184"/>
        <p:guide pos="3840"/>
      </p:guideLst>
    </p:cSldViewPr>
  </p:slideViewPr>
  <p:outlineViewPr>
    <p:cViewPr>
      <p:scale>
        <a:sx n="33" d="100"/>
        <a:sy n="33" d="100"/>
      </p:scale>
      <p:origin x="0" y="-9536"/>
    </p:cViewPr>
    <p:sldLst>
      <p:sld r:id="rId1" collapse="1"/>
    </p:sldLst>
  </p:outlineViewPr>
  <p:notesTextViewPr>
    <p:cViewPr>
      <p:scale>
        <a:sx n="1" d="1"/>
        <a:sy n="1" d="1"/>
      </p:scale>
      <p:origin x="0" y="0"/>
    </p:cViewPr>
  </p:notesTextViewPr>
  <p:sorterViewPr>
    <p:cViewPr>
      <p:scale>
        <a:sx n="80" d="100"/>
        <a:sy n="80" d="100"/>
      </p:scale>
      <p:origin x="0" y="-18396"/>
    </p:cViewPr>
  </p:sorterViewPr>
  <p:notesViewPr>
    <p:cSldViewPr snapToGrid="0" snapToObjects="1">
      <p:cViewPr varScale="1">
        <p:scale>
          <a:sx n="51" d="100"/>
          <a:sy n="51" d="100"/>
        </p:scale>
        <p:origin x="2692" y="2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_rels/viewProps.xml.rels><?xml version="1.0" encoding="UTF-8" standalone="yes"?>
<Relationships xmlns="http://schemas.openxmlformats.org/package/2006/relationships"><Relationship Id="rId1"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A60671-772C-6448-BF50-349061B3A1A9}"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8BCC3D45-5020-9948-A446-B9BFDA69E86F}">
      <dgm:prSet phldrT="[Text]"/>
      <dgm:spPr>
        <a:solidFill>
          <a:srgbClr val="407CCA"/>
        </a:solidFill>
        <a:ln>
          <a:noFill/>
        </a:ln>
      </dgm:spPr>
      <dgm:t>
        <a:bodyPr/>
        <a:lstStyle/>
        <a:p>
          <a:pPr>
            <a:lnSpc>
              <a:spcPct val="100000"/>
            </a:lnSpc>
          </a:pPr>
          <a:r>
            <a:rPr lang="de-DE" b="1">
              <a:solidFill>
                <a:schemeClr val="bg1"/>
              </a:solidFill>
              <a:latin typeface="Arial" panose="020B0604020202020204" pitchFamily="34" charset="0"/>
              <a:ea typeface="Arial" charset="0"/>
              <a:cs typeface="Arial" panose="020B0604020202020204" pitchFamily="34" charset="0"/>
            </a:rPr>
            <a:t>Bürgender Lions-Club</a:t>
          </a:r>
        </a:p>
      </dgm:t>
    </dgm:pt>
    <dgm:pt modelId="{50D0487B-8561-9A4A-BE5D-DF7B87F2A5BB}" type="parTrans" cxnId="{0A91EEF3-F27E-934A-9808-CED72CDC0039}">
      <dgm:prSet/>
      <dgm:spPr/>
      <dgm:t>
        <a:bodyPr/>
        <a:lstStyle/>
        <a:p>
          <a:endParaRPr lang="en-US"/>
        </a:p>
      </dgm:t>
    </dgm:pt>
    <dgm:pt modelId="{28595BF3-FF7E-A44E-99FC-6E5143869B32}" type="sibTrans" cxnId="{0A91EEF3-F27E-934A-9808-CED72CDC0039}">
      <dgm:prSet/>
      <dgm:spPr/>
      <dgm:t>
        <a:bodyPr/>
        <a:lstStyle/>
        <a:p>
          <a:endParaRPr lang="en-US"/>
        </a:p>
      </dgm:t>
    </dgm:pt>
    <dgm:pt modelId="{73B7042E-F206-EA46-9E22-46F6EFEDA716}">
      <dgm:prSet phldrT="[Text]"/>
      <dgm:spPr>
        <a:solidFill>
          <a:srgbClr val="EBB700"/>
        </a:solidFill>
        <a:ln>
          <a:noFill/>
        </a:ln>
      </dgm:spPr>
      <dgm:t>
        <a:bodyPr/>
        <a:lstStyle/>
        <a:p>
          <a:pPr>
            <a:lnSpc>
              <a:spcPct val="100000"/>
            </a:lnSpc>
          </a:pPr>
          <a:r>
            <a:rPr lang="de-DE" b="1">
              <a:solidFill>
                <a:schemeClr val="bg1"/>
              </a:solidFill>
              <a:latin typeface="Arial" panose="020B0604020202020204" pitchFamily="34" charset="0"/>
              <a:ea typeface="Arial" charset="0"/>
              <a:cs typeface="Arial" panose="020B0604020202020204" pitchFamily="34" charset="0"/>
            </a:rPr>
            <a:t>Leo-Clubberater*in</a:t>
          </a:r>
        </a:p>
      </dgm:t>
    </dgm:pt>
    <dgm:pt modelId="{132AE454-5EAB-444C-A019-97603E6D7276}" type="parTrans" cxnId="{5F836F60-D7F8-ED46-B87F-F9D19BD14F24}">
      <dgm:prSet/>
      <dgm:spPr/>
      <dgm:t>
        <a:bodyPr/>
        <a:lstStyle/>
        <a:p>
          <a:endParaRPr lang="en-US"/>
        </a:p>
      </dgm:t>
    </dgm:pt>
    <dgm:pt modelId="{6522BB2A-3ACF-C949-878B-79BC04D3D969}" type="sibTrans" cxnId="{5F836F60-D7F8-ED46-B87F-F9D19BD14F24}">
      <dgm:prSet/>
      <dgm:spPr/>
      <dgm:t>
        <a:bodyPr/>
        <a:lstStyle/>
        <a:p>
          <a:endParaRPr lang="en-US"/>
        </a:p>
      </dgm:t>
    </dgm:pt>
    <dgm:pt modelId="{52412B63-CE8A-094D-AB5F-59AA189B793D}">
      <dgm:prSet phldrT="[Text]"/>
      <dgm:spPr>
        <a:solidFill>
          <a:srgbClr val="00AC69"/>
        </a:solidFill>
        <a:ln>
          <a:noFill/>
        </a:ln>
      </dgm:spPr>
      <dgm:t>
        <a:bodyPr/>
        <a:lstStyle/>
        <a:p>
          <a:pPr>
            <a:lnSpc>
              <a:spcPct val="100000"/>
            </a:lnSpc>
          </a:pPr>
          <a:r>
            <a:rPr lang="de-DE" sz="1800" b="1">
              <a:solidFill>
                <a:schemeClr val="bg1"/>
              </a:solidFill>
              <a:latin typeface="Arial" panose="020B0604020202020204" pitchFamily="34" charset="0"/>
              <a:ea typeface="Arial" charset="0"/>
              <a:cs typeface="Arial" panose="020B0604020202020204" pitchFamily="34" charset="0"/>
            </a:rPr>
            <a:t>Leo-Clubvorstand</a:t>
          </a:r>
        </a:p>
      </dgm:t>
    </dgm:pt>
    <dgm:pt modelId="{7BCF2E92-9370-9B4A-A13F-EEE2E3564E54}" type="parTrans" cxnId="{BE78F61C-C59B-514F-9B63-38687D85A524}">
      <dgm:prSet/>
      <dgm:spPr/>
      <dgm:t>
        <a:bodyPr/>
        <a:lstStyle/>
        <a:p>
          <a:endParaRPr lang="en-US"/>
        </a:p>
      </dgm:t>
    </dgm:pt>
    <dgm:pt modelId="{C3061198-8074-6240-8B75-0FAEC84BFFD7}" type="sibTrans" cxnId="{BE78F61C-C59B-514F-9B63-38687D85A524}">
      <dgm:prSet/>
      <dgm:spPr/>
      <dgm:t>
        <a:bodyPr/>
        <a:lstStyle/>
        <a:p>
          <a:endParaRPr lang="en-US"/>
        </a:p>
      </dgm:t>
    </dgm:pt>
    <dgm:pt modelId="{B7CA3C2F-F6EC-1444-BC39-2A1CB5837FEC}">
      <dgm:prSet phldrT="[Text]"/>
      <dgm:spPr>
        <a:solidFill>
          <a:schemeClr val="bg2">
            <a:lumMod val="75000"/>
          </a:schemeClr>
        </a:solidFill>
        <a:ln w="25400">
          <a:noFill/>
        </a:ln>
      </dgm:spPr>
      <dgm:t>
        <a:bodyPr/>
        <a:lstStyle/>
        <a:p>
          <a:pPr>
            <a:lnSpc>
              <a:spcPct val="100000"/>
            </a:lnSpc>
          </a:pPr>
          <a:r>
            <a:rPr lang="de-DE" b="1">
              <a:solidFill>
                <a:schemeClr val="bg1"/>
              </a:solidFill>
              <a:latin typeface="Arial" panose="020B0604020202020204" pitchFamily="34" charset="0"/>
              <a:ea typeface="Arial" charset="0"/>
              <a:cs typeface="Arial" panose="020B0604020202020204" pitchFamily="34" charset="0"/>
            </a:rPr>
            <a:t>Leo-Clubmitglieder</a:t>
          </a:r>
        </a:p>
      </dgm:t>
    </dgm:pt>
    <dgm:pt modelId="{FE5FA16F-FA89-5841-868C-109C219F1E2E}" type="parTrans" cxnId="{4117E4F2-068D-1D4A-8ACA-E97D096AE170}">
      <dgm:prSet/>
      <dgm:spPr/>
      <dgm:t>
        <a:bodyPr/>
        <a:lstStyle/>
        <a:p>
          <a:endParaRPr lang="en-US"/>
        </a:p>
      </dgm:t>
    </dgm:pt>
    <dgm:pt modelId="{2C58CDAC-7DE2-A04D-966B-C821E3449014}" type="sibTrans" cxnId="{4117E4F2-068D-1D4A-8ACA-E97D096AE170}">
      <dgm:prSet/>
      <dgm:spPr/>
      <dgm:t>
        <a:bodyPr/>
        <a:lstStyle/>
        <a:p>
          <a:endParaRPr lang="en-US"/>
        </a:p>
      </dgm:t>
    </dgm:pt>
    <dgm:pt modelId="{1F2C98F4-FC0E-ED48-A5B0-9B5FBCC180DD}">
      <dgm:prSet custT="1"/>
      <dgm:spPr>
        <a:solidFill>
          <a:srgbClr val="00AC69"/>
        </a:solidFill>
        <a:ln>
          <a:noFill/>
        </a:ln>
      </dgm:spPr>
      <dgm:t>
        <a:bodyPr/>
        <a:lstStyle/>
        <a:p>
          <a:pPr>
            <a:lnSpc>
              <a:spcPct val="100000"/>
            </a:lnSpc>
          </a:pPr>
          <a:r>
            <a:rPr lang="de-DE" sz="1600" b="1">
              <a:solidFill>
                <a:schemeClr val="bg1"/>
              </a:solidFill>
              <a:latin typeface="Arial" panose="020B0604020202020204" pitchFamily="34" charset="0"/>
              <a:ea typeface="Arial" charset="0"/>
              <a:cs typeface="Arial" panose="020B0604020202020204" pitchFamily="34" charset="0"/>
            </a:rPr>
            <a:t>Präsident*in</a:t>
          </a:r>
        </a:p>
      </dgm:t>
    </dgm:pt>
    <dgm:pt modelId="{C1D4E534-DA3D-F240-87C0-77D6E09F7E9E}" type="parTrans" cxnId="{099C2BDC-4C63-424C-86D9-9C0A0064B21F}">
      <dgm:prSet/>
      <dgm:spPr/>
      <dgm:t>
        <a:bodyPr/>
        <a:lstStyle/>
        <a:p>
          <a:endParaRPr lang="en-US"/>
        </a:p>
      </dgm:t>
    </dgm:pt>
    <dgm:pt modelId="{430D151B-52E2-4B4B-BD6D-BDF8726B80F8}" type="sibTrans" cxnId="{099C2BDC-4C63-424C-86D9-9C0A0064B21F}">
      <dgm:prSet/>
      <dgm:spPr/>
      <dgm:t>
        <a:bodyPr/>
        <a:lstStyle/>
        <a:p>
          <a:endParaRPr lang="en-US"/>
        </a:p>
      </dgm:t>
    </dgm:pt>
    <dgm:pt modelId="{72A124DB-36AA-B14E-95BE-6ACB52A886D2}">
      <dgm:prSet custT="1"/>
      <dgm:spPr>
        <a:solidFill>
          <a:srgbClr val="00AC69"/>
        </a:solidFill>
        <a:ln>
          <a:noFill/>
        </a:ln>
      </dgm:spPr>
      <dgm:t>
        <a:bodyPr/>
        <a:lstStyle/>
        <a:p>
          <a:pPr>
            <a:lnSpc>
              <a:spcPct val="100000"/>
            </a:lnSpc>
          </a:pPr>
          <a:r>
            <a:rPr lang="de-DE" sz="1600" b="1">
              <a:solidFill>
                <a:schemeClr val="bg1"/>
              </a:solidFill>
              <a:latin typeface="Arial" panose="020B0604020202020204" pitchFamily="34" charset="0"/>
              <a:ea typeface="Arial" charset="0"/>
              <a:cs typeface="Arial" panose="020B0604020202020204" pitchFamily="34" charset="0"/>
            </a:rPr>
            <a:t>Vizepräsident*in</a:t>
          </a:r>
        </a:p>
      </dgm:t>
    </dgm:pt>
    <dgm:pt modelId="{A46D3808-45CB-7844-B6CA-6902081D351B}" type="parTrans" cxnId="{B97687EA-7B6E-6945-A49B-E2933624C40F}">
      <dgm:prSet/>
      <dgm:spPr/>
      <dgm:t>
        <a:bodyPr/>
        <a:lstStyle/>
        <a:p>
          <a:endParaRPr lang="en-US"/>
        </a:p>
      </dgm:t>
    </dgm:pt>
    <dgm:pt modelId="{F21259B6-DA61-D04A-9F5B-3390ABF549FF}" type="sibTrans" cxnId="{B97687EA-7B6E-6945-A49B-E2933624C40F}">
      <dgm:prSet/>
      <dgm:spPr/>
      <dgm:t>
        <a:bodyPr/>
        <a:lstStyle/>
        <a:p>
          <a:endParaRPr lang="en-US"/>
        </a:p>
      </dgm:t>
    </dgm:pt>
    <dgm:pt modelId="{8ED7400F-4963-2E46-9A84-46B80A483A5F}">
      <dgm:prSet custT="1"/>
      <dgm:spPr>
        <a:solidFill>
          <a:srgbClr val="00AC69"/>
        </a:solidFill>
        <a:ln>
          <a:noFill/>
        </a:ln>
      </dgm:spPr>
      <dgm:t>
        <a:bodyPr/>
        <a:lstStyle/>
        <a:p>
          <a:pPr>
            <a:lnSpc>
              <a:spcPct val="100000"/>
            </a:lnSpc>
          </a:pPr>
          <a:r>
            <a:rPr lang="de-DE" sz="1600" b="1">
              <a:solidFill>
                <a:schemeClr val="bg1"/>
              </a:solidFill>
              <a:latin typeface="Arial" panose="020B0604020202020204" pitchFamily="34" charset="0"/>
              <a:ea typeface="Arial" charset="0"/>
              <a:cs typeface="Arial" panose="020B0604020202020204" pitchFamily="34" charset="0"/>
            </a:rPr>
            <a:t>Sekretär*in</a:t>
          </a:r>
        </a:p>
      </dgm:t>
    </dgm:pt>
    <dgm:pt modelId="{F91ED3E0-D839-EB44-BB73-42B74E4E3C22}" type="parTrans" cxnId="{A3C5FF1E-A050-BF49-AAC5-7C0C0DBBBAE6}">
      <dgm:prSet/>
      <dgm:spPr/>
      <dgm:t>
        <a:bodyPr/>
        <a:lstStyle/>
        <a:p>
          <a:endParaRPr lang="en-US"/>
        </a:p>
      </dgm:t>
    </dgm:pt>
    <dgm:pt modelId="{207EB303-446F-944C-BD80-BE86A473D82D}" type="sibTrans" cxnId="{A3C5FF1E-A050-BF49-AAC5-7C0C0DBBBAE6}">
      <dgm:prSet/>
      <dgm:spPr/>
      <dgm:t>
        <a:bodyPr/>
        <a:lstStyle/>
        <a:p>
          <a:endParaRPr lang="en-US"/>
        </a:p>
      </dgm:t>
    </dgm:pt>
    <dgm:pt modelId="{B875507A-2A77-624C-88FD-77A929F16109}">
      <dgm:prSet custT="1"/>
      <dgm:spPr>
        <a:solidFill>
          <a:srgbClr val="00AC69"/>
        </a:solidFill>
        <a:ln>
          <a:noFill/>
        </a:ln>
      </dgm:spPr>
      <dgm:t>
        <a:bodyPr/>
        <a:lstStyle/>
        <a:p>
          <a:pPr>
            <a:lnSpc>
              <a:spcPct val="100000"/>
            </a:lnSpc>
          </a:pPr>
          <a:r>
            <a:rPr lang="de-DE" sz="1600" b="1">
              <a:solidFill>
                <a:schemeClr val="bg1"/>
              </a:solidFill>
              <a:latin typeface="Arial" panose="020B0604020202020204" pitchFamily="34" charset="0"/>
              <a:ea typeface="Arial" charset="0"/>
              <a:cs typeface="Arial" panose="020B0604020202020204" pitchFamily="34" charset="0"/>
            </a:rPr>
            <a:t>Schatzmeister*in</a:t>
          </a:r>
        </a:p>
      </dgm:t>
    </dgm:pt>
    <dgm:pt modelId="{1B592596-5688-D645-8B24-7A53AEE2DB43}" type="parTrans" cxnId="{F6EF5D44-125A-3A44-8E7E-B32D83787ED7}">
      <dgm:prSet/>
      <dgm:spPr/>
      <dgm:t>
        <a:bodyPr/>
        <a:lstStyle/>
        <a:p>
          <a:endParaRPr lang="en-US"/>
        </a:p>
      </dgm:t>
    </dgm:pt>
    <dgm:pt modelId="{06C0E6AF-D054-DD42-B38C-EB1831A26F6A}" type="sibTrans" cxnId="{F6EF5D44-125A-3A44-8E7E-B32D83787ED7}">
      <dgm:prSet/>
      <dgm:spPr/>
      <dgm:t>
        <a:bodyPr/>
        <a:lstStyle/>
        <a:p>
          <a:endParaRPr lang="en-US"/>
        </a:p>
      </dgm:t>
    </dgm:pt>
    <dgm:pt modelId="{4BAA7786-9825-7D45-802B-CFBD490BAB9F}">
      <dgm:prSet custT="1"/>
      <dgm:spPr>
        <a:solidFill>
          <a:srgbClr val="00AC69"/>
        </a:solidFill>
        <a:ln>
          <a:noFill/>
        </a:ln>
      </dgm:spPr>
      <dgm:t>
        <a:bodyPr/>
        <a:lstStyle/>
        <a:p>
          <a:pPr>
            <a:lnSpc>
              <a:spcPct val="100000"/>
            </a:lnSpc>
          </a:pPr>
          <a:r>
            <a:rPr lang="de-DE" sz="1600" b="1">
              <a:solidFill>
                <a:schemeClr val="bg1"/>
              </a:solidFill>
              <a:latin typeface="Arial" panose="020B0604020202020204" pitchFamily="34" charset="0"/>
              <a:ea typeface="Arial" charset="0"/>
              <a:cs typeface="Arial" panose="020B0604020202020204" pitchFamily="34" charset="0"/>
            </a:rPr>
            <a:t>Drei Vorstandsmitglieder</a:t>
          </a:r>
        </a:p>
      </dgm:t>
    </dgm:pt>
    <dgm:pt modelId="{92A35D56-9051-BB4E-8FF0-1ACBEA755346}" type="parTrans" cxnId="{8EC42904-EE5D-7C41-90E0-ADF59DEBEC0E}">
      <dgm:prSet/>
      <dgm:spPr/>
      <dgm:t>
        <a:bodyPr/>
        <a:lstStyle/>
        <a:p>
          <a:endParaRPr lang="en-US"/>
        </a:p>
      </dgm:t>
    </dgm:pt>
    <dgm:pt modelId="{9EA3DF00-AD43-6044-8A1C-638E31D8D291}" type="sibTrans" cxnId="{8EC42904-EE5D-7C41-90E0-ADF59DEBEC0E}">
      <dgm:prSet/>
      <dgm:spPr/>
      <dgm:t>
        <a:bodyPr/>
        <a:lstStyle/>
        <a:p>
          <a:endParaRPr lang="en-US"/>
        </a:p>
      </dgm:t>
    </dgm:pt>
    <dgm:pt modelId="{6AD72C81-077A-5B46-AEE3-39B5850F0EC3}" type="pres">
      <dgm:prSet presAssocID="{82A60671-772C-6448-BF50-349061B3A1A9}" presName="Name0" presStyleCnt="0">
        <dgm:presLayoutVars>
          <dgm:dir/>
          <dgm:resizeHandles val="exact"/>
        </dgm:presLayoutVars>
      </dgm:prSet>
      <dgm:spPr/>
    </dgm:pt>
    <dgm:pt modelId="{299F47AF-A8B5-AC43-BCC1-1DCBEAFD5E8C}" type="pres">
      <dgm:prSet presAssocID="{8BCC3D45-5020-9948-A446-B9BFDA69E86F}" presName="Name5" presStyleLbl="vennNode1" presStyleIdx="0" presStyleCnt="4">
        <dgm:presLayoutVars>
          <dgm:bulletEnabled val="1"/>
        </dgm:presLayoutVars>
      </dgm:prSet>
      <dgm:spPr/>
    </dgm:pt>
    <dgm:pt modelId="{79635E55-1DBB-3A41-9CBC-2697789EFDAC}" type="pres">
      <dgm:prSet presAssocID="{28595BF3-FF7E-A44E-99FC-6E5143869B32}" presName="space" presStyleCnt="0"/>
      <dgm:spPr/>
    </dgm:pt>
    <dgm:pt modelId="{FF8100D5-4799-2C40-B24A-F47DE961F212}" type="pres">
      <dgm:prSet presAssocID="{73B7042E-F206-EA46-9E22-46F6EFEDA716}" presName="Name5" presStyleLbl="vennNode1" presStyleIdx="1" presStyleCnt="4">
        <dgm:presLayoutVars>
          <dgm:bulletEnabled val="1"/>
        </dgm:presLayoutVars>
      </dgm:prSet>
      <dgm:spPr/>
    </dgm:pt>
    <dgm:pt modelId="{E6F098DB-EB5B-6E4C-9908-58E2CB51A210}" type="pres">
      <dgm:prSet presAssocID="{6522BB2A-3ACF-C949-878B-79BC04D3D969}" presName="space" presStyleCnt="0"/>
      <dgm:spPr/>
    </dgm:pt>
    <dgm:pt modelId="{75415595-B662-CB46-9DFF-95849D113019}" type="pres">
      <dgm:prSet presAssocID="{52412B63-CE8A-094D-AB5F-59AA189B793D}" presName="Name5" presStyleLbl="vennNode1" presStyleIdx="2" presStyleCnt="4">
        <dgm:presLayoutVars>
          <dgm:bulletEnabled val="1"/>
        </dgm:presLayoutVars>
      </dgm:prSet>
      <dgm:spPr/>
    </dgm:pt>
    <dgm:pt modelId="{B1BBBF41-A89B-E746-BA9C-ACF2FFFA3BA3}" type="pres">
      <dgm:prSet presAssocID="{C3061198-8074-6240-8B75-0FAEC84BFFD7}" presName="space" presStyleCnt="0"/>
      <dgm:spPr/>
    </dgm:pt>
    <dgm:pt modelId="{43843FB9-4590-E049-A861-3A8D255C5CF2}" type="pres">
      <dgm:prSet presAssocID="{B7CA3C2F-F6EC-1444-BC39-2A1CB5837FEC}" presName="Name5" presStyleLbl="vennNode1" presStyleIdx="3" presStyleCnt="4">
        <dgm:presLayoutVars>
          <dgm:bulletEnabled val="1"/>
        </dgm:presLayoutVars>
      </dgm:prSet>
      <dgm:spPr/>
    </dgm:pt>
  </dgm:ptLst>
  <dgm:cxnLst>
    <dgm:cxn modelId="{8EC42904-EE5D-7C41-90E0-ADF59DEBEC0E}" srcId="{52412B63-CE8A-094D-AB5F-59AA189B793D}" destId="{4BAA7786-9825-7D45-802B-CFBD490BAB9F}" srcOrd="4" destOrd="0" parTransId="{92A35D56-9051-BB4E-8FF0-1ACBEA755346}" sibTransId="{9EA3DF00-AD43-6044-8A1C-638E31D8D291}"/>
    <dgm:cxn modelId="{8A0FDD07-8212-B24D-87D8-123EF189097B}" type="presOf" srcId="{8ED7400F-4963-2E46-9A84-46B80A483A5F}" destId="{75415595-B662-CB46-9DFF-95849D113019}" srcOrd="0" destOrd="3" presId="urn:microsoft.com/office/officeart/2005/8/layout/venn3"/>
    <dgm:cxn modelId="{DC79D415-9BB5-744F-A087-72C02F0ECE8D}" type="presOf" srcId="{8BCC3D45-5020-9948-A446-B9BFDA69E86F}" destId="{299F47AF-A8B5-AC43-BCC1-1DCBEAFD5E8C}" srcOrd="0" destOrd="0" presId="urn:microsoft.com/office/officeart/2005/8/layout/venn3"/>
    <dgm:cxn modelId="{BE78F61C-C59B-514F-9B63-38687D85A524}" srcId="{82A60671-772C-6448-BF50-349061B3A1A9}" destId="{52412B63-CE8A-094D-AB5F-59AA189B793D}" srcOrd="2" destOrd="0" parTransId="{7BCF2E92-9370-9B4A-A13F-EEE2E3564E54}" sibTransId="{C3061198-8074-6240-8B75-0FAEC84BFFD7}"/>
    <dgm:cxn modelId="{A3C5FF1E-A050-BF49-AAC5-7C0C0DBBBAE6}" srcId="{52412B63-CE8A-094D-AB5F-59AA189B793D}" destId="{8ED7400F-4963-2E46-9A84-46B80A483A5F}" srcOrd="2" destOrd="0" parTransId="{F91ED3E0-D839-EB44-BB73-42B74E4E3C22}" sibTransId="{207EB303-446F-944C-BD80-BE86A473D82D}"/>
    <dgm:cxn modelId="{7333733C-D70D-1D40-B119-18BB0CDC580C}" type="presOf" srcId="{52412B63-CE8A-094D-AB5F-59AA189B793D}" destId="{75415595-B662-CB46-9DFF-95849D113019}" srcOrd="0" destOrd="0" presId="urn:microsoft.com/office/officeart/2005/8/layout/venn3"/>
    <dgm:cxn modelId="{5F836F60-D7F8-ED46-B87F-F9D19BD14F24}" srcId="{82A60671-772C-6448-BF50-349061B3A1A9}" destId="{73B7042E-F206-EA46-9E22-46F6EFEDA716}" srcOrd="1" destOrd="0" parTransId="{132AE454-5EAB-444C-A019-97603E6D7276}" sibTransId="{6522BB2A-3ACF-C949-878B-79BC04D3D969}"/>
    <dgm:cxn modelId="{F6EF5D44-125A-3A44-8E7E-B32D83787ED7}" srcId="{52412B63-CE8A-094D-AB5F-59AA189B793D}" destId="{B875507A-2A77-624C-88FD-77A929F16109}" srcOrd="3" destOrd="0" parTransId="{1B592596-5688-D645-8B24-7A53AEE2DB43}" sibTransId="{06C0E6AF-D054-DD42-B38C-EB1831A26F6A}"/>
    <dgm:cxn modelId="{FA774874-7AE6-C54E-B568-AB75152626FE}" type="presOf" srcId="{82A60671-772C-6448-BF50-349061B3A1A9}" destId="{6AD72C81-077A-5B46-AEE3-39B5850F0EC3}" srcOrd="0" destOrd="0" presId="urn:microsoft.com/office/officeart/2005/8/layout/venn3"/>
    <dgm:cxn modelId="{297E1257-DC4B-1D45-9894-EDFF66669A7E}" type="presOf" srcId="{1F2C98F4-FC0E-ED48-A5B0-9B5FBCC180DD}" destId="{75415595-B662-CB46-9DFF-95849D113019}" srcOrd="0" destOrd="1" presId="urn:microsoft.com/office/officeart/2005/8/layout/venn3"/>
    <dgm:cxn modelId="{7AD64A93-0686-6B4E-956C-29770C54C8BF}" type="presOf" srcId="{B875507A-2A77-624C-88FD-77A929F16109}" destId="{75415595-B662-CB46-9DFF-95849D113019}" srcOrd="0" destOrd="4" presId="urn:microsoft.com/office/officeart/2005/8/layout/venn3"/>
    <dgm:cxn modelId="{9E1ABBD1-ACE9-384E-941C-64204782324D}" type="presOf" srcId="{72A124DB-36AA-B14E-95BE-6ACB52A886D2}" destId="{75415595-B662-CB46-9DFF-95849D113019}" srcOrd="0" destOrd="2" presId="urn:microsoft.com/office/officeart/2005/8/layout/venn3"/>
    <dgm:cxn modelId="{099C2BDC-4C63-424C-86D9-9C0A0064B21F}" srcId="{52412B63-CE8A-094D-AB5F-59AA189B793D}" destId="{1F2C98F4-FC0E-ED48-A5B0-9B5FBCC180DD}" srcOrd="0" destOrd="0" parTransId="{C1D4E534-DA3D-F240-87C0-77D6E09F7E9E}" sibTransId="{430D151B-52E2-4B4B-BD6D-BDF8726B80F8}"/>
    <dgm:cxn modelId="{94D320E8-BB42-1D40-94CB-D91A8CAFAF5E}" type="presOf" srcId="{B7CA3C2F-F6EC-1444-BC39-2A1CB5837FEC}" destId="{43843FB9-4590-E049-A861-3A8D255C5CF2}" srcOrd="0" destOrd="0" presId="urn:microsoft.com/office/officeart/2005/8/layout/venn3"/>
    <dgm:cxn modelId="{B97687EA-7B6E-6945-A49B-E2933624C40F}" srcId="{52412B63-CE8A-094D-AB5F-59AA189B793D}" destId="{72A124DB-36AA-B14E-95BE-6ACB52A886D2}" srcOrd="1" destOrd="0" parTransId="{A46D3808-45CB-7844-B6CA-6902081D351B}" sibTransId="{F21259B6-DA61-D04A-9F5B-3390ABF549FF}"/>
    <dgm:cxn modelId="{4117E4F2-068D-1D4A-8ACA-E97D096AE170}" srcId="{82A60671-772C-6448-BF50-349061B3A1A9}" destId="{B7CA3C2F-F6EC-1444-BC39-2A1CB5837FEC}" srcOrd="3" destOrd="0" parTransId="{FE5FA16F-FA89-5841-868C-109C219F1E2E}" sibTransId="{2C58CDAC-7DE2-A04D-966B-C821E3449014}"/>
    <dgm:cxn modelId="{0A91EEF3-F27E-934A-9808-CED72CDC0039}" srcId="{82A60671-772C-6448-BF50-349061B3A1A9}" destId="{8BCC3D45-5020-9948-A446-B9BFDA69E86F}" srcOrd="0" destOrd="0" parTransId="{50D0487B-8561-9A4A-BE5D-DF7B87F2A5BB}" sibTransId="{28595BF3-FF7E-A44E-99FC-6E5143869B32}"/>
    <dgm:cxn modelId="{6A480CF7-EF1F-A947-9707-698CB26A9DA2}" type="presOf" srcId="{73B7042E-F206-EA46-9E22-46F6EFEDA716}" destId="{FF8100D5-4799-2C40-B24A-F47DE961F212}" srcOrd="0" destOrd="0" presId="urn:microsoft.com/office/officeart/2005/8/layout/venn3"/>
    <dgm:cxn modelId="{EF3036FF-C283-764D-903C-7B9457164BCE}" type="presOf" srcId="{4BAA7786-9825-7D45-802B-CFBD490BAB9F}" destId="{75415595-B662-CB46-9DFF-95849D113019}" srcOrd="0" destOrd="5" presId="urn:microsoft.com/office/officeart/2005/8/layout/venn3"/>
    <dgm:cxn modelId="{2DAE38F7-6FF0-1A48-B38D-CF5441BE9863}" type="presParOf" srcId="{6AD72C81-077A-5B46-AEE3-39B5850F0EC3}" destId="{299F47AF-A8B5-AC43-BCC1-1DCBEAFD5E8C}" srcOrd="0" destOrd="0" presId="urn:microsoft.com/office/officeart/2005/8/layout/venn3"/>
    <dgm:cxn modelId="{15A58FD8-DD1C-194B-A00C-0B735812F1A7}" type="presParOf" srcId="{6AD72C81-077A-5B46-AEE3-39B5850F0EC3}" destId="{79635E55-1DBB-3A41-9CBC-2697789EFDAC}" srcOrd="1" destOrd="0" presId="urn:microsoft.com/office/officeart/2005/8/layout/venn3"/>
    <dgm:cxn modelId="{196D3A42-1E89-A84C-A499-D1354EB060AD}" type="presParOf" srcId="{6AD72C81-077A-5B46-AEE3-39B5850F0EC3}" destId="{FF8100D5-4799-2C40-B24A-F47DE961F212}" srcOrd="2" destOrd="0" presId="urn:microsoft.com/office/officeart/2005/8/layout/venn3"/>
    <dgm:cxn modelId="{A365802A-4A78-8741-A80E-99BE9D61D6D7}" type="presParOf" srcId="{6AD72C81-077A-5B46-AEE3-39B5850F0EC3}" destId="{E6F098DB-EB5B-6E4C-9908-58E2CB51A210}" srcOrd="3" destOrd="0" presId="urn:microsoft.com/office/officeart/2005/8/layout/venn3"/>
    <dgm:cxn modelId="{6DDCC3B1-E4B3-1D4C-A933-09E98A91362A}" type="presParOf" srcId="{6AD72C81-077A-5B46-AEE3-39B5850F0EC3}" destId="{75415595-B662-CB46-9DFF-95849D113019}" srcOrd="4" destOrd="0" presId="urn:microsoft.com/office/officeart/2005/8/layout/venn3"/>
    <dgm:cxn modelId="{AF903A04-79AA-3149-A17A-5CAD3C0A6024}" type="presParOf" srcId="{6AD72C81-077A-5B46-AEE3-39B5850F0EC3}" destId="{B1BBBF41-A89B-E746-BA9C-ACF2FFFA3BA3}" srcOrd="5" destOrd="0" presId="urn:microsoft.com/office/officeart/2005/8/layout/venn3"/>
    <dgm:cxn modelId="{B5F33AB9-43AD-1744-8C2D-4799F755AC06}" type="presParOf" srcId="{6AD72C81-077A-5B46-AEE3-39B5850F0EC3}" destId="{43843FB9-4590-E049-A861-3A8D255C5CF2}" srcOrd="6" destOrd="0" presId="urn:microsoft.com/office/officeart/2005/8/layout/ven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964B06-6E81-554B-9608-EB3F27BD0103}" type="doc">
      <dgm:prSet loTypeId="urn:microsoft.com/office/officeart/2009/layout/CircleArrowProcess" loCatId="relationship" qsTypeId="urn:microsoft.com/office/officeart/2005/8/quickstyle/simple1" qsCatId="simple" csTypeId="urn:microsoft.com/office/officeart/2005/8/colors/accent1_2" csCatId="accent1" phldr="1"/>
      <dgm:spPr/>
      <dgm:t>
        <a:bodyPr/>
        <a:lstStyle/>
        <a:p>
          <a:endParaRPr lang="en-US"/>
        </a:p>
      </dgm:t>
    </dgm:pt>
    <dgm:pt modelId="{FAE26536-E619-7F4D-A2B5-09771364FAF5}">
      <dgm:prSet phldrT="[Text]" custT="1"/>
      <dgm:spPr/>
      <dgm:t>
        <a:bodyPr/>
        <a:lstStyle/>
        <a:p>
          <a:pPr>
            <a:lnSpc>
              <a:spcPct val="100000"/>
            </a:lnSpc>
            <a:spcAft>
              <a:spcPts val="0"/>
            </a:spcAft>
          </a:pPr>
          <a:r>
            <a:rPr lang="de-DE" sz="2800" b="1" i="0" baseline="0">
              <a:solidFill>
                <a:srgbClr val="00AC69"/>
              </a:solidFill>
              <a:latin typeface="Arial" panose="020B0604020202020204" pitchFamily="34" charset="0"/>
              <a:cs typeface="Arial" panose="020B0604020202020204" pitchFamily="34" charset="0"/>
            </a:rPr>
            <a:t>Über 150.000 </a:t>
          </a:r>
        </a:p>
        <a:p>
          <a:pPr>
            <a:lnSpc>
              <a:spcPct val="100000"/>
            </a:lnSpc>
            <a:spcAft>
              <a:spcPts val="0"/>
            </a:spcAft>
          </a:pPr>
          <a:r>
            <a:rPr lang="de-DE" sz="2800" b="1" i="0" baseline="0">
              <a:solidFill>
                <a:srgbClr val="00AC69"/>
              </a:solidFill>
              <a:latin typeface="Arial" panose="020B0604020202020204" pitchFamily="34" charset="0"/>
              <a:cs typeface="Arial" panose="020B0604020202020204" pitchFamily="34" charset="0"/>
            </a:rPr>
            <a:t>gemeldete </a:t>
          </a:r>
        </a:p>
        <a:p>
          <a:pPr>
            <a:lnSpc>
              <a:spcPct val="100000"/>
            </a:lnSpc>
            <a:spcAft>
              <a:spcPts val="0"/>
            </a:spcAft>
          </a:pPr>
          <a:r>
            <a:rPr lang="de-DE" sz="2800" b="1" i="0" baseline="0">
              <a:solidFill>
                <a:srgbClr val="00AC69"/>
              </a:solidFill>
              <a:latin typeface="Arial" panose="020B0604020202020204" pitchFamily="34" charset="0"/>
              <a:cs typeface="Arial" panose="020B0604020202020204" pitchFamily="34" charset="0"/>
            </a:rPr>
            <a:t>Mitglieder</a:t>
          </a:r>
          <a:br>
            <a:rPr lang="de-DE" sz="2400" b="0" i="0" baseline="0">
              <a:solidFill>
                <a:srgbClr val="00AC69"/>
              </a:solidFill>
              <a:latin typeface="Arial" panose="020B0604020202020204" pitchFamily="34" charset="0"/>
              <a:cs typeface="Arial" panose="020B0604020202020204" pitchFamily="34" charset="0"/>
            </a:rPr>
          </a:br>
          <a:endParaRPr lang="de-DE" sz="2400" b="0" i="0" baseline="0">
            <a:solidFill>
              <a:srgbClr val="00AC69"/>
            </a:solidFill>
            <a:latin typeface="Arial" panose="020B0604020202020204" pitchFamily="34" charset="0"/>
            <a:cs typeface="Arial" panose="020B0604020202020204" pitchFamily="34" charset="0"/>
          </a:endParaRPr>
        </a:p>
      </dgm:t>
    </dgm:pt>
    <dgm:pt modelId="{18E043EE-7FE2-BB40-99BD-3AD1571E647E}" type="parTrans" cxnId="{CE21A7B0-2F40-CC44-8CF4-9FE2F38CBF3C}">
      <dgm:prSet/>
      <dgm:spPr/>
      <dgm:t>
        <a:bodyPr/>
        <a:lstStyle/>
        <a:p>
          <a:endParaRPr lang="en-US"/>
        </a:p>
      </dgm:t>
    </dgm:pt>
    <dgm:pt modelId="{BB72518E-F9E2-044D-AECA-534C4B07329C}" type="sibTrans" cxnId="{CE21A7B0-2F40-CC44-8CF4-9FE2F38CBF3C}">
      <dgm:prSet/>
      <dgm:spPr/>
      <dgm:t>
        <a:bodyPr/>
        <a:lstStyle/>
        <a:p>
          <a:endParaRPr lang="en-US"/>
        </a:p>
      </dgm:t>
    </dgm:pt>
    <dgm:pt modelId="{1C00E78F-A891-7241-BE2E-3C48CCFAAC21}">
      <dgm:prSet phldrT="[Text]" custT="1"/>
      <dgm:spPr/>
      <dgm:t>
        <a:bodyPr/>
        <a:lstStyle/>
        <a:p>
          <a:r>
            <a:rPr lang="de-DE" sz="2800" b="1" i="0">
              <a:solidFill>
                <a:srgbClr val="EBB700"/>
              </a:solidFill>
              <a:latin typeface="Arial" panose="020B0604020202020204" pitchFamily="34" charset="0"/>
              <a:cs typeface="Arial" panose="020B0604020202020204" pitchFamily="34" charset="0"/>
            </a:rPr>
            <a:t>Über 7,400 Clubs</a:t>
          </a:r>
        </a:p>
      </dgm:t>
    </dgm:pt>
    <dgm:pt modelId="{B536A0DE-D02A-C844-B96F-0C02C0DE9D37}" type="parTrans" cxnId="{BFC96F2A-6A51-AD41-BEB6-F2AF8774E878}">
      <dgm:prSet/>
      <dgm:spPr/>
      <dgm:t>
        <a:bodyPr/>
        <a:lstStyle/>
        <a:p>
          <a:endParaRPr lang="en-US"/>
        </a:p>
      </dgm:t>
    </dgm:pt>
    <dgm:pt modelId="{67FCDD0D-336F-8442-8AA9-22FACFD2B52F}" type="sibTrans" cxnId="{BFC96F2A-6A51-AD41-BEB6-F2AF8774E878}">
      <dgm:prSet/>
      <dgm:spPr/>
      <dgm:t>
        <a:bodyPr/>
        <a:lstStyle/>
        <a:p>
          <a:endParaRPr lang="en-US"/>
        </a:p>
      </dgm:t>
    </dgm:pt>
    <dgm:pt modelId="{2A90E854-1EAD-FF49-91BF-BC6C8C9582DB}">
      <dgm:prSet phldrT="[Text]" custT="1"/>
      <dgm:spPr/>
      <dgm:t>
        <a:bodyPr/>
        <a:lstStyle/>
        <a:p>
          <a:r>
            <a:rPr lang="de-DE" sz="2800" b="1" i="0">
              <a:solidFill>
                <a:srgbClr val="407CCA"/>
              </a:solidFill>
              <a:latin typeface="Arial" panose="020B0604020202020204" pitchFamily="34" charset="0"/>
              <a:cs typeface="Arial" panose="020B0604020202020204" pitchFamily="34" charset="0"/>
            </a:rPr>
            <a:t>Mehr als 150 Länder</a:t>
          </a:r>
        </a:p>
      </dgm:t>
    </dgm:pt>
    <dgm:pt modelId="{15940F83-4C81-8B46-BC7A-8F73AA6793F6}" type="parTrans" cxnId="{860B0AB8-6379-7E47-B4CA-B0A47F0D586C}">
      <dgm:prSet/>
      <dgm:spPr/>
      <dgm:t>
        <a:bodyPr/>
        <a:lstStyle/>
        <a:p>
          <a:endParaRPr lang="en-US"/>
        </a:p>
      </dgm:t>
    </dgm:pt>
    <dgm:pt modelId="{755D2DDD-068B-E24A-934B-A12DA6BDF476}" type="sibTrans" cxnId="{860B0AB8-6379-7E47-B4CA-B0A47F0D586C}">
      <dgm:prSet/>
      <dgm:spPr/>
      <dgm:t>
        <a:bodyPr/>
        <a:lstStyle/>
        <a:p>
          <a:endParaRPr lang="en-US"/>
        </a:p>
      </dgm:t>
    </dgm:pt>
    <dgm:pt modelId="{FAB72E7C-0CFB-C147-9CCA-1698D727464E}" type="pres">
      <dgm:prSet presAssocID="{27964B06-6E81-554B-9608-EB3F27BD0103}" presName="Name0" presStyleCnt="0">
        <dgm:presLayoutVars>
          <dgm:chMax val="7"/>
          <dgm:chPref val="7"/>
          <dgm:dir/>
          <dgm:animLvl val="lvl"/>
        </dgm:presLayoutVars>
      </dgm:prSet>
      <dgm:spPr/>
    </dgm:pt>
    <dgm:pt modelId="{B4F16479-1947-FA48-8784-EBED7211A466}" type="pres">
      <dgm:prSet presAssocID="{FAE26536-E619-7F4D-A2B5-09771364FAF5}" presName="Accent1" presStyleCnt="0"/>
      <dgm:spPr/>
    </dgm:pt>
    <dgm:pt modelId="{286A2D40-3744-5C4C-9F5D-AD52FAE6D2CB}" type="pres">
      <dgm:prSet presAssocID="{FAE26536-E619-7F4D-A2B5-09771364FAF5}" presName="Accent" presStyleLbl="node1" presStyleIdx="0" presStyleCnt="3"/>
      <dgm:spPr>
        <a:solidFill>
          <a:srgbClr val="00AC69"/>
        </a:solidFill>
      </dgm:spPr>
    </dgm:pt>
    <dgm:pt modelId="{F5ED7372-C607-144C-8DDF-444092D072B4}" type="pres">
      <dgm:prSet presAssocID="{FAE26536-E619-7F4D-A2B5-09771364FAF5}" presName="Parent1" presStyleLbl="revTx" presStyleIdx="0" presStyleCnt="3" custScaleX="177077" custScaleY="144304">
        <dgm:presLayoutVars>
          <dgm:chMax val="1"/>
          <dgm:chPref val="1"/>
          <dgm:bulletEnabled val="1"/>
        </dgm:presLayoutVars>
      </dgm:prSet>
      <dgm:spPr/>
    </dgm:pt>
    <dgm:pt modelId="{EDA972ED-50D9-4145-B876-EBF930FE261A}" type="pres">
      <dgm:prSet presAssocID="{1C00E78F-A891-7241-BE2E-3C48CCFAAC21}" presName="Accent2" presStyleCnt="0"/>
      <dgm:spPr/>
    </dgm:pt>
    <dgm:pt modelId="{F7BF5EEF-04BB-2F41-AB49-EAF86F755871}" type="pres">
      <dgm:prSet presAssocID="{1C00E78F-A891-7241-BE2E-3C48CCFAAC21}" presName="Accent" presStyleLbl="node1" presStyleIdx="1" presStyleCnt="3"/>
      <dgm:spPr>
        <a:solidFill>
          <a:srgbClr val="EBB700"/>
        </a:solidFill>
      </dgm:spPr>
    </dgm:pt>
    <dgm:pt modelId="{7A4F3BB8-DBA9-B84C-A8EB-0D6B9B8E2E1D}" type="pres">
      <dgm:prSet presAssocID="{1C00E78F-A891-7241-BE2E-3C48CCFAAC21}" presName="Parent2" presStyleLbl="revTx" presStyleIdx="1" presStyleCnt="3">
        <dgm:presLayoutVars>
          <dgm:chMax val="1"/>
          <dgm:chPref val="1"/>
          <dgm:bulletEnabled val="1"/>
        </dgm:presLayoutVars>
      </dgm:prSet>
      <dgm:spPr/>
    </dgm:pt>
    <dgm:pt modelId="{0B22725A-3E9E-494C-B8F6-F9AC558C75ED}" type="pres">
      <dgm:prSet presAssocID="{2A90E854-1EAD-FF49-91BF-BC6C8C9582DB}" presName="Accent3" presStyleCnt="0"/>
      <dgm:spPr/>
    </dgm:pt>
    <dgm:pt modelId="{6C668ADB-2F24-E049-9C0F-C564F1957C89}" type="pres">
      <dgm:prSet presAssocID="{2A90E854-1EAD-FF49-91BF-BC6C8C9582DB}" presName="Accent" presStyleLbl="node1" presStyleIdx="2" presStyleCnt="3"/>
      <dgm:spPr>
        <a:solidFill>
          <a:srgbClr val="407CCA"/>
        </a:solidFill>
      </dgm:spPr>
    </dgm:pt>
    <dgm:pt modelId="{4E419C4F-74E8-1F4A-9887-E4EBF1D6A15A}" type="pres">
      <dgm:prSet presAssocID="{2A90E854-1EAD-FF49-91BF-BC6C8C9582DB}" presName="Parent3" presStyleLbl="revTx" presStyleIdx="2" presStyleCnt="3">
        <dgm:presLayoutVars>
          <dgm:chMax val="1"/>
          <dgm:chPref val="1"/>
          <dgm:bulletEnabled val="1"/>
        </dgm:presLayoutVars>
      </dgm:prSet>
      <dgm:spPr/>
    </dgm:pt>
  </dgm:ptLst>
  <dgm:cxnLst>
    <dgm:cxn modelId="{BFC96F2A-6A51-AD41-BEB6-F2AF8774E878}" srcId="{27964B06-6E81-554B-9608-EB3F27BD0103}" destId="{1C00E78F-A891-7241-BE2E-3C48CCFAAC21}" srcOrd="1" destOrd="0" parTransId="{B536A0DE-D02A-C844-B96F-0C02C0DE9D37}" sibTransId="{67FCDD0D-336F-8442-8AA9-22FACFD2B52F}"/>
    <dgm:cxn modelId="{CE21A7B0-2F40-CC44-8CF4-9FE2F38CBF3C}" srcId="{27964B06-6E81-554B-9608-EB3F27BD0103}" destId="{FAE26536-E619-7F4D-A2B5-09771364FAF5}" srcOrd="0" destOrd="0" parTransId="{18E043EE-7FE2-BB40-99BD-3AD1571E647E}" sibTransId="{BB72518E-F9E2-044D-AECA-534C4B07329C}"/>
    <dgm:cxn modelId="{860B0AB8-6379-7E47-B4CA-B0A47F0D586C}" srcId="{27964B06-6E81-554B-9608-EB3F27BD0103}" destId="{2A90E854-1EAD-FF49-91BF-BC6C8C9582DB}" srcOrd="2" destOrd="0" parTransId="{15940F83-4C81-8B46-BC7A-8F73AA6793F6}" sibTransId="{755D2DDD-068B-E24A-934B-A12DA6BDF476}"/>
    <dgm:cxn modelId="{5ECB5BE5-1D80-F84C-BDEA-3EBD92D1B3B3}" type="presOf" srcId="{FAE26536-E619-7F4D-A2B5-09771364FAF5}" destId="{F5ED7372-C607-144C-8DDF-444092D072B4}" srcOrd="0" destOrd="0" presId="urn:microsoft.com/office/officeart/2009/layout/CircleArrowProcess"/>
    <dgm:cxn modelId="{9E9ED7E6-7FC7-EC46-90F5-765F1059D739}" type="presOf" srcId="{1C00E78F-A891-7241-BE2E-3C48CCFAAC21}" destId="{7A4F3BB8-DBA9-B84C-A8EB-0D6B9B8E2E1D}" srcOrd="0" destOrd="0" presId="urn:microsoft.com/office/officeart/2009/layout/CircleArrowProcess"/>
    <dgm:cxn modelId="{E85B70EE-742D-2844-92A3-FFF9185D68DF}" type="presOf" srcId="{2A90E854-1EAD-FF49-91BF-BC6C8C9582DB}" destId="{4E419C4F-74E8-1F4A-9887-E4EBF1D6A15A}" srcOrd="0" destOrd="0" presId="urn:microsoft.com/office/officeart/2009/layout/CircleArrowProcess"/>
    <dgm:cxn modelId="{E99025FC-07D7-3049-88B6-BE40A358BDA5}" type="presOf" srcId="{27964B06-6E81-554B-9608-EB3F27BD0103}" destId="{FAB72E7C-0CFB-C147-9CCA-1698D727464E}" srcOrd="0" destOrd="0" presId="urn:microsoft.com/office/officeart/2009/layout/CircleArrowProcess"/>
    <dgm:cxn modelId="{4B77C994-9B52-B144-84F4-6D7AAA21C53D}" type="presParOf" srcId="{FAB72E7C-0CFB-C147-9CCA-1698D727464E}" destId="{B4F16479-1947-FA48-8784-EBED7211A466}" srcOrd="0" destOrd="0" presId="urn:microsoft.com/office/officeart/2009/layout/CircleArrowProcess"/>
    <dgm:cxn modelId="{EFD47A01-CBAA-5143-95FE-951A4B7EF373}" type="presParOf" srcId="{B4F16479-1947-FA48-8784-EBED7211A466}" destId="{286A2D40-3744-5C4C-9F5D-AD52FAE6D2CB}" srcOrd="0" destOrd="0" presId="urn:microsoft.com/office/officeart/2009/layout/CircleArrowProcess"/>
    <dgm:cxn modelId="{660FE937-F7F6-024C-81A1-F5D6A0AF3174}" type="presParOf" srcId="{FAB72E7C-0CFB-C147-9CCA-1698D727464E}" destId="{F5ED7372-C607-144C-8DDF-444092D072B4}" srcOrd="1" destOrd="0" presId="urn:microsoft.com/office/officeart/2009/layout/CircleArrowProcess"/>
    <dgm:cxn modelId="{1DB10835-16AF-0A44-8BEA-3B472CA5126F}" type="presParOf" srcId="{FAB72E7C-0CFB-C147-9CCA-1698D727464E}" destId="{EDA972ED-50D9-4145-B876-EBF930FE261A}" srcOrd="2" destOrd="0" presId="urn:microsoft.com/office/officeart/2009/layout/CircleArrowProcess"/>
    <dgm:cxn modelId="{A94DB7B2-E784-794D-8E5B-F222E72AE639}" type="presParOf" srcId="{EDA972ED-50D9-4145-B876-EBF930FE261A}" destId="{F7BF5EEF-04BB-2F41-AB49-EAF86F755871}" srcOrd="0" destOrd="0" presId="urn:microsoft.com/office/officeart/2009/layout/CircleArrowProcess"/>
    <dgm:cxn modelId="{2FBAC014-2FA4-B040-B68F-59104CA373D8}" type="presParOf" srcId="{FAB72E7C-0CFB-C147-9CCA-1698D727464E}" destId="{7A4F3BB8-DBA9-B84C-A8EB-0D6B9B8E2E1D}" srcOrd="3" destOrd="0" presId="urn:microsoft.com/office/officeart/2009/layout/CircleArrowProcess"/>
    <dgm:cxn modelId="{D26ED649-2BDE-1449-B73A-86374DFA545B}" type="presParOf" srcId="{FAB72E7C-0CFB-C147-9CCA-1698D727464E}" destId="{0B22725A-3E9E-494C-B8F6-F9AC558C75ED}" srcOrd="4" destOrd="0" presId="urn:microsoft.com/office/officeart/2009/layout/CircleArrowProcess"/>
    <dgm:cxn modelId="{138F5A25-9D34-A146-B386-AE328020D1D6}" type="presParOf" srcId="{0B22725A-3E9E-494C-B8F6-F9AC558C75ED}" destId="{6C668ADB-2F24-E049-9C0F-C564F1957C89}" srcOrd="0" destOrd="0" presId="urn:microsoft.com/office/officeart/2009/layout/CircleArrowProcess"/>
    <dgm:cxn modelId="{9FA61892-1EB7-5F4B-A6AE-B0CA3C194B93}" type="presParOf" srcId="{FAB72E7C-0CFB-C147-9CCA-1698D727464E}" destId="{4E419C4F-74E8-1F4A-9887-E4EBF1D6A15A}" srcOrd="5" destOrd="0" presId="urn:microsoft.com/office/officeart/2009/layout/CircleArrow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9F47AF-A8B5-AC43-BCC1-1DCBEAFD5E8C}">
      <dsp:nvSpPr>
        <dsp:cNvPr id="0" name=""/>
        <dsp:cNvSpPr/>
      </dsp:nvSpPr>
      <dsp:spPr>
        <a:xfrm>
          <a:off x="3152" y="2005311"/>
          <a:ext cx="3162963" cy="3162963"/>
        </a:xfrm>
        <a:prstGeom prst="ellipse">
          <a:avLst/>
        </a:prstGeom>
        <a:solidFill>
          <a:srgbClr val="407CC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4068" tIns="26670" rIns="174068" bIns="26670" numCol="1" spcCol="1270" anchor="ctr" anchorCtr="0">
          <a:noAutofit/>
        </a:bodyPr>
        <a:lstStyle/>
        <a:p>
          <a:pPr marL="0" lvl="0" indent="0" algn="ctr" defTabSz="933450">
            <a:lnSpc>
              <a:spcPct val="100000"/>
            </a:lnSpc>
            <a:spcBef>
              <a:spcPct val="0"/>
            </a:spcBef>
            <a:spcAft>
              <a:spcPct val="35000"/>
            </a:spcAft>
            <a:buNone/>
          </a:pPr>
          <a:r>
            <a:rPr lang="de-DE" sz="2100" b="1" kern="1200">
              <a:solidFill>
                <a:schemeClr val="bg1"/>
              </a:solidFill>
              <a:latin typeface="Arial" panose="020B0604020202020204" pitchFamily="34" charset="0"/>
              <a:ea typeface="Arial" charset="0"/>
              <a:cs typeface="Arial" panose="020B0604020202020204" pitchFamily="34" charset="0"/>
            </a:rPr>
            <a:t>Bürgender Lions-Club</a:t>
          </a:r>
        </a:p>
      </dsp:txBody>
      <dsp:txXfrm>
        <a:off x="466357" y="2468516"/>
        <a:ext cx="2236553" cy="2236553"/>
      </dsp:txXfrm>
    </dsp:sp>
    <dsp:sp modelId="{FF8100D5-4799-2C40-B24A-F47DE961F212}">
      <dsp:nvSpPr>
        <dsp:cNvPr id="0" name=""/>
        <dsp:cNvSpPr/>
      </dsp:nvSpPr>
      <dsp:spPr>
        <a:xfrm>
          <a:off x="2533523" y="2005311"/>
          <a:ext cx="3162963" cy="3162963"/>
        </a:xfrm>
        <a:prstGeom prst="ellipse">
          <a:avLst/>
        </a:prstGeom>
        <a:solidFill>
          <a:srgbClr val="EBB7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4068" tIns="26670" rIns="174068" bIns="26670" numCol="1" spcCol="1270" anchor="ctr" anchorCtr="0">
          <a:noAutofit/>
        </a:bodyPr>
        <a:lstStyle/>
        <a:p>
          <a:pPr marL="0" lvl="0" indent="0" algn="ctr" defTabSz="933450">
            <a:lnSpc>
              <a:spcPct val="100000"/>
            </a:lnSpc>
            <a:spcBef>
              <a:spcPct val="0"/>
            </a:spcBef>
            <a:spcAft>
              <a:spcPct val="35000"/>
            </a:spcAft>
            <a:buNone/>
          </a:pPr>
          <a:r>
            <a:rPr lang="de-DE" sz="2100" b="1" kern="1200">
              <a:solidFill>
                <a:schemeClr val="bg1"/>
              </a:solidFill>
              <a:latin typeface="Arial" panose="020B0604020202020204" pitchFamily="34" charset="0"/>
              <a:ea typeface="Arial" charset="0"/>
              <a:cs typeface="Arial" panose="020B0604020202020204" pitchFamily="34" charset="0"/>
            </a:rPr>
            <a:t>Leo-Clubberater*in</a:t>
          </a:r>
        </a:p>
      </dsp:txBody>
      <dsp:txXfrm>
        <a:off x="2996728" y="2468516"/>
        <a:ext cx="2236553" cy="2236553"/>
      </dsp:txXfrm>
    </dsp:sp>
    <dsp:sp modelId="{75415595-B662-CB46-9DFF-95849D113019}">
      <dsp:nvSpPr>
        <dsp:cNvPr id="0" name=""/>
        <dsp:cNvSpPr/>
      </dsp:nvSpPr>
      <dsp:spPr>
        <a:xfrm>
          <a:off x="5063893" y="2005311"/>
          <a:ext cx="3162963" cy="3162963"/>
        </a:xfrm>
        <a:prstGeom prst="ellipse">
          <a:avLst/>
        </a:prstGeom>
        <a:solidFill>
          <a:srgbClr val="00AC69"/>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4068" tIns="20320" rIns="174068" bIns="20320" numCol="1" spcCol="1270" anchor="ctr" anchorCtr="1">
          <a:noAutofit/>
        </a:bodyPr>
        <a:lstStyle/>
        <a:p>
          <a:pPr marL="0" lvl="0" indent="0" algn="l" defTabSz="800100">
            <a:lnSpc>
              <a:spcPct val="100000"/>
            </a:lnSpc>
            <a:spcBef>
              <a:spcPct val="0"/>
            </a:spcBef>
            <a:spcAft>
              <a:spcPct val="35000"/>
            </a:spcAft>
            <a:buNone/>
          </a:pPr>
          <a:r>
            <a:rPr lang="de-DE" sz="1800" b="1" kern="1200">
              <a:solidFill>
                <a:schemeClr val="bg1"/>
              </a:solidFill>
              <a:latin typeface="Arial" panose="020B0604020202020204" pitchFamily="34" charset="0"/>
              <a:ea typeface="Arial" charset="0"/>
              <a:cs typeface="Arial" panose="020B0604020202020204" pitchFamily="34" charset="0"/>
            </a:rPr>
            <a:t>Leo-Clubvorstand</a:t>
          </a:r>
        </a:p>
        <a:p>
          <a:pPr marL="171450" lvl="1" indent="-171450" algn="l" defTabSz="711200">
            <a:lnSpc>
              <a:spcPct val="100000"/>
            </a:lnSpc>
            <a:spcBef>
              <a:spcPct val="0"/>
            </a:spcBef>
            <a:spcAft>
              <a:spcPct val="15000"/>
            </a:spcAft>
            <a:buChar char="•"/>
          </a:pPr>
          <a:r>
            <a:rPr lang="de-DE" sz="1600" b="1" kern="1200">
              <a:solidFill>
                <a:schemeClr val="bg1"/>
              </a:solidFill>
              <a:latin typeface="Arial" panose="020B0604020202020204" pitchFamily="34" charset="0"/>
              <a:ea typeface="Arial" charset="0"/>
              <a:cs typeface="Arial" panose="020B0604020202020204" pitchFamily="34" charset="0"/>
            </a:rPr>
            <a:t>Präsident*in</a:t>
          </a:r>
        </a:p>
        <a:p>
          <a:pPr marL="171450" lvl="1" indent="-171450" algn="l" defTabSz="711200">
            <a:lnSpc>
              <a:spcPct val="100000"/>
            </a:lnSpc>
            <a:spcBef>
              <a:spcPct val="0"/>
            </a:spcBef>
            <a:spcAft>
              <a:spcPct val="15000"/>
            </a:spcAft>
            <a:buChar char="•"/>
          </a:pPr>
          <a:r>
            <a:rPr lang="de-DE" sz="1600" b="1" kern="1200">
              <a:solidFill>
                <a:schemeClr val="bg1"/>
              </a:solidFill>
              <a:latin typeface="Arial" panose="020B0604020202020204" pitchFamily="34" charset="0"/>
              <a:ea typeface="Arial" charset="0"/>
              <a:cs typeface="Arial" panose="020B0604020202020204" pitchFamily="34" charset="0"/>
            </a:rPr>
            <a:t>Vizepräsident*in</a:t>
          </a:r>
        </a:p>
        <a:p>
          <a:pPr marL="171450" lvl="1" indent="-171450" algn="l" defTabSz="711200">
            <a:lnSpc>
              <a:spcPct val="100000"/>
            </a:lnSpc>
            <a:spcBef>
              <a:spcPct val="0"/>
            </a:spcBef>
            <a:spcAft>
              <a:spcPct val="15000"/>
            </a:spcAft>
            <a:buChar char="•"/>
          </a:pPr>
          <a:r>
            <a:rPr lang="de-DE" sz="1600" b="1" kern="1200">
              <a:solidFill>
                <a:schemeClr val="bg1"/>
              </a:solidFill>
              <a:latin typeface="Arial" panose="020B0604020202020204" pitchFamily="34" charset="0"/>
              <a:ea typeface="Arial" charset="0"/>
              <a:cs typeface="Arial" panose="020B0604020202020204" pitchFamily="34" charset="0"/>
            </a:rPr>
            <a:t>Sekretär*in</a:t>
          </a:r>
        </a:p>
        <a:p>
          <a:pPr marL="171450" lvl="1" indent="-171450" algn="l" defTabSz="711200">
            <a:lnSpc>
              <a:spcPct val="100000"/>
            </a:lnSpc>
            <a:spcBef>
              <a:spcPct val="0"/>
            </a:spcBef>
            <a:spcAft>
              <a:spcPct val="15000"/>
            </a:spcAft>
            <a:buChar char="•"/>
          </a:pPr>
          <a:r>
            <a:rPr lang="de-DE" sz="1600" b="1" kern="1200">
              <a:solidFill>
                <a:schemeClr val="bg1"/>
              </a:solidFill>
              <a:latin typeface="Arial" panose="020B0604020202020204" pitchFamily="34" charset="0"/>
              <a:ea typeface="Arial" charset="0"/>
              <a:cs typeface="Arial" panose="020B0604020202020204" pitchFamily="34" charset="0"/>
            </a:rPr>
            <a:t>Schatzmeister*in</a:t>
          </a:r>
        </a:p>
        <a:p>
          <a:pPr marL="171450" lvl="1" indent="-171450" algn="l" defTabSz="711200">
            <a:lnSpc>
              <a:spcPct val="100000"/>
            </a:lnSpc>
            <a:spcBef>
              <a:spcPct val="0"/>
            </a:spcBef>
            <a:spcAft>
              <a:spcPct val="15000"/>
            </a:spcAft>
            <a:buChar char="•"/>
          </a:pPr>
          <a:r>
            <a:rPr lang="de-DE" sz="1600" b="1" kern="1200">
              <a:solidFill>
                <a:schemeClr val="bg1"/>
              </a:solidFill>
              <a:latin typeface="Arial" panose="020B0604020202020204" pitchFamily="34" charset="0"/>
              <a:ea typeface="Arial" charset="0"/>
              <a:cs typeface="Arial" panose="020B0604020202020204" pitchFamily="34" charset="0"/>
            </a:rPr>
            <a:t>Drei Vorstandsmitglieder</a:t>
          </a:r>
        </a:p>
      </dsp:txBody>
      <dsp:txXfrm>
        <a:off x="5527098" y="2468516"/>
        <a:ext cx="2236553" cy="2236553"/>
      </dsp:txXfrm>
    </dsp:sp>
    <dsp:sp modelId="{43843FB9-4590-E049-A861-3A8D255C5CF2}">
      <dsp:nvSpPr>
        <dsp:cNvPr id="0" name=""/>
        <dsp:cNvSpPr/>
      </dsp:nvSpPr>
      <dsp:spPr>
        <a:xfrm>
          <a:off x="7594264" y="2005311"/>
          <a:ext cx="3162963" cy="3162963"/>
        </a:xfrm>
        <a:prstGeom prst="ellipse">
          <a:avLst/>
        </a:prstGeom>
        <a:solidFill>
          <a:schemeClr val="bg2">
            <a:lumMod val="75000"/>
          </a:schemeClr>
        </a:solidFill>
        <a:ln w="254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4068" tIns="26670" rIns="174068" bIns="26670" numCol="1" spcCol="1270" anchor="ctr" anchorCtr="0">
          <a:noAutofit/>
        </a:bodyPr>
        <a:lstStyle/>
        <a:p>
          <a:pPr marL="0" lvl="0" indent="0" algn="ctr" defTabSz="933450">
            <a:lnSpc>
              <a:spcPct val="100000"/>
            </a:lnSpc>
            <a:spcBef>
              <a:spcPct val="0"/>
            </a:spcBef>
            <a:spcAft>
              <a:spcPct val="35000"/>
            </a:spcAft>
            <a:buNone/>
          </a:pPr>
          <a:r>
            <a:rPr lang="de-DE" sz="2100" b="1" kern="1200">
              <a:solidFill>
                <a:schemeClr val="bg1"/>
              </a:solidFill>
              <a:latin typeface="Arial" panose="020B0604020202020204" pitchFamily="34" charset="0"/>
              <a:ea typeface="Arial" charset="0"/>
              <a:cs typeface="Arial" panose="020B0604020202020204" pitchFamily="34" charset="0"/>
            </a:rPr>
            <a:t>Leo-Clubmitglieder</a:t>
          </a:r>
        </a:p>
      </dsp:txBody>
      <dsp:txXfrm>
        <a:off x="8057469" y="2468516"/>
        <a:ext cx="2236553" cy="22365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6A2D40-3744-5C4C-9F5D-AD52FAE6D2CB}">
      <dsp:nvSpPr>
        <dsp:cNvPr id="0" name=""/>
        <dsp:cNvSpPr/>
      </dsp:nvSpPr>
      <dsp:spPr>
        <a:xfrm>
          <a:off x="4306777" y="0"/>
          <a:ext cx="3149280" cy="3149759"/>
        </a:xfrm>
        <a:prstGeom prst="circularArrow">
          <a:avLst>
            <a:gd name="adj1" fmla="val 10980"/>
            <a:gd name="adj2" fmla="val 1142322"/>
            <a:gd name="adj3" fmla="val 4500000"/>
            <a:gd name="adj4" fmla="val 10800000"/>
            <a:gd name="adj5" fmla="val 12500"/>
          </a:avLst>
        </a:prstGeom>
        <a:solidFill>
          <a:srgbClr val="00AC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ED7372-C607-144C-8DDF-444092D072B4}">
      <dsp:nvSpPr>
        <dsp:cNvPr id="0" name=""/>
        <dsp:cNvSpPr/>
      </dsp:nvSpPr>
      <dsp:spPr>
        <a:xfrm>
          <a:off x="4328449" y="943375"/>
          <a:ext cx="3098837" cy="1262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100000"/>
            </a:lnSpc>
            <a:spcBef>
              <a:spcPct val="0"/>
            </a:spcBef>
            <a:spcAft>
              <a:spcPts val="0"/>
            </a:spcAft>
            <a:buNone/>
          </a:pPr>
          <a:r>
            <a:rPr lang="de-DE" sz="2800" b="1" i="0" kern="1200" baseline="0">
              <a:solidFill>
                <a:srgbClr val="00AC69"/>
              </a:solidFill>
              <a:latin typeface="Arial" panose="020B0604020202020204" pitchFamily="34" charset="0"/>
              <a:cs typeface="Arial" panose="020B0604020202020204" pitchFamily="34" charset="0"/>
            </a:rPr>
            <a:t>Über 150.000 </a:t>
          </a:r>
        </a:p>
        <a:p>
          <a:pPr marL="0" lvl="0" indent="0" algn="ctr" defTabSz="1244600">
            <a:lnSpc>
              <a:spcPct val="100000"/>
            </a:lnSpc>
            <a:spcBef>
              <a:spcPct val="0"/>
            </a:spcBef>
            <a:spcAft>
              <a:spcPts val="0"/>
            </a:spcAft>
            <a:buNone/>
          </a:pPr>
          <a:r>
            <a:rPr lang="de-DE" sz="2800" b="1" i="0" kern="1200" baseline="0">
              <a:solidFill>
                <a:srgbClr val="00AC69"/>
              </a:solidFill>
              <a:latin typeface="Arial" panose="020B0604020202020204" pitchFamily="34" charset="0"/>
              <a:cs typeface="Arial" panose="020B0604020202020204" pitchFamily="34" charset="0"/>
            </a:rPr>
            <a:t>gemeldete </a:t>
          </a:r>
        </a:p>
        <a:p>
          <a:pPr marL="0" lvl="0" indent="0" algn="ctr" defTabSz="1244600">
            <a:lnSpc>
              <a:spcPct val="100000"/>
            </a:lnSpc>
            <a:spcBef>
              <a:spcPct val="0"/>
            </a:spcBef>
            <a:spcAft>
              <a:spcPts val="0"/>
            </a:spcAft>
            <a:buNone/>
          </a:pPr>
          <a:r>
            <a:rPr lang="de-DE" sz="2800" b="1" i="0" kern="1200" baseline="0">
              <a:solidFill>
                <a:srgbClr val="00AC69"/>
              </a:solidFill>
              <a:latin typeface="Arial" panose="020B0604020202020204" pitchFamily="34" charset="0"/>
              <a:cs typeface="Arial" panose="020B0604020202020204" pitchFamily="34" charset="0"/>
            </a:rPr>
            <a:t>Mitglieder</a:t>
          </a:r>
          <a:br>
            <a:rPr lang="de-DE" sz="2400" b="0" i="0" kern="1200" baseline="0">
              <a:solidFill>
                <a:srgbClr val="00AC69"/>
              </a:solidFill>
              <a:latin typeface="Arial" panose="020B0604020202020204" pitchFamily="34" charset="0"/>
              <a:cs typeface="Arial" panose="020B0604020202020204" pitchFamily="34" charset="0"/>
            </a:rPr>
          </a:br>
          <a:endParaRPr lang="de-DE" sz="2400" b="0" i="0" kern="1200" baseline="0">
            <a:solidFill>
              <a:srgbClr val="00AC69"/>
            </a:solidFill>
            <a:latin typeface="Arial" panose="020B0604020202020204" pitchFamily="34" charset="0"/>
            <a:cs typeface="Arial" panose="020B0604020202020204" pitchFamily="34" charset="0"/>
          </a:endParaRPr>
        </a:p>
      </dsp:txBody>
      <dsp:txXfrm>
        <a:off x="4328449" y="943375"/>
        <a:ext cx="3098837" cy="1262353"/>
      </dsp:txXfrm>
    </dsp:sp>
    <dsp:sp modelId="{F7BF5EEF-04BB-2F41-AB49-EAF86F755871}">
      <dsp:nvSpPr>
        <dsp:cNvPr id="0" name=""/>
        <dsp:cNvSpPr/>
      </dsp:nvSpPr>
      <dsp:spPr>
        <a:xfrm>
          <a:off x="3432075" y="1809770"/>
          <a:ext cx="3149280" cy="3149759"/>
        </a:xfrm>
        <a:prstGeom prst="leftCircularArrow">
          <a:avLst>
            <a:gd name="adj1" fmla="val 10980"/>
            <a:gd name="adj2" fmla="val 1142322"/>
            <a:gd name="adj3" fmla="val 6300000"/>
            <a:gd name="adj4" fmla="val 18900000"/>
            <a:gd name="adj5" fmla="val 12500"/>
          </a:avLst>
        </a:prstGeom>
        <a:solidFill>
          <a:srgbClr val="EBB7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4F3BB8-DBA9-B84C-A8EB-0D6B9B8E2E1D}">
      <dsp:nvSpPr>
        <dsp:cNvPr id="0" name=""/>
        <dsp:cNvSpPr/>
      </dsp:nvSpPr>
      <dsp:spPr>
        <a:xfrm>
          <a:off x="4131718" y="2957398"/>
          <a:ext cx="1749994" cy="874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de-DE" sz="2800" b="1" i="0" kern="1200">
              <a:solidFill>
                <a:srgbClr val="EBB700"/>
              </a:solidFill>
              <a:latin typeface="Arial" panose="020B0604020202020204" pitchFamily="34" charset="0"/>
              <a:cs typeface="Arial" panose="020B0604020202020204" pitchFamily="34" charset="0"/>
            </a:rPr>
            <a:t>Über 7,400 Clubs</a:t>
          </a:r>
        </a:p>
      </dsp:txBody>
      <dsp:txXfrm>
        <a:off x="4131718" y="2957398"/>
        <a:ext cx="1749994" cy="874787"/>
      </dsp:txXfrm>
    </dsp:sp>
    <dsp:sp modelId="{6C668ADB-2F24-E049-9C0F-C564F1957C89}">
      <dsp:nvSpPr>
        <dsp:cNvPr id="0" name=""/>
        <dsp:cNvSpPr/>
      </dsp:nvSpPr>
      <dsp:spPr>
        <a:xfrm>
          <a:off x="4530923" y="3836111"/>
          <a:ext cx="2705719" cy="2706804"/>
        </a:xfrm>
        <a:prstGeom prst="blockArc">
          <a:avLst>
            <a:gd name="adj1" fmla="val 13500000"/>
            <a:gd name="adj2" fmla="val 10800000"/>
            <a:gd name="adj3" fmla="val 12740"/>
          </a:avLst>
        </a:prstGeom>
        <a:solidFill>
          <a:srgbClr val="407CC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419C4F-74E8-1F4A-9887-E4EBF1D6A15A}">
      <dsp:nvSpPr>
        <dsp:cNvPr id="0" name=""/>
        <dsp:cNvSpPr/>
      </dsp:nvSpPr>
      <dsp:spPr>
        <a:xfrm>
          <a:off x="5007011" y="4780254"/>
          <a:ext cx="1749994" cy="874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de-DE" sz="2800" b="1" i="0" kern="1200">
              <a:solidFill>
                <a:srgbClr val="407CCA"/>
              </a:solidFill>
              <a:latin typeface="Arial" panose="020B0604020202020204" pitchFamily="34" charset="0"/>
              <a:cs typeface="Arial" panose="020B0604020202020204" pitchFamily="34" charset="0"/>
            </a:rPr>
            <a:t>Mehr als 150 Länder</a:t>
          </a:r>
        </a:p>
      </dsp:txBody>
      <dsp:txXfrm>
        <a:off x="5007011" y="4780254"/>
        <a:ext cx="1749994" cy="874787"/>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12/10/2021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lionsclubs.org/GE/common/pdfs/leo86.pd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mailto:LCIFLeoGrants@lionsclubs.org"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cdn2.webdamdb.com/md_E4RipN1OOvX0.jpg.pdf?v=1"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cdn2.webdamdb.com/md_bBCgtSQ0q236.jpg.pdf"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cdn2.webdamdb.com/md_E4RipN1OOvX0.jpg.pdf?v=1"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lionsclubs.org/de/resources-for-members/resource-center/leo-lion-program"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www.lionsclubs.org/de/resources-for-members/resource-center/leo-lion-program"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lionsclubs.org/de/resources-for-members/resource-center/leo-lion-program"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www.lionsclubs.org/de/resources-for-members/resource-center/leo-lion-program"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www.lionsclubs.org/de/resources-for-members/resource-center/leo-lion-program"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a:solidFill>
                  <a:srgbClr val="FF0000"/>
                </a:solidFill>
                <a:latin typeface="Arial" panose="020B0604020202020204" pitchFamily="34" charset="0"/>
                <a:ea typeface="ＭＳ Ｐゴシック" pitchFamily="34" charset="-128"/>
                <a:cs typeface="Arial" panose="020B0604020202020204" pitchFamily="34" charset="0"/>
              </a:rPr>
              <a:t>Hinweis für den*die Seminarleiter*in: </a:t>
            </a:r>
            <a:r>
              <a:rPr lang="de-DE" sz="1200">
                <a:solidFill>
                  <a:schemeClr val="tx1"/>
                </a:solidFill>
                <a:latin typeface="Arial" panose="020B0604020202020204" pitchFamily="34" charset="0"/>
                <a:ea typeface="ＭＳ Ｐゴシック" pitchFamily="34" charset="-128"/>
                <a:cs typeface="Arial" panose="020B0604020202020204" pitchFamily="34" charset="0"/>
              </a:rPr>
              <a:t>Der LCI-Hauptsitz hat dieses Orientierungs- und Fortbildungsprogramm für Leo-Clubberater*innen entworfen, die neu in das Amt einsteigen oder zuvor keine formelle Fortbildung zu den damit verbundenen Aufgaben erhalten haben. Auch wenn die Fortbildung nicht allumfassend vorbereiten kann, bietet sie doch die Grundlagen und Werkzeuge, mit denen die Aufgaben erfolgreich ausgeführt werden können.</a:t>
            </a:r>
          </a:p>
          <a:p>
            <a:endParaRPr lang="en-US" sz="12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a:latin typeface="Arial" panose="020B0604020202020204" pitchFamily="34" charset="0"/>
                <a:ea typeface="ＭＳ Ｐゴシック" pitchFamily="34" charset="-128"/>
                <a:cs typeface="Arial" panose="020B0604020202020204" pitchFamily="34" charset="0"/>
              </a:rPr>
              <a:t>Die Fortbildung sollte von einem*r Lions-Trainer*in wie dem*r Distrikt- oder Multidistriktbeauftragter*n für Leo-Clubs oder einem*r erfahrenen Leo-Clubberater*in, der*die sich mit den Unterlagen und Richtlinien von LCI auskennt, oder einem Lion, der das Seminar für erfahrene Lions-Führungskräfte oder das Weiterbildungsseminar für Schulungsleiter absolviert hat, durchgeführt werden.</a:t>
            </a:r>
            <a:r>
              <a:rPr lang="de-DE" sz="1200">
                <a:solidFill>
                  <a:schemeClr val="tx1"/>
                </a:solidFill>
                <a:latin typeface="Arial" panose="020B0604020202020204" pitchFamily="34" charset="0"/>
                <a:ea typeface="ＭＳ Ｐゴシック" pitchFamily="34" charset="-128"/>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a:t>
            </a:fld>
            <a:endParaRPr lang="en-US"/>
          </a:p>
        </p:txBody>
      </p:sp>
    </p:spTree>
    <p:extLst>
      <p:ext uri="{BB962C8B-B14F-4D97-AF65-F5344CB8AC3E}">
        <p14:creationId xmlns:p14="http://schemas.microsoft.com/office/powerpoint/2010/main" val="4218031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a:solidFill>
                  <a:srgbClr val="55565A"/>
                </a:solidFill>
                <a:latin typeface="Arial" charset="0"/>
                <a:ea typeface="+mn-ea"/>
                <a:cs typeface="Arial" charset="0"/>
              </a:rPr>
              <a:t>Einen Leo Club zu sponsern, bringt viele Vorteile: Ein Leo Club kann Lions-Clubmitglieder dazu inspirieren, wagemutiger zu werden, Activities innovativer zu gestalten und informiert sie über aktuelle Bedürfnisse und Technologien. Einen Leo Club zu sponsern, kann den Lions Club außerdem in der Community zu mehr Bekanntheit verhelfen. Und der vielleicht wichtigste Nebeneffekt ist, dass Leos und ihre Familien potenzielle Mitglieder des Lions Clubs darstellen. Kontakt zu den Eltern, Geschwistern und anderen Familienmitgliedern von aktuellen Leos und ehemaligen Leos ist eine gute Quelle für neue Mitglieder. Clubberater*innen sollten mit Leos über ihr zukünftiges Engagement sprechen, beispielsweise mithilfe einer anschließenden Mitgliedschaft in einem Lions Club. </a:t>
            </a:r>
          </a:p>
        </p:txBody>
      </p:sp>
    </p:spTree>
    <p:extLst>
      <p:ext uri="{BB962C8B-B14F-4D97-AF65-F5344CB8AC3E}">
        <p14:creationId xmlns:p14="http://schemas.microsoft.com/office/powerpoint/2010/main" val="2144653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1200"/>
              </a:spcAft>
              <a:defRPr/>
            </a:pPr>
            <a:r>
              <a:rPr lang="de-DE" sz="1200">
                <a:solidFill>
                  <a:srgbClr val="55565A"/>
                </a:solidFill>
                <a:latin typeface="Arial" charset="0"/>
                <a:ea typeface="+mn-ea"/>
                <a:cs typeface="Arial" charset="0"/>
              </a:rPr>
              <a:t>Ein Leo Club ist einem Lions Club sehr ähnlich, mit der Ausnahme, dass alle Leo Clubs von einem lokalen Lions Club gesponsert werden und eine*n Leo-Clubberater*in haben müssen.</a:t>
            </a:r>
          </a:p>
          <a:p>
            <a:pPr>
              <a:spcBef>
                <a:spcPts val="0"/>
              </a:spcBef>
              <a:spcAft>
                <a:spcPts val="1200"/>
              </a:spcAft>
              <a:defRPr/>
            </a:pPr>
            <a:endParaRPr lang="en-US" sz="1200" kern="0" dirty="0">
              <a:solidFill>
                <a:srgbClr val="55565A"/>
              </a:solidFill>
              <a:latin typeface="Arial" charset="0"/>
              <a:ea typeface="+mn-ea"/>
              <a:cs typeface="Arial" charset="0"/>
            </a:endParaRPr>
          </a:p>
          <a:p>
            <a:pPr>
              <a:spcBef>
                <a:spcPts val="0"/>
              </a:spcBef>
              <a:spcAft>
                <a:spcPts val="1200"/>
              </a:spcAft>
              <a:defRPr/>
            </a:pPr>
            <a:r>
              <a:rPr lang="de-DE" sz="1200">
                <a:solidFill>
                  <a:srgbClr val="55565A"/>
                </a:solidFill>
                <a:latin typeface="Arial" charset="0"/>
                <a:ea typeface="+mn-ea"/>
                <a:cs typeface="Arial" charset="0"/>
              </a:rPr>
              <a:t>Jedes Geschäftsjahr wählen Leo Clubs vier Hauptclubamtsträger: eine*n Leo-Clubpräsident*in, eine*n Vizepräsident*in, eine*n Sekretär*in und eine*n Schatzmeister*in. Clubs haben die Wahl, ob sie einen Vorstand und Vorstandsausschuss zusammenstellen wollen, der die Clubgeschäfte in Zusammenarbeit mit dem*r Leo-Clubberater*in organisiert und überwacht. Nur ein*e Leo-Clubpräsident*in, Vizepräsident*in, Sekretär*in und Schatzmeister*in werden in MyLCI für den Club gemeldet. </a:t>
            </a:r>
          </a:p>
          <a:p>
            <a:endParaRPr lang="en-US" dirty="0"/>
          </a:p>
        </p:txBody>
      </p:sp>
    </p:spTree>
    <p:extLst>
      <p:ext uri="{BB962C8B-B14F-4D97-AF65-F5344CB8AC3E}">
        <p14:creationId xmlns:p14="http://schemas.microsoft.com/office/powerpoint/2010/main" val="446849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solidFill>
                  <a:schemeClr val="tx1"/>
                </a:solidFill>
                <a:latin typeface="Arial" panose="020B0604020202020204" pitchFamily="34" charset="0"/>
                <a:ea typeface="ＭＳ Ｐゴシック" pitchFamily="34" charset="-128"/>
                <a:cs typeface="Arial" panose="020B0604020202020204" pitchFamily="34" charset="0"/>
              </a:rPr>
              <a:t>Leo Clubs sind in zwei Formate unterteilt:  Alpha und Omega. Alle Leo Clubs müssen entweder als Alpha- oder Omega-Club gekennzeichnet werden.</a:t>
            </a:r>
          </a:p>
          <a:p>
            <a:pPr marL="171450" indent="-171450" algn="l">
              <a:buFont typeface="Arial" panose="020B0604020202020204" pitchFamily="34" charset="0"/>
              <a:buChar char="•"/>
            </a:pPr>
            <a:r>
              <a:rPr lang="de-DE">
                <a:solidFill>
                  <a:schemeClr val="tx1"/>
                </a:solidFill>
                <a:latin typeface="Arial" panose="020B0604020202020204" pitchFamily="34" charset="0"/>
                <a:ea typeface="Arial" charset="0"/>
                <a:cs typeface="Arial" panose="020B0604020202020204" pitchFamily="34" charset="0"/>
              </a:rPr>
              <a:t>Alpha Leos sind zwischen 12 und 18 Jahre alt. Dieses Format ist für Jugendliche bestimmt und konzentriert sich auf deren individuelle und soziale Entwicklung, indem eine solide Basis für die Ausbildung von Führungskompetenzen und verantwortungsvollem Handeln geschaffen wird.</a:t>
            </a:r>
          </a:p>
          <a:p>
            <a:pPr marL="171450" indent="-171450" algn="l">
              <a:buFont typeface="Arial" panose="020B0604020202020204" pitchFamily="34" charset="0"/>
              <a:buChar char="•"/>
            </a:pPr>
            <a:r>
              <a:rPr lang="de-DE">
                <a:solidFill>
                  <a:schemeClr val="tx1"/>
                </a:solidFill>
                <a:latin typeface="Arial" panose="020B0604020202020204" pitchFamily="34" charset="0"/>
                <a:ea typeface="Arial" charset="0"/>
                <a:cs typeface="Arial" panose="020B0604020202020204" pitchFamily="34" charset="0"/>
              </a:rPr>
              <a:t>Omega Leos sind zwischen 18 und 30 Jahre alt. Dieses Format ist für junge Erwachsene bestimmt und konzentriert sich auf deren individuelle und berufliche Entwicklung, indem der Fokus auf Gemeinschaft, Weiterbildung ihrer Fähigkeiten und gesellschaftliches Engagement gelegt wird.</a:t>
            </a:r>
          </a:p>
          <a:p>
            <a:pPr algn="l"/>
            <a:endParaRPr lang="en-US" dirty="0">
              <a:solidFill>
                <a:schemeClr val="tx1"/>
              </a:solidFill>
              <a:latin typeface="Arial" panose="020B0604020202020204" pitchFamily="34" charset="0"/>
              <a:ea typeface="Arial"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solidFill>
                  <a:schemeClr val="tx1"/>
                </a:solidFill>
                <a:latin typeface="Arial" panose="020B0604020202020204" pitchFamily="34" charset="0"/>
                <a:ea typeface="ＭＳ Ｐゴシック" pitchFamily="34" charset="-128"/>
                <a:cs typeface="Arial" panose="020B0604020202020204" pitchFamily="34" charset="0"/>
              </a:rPr>
              <a:t>Auch wenn Jugendliche und junge Erwachsene viel gemeinsam haben, befinden sich die zwei Gruppen doch in verschiedenen Lebensphasen und benötigen deshalb Activities, die für ihre Entwicklung angemessen sind und auf ihre speziellen Bedürfnisse eingehen. Beispielsweise sind Jugendliche höchstwahrscheinlich stark mit ihrem Abschluss beschäftigt, wohingegen junge Erwachsene im Studium stecken oder sich auf ihre berufliche Karriere vorbereiten. Vor diesem Hintergrund verfügte der Vorstand von Lions Clubs International, dass es sinnvoll ist, Leos in Alpha und Omega Clubs aufzuteilen. </a:t>
            </a:r>
          </a:p>
          <a:p>
            <a:pPr algn="l"/>
            <a:endParaRPr lang="en-US" dirty="0">
              <a:solidFill>
                <a:schemeClr val="bg1"/>
              </a:solidFill>
              <a:latin typeface="Arial"/>
              <a:ea typeface="Arial" charset="0"/>
              <a:cs typeface="Arial"/>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12</a:t>
            </a:fld>
            <a:endParaRPr lang="en-US"/>
          </a:p>
        </p:txBody>
      </p:sp>
    </p:spTree>
    <p:extLst>
      <p:ext uri="{BB962C8B-B14F-4D97-AF65-F5344CB8AC3E}">
        <p14:creationId xmlns:p14="http://schemas.microsoft.com/office/powerpoint/2010/main" val="1320755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1200"/>
              </a:spcAft>
              <a:defRPr/>
            </a:pPr>
            <a:r>
              <a:rPr lang="de-DE">
                <a:solidFill>
                  <a:schemeClr val="tx1"/>
                </a:solidFill>
                <a:latin typeface="+mn-lt"/>
              </a:rPr>
              <a:t>Mit ca. 1,6 Mio. Mitgliedern ist Lions Clubs International die größte Hilfsclub-Organisation der Welt. Unabhängig von Sprache, Religion oder Politik sind Lions vereint in ihrem Einsatz für hilfsbedürftige Menschen.</a:t>
            </a:r>
          </a:p>
          <a:p>
            <a:pPr>
              <a:spcBef>
                <a:spcPts val="0"/>
              </a:spcBef>
              <a:spcAft>
                <a:spcPts val="1200"/>
              </a:spcAft>
              <a:defRPr/>
            </a:pPr>
            <a:endParaRPr lang="en-US" kern="0" dirty="0">
              <a:solidFill>
                <a:schemeClr val="tx1"/>
              </a:solidFill>
              <a:latin typeface="+mn-lt"/>
            </a:endParaRPr>
          </a:p>
          <a:p>
            <a:pPr>
              <a:spcBef>
                <a:spcPts val="0"/>
              </a:spcBef>
              <a:spcAft>
                <a:spcPts val="1200"/>
              </a:spcAft>
              <a:defRPr/>
            </a:pPr>
            <a:r>
              <a:rPr lang="de-DE">
                <a:solidFill>
                  <a:schemeClr val="tx1"/>
                </a:solidFill>
                <a:latin typeface="+mn-lt"/>
              </a:rPr>
              <a:t>Leos sind ein wichtiger Bestandteil des Netzwerks von Lions Clubs International mit etwa 7.400 Clubs in über 150 Ländern und Gebieten. Der internationale Charakter von Lions Clubs International gibt Leo und Lions Clubs eine besondere globale Identität.</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13</a:t>
            </a:fld>
            <a:endParaRPr lang="en-US"/>
          </a:p>
        </p:txBody>
      </p:sp>
    </p:spTree>
    <p:extLst>
      <p:ext uri="{BB962C8B-B14F-4D97-AF65-F5344CB8AC3E}">
        <p14:creationId xmlns:p14="http://schemas.microsoft.com/office/powerpoint/2010/main" val="1476667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solidFill>
                  <a:schemeClr val="tx1"/>
                </a:solidFill>
                <a:latin typeface="Arial" panose="020B0604020202020204" pitchFamily="34" charset="0"/>
                <a:cs typeface="Arial" panose="020B0604020202020204" pitchFamily="34" charset="0"/>
              </a:rPr>
              <a:t>Leos gibt es in allen konstitutionellen Gebieten von Lions. Die Karte zeigt die ungefähre Anzahl der Leo Clubs pro konstitutionellem Gebiet. Die Top-Länder sind Malaysia, Deutschland, Italien, Indien, Sri Lanka, die USA, Brasilien, Bangladesch, Japan und Nepal. </a:t>
            </a:r>
          </a:p>
        </p:txBody>
      </p:sp>
      <p:sp>
        <p:nvSpPr>
          <p:cNvPr id="4" name="Slide Number Placeholder 3"/>
          <p:cNvSpPr>
            <a:spLocks noGrp="1"/>
          </p:cNvSpPr>
          <p:nvPr>
            <p:ph type="sldNum" sz="quarter" idx="5"/>
          </p:nvPr>
        </p:nvSpPr>
        <p:spPr/>
        <p:txBody>
          <a:bodyPr/>
          <a:lstStyle/>
          <a:p>
            <a:fld id="{65F38A34-01B5-8B47-8788-985DCB17BFD7}" type="slidenum">
              <a:rPr lang="en-US" smtClean="0"/>
              <a:t>14</a:t>
            </a:fld>
            <a:endParaRPr lang="en-US"/>
          </a:p>
        </p:txBody>
      </p:sp>
    </p:spTree>
    <p:extLst>
      <p:ext uri="{BB962C8B-B14F-4D97-AF65-F5344CB8AC3E}">
        <p14:creationId xmlns:p14="http://schemas.microsoft.com/office/powerpoint/2010/main" val="801640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solidFill>
                  <a:schemeClr val="tx1"/>
                </a:solidFill>
                <a:latin typeface="+mn-lt"/>
              </a:rPr>
              <a:t>Hinweis für den*die Seminarleiter*in: Für die optionale abschließende Modulübung: Bitten Sie Teilnehmer*innen, 5 Minuten zu überlegen, welche Activities ein Lions Club mit einem Leo Club durchführen kann, um sie in der Lions-Familie willkommen zu heißen.  Lassen Sie sie am Ende ihre Ideen vorstellen. </a:t>
            </a:r>
          </a:p>
          <a:p>
            <a:endParaRPr lang="en-US"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solidFill>
                  <a:schemeClr val="tx1"/>
                </a:solidFill>
                <a:latin typeface="+mn-lt"/>
              </a:rPr>
              <a:t>Beispiele: Neue Clubs können eine gesellige Veranstaltung mit Essen abhalten, ein kurzweiliges Projekt durchführen oder eine*n Leo-Repräsentant*in in den Lions-Vorstand einberufen. Bereits bestehende Clubs können Leos zu den Lions-Clubtreffen einladen, gemeinsame Ziele entwickeln oder ein gemeinsames Hilfsprojekt planen.</a:t>
            </a:r>
          </a:p>
          <a:p>
            <a:endParaRPr lang="en-US" dirty="0">
              <a:solidFill>
                <a:schemeClr val="tx1"/>
              </a:solidFill>
              <a:latin typeface="+mn-lt"/>
            </a:endParaRPr>
          </a:p>
          <a:p>
            <a:endParaRPr lang="en-US"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solidFill>
                  <a:schemeClr val="tx1"/>
                </a:solidFill>
                <a:latin typeface="+mn-lt"/>
              </a:rPr>
              <a:t>Geschätzte Dauer: 15 Minuten</a:t>
            </a:r>
          </a:p>
          <a:p>
            <a:endParaRPr lang="en-US" dirty="0">
              <a:solidFill>
                <a:schemeClr val="tx1"/>
              </a:solidFill>
              <a:latin typeface="+mn-lt"/>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15</a:t>
            </a:fld>
            <a:endParaRPr lang="en-US"/>
          </a:p>
        </p:txBody>
      </p:sp>
    </p:spTree>
    <p:extLst>
      <p:ext uri="{BB962C8B-B14F-4D97-AF65-F5344CB8AC3E}">
        <p14:creationId xmlns:p14="http://schemas.microsoft.com/office/powerpoint/2010/main" val="1457455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a:solidFill>
                  <a:schemeClr val="tx1"/>
                </a:solidFill>
              </a:rPr>
              <a:t>Der*die Leo-Clubberater*in ist unabdingbar für den Erfolg des Clubs, da sie die Amtsträger*innen unterstützen.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3200">
                <a:latin typeface="Arial" pitchFamily="34" charset="0"/>
                <a:ea typeface="ＭＳ Ｐゴシック" pitchFamily="34" charset="-128"/>
              </a:rPr>
              <a:t>Modulthemen:</a:t>
            </a:r>
          </a:p>
          <a:p>
            <a:pPr marL="742950" lvl="1" indent="-285750">
              <a:buFont typeface="Arial" panose="020B0604020202020204" pitchFamily="34" charset="0"/>
              <a:buChar char="•"/>
              <a:defRPr/>
            </a:pPr>
            <a:r>
              <a:rPr lang="de-DE" sz="3200"/>
              <a:t>Aufgaben und Pflichten eines*s Clubberaters*in, die in fünf Gruppen unterteilt werden</a:t>
            </a:r>
          </a:p>
          <a:p>
            <a:pPr marL="742950" lvl="1" indent="-285750">
              <a:buFont typeface="Arial" panose="020B0604020202020204" pitchFamily="34" charset="0"/>
              <a:buChar char="•"/>
              <a:defRPr/>
            </a:pPr>
            <a:r>
              <a:rPr lang="de-DE" sz="3200">
                <a:latin typeface="Arial" pitchFamily="34" charset="0"/>
                <a:ea typeface="ＭＳ Ｐゴシック" pitchFamily="34" charset="-128"/>
              </a:rPr>
              <a:t>Unterschiede zwischen den Leo-Clubformaten</a:t>
            </a:r>
          </a:p>
          <a:p>
            <a:r>
              <a:rPr lang="de-DE"/>
              <a:t>Teilnehmer*innen lernen die Aufgaben, die ein*e Leo-Clubberater*in im Leo Club übernimmt. </a:t>
            </a:r>
          </a:p>
        </p:txBody>
      </p:sp>
      <p:sp>
        <p:nvSpPr>
          <p:cNvPr id="4" name="Slide Number Placeholder 3"/>
          <p:cNvSpPr>
            <a:spLocks noGrp="1"/>
          </p:cNvSpPr>
          <p:nvPr>
            <p:ph type="sldNum" sz="quarter" idx="5"/>
          </p:nvPr>
        </p:nvSpPr>
        <p:spPr/>
        <p:txBody>
          <a:bodyPr/>
          <a:lstStyle/>
          <a:p>
            <a:fld id="{65F38A34-01B5-8B47-8788-985DCB17BFD7}" type="slidenum">
              <a:rPr lang="en-US" smtClean="0"/>
              <a:t>16</a:t>
            </a:fld>
            <a:endParaRPr lang="en-US"/>
          </a:p>
        </p:txBody>
      </p:sp>
    </p:spTree>
    <p:extLst>
      <p:ext uri="{BB962C8B-B14F-4D97-AF65-F5344CB8AC3E}">
        <p14:creationId xmlns:p14="http://schemas.microsoft.com/office/powerpoint/2010/main" val="1678598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atin typeface="Arial" pitchFamily="34" charset="0"/>
                <a:ea typeface="ＭＳ Ｐゴシック" pitchFamily="34" charset="-128"/>
              </a:rPr>
              <a:t>In der Arbeit mit Leos erfüllen Berater*innen die Rollen eines Mentors, Motivators, Beraters und Vorbilds bei Hilfsprojekten. Berater*innen helfen Leo-Clubmitgliedern dabei, ihren Club zu verwalten, sinnvolle Hilfsprojekte zu entwickeln und bauen so Selbstvertrauen und Führungskompetenzen aus.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itchFamily="34" charset="0"/>
              <a:ea typeface="ＭＳ Ｐゴシック" pitchFamily="34" charset="-128"/>
            </a:endParaRPr>
          </a:p>
          <a:p>
            <a:pPr>
              <a:defRPr/>
            </a:pPr>
            <a:r>
              <a:rPr lang="de-DE">
                <a:latin typeface="Arial" pitchFamily="34" charset="0"/>
                <a:ea typeface="ＭＳ Ｐゴシック" pitchFamily="34" charset="-128"/>
              </a:rPr>
              <a:t>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17</a:t>
            </a:fld>
            <a:endParaRPr lang="en-US"/>
          </a:p>
        </p:txBody>
      </p:sp>
    </p:spTree>
    <p:extLst>
      <p:ext uri="{BB962C8B-B14F-4D97-AF65-F5344CB8AC3E}">
        <p14:creationId xmlns:p14="http://schemas.microsoft.com/office/powerpoint/2010/main" val="1016961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solidFill>
                  <a:schemeClr val="tx1"/>
                </a:solidFill>
                <a:latin typeface="Arial" panose="020B0604020202020204" pitchFamily="34" charset="0"/>
                <a:cs typeface="Arial" panose="020B0604020202020204" pitchFamily="34" charset="0"/>
              </a:rPr>
              <a:t>Als Mentor*innen vermitteln und fördern Berater*innen Leo-Clubamtsträger*innen Kompetenzen, damit diese ihr volles Potenzial erreichen.</a:t>
            </a:r>
            <a:r>
              <a:rPr lang="de-DE" sz="1200">
                <a:solidFill>
                  <a:schemeClr val="tx1"/>
                </a:solidFill>
                <a:latin typeface="Arial" panose="020B0604020202020204" pitchFamily="34" charset="0"/>
                <a:cs typeface="Arial" panose="020B0604020202020204" pitchFamily="34" charset="0"/>
              </a:rPr>
              <a:t> Berater*innen vermitteln Leos außerdem Methoden zum Planen</a:t>
            </a:r>
            <a:r>
              <a:rPr lang="de-DE">
                <a:solidFill>
                  <a:schemeClr val="tx1"/>
                </a:solidFill>
                <a:latin typeface="Arial" panose="020B0604020202020204" pitchFamily="34" charset="0"/>
                <a:cs typeface="Arial" panose="020B0604020202020204" pitchFamily="34" charset="0"/>
              </a:rPr>
              <a:t> und Organisieren.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a:solidFill>
                  <a:schemeClr val="tx1"/>
                </a:solidFill>
                <a:latin typeface="+mn-lt"/>
                <a:ea typeface="Calibri" panose="020F0502020204030204" pitchFamily="34" charset="0"/>
                <a:cs typeface="Arial" panose="020B0604020202020204" pitchFamily="34" charset="0"/>
              </a:rPr>
              <a:t>Als Motivator*innen verstehen sie die Feinheiten, dies es braucht, junge Menschen zu motivieren und die Faktoren, die sie fördern, z. B. Akzeptanz under Gleichrangingen, Anerkennung von Leistungen und das Gefühl persönlicher Leistung.</a:t>
            </a:r>
            <a:r>
              <a:rPr lang="de-DE" sz="1200">
                <a:solidFill>
                  <a:schemeClr val="tx1"/>
                </a:solidFill>
                <a:effectLst/>
                <a:latin typeface="+mn-lt"/>
                <a:ea typeface="Calibri" panose="020F0502020204030204" pitchFamily="34" charset="0"/>
                <a:cs typeface="Arial" panose="020B0604020202020204" pitchFamily="34" charset="0"/>
              </a:rPr>
              <a:t> Auch wenn Berater*innen Leos dazu inspirieren sollen, sich an Hilfsprojekten zu beiteilgen, sollen sie ihnen ihre eigenen Standpunkte nicht aufzwingen.</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18</a:t>
            </a:fld>
            <a:endParaRPr lang="en-US"/>
          </a:p>
        </p:txBody>
      </p:sp>
    </p:spTree>
    <p:extLst>
      <p:ext uri="{BB962C8B-B14F-4D97-AF65-F5344CB8AC3E}">
        <p14:creationId xmlns:p14="http://schemas.microsoft.com/office/powerpoint/2010/main" val="3720164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solidFill>
                  <a:schemeClr val="tx1"/>
                </a:solidFill>
                <a:latin typeface="Arial" panose="020B0604020202020204" pitchFamily="34" charset="0"/>
                <a:ea typeface="Calibri" panose="020F0502020204030204" pitchFamily="34" charset="0"/>
                <a:cs typeface="Arial" panose="020B0604020202020204" pitchFamily="34" charset="0"/>
              </a:rPr>
              <a:t>Berater*innen haben ein offenes Ohr für Leos und können ihre Bedürfnisse nachvollziehen.</a:t>
            </a:r>
            <a:r>
              <a:rPr lang="de-DE" sz="1200">
                <a:solidFill>
                  <a:schemeClr val="tx1"/>
                </a:solidFill>
                <a:effectLst/>
                <a:latin typeface="Arial" panose="020B0604020202020204" pitchFamily="34" charset="0"/>
                <a:ea typeface="Calibri" panose="020F0502020204030204" pitchFamily="34" charset="0"/>
                <a:cs typeface="Arial" panose="020B0604020202020204" pitchFamily="34" charset="0"/>
              </a:rPr>
              <a:t> Sie müssen wissen, wann es an der Zeit ist, die Gruppe zu beraten und wann Leos selbst Verantwortung tragen und eigene Entscheidungen fällen. Berater*innen müssen sich gut mit der Standardsatzung und Zusatzbestimmungen für Leo Clubs auskennen, die Sie auf der Website von Lions Clubs International finden, im offiziellen Vorstandsdirektivenhandbuch.</a:t>
            </a:r>
          </a:p>
          <a:p>
            <a:endParaRPr lang="en-US" sz="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solidFill>
                  <a:schemeClr val="tx1"/>
                </a:solidFill>
                <a:latin typeface="+mn-lt"/>
                <a:ea typeface="Calibri" panose="020F0502020204030204" pitchFamily="34" charset="0"/>
                <a:cs typeface="Arial" panose="020B0604020202020204" pitchFamily="34" charset="0"/>
              </a:rPr>
              <a:t>Berater*innen fungieren als Verbindungsperson, d. h. als Brücke zwischen bürgendem Lions Club und Leo Clubs im Distrikt, Multi-Distrikt, Land oder auf weltweiter Ebene.</a:t>
            </a:r>
            <a:r>
              <a:rPr lang="de-DE" sz="1200">
                <a:solidFill>
                  <a:schemeClr val="tx1"/>
                </a:solidFill>
                <a:effectLst/>
                <a:latin typeface="+mn-lt"/>
                <a:ea typeface="Calibri" panose="020F0502020204030204" pitchFamily="34" charset="0"/>
                <a:cs typeface="Arial" panose="020B0604020202020204" pitchFamily="34" charset="0"/>
              </a:rPr>
              <a:t> Sie informieren den Lions Club über die Activities von Leos und fördern eine gute Beziehung zwischen beiden Ebenen. Es ist wichtig, dass Berater*innen Vorbereitungen treffen, um Leos dabei zu helfen, in Lions Clubs überzutreten.</a:t>
            </a: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19</a:t>
            </a:fld>
            <a:endParaRPr lang="en-US"/>
          </a:p>
        </p:txBody>
      </p:sp>
    </p:spTree>
    <p:extLst>
      <p:ext uri="{BB962C8B-B14F-4D97-AF65-F5344CB8AC3E}">
        <p14:creationId xmlns:p14="http://schemas.microsoft.com/office/powerpoint/2010/main" val="1709622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de-DE" sz="1200" b="1" dirty="0">
                <a:solidFill>
                  <a:srgbClr val="FF0000"/>
                </a:solidFill>
                <a:latin typeface="Arial" panose="020B0604020202020204" pitchFamily="34" charset="0"/>
                <a:ea typeface="ＭＳ Ｐゴシック" pitchFamily="34" charset="-128"/>
                <a:cs typeface="Arial" panose="020B0604020202020204" pitchFamily="34" charset="0"/>
              </a:rPr>
              <a:t>Hinweis für den*die Seminarleiter*in: </a:t>
            </a:r>
            <a:r>
              <a:rPr lang="de-DE" sz="1200" dirty="0">
                <a:solidFill>
                  <a:schemeClr val="tx1"/>
                </a:solidFill>
                <a:latin typeface="Arial" panose="020B0604020202020204" pitchFamily="34" charset="0"/>
                <a:ea typeface="ＭＳ Ｐゴシック" pitchFamily="34" charset="-128"/>
                <a:cs typeface="Arial" panose="020B0604020202020204" pitchFamily="34" charset="0"/>
              </a:rPr>
              <a:t>Die Module können entweder als Einheit oder einzeln vermittelt werden. Wir empfehlen in jedem Fall, dass der*die Seminarleiter*in sich mit sämtlichen Materialien vertraut macht und im Anschluss entscheidet, welche Module für die betreffenden Leo-Clubberater*innen die meiste Relevanz haben. Die Module können dann in mehrere Sitzungen oder Programme unterteilt werden. </a:t>
            </a:r>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dirty="0">
              <a:latin typeface="Arial" panose="020B0604020202020204" pitchFamily="34" charset="0"/>
              <a:ea typeface="ＭＳ Ｐゴシック" pitchFamily="34" charset="-128"/>
              <a:cs typeface="Arial" panose="020B0604020202020204"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de-DE" sz="1200" dirty="0">
                <a:solidFill>
                  <a:srgbClr val="FF0000"/>
                </a:solidFill>
                <a:latin typeface="Arial" panose="020B0604020202020204" pitchFamily="34" charset="0"/>
                <a:ea typeface="ＭＳ Ｐゴシック" pitchFamily="34" charset="-128"/>
                <a:cs typeface="Arial" panose="020B0604020202020204" pitchFamily="34" charset="0"/>
              </a:rPr>
              <a:t>Jedes Modul schließt mit einer empfohlenen Überlegung oder Besprechung ab. Die Vorschläge können unterschiedlich durchgeführt werden:</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de-DE" sz="1200" dirty="0">
                <a:solidFill>
                  <a:srgbClr val="FF0000"/>
                </a:solidFill>
                <a:latin typeface="Arial" panose="020B0604020202020204" pitchFamily="34" charset="0"/>
                <a:ea typeface="ＭＳ Ｐゴシック" pitchFamily="34" charset="-128"/>
                <a:cs typeface="Arial" panose="020B0604020202020204" pitchFamily="34" charset="0"/>
              </a:rPr>
              <a:t>Selbstständige Überlegung – Die Teilnehmer*innen notieren sich ihre Antworten in Einzelarbeit</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de-DE" dirty="0">
                <a:solidFill>
                  <a:srgbClr val="FF0000"/>
                </a:solidFill>
                <a:latin typeface="Arial" panose="020B0604020202020204" pitchFamily="34" charset="0"/>
                <a:ea typeface="ＭＳ Ｐゴシック" pitchFamily="34" charset="-128"/>
                <a:cs typeface="Arial" panose="020B0604020202020204" pitchFamily="34" charset="0"/>
              </a:rPr>
              <a:t>Großgruppendiskussion – Antworten werden auf einem Flipchart aufgenommen</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de-DE" sz="1200" dirty="0">
                <a:solidFill>
                  <a:srgbClr val="FF0000"/>
                </a:solidFill>
                <a:latin typeface="Arial" panose="020B0604020202020204" pitchFamily="34" charset="0"/>
                <a:ea typeface="ＭＳ Ｐゴシック" pitchFamily="34" charset="-128"/>
                <a:cs typeface="Arial" panose="020B0604020202020204" pitchFamily="34" charset="0"/>
              </a:rPr>
              <a:t>Kleingruppendiskussion – erst wird in kleineren Gruppen gesprochen, dann werden die Ergebnisse der gesamten Gruppe vorgestellt (ggf. zusätzliche Zeit nötig)</a:t>
            </a:r>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dirty="0">
              <a:latin typeface="Arial" panose="020B0604020202020204" pitchFamily="34" charset="0"/>
              <a:ea typeface="ＭＳ Ｐゴシック" pitchFamily="34" charset="-128"/>
              <a:cs typeface="Arial" panose="020B0604020202020204"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de-DE" sz="1200" dirty="0">
                <a:solidFill>
                  <a:srgbClr val="FF0000"/>
                </a:solidFill>
                <a:latin typeface="Arial" panose="020B0604020202020204" pitchFamily="34" charset="0"/>
                <a:ea typeface="ＭＳ Ｐゴシック" pitchFamily="34" charset="-128"/>
                <a:cs typeface="Arial" panose="020B0604020202020204" pitchFamily="34" charset="0"/>
              </a:rPr>
              <a:t>Bitte nutzen Sie die Zeiteinschätzung als Leitfaden bei der Fortbildungsplanung (basieren auf Einzelarbeit bzw. Großgruppendiskussion):</a:t>
            </a:r>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dirty="0">
              <a:solidFill>
                <a:srgbClr val="FF0000"/>
              </a:solidFill>
              <a:latin typeface="Arial" panose="020B0604020202020204" pitchFamily="34" charset="0"/>
              <a:ea typeface="ＭＳ Ｐゴシック" pitchFamily="34" charset="-128"/>
              <a:cs typeface="Arial" panose="020B0604020202020204"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de-DE" sz="1200" dirty="0">
                <a:solidFill>
                  <a:srgbClr val="FF0000"/>
                </a:solidFill>
                <a:latin typeface="Arial" panose="020B0604020202020204" pitchFamily="34" charset="0"/>
                <a:ea typeface="ＭＳ Ｐゴシック" pitchFamily="34" charset="-128"/>
                <a:cs typeface="Arial" panose="020B0604020202020204" pitchFamily="34" charset="0"/>
              </a:rPr>
              <a:t>1. Modul – 15 Minuten + 15 Minuten Übung, Folien 3–15</a:t>
            </a:r>
          </a:p>
          <a:p>
            <a:pPr marL="0" marR="0" indent="0" algn="l" defTabSz="914400" rtl="0" eaLnBrk="1" fontAlgn="base" latinLnBrk="0" hangingPunct="1">
              <a:lnSpc>
                <a:spcPct val="100000"/>
              </a:lnSpc>
              <a:spcBef>
                <a:spcPct val="0"/>
              </a:spcBef>
              <a:spcAft>
                <a:spcPct val="0"/>
              </a:spcAft>
              <a:buClrTx/>
              <a:buSzTx/>
              <a:buFontTx/>
              <a:buNone/>
              <a:tabLst/>
              <a:defRPr/>
            </a:pPr>
            <a:r>
              <a:rPr lang="de-DE" dirty="0">
                <a:solidFill>
                  <a:srgbClr val="FF0000"/>
                </a:solidFill>
                <a:latin typeface="Arial" panose="020B0604020202020204" pitchFamily="34" charset="0"/>
                <a:ea typeface="ＭＳ Ｐゴシック" pitchFamily="34" charset="-128"/>
                <a:cs typeface="Arial" panose="020B0604020202020204" pitchFamily="34" charset="0"/>
              </a:rPr>
              <a:t>2. Modul – </a:t>
            </a:r>
            <a:r>
              <a:rPr lang="de-DE" sz="1200" dirty="0">
                <a:solidFill>
                  <a:srgbClr val="FF0000"/>
                </a:solidFill>
                <a:latin typeface="Arial" panose="020B0604020202020204" pitchFamily="34" charset="0"/>
                <a:ea typeface="ＭＳ Ｐゴシック" pitchFamily="34" charset="-128"/>
                <a:cs typeface="Arial" panose="020B0604020202020204" pitchFamily="34" charset="0"/>
              </a:rPr>
              <a:t>15 Minuten + 15 Minuten Übung, Folien 16–24</a:t>
            </a:r>
          </a:p>
          <a:p>
            <a:pPr marL="0" marR="0" indent="0" algn="l" defTabSz="914400" rtl="0" eaLnBrk="1" fontAlgn="base" latinLnBrk="0" hangingPunct="1">
              <a:lnSpc>
                <a:spcPct val="100000"/>
              </a:lnSpc>
              <a:spcBef>
                <a:spcPct val="0"/>
              </a:spcBef>
              <a:spcAft>
                <a:spcPct val="0"/>
              </a:spcAft>
              <a:buClrTx/>
              <a:buSzTx/>
              <a:buFontTx/>
              <a:buNone/>
              <a:tabLst/>
              <a:defRPr/>
            </a:pPr>
            <a:r>
              <a:rPr lang="de-DE" dirty="0">
                <a:solidFill>
                  <a:srgbClr val="FF0000"/>
                </a:solidFill>
                <a:latin typeface="Arial" panose="020B0604020202020204" pitchFamily="34" charset="0"/>
                <a:ea typeface="ＭＳ Ｐゴシック" pitchFamily="34" charset="-128"/>
                <a:cs typeface="Arial" panose="020B0604020202020204" pitchFamily="34" charset="0"/>
              </a:rPr>
              <a:t>3. Modul –</a:t>
            </a:r>
            <a:r>
              <a:rPr lang="de-DE" sz="1200" dirty="0">
                <a:solidFill>
                  <a:srgbClr val="FF0000"/>
                </a:solidFill>
                <a:latin typeface="Arial" panose="020B0604020202020204" pitchFamily="34" charset="0"/>
                <a:ea typeface="ＭＳ Ｐゴシック" pitchFamily="34" charset="-128"/>
                <a:cs typeface="Arial" panose="020B0604020202020204" pitchFamily="34" charset="0"/>
              </a:rPr>
              <a:t> 15 Minuten + 15 Minuten Übung, Folien 25–41</a:t>
            </a:r>
          </a:p>
          <a:p>
            <a:pPr marL="0" marR="0" indent="0" algn="l" defTabSz="914400" rtl="0" eaLnBrk="1" fontAlgn="base" latinLnBrk="0" hangingPunct="1">
              <a:lnSpc>
                <a:spcPct val="100000"/>
              </a:lnSpc>
              <a:spcBef>
                <a:spcPct val="0"/>
              </a:spcBef>
              <a:spcAft>
                <a:spcPct val="0"/>
              </a:spcAft>
              <a:buClrTx/>
              <a:buSzTx/>
              <a:buFontTx/>
              <a:buNone/>
              <a:tabLst/>
              <a:defRPr/>
            </a:pPr>
            <a:r>
              <a:rPr lang="de-DE" sz="1200" dirty="0">
                <a:solidFill>
                  <a:srgbClr val="FF0000"/>
                </a:solidFill>
                <a:latin typeface="Arial" panose="020B0604020202020204" pitchFamily="34" charset="0"/>
                <a:ea typeface="ＭＳ Ｐゴシック" pitchFamily="34" charset="-128"/>
                <a:cs typeface="Arial" panose="020B0604020202020204" pitchFamily="34" charset="0"/>
              </a:rPr>
              <a:t>4. Modul – 15 Minuten + 15 Minuten Übung, Folien 42–58</a:t>
            </a:r>
          </a:p>
          <a:p>
            <a:pPr marL="0" marR="0" indent="0" algn="l" defTabSz="914400" rtl="0" eaLnBrk="1" fontAlgn="base" latinLnBrk="0" hangingPunct="1">
              <a:lnSpc>
                <a:spcPct val="100000"/>
              </a:lnSpc>
              <a:spcBef>
                <a:spcPct val="0"/>
              </a:spcBef>
              <a:spcAft>
                <a:spcPct val="0"/>
              </a:spcAft>
              <a:buClrTx/>
              <a:buSzTx/>
              <a:buFontTx/>
              <a:buNone/>
              <a:tabLst/>
              <a:defRPr/>
            </a:pPr>
            <a:r>
              <a:rPr lang="de-DE" dirty="0">
                <a:solidFill>
                  <a:srgbClr val="FF0000"/>
                </a:solidFill>
                <a:latin typeface="Arial" panose="020B0604020202020204" pitchFamily="34" charset="0"/>
                <a:ea typeface="ＭＳ Ｐゴシック" pitchFamily="34" charset="-128"/>
                <a:cs typeface="Arial" panose="020B0604020202020204" pitchFamily="34" charset="0"/>
              </a:rPr>
              <a:t>5. Modul – 15 Minuten + 10 Minuten Übung, Folien 59–84</a:t>
            </a:r>
          </a:p>
        </p:txBody>
      </p:sp>
      <p:sp>
        <p:nvSpPr>
          <p:cNvPr id="4" name="Slide Number Placeholder 3"/>
          <p:cNvSpPr>
            <a:spLocks noGrp="1"/>
          </p:cNvSpPr>
          <p:nvPr>
            <p:ph type="sldNum" sz="quarter" idx="5"/>
          </p:nvPr>
        </p:nvSpPr>
        <p:spPr/>
        <p:txBody>
          <a:bodyPr/>
          <a:lstStyle/>
          <a:p>
            <a:fld id="{65F38A34-01B5-8B47-8788-985DCB17BFD7}" type="slidenum">
              <a:rPr lang="en-US" smtClean="0"/>
              <a:t>2</a:t>
            </a:fld>
            <a:endParaRPr lang="en-US"/>
          </a:p>
        </p:txBody>
      </p:sp>
    </p:spTree>
    <p:extLst>
      <p:ext uri="{BB962C8B-B14F-4D97-AF65-F5344CB8AC3E}">
        <p14:creationId xmlns:p14="http://schemas.microsoft.com/office/powerpoint/2010/main" val="1761626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a:solidFill>
                  <a:schemeClr val="tx1"/>
                </a:solidFill>
                <a:latin typeface="Arial" panose="020B0604020202020204" pitchFamily="34" charset="0"/>
                <a:ea typeface="Calibri" panose="020F0502020204030204" pitchFamily="34" charset="0"/>
                <a:cs typeface="Arial" panose="020B0604020202020204" pitchFamily="34" charset="0"/>
              </a:rPr>
              <a:t>Als Vorbilder gehen Berater*innen mit guten Beispiel voran und leben Anteilnahme an der Community und für andere vor. Sie vermitteln Leo-Clubmitgliedern die gemeinnützigen Aspekte unseres Engagements.</a:t>
            </a:r>
            <a:r>
              <a:rPr lang="de-DE" sz="1200">
                <a:solidFill>
                  <a:schemeClr val="tx1"/>
                </a:solidFill>
                <a:effectLst/>
                <a:latin typeface="Arial" panose="020B0604020202020204" pitchFamily="34" charset="0"/>
                <a:ea typeface="Calibri" panose="020F0502020204030204" pitchFamily="34" charset="0"/>
                <a:cs typeface="Arial" panose="020B0604020202020204" pitchFamily="34" charset="0"/>
              </a:rPr>
              <a:t> Sie zeigen dabei nicht nur, wie wichtig Hilfe ist, sondern auch, wie man sich vorbildlich bei Hilfsprojekten verhält uns als Vertreter*innen von Lions Clubs International agiert.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20</a:t>
            </a:fld>
            <a:endParaRPr lang="en-US"/>
          </a:p>
        </p:txBody>
      </p:sp>
    </p:spTree>
    <p:extLst>
      <p:ext uri="{BB962C8B-B14F-4D97-AF65-F5344CB8AC3E}">
        <p14:creationId xmlns:p14="http://schemas.microsoft.com/office/powerpoint/2010/main" val="21352450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atin typeface="Arial" pitchFamily="34" charset="0"/>
                <a:ea typeface="ＭＳ Ｐゴシック" pitchFamily="34" charset="-128"/>
              </a:rPr>
              <a:t>Zusätzlich zu den Funktionen als Verbindungsperson, Mentor*in, Motivator*in, Berater*in und Vorbild bei Hilfsprojekten erfüllen Leo-Clubberater*innen weitere Aufgaben, die hier gezeigt werden.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21</a:t>
            </a:fld>
            <a:endParaRPr lang="en-US"/>
          </a:p>
        </p:txBody>
      </p:sp>
    </p:spTree>
    <p:extLst>
      <p:ext uri="{BB962C8B-B14F-4D97-AF65-F5344CB8AC3E}">
        <p14:creationId xmlns:p14="http://schemas.microsoft.com/office/powerpoint/2010/main" val="1497925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defRPr/>
            </a:pPr>
            <a:r>
              <a:rPr lang="de-DE" sz="1200" b="0">
                <a:solidFill>
                  <a:schemeClr val="tx1"/>
                </a:solidFill>
                <a:latin typeface="+mn-lt"/>
                <a:cs typeface="Arial" panose="020B0604020202020204" pitchFamily="34" charset="0"/>
              </a:rPr>
              <a:t>Ihre genauen Aufgabenfelder hängen vom Leo-Clubformat ab. </a:t>
            </a:r>
          </a:p>
          <a:p>
            <a:endParaRPr lang="en-US" sz="1200" dirty="0">
              <a:solidFill>
                <a:schemeClr val="tx1"/>
              </a:solidFill>
              <a:latin typeface="+mn-lt"/>
              <a:cs typeface="Arial" panose="020B0604020202020204" pitchFamily="34" charset="0"/>
            </a:endParaRPr>
          </a:p>
          <a:p>
            <a:r>
              <a:rPr lang="de-DE" sz="1200">
                <a:solidFill>
                  <a:schemeClr val="tx1"/>
                </a:solidFill>
                <a:latin typeface="+mn-lt"/>
                <a:ea typeface="ＭＳ Ｐゴシック" pitchFamily="34" charset="-128"/>
                <a:cs typeface="Arial" panose="020B0604020202020204" pitchFamily="34" charset="0"/>
              </a:rPr>
              <a:t>Als Alpha-Berater*in sind Sie aktiv in den Leo Club eingebunden und leiten Leos an. Sie vermitteln zwischen Eltern, Erziehungsberechtigten und involvierten Lehrkräften. Die jüngeren Alphas verlangen in der Regel mehr Anleitung als ältere Omegas.</a:t>
            </a:r>
          </a:p>
          <a:p>
            <a:pPr>
              <a:spcBef>
                <a:spcPts val="600"/>
              </a:spcBef>
              <a:defRPr/>
            </a:pPr>
            <a:endParaRPr lang="en-US" sz="1200" dirty="0">
              <a:solidFill>
                <a:schemeClr val="tx1"/>
              </a:solidFill>
              <a:latin typeface="+mn-lt"/>
              <a:cs typeface="Arial"/>
            </a:endParaRPr>
          </a:p>
          <a:p>
            <a:pPr>
              <a:spcBef>
                <a:spcPts val="600"/>
              </a:spcBef>
              <a:defRPr/>
            </a:pPr>
            <a:r>
              <a:rPr lang="de-DE" sz="1200">
                <a:solidFill>
                  <a:schemeClr val="tx1"/>
                </a:solidFill>
                <a:latin typeface="+mn-lt"/>
                <a:cs typeface="Arial"/>
              </a:rPr>
              <a:t>Omega Leos sind üblicherweise unanbhängiger. Ein*e Berater*in agiert außerdem als Verbindungsperson zwischen Leo und Lions Club, doch sobald der Club läuft, schrumpft diese Aufgabe in der Regel. Der*die Berater*in fördert die individuelle wie berufliche Entfaltung der Leos im Alter zwischen 18 und 30 Jahren und sollte also mit Problemen, die Studierende, junge Berufstätige und junge Familien haben, vertraut sein. </a:t>
            </a:r>
          </a:p>
        </p:txBody>
      </p:sp>
      <p:sp>
        <p:nvSpPr>
          <p:cNvPr id="4" name="Slide Number Placeholder 3"/>
          <p:cNvSpPr>
            <a:spLocks noGrp="1"/>
          </p:cNvSpPr>
          <p:nvPr>
            <p:ph type="sldNum" sz="quarter" idx="5"/>
          </p:nvPr>
        </p:nvSpPr>
        <p:spPr/>
        <p:txBody>
          <a:bodyPr/>
          <a:lstStyle/>
          <a:p>
            <a:fld id="{65F38A34-01B5-8B47-8788-985DCB17BFD7}" type="slidenum">
              <a:rPr lang="en-US" smtClean="0"/>
              <a:t>22</a:t>
            </a:fld>
            <a:endParaRPr lang="en-US"/>
          </a:p>
        </p:txBody>
      </p:sp>
    </p:spTree>
    <p:extLst>
      <p:ext uri="{BB962C8B-B14F-4D97-AF65-F5344CB8AC3E}">
        <p14:creationId xmlns:p14="http://schemas.microsoft.com/office/powerpoint/2010/main" val="3229995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600"/>
              </a:spcBef>
              <a:buFont typeface="Arial" pitchFamily="34" charset="0"/>
              <a:buNone/>
              <a:defRPr/>
            </a:pPr>
            <a:r>
              <a:rPr lang="de-DE" sz="1200" b="0">
                <a:solidFill>
                  <a:schemeClr val="tx1"/>
                </a:solidFill>
                <a:latin typeface="+mn-lt"/>
                <a:ea typeface="+mn-ea"/>
                <a:cs typeface="Arial" pitchFamily="34" charset="0"/>
              </a:rPr>
              <a:t>Die Aufgaben eines*r Berater*in hängen auch davon ab, wo der Leo Club angesiedelt ist. </a:t>
            </a:r>
          </a:p>
          <a:p>
            <a:pPr marL="0" indent="0">
              <a:spcBef>
                <a:spcPts val="600"/>
              </a:spcBef>
              <a:buFont typeface="Arial" pitchFamily="34" charset="0"/>
              <a:buNone/>
              <a:defRPr/>
            </a:pPr>
            <a:endParaRPr lang="en-US" sz="1200" b="0" kern="0" dirty="0">
              <a:solidFill>
                <a:schemeClr val="tx1"/>
              </a:solidFill>
              <a:latin typeface="+mn-lt"/>
              <a:ea typeface="+mn-ea"/>
              <a:cs typeface="Arial" pitchFamily="34" charset="0"/>
            </a:endParaRPr>
          </a:p>
          <a:p>
            <a:pPr marL="0" indent="0">
              <a:spcBef>
                <a:spcPts val="600"/>
              </a:spcBef>
              <a:buFont typeface="Arial" pitchFamily="34" charset="0"/>
              <a:buNone/>
              <a:defRPr/>
            </a:pPr>
            <a:r>
              <a:rPr lang="de-DE" sz="1200" b="0">
                <a:solidFill>
                  <a:schemeClr val="tx1"/>
                </a:solidFill>
                <a:latin typeface="+mn-lt"/>
                <a:ea typeface="+mn-ea"/>
                <a:cs typeface="Arial" pitchFamily="34" charset="0"/>
              </a:rPr>
              <a:t>Gemeinschaftsbasierte Leo Clubs stehen jeder qualifizierten jungen Person offen, die in der Umgebung des Lions Clubs wohnt. Diese Clubs treffen sich in einer zentral gelegenen Örtlichkeit, wie einem Gemeindezentrum oder einer Schule. Unter Umständen treffen sie sich auch virtuell oder halten hybride Treffen ab.</a:t>
            </a:r>
          </a:p>
          <a:p>
            <a:pPr marL="0" indent="0">
              <a:spcBef>
                <a:spcPts val="600"/>
              </a:spcBef>
              <a:buFont typeface="Arial" pitchFamily="34" charset="0"/>
              <a:buNone/>
              <a:defRPr/>
            </a:pPr>
            <a:endParaRPr lang="en-US" sz="1200" dirty="0">
              <a:solidFill>
                <a:schemeClr val="tx1"/>
              </a:solidFill>
              <a:latin typeface="+mn-lt"/>
              <a:cs typeface="Arial" panose="020B0604020202020204" pitchFamily="34" charset="0"/>
            </a:endParaRPr>
          </a:p>
          <a:p>
            <a:pPr marL="0" indent="0">
              <a:spcBef>
                <a:spcPts val="600"/>
              </a:spcBef>
              <a:buFont typeface="Arial" pitchFamily="34" charset="0"/>
              <a:buNone/>
              <a:defRPr/>
            </a:pPr>
            <a:r>
              <a:rPr lang="de-DE" sz="1200">
                <a:solidFill>
                  <a:schemeClr val="tx1"/>
                </a:solidFill>
                <a:latin typeface="+mn-lt"/>
                <a:cs typeface="Arial" panose="020B0604020202020204" pitchFamily="34" charset="0"/>
              </a:rPr>
              <a:t>Schulbasierte Leo-Clubberater*innen agieren als Verbindungsperson der Schule. Die meisten dieser Clubs benötigen auch eine*n Berater*in aus der Lehrerschaft, die*der dem bürgenden Lions Club nicht zwingend angehören muss. Einige Schulen erheben Gebühren für einen Club an ihrer Schule. Berater*inen aus der Lehrerschaft sind üblicherweise an den alltäglichen Angelegenheiten beteiligt und sollten die Leo-Club-Co-Berater*innen regelmäßig auf den neusten Stand bringen. Bevor der Leo Club gegründet wird, müssen der Lions Club und die Schule sich auf Abläufe für Activities auf und fern vom Schulgelände einigen, die sowohl mit den Schulregeln als auch Lionsregeln konform sind.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23</a:t>
            </a:fld>
            <a:endParaRPr lang="en-US"/>
          </a:p>
        </p:txBody>
      </p:sp>
    </p:spTree>
    <p:extLst>
      <p:ext uri="{BB962C8B-B14F-4D97-AF65-F5344CB8AC3E}">
        <p14:creationId xmlns:p14="http://schemas.microsoft.com/office/powerpoint/2010/main" val="919642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solidFill>
                  <a:schemeClr val="tx1"/>
                </a:solidFill>
                <a:latin typeface="+mn-lt"/>
                <a:ea typeface="ＭＳ Ｐゴシック" pitchFamily="34" charset="-128"/>
                <a:cs typeface="Arial" pitchFamily="34" charset="0"/>
              </a:rPr>
              <a:t>Hinweis für den*die Seminarleiter*in: Für die optionale abschließende Modulübung: Bitten Sie Teilnehmer*innen, 5 Minuten individuell einen Ansatz für die eigenen Aufgaben als Leo-Clubberater*in zu entwerfen. Diese Strategie sollte Definitionen zu den fünf Rollen beinhalten und abdecken, wie diese erfüllt werden (Mentor*in, Motivator*in, Berater*in, Verbindungsperson und Vorbild bei Hilfsprojekten).</a:t>
            </a:r>
          </a:p>
          <a:p>
            <a:endParaRPr lang="en-US" dirty="0">
              <a:solidFill>
                <a:schemeClr val="tx1"/>
              </a:solidFill>
              <a:latin typeface="+mn-lt"/>
            </a:endParaRPr>
          </a:p>
          <a:p>
            <a:r>
              <a:rPr lang="de-DE">
                <a:solidFill>
                  <a:schemeClr val="tx1"/>
                </a:solidFill>
                <a:latin typeface="+mn-lt"/>
              </a:rPr>
              <a:t>Beispiel: </a:t>
            </a:r>
          </a:p>
          <a:p>
            <a:r>
              <a:rPr lang="de-DE">
                <a:solidFill>
                  <a:schemeClr val="tx1"/>
                </a:solidFill>
                <a:latin typeface="+mn-lt"/>
              </a:rPr>
              <a:t>Als Alpha-Leo-Clubberater*in für die Mittelstufe werde ich mich einmal monatlich mit dem*r Berater*in aus der Lehrerschaft treffen, um die Clubabläufe zu besprechen.</a:t>
            </a:r>
          </a:p>
          <a:p>
            <a:r>
              <a:rPr lang="de-DE">
                <a:solidFill>
                  <a:schemeClr val="tx1"/>
                </a:solidFill>
                <a:latin typeface="+mn-lt"/>
              </a:rPr>
              <a:t>Mentor*in: Ich werde jedes Quartal mit den Leo-Clubamtsträgern zusammenkommen.</a:t>
            </a:r>
          </a:p>
          <a:p>
            <a:r>
              <a:rPr lang="de-DE">
                <a:solidFill>
                  <a:schemeClr val="tx1"/>
                </a:solidFill>
                <a:latin typeface="+mn-lt"/>
              </a:rPr>
              <a:t>Motivator*in: Ich werde Leos dazu ermutigen, mindestens ein Hilfsprojekt pro Monat durchzuführen. </a:t>
            </a:r>
          </a:p>
          <a:p>
            <a:r>
              <a:rPr lang="de-DE">
                <a:solidFill>
                  <a:schemeClr val="tx1"/>
                </a:solidFill>
                <a:latin typeface="+mn-lt"/>
              </a:rPr>
              <a:t>Berater*in: Ich werde eine offene Kommunikation zwischen Amtsträger*innen und mir fördern, damit Probleme geklärt werden können und bei Konflikten nicht eine Seite wählen. </a:t>
            </a:r>
          </a:p>
          <a:p>
            <a:r>
              <a:rPr lang="de-DE">
                <a:solidFill>
                  <a:schemeClr val="tx1"/>
                </a:solidFill>
                <a:latin typeface="+mn-lt"/>
              </a:rPr>
              <a:t>Verbindungsperson: Zu jedem Leo-Projekt werde ich mindestens drei Lions mitbringen.</a:t>
            </a:r>
          </a:p>
          <a:p>
            <a:r>
              <a:rPr lang="de-DE">
                <a:solidFill>
                  <a:schemeClr val="tx1"/>
                </a:solidFill>
                <a:latin typeface="+mn-lt"/>
              </a:rPr>
              <a:t>Vorbild bei Hilfsprojekten: Bei jedem Hilfsprojekt werde ich mein Leo-T-Shirt tragen.  </a:t>
            </a:r>
          </a:p>
          <a:p>
            <a:endParaRPr lang="en-US"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solidFill>
                  <a:schemeClr val="tx1"/>
                </a:solidFill>
                <a:latin typeface="+mn-lt"/>
              </a:rPr>
              <a:t>Geschätzte Dauer: 15 Minuten</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24</a:t>
            </a:fld>
            <a:endParaRPr lang="en-US"/>
          </a:p>
        </p:txBody>
      </p:sp>
    </p:spTree>
    <p:extLst>
      <p:ext uri="{BB962C8B-B14F-4D97-AF65-F5344CB8AC3E}">
        <p14:creationId xmlns:p14="http://schemas.microsoft.com/office/powerpoint/2010/main" val="2727265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atin typeface="Arial" pitchFamily="34" charset="0"/>
                <a:ea typeface="ＭＳ Ｐゴシック" pitchFamily="34" charset="-128"/>
              </a:rPr>
              <a:t>Es ist wichtig, dass Leo-Clubberater*innen ein gutes Verständnis der Verwaltungsaufgaben mitbringen, damit der Leo Club angemessen geführt wird.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latin typeface="Arial" pitchFamily="34" charset="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3200">
                <a:latin typeface="Arial" pitchFamily="34" charset="0"/>
                <a:ea typeface="ＭＳ Ｐゴシック" pitchFamily="34" charset="-128"/>
              </a:rPr>
              <a:t>Dieses Modul deckt die Hauptaufgaben zur Verwaltung ab, wie:</a:t>
            </a:r>
          </a:p>
          <a:p>
            <a:pPr marL="742950" lvl="1" indent="-285750">
              <a:buFont typeface="Arial" panose="020B0604020202020204" pitchFamily="34" charset="0"/>
              <a:buChar char="•"/>
              <a:defRPr/>
            </a:pPr>
            <a:r>
              <a:rPr lang="de-DE" sz="3200">
                <a:latin typeface="Arial" pitchFamily="34" charset="0"/>
                <a:ea typeface="ＭＳ Ｐゴシック" pitchFamily="34" charset="-128"/>
              </a:rPr>
              <a:t>Leo-Mitgliedschaft und Meldungen</a:t>
            </a:r>
          </a:p>
          <a:p>
            <a:pPr marL="742950" lvl="1" indent="-285750">
              <a:buFont typeface="Arial" panose="020B0604020202020204" pitchFamily="34" charset="0"/>
              <a:buChar char="•"/>
              <a:defRPr/>
            </a:pPr>
            <a:r>
              <a:rPr lang="de-DE" sz="3200">
                <a:latin typeface="Arial" pitchFamily="34" charset="0"/>
                <a:ea typeface="ＭＳ Ｐゴシック" pitchFamily="34" charset="-128"/>
              </a:rPr>
              <a:t>Leo-Hilfsprojekte und Meldungen</a:t>
            </a:r>
          </a:p>
          <a:p>
            <a:pPr marL="742950" lvl="1" indent="-285750">
              <a:buFont typeface="Arial" panose="020B0604020202020204" pitchFamily="34" charset="0"/>
              <a:buChar char="•"/>
              <a:defRPr/>
            </a:pPr>
            <a:r>
              <a:rPr lang="de-DE" sz="3200">
                <a:latin typeface="Arial" pitchFamily="34" charset="0"/>
                <a:ea typeface="ＭＳ Ｐゴシック" pitchFamily="34" charset="-128"/>
              </a:rPr>
              <a:t>Leo-Clubabläufe</a:t>
            </a:r>
          </a:p>
          <a:p>
            <a:pPr marL="742950" lvl="1" indent="-285750">
              <a:buFont typeface="Arial" panose="020B0604020202020204" pitchFamily="34" charset="0"/>
              <a:buChar char="•"/>
              <a:defRPr/>
            </a:pPr>
            <a:r>
              <a:rPr lang="de-DE" sz="3200">
                <a:latin typeface="Arial" pitchFamily="34" charset="0"/>
                <a:ea typeface="ＭＳ Ｐゴシック" pitchFamily="34" charset="-128"/>
              </a:rPr>
              <a:t>Leo-Clubbeträge und Buchhaltung </a:t>
            </a:r>
          </a:p>
          <a:p>
            <a:pPr marL="742950" lvl="1" indent="-285750">
              <a:buFont typeface="Arial" panose="020B0604020202020204" pitchFamily="34" charset="0"/>
              <a:buChar char="•"/>
              <a:defRPr/>
            </a:pPr>
            <a:r>
              <a:rPr lang="de-DE" sz="3200">
                <a:latin typeface="Arial" pitchFamily="34" charset="0"/>
                <a:ea typeface="ＭＳ Ｐゴシック" pitchFamily="34" charset="-128"/>
              </a:rPr>
              <a:t>Datenschutz, Versicherung und Marke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t>Teilnehmer*innen lernen die hochrangigen Verwaltungsaufgaben eines*r Leo-Clubberaters*in.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25</a:t>
            </a:fld>
            <a:endParaRPr lang="en-US"/>
          </a:p>
        </p:txBody>
      </p:sp>
    </p:spTree>
    <p:extLst>
      <p:ext uri="{BB962C8B-B14F-4D97-AF65-F5344CB8AC3E}">
        <p14:creationId xmlns:p14="http://schemas.microsoft.com/office/powerpoint/2010/main" val="2930046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a:solidFill>
                  <a:schemeClr val="tx1"/>
                </a:solidFill>
                <a:latin typeface="Arial" panose="020B0604020202020204" pitchFamily="34" charset="0"/>
                <a:ea typeface="+mn-ea"/>
                <a:cs typeface="Arial" panose="020B0604020202020204" pitchFamily="34" charset="0"/>
              </a:rPr>
              <a:t>Das Führen der Leo-Clubunterlagen ist eine der ersten Aufgaben von Berater*innen. Alle neuen Leo-Clubmitglieder müssen das Formular Leo 50 ausfüllen und an die Leo-Clubberater*innen oder Amtsträger weiterleiten. Die dort enthaltenen Informationen werden dann in MyLCI übertragen. Der bürgende Club behält die Formulare, sie müssen nicht an den Hauptsitz geschickt werden.</a:t>
            </a:r>
          </a:p>
        </p:txBody>
      </p:sp>
      <p:sp>
        <p:nvSpPr>
          <p:cNvPr id="4" name="Slide Number Placeholder 3"/>
          <p:cNvSpPr>
            <a:spLocks noGrp="1"/>
          </p:cNvSpPr>
          <p:nvPr>
            <p:ph type="sldNum" sz="quarter" idx="5"/>
          </p:nvPr>
        </p:nvSpPr>
        <p:spPr/>
        <p:txBody>
          <a:bodyPr/>
          <a:lstStyle/>
          <a:p>
            <a:fld id="{65F38A34-01B5-8B47-8788-985DCB17BFD7}" type="slidenum">
              <a:rPr lang="en-US" smtClean="0"/>
              <a:t>26</a:t>
            </a:fld>
            <a:endParaRPr lang="en-US"/>
          </a:p>
        </p:txBody>
      </p:sp>
    </p:spTree>
    <p:extLst>
      <p:ext uri="{BB962C8B-B14F-4D97-AF65-F5344CB8AC3E}">
        <p14:creationId xmlns:p14="http://schemas.microsoft.com/office/powerpoint/2010/main" val="11606974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a:solidFill>
                  <a:schemeClr val="tx1"/>
                </a:solidFill>
                <a:latin typeface="Arial" panose="020B0604020202020204" pitchFamily="34" charset="0"/>
                <a:ea typeface="+mn-ea"/>
                <a:cs typeface="Arial" panose="020B0604020202020204" pitchFamily="34" charset="0"/>
              </a:rPr>
              <a:t>Das Mitgliedschaftsformular für Alpha Leos (Leo 50A) ist besonders wichtig für Jugendliche, die noch nicht volljährig sind. Der bürgende Lions Club muss dafür Sorge tragen, dass ein Elternteil oder Sorgeberechtigter das Formular unterzeichnet.</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27</a:t>
            </a:fld>
            <a:endParaRPr lang="en-US"/>
          </a:p>
        </p:txBody>
      </p:sp>
    </p:spTree>
    <p:extLst>
      <p:ext uri="{BB962C8B-B14F-4D97-AF65-F5344CB8AC3E}">
        <p14:creationId xmlns:p14="http://schemas.microsoft.com/office/powerpoint/2010/main" val="205603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solidFill>
                  <a:schemeClr val="tx1"/>
                </a:solidFill>
                <a:latin typeface="+mn-lt"/>
                <a:ea typeface="ＭＳ Ｐゴシック" pitchFamily="34" charset="-128"/>
              </a:rPr>
              <a:t>Jedes Jahr muss der*die Präsident*in bzw. Sekretär*in eine*n Leo-Clubberater*in melden, selbst dann, wenn keine Änderungen gemah´cht werden. Leo-Clubberater*innen können online mit MyLCI oder mit dem Formular Leo 72 gemeldet werden.  Sobald der*die Leo-Clubberater*in, Leo-Clubpräsident*in und Leo-Clubsekretär*in gemeldet sind, können sie sich in ihrem Lion Account anmelden und MyLCI aufrufen, um Leo-Clubmitglieder zu erfassen, auf Mitgliederhilfsmittel zuzugreifen und Activities zu melden. </a:t>
            </a:r>
          </a:p>
          <a:p>
            <a:endParaRPr lang="en-US" dirty="0">
              <a:solidFill>
                <a:schemeClr val="tx1"/>
              </a:solidFill>
              <a:latin typeface="+mn-lt"/>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a:solidFill>
                  <a:schemeClr val="tx1"/>
                </a:solidFill>
                <a:latin typeface="+mn-lt"/>
                <a:ea typeface="ＭＳ Ｐゴシック" pitchFamily="34" charset="-128"/>
                <a:cs typeface="Arial" panose="020B0604020202020204" pitchFamily="34" charset="0"/>
              </a:rPr>
              <a:t>Meldungen zählen zu den Hauptaufgaben aller Leo-Clubberater*innen.</a:t>
            </a:r>
            <a:r>
              <a:rPr lang="de-DE">
                <a:solidFill>
                  <a:schemeClr val="tx1"/>
                </a:solidFill>
                <a:latin typeface="+mn-lt"/>
                <a:ea typeface="ＭＳ Ｐゴシック" pitchFamily="34" charset="-128"/>
                <a:cs typeface="Arial" panose="020B0604020202020204" pitchFamily="34" charset="0"/>
              </a:rPr>
              <a:t> Sie müssen sicherstellen, dass das Verzeichnis aller Leo-Clubamtsträger*innen aktuell ist und sie offiziell ernannt sind, damit sie regelmäßige Nachrichten und Informationen erhalten. Wenn ein neues Mitglied bei MyLCI hinzugefügt wird, kann der*die Berater*in einen Leo-Mitgliedschaftsausweis und eine Urkunde für das Mitglied herunterladen. </a:t>
            </a:r>
          </a:p>
          <a:p>
            <a:endParaRPr lang="en-US" dirty="0">
              <a:solidFill>
                <a:schemeClr val="tx1"/>
              </a:solidFill>
              <a:latin typeface="+mn-lt"/>
              <a:ea typeface="ＭＳ Ｐゴシック" pitchFamily="34" charset="-128"/>
            </a:endParaRP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28</a:t>
            </a:fld>
            <a:endParaRPr lang="en-US"/>
          </a:p>
        </p:txBody>
      </p:sp>
    </p:spTree>
    <p:extLst>
      <p:ext uri="{BB962C8B-B14F-4D97-AF65-F5344CB8AC3E}">
        <p14:creationId xmlns:p14="http://schemas.microsoft.com/office/powerpoint/2010/main" val="6553775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Dies ist eine Liste der Amtsträger*innen, die befugt sind, Leo-Mitglieder bei MyLCI zu melden. </a:t>
            </a:r>
          </a:p>
        </p:txBody>
      </p:sp>
      <p:sp>
        <p:nvSpPr>
          <p:cNvPr id="4" name="Slide Number Placeholder 3"/>
          <p:cNvSpPr>
            <a:spLocks noGrp="1"/>
          </p:cNvSpPr>
          <p:nvPr>
            <p:ph type="sldNum" sz="quarter" idx="5"/>
          </p:nvPr>
        </p:nvSpPr>
        <p:spPr/>
        <p:txBody>
          <a:bodyPr/>
          <a:lstStyle/>
          <a:p>
            <a:fld id="{65F38A34-01B5-8B47-8788-985DCB17BFD7}" type="slidenum">
              <a:rPr lang="en-US" smtClean="0"/>
              <a:t>29</a:t>
            </a:fld>
            <a:endParaRPr lang="en-US"/>
          </a:p>
        </p:txBody>
      </p:sp>
    </p:spTree>
    <p:extLst>
      <p:ext uri="{BB962C8B-B14F-4D97-AF65-F5344CB8AC3E}">
        <p14:creationId xmlns:p14="http://schemas.microsoft.com/office/powerpoint/2010/main" val="2154351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2800">
                <a:latin typeface="Arial" pitchFamily="34" charset="0"/>
                <a:ea typeface="ＭＳ Ｐゴシック" pitchFamily="34" charset="-128"/>
              </a:rPr>
              <a:t>Modulthemen:</a:t>
            </a:r>
          </a:p>
          <a:p>
            <a:pPr marL="742950" lvl="1" indent="-285750">
              <a:buFont typeface="Arial" panose="020B0604020202020204" pitchFamily="34" charset="0"/>
              <a:buChar char="•"/>
              <a:defRPr/>
            </a:pPr>
            <a:r>
              <a:rPr lang="de-DE" sz="2800">
                <a:latin typeface="Arial" pitchFamily="34" charset="0"/>
                <a:ea typeface="ＭＳ Ｐゴシック" pitchFamily="34" charset="-128"/>
              </a:rPr>
              <a:t>Entwicklung des Leo-Clubprogramms</a:t>
            </a:r>
          </a:p>
          <a:p>
            <a:pPr marL="742950" lvl="1" indent="-285750">
              <a:buFont typeface="Arial" panose="020B0604020202020204" pitchFamily="34" charset="0"/>
              <a:buChar char="•"/>
              <a:defRPr/>
            </a:pPr>
            <a:r>
              <a:rPr lang="de-DE" sz="2800">
                <a:latin typeface="Arial" pitchFamily="34" charset="0"/>
                <a:ea typeface="ＭＳ Ｐゴシック" pitchFamily="34" charset="-128"/>
              </a:rPr>
              <a:t>Struktur des Leo-Clubprogramms</a:t>
            </a:r>
          </a:p>
          <a:p>
            <a:pPr marL="742950" lvl="1" indent="-285750">
              <a:buFont typeface="Arial" panose="020B0604020202020204" pitchFamily="34" charset="0"/>
              <a:buChar char="•"/>
              <a:defRPr/>
            </a:pPr>
            <a:r>
              <a:rPr lang="de-DE" sz="2800">
                <a:latin typeface="Arial" pitchFamily="34" charset="0"/>
                <a:ea typeface="ＭＳ Ｐゴシック" pitchFamily="34" charset="-128"/>
              </a:rPr>
              <a:t>Ziele des Leo-Clubprogramms</a:t>
            </a:r>
          </a:p>
          <a:p>
            <a:pPr marL="742950" lvl="1" indent="-285750">
              <a:buFont typeface="Arial" panose="020B0604020202020204" pitchFamily="34" charset="0"/>
              <a:buChar char="•"/>
              <a:defRPr/>
            </a:pPr>
            <a:r>
              <a:rPr lang="de-DE" sz="2800">
                <a:latin typeface="Arial" pitchFamily="34" charset="0"/>
                <a:ea typeface="ＭＳ Ｐゴシック" pitchFamily="34" charset="-128"/>
              </a:rPr>
              <a:t>Aktuelle Daten zum Leo-Clubprogramm</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t>Das Modul soll Teilnehmer*innen die Grundlagen vermitteln, um das Leo-Clubprogramm erläutern zu können. </a:t>
            </a:r>
          </a:p>
          <a:p>
            <a:pPr marL="0" algn="l" defTabSz="914400" rtl="0" eaLnBrk="1" latinLnBrk="0" hangingPunct="1"/>
            <a:endParaRPr lang="en-US" sz="1200" kern="1200" dirty="0">
              <a:solidFill>
                <a:schemeClr val="tx1"/>
              </a:solidFill>
              <a:latin typeface="Arial" pitchFamily="34" charset="0"/>
              <a:ea typeface="ＭＳ Ｐゴシック" pitchFamily="34" charset="-128"/>
              <a:cs typeface="+mn-cs"/>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3</a:t>
            </a:fld>
            <a:endParaRPr lang="en-US"/>
          </a:p>
        </p:txBody>
      </p:sp>
    </p:spTree>
    <p:extLst>
      <p:ext uri="{BB962C8B-B14F-4D97-AF65-F5344CB8AC3E}">
        <p14:creationId xmlns:p14="http://schemas.microsoft.com/office/powerpoint/2010/main" val="35812132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200">
                <a:solidFill>
                  <a:schemeClr val="tx1"/>
                </a:solidFill>
                <a:latin typeface="Arial" panose="020B0604020202020204" pitchFamily="34" charset="0"/>
                <a:ea typeface="ＭＳ Ｐゴシック" pitchFamily="34" charset="-128"/>
                <a:cs typeface="Arial" panose="020B0604020202020204" pitchFamily="34" charset="0"/>
              </a:rPr>
              <a:t>Die Meldung von Hilfsprojekten werden für Leo Clubs mit MyLion vorgenommen. Alle Leo-Mitglieder haben mit ihrer Mitgliedsnummer Zugang zu einem MyLion Account. So kann jedes Mitglied ein Projekt für den Club erstellen, aber nur die Leo-Clubberater*innen, Präsident*innen und Sekretär*innen können diese genehmigen. Gründe für Meldungen sind:</a:t>
            </a:r>
          </a:p>
          <a:p>
            <a:pPr marL="342900" indent="-342900">
              <a:buFont typeface="Arial" panose="020B0604020202020204" pitchFamily="34" charset="0"/>
              <a:buChar char="•"/>
            </a:pPr>
            <a:r>
              <a:rPr lang="de-DE" sz="1200">
                <a:solidFill>
                  <a:schemeClr val="tx1"/>
                </a:solidFill>
                <a:latin typeface="Arial" panose="020B0604020202020204" pitchFamily="34" charset="0"/>
                <a:ea typeface="ＭＳ Ｐゴシック"/>
                <a:cs typeface="Arial" panose="020B0604020202020204" pitchFamily="34" charset="0"/>
              </a:rPr>
              <a:t>Den Einfluss des Leo Clubs zeigen</a:t>
            </a:r>
          </a:p>
          <a:p>
            <a:pPr marL="342900" indent="-342900">
              <a:buFont typeface="Arial" panose="020B0604020202020204" pitchFamily="34" charset="0"/>
              <a:buChar char="•"/>
            </a:pPr>
            <a:r>
              <a:rPr lang="de-DE" sz="1200">
                <a:solidFill>
                  <a:schemeClr val="tx1"/>
                </a:solidFill>
                <a:latin typeface="Arial" panose="020B0604020202020204" pitchFamily="34" charset="0"/>
                <a:ea typeface="ＭＳ Ｐゴシック"/>
                <a:cs typeface="Arial" panose="020B0604020202020204" pitchFamily="34" charset="0"/>
              </a:rPr>
              <a:t>Lions Clubs International dabei helfen, das globale Wachstum und den Einfluss aller Leos weltweit zu messen</a:t>
            </a:r>
          </a:p>
          <a:p>
            <a:pPr marL="342900" indent="-342900">
              <a:buFont typeface="Arial" panose="020B0604020202020204" pitchFamily="34" charset="0"/>
              <a:buChar char="•"/>
            </a:pPr>
            <a:r>
              <a:rPr lang="de-DE" sz="1200">
                <a:solidFill>
                  <a:schemeClr val="tx1"/>
                </a:solidFill>
                <a:latin typeface="Arial" panose="020B0604020202020204" pitchFamily="34" charset="0"/>
                <a:ea typeface="ＭＳ Ｐゴシック"/>
                <a:cs typeface="Arial" panose="020B0604020202020204" pitchFamily="34" charset="0"/>
              </a:rPr>
              <a:t>Leo Clubs und Mitgliedern ermöglichen, sich für Auszeichungen für die Meldung von Hilfsprojekten zu qualifizieren</a:t>
            </a:r>
          </a:p>
          <a:p>
            <a:pPr marL="342900" indent="-342900">
              <a:buFont typeface="Arial" panose="020B0604020202020204" pitchFamily="34" charset="0"/>
              <a:buChar char="•"/>
            </a:pPr>
            <a:endParaRPr lang="en-US" sz="2000" dirty="0">
              <a:solidFill>
                <a:srgbClr val="616262"/>
              </a:solidFill>
              <a:latin typeface="Arial" pitchFamily="34" charset="0"/>
              <a:ea typeface="ＭＳ Ｐゴシック" pitchFamily="34" charset="-128"/>
              <a:cs typeface="Arial"/>
            </a:endParaRP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30</a:t>
            </a:fld>
            <a:endParaRPr lang="en-US"/>
          </a:p>
        </p:txBody>
      </p:sp>
    </p:spTree>
    <p:extLst>
      <p:ext uri="{BB962C8B-B14F-4D97-AF65-F5344CB8AC3E}">
        <p14:creationId xmlns:p14="http://schemas.microsoft.com/office/powerpoint/2010/main" val="24727700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Dies ist eine Liste der Amtsträger*innen, die befugt sind, Activities bei MyLCI zu melden. </a:t>
            </a:r>
          </a:p>
        </p:txBody>
      </p:sp>
      <p:sp>
        <p:nvSpPr>
          <p:cNvPr id="4" name="Slide Number Placeholder 3"/>
          <p:cNvSpPr>
            <a:spLocks noGrp="1"/>
          </p:cNvSpPr>
          <p:nvPr>
            <p:ph type="sldNum" sz="quarter" idx="5"/>
          </p:nvPr>
        </p:nvSpPr>
        <p:spPr/>
        <p:txBody>
          <a:bodyPr/>
          <a:lstStyle/>
          <a:p>
            <a:fld id="{65F38A34-01B5-8B47-8788-985DCB17BFD7}" type="slidenum">
              <a:rPr lang="en-US" smtClean="0"/>
              <a:t>31</a:t>
            </a:fld>
            <a:endParaRPr lang="en-US"/>
          </a:p>
        </p:txBody>
      </p:sp>
    </p:spTree>
    <p:extLst>
      <p:ext uri="{BB962C8B-B14F-4D97-AF65-F5344CB8AC3E}">
        <p14:creationId xmlns:p14="http://schemas.microsoft.com/office/powerpoint/2010/main" val="8474010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Wenn Leo-Clubberater*innen für einen Leo Club Meldungen durchführen, müssen sie den Namen des Leo Clubs in der Drop-Down-Liste für „Club“ unter dem Menüpunkt „Activity-Informationen“ auswählen (statt den Namen ihres Lions Clubs). Der Screenshot zeigt die Optionen für den Leo Club unter „zukünftige Activity planen“. Einem*r Leo-Clubamtsträger*in wird nur der Name des Leo Clubs angezeigt. </a:t>
            </a:r>
          </a:p>
        </p:txBody>
      </p:sp>
      <p:sp>
        <p:nvSpPr>
          <p:cNvPr id="4" name="Slide Number Placeholder 3"/>
          <p:cNvSpPr>
            <a:spLocks noGrp="1"/>
          </p:cNvSpPr>
          <p:nvPr>
            <p:ph type="sldNum" sz="quarter" idx="5"/>
          </p:nvPr>
        </p:nvSpPr>
        <p:spPr/>
        <p:txBody>
          <a:bodyPr/>
          <a:lstStyle/>
          <a:p>
            <a:fld id="{65F38A34-01B5-8B47-8788-985DCB17BFD7}" type="slidenum">
              <a:rPr lang="en-US" smtClean="0"/>
              <a:t>32</a:t>
            </a:fld>
            <a:endParaRPr lang="en-US"/>
          </a:p>
        </p:txBody>
      </p:sp>
    </p:spTree>
    <p:extLst>
      <p:ext uri="{BB962C8B-B14F-4D97-AF65-F5344CB8AC3E}">
        <p14:creationId xmlns:p14="http://schemas.microsoft.com/office/powerpoint/2010/main" val="14189951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latin typeface="Arial" pitchFamily="34" charset="0"/>
                <a:ea typeface="ＭＳ Ｐゴシック" pitchFamily="34" charset="-128"/>
              </a:rPr>
              <a:t>Ähnlich wie bei Lions Clubs müssen Leo Clubs einen Vorstand ernennen, der alle Leo-Clubamtsträger*innen und drei Leo-Clubmitglieder per Wahl bestimmt. Leo-Clubberater*innen arbeiten mit dem Vorstand daran, die Clubactivities zu betreuen. </a:t>
            </a:r>
          </a:p>
          <a:p>
            <a:endParaRPr lang="en-US" dirty="0">
              <a:latin typeface="Arial" pitchFamily="34" charset="0"/>
              <a:ea typeface="ＭＳ Ｐゴシック" pitchFamily="34" charset="-128"/>
            </a:endParaRPr>
          </a:p>
          <a:p>
            <a:r>
              <a:rPr lang="de-DE">
                <a:latin typeface="Arial" pitchFamily="34" charset="0"/>
                <a:ea typeface="ＭＳ Ｐゴシック" pitchFamily="34" charset="-128"/>
              </a:rPr>
              <a:t>Aufgaben der Vorstandsmitglieder beinhalten Kontrolle und Überwachung der Activities wie die Projektplanung, Mitgliedswachstum, Fundraising und Führungskräfteentwicklung. Der Vorstand erstellt einen jährlichen Bericht all dieser Activities und Abläufe und legt diesen allen Leo-Clubmitgliedern und dem bürgenden Lions Club vor. Der Vorstand ist außerdem für die Ausarbeitung der Clubrichtlinien zuständig und übermittelt neue Regelungen an die Clubmitglieder, die über diese entscheiden. Der Vorstand überwacht die Ausschüsse und Amtsträger und gibt die Richtung des Leo Clubs vor. Weitere Informationen finden Sie auf der Webseite für Clubberater*innen, die Links für Leo-Amtsträger*innen enthält:</a:t>
            </a:r>
            <a:br>
              <a:rPr lang="de-DE">
                <a:latin typeface="Arial" pitchFamily="34" charset="0"/>
                <a:ea typeface="ＭＳ Ｐゴシック" pitchFamily="34" charset="-128"/>
              </a:rPr>
            </a:br>
            <a:r>
              <a:rPr lang="de-DE">
                <a:latin typeface="Arial" pitchFamily="34" charset="0"/>
                <a:ea typeface="ＭＳ Ｐゴシック" pitchFamily="34" charset="-128"/>
              </a:rPr>
              <a:t>https://www.lionsclubs.org/de/resources-for-members/resource-center/leo-club-advisors </a:t>
            </a:r>
          </a:p>
          <a:p>
            <a:endParaRPr lang="en-US" dirty="0"/>
          </a:p>
          <a:p>
            <a:r>
              <a:rPr lang="de-DE">
                <a:latin typeface="Arial" pitchFamily="34" charset="0"/>
                <a:ea typeface="ＭＳ Ｐゴシック" pitchFamily="34" charset="-128"/>
              </a:rPr>
              <a:t>Leo Clubs treffen sich regelmäßig zu einer Zeit und an einem Ort, der von allen Clubmitgliedern festgelegt wird. Diese werden in den Zusatzbestimmungen aufgenommen. Treffen sollten regelmäßig und an einem günstigen Ort abgehalten werden. Clubs sollten außerdem überlegen, ob Treffen unter persönlicher Anwesenheit, virtuell oder in einer Mischung aus beiden Optionen stattfinden.  </a:t>
            </a:r>
          </a:p>
          <a:p>
            <a:endParaRPr lang="en-US" dirty="0">
              <a:latin typeface="Arial" pitchFamily="34" charset="0"/>
              <a:ea typeface="ＭＳ Ｐゴシック" pitchFamily="34" charset="-128"/>
            </a:endParaRPr>
          </a:p>
          <a:p>
            <a:r>
              <a:rPr lang="de-DE">
                <a:latin typeface="Arial" pitchFamily="34" charset="0"/>
                <a:ea typeface="ＭＳ Ｐゴシック" pitchFamily="34" charset="-128"/>
              </a:rPr>
              <a:t>Leo-Clubamtsträger*innen haben mehrere Aufgaben bei Clubtreffen. Der*die Präsident*in eröffnet jedes Treffen. Der*die Sekretär*in fertigt ein Sitzungsprotokoll an und erfasst die Anwesenheit, während der*die Schatzmeister*in aktuelle Informationen zu den Clubfinanzen übermittelt. Als Leo-Clubberater*in ist es Ihre Aufgabe, bei der Leitung der Treffen zu helfen und sicherzustellen, dass alle Leos ihre Aufgaben verstehen und erfüllen. Im Idealfall ist der*die Leo-Clubberater*in oder eine alternative Vertretung bei jedem Leo-Clubtreffen anwesend.</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33</a:t>
            </a:fld>
            <a:endParaRPr lang="en-US"/>
          </a:p>
        </p:txBody>
      </p:sp>
    </p:spTree>
    <p:extLst>
      <p:ext uri="{BB962C8B-B14F-4D97-AF65-F5344CB8AC3E}">
        <p14:creationId xmlns:p14="http://schemas.microsoft.com/office/powerpoint/2010/main" val="9559892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a:solidFill>
                  <a:schemeClr val="tx1"/>
                </a:solidFill>
                <a:latin typeface="Arial" panose="020B0604020202020204" pitchFamily="34" charset="0"/>
                <a:ea typeface="ＭＳ Ｐゴシック" pitchFamily="34" charset="-128"/>
                <a:cs typeface="Arial" panose="020B0604020202020204" pitchFamily="34" charset="0"/>
              </a:rPr>
              <a:t>Leo-Clubberater*innen müssen sich daran beteiligen, die Wahlen zu überwachen und bei Fragen oder Unklarheiten zur Verfügung stehen. Wahlen finden im vierten Quartal jedes Geschäftsjahres statt und die gewählten Personen übernehmen ihr Amt am 1. Juli. Schulbasierte Clubs können Wahlen zu einem anderen Zeitpunkt abhalten, je nachdem, was das Schulprotokoll vorgibt und wie das Schuljahr abläuft.</a:t>
            </a:r>
          </a:p>
          <a:p>
            <a:endParaRPr lang="en-US" sz="1200" dirty="0">
              <a:solidFill>
                <a:schemeClr val="tx1"/>
              </a:solidFill>
              <a:latin typeface="Arial" panose="020B0604020202020204" pitchFamily="34" charset="0"/>
              <a:ea typeface="ＭＳ Ｐゴシック" pitchFamily="34" charset="-128"/>
              <a:cs typeface="Arial" panose="020B0604020202020204" pitchFamily="34" charset="0"/>
            </a:endParaRPr>
          </a:p>
          <a:p>
            <a:pPr>
              <a:spcBef>
                <a:spcPts val="0"/>
              </a:spcBef>
              <a:spcAft>
                <a:spcPts val="1200"/>
              </a:spcAft>
              <a:defRPr/>
            </a:pPr>
            <a:r>
              <a:rPr lang="de-DE" sz="1200">
                <a:solidFill>
                  <a:schemeClr val="tx1"/>
                </a:solidFill>
                <a:latin typeface="Arial" panose="020B0604020202020204" pitchFamily="34" charset="0"/>
                <a:cs typeface="Arial" panose="020B0604020202020204" pitchFamily="34" charset="0"/>
              </a:rPr>
              <a:t>Das Wahlprotokoll wird hier erklärt, Sie können aber weitere Informationen Kapitel XXII des Vorstandsdirektivenhandbuchs entnehmen. Bei Unsicherheiten konsultieren Sie Kapitel XXII des Vorstandsdirektivenhandbuchs, wo Sie spezifische Informationen zu Leo-Clubwahlen und dem Protokoll dazu finden.</a:t>
            </a:r>
          </a:p>
        </p:txBody>
      </p:sp>
      <p:sp>
        <p:nvSpPr>
          <p:cNvPr id="4" name="Slide Number Placeholder 3"/>
          <p:cNvSpPr>
            <a:spLocks noGrp="1"/>
          </p:cNvSpPr>
          <p:nvPr>
            <p:ph type="sldNum" sz="quarter" idx="5"/>
          </p:nvPr>
        </p:nvSpPr>
        <p:spPr/>
        <p:txBody>
          <a:bodyPr/>
          <a:lstStyle/>
          <a:p>
            <a:fld id="{65F38A34-01B5-8B47-8788-985DCB17BFD7}" type="slidenum">
              <a:rPr lang="en-US" smtClean="0"/>
              <a:t>34</a:t>
            </a:fld>
            <a:endParaRPr lang="en-US"/>
          </a:p>
        </p:txBody>
      </p:sp>
    </p:spTree>
    <p:extLst>
      <p:ext uri="{BB962C8B-B14F-4D97-AF65-F5344CB8AC3E}">
        <p14:creationId xmlns:p14="http://schemas.microsoft.com/office/powerpoint/2010/main" val="21617164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Leo-Clubberater*innen müssen sicherstellen, dass alle Mitglieder ordentlich eingeführt werden und dass jedes Jahr die Einsetzung neuer Amtsträger*innen passiert, in dem die Aufgaben an die neue Person übertragen werden. Der Leitfaden beinhaltet ein Skript für diese Veranstaltungen. </a:t>
            </a:r>
          </a:p>
        </p:txBody>
      </p:sp>
      <p:sp>
        <p:nvSpPr>
          <p:cNvPr id="4" name="Slide Number Placeholder 3"/>
          <p:cNvSpPr>
            <a:spLocks noGrp="1"/>
          </p:cNvSpPr>
          <p:nvPr>
            <p:ph type="sldNum" sz="quarter" idx="5"/>
          </p:nvPr>
        </p:nvSpPr>
        <p:spPr/>
        <p:txBody>
          <a:bodyPr/>
          <a:lstStyle/>
          <a:p>
            <a:fld id="{65F38A34-01B5-8B47-8788-985DCB17BFD7}" type="slidenum">
              <a:rPr lang="en-US" smtClean="0"/>
              <a:t>35</a:t>
            </a:fld>
            <a:endParaRPr lang="en-US"/>
          </a:p>
        </p:txBody>
      </p:sp>
    </p:spTree>
    <p:extLst>
      <p:ext uri="{BB962C8B-B14F-4D97-AF65-F5344CB8AC3E}">
        <p14:creationId xmlns:p14="http://schemas.microsoft.com/office/powerpoint/2010/main" val="6396956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a:solidFill>
                  <a:schemeClr val="tx1"/>
                </a:solidFill>
                <a:latin typeface="+mn-lt"/>
                <a:ea typeface="ＭＳ Ｐゴシック" pitchFamily="34" charset="-128"/>
              </a:rPr>
              <a:t>In dem Versuch, mit dem Wachstum und der Entwicklung des Leo-Clubprogramms mitzuhalten, werden bestimmte Gebühren vom internationalen Hauptsitz und der örtlichen Lions-Verwaltung erhoben. Diese Gebühren unterstützen die Entwicklung von Hilfsmitteln für Leos wie das Zuschussprogramm für Leo-Führungskräfte, e-LeoClubhouse, MyLCI für Leos, die Leo-Facebookseite und eine neue Leo-Marke sowie Promomaterialien.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a:solidFill>
                  <a:schemeClr val="tx1"/>
                </a:solidFill>
                <a:latin typeface="+mn-lt"/>
                <a:ea typeface="ＭＳ Ｐゴシック" pitchFamily="34" charset="-128"/>
                <a:cs typeface="Arial" panose="020B0604020202020204" pitchFamily="34" charset="0"/>
              </a:rPr>
              <a:t>Die Gründungsgebühr von 100 US-Dollar wird dem bürgenden Lions Club direkt in Rechnung gestellt, wenn ein neuer Leo Club gegründet wird. Weil Leos als Activity eines Lions Clubs betrachtet werden, können Lions Clubs die Zahlung für Leo Clubs mit ihrem Verwaltungs- oder Projektkonto vornehmen. Die Gebühren dienen dazu, Bearbeitungskosten und Kosten für die Gründungskits abzudecken, wozu eine Gründungsurkunde gehört, ein Kit für Leo-Clubamtsträger*innen, ein Kit für Leo-Clubsponsoren und Leo-Pins für alle ursprünglichen Leo-Clubmitglieder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solidFill>
                <a:schemeClr val="tx1"/>
              </a:solidFill>
              <a:latin typeface="+mn-lt"/>
            </a:endParaRPr>
          </a:p>
          <a:p>
            <a:r>
              <a:rPr lang="de-DE" sz="1200">
                <a:solidFill>
                  <a:schemeClr val="tx1"/>
                </a:solidFill>
                <a:latin typeface="+mn-lt"/>
                <a:ea typeface="ＭＳ Ｐゴシック" pitchFamily="34" charset="-128"/>
              </a:rPr>
              <a:t>Die jährliche Leo-Gebühr beträgt 100 US-Dollar für jeden aktiven Leo Club. Lions Clubs wird jährlich die Gebühr im Juli in Rechnung gestellt, um Materialien für das Leo-Clubprogramm, Post, Verwaltung der Clublisten, Nachrichten, Auszeichungen Programmmittel und Versicherungskosten zu decken. </a:t>
            </a:r>
          </a:p>
          <a:p>
            <a:endParaRPr lang="en-US" sz="1200" dirty="0">
              <a:solidFill>
                <a:schemeClr val="tx1"/>
              </a:solidFill>
              <a:latin typeface="+mn-lt"/>
              <a:ea typeface="ＭＳ Ｐゴシック" pitchFamily="34" charset="-128"/>
            </a:endParaRPr>
          </a:p>
          <a:p>
            <a:r>
              <a:rPr lang="de-DE" sz="1200" b="1">
                <a:solidFill>
                  <a:schemeClr val="tx1"/>
                </a:solidFill>
                <a:latin typeface="+mn-lt"/>
                <a:ea typeface="ＭＳ Ｐゴシック" pitchFamily="34" charset="-128"/>
              </a:rPr>
              <a:t>Club- und Distriktbeiträge</a:t>
            </a:r>
          </a:p>
          <a:p>
            <a:r>
              <a:rPr lang="de-DE" sz="1200">
                <a:solidFill>
                  <a:schemeClr val="tx1"/>
                </a:solidFill>
                <a:latin typeface="+mn-lt"/>
                <a:ea typeface="ＭＳ Ｐゴシック" pitchFamily="34" charset="-128"/>
              </a:rPr>
              <a:t>Der international Hauptsitz verlangt keine Beiträge direkt von Leos, aber Leo Clubs haben die Möglichkeit, Clubbeiträge zu fordern, um jährliche Kosten zu begleichen. Diese Clubbeiträge werden von den jeweiligen Clubs festgelegt und müssen in die Clubsatzung und Zusatzbestimmungen aufgenommen werden. </a:t>
            </a:r>
          </a:p>
          <a:p>
            <a:endParaRPr lang="en-US" sz="1200" dirty="0">
              <a:solidFill>
                <a:schemeClr val="tx1"/>
              </a:solidFill>
              <a:latin typeface="+mn-lt"/>
              <a:ea typeface="ＭＳ Ｐゴシック" pitchFamily="34" charset="-128"/>
            </a:endParaRPr>
          </a:p>
          <a:p>
            <a:r>
              <a:rPr lang="de-DE" sz="1200">
                <a:solidFill>
                  <a:schemeClr val="tx1"/>
                </a:solidFill>
                <a:latin typeface="+mn-lt"/>
                <a:ea typeface="ＭＳ Ｐゴシック" pitchFamily="34" charset="-128"/>
              </a:rPr>
              <a:t>Hinweis: Dabei handelt es sich um eine Schutzgebühr, die lediglich dazu dient, die Verwaltungkosten eines Clubs zu decken. Gelder für Activities und Projekte des Leo Clubs sollten nicht durch solche Beiträge gedeckt werden.</a:t>
            </a:r>
          </a:p>
          <a:p>
            <a:endParaRPr lang="en-US" sz="1200" dirty="0">
              <a:solidFill>
                <a:schemeClr val="tx1"/>
              </a:solidFill>
              <a:latin typeface="+mn-lt"/>
              <a:ea typeface="ＭＳ Ｐゴシック" pitchFamily="34" charset="-128"/>
            </a:endParaRPr>
          </a:p>
          <a:p>
            <a:r>
              <a:rPr lang="de-DE" sz="1200">
                <a:solidFill>
                  <a:schemeClr val="tx1"/>
                </a:solidFill>
                <a:latin typeface="+mn-lt"/>
                <a:ea typeface="ＭＳ Ｐゴシック" pitchFamily="34" charset="-128"/>
              </a:rPr>
              <a:t>Leo-Clubmitglieder, die es versäumt haben, eine solche festgelegte Gebühr zu zahlen, wenn eine Wahl ansteht, dürfen an der Wahl nicht teilnehmen und gelten nicht als „in good standing“, also nicht als vollberechtigt, bis dies beglichen ist. </a:t>
            </a:r>
          </a:p>
          <a:p>
            <a:endParaRPr lang="en-US" sz="1200" dirty="0">
              <a:solidFill>
                <a:schemeClr val="tx1"/>
              </a:solidFill>
              <a:latin typeface="+mn-lt"/>
              <a:ea typeface="ＭＳ Ｐゴシック" pitchFamily="34" charset="-128"/>
            </a:endParaRPr>
          </a:p>
          <a:p>
            <a:r>
              <a:rPr lang="de-DE" sz="1200">
                <a:solidFill>
                  <a:schemeClr val="tx1"/>
                </a:solidFill>
                <a:latin typeface="+mn-lt"/>
                <a:ea typeface="ＭＳ Ｐゴシック" pitchFamily="34" charset="-128"/>
              </a:rPr>
              <a:t>Es ist außerdem wichtig zu wissen, dass ein Leo-Distrikt oder -Multidistrikt zusätzliche Club- oder Mitgliedsbeiträge erheben kann.</a:t>
            </a:r>
          </a:p>
          <a:p>
            <a:endParaRPr lang="en-US" sz="1200" dirty="0">
              <a:solidFill>
                <a:schemeClr val="tx1"/>
              </a:solidFill>
              <a:latin typeface="+mn-lt"/>
              <a:ea typeface="ＭＳ Ｐゴシック" pitchFamily="34" charset="-128"/>
            </a:endParaRPr>
          </a:p>
          <a:p>
            <a:r>
              <a:rPr lang="de-DE" sz="1200">
                <a:solidFill>
                  <a:schemeClr val="tx1"/>
                </a:solidFill>
                <a:latin typeface="+mn-lt"/>
                <a:ea typeface="ＭＳ Ｐゴシック" pitchFamily="34" charset="-128"/>
              </a:rPr>
              <a:t>Wenn ein Leo Club nicht länger aktiv ist, muss das </a:t>
            </a:r>
            <a:r>
              <a:rPr lang="de-DE" sz="1200">
                <a:solidFill>
                  <a:schemeClr val="tx1"/>
                </a:solidFill>
                <a:latin typeface="+mn-lt"/>
                <a:ea typeface="ＭＳ Ｐゴシック" pitchFamily="34" charset="-128"/>
                <a:hlinkClick r:id="rId3">
                  <a:extLst>
                    <a:ext uri="{A12FA001-AC4F-418D-AE19-62706E023703}">
                      <ahyp:hlinkClr xmlns:ahyp="http://schemas.microsoft.com/office/drawing/2018/hyperlinkcolor" val="tx"/>
                    </a:ext>
                  </a:extLst>
                </a:hlinkClick>
              </a:rPr>
              <a:t>Formular zur Leo-Clubauflösung (Leo-86)</a:t>
            </a:r>
            <a:r>
              <a:rPr lang="de-DE" sz="1200">
                <a:solidFill>
                  <a:schemeClr val="tx1"/>
                </a:solidFill>
                <a:latin typeface="+mn-lt"/>
                <a:ea typeface="ＭＳ Ｐゴシック" pitchFamily="34" charset="-128"/>
              </a:rPr>
              <a:t> bei der Abteilung „Leo Club Program“ bis zum 31. Oktober eingehen, um eine Gutschrift von 100 US-Dollar für die Leo-Gebühr des laufenden Jahrs zu erhalten.</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36</a:t>
            </a:fld>
            <a:endParaRPr lang="en-US"/>
          </a:p>
        </p:txBody>
      </p:sp>
    </p:spTree>
    <p:extLst>
      <p:ext uri="{BB962C8B-B14F-4D97-AF65-F5344CB8AC3E}">
        <p14:creationId xmlns:p14="http://schemas.microsoft.com/office/powerpoint/2010/main" val="24319960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solidFill>
                  <a:schemeClr val="tx1"/>
                </a:solidFill>
                <a:latin typeface="+mn-lt"/>
                <a:ea typeface="ＭＳ Ｐゴシック" pitchFamily="34" charset="-128"/>
              </a:rPr>
              <a:t>Manche Leo Clubs benutzen die bereits existierenden Konten des bürgenden Clubs, andere Leo Clubs eröffnen ihre eigenen Bankkonten unter Aufsicht des bürgenden Lions Club. Wenn ein Leo Club sich dazu entschließt, ein Konto zu eröffnen, werden zwei Unterschriften verlangt: Eine von dem*r Leo-Clubsekretär*in und eine von einem*r Vertreter*in des bürgenden Lions Clubs. Der Leo, der mit der Verwaltung des Kontos betreut wird, muss im Einklang mit lokalen Regelnungen in der Lage sein, ein Konto zu eröffnen und Schecks ausstellen zu dürfen. </a:t>
            </a:r>
          </a:p>
          <a:p>
            <a:endParaRPr lang="en-US" dirty="0">
              <a:solidFill>
                <a:schemeClr val="tx1"/>
              </a:solidFill>
              <a:latin typeface="+mn-lt"/>
              <a:ea typeface="ＭＳ Ｐゴシック" pitchFamily="34" charset="-128"/>
            </a:endParaRPr>
          </a:p>
          <a:p>
            <a:r>
              <a:rPr lang="de-DE">
                <a:solidFill>
                  <a:schemeClr val="tx1"/>
                </a:solidFill>
                <a:latin typeface="+mn-lt"/>
                <a:ea typeface="ＭＳ Ｐゴシック" pitchFamily="34" charset="-128"/>
              </a:rPr>
              <a:t>Es ist wichtig, dass Clubs zwei separate Fonds haben, um Verwaltungsgelder von den öffentlichen bzw. Fundraising-Geldern zu trennen. Verwaltungsgelder sollen dazu genutzt werden, Club Activities zu finanzieren und lokale Gebühren, die anfallen, zu zahlen. Das Fundraising-Konto soll dazu genutzt werden, die Hilfsprojekte des Clubs zu finanzieren. In Absprache mit dem Vorstand können Verwaltungsgelder in das Activity-Konto übertragen werden. </a:t>
            </a:r>
          </a:p>
          <a:p>
            <a:endParaRPr lang="en-US" dirty="0">
              <a:solidFill>
                <a:schemeClr val="tx1"/>
              </a:solidFill>
              <a:latin typeface="+mn-lt"/>
              <a:ea typeface="ＭＳ Ｐゴシック" pitchFamily="34" charset="-128"/>
            </a:endParaRPr>
          </a:p>
          <a:p>
            <a:r>
              <a:rPr lang="de-DE">
                <a:solidFill>
                  <a:schemeClr val="tx1"/>
                </a:solidFill>
                <a:latin typeface="+mn-lt"/>
                <a:ea typeface="ＭＳ Ｐゴシック" pitchFamily="34" charset="-128"/>
              </a:rPr>
              <a:t>Leo Clubs mit Konto müssen in der Satzung und Zusatzbestimmungen erklären, wie dieses gehandhabt wird.</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37</a:t>
            </a:fld>
            <a:endParaRPr lang="en-US"/>
          </a:p>
        </p:txBody>
      </p:sp>
    </p:spTree>
    <p:extLst>
      <p:ext uri="{BB962C8B-B14F-4D97-AF65-F5344CB8AC3E}">
        <p14:creationId xmlns:p14="http://schemas.microsoft.com/office/powerpoint/2010/main" val="19748190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latin typeface="Arial" pitchFamily="34" charset="0"/>
                <a:ea typeface="ＭＳ Ｐゴシック" pitchFamily="34" charset="-128"/>
              </a:rPr>
              <a:t>Personenbezogene Informationen, die von Lions Clubs International eingeholt werden, werden ausschließlich für Betriebszwecke genutzt, z. B. Beiträge, Übermitteln von Neuigkeiten, Mitgliedschaftswachstum, Planung von Conventions und Versammlungen, Förderung von PR, Hilfsprogramme und besondere Ankündigungen. </a:t>
            </a:r>
          </a:p>
          <a:p>
            <a:endParaRPr lang="en-US" dirty="0">
              <a:latin typeface="Arial" pitchFamily="34" charset="0"/>
              <a:ea typeface="ＭＳ Ｐゴシック" pitchFamily="34" charset="-128"/>
            </a:endParaRPr>
          </a:p>
          <a:p>
            <a:r>
              <a:rPr lang="de-DE">
                <a:latin typeface="Arial" pitchFamily="34" charset="0"/>
                <a:ea typeface="ＭＳ Ｐゴシック" pitchFamily="34" charset="-128"/>
              </a:rPr>
              <a:t>Natürlich hoffen wir, dass sich bei Lions oder Leo Activities keinerlei Personen- oder Sachschaden zuträgt, aber für den Fall der Fälle sollen Clubs sich über ihre Deckung im Klaren sein. Leo Clubs haben die selbe Deckung wie Lions Clubs und sind automatisch versichert und mit der Haftpflichtversicherung von Lions Clubs International abgedeckt. </a:t>
            </a:r>
          </a:p>
          <a:p>
            <a:endParaRPr lang="en-US" dirty="0">
              <a:latin typeface="Arial" pitchFamily="34" charset="0"/>
              <a:ea typeface="ＭＳ Ｐゴシック" pitchFamily="34" charset="-128"/>
            </a:endParaRPr>
          </a:p>
          <a:p>
            <a:r>
              <a:rPr lang="de-DE">
                <a:latin typeface="Arial" pitchFamily="34" charset="0"/>
                <a:ea typeface="ＭＳ Ｐゴシック" pitchFamily="34" charset="-128"/>
              </a:rPr>
              <a:t>Wenn Sie Fragen zu der Versicherung haben, finden Sie weitere Infos auf der LCI-Webseite oder können sich bei der Die Hauptabteilung „Legal“ (Rechtsbelange) unter legal@lionsclubs.org wenden.</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38</a:t>
            </a:fld>
            <a:endParaRPr lang="en-US"/>
          </a:p>
        </p:txBody>
      </p:sp>
    </p:spTree>
    <p:extLst>
      <p:ext uri="{BB962C8B-B14F-4D97-AF65-F5344CB8AC3E}">
        <p14:creationId xmlns:p14="http://schemas.microsoft.com/office/powerpoint/2010/main" val="28622038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a:solidFill>
                  <a:schemeClr val="tx1"/>
                </a:solidFill>
                <a:latin typeface="+mn-lt"/>
                <a:ea typeface="+mn-ea"/>
                <a:cs typeface="+mn-cs"/>
              </a:rPr>
              <a:t>Die offiziellen Farben und Logos des Leo-Clubprogramms sind in hellblau, grau, grün und gelb gehalten. Die Leo- und Lions-Embleme sind eingetragene Marken von Lions International. Die Logos können auf der Website unter https://www.lionsclubs.org/de/resources-for-members/resource-center/logos-and-emblems heruntergeladen werden.</a:t>
            </a:r>
          </a:p>
          <a:p>
            <a:pPr marL="342900" indent="-342900" eaLnBrk="1" hangingPunct="1">
              <a:buFont typeface="Arial" panose="020B0604020202020204" pitchFamily="34" charset="0"/>
              <a:buChar char="•"/>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200">
                <a:solidFill>
                  <a:schemeClr val="tx1"/>
                </a:solidFill>
                <a:latin typeface="+mn-lt"/>
                <a:ea typeface="+mn-ea"/>
                <a:cs typeface="+mn-cs"/>
              </a:rPr>
              <a:t>Für die Nutzung der Logos und Embleme bestehen Regeln. Leo-Logos dürfen vom Leo Club auf Briefpapier, der Website und anderen Druckmaterialien benutzt werden. Embleme dürfen nicht auf Artikel gedruckt werden, die an Mitglieder oder andere Personen zur Spendensammlung verkauft werden. Es ist wichtig, dass Clubs die Logos korrekt verwenden und sich an die Leo-Markenrichtlinien halten. </a:t>
            </a:r>
          </a:p>
          <a:p>
            <a:pPr marL="0" indent="0" eaLnBrk="1" hangingPunct="1">
              <a:buFont typeface="Arial" panose="020B0604020202020204" pitchFamily="34" charset="0"/>
              <a:buNone/>
              <a:defRPr/>
            </a:pP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39</a:t>
            </a:fld>
            <a:endParaRPr lang="en-US"/>
          </a:p>
        </p:txBody>
      </p:sp>
    </p:spTree>
    <p:extLst>
      <p:ext uri="{BB962C8B-B14F-4D97-AF65-F5344CB8AC3E}">
        <p14:creationId xmlns:p14="http://schemas.microsoft.com/office/powerpoint/2010/main" val="2251983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de-DE" sz="1200">
                <a:solidFill>
                  <a:schemeClr val="tx1"/>
                </a:solidFill>
                <a:latin typeface="Arial" panose="020B0604020202020204" pitchFamily="34" charset="0"/>
                <a:ea typeface="ＭＳ Ｐゴシック" pitchFamily="34" charset="-128"/>
                <a:cs typeface="Arial" panose="020B0604020202020204" pitchFamily="34" charset="0"/>
              </a:rPr>
              <a:t>Das Leo-Clubprogramm existiert seit über sechzig Jahren. </a:t>
            </a:r>
          </a:p>
          <a:p>
            <a:pPr marL="342900" marR="0" lvl="0" indent="-342900">
              <a:lnSpc>
                <a:spcPct val="107000"/>
              </a:lnSpc>
              <a:spcBef>
                <a:spcPts val="0"/>
              </a:spcBef>
              <a:spcAft>
                <a:spcPts val="0"/>
              </a:spcAft>
              <a:buFont typeface="Symbol" panose="05050102010706020507" pitchFamily="18" charset="2"/>
              <a:buChar char=""/>
            </a:pPr>
            <a:r>
              <a:rPr lang="de-DE" sz="1200">
                <a:solidFill>
                  <a:schemeClr val="tx1"/>
                </a:solidFill>
                <a:latin typeface="Arial" panose="020B0604020202020204" pitchFamily="34" charset="0"/>
                <a:ea typeface="ＭＳ Ｐゴシック" pitchFamily="34" charset="-128"/>
                <a:cs typeface="Arial" panose="020B0604020202020204" pitchFamily="34" charset="0"/>
              </a:rPr>
              <a:t>1957 wird der erste Leo Club wird in Abington, im US-Bundesstaat Pennsylvania vom Lions Club Glenside gegründet. Der Baseball-Trainer einer örtlichen Highschool, Lion Jim Graver gründete den ersten Club am 5. Dezember mit 35 männlichen Schülern. Der Club begründete das Kürzel „Leadership, Equality and Opportunity“ (Leadership, Gleichberechtigung und Chancen) und übernahmen die Schulfarben Kastanienbraun und Gold für den Club. „Equality“ (Gleichberechtigung) wurde später zu „Experience“ (Erfahrung) geändert. </a:t>
            </a:r>
          </a:p>
          <a:p>
            <a:pPr marL="342900" marR="0" lvl="0" indent="-342900">
              <a:lnSpc>
                <a:spcPct val="107000"/>
              </a:lnSpc>
              <a:spcBef>
                <a:spcPts val="0"/>
              </a:spcBef>
              <a:spcAft>
                <a:spcPts val="0"/>
              </a:spcAft>
              <a:buFont typeface="Symbol" panose="05050102010706020507" pitchFamily="18" charset="2"/>
              <a:buChar char=""/>
            </a:pPr>
            <a:r>
              <a:rPr lang="de-DE" sz="1200">
                <a:solidFill>
                  <a:schemeClr val="tx1"/>
                </a:solidFill>
                <a:latin typeface="Arial" panose="020B0604020202020204" pitchFamily="34" charset="0"/>
                <a:ea typeface="ＭＳ Ｐゴシック" pitchFamily="34" charset="-128"/>
                <a:cs typeface="Arial" panose="020B0604020202020204" pitchFamily="34" charset="0"/>
              </a:rPr>
              <a:t>1964 wurde das Leo-Clubprogramm offiziell ein Distriktprojekt in Pennsylvania und wuchs so.</a:t>
            </a:r>
          </a:p>
          <a:p>
            <a:pPr marL="342900" marR="0" lvl="0" indent="-342900">
              <a:lnSpc>
                <a:spcPct val="107000"/>
              </a:lnSpc>
              <a:spcBef>
                <a:spcPts val="0"/>
              </a:spcBef>
              <a:spcAft>
                <a:spcPts val="800"/>
              </a:spcAft>
              <a:buFont typeface="Symbol" panose="05050102010706020507" pitchFamily="18" charset="2"/>
              <a:buChar char=""/>
            </a:pPr>
            <a:r>
              <a:rPr lang="de-DE" sz="1200">
                <a:solidFill>
                  <a:schemeClr val="tx1"/>
                </a:solidFill>
                <a:latin typeface="Arial" panose="020B0604020202020204" pitchFamily="34" charset="0"/>
                <a:ea typeface="ＭＳ Ｐゴシック" pitchFamily="34" charset="-128"/>
                <a:cs typeface="Arial" panose="020B0604020202020204" pitchFamily="34" charset="0"/>
              </a:rPr>
              <a:t>Im Oktober 1967 erklärte der Vorstand das Leo-Clubprogramm offiziell zum Programm von Lions Clubs International. </a:t>
            </a:r>
          </a:p>
          <a:p>
            <a:endParaRPr lang="en-US" dirty="0"/>
          </a:p>
        </p:txBody>
      </p:sp>
    </p:spTree>
    <p:extLst>
      <p:ext uri="{BB962C8B-B14F-4D97-AF65-F5344CB8AC3E}">
        <p14:creationId xmlns:p14="http://schemas.microsoft.com/office/powerpoint/2010/main" val="13019327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latin typeface="Arial" pitchFamily="34" charset="0"/>
                <a:ea typeface="ＭＳ Ｐゴシック" pitchFamily="34" charset="-128"/>
              </a:rPr>
              <a:t>Im Laufe des Geschäftsjahres finden viele Veranstaltungen statt, die das Leo-Clubprogramm begehen und Leos für ihre Beiträge zu Lions Clubs International anerkennen. </a:t>
            </a:r>
          </a:p>
          <a:p>
            <a:endParaRPr lang="en-US" dirty="0">
              <a:latin typeface="Arial" pitchFamily="34" charset="0"/>
              <a:ea typeface="ＭＳ Ｐゴシック" pitchFamily="34" charset="-128"/>
            </a:endParaRPr>
          </a:p>
          <a:p>
            <a:r>
              <a:rPr lang="de-DE">
                <a:latin typeface="Arial" pitchFamily="34" charset="0"/>
                <a:ea typeface="ＭＳ Ｐゴシック" pitchFamily="34" charset="-128"/>
              </a:rPr>
              <a:t>Im Oktober halten Leo Clubs Veranstaltungen zur Mitgliedergewinnung ab und einzelne Leos werden für ihre Leistungen darin ausgezeichnet. </a:t>
            </a:r>
          </a:p>
          <a:p>
            <a:endParaRPr lang="en-US" dirty="0">
              <a:latin typeface="Arial" pitchFamily="34" charset="0"/>
              <a:ea typeface="ＭＳ Ｐゴシック" pitchFamily="34" charset="-128"/>
            </a:endParaRPr>
          </a:p>
          <a:p>
            <a:r>
              <a:rPr lang="de-DE">
                <a:latin typeface="Arial" pitchFamily="34" charset="0"/>
                <a:ea typeface="ＭＳ Ｐゴシック" pitchFamily="34" charset="-128"/>
              </a:rPr>
              <a:t>Am 5. Dezember wird die Gründung des allerersten Leo Clubs im Jahre 1957 gefeiert. Dieser Tag ist der Internationale Leo-Tag, an welchem gefeiert und das Leo-Programm beworben wird.</a:t>
            </a:r>
          </a:p>
          <a:p>
            <a:endParaRPr lang="en-US" dirty="0">
              <a:latin typeface="Arial" pitchFamily="34" charset="0"/>
              <a:ea typeface="ＭＳ Ｐゴシック" pitchFamily="34" charset="-128"/>
            </a:endParaRPr>
          </a:p>
          <a:p>
            <a:r>
              <a:rPr lang="de-DE">
                <a:latin typeface="Arial" pitchFamily="34" charset="0"/>
                <a:ea typeface="ＭＳ Ｐゴシック" pitchFamily="34" charset="-128"/>
              </a:rPr>
              <a:t>Der April ist Leo-Club-Awareness-Monat, in dem Leos und Lions ihre Communities über Leo Clubs,ihre besondere Arbeit und die speziellen Führungsmöglichkeiten für junge Menschen informieren.</a:t>
            </a:r>
            <a:r>
              <a:rPr lang="de-DE" baseline="0">
                <a:latin typeface="Arial" pitchFamily="34" charset="0"/>
                <a:ea typeface="ＭＳ Ｐゴシック" pitchFamily="34" charset="-128"/>
              </a:rPr>
              <a:t> </a:t>
            </a:r>
          </a:p>
          <a:p>
            <a:endParaRPr lang="en-US" dirty="0">
              <a:latin typeface="Arial" pitchFamily="34" charset="0"/>
              <a:ea typeface="ＭＳ Ｐゴシック" pitchFamily="34" charset="-128"/>
            </a:endParaRPr>
          </a:p>
          <a:p>
            <a:r>
              <a:rPr lang="de-DE">
                <a:latin typeface="Arial" pitchFamily="34" charset="0"/>
                <a:ea typeface="ＭＳ Ｐゴシック" pitchFamily="34" charset="-128"/>
              </a:rPr>
              <a:t>Und abschließend kommen am Ende des Geschäftsjahres Leos auf der Internationalen Convention zusammen, wo sie an Veranstaltungen und Seminaren teilnehmen, sich engagieren und feiern.</a:t>
            </a:r>
          </a:p>
        </p:txBody>
      </p:sp>
      <p:sp>
        <p:nvSpPr>
          <p:cNvPr id="4" name="Slide Number Placeholder 3"/>
          <p:cNvSpPr>
            <a:spLocks noGrp="1"/>
          </p:cNvSpPr>
          <p:nvPr>
            <p:ph type="sldNum" sz="quarter" idx="5"/>
          </p:nvPr>
        </p:nvSpPr>
        <p:spPr/>
        <p:txBody>
          <a:bodyPr/>
          <a:lstStyle/>
          <a:p>
            <a:fld id="{65F38A34-01B5-8B47-8788-985DCB17BFD7}" type="slidenum">
              <a:rPr lang="en-US" smtClean="0"/>
              <a:t>40</a:t>
            </a:fld>
            <a:endParaRPr lang="en-US"/>
          </a:p>
        </p:txBody>
      </p:sp>
    </p:spTree>
    <p:extLst>
      <p:ext uri="{BB962C8B-B14F-4D97-AF65-F5344CB8AC3E}">
        <p14:creationId xmlns:p14="http://schemas.microsoft.com/office/powerpoint/2010/main" val="29754870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solidFill>
                  <a:schemeClr val="tx1"/>
                </a:solidFill>
                <a:latin typeface="+mn-lt"/>
                <a:ea typeface="ＭＳ Ｐゴシック" pitchFamily="34" charset="-128"/>
              </a:rPr>
              <a:t>Hinweis für den*die Seminarleiter*in: Für die optionale abschließende Modulübung: Bitten Sie Teilnehmer*innen zu beschreiben, welche Aufgaben ihnen besonders am Herzen liegen. Laden Sie aktuelle Leo-Clubberater*innen ein, Tipps beizusteuern. </a:t>
            </a:r>
          </a:p>
          <a:p>
            <a:endParaRPr lang="en-US" dirty="0">
              <a:solidFill>
                <a:schemeClr val="tx1"/>
              </a:solidFill>
              <a:latin typeface="+mn-lt"/>
            </a:endParaRPr>
          </a:p>
          <a:p>
            <a:r>
              <a:rPr lang="de-DE">
                <a:solidFill>
                  <a:schemeClr val="tx1"/>
                </a:solidFill>
                <a:latin typeface="+mn-lt"/>
              </a:rPr>
              <a:t>Beispiel: Lions, die nicht genau wissen, wie man eine erfolgreiche Amtsträger*innen-Wahl durchführt, können amtierende Leo-Clubberater*innen nach Abläufen und Plattformen fragen.</a:t>
            </a:r>
          </a:p>
          <a:p>
            <a:endParaRPr lang="en-US"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solidFill>
                  <a:schemeClr val="tx1"/>
                </a:solidFill>
                <a:latin typeface="+mn-lt"/>
              </a:rPr>
              <a:t>Geschätzte Dauer: 10 Minuten</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41</a:t>
            </a:fld>
            <a:endParaRPr lang="en-US"/>
          </a:p>
        </p:txBody>
      </p:sp>
    </p:spTree>
    <p:extLst>
      <p:ext uri="{BB962C8B-B14F-4D97-AF65-F5344CB8AC3E}">
        <p14:creationId xmlns:p14="http://schemas.microsoft.com/office/powerpoint/2010/main" val="2520690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atin typeface="Arial" pitchFamily="34" charset="0"/>
                <a:ea typeface="ＭＳ Ｐゴシック" pitchFamily="34" charset="-128"/>
              </a:rPr>
              <a:t>Das Modul gibt eine Übersicht aller unterstützenden Mittel, die Lions Clubs International bereitstellt, und informiert über weitere Unterlagen. Modulthemen:</a:t>
            </a:r>
          </a:p>
          <a:p>
            <a:pPr marL="742950" lvl="1" indent="-285750">
              <a:buFont typeface="Arial" panose="020B0604020202020204" pitchFamily="34" charset="0"/>
              <a:buChar char="•"/>
              <a:defRPr/>
            </a:pPr>
            <a:r>
              <a:rPr lang="de-DE" sz="2400">
                <a:latin typeface="Arial" pitchFamily="34" charset="0"/>
                <a:ea typeface="ＭＳ Ｐゴシック" pitchFamily="34" charset="-128"/>
              </a:rPr>
              <a:t>Unterlagen und Mittel für das Leo-Clubprogramm</a:t>
            </a:r>
          </a:p>
          <a:p>
            <a:pPr marL="742950" lvl="1" indent="-285750">
              <a:buFont typeface="Arial" panose="020B0604020202020204" pitchFamily="34" charset="0"/>
              <a:buChar char="•"/>
              <a:defRPr/>
            </a:pPr>
            <a:r>
              <a:rPr lang="de-DE" sz="2400">
                <a:latin typeface="Arial" pitchFamily="34" charset="0"/>
                <a:ea typeface="ＭＳ Ｐゴシック" pitchFamily="34" charset="-128"/>
              </a:rPr>
              <a:t>Leo-Club-Nachrichten</a:t>
            </a:r>
          </a:p>
          <a:p>
            <a:pPr marL="742950" lvl="1" indent="-285750">
              <a:buFont typeface="Arial" panose="020B0604020202020204" pitchFamily="34" charset="0"/>
              <a:buChar char="•"/>
              <a:defRPr/>
            </a:pPr>
            <a:r>
              <a:rPr lang="de-DE" sz="2400">
                <a:latin typeface="Arial" pitchFamily="34" charset="0"/>
                <a:ea typeface="ＭＳ Ｐゴシック" pitchFamily="34" charset="-128"/>
              </a:rPr>
              <a:t>Leo-Zuschüsse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t>Berater*innen lernen über alle Unterlagen und Mittel, die LCI zur Unterstützung von Leo Clubs erstellt hat.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42</a:t>
            </a:fld>
            <a:endParaRPr lang="en-US"/>
          </a:p>
        </p:txBody>
      </p:sp>
    </p:spTree>
    <p:extLst>
      <p:ext uri="{BB962C8B-B14F-4D97-AF65-F5344CB8AC3E}">
        <p14:creationId xmlns:p14="http://schemas.microsoft.com/office/powerpoint/2010/main" val="5270257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de-DE" sz="1200">
                <a:solidFill>
                  <a:schemeClr val="tx1"/>
                </a:solidFill>
                <a:latin typeface="Arial" panose="020B0604020202020204" pitchFamily="34" charset="0"/>
                <a:ea typeface="Helvetica Neue" charset="0"/>
                <a:cs typeface="Arial" panose="020B0604020202020204" pitchFamily="34" charset="0"/>
              </a:rPr>
              <a:t>Der Hauptsitz von Lions Clubs International befindet sich in Oak Brook (Illinois, USA). Hier arbeiten 300 LCI- und LCIF-Mitarbeiter*innen, die Lions unterstützen.</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43</a:t>
            </a:fld>
            <a:endParaRPr lang="en-US"/>
          </a:p>
        </p:txBody>
      </p:sp>
    </p:spTree>
    <p:extLst>
      <p:ext uri="{BB962C8B-B14F-4D97-AF65-F5344CB8AC3E}">
        <p14:creationId xmlns:p14="http://schemas.microsoft.com/office/powerpoint/2010/main" val="17224405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Hier ist eine Liste aller Leo-Clubprogramm-Informationen von Hauptsitz von Lions International. Das Modul geht auf jede in den folgenden Folien ein. Links finden Sie unter www.lionsclubs.org/leos.</a:t>
            </a:r>
          </a:p>
        </p:txBody>
      </p:sp>
      <p:sp>
        <p:nvSpPr>
          <p:cNvPr id="4" name="Slide Number Placeholder 3"/>
          <p:cNvSpPr>
            <a:spLocks noGrp="1"/>
          </p:cNvSpPr>
          <p:nvPr>
            <p:ph type="sldNum" sz="quarter" idx="5"/>
          </p:nvPr>
        </p:nvSpPr>
        <p:spPr/>
        <p:txBody>
          <a:bodyPr/>
          <a:lstStyle/>
          <a:p>
            <a:fld id="{65F38A34-01B5-8B47-8788-985DCB17BFD7}" type="slidenum">
              <a:rPr lang="en-US" smtClean="0"/>
              <a:t>44</a:t>
            </a:fld>
            <a:endParaRPr lang="en-US"/>
          </a:p>
        </p:txBody>
      </p:sp>
    </p:spTree>
    <p:extLst>
      <p:ext uri="{BB962C8B-B14F-4D97-AF65-F5344CB8AC3E}">
        <p14:creationId xmlns:p14="http://schemas.microsoft.com/office/powerpoint/2010/main" val="6085706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Berater*innen sollten sich zuerst mit der Leo-Seite auf www.lionsclubs.org/leos vertraut machen. Dort finden Sie Links zu allen Materialien und weiterführenden Sites, die mit dem Leo-Clubprogramm in Verbindung stehen. </a:t>
            </a:r>
          </a:p>
        </p:txBody>
      </p:sp>
      <p:sp>
        <p:nvSpPr>
          <p:cNvPr id="4" name="Slide Number Placeholder 3"/>
          <p:cNvSpPr>
            <a:spLocks noGrp="1"/>
          </p:cNvSpPr>
          <p:nvPr>
            <p:ph type="sldNum" sz="quarter" idx="5"/>
          </p:nvPr>
        </p:nvSpPr>
        <p:spPr/>
        <p:txBody>
          <a:bodyPr/>
          <a:lstStyle/>
          <a:p>
            <a:fld id="{65F38A34-01B5-8B47-8788-985DCB17BFD7}" type="slidenum">
              <a:rPr lang="en-US" smtClean="0"/>
              <a:t>45</a:t>
            </a:fld>
            <a:endParaRPr lang="en-US"/>
          </a:p>
        </p:txBody>
      </p:sp>
    </p:spTree>
    <p:extLst>
      <p:ext uri="{BB962C8B-B14F-4D97-AF65-F5344CB8AC3E}">
        <p14:creationId xmlns:p14="http://schemas.microsoft.com/office/powerpoint/2010/main" val="16817798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Lions International hat Online-Materialien zusammengetragen, um Leo Clubs online zu promoten und für weitere Zwecke. Links finden Sie unter dem Menüpunkt „Hilfreiche Leo-Ressourcen“ auf der Leo-Seite oder im Ressourcenzentrum der Lions-Website. </a:t>
            </a:r>
          </a:p>
        </p:txBody>
      </p:sp>
      <p:sp>
        <p:nvSpPr>
          <p:cNvPr id="4" name="Slide Number Placeholder 3"/>
          <p:cNvSpPr>
            <a:spLocks noGrp="1"/>
          </p:cNvSpPr>
          <p:nvPr>
            <p:ph type="sldNum" sz="quarter" idx="5"/>
          </p:nvPr>
        </p:nvSpPr>
        <p:spPr/>
        <p:txBody>
          <a:bodyPr/>
          <a:lstStyle/>
          <a:p>
            <a:fld id="{65F38A34-01B5-8B47-8788-985DCB17BFD7}" type="slidenum">
              <a:rPr lang="en-US" smtClean="0"/>
              <a:t>46</a:t>
            </a:fld>
            <a:endParaRPr lang="en-US"/>
          </a:p>
        </p:txBody>
      </p:sp>
    </p:spTree>
    <p:extLst>
      <p:ext uri="{BB962C8B-B14F-4D97-AF65-F5344CB8AC3E}">
        <p14:creationId xmlns:p14="http://schemas.microsoft.com/office/powerpoint/2010/main" val="17213266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Lions International hat eine Reihe von Broschüren. Plakaten und Leitfäden erstellt, die von der Website heruntergeladen werden können. Lions können außerdem Druckmaterialien bestellen.</a:t>
            </a:r>
          </a:p>
        </p:txBody>
      </p:sp>
      <p:sp>
        <p:nvSpPr>
          <p:cNvPr id="4" name="Slide Number Placeholder 3"/>
          <p:cNvSpPr>
            <a:spLocks noGrp="1"/>
          </p:cNvSpPr>
          <p:nvPr>
            <p:ph type="sldNum" sz="quarter" idx="5"/>
          </p:nvPr>
        </p:nvSpPr>
        <p:spPr/>
        <p:txBody>
          <a:bodyPr/>
          <a:lstStyle/>
          <a:p>
            <a:fld id="{65F38A34-01B5-8B47-8788-985DCB17BFD7}" type="slidenum">
              <a:rPr lang="en-US" smtClean="0"/>
              <a:t>47</a:t>
            </a:fld>
            <a:endParaRPr lang="en-US"/>
          </a:p>
        </p:txBody>
      </p:sp>
    </p:spTree>
    <p:extLst>
      <p:ext uri="{BB962C8B-B14F-4D97-AF65-F5344CB8AC3E}">
        <p14:creationId xmlns:p14="http://schemas.microsoft.com/office/powerpoint/2010/main" val="19900641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Auf dem Formular sind alle Druckmaterialien angegeben. Die Bestellung wird über das Formular per E-Mail an leo@lionsclubs.org durchgeführt. Die Materialien sind kostenfrei, allerdings muss der Club, Distrikt oder MD für die Versandkosten aufkommen. </a:t>
            </a:r>
          </a:p>
        </p:txBody>
      </p:sp>
      <p:sp>
        <p:nvSpPr>
          <p:cNvPr id="4" name="Slide Number Placeholder 3"/>
          <p:cNvSpPr>
            <a:spLocks noGrp="1"/>
          </p:cNvSpPr>
          <p:nvPr>
            <p:ph type="sldNum" sz="quarter" idx="5"/>
          </p:nvPr>
        </p:nvSpPr>
        <p:spPr/>
        <p:txBody>
          <a:bodyPr/>
          <a:lstStyle/>
          <a:p>
            <a:fld id="{65F38A34-01B5-8B47-8788-985DCB17BFD7}" type="slidenum">
              <a:rPr lang="en-US" smtClean="0"/>
              <a:t>48</a:t>
            </a:fld>
            <a:endParaRPr lang="en-US"/>
          </a:p>
        </p:txBody>
      </p:sp>
    </p:spTree>
    <p:extLst>
      <p:ext uri="{BB962C8B-B14F-4D97-AF65-F5344CB8AC3E}">
        <p14:creationId xmlns:p14="http://schemas.microsoft.com/office/powerpoint/2010/main" val="6659034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latin typeface="Arial" pitchFamily="34" charset="0"/>
                <a:ea typeface="ＭＳ Ｐゴシック" pitchFamily="34" charset="-128"/>
              </a:rPr>
              <a:t>Im Lions-Shop finden Sie einen Bereich für Leos, der Artikel für neue Leomitglieder und Clubtreffen, Leo-Kits für Neumitglieder, Pins, Glocken und Kleidung anbietet. </a:t>
            </a:r>
          </a:p>
        </p:txBody>
      </p:sp>
      <p:sp>
        <p:nvSpPr>
          <p:cNvPr id="4" name="Slide Number Placeholder 3"/>
          <p:cNvSpPr>
            <a:spLocks noGrp="1"/>
          </p:cNvSpPr>
          <p:nvPr>
            <p:ph type="sldNum" sz="quarter" idx="5"/>
          </p:nvPr>
        </p:nvSpPr>
        <p:spPr/>
        <p:txBody>
          <a:bodyPr/>
          <a:lstStyle/>
          <a:p>
            <a:fld id="{65F38A34-01B5-8B47-8788-985DCB17BFD7}" type="slidenum">
              <a:rPr lang="en-US" smtClean="0"/>
              <a:t>49</a:t>
            </a:fld>
            <a:endParaRPr lang="en-US"/>
          </a:p>
        </p:txBody>
      </p:sp>
    </p:spTree>
    <p:extLst>
      <p:ext uri="{BB962C8B-B14F-4D97-AF65-F5344CB8AC3E}">
        <p14:creationId xmlns:p14="http://schemas.microsoft.com/office/powerpoint/2010/main" val="3350570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latinLnBrk="0" hangingPunct="1">
              <a:lnSpc>
                <a:spcPct val="107000"/>
              </a:lnSpc>
              <a:spcBef>
                <a:spcPts val="0"/>
              </a:spcBef>
              <a:spcAft>
                <a:spcPts val="0"/>
              </a:spcAft>
              <a:buFont typeface="Symbol" panose="05050102010706020507" pitchFamily="18" charset="2"/>
              <a:buNone/>
            </a:pPr>
            <a:r>
              <a:rPr lang="de-DE" sz="1200">
                <a:solidFill>
                  <a:schemeClr val="tx1"/>
                </a:solidFill>
                <a:latin typeface="Arial" panose="020B0604020202020204" pitchFamily="34" charset="0"/>
                <a:ea typeface="ＭＳ Ｐゴシック" pitchFamily="34" charset="-128"/>
                <a:cs typeface="Arial" panose="020B0604020202020204" pitchFamily="34" charset="0"/>
              </a:rPr>
              <a:t>Weitere aktuelle Hintergründe: </a:t>
            </a: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de-DE" sz="1200">
                <a:solidFill>
                  <a:schemeClr val="tx1"/>
                </a:solidFill>
                <a:latin typeface="Arial"/>
                <a:ea typeface="ＭＳ Ｐゴシック"/>
                <a:cs typeface="Arial"/>
              </a:rPr>
              <a:t>2008 werden die Clubs in zwei Formate unterteilt</a:t>
            </a:r>
          </a:p>
          <a:p>
            <a:pPr marL="342900" indent="-342900">
              <a:lnSpc>
                <a:spcPct val="107000"/>
              </a:lnSpc>
              <a:buFont typeface="Symbol" panose="05050102010706020507" pitchFamily="18" charset="2"/>
              <a:buChar char=""/>
            </a:pPr>
            <a:r>
              <a:rPr lang="de-DE"/>
              <a:t>2009 wird der Leo-Club-Beratungsausschuss als internationaler Vorstand von Berater*innen gegründet, bestehend aus 32 Leos und Lions, die alle konstitutionellen Gebiete repräsentieren und Alpha Leos mit der Altergruppe von 12 bis 18 und Omega Leos von 18 bis 30 unterteilen.</a:t>
            </a: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de-DE" sz="1200">
                <a:solidFill>
                  <a:schemeClr val="tx1"/>
                </a:solidFill>
                <a:latin typeface="Arial" panose="020B0604020202020204" pitchFamily="34" charset="0"/>
                <a:ea typeface="ＭＳ Ｐゴシック" pitchFamily="34" charset="-128"/>
                <a:cs typeface="Arial" panose="020B0604020202020204" pitchFamily="34" charset="0"/>
              </a:rPr>
              <a:t>2018 werden zwei Leo-Lion-Verbindungspersonen als Vertretung im Vorstand ernannt, die als erste die Jugend vertreten.</a:t>
            </a:r>
          </a:p>
          <a:p>
            <a:pPr marL="342900" marR="0" lvl="0" indent="-342900" algn="l" defTabSz="914400" rtl="0" eaLnBrk="1" latinLnBrk="0" hangingPunct="1">
              <a:lnSpc>
                <a:spcPct val="107000"/>
              </a:lnSpc>
              <a:spcBef>
                <a:spcPts val="0"/>
              </a:spcBef>
              <a:spcAft>
                <a:spcPts val="800"/>
              </a:spcAft>
              <a:buFont typeface="Symbol" panose="05050102010706020507" pitchFamily="18" charset="2"/>
              <a:buChar char=""/>
            </a:pPr>
            <a:r>
              <a:rPr lang="de-DE" sz="1200">
                <a:solidFill>
                  <a:schemeClr val="tx1"/>
                </a:solidFill>
                <a:latin typeface="Arial" panose="020B0604020202020204" pitchFamily="34" charset="0"/>
                <a:ea typeface="ＭＳ Ｐゴシック" pitchFamily="34" charset="-128"/>
                <a:cs typeface="Arial" panose="020B0604020202020204" pitchFamily="34" charset="0"/>
              </a:rPr>
              <a:t>2019 erreicht das Leo-Clubprogramm erreicht 150 Länder.</a:t>
            </a:r>
          </a:p>
          <a:p>
            <a:endParaRPr lang="en-US" dirty="0"/>
          </a:p>
        </p:txBody>
      </p:sp>
    </p:spTree>
    <p:extLst>
      <p:ext uri="{BB962C8B-B14F-4D97-AF65-F5344CB8AC3E}">
        <p14:creationId xmlns:p14="http://schemas.microsoft.com/office/powerpoint/2010/main" val="34008041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latin typeface="Arial" pitchFamily="34" charset="0"/>
                <a:ea typeface="ＭＳ Ｐゴシック" pitchFamily="34" charset="-128"/>
              </a:rPr>
              <a:t>Alle Leo-Clubamtsträger*innen, Clubmitglieder, Berater*innen und Distrikt- und Multidistriktbeauftragte für Leo-Clubs, die für das laufende Geschäftsjahr mit eigener E-Mail-Adresse gemeldet sind, erhalten die Leo-eNews automatisch. Hierbei handelt es sich um wichtige Informationen, die jedes Quartal verschickt werden und über Fristen, Veranstaltungen und Hilfsmittel auf dem Laufenden halten.</a:t>
            </a:r>
          </a:p>
          <a:p>
            <a:endParaRPr lang="en-US" altLang="en-US" dirty="0">
              <a:latin typeface="Arial" pitchFamily="34" charset="0"/>
              <a:ea typeface="ＭＳ Ｐゴシック" pitchFamily="34" charset="-128"/>
            </a:endParaRPr>
          </a:p>
          <a:p>
            <a:r>
              <a:rPr lang="de-DE">
                <a:latin typeface="Arial" pitchFamily="34" charset="0"/>
                <a:ea typeface="ＭＳ Ｐゴシック" pitchFamily="34" charset="-128"/>
              </a:rPr>
              <a:t>Berater*innen, die ihre Kontaktinformationen angegeben haben, diese aber nicht erhalten, sollen sich bei der Abteilung „Leo Club Program“ melden.</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50</a:t>
            </a:fld>
            <a:endParaRPr lang="en-US"/>
          </a:p>
        </p:txBody>
      </p:sp>
    </p:spTree>
    <p:extLst>
      <p:ext uri="{BB962C8B-B14F-4D97-AF65-F5344CB8AC3E}">
        <p14:creationId xmlns:p14="http://schemas.microsoft.com/office/powerpoint/2010/main" val="17853924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atin typeface="Arial" pitchFamily="34" charset="0"/>
                <a:ea typeface="ＭＳ Ｐゴシック" pitchFamily="34" charset="-128"/>
              </a:rPr>
              <a:t>Die Leo-Facebookseite gibt Lions und Leos schnellen Zugriff auf aktuelle Neuigkeiten und Entwicklungen, die das Leo-Clubprogramm betreffen. Sie dient auch als Plattform für Leos aus aller Welt, die sich hier vernetzen und über Ideen austauschen können, z. B. zu nützlichen Community-Projekten oder Leitungsfragen. Auch hier kann man informiert bleiben und sich Details zu Veranstaltungen holen. Die Seite findet sich unter www.facebook.com/leoclubs.</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51</a:t>
            </a:fld>
            <a:endParaRPr lang="en-US"/>
          </a:p>
        </p:txBody>
      </p:sp>
    </p:spTree>
    <p:extLst>
      <p:ext uri="{BB962C8B-B14F-4D97-AF65-F5344CB8AC3E}">
        <p14:creationId xmlns:p14="http://schemas.microsoft.com/office/powerpoint/2010/main" val="26049365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a:solidFill>
                  <a:schemeClr val="tx1"/>
                </a:solidFill>
                <a:effectLst/>
                <a:latin typeface="Arial" panose="020B0604020202020204" pitchFamily="34" charset="0"/>
                <a:ea typeface="Calibri" panose="020F0502020204030204" pitchFamily="34" charset="0"/>
                <a:cs typeface="Arial" panose="020B0604020202020204" pitchFamily="34" charset="0"/>
              </a:rPr>
              <a:t>Der Leo-Beratungsauschuss ist ein Vorstand, der sich aus 32 Leos und Lions aus jedem der konstitutionellen Gebieten zusammensetzt. Er trifft sich monatlich und arbeitet in Ausschüssen, gibt Lions International Feedback und erstellt Hilfsmittel für das Leo-Clubprogramm. Der Vorstand setzt sich aus drei Ausschüssen zusammen, die sich mit der Mitgliedergewinnung, der Mitgliedererfahrung und dem Leo-zu-Lion-Übergang befassen. Zu jedem dieser Themen existieren PowerPoints udn Leitfäden, die Sie auf der Lions-Website finden. Anträge sind jedes Jahr am 15. August fällig.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52</a:t>
            </a:fld>
            <a:endParaRPr lang="en-US"/>
          </a:p>
        </p:txBody>
      </p:sp>
    </p:spTree>
    <p:extLst>
      <p:ext uri="{BB962C8B-B14F-4D97-AF65-F5344CB8AC3E}">
        <p14:creationId xmlns:p14="http://schemas.microsoft.com/office/powerpoint/2010/main" val="15522273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Ein Leo oder Leo-Lion kann dazu ernannt werden, für den Lions-Distrikt bzw. -Multidistrikt zu dienen. </a:t>
            </a:r>
          </a:p>
          <a:p>
            <a:endParaRPr lang="en-US" dirty="0"/>
          </a:p>
          <a:p>
            <a:r>
              <a:rPr lang="de-DE"/>
              <a:t>Leo-Lions haben außerdem die Möglichkeit, als offizielle Verbindungsperson im Vorstand von Lions Clubs International zu dienen. Jährlich werden zwei Leo-Lions ernannt, die die Interessen und Perspektiven junger Menschen vertreten. </a:t>
            </a:r>
          </a:p>
          <a:p>
            <a:endParaRPr lang="en-US" dirty="0"/>
          </a:p>
          <a:p>
            <a:r>
              <a:rPr lang="de-DE">
                <a:solidFill>
                  <a:srgbClr val="151515"/>
                </a:solidFill>
                <a:latin typeface="HelveticaNeue-Light"/>
              </a:rPr>
              <a:t>Weitere Informationen zu jedem Amt finden Sie in den Kapiteln </a:t>
            </a:r>
            <a:r>
              <a:rPr lang="de-DE" b="0" i="0">
                <a:solidFill>
                  <a:srgbClr val="151515"/>
                </a:solidFill>
                <a:effectLst/>
                <a:latin typeface="HelveticaNeue-Light"/>
              </a:rPr>
              <a:t>III und Kapitel VII im Vorstandsdirektivenhandbuch. </a:t>
            </a:r>
            <a:r>
              <a:rPr lang="de-DE">
                <a:solidFill>
                  <a:srgbClr val="151515"/>
                </a:solidFill>
                <a:latin typeface="HelveticaNeue-Light"/>
              </a:rPr>
              <a:t>https://www.lionsclubs.org/de/resources-for-members/resource-center/board-policy-manual </a:t>
            </a:r>
          </a:p>
        </p:txBody>
      </p:sp>
      <p:sp>
        <p:nvSpPr>
          <p:cNvPr id="4" name="Slide Number Placeholder 3"/>
          <p:cNvSpPr>
            <a:spLocks noGrp="1"/>
          </p:cNvSpPr>
          <p:nvPr>
            <p:ph type="sldNum" sz="quarter" idx="5"/>
          </p:nvPr>
        </p:nvSpPr>
        <p:spPr/>
        <p:txBody>
          <a:bodyPr/>
          <a:lstStyle/>
          <a:p>
            <a:fld id="{65F38A34-01B5-8B47-8788-985DCB17BFD7}" type="slidenum">
              <a:rPr lang="en-US" smtClean="0"/>
              <a:t>53</a:t>
            </a:fld>
            <a:endParaRPr lang="en-US"/>
          </a:p>
        </p:txBody>
      </p:sp>
    </p:spTree>
    <p:extLst>
      <p:ext uri="{BB962C8B-B14F-4D97-AF65-F5344CB8AC3E}">
        <p14:creationId xmlns:p14="http://schemas.microsoft.com/office/powerpoint/2010/main" val="14870079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Das Lions-Lernzentrum (LLC) gibt Lions und Leos die Möglichkeit, Führungskompetenzen mithilfe von Online-Kursen auszubauen. Sie sind über die Lions-Website abrufbar. Ein Leo braucht die Lion-Account-Anmeldedaten, um sich anzumelden.</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54</a:t>
            </a:fld>
            <a:endParaRPr lang="en-US"/>
          </a:p>
        </p:txBody>
      </p:sp>
    </p:spTree>
    <p:extLst>
      <p:ext uri="{BB962C8B-B14F-4D97-AF65-F5344CB8AC3E}">
        <p14:creationId xmlns:p14="http://schemas.microsoft.com/office/powerpoint/2010/main" val="21967034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a:solidFill>
                  <a:schemeClr val="tx1"/>
                </a:solidFill>
                <a:latin typeface="Arial" panose="020B0604020202020204" pitchFamily="34" charset="0"/>
                <a:ea typeface="ＭＳ Ｐゴシック" pitchFamily="34" charset="-128"/>
                <a:cs typeface="Arial" panose="020B0604020202020204" pitchFamily="34" charset="0"/>
              </a:rPr>
              <a:t>Der Zuschuss für Leo-Führungskräfte bietet Leos die Gelegenheit, mit einem Seminar oder einer Konferenz, die auf die Bedürfnisse von Leos abgestimmt sind, ihre Führungskompetenzen auszubauen. Zuschüsse für derartige Konferenzen oder Weiterbildungen stehen allen Lions-Distrikten, -Multidistrikten und Cas offen. Sie müssen sich um die Weiterentwicklung von Leo-Führungskompetenzen drehen, z. B. im Bereich Projektmanagement, Teamwork, Kommunikation, Innovation oder Plaung von Hilfsprojekten.</a:t>
            </a:r>
          </a:p>
          <a:p>
            <a:endParaRPr lang="en-US" altLang="en-US" sz="1200" dirty="0">
              <a:solidFill>
                <a:schemeClr val="tx1"/>
              </a:solidFill>
              <a:latin typeface="Arial" panose="020B0604020202020204" pitchFamily="34" charset="0"/>
              <a:ea typeface="ＭＳ Ｐゴシック" pitchFamily="34" charset="-128"/>
              <a:cs typeface="Arial" panose="020B0604020202020204" pitchFamily="34" charset="0"/>
            </a:endParaRPr>
          </a:p>
          <a:p>
            <a:r>
              <a:rPr lang="de-DE" sz="1200">
                <a:solidFill>
                  <a:schemeClr val="tx1"/>
                </a:solidFill>
                <a:latin typeface="Arial" panose="020B0604020202020204" pitchFamily="34" charset="0"/>
                <a:ea typeface="ＭＳ Ｐゴシック" pitchFamily="34" charset="-128"/>
                <a:cs typeface="Arial" panose="020B0604020202020204" pitchFamily="34" charset="0"/>
              </a:rPr>
              <a:t>Lions International fördert solche Veranstaltungen mit bis zu 2.000 US-Dollar in jedem Geschäftsjahr. Um dabei berücksichtigt zu werden, müssen Zuschussanträge im Vorfeld der Veranstaltung eingereicht und genehmigt werden. Anträge werden in der Reihenfolge ihres Eingangs geprüft, beginnend mit dem 1. Juli, und werden auf laufender Basis bis zum 1. Mai jeden Jahres genehmigt. Zuschüsse werden an qualifizierte Antragsteller*innen ausgegeben. Entscheidend sind Inhalt und Qualität der geplanten Leo-Veranstaltung. Anträge finden Sie auf lionsclubs.org/leogrants.</a:t>
            </a:r>
          </a:p>
          <a:p>
            <a:pPr lvl="0" rtl="0">
              <a:lnSpc>
                <a:spcPct val="166666"/>
              </a:lnSpc>
              <a:spcBef>
                <a:spcPts val="0"/>
              </a:spcBef>
              <a:spcAft>
                <a:spcPts val="1100"/>
              </a:spcAft>
              <a:buClr>
                <a:schemeClr val="dk1"/>
              </a:buClr>
              <a:buSzPct val="91666"/>
              <a:buFont typeface="Arial"/>
              <a:buNone/>
            </a:pPr>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55</a:t>
            </a:fld>
            <a:endParaRPr lang="en-US"/>
          </a:p>
        </p:txBody>
      </p:sp>
    </p:spTree>
    <p:extLst>
      <p:ext uri="{BB962C8B-B14F-4D97-AF65-F5344CB8AC3E}">
        <p14:creationId xmlns:p14="http://schemas.microsoft.com/office/powerpoint/2010/main" val="24907868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spcBef>
                <a:spcPts val="0"/>
              </a:spcBef>
              <a:spcAft>
                <a:spcPts val="1100"/>
              </a:spcAft>
              <a:buClr>
                <a:schemeClr val="dk1"/>
              </a:buClr>
              <a:buSzPct val="91666"/>
              <a:buFont typeface="Arial"/>
              <a:buNone/>
            </a:pPr>
            <a:r>
              <a:rPr lang="de-DE" sz="1800">
                <a:effectLst/>
                <a:latin typeface="Calibri" panose="020F0502020204030204" pitchFamily="34" charset="0"/>
                <a:ea typeface="Calibri" panose="020F0502020204030204" pitchFamily="34" charset="0"/>
                <a:cs typeface="Times New Roman" panose="02020603050405020304" pitchFamily="18" charset="0"/>
              </a:rPr>
              <a:t>LCIF-Zuschüsse für Leo-Hilfsprojekte wurden 2018 ins Leben gerufen, um Leo-Hilfsprojekte finanziell zu fördern. Ein Lions-Distrikt oder -MD kann bis zu 5.000 US-Dollar beantragen, unabhängig von der Anzahl beteiligter Clubs oder des Clubformats. Bedingung ist ein Eigenanteil von 25 Prozent, der von den örtlichen Leos und Lions aufgebracht wird. Dies ist der erste Zuschuss, den LCIF nur für Leos eingerichtet hat. Leo Clubs, die ein Hilfsprojekt mit starkem Schwerpunkt auf „Hilfe“ durchführen wollen, die eine Leo-Lion-Zusammenarbeit planen oder die auf ein unerfülltes lokales Bedürfnis eingehen wollen, sollten den Zuschuss unbedingt beantragen. Bei Fragen können Sie eine E-Mail an </a:t>
            </a:r>
            <a:r>
              <a:rPr lang="de-DE"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LCIFLeoGrants@lionsclubs.org</a:t>
            </a:r>
            <a:r>
              <a:rPr lang="de-DE" sz="1800">
                <a:effectLst/>
                <a:latin typeface="Calibri" panose="020F0502020204030204" pitchFamily="34" charset="0"/>
                <a:ea typeface="Calibri" panose="020F0502020204030204" pitchFamily="34" charset="0"/>
                <a:cs typeface="Times New Roman" panose="02020603050405020304" pitchFamily="18" charset="0"/>
              </a:rPr>
              <a:t> schicken. </a:t>
            </a:r>
          </a:p>
        </p:txBody>
      </p:sp>
      <p:sp>
        <p:nvSpPr>
          <p:cNvPr id="4" name="Slide Number Placeholder 3"/>
          <p:cNvSpPr>
            <a:spLocks noGrp="1"/>
          </p:cNvSpPr>
          <p:nvPr>
            <p:ph type="sldNum" sz="quarter" idx="5"/>
          </p:nvPr>
        </p:nvSpPr>
        <p:spPr/>
        <p:txBody>
          <a:bodyPr/>
          <a:lstStyle/>
          <a:p>
            <a:fld id="{65F38A34-01B5-8B47-8788-985DCB17BFD7}" type="slidenum">
              <a:rPr lang="en-US" smtClean="0"/>
              <a:t>56</a:t>
            </a:fld>
            <a:endParaRPr lang="en-US"/>
          </a:p>
        </p:txBody>
      </p:sp>
    </p:spTree>
    <p:extLst>
      <p:ext uri="{BB962C8B-B14F-4D97-AF65-F5344CB8AC3E}">
        <p14:creationId xmlns:p14="http://schemas.microsoft.com/office/powerpoint/2010/main" val="18909138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66666"/>
              </a:lnSpc>
              <a:spcBef>
                <a:spcPts val="0"/>
              </a:spcBef>
              <a:spcAft>
                <a:spcPts val="1100"/>
              </a:spcAft>
              <a:buClr>
                <a:schemeClr val="dk1"/>
              </a:buClr>
              <a:buSzPct val="91666"/>
              <a:buFont typeface="Arial"/>
              <a:buNone/>
              <a:tabLst/>
              <a:defRPr/>
            </a:pPr>
            <a:r>
              <a:rPr lang="de-DE">
                <a:latin typeface="Arial" pitchFamily="34" charset="0"/>
                <a:ea typeface="ＭＳ Ｐゴシック" pitchFamily="34" charset="-128"/>
              </a:rPr>
              <a:t>Lions Clubs International bietet eine Reihe von Auszeichnungen und Anerkennungen für Leos und Lions, die am Leo-Clubprogramm beteiligt sind. Manche zeichnen Einzelpersonen aus, andere wiederum würdigen Leo Clubs, Distrikte oder Multidistrikte. </a:t>
            </a:r>
            <a:r>
              <a:rPr lang="de-DE"/>
              <a:t>Weitere Informationen sowie eine vollständige Liste aller Auszeichnungen und Antragsformulare finden Sie auf der Leo-Website unter </a:t>
            </a:r>
            <a:r>
              <a:rPr lang="de-DE" sz="1200">
                <a:solidFill>
                  <a:schemeClr val="tx1"/>
                </a:solidFill>
                <a:latin typeface="Arial" panose="020B0604020202020204" pitchFamily="34" charset="0"/>
                <a:ea typeface="ＭＳ Ｐゴシック" pitchFamily="34" charset="-128"/>
                <a:cs typeface="Arial" panose="020B0604020202020204" pitchFamily="34" charset="0"/>
              </a:rPr>
              <a:t>lionsclubs.org/leos.</a:t>
            </a:r>
          </a:p>
          <a:p>
            <a:pPr lvl="0" rtl="0">
              <a:lnSpc>
                <a:spcPct val="166666"/>
              </a:lnSpc>
              <a:spcBef>
                <a:spcPts val="0"/>
              </a:spcBef>
              <a:spcAft>
                <a:spcPts val="1100"/>
              </a:spcAft>
              <a:buClr>
                <a:schemeClr val="dk1"/>
              </a:buClr>
              <a:buSzPct val="91666"/>
              <a:buFont typeface="Arial"/>
              <a:buNone/>
            </a:pPr>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57</a:t>
            </a:fld>
            <a:endParaRPr lang="en-US"/>
          </a:p>
        </p:txBody>
      </p:sp>
    </p:spTree>
    <p:extLst>
      <p:ext uri="{BB962C8B-B14F-4D97-AF65-F5344CB8AC3E}">
        <p14:creationId xmlns:p14="http://schemas.microsoft.com/office/powerpoint/2010/main" val="15228387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solidFill>
                  <a:schemeClr val="tx1"/>
                </a:solidFill>
                <a:latin typeface="+mn-lt"/>
              </a:rPr>
              <a:t>Hinweis für den*die Seminarleiter*in: Für die optionale abschließende Modulübung: Bitten Sie Teilnehmer*innen, sich noch einmal ihre Blaupause aus dem 2. Modul anzusehen. Fragen Sie sie, welche Hilfsmittel sie zur Unterstützung dieser Pläne nutzen werden, um einen erfolgreichen Club zu führen. </a:t>
            </a:r>
          </a:p>
          <a:p>
            <a:endParaRPr lang="en-US" dirty="0"/>
          </a:p>
          <a:p>
            <a:r>
              <a:rPr lang="de-DE"/>
              <a:t>Beispiel: Berater*innen, die einen Abend für neue Mitglieder organisieren wollen, können Broschüren und Plakate von Lions Clubs International bestellen, indem sie das Bestellformular ausfüllen. </a:t>
            </a:r>
          </a:p>
          <a:p>
            <a:endParaRPr lang="en-US" dirty="0"/>
          </a:p>
          <a:p>
            <a:r>
              <a:rPr lang="de-DE"/>
              <a:t>Geschätzte Dauer: 10 Minuten</a:t>
            </a:r>
          </a:p>
        </p:txBody>
      </p:sp>
      <p:sp>
        <p:nvSpPr>
          <p:cNvPr id="4" name="Slide Number Placeholder 3"/>
          <p:cNvSpPr>
            <a:spLocks noGrp="1"/>
          </p:cNvSpPr>
          <p:nvPr>
            <p:ph type="sldNum" sz="quarter" idx="5"/>
          </p:nvPr>
        </p:nvSpPr>
        <p:spPr/>
        <p:txBody>
          <a:bodyPr/>
          <a:lstStyle/>
          <a:p>
            <a:fld id="{65F38A34-01B5-8B47-8788-985DCB17BFD7}" type="slidenum">
              <a:rPr lang="en-US" smtClean="0"/>
              <a:t>58</a:t>
            </a:fld>
            <a:endParaRPr lang="en-US"/>
          </a:p>
        </p:txBody>
      </p:sp>
    </p:spTree>
    <p:extLst>
      <p:ext uri="{BB962C8B-B14F-4D97-AF65-F5344CB8AC3E}">
        <p14:creationId xmlns:p14="http://schemas.microsoft.com/office/powerpoint/2010/main" val="35782902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atin typeface="Arial" pitchFamily="34" charset="0"/>
                <a:ea typeface="ＭＳ Ｐゴシック" pitchFamily="34" charset="-128"/>
              </a:rPr>
              <a:t>Dieses Modul legt dar, wie ein*e Leo-Clubberater*in Leos dabei behilflich sein kann, ein Lions-Mitglied zu werden und erklärt die verschiedenen Mitgliedschaftsoptionen für Leos.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n-US" sz="2400" dirty="0">
              <a:latin typeface="Arial" pitchFamily="34" charset="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2400">
                <a:latin typeface="Arial" pitchFamily="34" charset="0"/>
                <a:ea typeface="ＭＳ Ｐゴシック" pitchFamily="34" charset="-128"/>
              </a:rPr>
              <a:t>Modulthemen:</a:t>
            </a:r>
          </a:p>
          <a:p>
            <a:pPr marL="742950" lvl="1" indent="-285750">
              <a:buFont typeface="Arial" panose="020B0604020202020204" pitchFamily="34" charset="0"/>
              <a:buChar char="•"/>
              <a:defRPr/>
            </a:pPr>
            <a:r>
              <a:rPr lang="de-DE" sz="2400">
                <a:latin typeface="Arial" pitchFamily="34" charset="0"/>
                <a:ea typeface="ＭＳ Ｐゴシック" pitchFamily="34" charset="-128"/>
              </a:rPr>
              <a:t>Wie Leo-Clubberater*innen den Übergang vom Leo zum Lion fördern können</a:t>
            </a:r>
          </a:p>
          <a:p>
            <a:pPr marL="742950" lvl="1" indent="-285750">
              <a:buFont typeface="Arial" panose="020B0604020202020204" pitchFamily="34" charset="0"/>
              <a:buChar char="•"/>
              <a:defRPr/>
            </a:pPr>
            <a:r>
              <a:rPr lang="de-DE" sz="2400">
                <a:latin typeface="Arial" pitchFamily="34" charset="0"/>
                <a:ea typeface="ＭＳ Ｐゴシック" pitchFamily="34" charset="-128"/>
              </a:rPr>
              <a:t>Verschiedene Formate von Lions Clubs, denen Leos beitreten können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a:t>Das Modul erläuter alle Optionen, die Leos offen stehen, um einem Lions Club beizutreten.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59</a:t>
            </a:fld>
            <a:endParaRPr lang="en-US"/>
          </a:p>
        </p:txBody>
      </p:sp>
    </p:spTree>
    <p:extLst>
      <p:ext uri="{BB962C8B-B14F-4D97-AF65-F5344CB8AC3E}">
        <p14:creationId xmlns:p14="http://schemas.microsoft.com/office/powerpoint/2010/main" val="2208409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solidFill>
                  <a:schemeClr val="tx1"/>
                </a:solidFill>
              </a:rPr>
              <a:t>Ziel der Leo Clubs ist es, Hilfsprojekte unter jungen Menschen zu fördern und ihnen zu ermöglichen, ihre Fähigkeiten in den Bereichen Leadership, Erfahrung und Chancen auszubauen.</a:t>
            </a:r>
          </a:p>
          <a:p>
            <a:r>
              <a:rPr lang="de-DE" dirty="0">
                <a:solidFill>
                  <a:schemeClr val="tx1"/>
                </a:solidFill>
              </a:rPr>
              <a:t>Das Programm verkörpert die Schlagwörter durch:</a:t>
            </a:r>
          </a:p>
          <a:p>
            <a:r>
              <a:rPr lang="de-DE" dirty="0">
                <a:solidFill>
                  <a:schemeClr val="tx1"/>
                </a:solidFill>
              </a:rPr>
              <a:t>Leadership: Entwicklung der Fähigkeiten im Bereich Projektmanagement, Zeitmanagement und Teamleitung</a:t>
            </a:r>
          </a:p>
          <a:p>
            <a:r>
              <a:rPr lang="de-DE" dirty="0">
                <a:solidFill>
                  <a:schemeClr val="tx1"/>
                </a:solidFill>
              </a:rPr>
              <a:t>Experience: Leos dazu ermutigen, zu entdecke</a:t>
            </a:r>
          </a:p>
          <a:p>
            <a:r>
              <a:rPr lang="de-DE" dirty="0">
                <a:solidFill>
                  <a:schemeClr val="tx1"/>
                </a:solidFill>
              </a:rPr>
              <a:t>Opportunity: Lebenslange Beziehungen zu Leos aufbauen, die erleben, wie viel man durch soziales Engagement erreichen kannn, wie Teamwork und Zusammenarbeit positive Veränderungen in der Community bewirken</a:t>
            </a:r>
          </a:p>
        </p:txBody>
      </p:sp>
      <p:sp>
        <p:nvSpPr>
          <p:cNvPr id="4" name="Slide Number Placeholder 3"/>
          <p:cNvSpPr>
            <a:spLocks noGrp="1"/>
          </p:cNvSpPr>
          <p:nvPr>
            <p:ph type="sldNum" sz="quarter" idx="5"/>
          </p:nvPr>
        </p:nvSpPr>
        <p:spPr/>
        <p:txBody>
          <a:bodyPr/>
          <a:lstStyle/>
          <a:p>
            <a:fld id="{65F38A34-01B5-8B47-8788-985DCB17BFD7}" type="slidenum">
              <a:rPr lang="en-US" smtClean="0"/>
              <a:t>6</a:t>
            </a:fld>
            <a:endParaRPr lang="en-US"/>
          </a:p>
        </p:txBody>
      </p:sp>
    </p:spTree>
    <p:extLst>
      <p:ext uri="{BB962C8B-B14F-4D97-AF65-F5344CB8AC3E}">
        <p14:creationId xmlns:p14="http://schemas.microsoft.com/office/powerpoint/2010/main" val="10653483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0C2E5-F2FB-4795-80EA-3DA7D86568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93102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Diese Schulung gibt einen Überblick über verschiedene Wege des Helfens, die Leos zur Wahl stehen. Dabei wird ein tieferer Einblick in das Leo-Lion-Mitgliedschaftsprogramm, die Lions Club-Kategorien und Auszeichnungen für Berater und Beauftragte gegeben. </a:t>
            </a:r>
          </a:p>
          <a:p>
            <a:endParaRPr lang="de-DE" dirty="0">
              <a:cs typeface="Calibri"/>
            </a:endParaRPr>
          </a:p>
          <a:p>
            <a:r>
              <a:rPr lang="de-DE" dirty="0"/>
              <a:t>Diese Folien sollen Leo Clubberater und Leo-Beauftragte über den Übergang vom Leo zum Lion informieren.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Kurzinfo: Bei einer Umfrage im Jahr 2019 gab die Mehrheit der Leos an, dass ihnen an der Fortsetzung ihrer „Service Journey“ als Lions lag. Die Übergangsrate vom Leo zum Lion liegt jedoch unter 10 Prozent. </a:t>
            </a:r>
          </a:p>
          <a:p>
            <a:endParaRPr lang="de-DE" dirty="0"/>
          </a:p>
        </p:txBody>
      </p:sp>
      <p:sp>
        <p:nvSpPr>
          <p:cNvPr id="4" name="Slide Number Placeholder 3"/>
          <p:cNvSpPr>
            <a:spLocks noGrp="1"/>
          </p:cNvSpPr>
          <p:nvPr>
            <p:ph type="sldNum" sz="quarter" idx="5"/>
          </p:nvPr>
        </p:nvSpPr>
        <p:spPr/>
        <p:txBody>
          <a:bodyPr/>
          <a:lstStyle/>
          <a:p>
            <a:fld id="{28EC7B55-43E3-4FAC-A905-28B75FD6C7DA}" type="slidenum">
              <a:rPr lang="en-US" smtClean="0"/>
              <a:t>61</a:t>
            </a:fld>
            <a:endParaRPr lang="de-DE" dirty="0"/>
          </a:p>
        </p:txBody>
      </p:sp>
    </p:spTree>
    <p:extLst>
      <p:ext uri="{BB962C8B-B14F-4D97-AF65-F5344CB8AC3E}">
        <p14:creationId xmlns:p14="http://schemas.microsoft.com/office/powerpoint/2010/main" val="21255229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dirty="0"/>
              <a:t>Der Leo Clubberater ist in der Regel die erste und ausgeprägteste Verbindung, die ein Leo zur breiteren Lions Club-Familie hat. </a:t>
            </a:r>
          </a:p>
          <a:p>
            <a:r>
              <a:rPr lang="de-DE" sz="1200" dirty="0"/>
              <a:t>Seine Rolle besteht darin:</a:t>
            </a:r>
          </a:p>
          <a:p>
            <a:pPr marL="628650" lvl="1" indent="-171450">
              <a:buFont typeface="Arial" panose="020B0604020202020204" pitchFamily="34" charset="0"/>
              <a:buChar char="•"/>
            </a:pPr>
            <a:r>
              <a:rPr lang="de-DE" sz="1200" dirty="0"/>
              <a:t>Die Beziehung zwischen Leos und ihren Lions Clubmitgliedern zu fördern</a:t>
            </a:r>
          </a:p>
          <a:p>
            <a:pPr marL="628650" lvl="1" indent="-171450">
              <a:buFont typeface="Arial" panose="020B0604020202020204" pitchFamily="34" charset="0"/>
              <a:buChar char="•"/>
            </a:pPr>
            <a:r>
              <a:rPr lang="de-DE" sz="1200" dirty="0"/>
              <a:t>Leos zu helfen, eine Strategie zur Fortsetzung ihrer Hilfeleistungen bei Lions Clubs International zu planen.</a:t>
            </a:r>
          </a:p>
          <a:p>
            <a:pPr marL="171450" indent="-171450">
              <a:buFont typeface="Arial" panose="020B0604020202020204" pitchFamily="34" charset="0"/>
              <a:buChar char="•"/>
            </a:pPr>
            <a:endParaRPr lang="de-DE" sz="1200" dirty="0">
              <a:cs typeface="Calibri"/>
            </a:endParaRPr>
          </a:p>
          <a:p>
            <a:pPr marL="0" indent="0">
              <a:buFont typeface="Arial" panose="020B0604020202020204" pitchFamily="34" charset="0"/>
              <a:buNone/>
            </a:pPr>
            <a:r>
              <a:rPr lang="de-DE" sz="1200" dirty="0"/>
              <a:t>Die Beziehung zwischen Leos und ihrem Lions Club beginnt nicht erst, wen</a:t>
            </a:r>
            <a:r>
              <a:rPr lang="de-DE" sz="1200" baseline="0" dirty="0"/>
              <a:t>n man sie einlädt</a:t>
            </a:r>
            <a:r>
              <a:rPr lang="de-DE" sz="1200" dirty="0"/>
              <a:t>, Lionsmitglied zu werden, sondern bereits während ihrer Leo-Erfahrung. </a:t>
            </a:r>
          </a:p>
          <a:p>
            <a:pPr marL="171450" indent="-171450">
              <a:buFont typeface="Arial" panose="020B0604020202020204" pitchFamily="34" charset="0"/>
              <a:buChar char="•"/>
            </a:pPr>
            <a:endParaRPr lang="de-DE" sz="1200" dirty="0">
              <a:cs typeface="Calibri"/>
            </a:endParaRPr>
          </a:p>
          <a:p>
            <a:pPr marL="0" indent="0">
              <a:buFont typeface="Arial" panose="020B0604020202020204" pitchFamily="34" charset="0"/>
              <a:buNone/>
            </a:pPr>
            <a:r>
              <a:rPr lang="de-DE" sz="1200" dirty="0"/>
              <a:t>Einige hilfreiche Tipps zur Unterstützung von Leos</a:t>
            </a:r>
          </a:p>
          <a:p>
            <a:pPr marL="628650" lvl="1" indent="-171450">
              <a:buFont typeface="Arial" panose="020B0604020202020204" pitchFamily="34" charset="0"/>
              <a:buChar char="•"/>
            </a:pPr>
            <a:r>
              <a:rPr lang="de-DE" sz="1200" dirty="0"/>
              <a:t>Veranstalten Sie gemeinsame Leo- und Lions-Hilfsprojekte. </a:t>
            </a:r>
          </a:p>
          <a:p>
            <a:pPr marL="628650" lvl="1" indent="-171450">
              <a:buFont typeface="Arial" panose="020B0604020202020204" pitchFamily="34" charset="0"/>
              <a:buChar char="•"/>
            </a:pPr>
            <a:r>
              <a:rPr lang="de-DE" sz="1200" dirty="0"/>
              <a:t>Heißen Sie Leos auf Lions-Treffen und Veranstaltungen willkommen — </a:t>
            </a:r>
            <a:r>
              <a:rPr lang="de-DE" sz="1200" u="sng" dirty="0"/>
              <a:t>solange sie noch aktive Leos sind</a:t>
            </a:r>
            <a:r>
              <a:rPr lang="de-DE" sz="1200" u="none" dirty="0"/>
              <a:t> — </a:t>
            </a:r>
            <a:r>
              <a:rPr lang="de-DE" sz="1200" dirty="0"/>
              <a:t>und bevor daran gedacht wird, sie zu einer Lionsmitgliedschaft einzuladen.</a:t>
            </a:r>
          </a:p>
          <a:p>
            <a:pPr marL="628650" lvl="1" indent="-171450">
              <a:buFont typeface="Arial" panose="020B0604020202020204" pitchFamily="34" charset="0"/>
              <a:buChar char="•"/>
            </a:pPr>
            <a:r>
              <a:rPr lang="de-DE" sz="1200" dirty="0"/>
              <a:t>Positive Vorbilder und Erfahrungen sind wichtig! Das Gefühl, respektiert und für die Gruppe und ihre Anliegen wichtig zu sein, resultiert in einer sehr positiven Erfahrung. </a:t>
            </a:r>
          </a:p>
          <a:p>
            <a:pPr marL="628650" lvl="1" indent="-171450">
              <a:buFont typeface="Arial" panose="020B0604020202020204" pitchFamily="34" charset="0"/>
              <a:buChar char="•"/>
            </a:pPr>
            <a:r>
              <a:rPr lang="de-DE" sz="1200" dirty="0"/>
              <a:t>Verringerter Input oder ein Gefühl von Misserfolg kann Leos demotivieren. </a:t>
            </a:r>
          </a:p>
        </p:txBody>
      </p:sp>
      <p:sp>
        <p:nvSpPr>
          <p:cNvPr id="4" name="Slide Number Placeholder 3"/>
          <p:cNvSpPr>
            <a:spLocks noGrp="1"/>
          </p:cNvSpPr>
          <p:nvPr>
            <p:ph type="sldNum" sz="quarter" idx="5"/>
          </p:nvPr>
        </p:nvSpPr>
        <p:spPr/>
        <p:txBody>
          <a:bodyPr/>
          <a:lstStyle/>
          <a:p>
            <a:fld id="{28EC7B55-43E3-4FAC-A905-28B75FD6C7DA}" type="slidenum">
              <a:rPr lang="en-US" smtClean="0"/>
              <a:t>62</a:t>
            </a:fld>
            <a:endParaRPr lang="de-DE" dirty="0"/>
          </a:p>
        </p:txBody>
      </p:sp>
    </p:spTree>
    <p:extLst>
      <p:ext uri="{BB962C8B-B14F-4D97-AF65-F5344CB8AC3E}">
        <p14:creationId xmlns:p14="http://schemas.microsoft.com/office/powerpoint/2010/main" val="12577513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dirty="0"/>
              <a:t>Das Melden von Hilfsprojekten in MyLCI ist für die „Service Journey“ eines Leos äußerst wichtig. Und zwar aus folgenden Gründen:</a:t>
            </a:r>
          </a:p>
          <a:p>
            <a:pPr marL="171450" indent="-171450">
              <a:buFont typeface="Arial" panose="020B0604020202020204" pitchFamily="34" charset="0"/>
              <a:buChar char="•"/>
            </a:pPr>
            <a:r>
              <a:rPr lang="de-DE" sz="1200" dirty="0"/>
              <a:t>Leos erhalten nur dann Mitteilungen zur Fortsetzung ihrer Journey, wenn ihre Hilfeleistungen im System gemeldet werden. </a:t>
            </a:r>
          </a:p>
          <a:p>
            <a:pPr marL="171450" indent="-171450">
              <a:buFont typeface="Arial" panose="020B0604020202020204" pitchFamily="34" charset="0"/>
              <a:buChar char="•"/>
            </a:pPr>
            <a:r>
              <a:rPr lang="de-DE" sz="1200" dirty="0"/>
              <a:t>Sie können ihre über Jahre hinweg ehrenamtlich geleistete Arbeit in MyLCI verzeichnet sehen. </a:t>
            </a:r>
          </a:p>
          <a:p>
            <a:pPr marL="171450" indent="-171450">
              <a:buFont typeface="Arial" panose="020B0604020202020204" pitchFamily="34" charset="0"/>
              <a:buChar char="•"/>
            </a:pPr>
            <a:r>
              <a:rPr lang="de-DE" sz="1200" dirty="0"/>
              <a:t>Ihre Hilfeleistungen werden ihnen das Erreichen der notwendigen Kriterien ermöglichen — Leos müssen mindestens ein Jahr und einen Tag lang aktiv bleiben, um sich für das Leo-Lion-Programm zu qualifizieren.</a:t>
            </a:r>
          </a:p>
          <a:p>
            <a:endParaRPr lang="de-DE" sz="1200" dirty="0">
              <a:cs typeface="Calibri"/>
            </a:endParaRPr>
          </a:p>
          <a:p>
            <a:endParaRPr lang="de-DE" dirty="0"/>
          </a:p>
        </p:txBody>
      </p:sp>
      <p:sp>
        <p:nvSpPr>
          <p:cNvPr id="4" name="Slide Number Placeholder 3"/>
          <p:cNvSpPr>
            <a:spLocks noGrp="1"/>
          </p:cNvSpPr>
          <p:nvPr>
            <p:ph type="sldNum" sz="quarter" idx="5"/>
          </p:nvPr>
        </p:nvSpPr>
        <p:spPr/>
        <p:txBody>
          <a:bodyPr/>
          <a:lstStyle/>
          <a:p>
            <a:fld id="{28EC7B55-43E3-4FAC-A905-28B75FD6C7DA}" type="slidenum">
              <a:rPr lang="en-US" smtClean="0"/>
              <a:t>63</a:t>
            </a:fld>
            <a:endParaRPr lang="de-DE" dirty="0"/>
          </a:p>
        </p:txBody>
      </p:sp>
    </p:spTree>
    <p:extLst>
      <p:ext uri="{BB962C8B-B14F-4D97-AF65-F5344CB8AC3E}">
        <p14:creationId xmlns:p14="http://schemas.microsoft.com/office/powerpoint/2010/main" val="19964630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de-DE" dirty="0"/>
              <a:t>Berater haben die Aufgabe, einen Strategieplan auszuarbeiten, der Leos mehrere </a:t>
            </a:r>
            <a:r>
              <a:rPr lang="de-DE" dirty="0" err="1"/>
              <a:t>Wahlmöglicheiten</a:t>
            </a:r>
            <a:r>
              <a:rPr lang="de-DE" dirty="0"/>
              <a:t> für die Fortsetzung ihrer „Service Journey“ bei Lions bietet. Sie sollten: </a:t>
            </a:r>
          </a:p>
          <a:p>
            <a:pPr marL="685800" lvl="1" indent="-228600">
              <a:buFont typeface="+mj-lt"/>
              <a:buAutoNum type="arabicPeriod"/>
            </a:pPr>
            <a:r>
              <a:rPr lang="de-DE" dirty="0"/>
              <a:t>Mit ihnen über ihre Zukunftspläne reden. Herausfinden, wofür sie sich begeistern.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de-DE" dirty="0"/>
              <a:t>Sich der verschiedenen Optionen, Chancen und Herausforderungen bewusst sein, die sich Leos heutzutage im Vergleich zu Ihren eigenen Erfahrungen stellen.</a:t>
            </a:r>
          </a:p>
          <a:p>
            <a:pPr marL="685800" lvl="1" indent="-228600">
              <a:buFont typeface="+mj-lt"/>
              <a:buAutoNum type="arabicPeriod"/>
            </a:pPr>
            <a:r>
              <a:rPr lang="de-DE" dirty="0"/>
              <a:t>Leos zur Fortsetzung ihres Hilfsengagements und zur Herausbildung ihrer Führungskompetenzen ermutigen.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de-DE" dirty="0"/>
              <a:t>Ihnen verschiedene Wege zur Lions-Mitgliedschaft aufzeigen — und dabei herausstellen, wie flexibel eine solche Mitgliedschaft ist.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de-DE" dirty="0">
              <a:cs typeface="Calibri"/>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DE" dirty="0"/>
              <a:t>Folgende Gedanken können sich leicht einschleichen: „Leos möchten keine Lions werden. Sie werden zu viel mit ihrer Schulbildung zu tun haben und später zurückkommen.“ Hier sind einige beachtenswerte Fakten für Sie und Ihre Leos: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Schulen auf der ganzen Welt sind voller Schüler, die Serviceclubs und Organisationen beigetreten sind.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Einige Schulen setzen sogar ehrenamtliche Tätigkeit voraus, um ein gutes</a:t>
            </a:r>
            <a:r>
              <a:rPr lang="de-DE" baseline="0" dirty="0"/>
              <a:t> Standing beizubehalten</a:t>
            </a:r>
            <a:r>
              <a:rPr lang="de-DE" dirty="0"/>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Ehrenamtliche Stunden sind jetzt eine Voraussetzung für Stipendien und Teil eines gut abgerundeten Bewerbungsschreibens.</a:t>
            </a:r>
          </a:p>
          <a:p>
            <a:endParaRPr lang="de-DE" dirty="0"/>
          </a:p>
        </p:txBody>
      </p:sp>
      <p:sp>
        <p:nvSpPr>
          <p:cNvPr id="4" name="Slide Number Placeholder 3"/>
          <p:cNvSpPr>
            <a:spLocks noGrp="1"/>
          </p:cNvSpPr>
          <p:nvPr>
            <p:ph type="sldNum" sz="quarter" idx="5"/>
          </p:nvPr>
        </p:nvSpPr>
        <p:spPr/>
        <p:txBody>
          <a:bodyPr/>
          <a:lstStyle/>
          <a:p>
            <a:fld id="{28EC7B55-43E3-4FAC-A905-28B75FD6C7DA}" type="slidenum">
              <a:rPr lang="en-US" smtClean="0"/>
              <a:t>64</a:t>
            </a:fld>
            <a:endParaRPr lang="de-DE" dirty="0"/>
          </a:p>
        </p:txBody>
      </p:sp>
    </p:spTree>
    <p:extLst>
      <p:ext uri="{BB962C8B-B14F-4D97-AF65-F5344CB8AC3E}">
        <p14:creationId xmlns:p14="http://schemas.microsoft.com/office/powerpoint/2010/main" val="5983712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Und nun ein kurzer Rückblick auf die wichtigsten Punkte in diesem Abschnitt.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Folien im nächsten Abschnitt gehen auf die Leo-Lion-Mitgliedschaftskategorie und auf Lions Club-Wahlmöglichkeiten ein, die Leos interessant finden. </a:t>
            </a:r>
          </a:p>
          <a:p>
            <a:endParaRPr lang="de-DE" dirty="0"/>
          </a:p>
        </p:txBody>
      </p:sp>
      <p:sp>
        <p:nvSpPr>
          <p:cNvPr id="4" name="Slide Number Placeholder 3"/>
          <p:cNvSpPr>
            <a:spLocks noGrp="1"/>
          </p:cNvSpPr>
          <p:nvPr>
            <p:ph type="sldNum" sz="quarter" idx="5"/>
          </p:nvPr>
        </p:nvSpPr>
        <p:spPr/>
        <p:txBody>
          <a:bodyPr/>
          <a:lstStyle/>
          <a:p>
            <a:fld id="{28EC7B55-43E3-4FAC-A905-28B75FD6C7DA}" type="slidenum">
              <a:rPr lang="en-US" smtClean="0"/>
              <a:t>65</a:t>
            </a:fld>
            <a:endParaRPr lang="de-DE" dirty="0"/>
          </a:p>
        </p:txBody>
      </p:sp>
    </p:spTree>
    <p:extLst>
      <p:ext uri="{BB962C8B-B14F-4D97-AF65-F5344CB8AC3E}">
        <p14:creationId xmlns:p14="http://schemas.microsoft.com/office/powerpoint/2010/main" val="12112198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66</a:t>
            </a:fld>
            <a:endParaRPr lang="de-DE" dirty="0"/>
          </a:p>
        </p:txBody>
      </p:sp>
    </p:spTree>
    <p:extLst>
      <p:ext uri="{BB962C8B-B14F-4D97-AF65-F5344CB8AC3E}">
        <p14:creationId xmlns:p14="http://schemas.microsoft.com/office/powerpoint/2010/main" val="8359046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Das Leo-Lion-Programm ist ein Mitgliedschaftsprogramm, das ausschließlich für Leos besteht, die bereit sind, Lionsmitglieder zu werden.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Es handelt sich um eine </a:t>
            </a:r>
            <a:r>
              <a:rPr lang="de-DE" b="1" dirty="0"/>
              <a:t>Lions-Mitgliedschaftskategorie</a:t>
            </a:r>
            <a:r>
              <a:rPr lang="de-DE" dirty="0"/>
              <a:t>, nicht um eine Komponente des Leo-Programms.</a:t>
            </a:r>
          </a:p>
          <a:p>
            <a:endParaRPr lang="de-DE" dirty="0"/>
          </a:p>
          <a:p>
            <a:pPr defTabSz="931774">
              <a:defRPr/>
            </a:pPr>
            <a:r>
              <a:rPr lang="de-DE" dirty="0">
                <a:solidFill>
                  <a:schemeClr val="accent1">
                    <a:lumMod val="75000"/>
                  </a:schemeClr>
                </a:solidFill>
              </a:rPr>
              <a:t>Es ist wichtig, die Qualifikationskriterien zu verstehen. Ein gegenwärtiger oder ehemaliger Leo, der Lionsmitglied werden möchte, muss außerdem folgende Kriterien erfüllen: </a:t>
            </a:r>
          </a:p>
          <a:p>
            <a:pPr marL="685800" lvl="1" indent="-228600" defTabSz="931774">
              <a:buFont typeface="+mj-lt"/>
              <a:buAutoNum type="arabicPeriod"/>
              <a:defRPr/>
            </a:pPr>
            <a:r>
              <a:rPr lang="de-DE" dirty="0">
                <a:solidFill>
                  <a:schemeClr val="accent1">
                    <a:lumMod val="75000"/>
                  </a:schemeClr>
                </a:solidFill>
              </a:rPr>
              <a:t>Muss mindestens ein Jahr und einen Tag lang Leomitglied gewesen sein</a:t>
            </a:r>
          </a:p>
          <a:p>
            <a:pPr marL="685800" lvl="1" indent="-228600" defTabSz="931774">
              <a:buFont typeface="+mj-lt"/>
              <a:buAutoNum type="arabicPeriod"/>
              <a:defRPr/>
            </a:pPr>
            <a:r>
              <a:rPr lang="de-DE" dirty="0">
                <a:solidFill>
                  <a:schemeClr val="accent1">
                    <a:lumMod val="75000"/>
                  </a:schemeClr>
                </a:solidFill>
              </a:rPr>
              <a:t>Muss im Alter zwischen 18 und 35 Jahren sein. </a:t>
            </a:r>
          </a:p>
          <a:p>
            <a:pPr defTabSz="931774">
              <a:defRPr/>
            </a:pPr>
            <a:endParaRPr lang="de-DE" dirty="0">
              <a:solidFill>
                <a:schemeClr val="accent1">
                  <a:lumMod val="75000"/>
                </a:schemeClr>
              </a:solidFill>
            </a:endParaRPr>
          </a:p>
          <a:p>
            <a:pPr defTabSz="931774">
              <a:defRPr/>
            </a:pPr>
            <a:r>
              <a:rPr lang="de-DE" dirty="0">
                <a:solidFill>
                  <a:schemeClr val="accent1">
                    <a:lumMod val="75000"/>
                  </a:schemeClr>
                </a:solidFill>
              </a:rPr>
              <a:t>Ein gegenwärtiger Leo kann direkt vom Leo-Programm zu dieser Lions-Mitgliedschaftskategorie überwechseln. Ein ehemaliger Leo, der Lions verließ, kann zur Organisation zurückkehren und Leo-Lion-Mitglied werden, sofern er weiterhin die Kriterien des Programms erfüllt.</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Sie können die Leo-Lion-Informationskarte kann abrufen, indem Sie auf der Folie auf den Link “</a:t>
            </a:r>
            <a:r>
              <a:rPr lang="de-DE" sz="1200" b="1" dirty="0">
                <a:hlinkClick r:id="rId3"/>
              </a:rPr>
              <a:t>Mehr erfahren</a:t>
            </a:r>
            <a:r>
              <a:rPr lang="de-DE" b="1" dirty="0"/>
              <a:t>” klicken.</a:t>
            </a:r>
            <a:endParaRPr lang="de-DE" sz="1200" b="1" dirty="0"/>
          </a:p>
          <a:p>
            <a:endParaRPr lang="de-DE" b="1" dirty="0"/>
          </a:p>
        </p:txBody>
      </p:sp>
      <p:sp>
        <p:nvSpPr>
          <p:cNvPr id="4" name="Slide Number Placeholder 3"/>
          <p:cNvSpPr>
            <a:spLocks noGrp="1"/>
          </p:cNvSpPr>
          <p:nvPr>
            <p:ph type="sldNum" sz="quarter" idx="5"/>
          </p:nvPr>
        </p:nvSpPr>
        <p:spPr/>
        <p:txBody>
          <a:bodyPr/>
          <a:lstStyle/>
          <a:p>
            <a:fld id="{28EC7B55-43E3-4FAC-A905-28B75FD6C7DA}" type="slidenum">
              <a:rPr lang="en-US" smtClean="0"/>
              <a:t>67</a:t>
            </a:fld>
            <a:endParaRPr lang="de-DE" dirty="0"/>
          </a:p>
        </p:txBody>
      </p:sp>
    </p:spTree>
    <p:extLst>
      <p:ext uri="{BB962C8B-B14F-4D97-AF65-F5344CB8AC3E}">
        <p14:creationId xmlns:p14="http://schemas.microsoft.com/office/powerpoint/2010/main" val="20442420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Im Juli 2018 ernannte die damalige Präsidentin Gudrun </a:t>
            </a:r>
            <a:r>
              <a:rPr lang="de-DE" b="0" i="0" dirty="0">
                <a:solidFill>
                  <a:srgbClr val="112E57"/>
                </a:solidFill>
                <a:effectLst/>
                <a:latin typeface="HelveticaNeue-Bold"/>
              </a:rPr>
              <a:t>Yngvadottir</a:t>
            </a:r>
            <a:r>
              <a:rPr lang="de-DE" dirty="0"/>
              <a:t> als zusätzlichen Programm-Bonus die ersten Leo-Lion-Verbindungspersonen.</a:t>
            </a:r>
          </a:p>
          <a:p>
            <a:endParaRPr lang="de-DE" dirty="0"/>
          </a:p>
          <a:p>
            <a:pPr defTabSz="931774">
              <a:defRPr/>
            </a:pPr>
            <a:r>
              <a:rPr lang="de-DE" dirty="0"/>
              <a:t>Jedes Jahr werden vom IP zwei Leo-Lion-Verbindungspersonen in den Vorstand ernannt, um das Leo-Lion-Programm zu fördern und junge Lions-Mitglieder und Leos auf der ganzen Welt zu repräsentieren.</a:t>
            </a:r>
          </a:p>
          <a:p>
            <a:pPr defTabSz="931774">
              <a:defRPr/>
            </a:pPr>
            <a:endParaRPr lang="de-DE" dirty="0"/>
          </a:p>
          <a:p>
            <a:r>
              <a:rPr lang="de-DE" dirty="0"/>
              <a:t>Viele Distrikte und Multi-Distrikte sind diesem Muster gefolgt, bei dem junge Führungskräfte zu nicht stimmberechtigten Positionen in ihren Kabinetten und </a:t>
            </a:r>
            <a:r>
              <a:rPr lang="de-DE" dirty="0" err="1"/>
              <a:t>Governorräten</a:t>
            </a:r>
            <a:r>
              <a:rPr lang="de-DE" dirty="0"/>
              <a:t> eingeladen werden, um Einblick zu gewinnen, welche Angelegenheiten jungen Mitgliedern wichtig sind.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2019 teilten Leos im Rahmen einer Umfrage ihr Feedback mit und nannten Mitgliedschaftsvorteile, die für ihre Entscheidung, Lionsmitglieder zu werden, ausschlaggebend sind. Im Januar 2020 wurde ein optimiertes Leo-Lion-Programm gestartet. </a:t>
            </a:r>
            <a:endParaRPr lang="de-DE" dirty="0">
              <a:solidFill>
                <a:schemeClr val="accent1">
                  <a:lumMod val="75000"/>
                </a:schemeClr>
              </a:solidFill>
            </a:endParaRPr>
          </a:p>
          <a:p>
            <a:endParaRPr lang="de-DE" dirty="0"/>
          </a:p>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de-DE" sz="1200" b="1" kern="1200" noProof="0" dirty="0">
                <a:solidFill>
                  <a:schemeClr val="tx1"/>
                </a:solidFill>
                <a:latin typeface="+mn-lt"/>
              </a:rPr>
              <a:t>Mehr zu diesen Vorteilen finden Sie, indem Sie dem Link </a:t>
            </a:r>
            <a:r>
              <a:rPr lang="de-DE" sz="1200" kern="1200" dirty="0">
                <a:solidFill>
                  <a:schemeClr val="tx1"/>
                </a:solidFill>
                <a:effectLst/>
                <a:latin typeface="+mn-lt"/>
                <a:ea typeface="+mn-ea"/>
                <a:cs typeface="+mn-cs"/>
              </a:rPr>
              <a:t>„</a:t>
            </a:r>
            <a:r>
              <a:rPr lang="de-DE" sz="1200" b="1" dirty="0">
                <a:hlinkClick r:id="rId3"/>
              </a:rPr>
              <a:t>Mehr erfahren</a:t>
            </a:r>
            <a:r>
              <a:rPr lang="de-DE" sz="1200" kern="1200" dirty="0">
                <a:solidFill>
                  <a:schemeClr val="tx1"/>
                </a:solidFill>
                <a:effectLst/>
                <a:latin typeface="+mn-lt"/>
                <a:ea typeface="+mn-ea"/>
                <a:cs typeface="+mn-cs"/>
              </a:rPr>
              <a:t>“</a:t>
            </a:r>
            <a:r>
              <a:rPr lang="de-DE" sz="1200" b="1" kern="1200" dirty="0">
                <a:solidFill>
                  <a:schemeClr val="tx1"/>
                </a:solidFill>
                <a:latin typeface="+mn-lt"/>
              </a:rPr>
              <a:t> auf der Folie folgen</a:t>
            </a:r>
            <a:endParaRPr kumimoji="0" lang="de-DE" sz="12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Times New Roman" panose="02020603050405020304" pitchFamily="18" charset="0"/>
              <a:cs typeface="Arial" panose="020B0604020202020204" pitchFamily="34" charset="0"/>
            </a:endParaRPr>
          </a:p>
          <a:p>
            <a:endParaRPr lang="de-DE" dirty="0"/>
          </a:p>
        </p:txBody>
      </p:sp>
      <p:sp>
        <p:nvSpPr>
          <p:cNvPr id="4" name="Slide Number Placeholder 3"/>
          <p:cNvSpPr>
            <a:spLocks noGrp="1"/>
          </p:cNvSpPr>
          <p:nvPr>
            <p:ph type="sldNum" sz="quarter" idx="5"/>
          </p:nvPr>
        </p:nvSpPr>
        <p:spPr/>
        <p:txBody>
          <a:bodyPr/>
          <a:lstStyle/>
          <a:p>
            <a:fld id="{28EC7B55-43E3-4FAC-A905-28B75FD6C7DA}" type="slidenum">
              <a:rPr lang="en-US" smtClean="0"/>
              <a:t>68</a:t>
            </a:fld>
            <a:endParaRPr lang="de-DE"/>
          </a:p>
        </p:txBody>
      </p:sp>
    </p:spTree>
    <p:extLst>
      <p:ext uri="{BB962C8B-B14F-4D97-AF65-F5344CB8AC3E}">
        <p14:creationId xmlns:p14="http://schemas.microsoft.com/office/powerpoint/2010/main" val="21380969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latin typeface="+mn-lt"/>
              </a:rPr>
              <a:t>Lions Clubs International verschickt monatlich kostenlos Leo-Lion-Mitgliedschafts-Pins an neue Leo-Lion-Mitglieder, die im Monat zuvor in MyLCI eingetragen wurden.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solidFill>
                <a:schemeClr val="tx1"/>
              </a:solidFill>
              <a:latin typeface="+mn-l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latin typeface="+mn-lt"/>
              </a:rPr>
              <a:t>Leo-Lions können weitere Pins über den Lions-Clubs-Shop erwerben.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solidFill>
                <a:schemeClr val="tx1"/>
              </a:solidFill>
              <a:latin typeface="+mn-l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latin typeface="+mn-lt"/>
              </a:rPr>
              <a:t>Pins sollten ausschließlich von Leo-Lions getragen werden und nicht ausgetauscht oder anderen Mitgliedern, die keine Leo-Lions sind, geschenkt werden.</a:t>
            </a:r>
          </a:p>
          <a:p>
            <a:endParaRPr lang="de-DE" dirty="0"/>
          </a:p>
        </p:txBody>
      </p:sp>
      <p:sp>
        <p:nvSpPr>
          <p:cNvPr id="4" name="Slide Number Placeholder 3"/>
          <p:cNvSpPr>
            <a:spLocks noGrp="1"/>
          </p:cNvSpPr>
          <p:nvPr>
            <p:ph type="sldNum" sz="quarter" idx="5"/>
          </p:nvPr>
        </p:nvSpPr>
        <p:spPr/>
        <p:txBody>
          <a:bodyPr/>
          <a:lstStyle/>
          <a:p>
            <a:fld id="{28EC7B55-43E3-4FAC-A905-28B75FD6C7DA}" type="slidenum">
              <a:rPr lang="en-US" smtClean="0"/>
              <a:t>69</a:t>
            </a:fld>
            <a:endParaRPr lang="de-DE"/>
          </a:p>
        </p:txBody>
      </p:sp>
    </p:spTree>
    <p:extLst>
      <p:ext uri="{BB962C8B-B14F-4D97-AF65-F5344CB8AC3E}">
        <p14:creationId xmlns:p14="http://schemas.microsoft.com/office/powerpoint/2010/main" val="477838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a:solidFill>
                  <a:srgbClr val="55565A"/>
                </a:solidFill>
                <a:latin typeface="Arial" charset="0"/>
                <a:cs typeface="Arial" charset="0"/>
              </a:rPr>
              <a:t>Das Leo-Club-Programm ist für Jugendliche im Alter von 12 bis 30 Jahren vorgesehen. Zweck ist, die Gemeinschaft junger Menschen mit folgenden Zielen zu entwickeln. Die Ziele sind in Kapitel XVII des Vorstandsdirektivenhandbuchs dargelegt.  </a:t>
            </a:r>
          </a:p>
        </p:txBody>
      </p:sp>
      <p:sp>
        <p:nvSpPr>
          <p:cNvPr id="4" name="Slide Number Placeholder 3"/>
          <p:cNvSpPr>
            <a:spLocks noGrp="1"/>
          </p:cNvSpPr>
          <p:nvPr>
            <p:ph type="sldNum" sz="quarter" idx="5"/>
          </p:nvPr>
        </p:nvSpPr>
        <p:spPr/>
        <p:txBody>
          <a:bodyPr/>
          <a:lstStyle/>
          <a:p>
            <a:fld id="{65F38A34-01B5-8B47-8788-985DCB17BFD7}" type="slidenum">
              <a:rPr lang="en-US" smtClean="0"/>
              <a:t>7</a:t>
            </a:fld>
            <a:endParaRPr lang="en-US"/>
          </a:p>
        </p:txBody>
      </p:sp>
    </p:spTree>
    <p:extLst>
      <p:ext uri="{BB962C8B-B14F-4D97-AF65-F5344CB8AC3E}">
        <p14:creationId xmlns:p14="http://schemas.microsoft.com/office/powerpoint/2010/main" val="13963105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Das </a:t>
            </a:r>
            <a:r>
              <a:rPr lang="de-DE" b="1" dirty="0"/>
              <a:t>Stipendium für ein interkulturelles Austauschprogramm als Leo-Lion-Botschafter:</a:t>
            </a:r>
            <a:r>
              <a:rPr lang="de-DE" dirty="0"/>
              <a:t> </a:t>
            </a:r>
          </a:p>
          <a:p>
            <a:pPr marL="628650" lvl="1" indent="-171450">
              <a:buFont typeface="Arial" panose="020B0604020202020204" pitchFamily="34" charset="0"/>
              <a:buChar char="•"/>
            </a:pPr>
            <a:r>
              <a:rPr lang="de-DE" b="0" dirty="0"/>
              <a:t>Bietet einem Leo-Lion aus jedem konstitutionellen Gebiet Gelegenheit, an einem Forum außerhalb seines eigenen CA teilzunehmen</a:t>
            </a:r>
          </a:p>
          <a:p>
            <a:pPr marL="628650" lvl="1" indent="-171450">
              <a:buFont typeface="Arial" panose="020B0604020202020204" pitchFamily="34" charset="0"/>
              <a:buChar char="•"/>
            </a:pPr>
            <a:r>
              <a:rPr lang="de-DE" b="0" dirty="0"/>
              <a:t>Unterstützt die Teilnahme eines Leo-Lions an mindestens einem der vom Forum gesponserten Hilfsprojekte.</a:t>
            </a:r>
            <a:endParaRPr lang="de-DE" b="0" dirty="0">
              <a:cs typeface="Calibri"/>
            </a:endParaRPr>
          </a:p>
          <a:p>
            <a:pPr marL="628650" lvl="1" indent="-171450">
              <a:buFont typeface="Arial" panose="020B0604020202020204" pitchFamily="34" charset="0"/>
              <a:buChar char="•"/>
            </a:pPr>
            <a:r>
              <a:rPr lang="de-DE" dirty="0"/>
              <a:t>Finanzielle Unterstützung für in Frage kommende Reise-, Mahlzeiten- und Hotelkosten bei genehmigter Rückvergütung.</a:t>
            </a:r>
            <a:endParaRPr lang="de-DE" b="0" dirty="0">
              <a:cs typeface="Calibri"/>
            </a:endParaRPr>
          </a:p>
          <a:p>
            <a:endParaRPr lang="de-DE" baseline="0" dirty="0"/>
          </a:p>
          <a:p>
            <a:r>
              <a:rPr lang="de-DE" b="1" dirty="0"/>
              <a:t>LCI-Seminar für erfahrene Lions-Führungskräfte (</a:t>
            </a:r>
            <a:r>
              <a:rPr lang="de-DE" b="1" dirty="0" err="1"/>
              <a:t>Advanced</a:t>
            </a:r>
            <a:r>
              <a:rPr lang="de-DE" b="1" dirty="0"/>
              <a:t> Lions Leadership Institute, ALLI):</a:t>
            </a:r>
          </a:p>
          <a:p>
            <a:pPr marL="628650" lvl="1" indent="-171450">
              <a:buFont typeface="Arial" panose="020B0604020202020204" pitchFamily="34" charset="0"/>
              <a:buChar char="•"/>
            </a:pPr>
            <a:r>
              <a:rPr lang="de-DE" b="0" baseline="0" dirty="0"/>
              <a:t>Ein Leo-Lion-Stipendiumsempfänger aus jedem konstitutionellen Gebiet </a:t>
            </a:r>
          </a:p>
          <a:p>
            <a:pPr marL="628650" lvl="1" indent="-171450">
              <a:buFont typeface="Arial" panose="020B0604020202020204" pitchFamily="34" charset="0"/>
              <a:buChar char="•"/>
            </a:pPr>
            <a:r>
              <a:rPr lang="de-DE" dirty="0"/>
              <a:t>Finanzielle Unterstützung für nicht durch das ALLI-Programm abgedeckte Nebenkosten, sofern eine Rückvergütung genehmigt wird.</a:t>
            </a:r>
            <a:endParaRPr lang="de-DE" dirty="0">
              <a:solidFill>
                <a:srgbClr val="000000"/>
              </a:solidFill>
            </a:endParaRPr>
          </a:p>
          <a:p>
            <a:endParaRPr lang="de-DE" dirty="0">
              <a:solidFill>
                <a:srgbClr val="FF0000"/>
              </a:solidFill>
            </a:endParaRPr>
          </a:p>
          <a:p>
            <a:r>
              <a:rPr lang="de-DE" dirty="0">
                <a:solidFill>
                  <a:srgbClr val="FF0000"/>
                </a:solidFill>
              </a:rPr>
              <a:t>Beide Informationsblätter zu den Stipendien </a:t>
            </a:r>
            <a:r>
              <a:rPr lang="de-DE" b="0" u="none" dirty="0"/>
              <a:t>sind auf der Webseite des Leo-Lion-P</a:t>
            </a:r>
            <a:r>
              <a:rPr lang="de-DE" b="0" dirty="0"/>
              <a:t>rogramms erhältlich.</a:t>
            </a:r>
            <a:r>
              <a:rPr lang="de-DE" dirty="0"/>
              <a:t> </a:t>
            </a:r>
            <a:endParaRPr lang="de-DE" b="0" dirty="0">
              <a:cs typeface="Calibri"/>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de-DE" sz="1200" b="1" dirty="0"/>
          </a:p>
        </p:txBody>
      </p:sp>
      <p:sp>
        <p:nvSpPr>
          <p:cNvPr id="4" name="Slide Number Placeholder 3"/>
          <p:cNvSpPr>
            <a:spLocks noGrp="1"/>
          </p:cNvSpPr>
          <p:nvPr>
            <p:ph type="sldNum" sz="quarter" idx="5"/>
          </p:nvPr>
        </p:nvSpPr>
        <p:spPr/>
        <p:txBody>
          <a:bodyPr/>
          <a:lstStyle/>
          <a:p>
            <a:fld id="{28EC7B55-43E3-4FAC-A905-28B75FD6C7DA}" type="slidenum">
              <a:rPr lang="en-US" smtClean="0"/>
              <a:t>70</a:t>
            </a:fld>
            <a:endParaRPr lang="de-DE"/>
          </a:p>
        </p:txBody>
      </p:sp>
    </p:spTree>
    <p:extLst>
      <p:ext uri="{BB962C8B-B14F-4D97-AF65-F5344CB8AC3E}">
        <p14:creationId xmlns:p14="http://schemas.microsoft.com/office/powerpoint/2010/main" val="5952301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de-DE" dirty="0"/>
              <a:t>Die private Leo-Lion-LinkedIn-Gruppe ist eine professionelle Networking-Gruppe für Leo-Lions zum:</a:t>
            </a:r>
          </a:p>
          <a:p>
            <a:pPr marL="171450" indent="-171450" fontAlgn="base">
              <a:buFont typeface="Arial" panose="020B0604020202020204" pitchFamily="34" charset="0"/>
              <a:buChar char="•"/>
            </a:pPr>
            <a:r>
              <a:rPr lang="de-DE" dirty="0"/>
              <a:t>Stellen von Fragen</a:t>
            </a:r>
          </a:p>
          <a:p>
            <a:pPr marL="171450" indent="-171450" fontAlgn="base">
              <a:buFont typeface="Arial" panose="020B0604020202020204" pitchFamily="34" charset="0"/>
              <a:buChar char="•"/>
            </a:pPr>
            <a:r>
              <a:rPr lang="de-DE" dirty="0"/>
              <a:t>Veröffentlichen von Hilfsmitteln </a:t>
            </a:r>
          </a:p>
          <a:p>
            <a:pPr marL="171450" indent="-171450" fontAlgn="base">
              <a:buFont typeface="Arial" panose="020B0604020202020204" pitchFamily="34" charset="0"/>
              <a:buChar char="•"/>
            </a:pPr>
            <a:r>
              <a:rPr lang="de-DE" dirty="0"/>
              <a:t>Austausch der beim Studium, im Arbeits- und Hilfeleistungsbereich erworbenen Kompetenzen und Einblicke. </a:t>
            </a:r>
          </a:p>
          <a:p>
            <a:pPr fontAlgn="base"/>
            <a:endParaRPr lang="de-DE" dirty="0"/>
          </a:p>
          <a:p>
            <a:pPr fontAlgn="base"/>
            <a:r>
              <a:rPr lang="de-DE" dirty="0"/>
              <a:t>Möchten Sie etwas beitragen? Bevorstehende Veranstaltungen zur Führungskräfte- und Berufsweiterbildung in Ihrem Gebiet können dem „Young Lions Specialist“ bei der Hauptabteilung „Membership“ (Mitgliedschaft) oder den GAT Staff Specialists mitgeteilt werden, um auf dieser Leo-Lion-LinkedIn-Gruppe gepostet zu werden.</a:t>
            </a:r>
          </a:p>
          <a:p>
            <a:pPr defTabSz="949478">
              <a:defRPr/>
            </a:pPr>
            <a:endParaRPr lang="de-DE" baseline="0" dirty="0"/>
          </a:p>
          <a:p>
            <a:endParaRPr lang="de-DE" dirty="0"/>
          </a:p>
        </p:txBody>
      </p:sp>
      <p:sp>
        <p:nvSpPr>
          <p:cNvPr id="4" name="Slide Number Placeholder 3"/>
          <p:cNvSpPr>
            <a:spLocks noGrp="1"/>
          </p:cNvSpPr>
          <p:nvPr>
            <p:ph type="sldNum" sz="quarter" idx="5"/>
          </p:nvPr>
        </p:nvSpPr>
        <p:spPr/>
        <p:txBody>
          <a:bodyPr/>
          <a:lstStyle/>
          <a:p>
            <a:fld id="{28EC7B55-43E3-4FAC-A905-28B75FD6C7DA}" type="slidenum">
              <a:rPr lang="en-US" smtClean="0"/>
              <a:t>71</a:t>
            </a:fld>
            <a:endParaRPr lang="de-DE"/>
          </a:p>
        </p:txBody>
      </p:sp>
    </p:spTree>
    <p:extLst>
      <p:ext uri="{BB962C8B-B14F-4D97-AF65-F5344CB8AC3E}">
        <p14:creationId xmlns:p14="http://schemas.microsoft.com/office/powerpoint/2010/main" val="29222546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Doppelmitgliedschaften sind für Leo-Lions eine attraktive Möglichkeit. Es gelten folgende Voraussetzungen:</a:t>
            </a:r>
            <a:endParaRPr lang="de-DE" dirty="0">
              <a:cs typeface="Calibri"/>
            </a:endParaRPr>
          </a:p>
          <a:p>
            <a:pPr marL="171450" indent="-171450">
              <a:buFont typeface="Arial" panose="020B0604020202020204" pitchFamily="34" charset="0"/>
              <a:buChar char="•"/>
            </a:pPr>
            <a:r>
              <a:rPr lang="de-DE" dirty="0"/>
              <a:t>Wenn Leo-Lions eine solide Beziehung zu ihrem Leo Club haben, können sie weiterhin in ihrem Leo Club tätig sein und gleichzeitig einem Lions Club angehören.  </a:t>
            </a:r>
            <a:endParaRPr lang="de-DE" dirty="0">
              <a:cs typeface="Calibri" panose="020F0502020204030204"/>
            </a:endParaRPr>
          </a:p>
          <a:p>
            <a:pPr marL="171450" indent="-171450">
              <a:buFont typeface="Arial" panose="020B0604020202020204" pitchFamily="34" charset="0"/>
              <a:buChar char="•"/>
            </a:pPr>
            <a:r>
              <a:rPr lang="de-DE" dirty="0"/>
              <a:t>Sie müssen als Alpha-Leo mindestens 18 Jahre und als Omega-Leo bis zu 30 Jahre alt sein.</a:t>
            </a:r>
          </a:p>
          <a:p>
            <a:pPr marL="171450" indent="-171450">
              <a:buFont typeface="Arial" panose="020B0604020202020204" pitchFamily="34" charset="0"/>
              <a:buChar char="•"/>
            </a:pPr>
            <a:r>
              <a:rPr lang="de-DE" dirty="0"/>
              <a:t>Eine Doppelmitgliedschaft endet im Alter von 30 Jahren.</a:t>
            </a:r>
            <a:endParaRPr lang="de-DE" dirty="0">
              <a:cs typeface="Calibri"/>
            </a:endParaRP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Mehr zur Doppelmitgliedschaft finden Sie, indem Sie dem Link </a:t>
            </a:r>
            <a:r>
              <a:rPr lang="de-DE" sz="1200" kern="1200" dirty="0">
                <a:solidFill>
                  <a:schemeClr val="tx1"/>
                </a:solidFill>
                <a:effectLst/>
                <a:latin typeface="+mn-lt"/>
                <a:ea typeface="+mn-ea"/>
                <a:cs typeface="+mn-cs"/>
              </a:rPr>
              <a:t>„</a:t>
            </a:r>
            <a:r>
              <a:rPr lang="de-DE" sz="1200" b="1" dirty="0">
                <a:hlinkClick r:id="rId3"/>
              </a:rPr>
              <a:t>Mehr erfahren</a:t>
            </a:r>
            <a:r>
              <a:rPr lang="de-DE" dirty="0"/>
              <a:t>“</a:t>
            </a:r>
            <a:r>
              <a:rPr lang="de-DE" b="1" dirty="0"/>
              <a:t> auf der Folie folgen.</a:t>
            </a:r>
            <a:endParaRPr lang="de-DE"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1" dirty="0"/>
          </a:p>
          <a:p>
            <a:endParaRPr lang="de-DE" dirty="0"/>
          </a:p>
        </p:txBody>
      </p:sp>
      <p:sp>
        <p:nvSpPr>
          <p:cNvPr id="4" name="Slide Number Placeholder 3"/>
          <p:cNvSpPr>
            <a:spLocks noGrp="1"/>
          </p:cNvSpPr>
          <p:nvPr>
            <p:ph type="sldNum" sz="quarter" idx="5"/>
          </p:nvPr>
        </p:nvSpPr>
        <p:spPr/>
        <p:txBody>
          <a:bodyPr/>
          <a:lstStyle/>
          <a:p>
            <a:fld id="{28EC7B55-43E3-4FAC-A905-28B75FD6C7DA}" type="slidenum">
              <a:rPr lang="en-US" smtClean="0"/>
              <a:t>72</a:t>
            </a:fld>
            <a:endParaRPr lang="de-DE"/>
          </a:p>
        </p:txBody>
      </p:sp>
    </p:spTree>
    <p:extLst>
      <p:ext uri="{BB962C8B-B14F-4D97-AF65-F5344CB8AC3E}">
        <p14:creationId xmlns:p14="http://schemas.microsoft.com/office/powerpoint/2010/main" val="25085901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73</a:t>
            </a:fld>
            <a:endParaRPr lang="de-DE"/>
          </a:p>
        </p:txBody>
      </p:sp>
    </p:spTree>
    <p:extLst>
      <p:ext uri="{BB962C8B-B14F-4D97-AF65-F5344CB8AC3E}">
        <p14:creationId xmlns:p14="http://schemas.microsoft.com/office/powerpoint/2010/main" val="28309270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de-DE" b="1" dirty="0"/>
              <a:t>Leo-Lion-Clubs </a:t>
            </a:r>
            <a:r>
              <a:rPr lang="de-DE" dirty="0"/>
              <a:t>bieten</a:t>
            </a:r>
            <a:r>
              <a:rPr lang="de-DE" dirty="0">
                <a:latin typeface="Calibri Light" panose="020F0302020204030204" pitchFamily="34" charset="0"/>
              </a:rPr>
              <a:t> Leos und Lions Gelegenheit, aus jungen Lions bestehende Hilfsgemeinschaften zu bilden und sich auf Hilfsinitiativen zu spezialisieren, die ihnen etwas bedeuten.</a:t>
            </a:r>
          </a:p>
          <a:p>
            <a:pPr defTabSz="949478">
              <a:defRPr/>
            </a:pPr>
            <a:endParaRPr lang="de-DE" b="0" dirty="0">
              <a:latin typeface="Calibri Light" panose="020F0302020204030204" pitchFamily="34" charset="0"/>
              <a:ea typeface="ヒラギノ角ゴ Pro W3" charset="0"/>
              <a:cs typeface="ヒラギノ角ゴ Pro W3" charset="0"/>
            </a:endParaRPr>
          </a:p>
          <a:p>
            <a:pPr defTabSz="949478">
              <a:defRPr/>
            </a:pPr>
            <a:r>
              <a:rPr lang="de-DE" dirty="0">
                <a:latin typeface="Calibri Light" panose="020F0302020204030204" pitchFamily="34" charset="0"/>
              </a:rPr>
              <a:t>Lions jeder Altersgruppe können einem Leo-Lion-Club beitreten</a:t>
            </a:r>
          </a:p>
          <a:p>
            <a:pPr marL="628650" lvl="1" indent="-171450" defTabSz="949478">
              <a:buFont typeface="Arial" panose="020B0604020202020204" pitchFamily="34" charset="0"/>
              <a:buChar char="•"/>
              <a:defRPr/>
            </a:pPr>
            <a:r>
              <a:rPr lang="de-DE" u="none" dirty="0">
                <a:latin typeface="Calibri Light" panose="020F0302020204030204" pitchFamily="34" charset="0"/>
              </a:rPr>
              <a:t>Personen, die keine Leo-Lions und jünger als 31 Jahre sind, qualifizieren sich im Rahmen der Mitgliedschaftskategorie </a:t>
            </a:r>
            <a:r>
              <a:rPr lang="de-DE" u="sng" dirty="0">
                <a:latin typeface="Calibri Light" panose="020F0302020204030204" pitchFamily="34" charset="0"/>
              </a:rPr>
              <a:t>„Young Adult“</a:t>
            </a:r>
            <a:r>
              <a:rPr lang="de-DE" u="none" dirty="0">
                <a:latin typeface="Calibri Light" panose="020F0302020204030204" pitchFamily="34" charset="0"/>
              </a:rPr>
              <a:t> (Junger Erwachsener) genau wie ihre Leo-Lions-Freunde für </a:t>
            </a:r>
            <a:r>
              <a:rPr lang="de-DE" u="sng" dirty="0">
                <a:latin typeface="Calibri Light" panose="020F0302020204030204" pitchFamily="34" charset="0"/>
              </a:rPr>
              <a:t>dieselbe Ermäßigung auf die internationalen Gebühren und sowie</a:t>
            </a:r>
            <a:r>
              <a:rPr lang="de-DE" u="sng" baseline="0" dirty="0">
                <a:latin typeface="Calibri Light" panose="020F0302020204030204" pitchFamily="34" charset="0"/>
              </a:rPr>
              <a:t> für </a:t>
            </a:r>
            <a:r>
              <a:rPr lang="de-DE" u="sng" dirty="0">
                <a:latin typeface="Calibri Light" panose="020F0302020204030204" pitchFamily="34" charset="0"/>
              </a:rPr>
              <a:t>einen Gebührenerlass</a:t>
            </a:r>
            <a:r>
              <a:rPr lang="de-DE" u="none" dirty="0">
                <a:latin typeface="Calibri Light" panose="020F0302020204030204" pitchFamily="34" charset="0"/>
              </a:rPr>
              <a:t>.</a:t>
            </a:r>
          </a:p>
          <a:p>
            <a:pPr marL="628650" lvl="1" indent="-171450" defTabSz="949478">
              <a:buFont typeface="Arial" panose="020B0604020202020204" pitchFamily="34" charset="0"/>
              <a:buChar char="•"/>
              <a:defRPr/>
            </a:pPr>
            <a:r>
              <a:rPr lang="de-DE" dirty="0">
                <a:latin typeface="Calibri Light" panose="020F0302020204030204" pitchFamily="34" charset="0"/>
              </a:rPr>
              <a:t>Mitglieder, die </a:t>
            </a:r>
            <a:r>
              <a:rPr lang="de-DE" u="sng" dirty="0">
                <a:latin typeface="Calibri Light" panose="020F0302020204030204" pitchFamily="34" charset="0"/>
              </a:rPr>
              <a:t>älter als 30 Jahre sind</a:t>
            </a:r>
            <a:r>
              <a:rPr lang="de-DE" dirty="0"/>
              <a:t>, </a:t>
            </a:r>
            <a:r>
              <a:rPr lang="de-DE" dirty="0">
                <a:latin typeface="Calibri Light" panose="020F0302020204030204" pitchFamily="34" charset="0"/>
              </a:rPr>
              <a:t>können Leo-Lion-Clubs beitreten, </a:t>
            </a:r>
            <a:r>
              <a:rPr lang="de-DE" u="sng" dirty="0">
                <a:latin typeface="Calibri Light" panose="020F0302020204030204" pitchFamily="34" charset="0"/>
              </a:rPr>
              <a:t>qualifizieren sich jedoch nicht</a:t>
            </a:r>
            <a:r>
              <a:rPr lang="de-DE" dirty="0">
                <a:latin typeface="Calibri Light" panose="020F0302020204030204" pitchFamily="34" charset="0"/>
              </a:rPr>
              <a:t> für die Leo-Lion-Rabatte.</a:t>
            </a:r>
            <a:endParaRPr lang="de-DE" b="1" dirty="0">
              <a:latin typeface="Calibri Light" panose="020F0302020204030204" pitchFamily="34" charset="0"/>
              <a:ea typeface="ヒラギノ角ゴ Pro W3" charset="0"/>
              <a:cs typeface="ヒラギノ角ゴ Pro W3" charset="0"/>
            </a:endParaRPr>
          </a:p>
          <a:p>
            <a:endParaRPr lang="de-DE" dirty="0">
              <a:latin typeface="Calibri Light" panose="020F0302020204030204" pitchFamily="34" charset="0"/>
              <a:ea typeface="ヒラギノ角ゴ Pro W3" charset="0"/>
              <a:cs typeface="ヒラギノ角ゴ Pro W3" charset="0"/>
            </a:endParaRPr>
          </a:p>
          <a:p>
            <a:r>
              <a:rPr lang="de-DE" dirty="0"/>
              <a:t>Weitere Informationen finden Sie unter </a:t>
            </a:r>
            <a:r>
              <a:rPr lang="de-DE" u="sng" dirty="0"/>
              <a:t>„</a:t>
            </a:r>
            <a:r>
              <a:rPr lang="de-DE" sz="1200" b="1" dirty="0">
                <a:hlinkClick r:id="rId3"/>
              </a:rPr>
              <a:t>Mehr erfahren</a:t>
            </a:r>
            <a:r>
              <a:rPr lang="de-DE" b="0" dirty="0"/>
              <a:t>“</a:t>
            </a:r>
            <a:r>
              <a:rPr lang="de-DE" sz="1200" b="1" dirty="0"/>
              <a:t> auf der LCI-Website. </a:t>
            </a:r>
            <a:endParaRPr lang="de-DE" dirty="0">
              <a:latin typeface="Calibri Light" panose="020F0302020204030204" pitchFamily="34" charset="0"/>
              <a:ea typeface="ヒラギノ角ゴ Pro W3" charset="0"/>
              <a:cs typeface="ヒラギノ角ゴ Pro W3" charset="0"/>
            </a:endParaRPr>
          </a:p>
          <a:p>
            <a:endParaRPr lang="de-DE" dirty="0">
              <a:latin typeface="Calibri Light" panose="020F0302020204030204" pitchFamily="34" charset="0"/>
              <a:ea typeface="ヒラギノ角ゴ Pro W3" charset="0"/>
              <a:cs typeface="ヒラギノ角ゴ Pro W3" charset="0"/>
            </a:endParaRPr>
          </a:p>
          <a:p>
            <a:endParaRPr lang="de-DE" dirty="0"/>
          </a:p>
        </p:txBody>
      </p:sp>
      <p:sp>
        <p:nvSpPr>
          <p:cNvPr id="4" name="Slide Number Placeholder 3"/>
          <p:cNvSpPr>
            <a:spLocks noGrp="1"/>
          </p:cNvSpPr>
          <p:nvPr>
            <p:ph type="sldNum" sz="quarter" idx="5"/>
          </p:nvPr>
        </p:nvSpPr>
        <p:spPr/>
        <p:txBody>
          <a:bodyPr/>
          <a:lstStyle/>
          <a:p>
            <a:fld id="{28EC7B55-43E3-4FAC-A905-28B75FD6C7DA}" type="slidenum">
              <a:rPr lang="en-US" smtClean="0"/>
              <a:t>74</a:t>
            </a:fld>
            <a:endParaRPr lang="de-DE"/>
          </a:p>
        </p:txBody>
      </p:sp>
    </p:spTree>
    <p:extLst>
      <p:ext uri="{BB962C8B-B14F-4D97-AF65-F5344CB8AC3E}">
        <p14:creationId xmlns:p14="http://schemas.microsoft.com/office/powerpoint/2010/main" val="10157938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Lions Clubs an Universitäten bieten Gelegenheit für den Übergang vom Leo zum Lion.</a:t>
            </a:r>
          </a:p>
          <a:p>
            <a:endParaRPr lang="de-DE" dirty="0"/>
          </a:p>
          <a:p>
            <a:r>
              <a:rPr lang="de-DE" dirty="0"/>
              <a:t>Leos können im Rahmen des Leo-Lion-Mitgliedschaftsprogramms und andere junge Lions als Studentenmitglieder beitreten. </a:t>
            </a:r>
          </a:p>
          <a:p>
            <a:pPr marL="800100" lvl="1" indent="-342900">
              <a:buFont typeface="Wingdings" panose="05000000000000000000" pitchFamily="2" charset="2"/>
              <a:buChar char="q"/>
              <a:defRPr/>
            </a:pPr>
            <a:r>
              <a:rPr lang="de-DE" dirty="0">
                <a:solidFill>
                  <a:schemeClr val="bg2">
                    <a:lumMod val="50000"/>
                  </a:schemeClr>
                </a:solidFill>
                <a:latin typeface="Arial" panose="020B0604020202020204" pitchFamily="34" charset="0"/>
              </a:rPr>
              <a:t>Studentenmitglieder bis zu 30 Jahre alt</a:t>
            </a:r>
          </a:p>
          <a:p>
            <a:pPr marL="1257300" lvl="2" indent="-342900">
              <a:buFont typeface="Wingdings" panose="05000000000000000000" pitchFamily="2" charset="2"/>
              <a:buChar char="ü"/>
              <a:defRPr/>
            </a:pPr>
            <a:r>
              <a:rPr lang="de-DE" dirty="0">
                <a:solidFill>
                  <a:schemeClr val="bg2">
                    <a:lumMod val="50000"/>
                  </a:schemeClr>
                </a:solidFill>
                <a:latin typeface="Arial" panose="020B0604020202020204" pitchFamily="34" charset="0"/>
              </a:rPr>
              <a:t> Hälfte des internationalen Beitrags</a:t>
            </a:r>
          </a:p>
          <a:p>
            <a:pPr marL="1257300" lvl="2" indent="-342900">
              <a:buFont typeface="Wingdings" panose="05000000000000000000" pitchFamily="2" charset="2"/>
              <a:buChar char="ü"/>
              <a:defRPr/>
            </a:pPr>
            <a:r>
              <a:rPr lang="de-DE" dirty="0">
                <a:solidFill>
                  <a:schemeClr val="bg2">
                    <a:lumMod val="50000"/>
                  </a:schemeClr>
                </a:solidFill>
                <a:latin typeface="Arial" panose="020B0604020202020204" pitchFamily="34" charset="0"/>
              </a:rPr>
              <a:t> Erlass der Gründungs-/Aufnahmegebühr</a:t>
            </a:r>
          </a:p>
          <a:p>
            <a:pPr marL="800100" lvl="1" indent="-342900">
              <a:buFont typeface="Wingdings" panose="05000000000000000000" pitchFamily="2" charset="2"/>
              <a:buChar char="q"/>
              <a:defRPr/>
            </a:pPr>
            <a:r>
              <a:rPr lang="de-DE" dirty="0">
                <a:solidFill>
                  <a:schemeClr val="bg2">
                    <a:lumMod val="50000"/>
                  </a:schemeClr>
                </a:solidFill>
                <a:latin typeface="Arial" panose="020B0604020202020204" pitchFamily="34" charset="0"/>
              </a:rPr>
              <a:t>Studentenmitglieder, die über 30 Jahre alt sind </a:t>
            </a:r>
            <a:r>
              <a:rPr lang="de-DE" i="1" dirty="0">
                <a:solidFill>
                  <a:schemeClr val="bg2">
                    <a:lumMod val="50000"/>
                  </a:schemeClr>
                </a:solidFill>
                <a:latin typeface="Arial" panose="020B0604020202020204" pitchFamily="34" charset="0"/>
              </a:rPr>
              <a:t>(einem Lions-Universitätsclub angehören)</a:t>
            </a:r>
          </a:p>
          <a:p>
            <a:pPr marL="1257300" lvl="2" indent="-342900">
              <a:buFont typeface="Wingdings" panose="05000000000000000000" pitchFamily="2" charset="2"/>
              <a:buChar char="ü"/>
              <a:defRPr/>
            </a:pPr>
            <a:r>
              <a:rPr lang="de-DE" dirty="0">
                <a:solidFill>
                  <a:schemeClr val="bg2">
                    <a:lumMod val="50000"/>
                  </a:schemeClr>
                </a:solidFill>
                <a:latin typeface="Arial" panose="020B0604020202020204" pitchFamily="34" charset="0"/>
              </a:rPr>
              <a:t>Ermäßigte Gründungs-/Beitrittsgebühren von 10 USD.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Weitere Informationen finden Sie unter „</a:t>
            </a:r>
            <a:r>
              <a:rPr lang="de-DE" sz="1200" b="1" dirty="0">
                <a:hlinkClick r:id="rId3"/>
              </a:rPr>
              <a:t>Mehr erfahren</a:t>
            </a:r>
            <a:r>
              <a:rPr lang="de-DE" b="0" dirty="0"/>
              <a:t>“</a:t>
            </a:r>
            <a:r>
              <a:rPr lang="de-DE" sz="1200" b="1" dirty="0"/>
              <a:t> auf der Webseite für Lions-Universitätsclubs.</a:t>
            </a:r>
          </a:p>
          <a:p>
            <a:endParaRPr lang="de-DE" dirty="0"/>
          </a:p>
          <a:p>
            <a:endParaRPr lang="de-DE" dirty="0"/>
          </a:p>
          <a:p>
            <a:endParaRPr lang="de-DE" dirty="0"/>
          </a:p>
        </p:txBody>
      </p:sp>
      <p:sp>
        <p:nvSpPr>
          <p:cNvPr id="4" name="Slide Number Placeholder 3"/>
          <p:cNvSpPr>
            <a:spLocks noGrp="1"/>
          </p:cNvSpPr>
          <p:nvPr>
            <p:ph type="sldNum" sz="quarter" idx="5"/>
          </p:nvPr>
        </p:nvSpPr>
        <p:spPr/>
        <p:txBody>
          <a:bodyPr/>
          <a:lstStyle/>
          <a:p>
            <a:fld id="{28EC7B55-43E3-4FAC-A905-28B75FD6C7DA}" type="slidenum">
              <a:rPr lang="en-US" smtClean="0"/>
              <a:t>75</a:t>
            </a:fld>
            <a:endParaRPr lang="de-DE"/>
          </a:p>
        </p:txBody>
      </p:sp>
    </p:spTree>
    <p:extLst>
      <p:ext uri="{BB962C8B-B14F-4D97-AF65-F5344CB8AC3E}">
        <p14:creationId xmlns:p14="http://schemas.microsoft.com/office/powerpoint/2010/main" val="25833752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Clubzweige:</a:t>
            </a:r>
          </a:p>
          <a:p>
            <a:pPr marL="171450" indent="-171450">
              <a:buFont typeface="Arial" panose="020B0604020202020204" pitchFamily="34" charset="0"/>
              <a:buChar char="•"/>
            </a:pPr>
            <a:r>
              <a:rPr lang="de-DE" dirty="0"/>
              <a:t>Es sind lediglich 5 Mitglieder erforderlich, um einen Clubzweig eines Lions-Sponsorclubs zu bilden.</a:t>
            </a:r>
          </a:p>
          <a:p>
            <a:pPr marL="171450" indent="-171450">
              <a:buFont typeface="Arial" panose="020B0604020202020204" pitchFamily="34" charset="0"/>
              <a:buChar char="•"/>
            </a:pPr>
            <a:r>
              <a:rPr lang="de-DE" dirty="0"/>
              <a:t>Mit der Unterstützung des Stammclubs können sich Mitglieder treffen und Hilfsprojekte auswählen, für die sie sich begeistern.</a:t>
            </a:r>
          </a:p>
          <a:p>
            <a:pPr marL="171450" indent="-171450">
              <a:buFont typeface="Wingdings" panose="05000000000000000000" pitchFamily="2" charset="2"/>
              <a:buChar char="§"/>
            </a:pPr>
            <a:endParaRPr lang="de-DE" dirty="0"/>
          </a:p>
          <a:p>
            <a:r>
              <a:rPr lang="de-DE" b="1" dirty="0"/>
              <a:t>Spezialclubs </a:t>
            </a:r>
          </a:p>
          <a:p>
            <a:pPr marL="171450" indent="-171450">
              <a:buFont typeface="Arial" panose="020B0604020202020204" pitchFamily="34" charset="0"/>
              <a:buChar char="•"/>
            </a:pPr>
            <a:r>
              <a:rPr lang="de-DE" sz="1200" kern="1200" dirty="0">
                <a:solidFill>
                  <a:schemeClr val="tx1"/>
                </a:solidFill>
                <a:latin typeface="+mn-lt"/>
              </a:rPr>
              <a:t>Verbinden Mitglieder aufgrund einer ähnlichen Hilfsmission, Kultur, Lebensphase, Partnerschaft, durch Sport oder Hobby oder auf Basis einer beliebigen Anzahl einzigartiger Eigenschaften, die ein Club oder seine Mitglieder gerne herausstellen möchten.</a:t>
            </a:r>
          </a:p>
          <a:p>
            <a:endParaRPr lang="de-DE" sz="1200" kern="1200" dirty="0">
              <a:solidFill>
                <a:schemeClr val="tx1"/>
              </a:solidFill>
              <a:latin typeface="+mn-lt"/>
              <a:ea typeface="+mn-ea"/>
              <a:cs typeface="+mn-cs"/>
            </a:endParaRPr>
          </a:p>
          <a:p>
            <a:r>
              <a:rPr lang="de-DE" sz="1200" b="1" kern="1200" dirty="0">
                <a:solidFill>
                  <a:schemeClr val="tx1"/>
                </a:solidFill>
                <a:latin typeface="+mn-lt"/>
              </a:rPr>
              <a:t>Alle Clubs und Clubzweige können Spezialclubs sein. </a:t>
            </a:r>
            <a:r>
              <a:rPr lang="de-DE" sz="1200" b="0" kern="1200" dirty="0">
                <a:solidFill>
                  <a:schemeClr val="tx1"/>
                </a:solidFill>
                <a:latin typeface="+mn-lt"/>
              </a:rPr>
              <a:t>Zum Beispiel:</a:t>
            </a:r>
            <a:endParaRPr lang="de-DE" sz="1200" b="1" kern="1200" dirty="0">
              <a:solidFill>
                <a:schemeClr val="tx1"/>
              </a:solidFill>
              <a:latin typeface="+mn-lt"/>
              <a:ea typeface="+mn-ea"/>
              <a:cs typeface="+mn-cs"/>
            </a:endParaRPr>
          </a:p>
          <a:p>
            <a:pPr marL="171450" indent="-171450">
              <a:buFont typeface="Arial" panose="020B0604020202020204" pitchFamily="34" charset="0"/>
              <a:buChar char="•"/>
            </a:pPr>
            <a:r>
              <a:rPr lang="de-DE" sz="1800" dirty="0">
                <a:solidFill>
                  <a:srgbClr val="51555A"/>
                </a:solidFill>
                <a:latin typeface="Segoe UI" panose="020B0502040204020203" pitchFamily="34" charset="0"/>
              </a:rPr>
              <a:t>Mitglieder eines Lions-Universitätsclubs, die ein Studium im medizinischen oder sozialen Bereich absolvieren, könnten sich darauf spezialisieren, in ihren Gemeinschaften entsprechende Hilfsprojekte durchzuführen, wie z. B. die Unterstützung von krebskranken Kindern oder eine Zusammenarbeit mit Suchtpräventionsprogrammen.</a:t>
            </a:r>
          </a:p>
          <a:p>
            <a:pPr marL="171450" indent="-171450">
              <a:buFont typeface="Arial" panose="020B0604020202020204" pitchFamily="34" charset="0"/>
              <a:buChar char="•"/>
            </a:pPr>
            <a:r>
              <a:rPr lang="de-DE" sz="1800" dirty="0">
                <a:solidFill>
                  <a:srgbClr val="51555A"/>
                </a:solidFill>
                <a:latin typeface="Segoe UI" panose="020B0502040204020203" pitchFamily="34" charset="0"/>
              </a:rPr>
              <a:t>Die Mitglieder eines Leo-Lion-Clubs sowie Leo-Lion-Clubzweige können eine Spezialkategorie auswählen, die ihre Mitglieder oder die von ihnen geleistete Hilfe optimal repräsentiert.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dirty="0">
              <a:solidFill>
                <a:srgbClr val="51555A"/>
              </a:solidFill>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Weitere Informationen finden Sie unter „</a:t>
            </a:r>
            <a:r>
              <a:rPr lang="de-DE" sz="1200" b="1" dirty="0">
                <a:hlinkClick r:id="rId3"/>
              </a:rPr>
              <a:t>Mehr erfahren</a:t>
            </a:r>
            <a:r>
              <a:rPr lang="de-DE" dirty="0"/>
              <a:t>“</a:t>
            </a:r>
            <a:r>
              <a:rPr lang="de-DE" sz="1200" b="1" dirty="0"/>
              <a:t> auf den Webseiten für Lions Clubzweige und Spezialclubs.</a:t>
            </a:r>
          </a:p>
          <a:p>
            <a:endParaRPr lang="de-DE" dirty="0"/>
          </a:p>
        </p:txBody>
      </p:sp>
      <p:sp>
        <p:nvSpPr>
          <p:cNvPr id="4" name="Slide Number Placeholder 3"/>
          <p:cNvSpPr>
            <a:spLocks noGrp="1"/>
          </p:cNvSpPr>
          <p:nvPr>
            <p:ph type="sldNum" sz="quarter" idx="5"/>
          </p:nvPr>
        </p:nvSpPr>
        <p:spPr/>
        <p:txBody>
          <a:bodyPr/>
          <a:lstStyle/>
          <a:p>
            <a:fld id="{28EC7B55-43E3-4FAC-A905-28B75FD6C7DA}" type="slidenum">
              <a:rPr lang="en-US" smtClean="0"/>
              <a:t>76</a:t>
            </a:fld>
            <a:endParaRPr lang="de-DE"/>
          </a:p>
        </p:txBody>
      </p:sp>
    </p:spTree>
    <p:extLst>
      <p:ext uri="{BB962C8B-B14F-4D97-AF65-F5344CB8AC3E}">
        <p14:creationId xmlns:p14="http://schemas.microsoft.com/office/powerpoint/2010/main" val="398827252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77</a:t>
            </a:fld>
            <a:endParaRPr lang="de-DE"/>
          </a:p>
        </p:txBody>
      </p:sp>
    </p:spTree>
    <p:extLst>
      <p:ext uri="{BB962C8B-B14F-4D97-AF65-F5344CB8AC3E}">
        <p14:creationId xmlns:p14="http://schemas.microsoft.com/office/powerpoint/2010/main" val="316505235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600" dirty="0">
                <a:latin typeface="Arial" panose="020B0604020202020204" pitchFamily="34" charset="0"/>
              </a:rPr>
              <a:t>Leos, Lions Club-Sekretäre und -Präsidenten können das Leo-Lion-Bescheinigungsformular (LL2) als Arbeitsblatt für ihre Clubunterlagen verwenden. Das LL2-Formular muss nicht bei LCI eingereicht werden.</a:t>
            </a:r>
          </a:p>
          <a:p>
            <a:endParaRPr lang="de-DE" sz="1600" dirty="0">
              <a:latin typeface="Arial" panose="020B0604020202020204" pitchFamily="34" charset="0"/>
              <a:cs typeface="Arial" panose="020B0604020202020204" pitchFamily="34" charset="0"/>
            </a:endParaRPr>
          </a:p>
          <a:p>
            <a:r>
              <a:rPr lang="de-DE" sz="1600" dirty="0">
                <a:latin typeface="Arial" panose="020B0604020202020204" pitchFamily="34" charset="0"/>
              </a:rPr>
              <a:t>Der Übergang von Leos zur Lions-Mitgliedschaft wird über MyLCI durchgeführt.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C7B55-43E3-4FAC-A905-28B75FD6C7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700435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Wingdings" panose="05000000000000000000" pitchFamily="2" charset="2"/>
              <a:buChar char="§"/>
            </a:pPr>
            <a:r>
              <a:rPr lang="de-DE" sz="1400" b="0" dirty="0">
                <a:latin typeface="Arial" panose="020B0604020202020204" pitchFamily="34" charset="0"/>
              </a:rPr>
              <a:t>Ein*e Lions Club-Präsident*in, -Sekretär*in oder ein*e Administrator*in kann über MyLCI den Transfer eines Leomitglieds in einen Lions </a:t>
            </a:r>
            <a:r>
              <a:rPr lang="de-DE" sz="1400" b="0">
                <a:latin typeface="Arial" panose="020B0604020202020204" pitchFamily="34" charset="0"/>
              </a:rPr>
              <a:t>Club in die Wege leiten.</a:t>
            </a:r>
            <a:endParaRPr lang="de-DE" sz="1400" b="0" dirty="0">
              <a:latin typeface="Arial" panose="020B0604020202020204" pitchFamily="34" charset="0"/>
            </a:endParaRPr>
          </a:p>
          <a:p>
            <a:pPr marL="628650" lvl="1" indent="-171450">
              <a:buFont typeface="Wingdings" panose="05000000000000000000" pitchFamily="2" charset="2"/>
              <a:buChar char="§"/>
            </a:pPr>
            <a:r>
              <a:rPr lang="de-DE" sz="1400" b="0" dirty="0">
                <a:latin typeface="Arial" panose="020B0604020202020204" pitchFamily="34" charset="0"/>
              </a:rPr>
              <a:t>Leos behalten ihre Leo-Mitgliedschaftsnummer als neue Lions-Mitgliedschaftsnummer bei.</a:t>
            </a:r>
          </a:p>
          <a:p>
            <a:pPr marL="628650" lvl="1" indent="-171450">
              <a:buFont typeface="Wingdings" panose="05000000000000000000" pitchFamily="2" charset="2"/>
              <a:buChar char="§"/>
            </a:pPr>
            <a:r>
              <a:rPr lang="de-DE" sz="1400" b="0" dirty="0">
                <a:latin typeface="Arial" panose="020B0604020202020204" pitchFamily="34" charset="0"/>
              </a:rPr>
              <a:t>Leo-Dienstjahre werden automatisch in die neuen Lions-Mitgliedschaftsunterlagen aufgenommen.</a:t>
            </a:r>
          </a:p>
          <a:p>
            <a:pPr marL="628650" lvl="1" indent="-171450">
              <a:buFont typeface="Wingdings" panose="05000000000000000000" pitchFamily="2" charset="2"/>
              <a:buChar char="§"/>
            </a:pPr>
            <a:r>
              <a:rPr lang="de-DE" sz="1400" b="0" dirty="0">
                <a:latin typeface="Arial" panose="020B0604020202020204" pitchFamily="34" charset="0"/>
              </a:rPr>
              <a:t>Vollständige Anweisungen finden Sie unter dem Link „Learn more“ (Mehr erfahren).</a:t>
            </a:r>
          </a:p>
          <a:p>
            <a:pPr marL="628650" lvl="1" indent="-171450">
              <a:buFont typeface="Wingdings" panose="05000000000000000000" pitchFamily="2" charset="2"/>
              <a:buChar char="§"/>
            </a:pPr>
            <a:r>
              <a:rPr lang="de-DE" sz="1400" b="0" dirty="0">
                <a:latin typeface="Arial" panose="020B0604020202020204" pitchFamily="34" charset="0"/>
              </a:rPr>
              <a:t>Falls Sie Fragen zum Hinzufügen oder Bearbeiten von Leo-Lion-Mitgliedschaftsdaten haben oder Unterstützung benötigen, wenden Sie sich an memberservicecenter@lionsclubs.org.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0C2E5-F2FB-4795-80EA-3DA7D86568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0428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a:solidFill>
                  <a:srgbClr val="55565A"/>
                </a:solidFill>
                <a:latin typeface="Arial" charset="0"/>
                <a:ea typeface="+mn-ea"/>
                <a:cs typeface="Arial" charset="0"/>
              </a:rPr>
              <a:t>Der bürgende Lions Club ist dafür zuständig, den Leo Club zu beraten und zu begleiten.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solidFill>
                <a:srgbClr val="55565A"/>
              </a:solidFill>
              <a:latin typeface="Arial"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a:solidFill>
                  <a:srgbClr val="55565A"/>
                </a:solidFill>
                <a:latin typeface="Arial" charset="0"/>
                <a:ea typeface="+mn-ea"/>
                <a:cs typeface="Arial" charset="0"/>
              </a:rPr>
              <a:t>Laut Vorstandsdirektiven sind Leo Clubs eine Activity eines Lions Clubs, keine Mitgliedschaftskategorie. Leos zahlen keine Gebühren an den Hauptsitz. Stattdessen kommt der bürgende Lions Club für den Club auf.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solidFill>
                <a:srgbClr val="55565A"/>
              </a:solidFill>
              <a:latin typeface="Arial"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a:solidFill>
                  <a:srgbClr val="55565A"/>
                </a:solidFill>
                <a:latin typeface="Arial" charset="0"/>
                <a:ea typeface="+mn-ea"/>
                <a:cs typeface="Arial" charset="0"/>
              </a:rPr>
              <a:t>Der bürgende Lions Club muss den Leo Club in verwaltungstechnischen und Hilfs-Angelegenheiten beraten. Dazu gehört auch, ein Bankkonto zu eröffnen, die Buchführung zu übernehmen und Partnerschaften in der Community zu gestalten. Der bürgende Club unterstützt den Leo Club ferner, indem er eine*n Leo-Clubberater*in einsetzt und die Veranstaltungen des Leo Clubs besucht.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solidFill>
                <a:srgbClr val="55565A"/>
              </a:solidFill>
              <a:latin typeface="Arial" charset="0"/>
              <a:ea typeface="+mn-ea"/>
              <a:cs typeface="Arial" charset="0"/>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8</a:t>
            </a:fld>
            <a:endParaRPr lang="en-US"/>
          </a:p>
        </p:txBody>
      </p:sp>
    </p:spTree>
    <p:extLst>
      <p:ext uri="{BB962C8B-B14F-4D97-AF65-F5344CB8AC3E}">
        <p14:creationId xmlns:p14="http://schemas.microsoft.com/office/powerpoint/2010/main" val="19007308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80</a:t>
            </a:fld>
            <a:endParaRPr lang="de-DE"/>
          </a:p>
        </p:txBody>
      </p:sp>
    </p:spTree>
    <p:extLst>
      <p:ext uri="{BB962C8B-B14F-4D97-AF65-F5344CB8AC3E}">
        <p14:creationId xmlns:p14="http://schemas.microsoft.com/office/powerpoint/2010/main" val="99022285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Die Auszeichnungsurkunde für die Leo zu Leo-Lion-Mitgliedschaft erkennt Leo Clubberater sowie Distrikt- und Multi-Distriktbeauftragte für Leo Clubs an, die unsere Leos beim Mitgliedschaftsübergang unterstützt haben.</a:t>
            </a:r>
          </a:p>
          <a:p>
            <a:endParaRPr lang="de-DE" dirty="0"/>
          </a:p>
          <a:p>
            <a:r>
              <a:rPr lang="de-DE" dirty="0"/>
              <a:t>Auf Club-, Distrikt- und Multi-Distriktebene werden von Lions Clubs International für jedes gegenwärtige Geschäftsjahr auch Sonderurkunden für durchgeführte Leo-Lion-Clubgründungen verliehen.</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latin typeface="+mn-lt"/>
              </a:rPr>
              <a:t>Vollständige Details zu den Leo-Lion-Programmauszeichnungen finden Sie unter dem Link </a:t>
            </a:r>
            <a:r>
              <a:rPr lang="de-DE" dirty="0"/>
              <a:t>„</a:t>
            </a:r>
            <a:r>
              <a:rPr lang="de-DE" sz="1200" b="1" dirty="0">
                <a:hlinkClick r:id="rId3"/>
              </a:rPr>
              <a:t>Mehr erfahren</a:t>
            </a:r>
            <a:r>
              <a:rPr lang="de-DE" dirty="0"/>
              <a:t>“.</a:t>
            </a:r>
          </a:p>
          <a:p>
            <a:endParaRPr lang="de-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0C2E5-F2FB-4795-80EA-3DA7D86568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64180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82</a:t>
            </a:fld>
            <a:endParaRPr lang="de-DE" dirty="0"/>
          </a:p>
        </p:txBody>
      </p:sp>
    </p:spTree>
    <p:extLst>
      <p:ext uri="{BB962C8B-B14F-4D97-AF65-F5344CB8AC3E}">
        <p14:creationId xmlns:p14="http://schemas.microsoft.com/office/powerpoint/2010/main" val="42882295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Lions Clubs International definiert „Junge Lions“ als Mitglieder, die ca. 40 Jahre und jünger sind und Leo-Lions umfassen.</a:t>
            </a:r>
          </a:p>
          <a:p>
            <a:endParaRPr lang="de-DE" dirty="0"/>
          </a:p>
          <a:p>
            <a:r>
              <a:rPr lang="de-DE" sz="1200" b="1" kern="1200" dirty="0">
                <a:solidFill>
                  <a:schemeClr val="tx1"/>
                </a:solidFill>
                <a:latin typeface="+mn-lt"/>
              </a:rPr>
              <a:t>Über den Link </a:t>
            </a:r>
            <a:r>
              <a:rPr lang="de-DE" dirty="0"/>
              <a:t>„</a:t>
            </a:r>
            <a:r>
              <a:rPr lang="de-DE" sz="1200" b="1" dirty="0">
                <a:hlinkClick r:id="rId3"/>
              </a:rPr>
              <a:t>Mehr erfahren</a:t>
            </a:r>
            <a:r>
              <a:rPr lang="de-DE" dirty="0"/>
              <a:t>“</a:t>
            </a:r>
            <a:r>
              <a:rPr lang="de-DE" sz="1200" b="1" dirty="0"/>
              <a:t> auf der Folie können Sie mehr über </a:t>
            </a:r>
            <a:r>
              <a:rPr lang="de-DE" sz="1200" b="1" kern="1200" dirty="0">
                <a:solidFill>
                  <a:schemeClr val="tx1"/>
                </a:solidFill>
                <a:latin typeface="+mn-lt"/>
              </a:rPr>
              <a:t>Junge Lions erfahren und auf zwei nützliche Unterlagen zugreifen:</a:t>
            </a:r>
          </a:p>
          <a:p>
            <a:pPr lvl="1">
              <a:lnSpc>
                <a:spcPct val="150000"/>
              </a:lnSpc>
              <a:buFont typeface="Wingdings" panose="05000000000000000000" pitchFamily="2" charset="2"/>
              <a:buChar char="§"/>
            </a:pPr>
            <a:r>
              <a:rPr kumimoji="0" lang="de-DE" b="1" i="0" u="none" strike="noStrike" kern="1200" cap="none" spc="0" normalizeH="0" baseline="0" noProof="0" dirty="0">
                <a:ln>
                  <a:noFill/>
                </a:ln>
                <a:solidFill>
                  <a:srgbClr val="4472C4"/>
                </a:solidFill>
                <a:effectLst/>
                <a:uLnTx/>
                <a:uFillTx/>
                <a:latin typeface="Arial" panose="020B0604020202020204" pitchFamily="34" charset="0"/>
              </a:rPr>
              <a:t>Kontaktaufnahme mit jungen Lions</a:t>
            </a:r>
            <a:r>
              <a:rPr kumimoji="0" lang="de-DE" b="0" i="0" u="none" strike="noStrike" kern="1200" cap="none" spc="0" normalizeH="0" baseline="0" noProof="0" dirty="0">
                <a:ln>
                  <a:noFill/>
                </a:ln>
                <a:solidFill>
                  <a:srgbClr val="4472C4"/>
                </a:solidFill>
                <a:effectLst/>
                <a:uLnTx/>
                <a:uFillTx/>
                <a:latin typeface="Arial" panose="020B0604020202020204" pitchFamily="34" charset="0"/>
              </a:rPr>
              <a:t> – informiert darüber, wie Sie junge Lions für Ihren Lions Club interessieren können.</a:t>
            </a:r>
          </a:p>
          <a:p>
            <a:pPr lvl="1">
              <a:lnSpc>
                <a:spcPct val="150000"/>
              </a:lnSpc>
              <a:buFont typeface="Wingdings" panose="05000000000000000000" pitchFamily="2" charset="2"/>
              <a:buChar char="§"/>
            </a:pPr>
            <a:r>
              <a:rPr kumimoji="0" lang="de-DE" b="1" i="0" u="none" strike="noStrike" kern="1200" cap="none" spc="0" normalizeH="0" baseline="0" noProof="0" dirty="0">
                <a:ln>
                  <a:noFill/>
                </a:ln>
                <a:solidFill>
                  <a:srgbClr val="4472C4"/>
                </a:solidFill>
                <a:effectLst/>
                <a:uLnTx/>
                <a:uFillTx/>
                <a:latin typeface="Arial" panose="020B0604020202020204" pitchFamily="34" charset="0"/>
              </a:rPr>
              <a:t>Mitgliedschaftsleitfaden für junge Lions</a:t>
            </a:r>
            <a:r>
              <a:rPr kumimoji="0" lang="de-DE" b="0" i="0" u="none" strike="noStrike" kern="1200" cap="none" spc="0" normalizeH="0" baseline="0" noProof="0" dirty="0">
                <a:ln>
                  <a:noFill/>
                </a:ln>
                <a:solidFill>
                  <a:srgbClr val="4472C4"/>
                </a:solidFill>
                <a:effectLst/>
                <a:uLnTx/>
                <a:uFillTx/>
                <a:latin typeface="Arial" panose="020B0604020202020204" pitchFamily="34" charset="0"/>
              </a:rPr>
              <a:t> – Ein umfassender Leitfaden zu Mitgliedschafts- und Clubformen für alle jungen Lions.</a:t>
            </a:r>
          </a:p>
          <a:p>
            <a:pPr algn="l"/>
            <a:endParaRPr lang="de-DE" b="0" i="0" dirty="0">
              <a:solidFill>
                <a:srgbClr val="407CCA"/>
              </a:solidFill>
              <a:effectLst/>
              <a:latin typeface="HelveticaNeue"/>
            </a:endParaRPr>
          </a:p>
          <a:p>
            <a:br>
              <a:rPr lang="en-US" b="0" i="0" dirty="0">
                <a:solidFill>
                  <a:srgbClr val="000000"/>
                </a:solidFill>
                <a:effectLst/>
                <a:latin typeface="HelveticaNeue"/>
              </a:rPr>
            </a:br>
            <a:endParaRPr lang="de-DE" dirty="0"/>
          </a:p>
          <a:p>
            <a:endParaRPr lang="de-DE" dirty="0"/>
          </a:p>
        </p:txBody>
      </p:sp>
      <p:sp>
        <p:nvSpPr>
          <p:cNvPr id="4" name="Slide Number Placeholder 3"/>
          <p:cNvSpPr>
            <a:spLocks noGrp="1"/>
          </p:cNvSpPr>
          <p:nvPr>
            <p:ph type="sldNum" sz="quarter" idx="5"/>
          </p:nvPr>
        </p:nvSpPr>
        <p:spPr/>
        <p:txBody>
          <a:bodyPr/>
          <a:lstStyle/>
          <a:p>
            <a:fld id="{28EC7B55-43E3-4FAC-A905-28B75FD6C7DA}" type="slidenum">
              <a:rPr lang="en-US" smtClean="0"/>
              <a:t>83</a:t>
            </a:fld>
            <a:endParaRPr lang="de-DE" dirty="0"/>
          </a:p>
        </p:txBody>
      </p:sp>
    </p:spTree>
    <p:extLst>
      <p:ext uri="{BB962C8B-B14F-4D97-AF65-F5344CB8AC3E}">
        <p14:creationId xmlns:p14="http://schemas.microsoft.com/office/powerpoint/2010/main" val="413622283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Auf lionsclubs.org/leo-lions finden Sie weitere Links und Informationen. </a:t>
            </a:r>
          </a:p>
          <a:p>
            <a:endParaRPr lang="en-US" dirty="0">
              <a:cs typeface="Calibri"/>
            </a:endParaRPr>
          </a:p>
          <a:p>
            <a:r>
              <a:rPr lang="de-DE"/>
              <a:t>Abschließende Modulübung: Besprechen Sie, welcher Weg zur Lionsmitgliedschaft für Ihre Leos am besten geeignet ist. Erläutern Sie Ihren Plan, um geeignete Leos auf die Mitgliedschaftsmöglichkeiten aufmerksam zu machen.</a:t>
            </a:r>
          </a:p>
          <a:p>
            <a:endParaRPr lang="en-US" dirty="0">
              <a:cs typeface="Calibri"/>
            </a:endParaRPr>
          </a:p>
          <a:p>
            <a:r>
              <a:rPr lang="de-DE"/>
              <a:t>Beispiel: Für einen Omega Club, der gemeinschaftsbasiert ist und der nicht genügend Mitglieder für einen neuen Lions Club hat, wäre es eine gute Möglichkeit, einen Zweigclub für die Leo-Lions im bürgenden Lions Club zu eröffnen. Ein Zweigclub benötigt lediglich fünf Mitglieder für die Gründung und kann in der Zukunft sein eigener Lions Club werden.  </a:t>
            </a:r>
          </a:p>
          <a:p>
            <a:endParaRPr lang="en-US" dirty="0">
              <a:cs typeface="Calibri"/>
            </a:endParaRPr>
          </a:p>
          <a:p>
            <a:r>
              <a:rPr lang="de-DE"/>
              <a:t>Geschätzte Dauer: 10 Minuten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0C2E5-F2FB-4795-80EA-3DA7D86568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67143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solidFill>
                  <a:schemeClr val="tx1"/>
                </a:solidFill>
                <a:latin typeface="Arial" panose="020B0604020202020204" pitchFamily="34" charset="0"/>
                <a:cs typeface="Arial" panose="020B0604020202020204" pitchFamily="34" charset="0"/>
              </a:rPr>
              <a:t>Sie haben die Fortbildung für Leo-Clubberater*innen erfolgreich abgeschlossen! Wenden Sie sich bei Fragen per E-Mail an leo@lionsclubs.org. </a:t>
            </a:r>
          </a:p>
        </p:txBody>
      </p:sp>
      <p:sp>
        <p:nvSpPr>
          <p:cNvPr id="4" name="Slide Number Placeholder 3"/>
          <p:cNvSpPr>
            <a:spLocks noGrp="1"/>
          </p:cNvSpPr>
          <p:nvPr>
            <p:ph type="sldNum" sz="quarter" idx="5"/>
          </p:nvPr>
        </p:nvSpPr>
        <p:spPr/>
        <p:txBody>
          <a:bodyPr/>
          <a:lstStyle/>
          <a:p>
            <a:fld id="{65F38A34-01B5-8B47-8788-985DCB17BFD7}" type="slidenum">
              <a:rPr lang="en-US" smtClean="0"/>
              <a:t>85</a:t>
            </a:fld>
            <a:endParaRPr lang="en-US"/>
          </a:p>
        </p:txBody>
      </p:sp>
    </p:spTree>
    <p:extLst>
      <p:ext uri="{BB962C8B-B14F-4D97-AF65-F5344CB8AC3E}">
        <p14:creationId xmlns:p14="http://schemas.microsoft.com/office/powerpoint/2010/main" val="3648189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120000"/>
            </a:pPr>
            <a:r>
              <a:rPr lang="de-DE" sz="1200">
                <a:solidFill>
                  <a:schemeClr val="tx1"/>
                </a:solidFill>
                <a:latin typeface="Arial" panose="020B0604020202020204" pitchFamily="34" charset="0"/>
                <a:ea typeface="Arial" charset="0"/>
                <a:cs typeface="Arial" panose="020B0604020202020204" pitchFamily="34" charset="0"/>
              </a:rPr>
              <a:t>Warum sind Leo Clubs wichtig? Die Jugendlichen entfalten sich individuell und professionell durch ihr Engagement und können außerdem ihre Communities verändern. Lions erhalten wichtige Mentor-Fähigkeiten und erreichen eine neue Zielgruppe. Gemeinsam bilden Lions und Leos eine Familie und kommen im Hilfsdienst zusammen. </a:t>
            </a:r>
          </a:p>
        </p:txBody>
      </p:sp>
      <p:sp>
        <p:nvSpPr>
          <p:cNvPr id="4" name="Slide Number Placeholder 3"/>
          <p:cNvSpPr>
            <a:spLocks noGrp="1"/>
          </p:cNvSpPr>
          <p:nvPr>
            <p:ph type="sldNum" sz="quarter" idx="5"/>
          </p:nvPr>
        </p:nvSpPr>
        <p:spPr/>
        <p:txBody>
          <a:bodyPr/>
          <a:lstStyle/>
          <a:p>
            <a:fld id="{65F38A34-01B5-8B47-8788-985DCB17BFD7}" type="slidenum">
              <a:rPr lang="en-US" smtClean="0"/>
              <a:t>9</a:t>
            </a:fld>
            <a:endParaRPr lang="en-US"/>
          </a:p>
        </p:txBody>
      </p:sp>
    </p:spTree>
    <p:extLst>
      <p:ext uri="{BB962C8B-B14F-4D97-AF65-F5344CB8AC3E}">
        <p14:creationId xmlns:p14="http://schemas.microsoft.com/office/powerpoint/2010/main" val="1460235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F7E62-B4C9-4C43-BDDF-4ABC3F15DD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CBD341-408A-4E78-9877-A79EE20EBF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76D82E-5303-412F-8EA7-5F3DF1563B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923991-FAA4-4B5D-B3AB-BC9961C6FB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399BD4-C2CB-4B19-BAA0-7112E72D79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1DB36C-D8E8-49D1-AAFE-8EBC9ADE5601}"/>
              </a:ext>
            </a:extLst>
          </p:cNvPr>
          <p:cNvSpPr>
            <a:spLocks noGrp="1"/>
          </p:cNvSpPr>
          <p:nvPr>
            <p:ph type="dt" sz="half" idx="10"/>
          </p:nvPr>
        </p:nvSpPr>
        <p:spPr/>
        <p:txBody>
          <a:bodyPr/>
          <a:lstStyle/>
          <a:p>
            <a:fld id="{C5B2C31E-6284-4690-B3C5-E7FF353C0911}" type="datetimeFigureOut">
              <a:rPr lang="en-US" smtClean="0"/>
              <a:t>12/10/2021</a:t>
            </a:fld>
            <a:endParaRPr lang="en-US"/>
          </a:p>
        </p:txBody>
      </p:sp>
      <p:sp>
        <p:nvSpPr>
          <p:cNvPr id="8" name="Footer Placeholder 7">
            <a:extLst>
              <a:ext uri="{FF2B5EF4-FFF2-40B4-BE49-F238E27FC236}">
                <a16:creationId xmlns:a16="http://schemas.microsoft.com/office/drawing/2014/main" id="{AC7394F2-582B-47F2-8133-86F0F423FE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C492C1-7FB6-4F05-8F90-CD242856DE1B}"/>
              </a:ext>
            </a:extLst>
          </p:cNvPr>
          <p:cNvSpPr>
            <a:spLocks noGrp="1"/>
          </p:cNvSpPr>
          <p:nvPr>
            <p:ph type="sldNum" sz="quarter" idx="12"/>
          </p:nvPr>
        </p:nvSpPr>
        <p:spPr/>
        <p:txBody>
          <a:bodyPr/>
          <a:lstStyle/>
          <a:p>
            <a:fld id="{F8132C2A-5369-4154-A063-3F05B3E6429B}" type="slidenum">
              <a:rPr lang="en-US" smtClean="0"/>
              <a:t>‹#›</a:t>
            </a:fld>
            <a:endParaRPr lang="en-US"/>
          </a:p>
        </p:txBody>
      </p:sp>
    </p:spTree>
    <p:extLst>
      <p:ext uri="{BB962C8B-B14F-4D97-AF65-F5344CB8AC3E}">
        <p14:creationId xmlns:p14="http://schemas.microsoft.com/office/powerpoint/2010/main" val="3952075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F8F2F-BB5F-4F13-AE04-2CC476F1FF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3D8302-FED8-4544-BBDC-72C3CF4FF3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1FA04D-0D34-4723-82D8-75551397BB1A}"/>
              </a:ext>
            </a:extLst>
          </p:cNvPr>
          <p:cNvSpPr>
            <a:spLocks noGrp="1"/>
          </p:cNvSpPr>
          <p:nvPr>
            <p:ph type="dt" sz="half" idx="10"/>
          </p:nvPr>
        </p:nvSpPr>
        <p:spPr/>
        <p:txBody>
          <a:bodyPr/>
          <a:lstStyle/>
          <a:p>
            <a:fld id="{C5B2C31E-6284-4690-B3C5-E7FF353C0911}" type="datetimeFigureOut">
              <a:rPr lang="en-US" smtClean="0"/>
              <a:t>12/10/2021</a:t>
            </a:fld>
            <a:endParaRPr lang="en-US"/>
          </a:p>
        </p:txBody>
      </p:sp>
      <p:sp>
        <p:nvSpPr>
          <p:cNvPr id="5" name="Footer Placeholder 4">
            <a:extLst>
              <a:ext uri="{FF2B5EF4-FFF2-40B4-BE49-F238E27FC236}">
                <a16:creationId xmlns:a16="http://schemas.microsoft.com/office/drawing/2014/main" id="{5963D484-A636-4C55-ABC0-00F4E99EFC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DADB3E-3DFD-448D-9BC3-2012A396BF4D}"/>
              </a:ext>
            </a:extLst>
          </p:cNvPr>
          <p:cNvSpPr>
            <a:spLocks noGrp="1"/>
          </p:cNvSpPr>
          <p:nvPr>
            <p:ph type="sldNum" sz="quarter" idx="12"/>
          </p:nvPr>
        </p:nvSpPr>
        <p:spPr/>
        <p:txBody>
          <a:bodyPr/>
          <a:lstStyle/>
          <a:p>
            <a:fld id="{F8132C2A-5369-4154-A063-3F05B3E6429B}" type="slidenum">
              <a:rPr lang="en-US" smtClean="0"/>
              <a:t>‹#›</a:t>
            </a:fld>
            <a:endParaRPr lang="en-US"/>
          </a:p>
        </p:txBody>
      </p:sp>
    </p:spTree>
    <p:extLst>
      <p:ext uri="{BB962C8B-B14F-4D97-AF65-F5344CB8AC3E}">
        <p14:creationId xmlns:p14="http://schemas.microsoft.com/office/powerpoint/2010/main" val="1855829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AD1E9-1939-4940-B00A-D00FB5EBDB3E}"/>
              </a:ext>
            </a:extLst>
          </p:cNvPr>
          <p:cNvSpPr>
            <a:spLocks noGrp="1"/>
          </p:cNvSpPr>
          <p:nvPr>
            <p:ph type="dt" sz="half" idx="10"/>
          </p:nvPr>
        </p:nvSpPr>
        <p:spPr/>
        <p:txBody>
          <a:bodyPr/>
          <a:lstStyle/>
          <a:p>
            <a:fld id="{C5B2C31E-6284-4690-B3C5-E7FF353C0911}" type="datetimeFigureOut">
              <a:rPr lang="en-US" smtClean="0"/>
              <a:t>12/10/2021</a:t>
            </a:fld>
            <a:endParaRPr lang="en-US"/>
          </a:p>
        </p:txBody>
      </p:sp>
      <p:sp>
        <p:nvSpPr>
          <p:cNvPr id="3" name="Footer Placeholder 2">
            <a:extLst>
              <a:ext uri="{FF2B5EF4-FFF2-40B4-BE49-F238E27FC236}">
                <a16:creationId xmlns:a16="http://schemas.microsoft.com/office/drawing/2014/main" id="{67E88E72-E097-4EB1-A29A-A2B7AC06F6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4B2A37-096B-4069-9143-0671B4C1ADA3}"/>
              </a:ext>
            </a:extLst>
          </p:cNvPr>
          <p:cNvSpPr>
            <a:spLocks noGrp="1"/>
          </p:cNvSpPr>
          <p:nvPr>
            <p:ph type="sldNum" sz="quarter" idx="12"/>
          </p:nvPr>
        </p:nvSpPr>
        <p:spPr/>
        <p:txBody>
          <a:bodyPr/>
          <a:lstStyle/>
          <a:p>
            <a:fld id="{F8132C2A-5369-4154-A063-3F05B3E6429B}" type="slidenum">
              <a:rPr lang="en-US" smtClean="0"/>
              <a:t>‹#›</a:t>
            </a:fld>
            <a:endParaRPr lang="en-US"/>
          </a:p>
        </p:txBody>
      </p:sp>
    </p:spTree>
    <p:extLst>
      <p:ext uri="{BB962C8B-B14F-4D97-AF65-F5344CB8AC3E}">
        <p14:creationId xmlns:p14="http://schemas.microsoft.com/office/powerpoint/2010/main" val="3452693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2402-71E6-46A6-8758-4BD5438C1D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2CB169-5B81-4499-A75A-263FF69C0C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007E30-B3F8-4447-B209-372DC917EFB9}"/>
              </a:ext>
            </a:extLst>
          </p:cNvPr>
          <p:cNvSpPr>
            <a:spLocks noGrp="1"/>
          </p:cNvSpPr>
          <p:nvPr>
            <p:ph type="dt" sz="half" idx="10"/>
          </p:nvPr>
        </p:nvSpPr>
        <p:spPr/>
        <p:txBody>
          <a:bodyPr/>
          <a:lstStyle/>
          <a:p>
            <a:fld id="{62105DAB-76B8-4EE9-9986-EB716181FE37}" type="datetimeFigureOut">
              <a:rPr lang="en-US" smtClean="0"/>
              <a:t>12/10/2021</a:t>
            </a:fld>
            <a:endParaRPr lang="en-US"/>
          </a:p>
        </p:txBody>
      </p:sp>
      <p:sp>
        <p:nvSpPr>
          <p:cNvPr id="5" name="Footer Placeholder 4">
            <a:extLst>
              <a:ext uri="{FF2B5EF4-FFF2-40B4-BE49-F238E27FC236}">
                <a16:creationId xmlns:a16="http://schemas.microsoft.com/office/drawing/2014/main" id="{04B17905-E59E-465D-AC37-DCD78B4D1E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89768-6CEE-4F14-86C5-052F050D42DC}"/>
              </a:ext>
            </a:extLst>
          </p:cNvPr>
          <p:cNvSpPr>
            <a:spLocks noGrp="1"/>
          </p:cNvSpPr>
          <p:nvPr>
            <p:ph type="sldNum" sz="quarter" idx="12"/>
          </p:nvPr>
        </p:nvSpPr>
        <p:spPr/>
        <p:txBody>
          <a:bodyPr/>
          <a:lstStyle/>
          <a:p>
            <a:fld id="{43583649-5B16-4A1E-ABF7-4CBC458143DD}" type="slidenum">
              <a:rPr lang="en-US" smtClean="0"/>
              <a:t>‹#›</a:t>
            </a:fld>
            <a:endParaRPr lang="en-US"/>
          </a:p>
        </p:txBody>
      </p:sp>
    </p:spTree>
    <p:extLst>
      <p:ext uri="{BB962C8B-B14F-4D97-AF65-F5344CB8AC3E}">
        <p14:creationId xmlns:p14="http://schemas.microsoft.com/office/powerpoint/2010/main" val="9792289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 id="2147483664" r:id="rId2"/>
    <p:sldLayoutId id="2147483665" r:id="rId3"/>
    <p:sldLayoutId id="2147483666" r:id="rId4"/>
    <p:sldLayoutId id="214748366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image" Target="../media/image5.pn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2.png"/><Relationship Id="rId7" Type="http://schemas.openxmlformats.org/officeDocument/2006/relationships/diagramLayout" Target="../diagrams/layout2.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Data" Target="../diagrams/data2.xml"/><Relationship Id="rId5" Type="http://schemas.openxmlformats.org/officeDocument/2006/relationships/image" Target="../media/image4.png"/><Relationship Id="rId10" Type="http://schemas.microsoft.com/office/2007/relationships/diagramDrawing" Target="../diagrams/drawing2.xml"/><Relationship Id="rId4" Type="http://schemas.openxmlformats.org/officeDocument/2006/relationships/image" Target="../media/image5.png"/><Relationship Id="rId9" Type="http://schemas.openxmlformats.org/officeDocument/2006/relationships/diagramColors" Target="../diagrams/colors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 Target="slide3.xml"/><Relationship Id="rId7" Type="http://schemas.openxmlformats.org/officeDocument/2006/relationships/slide" Target="slide59.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42.xml"/><Relationship Id="rId5" Type="http://schemas.openxmlformats.org/officeDocument/2006/relationships/slide" Target="slide25.xml"/><Relationship Id="rId10" Type="http://schemas.openxmlformats.org/officeDocument/2006/relationships/image" Target="../media/image3.png"/><Relationship Id="rId4" Type="http://schemas.openxmlformats.org/officeDocument/2006/relationships/slide" Target="slide16.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26.xml"/><Relationship Id="rId7" Type="http://schemas.openxmlformats.org/officeDocument/2006/relationships/hyperlink" Target="https://www.lionsclubs.org/resources/79863711" TargetMode="External"/><Relationship Id="rId12"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hyperlink" Target="https://www.lionsclubs.org/resources/79863644" TargetMode="External"/><Relationship Id="rId11" Type="http://schemas.openxmlformats.org/officeDocument/2006/relationships/image" Target="../media/image21.emf"/><Relationship Id="rId5" Type="http://schemas.openxmlformats.org/officeDocument/2006/relationships/image" Target="../media/image5.png"/><Relationship Id="rId10" Type="http://schemas.openxmlformats.org/officeDocument/2006/relationships/oleObject" Target="../embeddings/oleObject2.bin"/><Relationship Id="rId4" Type="http://schemas.openxmlformats.org/officeDocument/2006/relationships/image" Target="../media/image12.png"/><Relationship Id="rId9" Type="http://schemas.openxmlformats.org/officeDocument/2006/relationships/image" Target="../media/image20.emf"/></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34.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25.JPG"/></Relationships>
</file>

<file path=ppt/slides/_rels/slide35.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notesSlide" Target="../notesSlides/notesSlide35.xml"/><Relationship Id="rId7"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hyperlink" Target="https://www.lionsclubs.org/resources/120142828" TargetMode="External"/><Relationship Id="rId5" Type="http://schemas.openxmlformats.org/officeDocument/2006/relationships/image" Target="../media/image5.png"/><Relationship Id="rId4" Type="http://schemas.openxmlformats.org/officeDocument/2006/relationships/image" Target="../media/image12.png"/><Relationship Id="rId9"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7.PNG"/><Relationship Id="rId7"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8" Type="http://schemas.openxmlformats.org/officeDocument/2006/relationships/hyperlink" Target="https://lionsclubsinternational.myshopify.com/collections/leos" TargetMode="External"/><Relationship Id="rId13" Type="http://schemas.openxmlformats.org/officeDocument/2006/relationships/hyperlink" Target="https://www.lionsclubs.org/de/resources-for-members/resource-center/leo-awards-and-recognitions" TargetMode="External"/><Relationship Id="rId3" Type="http://schemas.openxmlformats.org/officeDocument/2006/relationships/image" Target="../media/image12.png"/><Relationship Id="rId7" Type="http://schemas.openxmlformats.org/officeDocument/2006/relationships/hyperlink" Target="https://cdn2.webdamdb.com/md_Y0zEfxxHFjr0.jpg.pdf" TargetMode="External"/><Relationship Id="rId12" Type="http://schemas.openxmlformats.org/officeDocument/2006/relationships/hyperlink" Target="https://www.lionsclubs.org/de/resources-for-members/lions-events-calendar"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hyperlink" Target="https://www.lionsclubs.org/de/discover-our-clubs/about-leos" TargetMode="External"/><Relationship Id="rId11" Type="http://schemas.openxmlformats.org/officeDocument/2006/relationships/hyperlink" Target="https://www.lionsclubs.org/de/start-our-approach/leo-grants" TargetMode="External"/><Relationship Id="rId5" Type="http://schemas.openxmlformats.org/officeDocument/2006/relationships/image" Target="../media/image5.png"/><Relationship Id="rId10" Type="http://schemas.openxmlformats.org/officeDocument/2006/relationships/hyperlink" Target="https://www.lionsclubs.org/de/learn" TargetMode="External"/><Relationship Id="rId4" Type="http://schemas.openxmlformats.org/officeDocument/2006/relationships/image" Target="../media/image4.png"/><Relationship Id="rId9" Type="http://schemas.openxmlformats.org/officeDocument/2006/relationships/hyperlink" Target="https://www.facebook.com/leoclubs"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hyperlink" Target="http://www.lionsclubs.org/leos"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hyperlink" Target="mailto:leo@lionsclubs.org" TargetMode="External"/><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hyperlink" Target="https://lionsclubsinternational.myshopify.com/collections/leos" TargetMode="External"/><Relationship Id="rId7"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2.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hyperlink" Target="mailto:leo@lionsclubs.org" TargetMode="External"/><Relationship Id="rId5" Type="http://schemas.openxmlformats.org/officeDocument/2006/relationships/image" Target="../media/image43.PN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hyperlink" Target="http://www.facebook.com/leoclubs"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hyperlink" Target="https://www.lionsclubs.org/de/discover-our-clubs/about-leos/leo-club-advisory-panel" TargetMode="Externa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png"/><Relationship Id="rId7"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png"/><Relationship Id="rId4" Type="http://schemas.openxmlformats.org/officeDocument/2006/relationships/hyperlink" Target="https://www.lionsclubs.org/de/learn"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57.xml"/><Relationship Id="rId7" Type="http://schemas.openxmlformats.org/officeDocument/2006/relationships/hyperlink" Target="https://www.lionsclubs.org/de/resources-for-members/resource-center/leo-awards-and-recognitions" TargetMode="External"/><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2.png"/><Relationship Id="rId9" Type="http://schemas.openxmlformats.org/officeDocument/2006/relationships/image" Target="../media/image49.emf"/></Relationships>
</file>

<file path=ppt/slides/_rels/slide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1.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3.png"/></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2.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3.png"/></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3.png"/></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4.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3.png"/></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6.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3.png"/></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8.jpeg"/><Relationship Id="rId2" Type="http://schemas.openxmlformats.org/officeDocument/2006/relationships/notesSlide" Target="../notesSlides/notesSlide67.xml"/><Relationship Id="rId1" Type="http://schemas.openxmlformats.org/officeDocument/2006/relationships/slideLayout" Target="../slideLayouts/slideLayout4.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hyperlink" Target="https://cdn2.webdamdb.com/md_bBCgtSQ0q236.jpg.pdf"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8.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hyperlink" Target="https://www.lionsclubs.org/de/resources-for-members/resource-center/leo-lion-program"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9.xml"/><Relationship Id="rId1" Type="http://schemas.openxmlformats.org/officeDocument/2006/relationships/slideLayout" Target="../slideLayouts/slideLayout4.xml"/><Relationship Id="rId5" Type="http://schemas.openxmlformats.org/officeDocument/2006/relationships/image" Target="../media/image60.emf"/><Relationship Id="rId4" Type="http://schemas.openxmlformats.org/officeDocument/2006/relationships/hyperlink" Target="https://www.lionsclubs.org/de/resources-for-members/resource-center/leo-lion-progra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0.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hyperlink" Target="https://cdn2.webdamdb.com/md_Alm6xPG4Aww3.jpg.pdf?v=1" TargetMode="External"/><Relationship Id="rId4" Type="http://schemas.openxmlformats.org/officeDocument/2006/relationships/hyperlink" Target="https://cdn2.webdamdb.com/md_6psXIpXQGvp3.jpg.pdf?v=1"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hyperlink" Target="https://www.flickr.com/photos/93591348@N03/13448653495" TargetMode="External"/><Relationship Id="rId2" Type="http://schemas.openxmlformats.org/officeDocument/2006/relationships/notesSlide" Target="../notesSlides/notesSlide71.xml"/><Relationship Id="rId1" Type="http://schemas.openxmlformats.org/officeDocument/2006/relationships/slideLayout" Target="../slideLayouts/slideLayout4.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56.png"/></Relationships>
</file>

<file path=ppt/slides/_rels/slide7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2.xml"/><Relationship Id="rId1" Type="http://schemas.openxmlformats.org/officeDocument/2006/relationships/slideLayout" Target="../slideLayouts/slideLayout4.xml"/><Relationship Id="rId5" Type="http://schemas.openxmlformats.org/officeDocument/2006/relationships/hyperlink" Target="https://cdn2.webdamdb.com/md_E4RipN1OOvX0.jpg.pdf?v=1" TargetMode="External"/><Relationship Id="rId4" Type="http://schemas.openxmlformats.org/officeDocument/2006/relationships/image" Target="../media/image51.png"/></Relationships>
</file>

<file path=ppt/slides/_rels/slide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3.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3.png"/></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4.xml"/><Relationship Id="rId1" Type="http://schemas.openxmlformats.org/officeDocument/2006/relationships/slideLayout" Target="../slideLayouts/slideLayout4.xml"/><Relationship Id="rId6" Type="http://schemas.openxmlformats.org/officeDocument/2006/relationships/image" Target="../media/image66.jpeg"/><Relationship Id="rId5" Type="http://schemas.openxmlformats.org/officeDocument/2006/relationships/image" Target="../media/image51.png"/><Relationship Id="rId4" Type="http://schemas.openxmlformats.org/officeDocument/2006/relationships/hyperlink" Target="https://cdn2.webdamdb.com/md_McWHvYOsxPd9.jpg.pdf?v=1"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5.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67.emf"/><Relationship Id="rId4" Type="http://schemas.openxmlformats.org/officeDocument/2006/relationships/hyperlink" Target="https://www.lionsclubs.org/de/resources-for-members/resource-center/campus-lions-club"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6.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hyperlink" Target="https://www.lionsclubs.org/de/resources-for-members/resource-center/specialty-clubs-program" TargetMode="External"/><Relationship Id="rId4" Type="http://schemas.openxmlformats.org/officeDocument/2006/relationships/hyperlink" Target="https://www.lionsclubs.org/de/resources-for-members/resource-center/club-branch"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7.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3.png"/></Relationships>
</file>

<file path=ppt/slides/_rels/slide7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8.xml"/><Relationship Id="rId1" Type="http://schemas.openxmlformats.org/officeDocument/2006/relationships/slideLayout" Target="../slideLayouts/slideLayout4.xml"/><Relationship Id="rId5" Type="http://schemas.openxmlformats.org/officeDocument/2006/relationships/image" Target="../media/image68.jpeg"/><Relationship Id="rId4" Type="http://schemas.openxmlformats.org/officeDocument/2006/relationships/image" Target="../media/image56.png"/></Relationships>
</file>

<file path=ppt/slides/_rels/slide7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9.xml"/><Relationship Id="rId1" Type="http://schemas.openxmlformats.org/officeDocument/2006/relationships/slideLayout" Target="../slideLayouts/slideLayout5.xml"/><Relationship Id="rId6" Type="http://schemas.openxmlformats.org/officeDocument/2006/relationships/hyperlink" Target="https://cdn2.webdamdb.com/md_sbm5bSXyRYK912qR.jpg.pdf?v=1" TargetMode="External"/><Relationship Id="rId5" Type="http://schemas.openxmlformats.org/officeDocument/2006/relationships/image" Target="../media/image70.png"/><Relationship Id="rId4" Type="http://schemas.openxmlformats.org/officeDocument/2006/relationships/image" Target="../media/image69.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0.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3.png"/></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hyperlink" Target="https://cdn2.webdamdb.com/md_2IpxJgJUjU40.jpg.pdf?v=1"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2.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3.png"/></Relationships>
</file>

<file path=ppt/slides/_rels/slide8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3.xml"/><Relationship Id="rId1" Type="http://schemas.openxmlformats.org/officeDocument/2006/relationships/slideLayout" Target="../slideLayouts/slideLayout4.xml"/><Relationship Id="rId6" Type="http://schemas.openxmlformats.org/officeDocument/2006/relationships/image" Target="../media/image72.tmp"/><Relationship Id="rId5" Type="http://schemas.openxmlformats.org/officeDocument/2006/relationships/image" Target="../media/image51.png"/><Relationship Id="rId4" Type="http://schemas.openxmlformats.org/officeDocument/2006/relationships/hyperlink" Target="https://www.lionsclubs.org/de/resources-for-members/resource-center/young-lions"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hyperlink" Target="https://www.lionsclubs.org/de/resources-for-members/resource-center/leo-lion-program" TargetMode="External"/><Relationship Id="rId4" Type="http://schemas.openxmlformats.org/officeDocument/2006/relationships/image" Target="../media/image74.png"/></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looking at a camera&#10;&#10;Description automatically generated with low confidence">
            <a:extLst>
              <a:ext uri="{FF2B5EF4-FFF2-40B4-BE49-F238E27FC236}">
                <a16:creationId xmlns:a16="http://schemas.microsoft.com/office/drawing/2014/main" id="{E4A9691F-D9E0-47C4-93DE-59987768B647}"/>
              </a:ext>
            </a:extLst>
          </p:cNvPr>
          <p:cNvPicPr>
            <a:picLocks noChangeAspect="1"/>
          </p:cNvPicPr>
          <p:nvPr/>
        </p:nvPicPr>
        <p:blipFill rotWithShape="1">
          <a:blip r:embed="rId3"/>
          <a:srcRect t="7671" r="3622"/>
          <a:stretch/>
        </p:blipFill>
        <p:spPr>
          <a:xfrm>
            <a:off x="1467395" y="-6765"/>
            <a:ext cx="10724605" cy="6858000"/>
          </a:xfrm>
          <a:prstGeom prst="rect">
            <a:avLst/>
          </a:prstGeom>
        </p:spPr>
      </p:pic>
      <p:sp>
        <p:nvSpPr>
          <p:cNvPr id="8" name="Background - Solid">
            <a:extLst>
              <a:ext uri="{FF2B5EF4-FFF2-40B4-BE49-F238E27FC236}">
                <a16:creationId xmlns:a16="http://schemas.microsoft.com/office/drawing/2014/main" id="{056D9397-8354-2540-BA75-4F5FFA8E2948}"/>
              </a:ext>
            </a:extLst>
          </p:cNvPr>
          <p:cNvSpPr/>
          <p:nvPr/>
        </p:nvSpPr>
        <p:spPr>
          <a:xfrm>
            <a:off x="-24464" y="6765"/>
            <a:ext cx="1535214" cy="685799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a:solidFill>
                <a:schemeClr val="bg1"/>
              </a:solidFill>
            </a:endParaRPr>
          </a:p>
        </p:txBody>
      </p:sp>
      <p:pic>
        <p:nvPicPr>
          <p:cNvPr id="13" name="Picture 12">
            <a:extLst>
              <a:ext uri="{FF2B5EF4-FFF2-40B4-BE49-F238E27FC236}">
                <a16:creationId xmlns:a16="http://schemas.microsoft.com/office/drawing/2014/main" id="{9D6A6404-0FEA-E14D-B18E-DBF2EA768FBC}"/>
              </a:ext>
            </a:extLst>
          </p:cNvPr>
          <p:cNvPicPr>
            <a:picLocks noChangeAspect="1"/>
          </p:cNvPicPr>
          <p:nvPr/>
        </p:nvPicPr>
        <p:blipFill rotWithShape="1">
          <a:blip r:embed="rId4"/>
          <a:srcRect l="68604" t="4387" r="-7305" b="37925"/>
          <a:stretch/>
        </p:blipFill>
        <p:spPr>
          <a:xfrm>
            <a:off x="-24467" y="3099618"/>
            <a:ext cx="1683934" cy="3765146"/>
          </a:xfrm>
          <a:prstGeom prst="rect">
            <a:avLst/>
          </a:prstGeom>
        </p:spPr>
      </p:pic>
      <p:sp>
        <p:nvSpPr>
          <p:cNvPr id="15" name="Background - Solid">
            <a:extLst>
              <a:ext uri="{FF2B5EF4-FFF2-40B4-BE49-F238E27FC236}">
                <a16:creationId xmlns:a16="http://schemas.microsoft.com/office/drawing/2014/main" id="{A6801EEA-EA15-4E48-AA33-B09FEAE42630}"/>
              </a:ext>
            </a:extLst>
          </p:cNvPr>
          <p:cNvSpPr/>
          <p:nvPr/>
        </p:nvSpPr>
        <p:spPr>
          <a:xfrm>
            <a:off x="333453" y="3106382"/>
            <a:ext cx="7534918" cy="312044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nchorCtr="0"/>
          <a:lstStyle/>
          <a:p>
            <a:r>
              <a:rPr lang="de-DE" sz="4000" b="1">
                <a:solidFill>
                  <a:srgbClr val="55565A"/>
                </a:solidFill>
                <a:latin typeface="Arial Black" panose="020B0604020202020204" pitchFamily="34" charset="0"/>
                <a:cs typeface="Arial" panose="020B0604020202020204" pitchFamily="34" charset="0"/>
              </a:rPr>
              <a:t>Fortbildung und Orientierung </a:t>
            </a:r>
          </a:p>
          <a:p>
            <a:r>
              <a:rPr lang="de-DE" sz="4000" b="1">
                <a:solidFill>
                  <a:srgbClr val="55565A"/>
                </a:solidFill>
                <a:latin typeface="Arial Black" panose="020B0604020202020204" pitchFamily="34" charset="0"/>
                <a:cs typeface="Arial" panose="020B0604020202020204" pitchFamily="34" charset="0"/>
              </a:rPr>
              <a:t>für Leo-Clubberater/innen</a:t>
            </a:r>
          </a:p>
          <a:p>
            <a:pPr>
              <a:lnSpc>
                <a:spcPct val="150000"/>
              </a:lnSpc>
            </a:pPr>
            <a:r>
              <a:rPr lang="de-DE" sz="2800">
                <a:solidFill>
                  <a:srgbClr val="00AC69"/>
                </a:solidFill>
                <a:latin typeface="Arial" panose="020B0604020202020204" pitchFamily="34" charset="0"/>
                <a:cs typeface="Arial" panose="020B0604020202020204" pitchFamily="34" charset="0"/>
              </a:rPr>
              <a:t>LIONS CLUBS INTERNATIONAL</a:t>
            </a:r>
          </a:p>
        </p:txBody>
      </p:sp>
      <p:pic>
        <p:nvPicPr>
          <p:cNvPr id="3" name="Picture 2">
            <a:extLst>
              <a:ext uri="{FF2B5EF4-FFF2-40B4-BE49-F238E27FC236}">
                <a16:creationId xmlns:a16="http://schemas.microsoft.com/office/drawing/2014/main" id="{2433EEC4-385F-3F4D-A9B7-D9FE43C78479}"/>
              </a:ext>
            </a:extLst>
          </p:cNvPr>
          <p:cNvPicPr>
            <a:picLocks noChangeAspect="1"/>
          </p:cNvPicPr>
          <p:nvPr/>
        </p:nvPicPr>
        <p:blipFill>
          <a:blip r:embed="rId5"/>
          <a:stretch>
            <a:fillRect/>
          </a:stretch>
        </p:blipFill>
        <p:spPr>
          <a:xfrm>
            <a:off x="6518014" y="5822296"/>
            <a:ext cx="1188293" cy="594146"/>
          </a:xfrm>
          <a:prstGeom prst="rect">
            <a:avLst/>
          </a:prstGeom>
        </p:spPr>
      </p:pic>
      <p:pic>
        <p:nvPicPr>
          <p:cNvPr id="9" name="Picture 8">
            <a:extLst>
              <a:ext uri="{FF2B5EF4-FFF2-40B4-BE49-F238E27FC236}">
                <a16:creationId xmlns:a16="http://schemas.microsoft.com/office/drawing/2014/main" id="{0F6A1B70-48D8-634D-ADB9-B9FF0F7009AB}"/>
              </a:ext>
            </a:extLst>
          </p:cNvPr>
          <p:cNvPicPr>
            <a:picLocks noChangeAspect="1"/>
          </p:cNvPicPr>
          <p:nvPr/>
        </p:nvPicPr>
        <p:blipFill>
          <a:blip r:embed="rId6"/>
          <a:stretch>
            <a:fillRect/>
          </a:stretch>
        </p:blipFill>
        <p:spPr>
          <a:xfrm>
            <a:off x="450448" y="489506"/>
            <a:ext cx="2120604" cy="2120604"/>
          </a:xfrm>
          <a:prstGeom prst="rect">
            <a:avLst/>
          </a:prstGeom>
        </p:spPr>
      </p:pic>
    </p:spTree>
    <p:extLst>
      <p:ext uri="{BB962C8B-B14F-4D97-AF65-F5344CB8AC3E}">
        <p14:creationId xmlns:p14="http://schemas.microsoft.com/office/powerpoint/2010/main" val="4113554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6BBCAB-BED4-E74A-A953-6B4C978A6B7E}"/>
              </a:ext>
            </a:extLst>
          </p:cNvPr>
          <p:cNvPicPr>
            <a:picLocks noChangeAspect="1"/>
          </p:cNvPicPr>
          <p:nvPr/>
        </p:nvPicPr>
        <p:blipFill rotWithShape="1">
          <a:blip r:embed="rId3"/>
          <a:srcRect l="28541" t="162" r="25425" b="-162"/>
          <a:stretch/>
        </p:blipFill>
        <p:spPr>
          <a:xfrm>
            <a:off x="-1" y="11102"/>
            <a:ext cx="4724399" cy="6839266"/>
          </a:xfrm>
          <a:prstGeom prst="rect">
            <a:avLst/>
          </a:prstGeom>
        </p:spPr>
      </p:pic>
      <p:sp>
        <p:nvSpPr>
          <p:cNvPr id="35" name="Background - Solid">
            <a:extLst>
              <a:ext uri="{FF2B5EF4-FFF2-40B4-BE49-F238E27FC236}">
                <a16:creationId xmlns:a16="http://schemas.microsoft.com/office/drawing/2014/main" id="{41C1D83A-F4A2-774F-8E54-C1FAE3EFE604}"/>
              </a:ext>
            </a:extLst>
          </p:cNvPr>
          <p:cNvSpPr/>
          <p:nvPr/>
        </p:nvSpPr>
        <p:spPr>
          <a:xfrm>
            <a:off x="4724400" y="17771"/>
            <a:ext cx="7467600" cy="684022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pic>
        <p:nvPicPr>
          <p:cNvPr id="36" name="Picture 35">
            <a:extLst>
              <a:ext uri="{FF2B5EF4-FFF2-40B4-BE49-F238E27FC236}">
                <a16:creationId xmlns:a16="http://schemas.microsoft.com/office/drawing/2014/main" id="{5986801D-A409-B749-AF55-37779FCA4B31}"/>
              </a:ext>
            </a:extLst>
          </p:cNvPr>
          <p:cNvPicPr>
            <a:picLocks noChangeAspect="1"/>
          </p:cNvPicPr>
          <p:nvPr/>
        </p:nvPicPr>
        <p:blipFill rotWithShape="1">
          <a:blip r:embed="rId4"/>
          <a:srcRect l="68604" t="4387" r="-7305" b="37925"/>
          <a:stretch/>
        </p:blipFill>
        <p:spPr>
          <a:xfrm rot="10800000">
            <a:off x="10508066" y="7632"/>
            <a:ext cx="1683934" cy="3765146"/>
          </a:xfrm>
          <a:prstGeom prst="rect">
            <a:avLst/>
          </a:prstGeom>
        </p:spPr>
      </p:pic>
      <p:sp>
        <p:nvSpPr>
          <p:cNvPr id="33" name="Page Number - Blu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Arial" panose="020B0604020202020204" pitchFamily="34" charset="0"/>
                <a:cs typeface="Arial" panose="020B0604020202020204" pitchFamily="34" charset="0"/>
              </a:rPr>
              <a:pPr eaLnBrk="0" hangingPunct="0">
                <a:spcBef>
                  <a:spcPct val="50000"/>
                </a:spcBef>
                <a:defRPr/>
              </a:pPr>
              <a:t>10</a:t>
            </a:fld>
            <a:endParaRPr lang="en-US" sz="1000">
              <a:solidFill>
                <a:schemeClr val="bg1"/>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82336C24-D321-7340-8B66-DE7D22D72A7A}"/>
              </a:ext>
            </a:extLst>
          </p:cNvPr>
          <p:cNvPicPr>
            <a:picLocks noChangeAspect="1"/>
          </p:cNvPicPr>
          <p:nvPr/>
        </p:nvPicPr>
        <p:blipFill rotWithShape="1">
          <a:blip r:embed="rId5"/>
          <a:srcRect l="15744" b="4901"/>
          <a:stretch/>
        </p:blipFill>
        <p:spPr>
          <a:xfrm rot="10800000" flipH="1">
            <a:off x="0" y="7632"/>
            <a:ext cx="991893" cy="1679305"/>
          </a:xfrm>
          <a:prstGeom prst="rect">
            <a:avLst/>
          </a:prstGeom>
        </p:spPr>
      </p:pic>
      <p:sp>
        <p:nvSpPr>
          <p:cNvPr id="11" name="TextBox 10">
            <a:extLst>
              <a:ext uri="{FF2B5EF4-FFF2-40B4-BE49-F238E27FC236}">
                <a16:creationId xmlns:a16="http://schemas.microsoft.com/office/drawing/2014/main" id="{8F6C09F4-01B5-4E2C-9253-481D8E1A3E0A}"/>
              </a:ext>
            </a:extLst>
          </p:cNvPr>
          <p:cNvSpPr txBox="1"/>
          <p:nvPr/>
        </p:nvSpPr>
        <p:spPr>
          <a:xfrm>
            <a:off x="5270753" y="1149045"/>
            <a:ext cx="6374893" cy="5232202"/>
          </a:xfrm>
          <a:prstGeom prst="rect">
            <a:avLst/>
          </a:prstGeom>
          <a:noFill/>
        </p:spPr>
        <p:txBody>
          <a:bodyPr wrap="square">
            <a:spAutoFit/>
          </a:bodyPr>
          <a:lstStyle/>
          <a:p>
            <a:pPr>
              <a:spcAft>
                <a:spcPts val="600"/>
              </a:spcAft>
            </a:pPr>
            <a:r>
              <a:rPr lang="de-DE" sz="3200" b="1">
                <a:solidFill>
                  <a:schemeClr val="bg1"/>
                </a:solidFill>
                <a:latin typeface="Arial" panose="020B0604020202020204" pitchFamily="34" charset="0"/>
                <a:cs typeface="Arial" panose="020B0604020202020204" pitchFamily="34" charset="0"/>
              </a:rPr>
              <a:t>Vorteile für den bürgenden Lions Club</a:t>
            </a:r>
          </a:p>
          <a:p>
            <a:pPr marL="342900" indent="-342900">
              <a:spcAft>
                <a:spcPts val="600"/>
              </a:spcAft>
              <a:buFont typeface="Arial" panose="020B0604020202020204" pitchFamily="34" charset="0"/>
              <a:buChar char="•"/>
            </a:pPr>
            <a:r>
              <a:rPr lang="de-DE" sz="2400">
                <a:solidFill>
                  <a:schemeClr val="bg1"/>
                </a:solidFill>
                <a:latin typeface="Arial" panose="020B0604020202020204" pitchFamily="34" charset="0"/>
                <a:cs typeface="Arial" panose="020B0604020202020204" pitchFamily="34" charset="0"/>
              </a:rPr>
              <a:t>Lions-Mitglieder werden inspiriert und motiviert</a:t>
            </a:r>
          </a:p>
          <a:p>
            <a:pPr marL="342900" indent="-342900">
              <a:spcAft>
                <a:spcPts val="600"/>
              </a:spcAft>
              <a:buFont typeface="Arial" panose="020B0604020202020204" pitchFamily="34" charset="0"/>
              <a:buChar char="•"/>
            </a:pPr>
            <a:r>
              <a:rPr lang="de-DE" sz="2400">
                <a:solidFill>
                  <a:schemeClr val="bg1"/>
                </a:solidFill>
                <a:latin typeface="Arial" panose="020B0604020202020204" pitchFamily="34" charset="0"/>
                <a:cs typeface="Arial" panose="020B0604020202020204" pitchFamily="34" charset="0"/>
              </a:rPr>
              <a:t>Lions erhalten Einblicke in neue Trends und Bedürfnisse</a:t>
            </a:r>
          </a:p>
          <a:p>
            <a:pPr marL="342900" indent="-342900">
              <a:spcAft>
                <a:spcPts val="600"/>
              </a:spcAft>
              <a:buFont typeface="Arial" panose="020B0604020202020204" pitchFamily="34" charset="0"/>
              <a:buChar char="•"/>
            </a:pPr>
            <a:r>
              <a:rPr lang="de-DE" sz="2400">
                <a:solidFill>
                  <a:schemeClr val="bg1"/>
                </a:solidFill>
                <a:latin typeface="Arial" panose="020B0604020202020204" pitchFamily="34" charset="0"/>
                <a:cs typeface="Arial" panose="020B0604020202020204" pitchFamily="34" charset="0"/>
              </a:rPr>
              <a:t>Lions werden erweitert in die Community eingebunden</a:t>
            </a:r>
          </a:p>
          <a:p>
            <a:pPr marL="342900" indent="-342900">
              <a:spcAft>
                <a:spcPts val="600"/>
              </a:spcAft>
              <a:buFont typeface="Arial" panose="020B0604020202020204" pitchFamily="34" charset="0"/>
              <a:buChar char="•"/>
            </a:pPr>
            <a:r>
              <a:rPr lang="de-DE" sz="2400">
                <a:solidFill>
                  <a:schemeClr val="bg1"/>
                </a:solidFill>
                <a:latin typeface="Arial" panose="020B0604020202020204" pitchFamily="34" charset="0"/>
                <a:cs typeface="Arial" panose="020B0604020202020204" pitchFamily="34" charset="0"/>
              </a:rPr>
              <a:t>Ggf. werden neue Mitglieder für den Club gewonnen: Ehemalige Leos und deren Eltern bzw. Familien</a:t>
            </a:r>
          </a:p>
          <a:p>
            <a:pPr>
              <a:spcAft>
                <a:spcPts val="600"/>
              </a:spcAft>
            </a:pPr>
            <a:endParaRPr lang="en-US" sz="2400" kern="0" dirty="0">
              <a:solidFill>
                <a:srgbClr val="55565A"/>
              </a:solidFill>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endParaRPr lang="en-US" sz="2400" kern="0" dirty="0">
              <a:solidFill>
                <a:srgbClr val="55565A"/>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0F0A4A53-AA7C-1543-94B0-66EC92BE9D17}"/>
              </a:ext>
            </a:extLst>
          </p:cNvPr>
          <p:cNvPicPr>
            <a:picLocks noChangeAspect="1"/>
          </p:cNvPicPr>
          <p:nvPr/>
        </p:nvPicPr>
        <p:blipFill>
          <a:blip r:embed="rId6"/>
          <a:stretch>
            <a:fillRect/>
          </a:stretch>
        </p:blipFill>
        <p:spPr>
          <a:xfrm>
            <a:off x="4073182" y="5737256"/>
            <a:ext cx="1326937" cy="663469"/>
          </a:xfrm>
          <a:prstGeom prst="rect">
            <a:avLst/>
          </a:prstGeom>
        </p:spPr>
      </p:pic>
    </p:spTree>
    <p:extLst>
      <p:ext uri="{BB962C8B-B14F-4D97-AF65-F5344CB8AC3E}">
        <p14:creationId xmlns:p14="http://schemas.microsoft.com/office/powerpoint/2010/main" val="2725320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Background - Solid">
            <a:extLst>
              <a:ext uri="{FF2B5EF4-FFF2-40B4-BE49-F238E27FC236}">
                <a16:creationId xmlns:a16="http://schemas.microsoft.com/office/drawing/2014/main" id="{41C1D83A-F4A2-774F-8E54-C1FAE3EFE604}"/>
              </a:ext>
            </a:extLst>
          </p:cNvPr>
          <p:cNvSpPr/>
          <p:nvPr/>
        </p:nvSpPr>
        <p:spPr>
          <a:xfrm>
            <a:off x="10508066" y="0"/>
            <a:ext cx="1683934" cy="685799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pic>
        <p:nvPicPr>
          <p:cNvPr id="36" name="Picture 35">
            <a:extLst>
              <a:ext uri="{FF2B5EF4-FFF2-40B4-BE49-F238E27FC236}">
                <a16:creationId xmlns:a16="http://schemas.microsoft.com/office/drawing/2014/main" id="{5986801D-A409-B749-AF55-37779FCA4B31}"/>
              </a:ext>
            </a:extLst>
          </p:cNvPr>
          <p:cNvPicPr>
            <a:picLocks noChangeAspect="1"/>
          </p:cNvPicPr>
          <p:nvPr/>
        </p:nvPicPr>
        <p:blipFill rotWithShape="1">
          <a:blip r:embed="rId3"/>
          <a:srcRect l="68604" t="4387" r="-7305" b="37925"/>
          <a:stretch/>
        </p:blipFill>
        <p:spPr>
          <a:xfrm rot="10800000">
            <a:off x="10508066" y="0"/>
            <a:ext cx="1683934" cy="3765146"/>
          </a:xfrm>
          <a:prstGeom prst="rect">
            <a:avLst/>
          </a:prstGeom>
        </p:spPr>
      </p:pic>
      <p:sp>
        <p:nvSpPr>
          <p:cNvPr id="33" name="Page Number - Blu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Arial" panose="020B0604020202020204" pitchFamily="34" charset="0"/>
                <a:cs typeface="Arial" panose="020B0604020202020204" pitchFamily="34" charset="0"/>
              </a:rPr>
              <a:pPr eaLnBrk="0" hangingPunct="0">
                <a:spcBef>
                  <a:spcPct val="50000"/>
                </a:spcBef>
                <a:defRPr/>
              </a:pPr>
              <a:t>11</a:t>
            </a:fld>
            <a:endParaRPr lang="en-US" sz="1000">
              <a:solidFill>
                <a:schemeClr val="bg1"/>
              </a:solidFill>
              <a:latin typeface="Arial" panose="020B0604020202020204" pitchFamily="34" charset="0"/>
              <a:cs typeface="Arial" panose="020B0604020202020204" pitchFamily="34"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2155307" y="927257"/>
            <a:ext cx="9020998"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3200">
                <a:solidFill>
                  <a:srgbClr val="55565A"/>
                </a:solidFill>
              </a:rPr>
              <a:t>Organisationsstruktur eines Leo Clubs </a:t>
            </a:r>
          </a:p>
        </p:txBody>
      </p:sp>
      <p:pic>
        <p:nvPicPr>
          <p:cNvPr id="37" name="Picture 36">
            <a:extLst>
              <a:ext uri="{FF2B5EF4-FFF2-40B4-BE49-F238E27FC236}">
                <a16:creationId xmlns:a16="http://schemas.microsoft.com/office/drawing/2014/main" id="{82336C24-D321-7340-8B66-DE7D22D72A7A}"/>
              </a:ext>
            </a:extLst>
          </p:cNvPr>
          <p:cNvPicPr>
            <a:picLocks noChangeAspect="1"/>
          </p:cNvPicPr>
          <p:nvPr/>
        </p:nvPicPr>
        <p:blipFill rotWithShape="1">
          <a:blip r:embed="rId4"/>
          <a:srcRect l="15744" b="4901"/>
          <a:stretch/>
        </p:blipFill>
        <p:spPr>
          <a:xfrm rot="10800000" flipH="1">
            <a:off x="1" y="-3785"/>
            <a:ext cx="991893" cy="1679305"/>
          </a:xfrm>
          <a:prstGeom prst="rect">
            <a:avLst/>
          </a:prstGeom>
        </p:spPr>
      </p:pic>
      <p:graphicFrame>
        <p:nvGraphicFramePr>
          <p:cNvPr id="4" name="Diagram 3">
            <a:extLst>
              <a:ext uri="{FF2B5EF4-FFF2-40B4-BE49-F238E27FC236}">
                <a16:creationId xmlns:a16="http://schemas.microsoft.com/office/drawing/2014/main" id="{E392A8A8-D904-F748-8D18-47BA2E31531B}"/>
              </a:ext>
            </a:extLst>
          </p:cNvPr>
          <p:cNvGraphicFramePr/>
          <p:nvPr>
            <p:extLst>
              <p:ext uri="{D42A27DB-BD31-4B8C-83A1-F6EECF244321}">
                <p14:modId xmlns:p14="http://schemas.microsoft.com/office/powerpoint/2010/main" val="3846810739"/>
              </p:ext>
            </p:extLst>
          </p:nvPr>
        </p:nvGraphicFramePr>
        <p:xfrm>
          <a:off x="715810" y="338911"/>
          <a:ext cx="10760380" cy="71735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Picture 8">
            <a:extLst>
              <a:ext uri="{FF2B5EF4-FFF2-40B4-BE49-F238E27FC236}">
                <a16:creationId xmlns:a16="http://schemas.microsoft.com/office/drawing/2014/main" id="{EBBE438B-578A-9F4E-A64F-69BC77CF2110}"/>
              </a:ext>
            </a:extLst>
          </p:cNvPr>
          <p:cNvPicPr>
            <a:picLocks noChangeAspect="1"/>
          </p:cNvPicPr>
          <p:nvPr/>
        </p:nvPicPr>
        <p:blipFill>
          <a:blip r:embed="rId10"/>
          <a:stretch>
            <a:fillRect/>
          </a:stretch>
        </p:blipFill>
        <p:spPr>
          <a:xfrm>
            <a:off x="597101" y="436785"/>
            <a:ext cx="1558206" cy="1558206"/>
          </a:xfrm>
          <a:prstGeom prst="rect">
            <a:avLst/>
          </a:prstGeom>
        </p:spPr>
      </p:pic>
    </p:spTree>
    <p:extLst>
      <p:ext uri="{BB962C8B-B14F-4D97-AF65-F5344CB8AC3E}">
        <p14:creationId xmlns:p14="http://schemas.microsoft.com/office/powerpoint/2010/main" val="1865441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ackground - Solid">
            <a:extLst>
              <a:ext uri="{FF2B5EF4-FFF2-40B4-BE49-F238E27FC236}">
                <a16:creationId xmlns:a16="http://schemas.microsoft.com/office/drawing/2014/main" id="{48FF1701-0946-F143-9751-EB1504B97679}"/>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4BA60DFF-EABE-3341-99EA-342D507EC251}"/>
              </a:ext>
            </a:extLst>
          </p:cNvPr>
          <p:cNvPicPr>
            <a:picLocks noChangeAspect="1"/>
          </p:cNvPicPr>
          <p:nvPr/>
        </p:nvPicPr>
        <p:blipFill rotWithShape="1">
          <a:blip r:embed="rId3"/>
          <a:srcRect l="16488" t="6778" r="50870" b="51086"/>
          <a:stretch/>
        </p:blipFill>
        <p:spPr>
          <a:xfrm>
            <a:off x="4061315" y="0"/>
            <a:ext cx="3525051" cy="6858002"/>
          </a:xfrm>
          <a:prstGeom prst="rect">
            <a:avLst/>
          </a:prstGeom>
        </p:spPr>
      </p:pic>
      <p:sp>
        <p:nvSpPr>
          <p:cNvPr id="15" name="Background - Solid">
            <a:extLst>
              <a:ext uri="{FF2B5EF4-FFF2-40B4-BE49-F238E27FC236}">
                <a16:creationId xmlns:a16="http://schemas.microsoft.com/office/drawing/2014/main" id="{EB46604F-2465-E243-832D-6EF9F5DDD4A1}"/>
              </a:ext>
            </a:extLst>
          </p:cNvPr>
          <p:cNvSpPr/>
          <p:nvPr/>
        </p:nvSpPr>
        <p:spPr>
          <a:xfrm>
            <a:off x="7586366" y="-2"/>
            <a:ext cx="4605635" cy="6858002"/>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sp>
        <p:nvSpPr>
          <p:cNvPr id="11" name="TextBox 10"/>
          <p:cNvSpPr txBox="1"/>
          <p:nvPr/>
        </p:nvSpPr>
        <p:spPr>
          <a:xfrm>
            <a:off x="6942667" y="4142805"/>
            <a:ext cx="4706660" cy="1631216"/>
          </a:xfrm>
          <a:prstGeom prst="rect">
            <a:avLst/>
          </a:prstGeom>
          <a:noFill/>
        </p:spPr>
        <p:txBody>
          <a:bodyPr wrap="square" lIns="91440" tIns="45720" rIns="91440" bIns="45720" rtlCol="0" anchor="t">
            <a:spAutoFit/>
          </a:bodyPr>
          <a:lstStyle/>
          <a:p>
            <a:pPr algn="ctr"/>
            <a:r>
              <a:rPr lang="de-DE" sz="2200" b="1">
                <a:solidFill>
                  <a:schemeClr val="bg1"/>
                </a:solidFill>
                <a:latin typeface="Arial" panose="020B0604020202020204" pitchFamily="34" charset="0"/>
                <a:ea typeface="Arial" charset="0"/>
                <a:cs typeface="Arial" panose="020B0604020202020204" pitchFamily="34" charset="0"/>
              </a:rPr>
              <a:t>Omega Leos: Zwischen 18 und 30 Jahre alt</a:t>
            </a:r>
          </a:p>
          <a:p>
            <a:pPr algn="ctr"/>
            <a:r>
              <a:rPr lang="de-DE">
                <a:solidFill>
                  <a:schemeClr val="bg1"/>
                </a:solidFill>
                <a:latin typeface="Arial"/>
                <a:ea typeface="Arial" charset="0"/>
                <a:cs typeface="Arial"/>
              </a:rPr>
              <a:t>Fokus auf die Weiterentwicklung individueller und professioneller Fähigkeiten und eine direkte, positive Auswirkung auf die Community.</a:t>
            </a:r>
          </a:p>
          <a:p>
            <a:pPr algn="ctr"/>
            <a:endParaRPr lang="en-US" sz="2400" dirty="0">
              <a:solidFill>
                <a:schemeClr val="bg1"/>
              </a:solidFill>
              <a:latin typeface="Arial"/>
              <a:ea typeface="Arial" charset="0"/>
              <a:cs typeface="Arial"/>
            </a:endParaRPr>
          </a:p>
        </p:txBody>
      </p:sp>
      <p:sp>
        <p:nvSpPr>
          <p:cNvPr id="23" name="Page Number - White">
            <a:extLst>
              <a:ext uri="{FF2B5EF4-FFF2-40B4-BE49-F238E27FC236}">
                <a16:creationId xmlns:a16="http://schemas.microsoft.com/office/drawing/2014/main" id="{09835167-AA6D-3548-84BA-DC61391D742F}"/>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Arial" panose="020B0604020202020204" pitchFamily="34" charset="0"/>
                <a:cs typeface="Arial" panose="020B0604020202020204" pitchFamily="34" charset="0"/>
              </a:rPr>
              <a:pPr eaLnBrk="0" hangingPunct="0">
                <a:spcBef>
                  <a:spcPct val="50000"/>
                </a:spcBef>
                <a:defRPr/>
              </a:pPr>
              <a:t>12</a:t>
            </a:fld>
            <a:endParaRPr lang="en-US" sz="1000">
              <a:solidFill>
                <a:schemeClr val="bg1"/>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D978FF46-4E0E-8F4C-8E7E-CA4871ACCE86}"/>
              </a:ext>
            </a:extLst>
          </p:cNvPr>
          <p:cNvPicPr>
            <a:picLocks noChangeAspect="1"/>
          </p:cNvPicPr>
          <p:nvPr/>
        </p:nvPicPr>
        <p:blipFill rotWithShape="1">
          <a:blip r:embed="rId4"/>
          <a:srcRect l="15744" b="4901"/>
          <a:stretch/>
        </p:blipFill>
        <p:spPr>
          <a:xfrm rot="10800000" flipH="1" flipV="1">
            <a:off x="1" y="5178695"/>
            <a:ext cx="991893" cy="1679305"/>
          </a:xfrm>
          <a:prstGeom prst="rect">
            <a:avLst/>
          </a:prstGeom>
        </p:spPr>
      </p:pic>
      <p:pic>
        <p:nvPicPr>
          <p:cNvPr id="17" name="Picture 16">
            <a:extLst>
              <a:ext uri="{FF2B5EF4-FFF2-40B4-BE49-F238E27FC236}">
                <a16:creationId xmlns:a16="http://schemas.microsoft.com/office/drawing/2014/main" id="{DCB2DEBB-178C-114F-82D6-0370FE2C1BD9}"/>
              </a:ext>
            </a:extLst>
          </p:cNvPr>
          <p:cNvPicPr>
            <a:picLocks noChangeAspect="1"/>
          </p:cNvPicPr>
          <p:nvPr/>
        </p:nvPicPr>
        <p:blipFill rotWithShape="1">
          <a:blip r:embed="rId5"/>
          <a:srcRect l="8882" t="39439" r="65220" b="6057"/>
          <a:stretch/>
        </p:blipFill>
        <p:spPr>
          <a:xfrm flipV="1">
            <a:off x="10873688" y="-2"/>
            <a:ext cx="1326938" cy="4188974"/>
          </a:xfrm>
          <a:prstGeom prst="rect">
            <a:avLst/>
          </a:prstGeom>
        </p:spPr>
      </p:pic>
      <p:sp>
        <p:nvSpPr>
          <p:cNvPr id="20" name="TextBox 19">
            <a:extLst>
              <a:ext uri="{FF2B5EF4-FFF2-40B4-BE49-F238E27FC236}">
                <a16:creationId xmlns:a16="http://schemas.microsoft.com/office/drawing/2014/main" id="{987D9063-00A4-4349-9BC7-13D16BB4597C}"/>
              </a:ext>
            </a:extLst>
          </p:cNvPr>
          <p:cNvSpPr txBox="1"/>
          <p:nvPr/>
        </p:nvSpPr>
        <p:spPr>
          <a:xfrm>
            <a:off x="617309" y="4188972"/>
            <a:ext cx="4534318" cy="1661993"/>
          </a:xfrm>
          <a:prstGeom prst="rect">
            <a:avLst/>
          </a:prstGeom>
          <a:noFill/>
        </p:spPr>
        <p:txBody>
          <a:bodyPr wrap="square" rtlCol="0">
            <a:spAutoFit/>
          </a:bodyPr>
          <a:lstStyle/>
          <a:p>
            <a:pPr algn="ctr"/>
            <a:r>
              <a:rPr lang="de-DE" sz="2200" b="1">
                <a:solidFill>
                  <a:srgbClr val="55565A"/>
                </a:solidFill>
                <a:latin typeface="Arial" panose="020B0604020202020204" pitchFamily="34" charset="0"/>
                <a:ea typeface="Arial" charset="0"/>
                <a:cs typeface="Arial" panose="020B0604020202020204" pitchFamily="34" charset="0"/>
              </a:rPr>
              <a:t>Alpha Leos: Zwischen 12 und 18 Jahre alt</a:t>
            </a:r>
          </a:p>
          <a:p>
            <a:pPr algn="ctr"/>
            <a:r>
              <a:rPr lang="de-DE">
                <a:solidFill>
                  <a:srgbClr val="55565A"/>
                </a:solidFill>
                <a:latin typeface="Arial" panose="020B0604020202020204" pitchFamily="34" charset="0"/>
                <a:ea typeface="Arial" charset="0"/>
                <a:cs typeface="Arial" panose="020B0604020202020204" pitchFamily="34" charset="0"/>
              </a:rPr>
              <a:t>Fokus auf Hilfeleistungen für die Community und die Ausbildung einer Grundlage in den Bereichen Leadership und Verantwortung</a:t>
            </a:r>
          </a:p>
          <a:p>
            <a:pPr algn="ctr"/>
            <a:endParaRPr lang="en-US" sz="2400" dirty="0">
              <a:solidFill>
                <a:srgbClr val="55565A"/>
              </a:solidFill>
              <a:latin typeface="Arial" panose="020B0604020202020204" pitchFamily="34" charset="0"/>
              <a:ea typeface="Arial" charset="0"/>
              <a:cs typeface="Arial" panose="020B0604020202020204" pitchFamily="34" charset="0"/>
            </a:endParaRPr>
          </a:p>
        </p:txBody>
      </p:sp>
      <p:pic>
        <p:nvPicPr>
          <p:cNvPr id="3" name="Picture 2" descr="Logo&#10;&#10;Description automatically generated">
            <a:extLst>
              <a:ext uri="{FF2B5EF4-FFF2-40B4-BE49-F238E27FC236}">
                <a16:creationId xmlns:a16="http://schemas.microsoft.com/office/drawing/2014/main" id="{1CD1FA61-5E6F-488F-913F-ED5B27E99009}"/>
              </a:ext>
            </a:extLst>
          </p:cNvPr>
          <p:cNvPicPr>
            <a:picLocks noChangeAspect="1"/>
          </p:cNvPicPr>
          <p:nvPr/>
        </p:nvPicPr>
        <p:blipFill>
          <a:blip r:embed="rId6"/>
          <a:stretch>
            <a:fillRect/>
          </a:stretch>
        </p:blipFill>
        <p:spPr>
          <a:xfrm>
            <a:off x="1142135" y="936885"/>
            <a:ext cx="3205920" cy="3205920"/>
          </a:xfrm>
          <a:prstGeom prst="rect">
            <a:avLst/>
          </a:prstGeom>
        </p:spPr>
      </p:pic>
      <p:pic>
        <p:nvPicPr>
          <p:cNvPr id="5" name="Picture 4">
            <a:extLst>
              <a:ext uri="{FF2B5EF4-FFF2-40B4-BE49-F238E27FC236}">
                <a16:creationId xmlns:a16="http://schemas.microsoft.com/office/drawing/2014/main" id="{DD437DB4-9576-4281-9A12-5662CD651397}"/>
              </a:ext>
            </a:extLst>
          </p:cNvPr>
          <p:cNvPicPr>
            <a:picLocks noChangeAspect="1"/>
          </p:cNvPicPr>
          <p:nvPr/>
        </p:nvPicPr>
        <p:blipFill>
          <a:blip r:embed="rId7"/>
          <a:srcRect/>
          <a:stretch/>
        </p:blipFill>
        <p:spPr>
          <a:xfrm>
            <a:off x="7523343" y="848307"/>
            <a:ext cx="3205921" cy="3205921"/>
          </a:xfrm>
          <a:prstGeom prst="rect">
            <a:avLst/>
          </a:prstGeom>
        </p:spPr>
      </p:pic>
      <p:pic>
        <p:nvPicPr>
          <p:cNvPr id="12" name="Picture 11">
            <a:extLst>
              <a:ext uri="{FF2B5EF4-FFF2-40B4-BE49-F238E27FC236}">
                <a16:creationId xmlns:a16="http://schemas.microsoft.com/office/drawing/2014/main" id="{B365B527-70B4-494F-B265-252FF9111400}"/>
              </a:ext>
            </a:extLst>
          </p:cNvPr>
          <p:cNvPicPr>
            <a:picLocks noChangeAspect="1"/>
          </p:cNvPicPr>
          <p:nvPr/>
        </p:nvPicPr>
        <p:blipFill>
          <a:blip r:embed="rId8"/>
          <a:stretch>
            <a:fillRect/>
          </a:stretch>
        </p:blipFill>
        <p:spPr>
          <a:xfrm>
            <a:off x="5279237" y="3390759"/>
            <a:ext cx="1326937" cy="663469"/>
          </a:xfrm>
          <a:prstGeom prst="rect">
            <a:avLst/>
          </a:prstGeom>
        </p:spPr>
      </p:pic>
    </p:spTree>
    <p:extLst>
      <p:ext uri="{BB962C8B-B14F-4D97-AF65-F5344CB8AC3E}">
        <p14:creationId xmlns:p14="http://schemas.microsoft.com/office/powerpoint/2010/main" val="2813575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8"/>
          <p:cNvSpPr>
            <a:spLocks noEditPoints="1"/>
          </p:cNvSpPr>
          <p:nvPr/>
        </p:nvSpPr>
        <p:spPr bwMode="auto">
          <a:xfrm>
            <a:off x="645656" y="1632583"/>
            <a:ext cx="7499277" cy="5005246"/>
          </a:xfrm>
          <a:custGeom>
            <a:avLst/>
            <a:gdLst>
              <a:gd name="T0" fmla="*/ 8677235 w 2360"/>
              <a:gd name="T1" fmla="*/ 2592571 h 1390"/>
              <a:gd name="T2" fmla="*/ 9312689 w 2360"/>
              <a:gd name="T3" fmla="*/ 1197584 h 1390"/>
              <a:gd name="T4" fmla="*/ 9067272 w 2360"/>
              <a:gd name="T5" fmla="*/ 530797 h 1390"/>
              <a:gd name="T6" fmla="*/ 7209117 w 2360"/>
              <a:gd name="T7" fmla="*/ 486930 h 1390"/>
              <a:gd name="T8" fmla="*/ 6521074 w 2360"/>
              <a:gd name="T9" fmla="*/ 1223904 h 1390"/>
              <a:gd name="T10" fmla="*/ 5329049 w 2360"/>
              <a:gd name="T11" fmla="*/ 1302866 h 1390"/>
              <a:gd name="T12" fmla="*/ 5464905 w 2360"/>
              <a:gd name="T13" fmla="*/ 1930171 h 1390"/>
              <a:gd name="T14" fmla="*/ 5372874 w 2360"/>
              <a:gd name="T15" fmla="*/ 2680306 h 1390"/>
              <a:gd name="T16" fmla="*/ 4386824 w 2360"/>
              <a:gd name="T17" fmla="*/ 3254971 h 1390"/>
              <a:gd name="T18" fmla="*/ 5999563 w 2360"/>
              <a:gd name="T19" fmla="*/ 3294452 h 1390"/>
              <a:gd name="T20" fmla="*/ 7743775 w 2360"/>
              <a:gd name="T21" fmla="*/ 3290065 h 1390"/>
              <a:gd name="T22" fmla="*/ 5473670 w 2360"/>
              <a:gd name="T23" fmla="*/ 1250225 h 1390"/>
              <a:gd name="T24" fmla="*/ 5925062 w 2360"/>
              <a:gd name="T25" fmla="*/ 3987559 h 1390"/>
              <a:gd name="T26" fmla="*/ 6249362 w 2360"/>
              <a:gd name="T27" fmla="*/ 2026680 h 1390"/>
              <a:gd name="T28" fmla="*/ 7305531 w 2360"/>
              <a:gd name="T29" fmla="*/ 631692 h 1390"/>
              <a:gd name="T30" fmla="*/ 815134 w 2360"/>
              <a:gd name="T31" fmla="*/ 1386214 h 1390"/>
              <a:gd name="T32" fmla="*/ 2322694 w 2360"/>
              <a:gd name="T33" fmla="*/ 3079501 h 1390"/>
              <a:gd name="T34" fmla="*/ 3080857 w 2360"/>
              <a:gd name="T35" fmla="*/ 1781022 h 1390"/>
              <a:gd name="T36" fmla="*/ 2572493 w 2360"/>
              <a:gd name="T37" fmla="*/ 1092302 h 1390"/>
              <a:gd name="T38" fmla="*/ 1687240 w 2360"/>
              <a:gd name="T39" fmla="*/ 846643 h 1390"/>
              <a:gd name="T40" fmla="*/ 411950 w 2360"/>
              <a:gd name="T41" fmla="*/ 1289705 h 1390"/>
              <a:gd name="T42" fmla="*/ 1139435 w 2360"/>
              <a:gd name="T43" fmla="*/ 1671353 h 1390"/>
              <a:gd name="T44" fmla="*/ 1433059 w 2360"/>
              <a:gd name="T45" fmla="*/ 3184783 h 1390"/>
              <a:gd name="T46" fmla="*/ 2695202 w 2360"/>
              <a:gd name="T47" fmla="*/ 5812448 h 1390"/>
              <a:gd name="T48" fmla="*/ 3115916 w 2360"/>
              <a:gd name="T49" fmla="*/ 5198303 h 1390"/>
              <a:gd name="T50" fmla="*/ 2489227 w 2360"/>
              <a:gd name="T51" fmla="*/ 2395167 h 1390"/>
              <a:gd name="T52" fmla="*/ 2107955 w 2360"/>
              <a:gd name="T53" fmla="*/ 1943332 h 1390"/>
              <a:gd name="T54" fmla="*/ 1130670 w 2360"/>
              <a:gd name="T55" fmla="*/ 1741541 h 1390"/>
              <a:gd name="T56" fmla="*/ 1691623 w 2360"/>
              <a:gd name="T57" fmla="*/ 1504656 h 1390"/>
              <a:gd name="T58" fmla="*/ 3335038 w 2360"/>
              <a:gd name="T59" fmla="*/ 4097228 h 1390"/>
              <a:gd name="T60" fmla="*/ 4430649 w 2360"/>
              <a:gd name="T61" fmla="*/ 320233 h 1390"/>
              <a:gd name="T62" fmla="*/ 3352568 w 2360"/>
              <a:gd name="T63" fmla="*/ 570278 h 1390"/>
              <a:gd name="T64" fmla="*/ 3549778 w 2360"/>
              <a:gd name="T65" fmla="*/ 1688900 h 1390"/>
              <a:gd name="T66" fmla="*/ 9067272 w 2360"/>
              <a:gd name="T67" fmla="*/ 4426234 h 1390"/>
              <a:gd name="T68" fmla="*/ 3111534 w 2360"/>
              <a:gd name="T69" fmla="*/ 394808 h 1390"/>
              <a:gd name="T70" fmla="*/ 3413922 w 2360"/>
              <a:gd name="T71" fmla="*/ 35094 h 1390"/>
              <a:gd name="T72" fmla="*/ 2953766 w 2360"/>
              <a:gd name="T73" fmla="*/ 1215131 h 1390"/>
              <a:gd name="T74" fmla="*/ 2813528 w 2360"/>
              <a:gd name="T75" fmla="*/ 987019 h 1390"/>
              <a:gd name="T76" fmla="*/ 2274487 w 2360"/>
              <a:gd name="T77" fmla="*/ 851030 h 1390"/>
              <a:gd name="T78" fmla="*/ 6411513 w 2360"/>
              <a:gd name="T79" fmla="*/ 4443781 h 1390"/>
              <a:gd name="T80" fmla="*/ 8962094 w 2360"/>
              <a:gd name="T81" fmla="*/ 2732947 h 1390"/>
              <a:gd name="T82" fmla="*/ 1919510 w 2360"/>
              <a:gd name="T83" fmla="*/ 780842 h 1390"/>
              <a:gd name="T84" fmla="*/ 5302755 w 2360"/>
              <a:gd name="T85" fmla="*/ 745748 h 1390"/>
              <a:gd name="T86" fmla="*/ 2476080 w 2360"/>
              <a:gd name="T87" fmla="*/ 478156 h 1390"/>
              <a:gd name="T88" fmla="*/ 10276826 w 2360"/>
              <a:gd name="T89" fmla="*/ 5531696 h 1390"/>
              <a:gd name="T90" fmla="*/ 8668470 w 2360"/>
              <a:gd name="T91" fmla="*/ 4220057 h 1390"/>
              <a:gd name="T92" fmla="*/ 5386021 w 2360"/>
              <a:gd name="T93" fmla="*/ 504477 h 1390"/>
              <a:gd name="T94" fmla="*/ 2677672 w 2360"/>
              <a:gd name="T95" fmla="*/ 307073 h 1390"/>
              <a:gd name="T96" fmla="*/ 8760501 w 2360"/>
              <a:gd name="T97" fmla="*/ 3772608 h 1390"/>
              <a:gd name="T98" fmla="*/ 2677672 w 2360"/>
              <a:gd name="T99" fmla="*/ 679947 h 1390"/>
              <a:gd name="T100" fmla="*/ 8848150 w 2360"/>
              <a:gd name="T101" fmla="*/ 3689259 h 1390"/>
              <a:gd name="T102" fmla="*/ 5149369 w 2360"/>
              <a:gd name="T103" fmla="*/ 2596958 h 1390"/>
              <a:gd name="T104" fmla="*/ 9290777 w 2360"/>
              <a:gd name="T105" fmla="*/ 2224084 h 1390"/>
              <a:gd name="T106" fmla="*/ 9089185 w 2360"/>
              <a:gd name="T107" fmla="*/ 5360612 h 1390"/>
              <a:gd name="T108" fmla="*/ 8835003 w 2360"/>
              <a:gd name="T109" fmla="*/ 4097228 h 1390"/>
              <a:gd name="T110" fmla="*/ 2379666 w 2360"/>
              <a:gd name="T111" fmla="*/ 403581 h 1390"/>
              <a:gd name="T112" fmla="*/ 2949383 w 2360"/>
              <a:gd name="T113" fmla="*/ 1197584 h 1390"/>
              <a:gd name="T114" fmla="*/ 2712732 w 2360"/>
              <a:gd name="T115" fmla="*/ 1087915 h 1390"/>
              <a:gd name="T116" fmla="*/ 2572493 w 2360"/>
              <a:gd name="T117" fmla="*/ 3285678 h 1390"/>
              <a:gd name="T118" fmla="*/ 2112337 w 2360"/>
              <a:gd name="T119" fmla="*/ 3048794 h 1390"/>
              <a:gd name="T120" fmla="*/ 4772479 w 2360"/>
              <a:gd name="T121" fmla="*/ 1903851 h 1390"/>
              <a:gd name="T122" fmla="*/ 8742972 w 2360"/>
              <a:gd name="T123" fmla="*/ 4211283 h 1390"/>
              <a:gd name="T124" fmla="*/ 438244 w 2360"/>
              <a:gd name="T125" fmla="*/ 1557297 h 1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gradFill>
            <a:gsLst>
              <a:gs pos="3000">
                <a:schemeClr val="accent1">
                  <a:lumMod val="5000"/>
                  <a:lumOff val="95000"/>
                </a:schemeClr>
              </a:gs>
              <a:gs pos="65000">
                <a:srgbClr val="B3B2B1">
                  <a:alpha val="50000"/>
                </a:srgbClr>
              </a:gs>
              <a:gs pos="95000">
                <a:schemeClr val="accent1">
                  <a:lumMod val="5000"/>
                  <a:lumOff val="95000"/>
                </a:schemeClr>
              </a:gs>
              <a:gs pos="35000">
                <a:srgbClr val="B3B2B1">
                  <a:alpha val="50000"/>
                </a:srgbClr>
              </a:gs>
            </a:gsLst>
            <a:lin ang="5400000" scaled="1"/>
          </a:gradFill>
          <a:ln>
            <a:noFill/>
          </a:ln>
        </p:spPr>
        <p:txBody>
          <a:bodyPr/>
          <a:lstStyle/>
          <a:p>
            <a:endParaRPr lang="en-US"/>
          </a:p>
        </p:txBody>
      </p:sp>
      <p:pic>
        <p:nvPicPr>
          <p:cNvPr id="14" name="Picture 13">
            <a:extLst>
              <a:ext uri="{FF2B5EF4-FFF2-40B4-BE49-F238E27FC236}">
                <a16:creationId xmlns:a16="http://schemas.microsoft.com/office/drawing/2014/main" id="{96ADD217-0140-0F4C-ADB9-7F06708FE597}"/>
              </a:ext>
            </a:extLst>
          </p:cNvPr>
          <p:cNvPicPr>
            <a:picLocks noChangeAspect="1"/>
          </p:cNvPicPr>
          <p:nvPr/>
        </p:nvPicPr>
        <p:blipFill rotWithShape="1">
          <a:blip r:embed="rId3"/>
          <a:srcRect l="16530" t="2053" r="10928" b="4800"/>
          <a:stretch/>
        </p:blipFill>
        <p:spPr>
          <a:xfrm>
            <a:off x="0" y="4933714"/>
            <a:ext cx="999067" cy="1924286"/>
          </a:xfrm>
          <a:prstGeom prst="rect">
            <a:avLst/>
          </a:prstGeom>
        </p:spPr>
      </p:pic>
      <p:pic>
        <p:nvPicPr>
          <p:cNvPr id="15" name="Picture 14">
            <a:extLst>
              <a:ext uri="{FF2B5EF4-FFF2-40B4-BE49-F238E27FC236}">
                <a16:creationId xmlns:a16="http://schemas.microsoft.com/office/drawing/2014/main" id="{96300D43-FEF1-9D44-AFF4-2D4F569F05BD}"/>
              </a:ext>
            </a:extLst>
          </p:cNvPr>
          <p:cNvPicPr>
            <a:picLocks noChangeAspect="1"/>
          </p:cNvPicPr>
          <p:nvPr/>
        </p:nvPicPr>
        <p:blipFill rotWithShape="1">
          <a:blip r:embed="rId4"/>
          <a:srcRect l="15744" b="4901"/>
          <a:stretch/>
        </p:blipFill>
        <p:spPr>
          <a:xfrm rot="10800000">
            <a:off x="11431864" y="1"/>
            <a:ext cx="760135" cy="1286932"/>
          </a:xfrm>
          <a:prstGeom prst="rect">
            <a:avLst/>
          </a:prstGeom>
        </p:spPr>
      </p:pic>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13</a:t>
            </a:fld>
            <a:endParaRPr lang="en-US" sz="1000">
              <a:solidFill>
                <a:srgbClr val="00338D"/>
              </a:solidFill>
            </a:endParaRPr>
          </a:p>
        </p:txBody>
      </p:sp>
      <p:sp>
        <p:nvSpPr>
          <p:cNvPr id="9" name="Headline">
            <a:extLst>
              <a:ext uri="{FF2B5EF4-FFF2-40B4-BE49-F238E27FC236}">
                <a16:creationId xmlns:a16="http://schemas.microsoft.com/office/drawing/2014/main" id="{6640FF03-E64D-4C4E-ADC3-5A677FAC1D1E}"/>
              </a:ext>
            </a:extLst>
          </p:cNvPr>
          <p:cNvSpPr txBox="1">
            <a:spLocks/>
          </p:cNvSpPr>
          <p:nvPr/>
        </p:nvSpPr>
        <p:spPr>
          <a:xfrm>
            <a:off x="2393302" y="87054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a:solidFill>
                  <a:srgbClr val="55565A"/>
                </a:solidFill>
              </a:rPr>
              <a:t>Leos auf einen Blick</a:t>
            </a:r>
          </a:p>
        </p:txBody>
      </p:sp>
      <p:pic>
        <p:nvPicPr>
          <p:cNvPr id="10" name="Picture 9">
            <a:extLst>
              <a:ext uri="{FF2B5EF4-FFF2-40B4-BE49-F238E27FC236}">
                <a16:creationId xmlns:a16="http://schemas.microsoft.com/office/drawing/2014/main" id="{438A0116-1150-C341-B3BA-03A58BB526B1}"/>
              </a:ext>
            </a:extLst>
          </p:cNvPr>
          <p:cNvPicPr>
            <a:picLocks noChangeAspect="1"/>
          </p:cNvPicPr>
          <p:nvPr/>
        </p:nvPicPr>
        <p:blipFill>
          <a:blip r:embed="rId5"/>
          <a:stretch>
            <a:fillRect/>
          </a:stretch>
        </p:blipFill>
        <p:spPr>
          <a:xfrm>
            <a:off x="645656" y="430972"/>
            <a:ext cx="1558206" cy="1558206"/>
          </a:xfrm>
          <a:prstGeom prst="rect">
            <a:avLst/>
          </a:prstGeom>
        </p:spPr>
      </p:pic>
      <p:graphicFrame>
        <p:nvGraphicFramePr>
          <p:cNvPr id="5" name="Diagram 4">
            <a:extLst>
              <a:ext uri="{FF2B5EF4-FFF2-40B4-BE49-F238E27FC236}">
                <a16:creationId xmlns:a16="http://schemas.microsoft.com/office/drawing/2014/main" id="{40CCC617-9A77-5D48-91B0-4D081D53E525}"/>
              </a:ext>
            </a:extLst>
          </p:cNvPr>
          <p:cNvGraphicFramePr/>
          <p:nvPr>
            <p:extLst>
              <p:ext uri="{D42A27DB-BD31-4B8C-83A1-F6EECF244321}">
                <p14:modId xmlns:p14="http://schemas.microsoft.com/office/powerpoint/2010/main" val="1610255034"/>
              </p:ext>
            </p:extLst>
          </p:nvPr>
        </p:nvGraphicFramePr>
        <p:xfrm>
          <a:off x="4034940" y="67384"/>
          <a:ext cx="10888133" cy="654291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770105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8"/>
          <p:cNvSpPr>
            <a:spLocks noEditPoints="1"/>
          </p:cNvSpPr>
          <p:nvPr/>
        </p:nvSpPr>
        <p:spPr bwMode="auto">
          <a:xfrm>
            <a:off x="3457396" y="2122711"/>
            <a:ext cx="7802164" cy="4558839"/>
          </a:xfrm>
          <a:custGeom>
            <a:avLst/>
            <a:gdLst>
              <a:gd name="T0" fmla="*/ 8677235 w 2360"/>
              <a:gd name="T1" fmla="*/ 2592571 h 1390"/>
              <a:gd name="T2" fmla="*/ 9312689 w 2360"/>
              <a:gd name="T3" fmla="*/ 1197584 h 1390"/>
              <a:gd name="T4" fmla="*/ 9067272 w 2360"/>
              <a:gd name="T5" fmla="*/ 530797 h 1390"/>
              <a:gd name="T6" fmla="*/ 7209117 w 2360"/>
              <a:gd name="T7" fmla="*/ 486930 h 1390"/>
              <a:gd name="T8" fmla="*/ 6521074 w 2360"/>
              <a:gd name="T9" fmla="*/ 1223904 h 1390"/>
              <a:gd name="T10" fmla="*/ 5329049 w 2360"/>
              <a:gd name="T11" fmla="*/ 1302866 h 1390"/>
              <a:gd name="T12" fmla="*/ 5464905 w 2360"/>
              <a:gd name="T13" fmla="*/ 1930171 h 1390"/>
              <a:gd name="T14" fmla="*/ 5372874 w 2360"/>
              <a:gd name="T15" fmla="*/ 2680306 h 1390"/>
              <a:gd name="T16" fmla="*/ 4386824 w 2360"/>
              <a:gd name="T17" fmla="*/ 3254971 h 1390"/>
              <a:gd name="T18" fmla="*/ 5999563 w 2360"/>
              <a:gd name="T19" fmla="*/ 3294452 h 1390"/>
              <a:gd name="T20" fmla="*/ 7743775 w 2360"/>
              <a:gd name="T21" fmla="*/ 3290065 h 1390"/>
              <a:gd name="T22" fmla="*/ 5473670 w 2360"/>
              <a:gd name="T23" fmla="*/ 1250225 h 1390"/>
              <a:gd name="T24" fmla="*/ 5925062 w 2360"/>
              <a:gd name="T25" fmla="*/ 3987559 h 1390"/>
              <a:gd name="T26" fmla="*/ 6249362 w 2360"/>
              <a:gd name="T27" fmla="*/ 2026680 h 1390"/>
              <a:gd name="T28" fmla="*/ 7305531 w 2360"/>
              <a:gd name="T29" fmla="*/ 631692 h 1390"/>
              <a:gd name="T30" fmla="*/ 815134 w 2360"/>
              <a:gd name="T31" fmla="*/ 1386214 h 1390"/>
              <a:gd name="T32" fmla="*/ 2322694 w 2360"/>
              <a:gd name="T33" fmla="*/ 3079501 h 1390"/>
              <a:gd name="T34" fmla="*/ 3080857 w 2360"/>
              <a:gd name="T35" fmla="*/ 1781022 h 1390"/>
              <a:gd name="T36" fmla="*/ 2572493 w 2360"/>
              <a:gd name="T37" fmla="*/ 1092302 h 1390"/>
              <a:gd name="T38" fmla="*/ 1687240 w 2360"/>
              <a:gd name="T39" fmla="*/ 846643 h 1390"/>
              <a:gd name="T40" fmla="*/ 411950 w 2360"/>
              <a:gd name="T41" fmla="*/ 1289705 h 1390"/>
              <a:gd name="T42" fmla="*/ 1139435 w 2360"/>
              <a:gd name="T43" fmla="*/ 1671353 h 1390"/>
              <a:gd name="T44" fmla="*/ 1433059 w 2360"/>
              <a:gd name="T45" fmla="*/ 3184783 h 1390"/>
              <a:gd name="T46" fmla="*/ 2695202 w 2360"/>
              <a:gd name="T47" fmla="*/ 5812448 h 1390"/>
              <a:gd name="T48" fmla="*/ 3115916 w 2360"/>
              <a:gd name="T49" fmla="*/ 5198303 h 1390"/>
              <a:gd name="T50" fmla="*/ 2489227 w 2360"/>
              <a:gd name="T51" fmla="*/ 2395167 h 1390"/>
              <a:gd name="T52" fmla="*/ 2107955 w 2360"/>
              <a:gd name="T53" fmla="*/ 1943332 h 1390"/>
              <a:gd name="T54" fmla="*/ 1130670 w 2360"/>
              <a:gd name="T55" fmla="*/ 1741541 h 1390"/>
              <a:gd name="T56" fmla="*/ 1691623 w 2360"/>
              <a:gd name="T57" fmla="*/ 1504656 h 1390"/>
              <a:gd name="T58" fmla="*/ 3335038 w 2360"/>
              <a:gd name="T59" fmla="*/ 4097228 h 1390"/>
              <a:gd name="T60" fmla="*/ 4430649 w 2360"/>
              <a:gd name="T61" fmla="*/ 320233 h 1390"/>
              <a:gd name="T62" fmla="*/ 3352568 w 2360"/>
              <a:gd name="T63" fmla="*/ 570278 h 1390"/>
              <a:gd name="T64" fmla="*/ 3549778 w 2360"/>
              <a:gd name="T65" fmla="*/ 1688900 h 1390"/>
              <a:gd name="T66" fmla="*/ 9067272 w 2360"/>
              <a:gd name="T67" fmla="*/ 4426234 h 1390"/>
              <a:gd name="T68" fmla="*/ 3111534 w 2360"/>
              <a:gd name="T69" fmla="*/ 394808 h 1390"/>
              <a:gd name="T70" fmla="*/ 3413922 w 2360"/>
              <a:gd name="T71" fmla="*/ 35094 h 1390"/>
              <a:gd name="T72" fmla="*/ 2953766 w 2360"/>
              <a:gd name="T73" fmla="*/ 1215131 h 1390"/>
              <a:gd name="T74" fmla="*/ 2813528 w 2360"/>
              <a:gd name="T75" fmla="*/ 987019 h 1390"/>
              <a:gd name="T76" fmla="*/ 2274487 w 2360"/>
              <a:gd name="T77" fmla="*/ 851030 h 1390"/>
              <a:gd name="T78" fmla="*/ 6411513 w 2360"/>
              <a:gd name="T79" fmla="*/ 4443781 h 1390"/>
              <a:gd name="T80" fmla="*/ 8962094 w 2360"/>
              <a:gd name="T81" fmla="*/ 2732947 h 1390"/>
              <a:gd name="T82" fmla="*/ 1919510 w 2360"/>
              <a:gd name="T83" fmla="*/ 780842 h 1390"/>
              <a:gd name="T84" fmla="*/ 5302755 w 2360"/>
              <a:gd name="T85" fmla="*/ 745748 h 1390"/>
              <a:gd name="T86" fmla="*/ 2476080 w 2360"/>
              <a:gd name="T87" fmla="*/ 478156 h 1390"/>
              <a:gd name="T88" fmla="*/ 10276826 w 2360"/>
              <a:gd name="T89" fmla="*/ 5531696 h 1390"/>
              <a:gd name="T90" fmla="*/ 8668470 w 2360"/>
              <a:gd name="T91" fmla="*/ 4220057 h 1390"/>
              <a:gd name="T92" fmla="*/ 5386021 w 2360"/>
              <a:gd name="T93" fmla="*/ 504477 h 1390"/>
              <a:gd name="T94" fmla="*/ 2677672 w 2360"/>
              <a:gd name="T95" fmla="*/ 307073 h 1390"/>
              <a:gd name="T96" fmla="*/ 8760501 w 2360"/>
              <a:gd name="T97" fmla="*/ 3772608 h 1390"/>
              <a:gd name="T98" fmla="*/ 2677672 w 2360"/>
              <a:gd name="T99" fmla="*/ 679947 h 1390"/>
              <a:gd name="T100" fmla="*/ 8848150 w 2360"/>
              <a:gd name="T101" fmla="*/ 3689259 h 1390"/>
              <a:gd name="T102" fmla="*/ 5149369 w 2360"/>
              <a:gd name="T103" fmla="*/ 2596958 h 1390"/>
              <a:gd name="T104" fmla="*/ 9290777 w 2360"/>
              <a:gd name="T105" fmla="*/ 2224084 h 1390"/>
              <a:gd name="T106" fmla="*/ 9089185 w 2360"/>
              <a:gd name="T107" fmla="*/ 5360612 h 1390"/>
              <a:gd name="T108" fmla="*/ 8835003 w 2360"/>
              <a:gd name="T109" fmla="*/ 4097228 h 1390"/>
              <a:gd name="T110" fmla="*/ 2379666 w 2360"/>
              <a:gd name="T111" fmla="*/ 403581 h 1390"/>
              <a:gd name="T112" fmla="*/ 2949383 w 2360"/>
              <a:gd name="T113" fmla="*/ 1197584 h 1390"/>
              <a:gd name="T114" fmla="*/ 2712732 w 2360"/>
              <a:gd name="T115" fmla="*/ 1087915 h 1390"/>
              <a:gd name="T116" fmla="*/ 2572493 w 2360"/>
              <a:gd name="T117" fmla="*/ 3285678 h 1390"/>
              <a:gd name="T118" fmla="*/ 2112337 w 2360"/>
              <a:gd name="T119" fmla="*/ 3048794 h 1390"/>
              <a:gd name="T120" fmla="*/ 4772479 w 2360"/>
              <a:gd name="T121" fmla="*/ 1903851 h 1390"/>
              <a:gd name="T122" fmla="*/ 8742972 w 2360"/>
              <a:gd name="T123" fmla="*/ 4211283 h 1390"/>
              <a:gd name="T124" fmla="*/ 438244 w 2360"/>
              <a:gd name="T125" fmla="*/ 1557297 h 1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14" name="Picture 13">
            <a:extLst>
              <a:ext uri="{FF2B5EF4-FFF2-40B4-BE49-F238E27FC236}">
                <a16:creationId xmlns:a16="http://schemas.microsoft.com/office/drawing/2014/main" id="{96ADD217-0140-0F4C-ADB9-7F06708FE597}"/>
              </a:ext>
            </a:extLst>
          </p:cNvPr>
          <p:cNvPicPr>
            <a:picLocks noChangeAspect="1"/>
          </p:cNvPicPr>
          <p:nvPr/>
        </p:nvPicPr>
        <p:blipFill rotWithShape="1">
          <a:blip r:embed="rId3"/>
          <a:srcRect l="16530" t="2053" r="10928" b="4800"/>
          <a:stretch/>
        </p:blipFill>
        <p:spPr>
          <a:xfrm>
            <a:off x="0" y="4933714"/>
            <a:ext cx="999067" cy="1924286"/>
          </a:xfrm>
          <a:prstGeom prst="rect">
            <a:avLst/>
          </a:prstGeom>
        </p:spPr>
      </p:pic>
      <p:pic>
        <p:nvPicPr>
          <p:cNvPr id="15" name="Picture 14">
            <a:extLst>
              <a:ext uri="{FF2B5EF4-FFF2-40B4-BE49-F238E27FC236}">
                <a16:creationId xmlns:a16="http://schemas.microsoft.com/office/drawing/2014/main" id="{96300D43-FEF1-9D44-AFF4-2D4F569F05BD}"/>
              </a:ext>
            </a:extLst>
          </p:cNvPr>
          <p:cNvPicPr>
            <a:picLocks noChangeAspect="1"/>
          </p:cNvPicPr>
          <p:nvPr/>
        </p:nvPicPr>
        <p:blipFill rotWithShape="1">
          <a:blip r:embed="rId4"/>
          <a:srcRect l="15744" b="4901"/>
          <a:stretch/>
        </p:blipFill>
        <p:spPr>
          <a:xfrm rot="10800000">
            <a:off x="11431864" y="1"/>
            <a:ext cx="760135" cy="1286932"/>
          </a:xfrm>
          <a:prstGeom prst="rect">
            <a:avLst/>
          </a:prstGeom>
        </p:spPr>
      </p:pic>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14</a:t>
            </a:fld>
            <a:endParaRPr lang="en-US" sz="1000">
              <a:solidFill>
                <a:srgbClr val="00338D"/>
              </a:solidFill>
            </a:endParaRPr>
          </a:p>
        </p:txBody>
      </p:sp>
      <p:sp>
        <p:nvSpPr>
          <p:cNvPr id="20" name="Text Placeholder 18">
            <a:extLst>
              <a:ext uri="{FF2B5EF4-FFF2-40B4-BE49-F238E27FC236}">
                <a16:creationId xmlns:a16="http://schemas.microsoft.com/office/drawing/2014/main" id="{B97DA9D7-0EA5-4B05-A948-11B372C921CE}"/>
              </a:ext>
            </a:extLst>
          </p:cNvPr>
          <p:cNvSpPr txBox="1">
            <a:spLocks/>
          </p:cNvSpPr>
          <p:nvPr/>
        </p:nvSpPr>
        <p:spPr>
          <a:xfrm>
            <a:off x="1772929" y="1323581"/>
            <a:ext cx="6092824" cy="445043"/>
          </a:xfrm>
          <a:prstGeom prst="rect">
            <a:avLst/>
          </a:prstGeom>
        </p:spPr>
        <p:txBody>
          <a:bodyPr lIns="91440" tIns="45720" rIns="91440" bIns="45720"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2400" b="0">
                <a:solidFill>
                  <a:srgbClr val="55565A"/>
                </a:solidFill>
              </a:rPr>
              <a:t>Anzahl der Clubs nach konstitutionellem Gebiet</a:t>
            </a:r>
          </a:p>
        </p:txBody>
      </p:sp>
      <p:sp>
        <p:nvSpPr>
          <p:cNvPr id="27" name="Headline">
            <a:extLst>
              <a:ext uri="{FF2B5EF4-FFF2-40B4-BE49-F238E27FC236}">
                <a16:creationId xmlns:a16="http://schemas.microsoft.com/office/drawing/2014/main" id="{EB8A70A5-3D37-034C-A8CC-09818E31A4AA}"/>
              </a:ext>
            </a:extLst>
          </p:cNvPr>
          <p:cNvSpPr txBox="1">
            <a:spLocks/>
          </p:cNvSpPr>
          <p:nvPr/>
        </p:nvSpPr>
        <p:spPr>
          <a:xfrm>
            <a:off x="1778170" y="775880"/>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a:solidFill>
                  <a:srgbClr val="55565A"/>
                </a:solidFill>
              </a:rPr>
              <a:t>Leos weltweit</a:t>
            </a:r>
          </a:p>
        </p:txBody>
      </p:sp>
      <p:pic>
        <p:nvPicPr>
          <p:cNvPr id="29" name="Picture 28">
            <a:extLst>
              <a:ext uri="{FF2B5EF4-FFF2-40B4-BE49-F238E27FC236}">
                <a16:creationId xmlns:a16="http://schemas.microsoft.com/office/drawing/2014/main" id="{BF34A249-04A3-7949-B494-526DDDD501AE}"/>
              </a:ext>
            </a:extLst>
          </p:cNvPr>
          <p:cNvPicPr>
            <a:picLocks noChangeAspect="1"/>
          </p:cNvPicPr>
          <p:nvPr/>
        </p:nvPicPr>
        <p:blipFill>
          <a:blip r:embed="rId5"/>
          <a:stretch>
            <a:fillRect/>
          </a:stretch>
        </p:blipFill>
        <p:spPr>
          <a:xfrm>
            <a:off x="219964" y="530177"/>
            <a:ext cx="1558206" cy="1558206"/>
          </a:xfrm>
          <a:prstGeom prst="rect">
            <a:avLst/>
          </a:prstGeom>
        </p:spPr>
      </p:pic>
      <p:sp>
        <p:nvSpPr>
          <p:cNvPr id="22" name="TextBox 21">
            <a:extLst>
              <a:ext uri="{FF2B5EF4-FFF2-40B4-BE49-F238E27FC236}">
                <a16:creationId xmlns:a16="http://schemas.microsoft.com/office/drawing/2014/main" id="{ACBFDD81-610B-E94C-A626-9EE167DF8DA0}"/>
              </a:ext>
            </a:extLst>
          </p:cNvPr>
          <p:cNvSpPr txBox="1"/>
          <p:nvPr/>
        </p:nvSpPr>
        <p:spPr>
          <a:xfrm>
            <a:off x="1778181" y="2061075"/>
            <a:ext cx="2667113" cy="4339650"/>
          </a:xfrm>
          <a:prstGeom prst="rect">
            <a:avLst/>
          </a:prstGeom>
          <a:noFill/>
        </p:spPr>
        <p:txBody>
          <a:bodyPr wrap="square" rtlCol="0">
            <a:spAutoFit/>
          </a:bodyPr>
          <a:lstStyle/>
          <a:p>
            <a:r>
              <a:rPr lang="de-DE" b="1">
                <a:solidFill>
                  <a:srgbClr val="00AC69"/>
                </a:solidFill>
                <a:latin typeface="Arial" panose="020B0604020202020204" pitchFamily="34" charset="0"/>
                <a:cs typeface="Arial" panose="020B0604020202020204" pitchFamily="34" charset="0"/>
              </a:rPr>
              <a:t>Top 10 Länder</a:t>
            </a:r>
          </a:p>
          <a:p>
            <a:pPr>
              <a:lnSpc>
                <a:spcPct val="150000"/>
              </a:lnSpc>
            </a:pPr>
            <a:r>
              <a:rPr lang="de-DE" sz="1600">
                <a:solidFill>
                  <a:srgbClr val="616262"/>
                </a:solidFill>
                <a:latin typeface="Arial" panose="020B0604020202020204" pitchFamily="34" charset="0"/>
                <a:cs typeface="Arial" panose="020B0604020202020204" pitchFamily="34" charset="0"/>
              </a:rPr>
              <a:t>Bangladesch</a:t>
            </a:r>
          </a:p>
          <a:p>
            <a:pPr>
              <a:lnSpc>
                <a:spcPct val="150000"/>
              </a:lnSpc>
            </a:pPr>
            <a:r>
              <a:rPr lang="de-DE" sz="1600">
                <a:solidFill>
                  <a:srgbClr val="616262"/>
                </a:solidFill>
                <a:latin typeface="Arial" panose="020B0604020202020204" pitchFamily="34" charset="0"/>
                <a:cs typeface="Arial" panose="020B0604020202020204" pitchFamily="34" charset="0"/>
              </a:rPr>
              <a:t>Brasilien</a:t>
            </a:r>
          </a:p>
          <a:p>
            <a:pPr>
              <a:lnSpc>
                <a:spcPct val="150000"/>
              </a:lnSpc>
            </a:pPr>
            <a:r>
              <a:rPr lang="de-DE" sz="1600">
                <a:solidFill>
                  <a:srgbClr val="616262"/>
                </a:solidFill>
                <a:latin typeface="Arial" panose="020B0604020202020204" pitchFamily="34" charset="0"/>
                <a:cs typeface="Arial" panose="020B0604020202020204" pitchFamily="34" charset="0"/>
              </a:rPr>
              <a:t>Deutschland</a:t>
            </a:r>
          </a:p>
          <a:p>
            <a:pPr>
              <a:lnSpc>
                <a:spcPct val="150000"/>
              </a:lnSpc>
            </a:pPr>
            <a:r>
              <a:rPr lang="de-DE" sz="1600">
                <a:solidFill>
                  <a:srgbClr val="616262"/>
                </a:solidFill>
                <a:latin typeface="Arial" panose="020B0604020202020204" pitchFamily="34" charset="0"/>
                <a:cs typeface="Arial" panose="020B0604020202020204" pitchFamily="34" charset="0"/>
              </a:rPr>
              <a:t>Indien</a:t>
            </a:r>
          </a:p>
          <a:p>
            <a:pPr>
              <a:lnSpc>
                <a:spcPct val="150000"/>
              </a:lnSpc>
            </a:pPr>
            <a:r>
              <a:rPr lang="de-DE" sz="1600">
                <a:solidFill>
                  <a:srgbClr val="616262"/>
                </a:solidFill>
                <a:latin typeface="Arial" panose="020B0604020202020204" pitchFamily="34" charset="0"/>
                <a:cs typeface="Arial" panose="020B0604020202020204" pitchFamily="34" charset="0"/>
              </a:rPr>
              <a:t>Italien</a:t>
            </a:r>
          </a:p>
          <a:p>
            <a:pPr>
              <a:lnSpc>
                <a:spcPct val="150000"/>
              </a:lnSpc>
            </a:pPr>
            <a:r>
              <a:rPr lang="de-DE" sz="1600">
                <a:solidFill>
                  <a:srgbClr val="616262"/>
                </a:solidFill>
                <a:latin typeface="Arial" panose="020B0604020202020204" pitchFamily="34" charset="0"/>
                <a:cs typeface="Arial" panose="020B0604020202020204" pitchFamily="34" charset="0"/>
              </a:rPr>
              <a:t>Japan</a:t>
            </a:r>
          </a:p>
          <a:p>
            <a:pPr>
              <a:lnSpc>
                <a:spcPct val="150000"/>
              </a:lnSpc>
            </a:pPr>
            <a:r>
              <a:rPr lang="de-DE" sz="1600">
                <a:solidFill>
                  <a:srgbClr val="616262"/>
                </a:solidFill>
                <a:latin typeface="Arial" panose="020B0604020202020204" pitchFamily="34" charset="0"/>
                <a:cs typeface="Arial" panose="020B0604020202020204" pitchFamily="34" charset="0"/>
              </a:rPr>
              <a:t>Malaysia</a:t>
            </a:r>
          </a:p>
          <a:p>
            <a:pPr>
              <a:lnSpc>
                <a:spcPct val="150000"/>
              </a:lnSpc>
            </a:pPr>
            <a:r>
              <a:rPr lang="de-DE" sz="1600">
                <a:solidFill>
                  <a:srgbClr val="616262"/>
                </a:solidFill>
                <a:latin typeface="Arial" panose="020B0604020202020204" pitchFamily="34" charset="0"/>
                <a:cs typeface="Arial" panose="020B0604020202020204" pitchFamily="34" charset="0"/>
              </a:rPr>
              <a:t>Nepal</a:t>
            </a:r>
          </a:p>
          <a:p>
            <a:pPr>
              <a:lnSpc>
                <a:spcPct val="150000"/>
              </a:lnSpc>
            </a:pPr>
            <a:r>
              <a:rPr lang="de-DE" sz="1600">
                <a:solidFill>
                  <a:srgbClr val="616262"/>
                </a:solidFill>
                <a:latin typeface="Arial" panose="020B0604020202020204" pitchFamily="34" charset="0"/>
                <a:cs typeface="Arial" panose="020B0604020202020204" pitchFamily="34" charset="0"/>
              </a:rPr>
              <a:t>Sri Lanka</a:t>
            </a:r>
          </a:p>
          <a:p>
            <a:pPr>
              <a:lnSpc>
                <a:spcPct val="150000"/>
              </a:lnSpc>
            </a:pPr>
            <a:r>
              <a:rPr lang="de-DE" sz="1600">
                <a:solidFill>
                  <a:srgbClr val="616262"/>
                </a:solidFill>
                <a:latin typeface="Arial" panose="020B0604020202020204" pitchFamily="34" charset="0"/>
                <a:cs typeface="Arial" panose="020B0604020202020204" pitchFamily="34" charset="0"/>
              </a:rPr>
              <a:t>USA</a:t>
            </a:r>
          </a:p>
          <a:p>
            <a:endParaRPr lang="en-US" b="1" dirty="0">
              <a:solidFill>
                <a:srgbClr val="00AC69"/>
              </a:solidFill>
            </a:endParaRPr>
          </a:p>
        </p:txBody>
      </p:sp>
      <p:sp>
        <p:nvSpPr>
          <p:cNvPr id="31" name="Pentagon 30">
            <a:extLst>
              <a:ext uri="{FF2B5EF4-FFF2-40B4-BE49-F238E27FC236}">
                <a16:creationId xmlns:a16="http://schemas.microsoft.com/office/drawing/2014/main" id="{FE9B1761-0083-3F4A-930E-36260F606E3F}"/>
              </a:ext>
            </a:extLst>
          </p:cNvPr>
          <p:cNvSpPr/>
          <p:nvPr/>
        </p:nvSpPr>
        <p:spPr>
          <a:xfrm rot="5400000">
            <a:off x="4673140" y="3479177"/>
            <a:ext cx="978408" cy="484632"/>
          </a:xfrm>
          <a:prstGeom prst="homePlate">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entagon 39">
            <a:extLst>
              <a:ext uri="{FF2B5EF4-FFF2-40B4-BE49-F238E27FC236}">
                <a16:creationId xmlns:a16="http://schemas.microsoft.com/office/drawing/2014/main" id="{CC27CBDC-2A2E-464A-BC92-7328360CEC60}"/>
              </a:ext>
            </a:extLst>
          </p:cNvPr>
          <p:cNvSpPr/>
          <p:nvPr/>
        </p:nvSpPr>
        <p:spPr>
          <a:xfrm rot="5400000">
            <a:off x="4134212" y="2768170"/>
            <a:ext cx="978408" cy="484632"/>
          </a:xfrm>
          <a:prstGeom prst="homePlate">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2595DDB1-9567-314D-B86B-453BF271EB45}"/>
              </a:ext>
            </a:extLst>
          </p:cNvPr>
          <p:cNvSpPr txBox="1"/>
          <p:nvPr/>
        </p:nvSpPr>
        <p:spPr>
          <a:xfrm>
            <a:off x="4835587" y="3459238"/>
            <a:ext cx="1066800" cy="338554"/>
          </a:xfrm>
          <a:prstGeom prst="rect">
            <a:avLst/>
          </a:prstGeom>
          <a:noFill/>
        </p:spPr>
        <p:txBody>
          <a:bodyPr wrap="square" rtlCol="0">
            <a:spAutoFit/>
          </a:bodyPr>
          <a:lstStyle/>
          <a:p>
            <a:r>
              <a:rPr lang="de-DE" sz="1600" b="1">
                <a:solidFill>
                  <a:schemeClr val="bg1"/>
                </a:solidFill>
                <a:latin typeface="Arial Narrow" panose="020B0604020202020204" pitchFamily="34" charset="0"/>
                <a:cs typeface="Arial Narrow" panose="020B0604020202020204" pitchFamily="34" charset="0"/>
              </a:rPr>
              <a:t>Über 1.700</a:t>
            </a:r>
          </a:p>
        </p:txBody>
      </p:sp>
      <p:sp>
        <p:nvSpPr>
          <p:cNvPr id="24" name="TextBox 23">
            <a:extLst>
              <a:ext uri="{FF2B5EF4-FFF2-40B4-BE49-F238E27FC236}">
                <a16:creationId xmlns:a16="http://schemas.microsoft.com/office/drawing/2014/main" id="{C8CEC173-478F-BB4E-A4DF-048F5B37A500}"/>
              </a:ext>
            </a:extLst>
          </p:cNvPr>
          <p:cNvSpPr txBox="1"/>
          <p:nvPr/>
        </p:nvSpPr>
        <p:spPr>
          <a:xfrm>
            <a:off x="4391795" y="2792053"/>
            <a:ext cx="1066800" cy="338554"/>
          </a:xfrm>
          <a:prstGeom prst="rect">
            <a:avLst/>
          </a:prstGeom>
          <a:noFill/>
        </p:spPr>
        <p:txBody>
          <a:bodyPr wrap="square" rtlCol="0">
            <a:spAutoFit/>
          </a:bodyPr>
          <a:lstStyle/>
          <a:p>
            <a:r>
              <a:rPr lang="de-DE" sz="1600" b="1">
                <a:solidFill>
                  <a:schemeClr val="bg1"/>
                </a:solidFill>
                <a:latin typeface="Arial Narrow" panose="020B0604020202020204" pitchFamily="34" charset="0"/>
                <a:cs typeface="Arial Narrow" panose="020B0604020202020204" pitchFamily="34" charset="0"/>
              </a:rPr>
              <a:t>Über 80</a:t>
            </a:r>
          </a:p>
        </p:txBody>
      </p:sp>
      <p:sp>
        <p:nvSpPr>
          <p:cNvPr id="41" name="Pentagon 40">
            <a:extLst>
              <a:ext uri="{FF2B5EF4-FFF2-40B4-BE49-F238E27FC236}">
                <a16:creationId xmlns:a16="http://schemas.microsoft.com/office/drawing/2014/main" id="{D0333843-4501-4942-BC60-0B439645C449}"/>
              </a:ext>
            </a:extLst>
          </p:cNvPr>
          <p:cNvSpPr/>
          <p:nvPr/>
        </p:nvSpPr>
        <p:spPr>
          <a:xfrm rot="5400000">
            <a:off x="5390686" y="4891209"/>
            <a:ext cx="978408" cy="484632"/>
          </a:xfrm>
          <a:prstGeom prst="homePlate">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11B6B85C-4FEF-4D4D-9A0B-1A747081B677}"/>
              </a:ext>
            </a:extLst>
          </p:cNvPr>
          <p:cNvSpPr txBox="1"/>
          <p:nvPr/>
        </p:nvSpPr>
        <p:spPr>
          <a:xfrm>
            <a:off x="5562600" y="4868391"/>
            <a:ext cx="1066800" cy="338554"/>
          </a:xfrm>
          <a:prstGeom prst="rect">
            <a:avLst/>
          </a:prstGeom>
          <a:noFill/>
        </p:spPr>
        <p:txBody>
          <a:bodyPr wrap="square" rtlCol="0">
            <a:spAutoFit/>
          </a:bodyPr>
          <a:lstStyle/>
          <a:p>
            <a:r>
              <a:rPr lang="de-DE" sz="1600" b="1">
                <a:solidFill>
                  <a:schemeClr val="bg1"/>
                </a:solidFill>
                <a:latin typeface="Arial Narrow" panose="020B0604020202020204" pitchFamily="34" charset="0"/>
                <a:cs typeface="Arial Narrow" panose="020B0604020202020204" pitchFamily="34" charset="0"/>
              </a:rPr>
              <a:t>Über 1.100</a:t>
            </a:r>
          </a:p>
        </p:txBody>
      </p:sp>
      <p:sp>
        <p:nvSpPr>
          <p:cNvPr id="43" name="Pentagon 42">
            <a:extLst>
              <a:ext uri="{FF2B5EF4-FFF2-40B4-BE49-F238E27FC236}">
                <a16:creationId xmlns:a16="http://schemas.microsoft.com/office/drawing/2014/main" id="{5542CF5D-12FD-2B48-A066-1BF988C21A1D}"/>
              </a:ext>
            </a:extLst>
          </p:cNvPr>
          <p:cNvSpPr/>
          <p:nvPr/>
        </p:nvSpPr>
        <p:spPr>
          <a:xfrm rot="5400000">
            <a:off x="7070474" y="3160361"/>
            <a:ext cx="978408" cy="484632"/>
          </a:xfrm>
          <a:prstGeom prst="homePlate">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A21AB29B-BC64-4F41-A711-05C6B621A8E6}"/>
              </a:ext>
            </a:extLst>
          </p:cNvPr>
          <p:cNvSpPr txBox="1"/>
          <p:nvPr/>
        </p:nvSpPr>
        <p:spPr>
          <a:xfrm>
            <a:off x="7229637" y="3174317"/>
            <a:ext cx="1066800" cy="338554"/>
          </a:xfrm>
          <a:prstGeom prst="rect">
            <a:avLst/>
          </a:prstGeom>
          <a:noFill/>
        </p:spPr>
        <p:txBody>
          <a:bodyPr wrap="square" rtlCol="0">
            <a:spAutoFit/>
          </a:bodyPr>
          <a:lstStyle/>
          <a:p>
            <a:r>
              <a:rPr lang="de-DE" sz="1600" b="1">
                <a:solidFill>
                  <a:schemeClr val="bg1"/>
                </a:solidFill>
                <a:latin typeface="Arial Narrow" panose="020B0604020202020204" pitchFamily="34" charset="0"/>
                <a:cs typeface="Arial Narrow" panose="020B0604020202020204" pitchFamily="34" charset="0"/>
              </a:rPr>
              <a:t>Über 1.100</a:t>
            </a:r>
          </a:p>
        </p:txBody>
      </p:sp>
      <p:sp>
        <p:nvSpPr>
          <p:cNvPr id="46" name="Pentagon 45">
            <a:extLst>
              <a:ext uri="{FF2B5EF4-FFF2-40B4-BE49-F238E27FC236}">
                <a16:creationId xmlns:a16="http://schemas.microsoft.com/office/drawing/2014/main" id="{87786AC0-D848-6F49-BCA3-D608F3C0FFC9}"/>
              </a:ext>
            </a:extLst>
          </p:cNvPr>
          <p:cNvSpPr/>
          <p:nvPr/>
        </p:nvSpPr>
        <p:spPr>
          <a:xfrm rot="5400000">
            <a:off x="7282902" y="4712878"/>
            <a:ext cx="978408" cy="484632"/>
          </a:xfrm>
          <a:prstGeom prst="homePlate">
            <a:avLst/>
          </a:prstGeom>
          <a:solidFill>
            <a:srgbClr val="616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F06B566F-80BC-EF49-8C9B-2A9D3CDCC5DF}"/>
              </a:ext>
            </a:extLst>
          </p:cNvPr>
          <p:cNvSpPr txBox="1"/>
          <p:nvPr/>
        </p:nvSpPr>
        <p:spPr>
          <a:xfrm>
            <a:off x="7500189" y="4712260"/>
            <a:ext cx="1066800" cy="338554"/>
          </a:xfrm>
          <a:prstGeom prst="rect">
            <a:avLst/>
          </a:prstGeom>
          <a:noFill/>
        </p:spPr>
        <p:txBody>
          <a:bodyPr wrap="square" rtlCol="0">
            <a:spAutoFit/>
          </a:bodyPr>
          <a:lstStyle/>
          <a:p>
            <a:r>
              <a:rPr lang="de-DE" sz="1600" b="1">
                <a:solidFill>
                  <a:schemeClr val="bg1"/>
                </a:solidFill>
                <a:latin typeface="Arial Narrow" panose="020B0604020202020204" pitchFamily="34" charset="0"/>
                <a:cs typeface="Arial Narrow" panose="020B0604020202020204" pitchFamily="34" charset="0"/>
              </a:rPr>
              <a:t>Über 500</a:t>
            </a:r>
          </a:p>
        </p:txBody>
      </p:sp>
      <p:sp>
        <p:nvSpPr>
          <p:cNvPr id="48" name="Pentagon 47">
            <a:extLst>
              <a:ext uri="{FF2B5EF4-FFF2-40B4-BE49-F238E27FC236}">
                <a16:creationId xmlns:a16="http://schemas.microsoft.com/office/drawing/2014/main" id="{9861A35F-5D41-2043-8B45-67EF020C2E1A}"/>
              </a:ext>
            </a:extLst>
          </p:cNvPr>
          <p:cNvSpPr/>
          <p:nvPr/>
        </p:nvSpPr>
        <p:spPr>
          <a:xfrm rot="5400000">
            <a:off x="9245959" y="3662487"/>
            <a:ext cx="978408" cy="484632"/>
          </a:xfrm>
          <a:prstGeom prst="homePlate">
            <a:avLst/>
          </a:prstGeom>
          <a:solidFill>
            <a:srgbClr val="616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Pentagon 53">
            <a:extLst>
              <a:ext uri="{FF2B5EF4-FFF2-40B4-BE49-F238E27FC236}">
                <a16:creationId xmlns:a16="http://schemas.microsoft.com/office/drawing/2014/main" id="{D05BFF2E-5C71-CF45-9E90-77CCF1BB9DA6}"/>
              </a:ext>
            </a:extLst>
          </p:cNvPr>
          <p:cNvSpPr/>
          <p:nvPr/>
        </p:nvSpPr>
        <p:spPr>
          <a:xfrm rot="5400000">
            <a:off x="9903646" y="5164337"/>
            <a:ext cx="978408" cy="484632"/>
          </a:xfrm>
          <a:prstGeom prst="homePlate">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Pentagon 54">
            <a:extLst>
              <a:ext uri="{FF2B5EF4-FFF2-40B4-BE49-F238E27FC236}">
                <a16:creationId xmlns:a16="http://schemas.microsoft.com/office/drawing/2014/main" id="{069C6D35-1D98-9C41-A275-6838F196AD74}"/>
              </a:ext>
            </a:extLst>
          </p:cNvPr>
          <p:cNvSpPr/>
          <p:nvPr/>
        </p:nvSpPr>
        <p:spPr>
          <a:xfrm rot="5400000">
            <a:off x="8524653" y="3874289"/>
            <a:ext cx="978408" cy="484632"/>
          </a:xfrm>
          <a:prstGeom prst="homePlate">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7190C7F3-E4E1-5942-A244-1A69C8E31663}"/>
              </a:ext>
            </a:extLst>
          </p:cNvPr>
          <p:cNvSpPr txBox="1"/>
          <p:nvPr/>
        </p:nvSpPr>
        <p:spPr>
          <a:xfrm>
            <a:off x="8683006" y="3858526"/>
            <a:ext cx="1066800" cy="338554"/>
          </a:xfrm>
          <a:prstGeom prst="rect">
            <a:avLst/>
          </a:prstGeom>
          <a:noFill/>
        </p:spPr>
        <p:txBody>
          <a:bodyPr wrap="square" rtlCol="0">
            <a:spAutoFit/>
          </a:bodyPr>
          <a:lstStyle/>
          <a:p>
            <a:r>
              <a:rPr lang="de-DE" sz="1600" b="1">
                <a:solidFill>
                  <a:schemeClr val="bg1"/>
                </a:solidFill>
                <a:latin typeface="Arial Narrow" panose="020B0604020202020204" pitchFamily="34" charset="0"/>
                <a:cs typeface="Arial Narrow" panose="020B0604020202020204" pitchFamily="34" charset="0"/>
              </a:rPr>
              <a:t>Über 1.900</a:t>
            </a:r>
          </a:p>
        </p:txBody>
      </p:sp>
      <p:sp>
        <p:nvSpPr>
          <p:cNvPr id="57" name="TextBox 56">
            <a:extLst>
              <a:ext uri="{FF2B5EF4-FFF2-40B4-BE49-F238E27FC236}">
                <a16:creationId xmlns:a16="http://schemas.microsoft.com/office/drawing/2014/main" id="{782E9731-31D7-6C48-8E48-208BE4F98E15}"/>
              </a:ext>
            </a:extLst>
          </p:cNvPr>
          <p:cNvSpPr txBox="1"/>
          <p:nvPr/>
        </p:nvSpPr>
        <p:spPr>
          <a:xfrm>
            <a:off x="9464250" y="3661599"/>
            <a:ext cx="1066800" cy="338554"/>
          </a:xfrm>
          <a:prstGeom prst="rect">
            <a:avLst/>
          </a:prstGeom>
          <a:noFill/>
        </p:spPr>
        <p:txBody>
          <a:bodyPr wrap="square" rtlCol="0">
            <a:spAutoFit/>
          </a:bodyPr>
          <a:lstStyle/>
          <a:p>
            <a:r>
              <a:rPr lang="de-DE" sz="1600" b="1">
                <a:solidFill>
                  <a:schemeClr val="bg1"/>
                </a:solidFill>
                <a:latin typeface="Arial Narrow" panose="020B0604020202020204" pitchFamily="34" charset="0"/>
                <a:cs typeface="Arial Narrow" panose="020B0604020202020204" pitchFamily="34" charset="0"/>
              </a:rPr>
              <a:t>Über 700</a:t>
            </a:r>
          </a:p>
        </p:txBody>
      </p:sp>
      <p:sp>
        <p:nvSpPr>
          <p:cNvPr id="58" name="TextBox 57">
            <a:extLst>
              <a:ext uri="{FF2B5EF4-FFF2-40B4-BE49-F238E27FC236}">
                <a16:creationId xmlns:a16="http://schemas.microsoft.com/office/drawing/2014/main" id="{DC16514C-6E19-4A4D-9341-DCB84962DC9F}"/>
              </a:ext>
            </a:extLst>
          </p:cNvPr>
          <p:cNvSpPr txBox="1"/>
          <p:nvPr/>
        </p:nvSpPr>
        <p:spPr>
          <a:xfrm>
            <a:off x="10109555" y="5160937"/>
            <a:ext cx="1066800" cy="338554"/>
          </a:xfrm>
          <a:prstGeom prst="rect">
            <a:avLst/>
          </a:prstGeom>
          <a:noFill/>
        </p:spPr>
        <p:txBody>
          <a:bodyPr wrap="square" rtlCol="0">
            <a:spAutoFit/>
          </a:bodyPr>
          <a:lstStyle/>
          <a:p>
            <a:r>
              <a:rPr lang="de-DE" sz="1600" b="1">
                <a:solidFill>
                  <a:schemeClr val="bg1"/>
                </a:solidFill>
                <a:latin typeface="Arial Narrow" panose="020B0604020202020204" pitchFamily="34" charset="0"/>
                <a:cs typeface="Arial Narrow" panose="020B0604020202020204" pitchFamily="34" charset="0"/>
              </a:rPr>
              <a:t>Über 200</a:t>
            </a:r>
          </a:p>
        </p:txBody>
      </p:sp>
    </p:spTree>
    <p:extLst>
      <p:ext uri="{BB962C8B-B14F-4D97-AF65-F5344CB8AC3E}">
        <p14:creationId xmlns:p14="http://schemas.microsoft.com/office/powerpoint/2010/main" val="1652278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F2CAC243-30AC-CC4A-9F44-042F4E72F565}"/>
              </a:ext>
            </a:extLst>
          </p:cNvPr>
          <p:cNvPicPr>
            <a:picLocks noChangeAspect="1"/>
          </p:cNvPicPr>
          <p:nvPr/>
        </p:nvPicPr>
        <p:blipFill>
          <a:blip r:embed="rId3"/>
          <a:stretch>
            <a:fillRect/>
          </a:stretch>
        </p:blipFill>
        <p:spPr>
          <a:xfrm>
            <a:off x="0" y="0"/>
            <a:ext cx="12172208" cy="6858000"/>
          </a:xfrm>
          <a:prstGeom prst="rect">
            <a:avLst/>
          </a:prstGeom>
        </p:spPr>
      </p:pic>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15</a:t>
            </a:fld>
            <a:endParaRPr lang="en-US" sz="1000">
              <a:solidFill>
                <a:srgbClr val="00338D"/>
              </a:solidFill>
            </a:endParaRPr>
          </a:p>
        </p:txBody>
      </p:sp>
      <p:sp>
        <p:nvSpPr>
          <p:cNvPr id="16" name="Text Placeholder 18">
            <a:extLst>
              <a:ext uri="{FF2B5EF4-FFF2-40B4-BE49-F238E27FC236}">
                <a16:creationId xmlns:a16="http://schemas.microsoft.com/office/drawing/2014/main" id="{95CF3BC0-6133-9D44-8F9B-F16ED366B64B}"/>
              </a:ext>
            </a:extLst>
          </p:cNvPr>
          <p:cNvSpPr txBox="1">
            <a:spLocks/>
          </p:cNvSpPr>
          <p:nvPr/>
        </p:nvSpPr>
        <p:spPr>
          <a:xfrm>
            <a:off x="1243013" y="431126"/>
            <a:ext cx="6097978" cy="85580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3200">
                <a:solidFill>
                  <a:schemeClr val="bg1"/>
                </a:solidFill>
                <a:effectLst>
                  <a:glow>
                    <a:schemeClr val="bg1"/>
                  </a:glow>
                </a:effectLst>
              </a:rPr>
              <a:t>Zusammenfassung</a:t>
            </a:r>
          </a:p>
        </p:txBody>
      </p:sp>
      <p:sp>
        <p:nvSpPr>
          <p:cNvPr id="2" name="TextBox 1">
            <a:extLst>
              <a:ext uri="{FF2B5EF4-FFF2-40B4-BE49-F238E27FC236}">
                <a16:creationId xmlns:a16="http://schemas.microsoft.com/office/drawing/2014/main" id="{848F00FF-2D96-479E-85DD-00A894EEB8BB}"/>
              </a:ext>
            </a:extLst>
          </p:cNvPr>
          <p:cNvSpPr txBox="1"/>
          <p:nvPr/>
        </p:nvSpPr>
        <p:spPr>
          <a:xfrm>
            <a:off x="1243013" y="1579407"/>
            <a:ext cx="9551513" cy="4524315"/>
          </a:xfrm>
          <a:prstGeom prst="rect">
            <a:avLst/>
          </a:prstGeom>
          <a:noFill/>
        </p:spPr>
        <p:txBody>
          <a:bodyPr wrap="square" rtlCol="0">
            <a:spAutoFit/>
          </a:bodyPr>
          <a:lstStyle/>
          <a:p>
            <a:r>
              <a:rPr lang="de-DE" sz="2400">
                <a:solidFill>
                  <a:schemeClr val="bg1"/>
                </a:solidFill>
                <a:latin typeface="Arial" panose="020B0604020202020204" pitchFamily="34" charset="0"/>
                <a:cs typeface="Arial" panose="020B0604020202020204" pitchFamily="34" charset="0"/>
              </a:rPr>
              <a:t>Wichtige Aspekte des Moduls</a:t>
            </a:r>
          </a:p>
          <a:p>
            <a:pPr marL="342900" indent="-342900">
              <a:buFont typeface="Arial" panose="020B0604020202020204" pitchFamily="34" charset="0"/>
              <a:buChar char="•"/>
            </a:pPr>
            <a:r>
              <a:rPr lang="de-DE" sz="2400">
                <a:solidFill>
                  <a:schemeClr val="bg1"/>
                </a:solidFill>
                <a:latin typeface="Arial" panose="020B0604020202020204" pitchFamily="34" charset="0"/>
                <a:cs typeface="Arial" panose="020B0604020202020204" pitchFamily="34" charset="0"/>
              </a:rPr>
              <a:t>Leo steht für „Leadership, Experience und Opportunity“, also Leadership, Erfahrung und Chancen.</a:t>
            </a:r>
          </a:p>
          <a:p>
            <a:pPr marL="342900" indent="-342900">
              <a:buFont typeface="Arial" panose="020B0604020202020204" pitchFamily="34" charset="0"/>
              <a:buChar char="•"/>
            </a:pPr>
            <a:r>
              <a:rPr lang="de-DE" sz="2400">
                <a:solidFill>
                  <a:schemeClr val="bg1"/>
                </a:solidFill>
                <a:latin typeface="Arial" panose="020B0604020202020204" pitchFamily="34" charset="0"/>
                <a:cs typeface="Arial" panose="020B0604020202020204" pitchFamily="34" charset="0"/>
              </a:rPr>
              <a:t>Das Leo-Clubprogramm bietet einem Lions Club viele Vorteile, z. B. neue Ideen, Energie und potenzielle Mitglieder.</a:t>
            </a:r>
          </a:p>
          <a:p>
            <a:pPr marL="342900" indent="-342900">
              <a:buFont typeface="Arial" panose="020B0604020202020204" pitchFamily="34" charset="0"/>
              <a:buChar char="•"/>
            </a:pPr>
            <a:r>
              <a:rPr lang="de-DE" sz="2400">
                <a:solidFill>
                  <a:schemeClr val="bg1"/>
                </a:solidFill>
                <a:latin typeface="Arial" panose="020B0604020202020204" pitchFamily="34" charset="0"/>
                <a:cs typeface="Arial" panose="020B0604020202020204" pitchFamily="34" charset="0"/>
              </a:rPr>
              <a:t>Leo Clubs gibt es weltweit und die Mitglieder sind entweder zwischen 12 und 18 Jahren oder zwischen 18 und 30 Jahren.</a:t>
            </a:r>
          </a:p>
          <a:p>
            <a:pPr marL="342900" indent="-342900">
              <a:buFont typeface="Arial" panose="020B0604020202020204" pitchFamily="34" charset="0"/>
              <a:buChar char="•"/>
            </a:pPr>
            <a:endParaRPr lang="en-US" sz="2400" dirty="0">
              <a:solidFill>
                <a:schemeClr val="bg1"/>
              </a:solidFill>
              <a:latin typeface="Arial" panose="020B0604020202020204" pitchFamily="34" charset="0"/>
              <a:cs typeface="Arial" panose="020B0604020202020204" pitchFamily="34" charset="0"/>
            </a:endParaRPr>
          </a:p>
          <a:p>
            <a:r>
              <a:rPr lang="de-DE" sz="2400">
                <a:solidFill>
                  <a:schemeClr val="bg1"/>
                </a:solidFill>
                <a:latin typeface="Arial" panose="020B0604020202020204" pitchFamily="34" charset="0"/>
                <a:cs typeface="Arial" panose="020B0604020202020204" pitchFamily="34" charset="0"/>
              </a:rPr>
              <a:t>Abschließende Modulübung</a:t>
            </a:r>
          </a:p>
          <a:p>
            <a:pPr marL="342900" indent="-342900">
              <a:buFont typeface="Arial" panose="020B0604020202020204" pitchFamily="34" charset="0"/>
              <a:buChar char="•"/>
            </a:pPr>
            <a:r>
              <a:rPr lang="de-DE" sz="2400">
                <a:solidFill>
                  <a:schemeClr val="bg1"/>
                </a:solidFill>
                <a:latin typeface="Arial" panose="020B0604020202020204" pitchFamily="34" charset="0"/>
                <a:cs typeface="Arial" panose="020B0604020202020204" pitchFamily="34" charset="0"/>
              </a:rPr>
              <a:t>Brainstorm: Welche Activities kann ein Lions Club mit einem Leo Club durchführen, um sie in der Lions-Familie willkommen zu heißen? Wenn der Leo Club bereits existiert - wie können Leos erneut den Lions vorgestellt werden?</a:t>
            </a:r>
          </a:p>
          <a:p>
            <a:pPr marL="342900" indent="-342900">
              <a:buFont typeface="Arial" panose="020B0604020202020204" pitchFamily="34" charset="0"/>
              <a:buChar char="•"/>
            </a:pPr>
            <a:endParaRPr lang="en-US" sz="2400" dirty="0">
              <a:solidFill>
                <a:srgbClr val="616262"/>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C8F5439-0712-D946-8782-840FA54744A6}"/>
              </a:ext>
            </a:extLst>
          </p:cNvPr>
          <p:cNvPicPr>
            <a:picLocks noChangeAspect="1"/>
          </p:cNvPicPr>
          <p:nvPr/>
        </p:nvPicPr>
        <p:blipFill>
          <a:blip r:embed="rId4"/>
          <a:stretch>
            <a:fillRect/>
          </a:stretch>
        </p:blipFill>
        <p:spPr>
          <a:xfrm>
            <a:off x="9093131" y="527294"/>
            <a:ext cx="1326937" cy="663469"/>
          </a:xfrm>
          <a:prstGeom prst="rect">
            <a:avLst/>
          </a:prstGeom>
        </p:spPr>
      </p:pic>
    </p:spTree>
    <p:extLst>
      <p:ext uri="{BB962C8B-B14F-4D97-AF65-F5344CB8AC3E}">
        <p14:creationId xmlns:p14="http://schemas.microsoft.com/office/powerpoint/2010/main" val="487858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a:solidFill>
                <a:schemeClr val="bg1"/>
              </a:solidFill>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4053799" y="2555481"/>
            <a:ext cx="7275095" cy="1679305"/>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de-DE" sz="6000">
                <a:latin typeface="Arial Black" panose="020B0604020202020204" pitchFamily="34" charset="0"/>
                <a:cs typeface="Arial Black" panose="020B0604020202020204" pitchFamily="34" charset="0"/>
              </a:rPr>
              <a:t>2. Modul</a:t>
            </a:r>
          </a:p>
          <a:p>
            <a:pPr>
              <a:spcBef>
                <a:spcPts val="0"/>
              </a:spcBef>
            </a:pPr>
            <a:r>
              <a:rPr lang="de-DE" sz="4000" b="0"/>
              <a:t>Aufgaben eines*r Leo-Clubberater*in</a:t>
            </a:r>
          </a:p>
        </p:txBody>
      </p:sp>
      <p:pic>
        <p:nvPicPr>
          <p:cNvPr id="12" name="Picture 11">
            <a:extLst>
              <a:ext uri="{FF2B5EF4-FFF2-40B4-BE49-F238E27FC236}">
                <a16:creationId xmlns:a16="http://schemas.microsoft.com/office/drawing/2014/main" id="{21B0CCCA-29CE-7247-A64B-38AF184170DC}"/>
              </a:ext>
            </a:extLst>
          </p:cNvPr>
          <p:cNvPicPr>
            <a:picLocks noChangeAspect="1"/>
          </p:cNvPicPr>
          <p:nvPr/>
        </p:nvPicPr>
        <p:blipFill>
          <a:blip r:embed="rId5"/>
          <a:stretch>
            <a:fillRect/>
          </a:stretch>
        </p:blipFill>
        <p:spPr>
          <a:xfrm>
            <a:off x="9215017" y="5862797"/>
            <a:ext cx="1326937" cy="663469"/>
          </a:xfrm>
          <a:prstGeom prst="rect">
            <a:avLst/>
          </a:prstGeom>
        </p:spPr>
      </p:pic>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6"/>
          <a:stretch>
            <a:fillRect/>
          </a:stretch>
        </p:blipFill>
        <p:spPr>
          <a:xfrm>
            <a:off x="1608668" y="2422605"/>
            <a:ext cx="2113397" cy="2113397"/>
          </a:xfrm>
          <a:prstGeom prst="rect">
            <a:avLst/>
          </a:prstGeom>
        </p:spPr>
      </p:pic>
    </p:spTree>
    <p:extLst>
      <p:ext uri="{BB962C8B-B14F-4D97-AF65-F5344CB8AC3E}">
        <p14:creationId xmlns:p14="http://schemas.microsoft.com/office/powerpoint/2010/main" val="915313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Background - Solid">
            <a:extLst>
              <a:ext uri="{FF2B5EF4-FFF2-40B4-BE49-F238E27FC236}">
                <a16:creationId xmlns:a16="http://schemas.microsoft.com/office/drawing/2014/main" id="{01E102B9-E19F-FA49-8E1B-6B0514BCBF3A}"/>
              </a:ext>
            </a:extLst>
          </p:cNvPr>
          <p:cNvSpPr/>
          <p:nvPr/>
        </p:nvSpPr>
        <p:spPr>
          <a:xfrm>
            <a:off x="4768936" y="28166"/>
            <a:ext cx="7467600" cy="684022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584877D5-0D59-9440-A546-C529D37C4FD4}"/>
              </a:ext>
            </a:extLst>
          </p:cNvPr>
          <p:cNvPicPr>
            <a:picLocks noChangeAspect="1"/>
          </p:cNvPicPr>
          <p:nvPr/>
        </p:nvPicPr>
        <p:blipFill rotWithShape="1">
          <a:blip r:embed="rId3"/>
          <a:srcRect l="20695" t="148" r="33151" b="-148"/>
          <a:stretch/>
        </p:blipFill>
        <p:spPr>
          <a:xfrm>
            <a:off x="32285" y="12701"/>
            <a:ext cx="4736651" cy="6850368"/>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a:solidFill>
                <a:schemeClr val="bg1"/>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2324749" y="1482330"/>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rgbClr val="55565A"/>
              </a:solidFill>
            </a:endParaRPr>
          </a:p>
        </p:txBody>
      </p:sp>
      <p:pic>
        <p:nvPicPr>
          <p:cNvPr id="21" name="Picture 20">
            <a:extLst>
              <a:ext uri="{FF2B5EF4-FFF2-40B4-BE49-F238E27FC236}">
                <a16:creationId xmlns:a16="http://schemas.microsoft.com/office/drawing/2014/main" id="{9B6CC027-E9BB-5445-9EB6-DA1D74F480CE}"/>
              </a:ext>
            </a:extLst>
          </p:cNvPr>
          <p:cNvPicPr>
            <a:picLocks noChangeAspect="1"/>
          </p:cNvPicPr>
          <p:nvPr/>
        </p:nvPicPr>
        <p:blipFill rotWithShape="1">
          <a:blip r:embed="rId4"/>
          <a:srcRect l="68604" t="4387" r="-7305" b="37925"/>
          <a:stretch/>
        </p:blipFill>
        <p:spPr>
          <a:xfrm rot="10800000">
            <a:off x="10508066" y="15035"/>
            <a:ext cx="1683934" cy="3765146"/>
          </a:xfrm>
          <a:prstGeom prst="rect">
            <a:avLst/>
          </a:prstGeom>
        </p:spPr>
      </p:pic>
      <p:pic>
        <p:nvPicPr>
          <p:cNvPr id="22" name="Picture 21">
            <a:extLst>
              <a:ext uri="{FF2B5EF4-FFF2-40B4-BE49-F238E27FC236}">
                <a16:creationId xmlns:a16="http://schemas.microsoft.com/office/drawing/2014/main" id="{0E121B89-A85E-134F-8BA4-7705C93510F7}"/>
              </a:ext>
            </a:extLst>
          </p:cNvPr>
          <p:cNvPicPr>
            <a:picLocks noChangeAspect="1"/>
          </p:cNvPicPr>
          <p:nvPr/>
        </p:nvPicPr>
        <p:blipFill rotWithShape="1">
          <a:blip r:embed="rId5"/>
          <a:srcRect l="15744" b="4901"/>
          <a:stretch/>
        </p:blipFill>
        <p:spPr>
          <a:xfrm rot="10800000" flipH="1">
            <a:off x="0" y="-43328"/>
            <a:ext cx="991893" cy="1679305"/>
          </a:xfrm>
          <a:prstGeom prst="rect">
            <a:avLst/>
          </a:prstGeom>
        </p:spPr>
      </p:pic>
      <p:pic>
        <p:nvPicPr>
          <p:cNvPr id="23" name="Picture 22">
            <a:extLst>
              <a:ext uri="{FF2B5EF4-FFF2-40B4-BE49-F238E27FC236}">
                <a16:creationId xmlns:a16="http://schemas.microsoft.com/office/drawing/2014/main" id="{4DEBB0AB-5AC3-674E-A406-3F5DA2E3C708}"/>
              </a:ext>
            </a:extLst>
          </p:cNvPr>
          <p:cNvPicPr>
            <a:picLocks noChangeAspect="1"/>
          </p:cNvPicPr>
          <p:nvPr/>
        </p:nvPicPr>
        <p:blipFill>
          <a:blip r:embed="rId6"/>
          <a:stretch>
            <a:fillRect/>
          </a:stretch>
        </p:blipFill>
        <p:spPr>
          <a:xfrm>
            <a:off x="10210219" y="5453502"/>
            <a:ext cx="1326937" cy="663469"/>
          </a:xfrm>
          <a:prstGeom prst="rect">
            <a:avLst/>
          </a:prstGeom>
        </p:spPr>
      </p:pic>
      <p:sp>
        <p:nvSpPr>
          <p:cNvPr id="2" name="TextBox 1">
            <a:extLst>
              <a:ext uri="{FF2B5EF4-FFF2-40B4-BE49-F238E27FC236}">
                <a16:creationId xmlns:a16="http://schemas.microsoft.com/office/drawing/2014/main" id="{512C92B7-9A30-420F-9D73-DB30F607CB29}"/>
              </a:ext>
            </a:extLst>
          </p:cNvPr>
          <p:cNvSpPr txBox="1"/>
          <p:nvPr/>
        </p:nvSpPr>
        <p:spPr>
          <a:xfrm>
            <a:off x="5375739" y="1970315"/>
            <a:ext cx="7157223" cy="27938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lnSpc>
                <a:spcPct val="150000"/>
              </a:lnSpc>
              <a:buFont typeface="Arial"/>
              <a:buChar char="•"/>
            </a:pPr>
            <a:r>
              <a:rPr lang="de-DE" sz="2400">
                <a:solidFill>
                  <a:schemeClr val="bg1"/>
                </a:solidFill>
                <a:latin typeface="Arial" panose="020B0604020202020204" pitchFamily="34" charset="0"/>
                <a:ea typeface="+mn-lt"/>
                <a:cs typeface="Arial" panose="020B0604020202020204" pitchFamily="34" charset="0"/>
              </a:rPr>
              <a:t>Mentor*in</a:t>
            </a:r>
          </a:p>
          <a:p>
            <a:pPr marL="285750" indent="-285750" algn="just">
              <a:lnSpc>
                <a:spcPct val="150000"/>
              </a:lnSpc>
              <a:buFont typeface="Arial"/>
              <a:buChar char="•"/>
            </a:pPr>
            <a:r>
              <a:rPr lang="de-DE" sz="2400">
                <a:solidFill>
                  <a:schemeClr val="bg1"/>
                </a:solidFill>
                <a:latin typeface="Arial" panose="020B0604020202020204" pitchFamily="34" charset="0"/>
                <a:ea typeface="+mn-lt"/>
                <a:cs typeface="Arial" panose="020B0604020202020204" pitchFamily="34" charset="0"/>
              </a:rPr>
              <a:t>Motivator*in</a:t>
            </a:r>
          </a:p>
          <a:p>
            <a:pPr marL="285750" indent="-285750" algn="just">
              <a:lnSpc>
                <a:spcPct val="150000"/>
              </a:lnSpc>
              <a:buFont typeface="Arial"/>
              <a:buChar char="•"/>
            </a:pPr>
            <a:r>
              <a:rPr lang="de-DE" sz="2400">
                <a:solidFill>
                  <a:schemeClr val="bg1"/>
                </a:solidFill>
                <a:latin typeface="Arial" panose="020B0604020202020204" pitchFamily="34" charset="0"/>
                <a:ea typeface="+mn-lt"/>
                <a:cs typeface="Arial" panose="020B0604020202020204" pitchFamily="34" charset="0"/>
              </a:rPr>
              <a:t>Berater*in</a:t>
            </a:r>
          </a:p>
          <a:p>
            <a:pPr marL="285750" indent="-285750" algn="just">
              <a:lnSpc>
                <a:spcPct val="150000"/>
              </a:lnSpc>
              <a:buFont typeface="Arial"/>
              <a:buChar char="•"/>
            </a:pPr>
            <a:r>
              <a:rPr lang="de-DE" sz="2400">
                <a:solidFill>
                  <a:schemeClr val="bg1"/>
                </a:solidFill>
                <a:latin typeface="Arial" panose="020B0604020202020204" pitchFamily="34" charset="0"/>
                <a:cs typeface="Arial" panose="020B0604020202020204" pitchFamily="34" charset="0"/>
              </a:rPr>
              <a:t>Verbindungsperson</a:t>
            </a:r>
          </a:p>
          <a:p>
            <a:pPr marL="285750" indent="-285750" algn="just">
              <a:lnSpc>
                <a:spcPct val="150000"/>
              </a:lnSpc>
              <a:buFont typeface="Arial"/>
              <a:buChar char="•"/>
            </a:pPr>
            <a:r>
              <a:rPr lang="de-DE" sz="2400">
                <a:solidFill>
                  <a:schemeClr val="bg1"/>
                </a:solidFill>
                <a:latin typeface="Arial" panose="020B0604020202020204" pitchFamily="34" charset="0"/>
                <a:ea typeface="+mn-lt"/>
                <a:cs typeface="Arial" panose="020B0604020202020204" pitchFamily="34" charset="0"/>
              </a:rPr>
              <a:t>Vorbild bei Hilfsprojekten</a:t>
            </a:r>
          </a:p>
        </p:txBody>
      </p:sp>
      <p:sp>
        <p:nvSpPr>
          <p:cNvPr id="18" name="Headline">
            <a:extLst>
              <a:ext uri="{FF2B5EF4-FFF2-40B4-BE49-F238E27FC236}">
                <a16:creationId xmlns:a16="http://schemas.microsoft.com/office/drawing/2014/main" id="{F98BA96E-DF1D-8B46-845F-E6ABE8C1AC8D}"/>
              </a:ext>
            </a:extLst>
          </p:cNvPr>
          <p:cNvSpPr txBox="1">
            <a:spLocks/>
          </p:cNvSpPr>
          <p:nvPr/>
        </p:nvSpPr>
        <p:spPr>
          <a:xfrm>
            <a:off x="5369136" y="1369277"/>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a:solidFill>
                  <a:schemeClr val="bg1"/>
                </a:solidFill>
                <a:latin typeface="Arial" panose="020B0604020202020204" pitchFamily="34" charset="0"/>
                <a:cs typeface="Arial" panose="020B0604020202020204" pitchFamily="34" charset="0"/>
              </a:rPr>
              <a:t>Rollen eines*r Leo-Clubberater*in</a:t>
            </a:r>
          </a:p>
        </p:txBody>
      </p:sp>
    </p:spTree>
    <p:extLst>
      <p:ext uri="{BB962C8B-B14F-4D97-AF65-F5344CB8AC3E}">
        <p14:creationId xmlns:p14="http://schemas.microsoft.com/office/powerpoint/2010/main" val="3609888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DC1A1B9-A64B-E849-BEE6-6022B40227B0}"/>
              </a:ext>
            </a:extLst>
          </p:cNvPr>
          <p:cNvPicPr>
            <a:picLocks noChangeAspect="1"/>
          </p:cNvPicPr>
          <p:nvPr/>
        </p:nvPicPr>
        <p:blipFill rotWithShape="1">
          <a:blip r:embed="rId3"/>
          <a:srcRect l="24438" t="521" r="29220" b="-521"/>
          <a:stretch/>
        </p:blipFill>
        <p:spPr>
          <a:xfrm>
            <a:off x="7336716" y="-9314"/>
            <a:ext cx="4855284" cy="6993335"/>
          </a:xfrm>
          <a:prstGeom prst="rect">
            <a:avLst/>
          </a:prstGeom>
        </p:spPr>
      </p:pic>
      <p:sp>
        <p:nvSpPr>
          <p:cNvPr id="7" name="Background - Solid">
            <a:extLst>
              <a:ext uri="{FF2B5EF4-FFF2-40B4-BE49-F238E27FC236}">
                <a16:creationId xmlns:a16="http://schemas.microsoft.com/office/drawing/2014/main" id="{70DE6CC5-8816-1349-A0F9-775C7E459994}"/>
              </a:ext>
            </a:extLst>
          </p:cNvPr>
          <p:cNvSpPr/>
          <p:nvPr/>
        </p:nvSpPr>
        <p:spPr>
          <a:xfrm>
            <a:off x="0" y="1"/>
            <a:ext cx="745534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18</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0"/>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914021" y="1401277"/>
            <a:ext cx="6285267" cy="328946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2800" b="1">
                <a:solidFill>
                  <a:srgbClr val="00AC69"/>
                </a:solidFill>
              </a:rPr>
              <a:t>Mentor*in</a:t>
            </a:r>
          </a:p>
          <a:p>
            <a:r>
              <a:rPr lang="de-DE" sz="2400">
                <a:solidFill>
                  <a:srgbClr val="55565A"/>
                </a:solidFill>
              </a:rPr>
              <a:t>Berater*innen leiten die Leo-Clubamtsträger*innen an und unterstützen sie, damit diese ihr Potenzial ausschöpfen können. Sie vermitteln Leos außerdem Methoden, um zu planen und zu organisieren. </a:t>
            </a: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914020" y="75560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a:solidFill>
                  <a:srgbClr val="55565A"/>
                </a:solidFill>
                <a:latin typeface="Arial" panose="020B0604020202020204" pitchFamily="34" charset="0"/>
                <a:cs typeface="Arial" panose="020B0604020202020204" pitchFamily="34" charset="0"/>
              </a:rPr>
              <a:t>Rollen eines*r Leo-Clubberater*in </a:t>
            </a:r>
          </a:p>
        </p:txBody>
      </p:sp>
      <p:sp>
        <p:nvSpPr>
          <p:cNvPr id="10" name="Body Copy">
            <a:extLst>
              <a:ext uri="{FF2B5EF4-FFF2-40B4-BE49-F238E27FC236}">
                <a16:creationId xmlns:a16="http://schemas.microsoft.com/office/drawing/2014/main" id="{B284F87C-3735-4DE1-8183-886F607F78F8}"/>
              </a:ext>
            </a:extLst>
          </p:cNvPr>
          <p:cNvSpPr txBox="1">
            <a:spLocks/>
          </p:cNvSpPr>
          <p:nvPr/>
        </p:nvSpPr>
        <p:spPr>
          <a:xfrm>
            <a:off x="914020" y="4074648"/>
            <a:ext cx="6285267" cy="2255553"/>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2800" b="1" dirty="0">
                <a:solidFill>
                  <a:srgbClr val="00AC69"/>
                </a:solidFill>
              </a:rPr>
              <a:t>Motivator*in</a:t>
            </a:r>
            <a:r>
              <a:rPr lang="de-DE" sz="2800" b="1" dirty="0">
                <a:solidFill>
                  <a:srgbClr val="4E4F4F"/>
                </a:solidFill>
              </a:rPr>
              <a:t> </a:t>
            </a:r>
          </a:p>
          <a:p>
            <a:r>
              <a:rPr lang="de-DE" sz="2400" dirty="0">
                <a:solidFill>
                  <a:srgbClr val="4E4F4F"/>
                </a:solidFill>
                <a:effectLst/>
                <a:latin typeface="Arial" panose="020B0604020202020204" pitchFamily="34" charset="0"/>
                <a:ea typeface="Calibri" panose="020F0502020204030204" pitchFamily="34" charset="0"/>
                <a:cs typeface="Arial" panose="020B0604020202020204" pitchFamily="34" charset="0"/>
              </a:rPr>
              <a:t>Berater*innen motivieren junge Menschen, fördern Akzeptanz unter Gleichrangigen, Anerkennung von Leistungen und das Gefühl persönlicher Leistung. </a:t>
            </a:r>
          </a:p>
        </p:txBody>
      </p:sp>
      <p:pic>
        <p:nvPicPr>
          <p:cNvPr id="18" name="Picture 17">
            <a:extLst>
              <a:ext uri="{FF2B5EF4-FFF2-40B4-BE49-F238E27FC236}">
                <a16:creationId xmlns:a16="http://schemas.microsoft.com/office/drawing/2014/main" id="{3C11A711-7BDF-FC41-9ECE-1A5BC39BFEB6}"/>
              </a:ext>
            </a:extLst>
          </p:cNvPr>
          <p:cNvPicPr>
            <a:picLocks noChangeAspect="1"/>
          </p:cNvPicPr>
          <p:nvPr/>
        </p:nvPicPr>
        <p:blipFill rotWithShape="1">
          <a:blip r:embed="rId5"/>
          <a:srcRect l="16530" t="2053" r="10928" b="4800"/>
          <a:stretch/>
        </p:blipFill>
        <p:spPr>
          <a:xfrm>
            <a:off x="0" y="4933714"/>
            <a:ext cx="999067" cy="1924286"/>
          </a:xfrm>
          <a:prstGeom prst="rect">
            <a:avLst/>
          </a:prstGeom>
        </p:spPr>
      </p:pic>
      <p:pic>
        <p:nvPicPr>
          <p:cNvPr id="19" name="Picture 18">
            <a:extLst>
              <a:ext uri="{FF2B5EF4-FFF2-40B4-BE49-F238E27FC236}">
                <a16:creationId xmlns:a16="http://schemas.microsoft.com/office/drawing/2014/main" id="{F818FD5C-9869-F447-B06C-6FCCBA196042}"/>
              </a:ext>
            </a:extLst>
          </p:cNvPr>
          <p:cNvPicPr>
            <a:picLocks noChangeAspect="1"/>
          </p:cNvPicPr>
          <p:nvPr/>
        </p:nvPicPr>
        <p:blipFill>
          <a:blip r:embed="rId6"/>
          <a:stretch>
            <a:fillRect/>
          </a:stretch>
        </p:blipFill>
        <p:spPr>
          <a:xfrm>
            <a:off x="5592973" y="5625621"/>
            <a:ext cx="1326937" cy="663469"/>
          </a:xfrm>
          <a:prstGeom prst="rect">
            <a:avLst/>
          </a:prstGeom>
        </p:spPr>
      </p:pic>
    </p:spTree>
    <p:extLst>
      <p:ext uri="{BB962C8B-B14F-4D97-AF65-F5344CB8AC3E}">
        <p14:creationId xmlns:p14="http://schemas.microsoft.com/office/powerpoint/2010/main" val="257108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10;&#10;Description automatically generated with medium confidence">
            <a:extLst>
              <a:ext uri="{FF2B5EF4-FFF2-40B4-BE49-F238E27FC236}">
                <a16:creationId xmlns:a16="http://schemas.microsoft.com/office/drawing/2014/main" id="{49B38F12-7CB4-DB40-B5BA-F8D00D318FF4}"/>
              </a:ext>
            </a:extLst>
          </p:cNvPr>
          <p:cNvPicPr>
            <a:picLocks noChangeAspect="1"/>
          </p:cNvPicPr>
          <p:nvPr/>
        </p:nvPicPr>
        <p:blipFill rotWithShape="1">
          <a:blip r:embed="rId3"/>
          <a:srcRect l="43092" r="11250"/>
          <a:stretch/>
        </p:blipFill>
        <p:spPr>
          <a:xfrm>
            <a:off x="-2" y="0"/>
            <a:ext cx="4724400" cy="6846241"/>
          </a:xfrm>
          <a:prstGeom prst="rect">
            <a:avLst/>
          </a:prstGeom>
        </p:spPr>
      </p:pic>
      <p:pic>
        <p:nvPicPr>
          <p:cNvPr id="20" name="Picture 19">
            <a:extLst>
              <a:ext uri="{FF2B5EF4-FFF2-40B4-BE49-F238E27FC236}">
                <a16:creationId xmlns:a16="http://schemas.microsoft.com/office/drawing/2014/main" id="{54316AF9-FD24-B74B-8598-A15216E0612B}"/>
              </a:ext>
            </a:extLst>
          </p:cNvPr>
          <p:cNvPicPr>
            <a:picLocks noChangeAspect="1"/>
          </p:cNvPicPr>
          <p:nvPr/>
        </p:nvPicPr>
        <p:blipFill>
          <a:blip r:embed="rId4"/>
          <a:stretch>
            <a:fillRect/>
          </a:stretch>
        </p:blipFill>
        <p:spPr>
          <a:xfrm>
            <a:off x="9844597" y="5737257"/>
            <a:ext cx="1326937" cy="663469"/>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616262"/>
                </a:solidFill>
              </a:rPr>
              <a:pPr eaLnBrk="0" hangingPunct="0">
                <a:spcBef>
                  <a:spcPct val="50000"/>
                </a:spcBef>
                <a:defRPr/>
              </a:pPr>
              <a:t>19</a:t>
            </a:fld>
            <a:endParaRPr lang="en-US" sz="1000">
              <a:solidFill>
                <a:srgbClr val="616262"/>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5074157" y="1242647"/>
            <a:ext cx="6516830" cy="364412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r>
              <a:rPr lang="de-DE" sz="2800" b="1">
                <a:solidFill>
                  <a:srgbClr val="00AC69"/>
                </a:solidFill>
                <a:effectLst/>
                <a:latin typeface="Arial" panose="020B0604020202020204" pitchFamily="34" charset="0"/>
                <a:ea typeface="Calibri" panose="020F0502020204030204" pitchFamily="34" charset="0"/>
                <a:cs typeface="Arial" panose="020B0604020202020204" pitchFamily="34" charset="0"/>
              </a:rPr>
              <a:t>Berater*in </a:t>
            </a:r>
          </a:p>
          <a:p>
            <a:pPr marL="115570" marR="0">
              <a:lnSpc>
                <a:spcPct val="115000"/>
              </a:lnSpc>
              <a:spcBef>
                <a:spcPts val="0"/>
              </a:spcBef>
              <a:spcAft>
                <a:spcPts val="0"/>
              </a:spcAft>
            </a:pPr>
            <a:r>
              <a:rPr lang="de-DE" sz="2400">
                <a:solidFill>
                  <a:srgbClr val="616262"/>
                </a:solidFill>
                <a:effectLst/>
                <a:latin typeface="Arial" panose="020B0604020202020204" pitchFamily="34" charset="0"/>
                <a:ea typeface="Calibri" panose="020F0502020204030204" pitchFamily="34" charset="0"/>
                <a:cs typeface="Arial" panose="020B0604020202020204" pitchFamily="34" charset="0"/>
              </a:rPr>
              <a:t>Berater*innen müssen erkennen, wann sie den Club beraten und wann sie dem Club eigene Entscheidungen überlassen. Machen Sie sich mit Kapitel XXII derVorstandsdirektive vertraut.</a:t>
            </a:r>
          </a:p>
          <a:p>
            <a:endParaRPr lang="en-US" sz="1800" kern="0" dirty="0">
              <a:solidFill>
                <a:srgbClr val="616262"/>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5184400" y="58058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a:solidFill>
                  <a:srgbClr val="616262"/>
                </a:solidFill>
                <a:latin typeface="Arial" panose="020B0604020202020204" pitchFamily="34" charset="0"/>
                <a:cs typeface="Arial" panose="020B0604020202020204" pitchFamily="34" charset="0"/>
              </a:rPr>
              <a:t>Rollen eines*r Leo-Clubberater*in</a:t>
            </a:r>
          </a:p>
        </p:txBody>
      </p:sp>
      <p:sp>
        <p:nvSpPr>
          <p:cNvPr id="10" name="Body Copy">
            <a:extLst>
              <a:ext uri="{FF2B5EF4-FFF2-40B4-BE49-F238E27FC236}">
                <a16:creationId xmlns:a16="http://schemas.microsoft.com/office/drawing/2014/main" id="{822417C5-BA57-43E7-ABD7-605300B4C83A}"/>
              </a:ext>
            </a:extLst>
          </p:cNvPr>
          <p:cNvSpPr txBox="1">
            <a:spLocks/>
          </p:cNvSpPr>
          <p:nvPr/>
        </p:nvSpPr>
        <p:spPr>
          <a:xfrm>
            <a:off x="5074154" y="3599168"/>
            <a:ext cx="6516831" cy="36307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r>
              <a:rPr lang="de-DE" sz="2800" b="1">
                <a:solidFill>
                  <a:srgbClr val="00AC69"/>
                </a:solidFill>
                <a:effectLst/>
                <a:latin typeface="Arial" panose="020B0604020202020204" pitchFamily="34" charset="0"/>
                <a:ea typeface="Calibri" panose="020F0502020204030204" pitchFamily="34" charset="0"/>
                <a:cs typeface="Arial" panose="020B0604020202020204" pitchFamily="34" charset="0"/>
              </a:rPr>
              <a:t>Verbindungsperson </a:t>
            </a:r>
          </a:p>
          <a:p>
            <a:pPr marL="115570" marR="0">
              <a:lnSpc>
                <a:spcPct val="115000"/>
              </a:lnSpc>
              <a:spcBef>
                <a:spcPts val="0"/>
              </a:spcBef>
              <a:spcAft>
                <a:spcPts val="0"/>
              </a:spcAft>
            </a:pPr>
            <a:r>
              <a:rPr lang="de-DE" sz="2400">
                <a:solidFill>
                  <a:srgbClr val="616262"/>
                </a:solidFill>
              </a:rPr>
              <a:t>Berater*innen fungieren als Brücke zwischen bürgendem Lions Club und Leo Clubs im Distrikt, Multi-Distrikt, Land oder auf weltweiter Ebene. </a:t>
            </a:r>
          </a:p>
          <a:p>
            <a:pPr marL="115570" marR="0">
              <a:lnSpc>
                <a:spcPct val="115000"/>
              </a:lnSpc>
              <a:spcBef>
                <a:spcPts val="0"/>
              </a:spcBef>
              <a:spcAft>
                <a:spcPts val="0"/>
              </a:spcAft>
            </a:pPr>
            <a:endParaRPr lang="en-US" sz="1800" dirty="0">
              <a:solidFill>
                <a:srgbClr val="616262"/>
              </a:solidFill>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616262"/>
              </a:solidFill>
            </a:endParaRPr>
          </a:p>
        </p:txBody>
      </p:sp>
      <p:pic>
        <p:nvPicPr>
          <p:cNvPr id="21" name="Picture 20">
            <a:extLst>
              <a:ext uri="{FF2B5EF4-FFF2-40B4-BE49-F238E27FC236}">
                <a16:creationId xmlns:a16="http://schemas.microsoft.com/office/drawing/2014/main" id="{4E89F1C6-19F3-A24C-9D15-5C53CB1347D3}"/>
              </a:ext>
            </a:extLst>
          </p:cNvPr>
          <p:cNvPicPr>
            <a:picLocks noChangeAspect="1"/>
          </p:cNvPicPr>
          <p:nvPr/>
        </p:nvPicPr>
        <p:blipFill rotWithShape="1">
          <a:blip r:embed="rId5"/>
          <a:srcRect l="68604" t="4387" r="-7305" b="37925"/>
          <a:stretch/>
        </p:blipFill>
        <p:spPr>
          <a:xfrm rot="10800000">
            <a:off x="10508066" y="28450"/>
            <a:ext cx="1683934" cy="3765146"/>
          </a:xfrm>
          <a:prstGeom prst="rect">
            <a:avLst/>
          </a:prstGeom>
        </p:spPr>
      </p:pic>
      <p:pic>
        <p:nvPicPr>
          <p:cNvPr id="22" name="Picture 21">
            <a:extLst>
              <a:ext uri="{FF2B5EF4-FFF2-40B4-BE49-F238E27FC236}">
                <a16:creationId xmlns:a16="http://schemas.microsoft.com/office/drawing/2014/main" id="{E1779C1D-6149-5F40-9E69-EC27BAEA8142}"/>
              </a:ext>
            </a:extLst>
          </p:cNvPr>
          <p:cNvPicPr>
            <a:picLocks noChangeAspect="1"/>
          </p:cNvPicPr>
          <p:nvPr/>
        </p:nvPicPr>
        <p:blipFill rotWithShape="1">
          <a:blip r:embed="rId6"/>
          <a:srcRect l="15744" b="4901"/>
          <a:stretch/>
        </p:blipFill>
        <p:spPr>
          <a:xfrm rot="10800000">
            <a:off x="11200107" y="0"/>
            <a:ext cx="991893" cy="1679305"/>
          </a:xfrm>
          <a:prstGeom prst="rect">
            <a:avLst/>
          </a:prstGeom>
        </p:spPr>
      </p:pic>
      <p:pic>
        <p:nvPicPr>
          <p:cNvPr id="23" name="Picture 22">
            <a:extLst>
              <a:ext uri="{FF2B5EF4-FFF2-40B4-BE49-F238E27FC236}">
                <a16:creationId xmlns:a16="http://schemas.microsoft.com/office/drawing/2014/main" id="{EC8136F7-E951-294C-9D81-C495A4B5D3EA}"/>
              </a:ext>
            </a:extLst>
          </p:cNvPr>
          <p:cNvPicPr>
            <a:picLocks noChangeAspect="1"/>
          </p:cNvPicPr>
          <p:nvPr/>
        </p:nvPicPr>
        <p:blipFill rotWithShape="1">
          <a:blip r:embed="rId7"/>
          <a:srcRect l="16530" t="2053" r="10928" b="4800"/>
          <a:stretch/>
        </p:blipFill>
        <p:spPr>
          <a:xfrm>
            <a:off x="0" y="4933714"/>
            <a:ext cx="999067" cy="1924286"/>
          </a:xfrm>
          <a:prstGeom prst="rect">
            <a:avLst/>
          </a:prstGeom>
        </p:spPr>
      </p:pic>
    </p:spTree>
    <p:extLst>
      <p:ext uri="{BB962C8B-B14F-4D97-AF65-F5344CB8AC3E}">
        <p14:creationId xmlns:p14="http://schemas.microsoft.com/office/powerpoint/2010/main" val="2647007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Background - Solid">
            <a:extLst>
              <a:ext uri="{FF2B5EF4-FFF2-40B4-BE49-F238E27FC236}">
                <a16:creationId xmlns:a16="http://schemas.microsoft.com/office/drawing/2014/main" id="{8328F559-8FF5-6040-8126-7A383475992C}"/>
              </a:ext>
            </a:extLst>
          </p:cNvPr>
          <p:cNvSpPr/>
          <p:nvPr/>
        </p:nvSpPr>
        <p:spPr>
          <a:xfrm>
            <a:off x="0" y="247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sp>
        <p:nvSpPr>
          <p:cNvPr id="30" name="Background - Solid">
            <a:extLst>
              <a:ext uri="{FF2B5EF4-FFF2-40B4-BE49-F238E27FC236}">
                <a16:creationId xmlns:a16="http://schemas.microsoft.com/office/drawing/2014/main" id="{35426377-3C67-E340-9178-35579BC02071}"/>
              </a:ext>
            </a:extLst>
          </p:cNvPr>
          <p:cNvSpPr/>
          <p:nvPr/>
        </p:nvSpPr>
        <p:spPr>
          <a:xfrm>
            <a:off x="0" y="0"/>
            <a:ext cx="305919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latin typeface="Arial" panose="020B0604020202020204" pitchFamily="34" charset="0"/>
                <a:cs typeface="Arial" panose="020B0604020202020204" pitchFamily="34" charset="0"/>
              </a:rPr>
              <a:pPr eaLnBrk="0" hangingPunct="0">
                <a:spcBef>
                  <a:spcPct val="50000"/>
                </a:spcBef>
                <a:defRPr/>
              </a:pPr>
              <a:t>2</a:t>
            </a:fld>
            <a:endParaRPr lang="en-US" sz="1000">
              <a:solidFill>
                <a:srgbClr val="55565A"/>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B49DC86A-388D-1944-89D9-316D63D39A00}"/>
              </a:ext>
            </a:extLst>
          </p:cNvPr>
          <p:cNvGrpSpPr/>
          <p:nvPr/>
        </p:nvGrpSpPr>
        <p:grpSpPr>
          <a:xfrm>
            <a:off x="6024778" y="1626331"/>
            <a:ext cx="5320880" cy="3331251"/>
            <a:chOff x="4739767" y="1033790"/>
            <a:chExt cx="8240314" cy="3331251"/>
          </a:xfrm>
        </p:grpSpPr>
        <p:sp>
          <p:nvSpPr>
            <p:cNvPr id="14" name="TextBox 13">
              <a:extLst>
                <a:ext uri="{FF2B5EF4-FFF2-40B4-BE49-F238E27FC236}">
                  <a16:creationId xmlns:a16="http://schemas.microsoft.com/office/drawing/2014/main" id="{36A55C21-6A6A-DA41-8784-578005CA4461}"/>
                </a:ext>
              </a:extLst>
            </p:cNvPr>
            <p:cNvSpPr txBox="1"/>
            <p:nvPr/>
          </p:nvSpPr>
          <p:spPr>
            <a:xfrm>
              <a:off x="4739767" y="1033790"/>
              <a:ext cx="7430711" cy="400110"/>
            </a:xfrm>
            <a:prstGeom prst="rect">
              <a:avLst/>
            </a:prstGeom>
            <a:noFill/>
          </p:spPr>
          <p:txBody>
            <a:bodyPr wrap="none" rtlCol="0">
              <a:spAutoFit/>
            </a:bodyPr>
            <a:lstStyle/>
            <a:p>
              <a:r>
                <a:rPr lang="de-DE" sz="2000" b="1">
                  <a:solidFill>
                    <a:srgbClr val="407CCA"/>
                  </a:solidFill>
                  <a:latin typeface="Arial" panose="020B0604020202020204" pitchFamily="34" charset="0"/>
                  <a:cs typeface="Arial" panose="020B0604020202020204" pitchFamily="34" charset="0"/>
                  <a:hlinkClick r:id="rId3" action="ppaction://hlinksldjump"/>
                </a:rPr>
                <a:t>1. Modul</a:t>
              </a:r>
              <a:r>
                <a:rPr lang="de-DE" sz="2000" b="1">
                  <a:solidFill>
                    <a:srgbClr val="407CCA"/>
                  </a:solidFill>
                  <a:latin typeface="Arial" panose="020B0604020202020204" pitchFamily="34" charset="0"/>
                  <a:cs typeface="Arial" panose="020B0604020202020204" pitchFamily="34" charset="0"/>
                </a:rPr>
                <a:t> </a:t>
              </a:r>
              <a:r>
                <a:rPr lang="de-DE" sz="2000">
                  <a:solidFill>
                    <a:srgbClr val="EBB700"/>
                  </a:solidFill>
                  <a:latin typeface="Arial" panose="020B0604020202020204" pitchFamily="34" charset="0"/>
                  <a:cs typeface="Arial" panose="020B0604020202020204" pitchFamily="34" charset="0"/>
                </a:rPr>
                <a:t>//</a:t>
              </a:r>
              <a:r>
                <a:rPr lang="de-DE" sz="2000">
                  <a:solidFill>
                    <a:srgbClr val="55565A"/>
                  </a:solidFill>
                  <a:latin typeface="Arial" panose="020B0604020202020204" pitchFamily="34" charset="0"/>
                  <a:cs typeface="Arial" panose="020B0604020202020204" pitchFamily="34" charset="0"/>
                </a:rPr>
                <a:t> Überblick Leo-Club-Programm</a:t>
              </a:r>
            </a:p>
          </p:txBody>
        </p:sp>
        <p:sp>
          <p:nvSpPr>
            <p:cNvPr id="16" name="TextBox 15">
              <a:extLst>
                <a:ext uri="{FF2B5EF4-FFF2-40B4-BE49-F238E27FC236}">
                  <a16:creationId xmlns:a16="http://schemas.microsoft.com/office/drawing/2014/main" id="{BCBB37C5-3F62-5E4F-926B-3D99B4E6B4CD}"/>
                </a:ext>
              </a:extLst>
            </p:cNvPr>
            <p:cNvSpPr txBox="1"/>
            <p:nvPr/>
          </p:nvSpPr>
          <p:spPr>
            <a:xfrm>
              <a:off x="4739767" y="1800217"/>
              <a:ext cx="8240314" cy="400110"/>
            </a:xfrm>
            <a:prstGeom prst="rect">
              <a:avLst/>
            </a:prstGeom>
            <a:noFill/>
          </p:spPr>
          <p:txBody>
            <a:bodyPr wrap="none" rtlCol="0">
              <a:spAutoFit/>
            </a:bodyPr>
            <a:lstStyle/>
            <a:p>
              <a:r>
                <a:rPr lang="de-DE" sz="2000" b="1">
                  <a:solidFill>
                    <a:srgbClr val="407CCA"/>
                  </a:solidFill>
                  <a:latin typeface="Arial" panose="020B0604020202020204" pitchFamily="34" charset="0"/>
                  <a:cs typeface="Arial" panose="020B0604020202020204" pitchFamily="34" charset="0"/>
                  <a:hlinkClick r:id="rId4" action="ppaction://hlinksldjump"/>
                </a:rPr>
                <a:t>2. Modul</a:t>
              </a:r>
              <a:r>
                <a:rPr lang="de-DE" sz="2000" b="1">
                  <a:solidFill>
                    <a:srgbClr val="407CCA"/>
                  </a:solidFill>
                  <a:latin typeface="Arial" panose="020B0604020202020204" pitchFamily="34" charset="0"/>
                  <a:cs typeface="Arial" panose="020B0604020202020204" pitchFamily="34" charset="0"/>
                </a:rPr>
                <a:t> </a:t>
              </a:r>
              <a:r>
                <a:rPr lang="de-DE" sz="2000">
                  <a:solidFill>
                    <a:srgbClr val="EBB700"/>
                  </a:solidFill>
                  <a:latin typeface="Arial" panose="020B0604020202020204" pitchFamily="34" charset="0"/>
                  <a:cs typeface="Arial" panose="020B0604020202020204" pitchFamily="34" charset="0"/>
                </a:rPr>
                <a:t>// </a:t>
              </a:r>
              <a:r>
                <a:rPr lang="de-DE" sz="2000">
                  <a:solidFill>
                    <a:srgbClr val="55565A"/>
                  </a:solidFill>
                  <a:latin typeface="Arial" panose="020B0604020202020204" pitchFamily="34" charset="0"/>
                  <a:cs typeface="Arial" panose="020B0604020202020204" pitchFamily="34" charset="0"/>
                </a:rPr>
                <a:t>Die Aufgaben eines*r Leo-Clubberaters*in</a:t>
              </a:r>
            </a:p>
          </p:txBody>
        </p:sp>
        <p:sp>
          <p:nvSpPr>
            <p:cNvPr id="18" name="TextBox 17">
              <a:extLst>
                <a:ext uri="{FF2B5EF4-FFF2-40B4-BE49-F238E27FC236}">
                  <a16:creationId xmlns:a16="http://schemas.microsoft.com/office/drawing/2014/main" id="{863A6554-1985-5146-BEE0-C53FBAD75EF8}"/>
                </a:ext>
              </a:extLst>
            </p:cNvPr>
            <p:cNvSpPr txBox="1"/>
            <p:nvPr/>
          </p:nvSpPr>
          <p:spPr>
            <a:xfrm>
              <a:off x="4739767" y="2549140"/>
              <a:ext cx="6639181" cy="400110"/>
            </a:xfrm>
            <a:prstGeom prst="rect">
              <a:avLst/>
            </a:prstGeom>
            <a:noFill/>
          </p:spPr>
          <p:txBody>
            <a:bodyPr wrap="none" rtlCol="0">
              <a:spAutoFit/>
            </a:bodyPr>
            <a:lstStyle/>
            <a:p>
              <a:r>
                <a:rPr lang="de-DE" sz="2000" b="1">
                  <a:solidFill>
                    <a:srgbClr val="407CCA"/>
                  </a:solidFill>
                  <a:latin typeface="Arial" panose="020B0604020202020204" pitchFamily="34" charset="0"/>
                  <a:cs typeface="Arial" panose="020B0604020202020204" pitchFamily="34" charset="0"/>
                  <a:hlinkClick r:id="rId5" action="ppaction://hlinksldjump"/>
                </a:rPr>
                <a:t>3. Modul</a:t>
              </a:r>
              <a:r>
                <a:rPr lang="de-DE" sz="2000" b="1">
                  <a:solidFill>
                    <a:srgbClr val="407CCA"/>
                  </a:solidFill>
                  <a:latin typeface="Arial" panose="020B0604020202020204" pitchFamily="34" charset="0"/>
                  <a:cs typeface="Arial" panose="020B0604020202020204" pitchFamily="34" charset="0"/>
                </a:rPr>
                <a:t> </a:t>
              </a:r>
              <a:r>
                <a:rPr lang="de-DE" sz="2000">
                  <a:solidFill>
                    <a:srgbClr val="EBB700"/>
                  </a:solidFill>
                  <a:latin typeface="Arial" panose="020B0604020202020204" pitchFamily="34" charset="0"/>
                  <a:cs typeface="Arial" panose="020B0604020202020204" pitchFamily="34" charset="0"/>
                </a:rPr>
                <a:t>// </a:t>
              </a:r>
              <a:r>
                <a:rPr lang="de-DE" sz="2000">
                  <a:solidFill>
                    <a:srgbClr val="55565A"/>
                  </a:solidFill>
                  <a:latin typeface="Arial" panose="020B0604020202020204" pitchFamily="34" charset="0"/>
                  <a:cs typeface="Arial" panose="020B0604020202020204" pitchFamily="34" charset="0"/>
                </a:rPr>
                <a:t>Leo-Clubverwaltung</a:t>
              </a:r>
            </a:p>
          </p:txBody>
        </p:sp>
        <p:sp>
          <p:nvSpPr>
            <p:cNvPr id="22" name="TextBox 21">
              <a:extLst>
                <a:ext uri="{FF2B5EF4-FFF2-40B4-BE49-F238E27FC236}">
                  <a16:creationId xmlns:a16="http://schemas.microsoft.com/office/drawing/2014/main" id="{C44A5C79-559A-1643-928C-176389754B6A}"/>
                </a:ext>
              </a:extLst>
            </p:cNvPr>
            <p:cNvSpPr txBox="1"/>
            <p:nvPr/>
          </p:nvSpPr>
          <p:spPr>
            <a:xfrm>
              <a:off x="4739767" y="3218037"/>
              <a:ext cx="7674000" cy="400110"/>
            </a:xfrm>
            <a:prstGeom prst="rect">
              <a:avLst/>
            </a:prstGeom>
            <a:noFill/>
          </p:spPr>
          <p:txBody>
            <a:bodyPr wrap="none" rtlCol="0">
              <a:spAutoFit/>
            </a:bodyPr>
            <a:lstStyle/>
            <a:p>
              <a:r>
                <a:rPr lang="de-DE" sz="2000" b="1">
                  <a:solidFill>
                    <a:srgbClr val="407CCA"/>
                  </a:solidFill>
                  <a:latin typeface="Arial" panose="020B0604020202020204" pitchFamily="34" charset="0"/>
                  <a:cs typeface="Arial" panose="020B0604020202020204" pitchFamily="34" charset="0"/>
                  <a:hlinkClick r:id="rId6" action="ppaction://hlinksldjump"/>
                </a:rPr>
                <a:t>4. Modul</a:t>
              </a:r>
              <a:r>
                <a:rPr lang="de-DE" sz="2000" b="1">
                  <a:solidFill>
                    <a:srgbClr val="407CCA"/>
                  </a:solidFill>
                  <a:latin typeface="Arial" panose="020B0604020202020204" pitchFamily="34" charset="0"/>
                  <a:cs typeface="Arial" panose="020B0604020202020204" pitchFamily="34" charset="0"/>
                </a:rPr>
                <a:t> </a:t>
              </a:r>
              <a:r>
                <a:rPr lang="de-DE" sz="2000">
                  <a:solidFill>
                    <a:srgbClr val="EBB700"/>
                  </a:solidFill>
                  <a:latin typeface="Arial" panose="020B0604020202020204" pitchFamily="34" charset="0"/>
                  <a:cs typeface="Arial" panose="020B0604020202020204" pitchFamily="34" charset="0"/>
                </a:rPr>
                <a:t>// </a:t>
              </a:r>
              <a:r>
                <a:rPr lang="de-DE" sz="2000">
                  <a:solidFill>
                    <a:srgbClr val="55565A"/>
                  </a:solidFill>
                  <a:latin typeface="Arial" panose="020B0604020202020204" pitchFamily="34" charset="0"/>
                  <a:cs typeface="Arial" panose="020B0604020202020204" pitchFamily="34" charset="0"/>
                </a:rPr>
                <a:t>Hilfsmittel für das Leo-Clubprogramm</a:t>
              </a:r>
            </a:p>
          </p:txBody>
        </p:sp>
        <p:sp>
          <p:nvSpPr>
            <p:cNvPr id="23" name="TextBox 22">
              <a:extLst>
                <a:ext uri="{FF2B5EF4-FFF2-40B4-BE49-F238E27FC236}">
                  <a16:creationId xmlns:a16="http://schemas.microsoft.com/office/drawing/2014/main" id="{3DA2704B-6BC1-D440-8030-6A1385E82769}"/>
                </a:ext>
              </a:extLst>
            </p:cNvPr>
            <p:cNvSpPr txBox="1"/>
            <p:nvPr/>
          </p:nvSpPr>
          <p:spPr>
            <a:xfrm>
              <a:off x="4743450" y="3964931"/>
              <a:ext cx="7961973" cy="400110"/>
            </a:xfrm>
            <a:prstGeom prst="rect">
              <a:avLst/>
            </a:prstGeom>
            <a:noFill/>
          </p:spPr>
          <p:txBody>
            <a:bodyPr wrap="none" rtlCol="0">
              <a:spAutoFit/>
            </a:bodyPr>
            <a:lstStyle/>
            <a:p>
              <a:r>
                <a:rPr lang="de-DE" sz="2000" b="1">
                  <a:solidFill>
                    <a:srgbClr val="407CCA"/>
                  </a:solidFill>
                  <a:latin typeface="Arial" panose="020B0604020202020204" pitchFamily="34" charset="0"/>
                  <a:cs typeface="Arial" panose="020B0604020202020204" pitchFamily="34" charset="0"/>
                  <a:hlinkClick r:id="rId7" action="ppaction://hlinksldjump"/>
                </a:rPr>
                <a:t>5. Modul</a:t>
              </a:r>
              <a:r>
                <a:rPr lang="de-DE" sz="2000" b="1">
                  <a:solidFill>
                    <a:srgbClr val="407CCA"/>
                  </a:solidFill>
                  <a:latin typeface="Arial" panose="020B0604020202020204" pitchFamily="34" charset="0"/>
                  <a:cs typeface="Arial" panose="020B0604020202020204" pitchFamily="34" charset="0"/>
                </a:rPr>
                <a:t> </a:t>
              </a:r>
              <a:r>
                <a:rPr lang="de-DE" sz="2000">
                  <a:solidFill>
                    <a:srgbClr val="EBB700"/>
                  </a:solidFill>
                  <a:latin typeface="Arial" panose="020B0604020202020204" pitchFamily="34" charset="0"/>
                  <a:cs typeface="Arial" panose="020B0604020202020204" pitchFamily="34" charset="0"/>
                </a:rPr>
                <a:t>// </a:t>
              </a:r>
              <a:r>
                <a:rPr lang="de-DE" sz="2000">
                  <a:solidFill>
                    <a:srgbClr val="55565A"/>
                  </a:solidFill>
                  <a:latin typeface="Arial" panose="020B0604020202020204" pitchFamily="34" charset="0"/>
                  <a:cs typeface="Arial" panose="020B0604020202020204" pitchFamily="34" charset="0"/>
                </a:rPr>
                <a:t>Fortsetzung der Service Journey</a:t>
              </a:r>
            </a:p>
          </p:txBody>
        </p:sp>
      </p:grpSp>
      <p:pic>
        <p:nvPicPr>
          <p:cNvPr id="33" name="Picture 32">
            <a:extLst>
              <a:ext uri="{FF2B5EF4-FFF2-40B4-BE49-F238E27FC236}">
                <a16:creationId xmlns:a16="http://schemas.microsoft.com/office/drawing/2014/main" id="{36A9576F-B595-E340-971A-0FF79C4EF50B}"/>
              </a:ext>
            </a:extLst>
          </p:cNvPr>
          <p:cNvPicPr>
            <a:picLocks noChangeAspect="1"/>
          </p:cNvPicPr>
          <p:nvPr/>
        </p:nvPicPr>
        <p:blipFill rotWithShape="1">
          <a:blip r:embed="rId8"/>
          <a:srcRect l="15744" b="4901"/>
          <a:stretch/>
        </p:blipFill>
        <p:spPr>
          <a:xfrm rot="10800000">
            <a:off x="11200107" y="-2473"/>
            <a:ext cx="991893" cy="1679305"/>
          </a:xfrm>
          <a:prstGeom prst="rect">
            <a:avLst/>
          </a:prstGeom>
        </p:spPr>
      </p:pic>
      <p:pic>
        <p:nvPicPr>
          <p:cNvPr id="17" name="Picture 16">
            <a:extLst>
              <a:ext uri="{FF2B5EF4-FFF2-40B4-BE49-F238E27FC236}">
                <a16:creationId xmlns:a16="http://schemas.microsoft.com/office/drawing/2014/main" id="{743D5647-19F5-7A4A-BA0A-308A65905795}"/>
              </a:ext>
            </a:extLst>
          </p:cNvPr>
          <p:cNvPicPr>
            <a:picLocks noChangeAspect="1"/>
          </p:cNvPicPr>
          <p:nvPr/>
        </p:nvPicPr>
        <p:blipFill rotWithShape="1">
          <a:blip r:embed="rId9"/>
          <a:srcRect l="16488" t="6778" r="50870" b="51086"/>
          <a:stretch/>
        </p:blipFill>
        <p:spPr>
          <a:xfrm rot="10800000">
            <a:off x="3017303" y="-2473"/>
            <a:ext cx="3541853" cy="6858002"/>
          </a:xfrm>
          <a:prstGeom prst="rect">
            <a:avLst/>
          </a:prstGeom>
        </p:spPr>
      </p:pic>
      <p:sp>
        <p:nvSpPr>
          <p:cNvPr id="25" name="Large #">
            <a:extLst>
              <a:ext uri="{FF2B5EF4-FFF2-40B4-BE49-F238E27FC236}">
                <a16:creationId xmlns:a16="http://schemas.microsoft.com/office/drawing/2014/main" id="{2E20D425-63F8-344E-9EAF-9DA816EF30EC}"/>
              </a:ext>
            </a:extLst>
          </p:cNvPr>
          <p:cNvSpPr txBox="1"/>
          <p:nvPr/>
        </p:nvSpPr>
        <p:spPr>
          <a:xfrm>
            <a:off x="193492" y="2804731"/>
            <a:ext cx="4119992" cy="1054391"/>
          </a:xfrm>
          <a:prstGeom prst="rect">
            <a:avLst/>
          </a:prstGeom>
          <a:noFill/>
        </p:spPr>
        <p:txBody>
          <a:bodyPr wrap="square" rtlCol="0" anchor="b">
            <a:spAutoFit/>
          </a:bodyPr>
          <a:lstStyle/>
          <a:p>
            <a:pPr algn="ctr">
              <a:lnSpc>
                <a:spcPts val="8000"/>
              </a:lnSpc>
            </a:pPr>
            <a:r>
              <a:rPr lang="de-DE" sz="6000" b="1">
                <a:solidFill>
                  <a:schemeClr val="bg1"/>
                </a:solidFill>
                <a:latin typeface="Arial Black" panose="020B0604020202020204" pitchFamily="34" charset="0"/>
                <a:ea typeface="Arial" charset="0"/>
                <a:cs typeface="Arial Black" panose="020B0604020202020204" pitchFamily="34" charset="0"/>
              </a:rPr>
              <a:t>Module</a:t>
            </a:r>
          </a:p>
        </p:txBody>
      </p:sp>
      <p:pic>
        <p:nvPicPr>
          <p:cNvPr id="15" name="Picture 14">
            <a:extLst>
              <a:ext uri="{FF2B5EF4-FFF2-40B4-BE49-F238E27FC236}">
                <a16:creationId xmlns:a16="http://schemas.microsoft.com/office/drawing/2014/main" id="{45F42314-E718-C64F-9A80-BF5DBEE092F8}"/>
              </a:ext>
            </a:extLst>
          </p:cNvPr>
          <p:cNvPicPr>
            <a:picLocks noChangeAspect="1"/>
          </p:cNvPicPr>
          <p:nvPr/>
        </p:nvPicPr>
        <p:blipFill>
          <a:blip r:embed="rId10"/>
          <a:stretch>
            <a:fillRect/>
          </a:stretch>
        </p:blipFill>
        <p:spPr>
          <a:xfrm>
            <a:off x="2795155" y="3859122"/>
            <a:ext cx="1188293" cy="594146"/>
          </a:xfrm>
          <a:prstGeom prst="rect">
            <a:avLst/>
          </a:prstGeom>
        </p:spPr>
      </p:pic>
    </p:spTree>
    <p:extLst>
      <p:ext uri="{BB962C8B-B14F-4D97-AF65-F5344CB8AC3E}">
        <p14:creationId xmlns:p14="http://schemas.microsoft.com/office/powerpoint/2010/main" val="2647891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09C4463-8B3E-4963-B022-1085A199C34E}"/>
              </a:ext>
            </a:extLst>
          </p:cNvPr>
          <p:cNvPicPr>
            <a:picLocks noChangeAspect="1"/>
          </p:cNvPicPr>
          <p:nvPr/>
        </p:nvPicPr>
        <p:blipFill rotWithShape="1">
          <a:blip r:embed="rId3"/>
          <a:srcRect l="23128" r="30530"/>
          <a:stretch/>
        </p:blipFill>
        <p:spPr>
          <a:xfrm>
            <a:off x="0" y="12953"/>
            <a:ext cx="4736651" cy="6822461"/>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20</a:t>
            </a:fld>
            <a:endParaRPr lang="en-US" sz="1000">
              <a:solidFill>
                <a:schemeClr val="bg1"/>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5247959" y="1598764"/>
            <a:ext cx="4488469" cy="367823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r>
              <a:rPr lang="de-DE" sz="2800" b="1">
                <a:solidFill>
                  <a:srgbClr val="00AC69"/>
                </a:solidFill>
              </a:rPr>
              <a:t>Vorbild bei Hilfsprojekten </a:t>
            </a:r>
          </a:p>
          <a:p>
            <a:pPr marL="115570" marR="0">
              <a:lnSpc>
                <a:spcPct val="115000"/>
              </a:lnSpc>
              <a:spcBef>
                <a:spcPts val="0"/>
              </a:spcBef>
              <a:spcAft>
                <a:spcPts val="0"/>
              </a:spcAft>
            </a:pPr>
            <a:r>
              <a:rPr lang="de-DE" sz="2400">
                <a:solidFill>
                  <a:srgbClr val="616262"/>
                </a:solidFill>
              </a:rPr>
              <a:t>Berater*innen gehen mit guten Beispiel voran und leben Anteilnahme an der Community und für andere vor.</a:t>
            </a: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5315987" y="929612"/>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a:solidFill>
                  <a:srgbClr val="616262"/>
                </a:solidFill>
                <a:latin typeface="Arial" panose="020B0604020202020204" pitchFamily="34" charset="0"/>
                <a:cs typeface="Arial" panose="020B0604020202020204" pitchFamily="34" charset="0"/>
              </a:rPr>
              <a:t>Rollen eines*r Leo-Clubberater*in</a:t>
            </a:r>
          </a:p>
        </p:txBody>
      </p:sp>
      <p:pic>
        <p:nvPicPr>
          <p:cNvPr id="16" name="Picture 15">
            <a:extLst>
              <a:ext uri="{FF2B5EF4-FFF2-40B4-BE49-F238E27FC236}">
                <a16:creationId xmlns:a16="http://schemas.microsoft.com/office/drawing/2014/main" id="{6BE909D6-A77D-544B-BD31-52026855CBCE}"/>
              </a:ext>
            </a:extLst>
          </p:cNvPr>
          <p:cNvPicPr>
            <a:picLocks noChangeAspect="1"/>
          </p:cNvPicPr>
          <p:nvPr/>
        </p:nvPicPr>
        <p:blipFill rotWithShape="1">
          <a:blip r:embed="rId4"/>
          <a:srcRect l="15744" b="4901"/>
          <a:stretch/>
        </p:blipFill>
        <p:spPr>
          <a:xfrm rot="10800000" flipH="1">
            <a:off x="-12251" y="0"/>
            <a:ext cx="991893" cy="1679305"/>
          </a:xfrm>
          <a:prstGeom prst="rect">
            <a:avLst/>
          </a:prstGeom>
        </p:spPr>
      </p:pic>
      <p:pic>
        <p:nvPicPr>
          <p:cNvPr id="18" name="Picture 17">
            <a:extLst>
              <a:ext uri="{FF2B5EF4-FFF2-40B4-BE49-F238E27FC236}">
                <a16:creationId xmlns:a16="http://schemas.microsoft.com/office/drawing/2014/main" id="{B69D5A32-CA5C-1C42-A20F-A8E74DDFDC87}"/>
              </a:ext>
            </a:extLst>
          </p:cNvPr>
          <p:cNvPicPr>
            <a:picLocks noChangeAspect="1"/>
          </p:cNvPicPr>
          <p:nvPr/>
        </p:nvPicPr>
        <p:blipFill>
          <a:blip r:embed="rId5"/>
          <a:stretch>
            <a:fillRect/>
          </a:stretch>
        </p:blipFill>
        <p:spPr>
          <a:xfrm>
            <a:off x="10210219" y="5453502"/>
            <a:ext cx="1326937" cy="663469"/>
          </a:xfrm>
          <a:prstGeom prst="rect">
            <a:avLst/>
          </a:prstGeom>
        </p:spPr>
      </p:pic>
      <p:pic>
        <p:nvPicPr>
          <p:cNvPr id="19" name="Picture 18">
            <a:extLst>
              <a:ext uri="{FF2B5EF4-FFF2-40B4-BE49-F238E27FC236}">
                <a16:creationId xmlns:a16="http://schemas.microsoft.com/office/drawing/2014/main" id="{D4F63711-71DA-E042-9118-A0CEFB360C83}"/>
              </a:ext>
            </a:extLst>
          </p:cNvPr>
          <p:cNvPicPr>
            <a:picLocks noChangeAspect="1"/>
          </p:cNvPicPr>
          <p:nvPr/>
        </p:nvPicPr>
        <p:blipFill rotWithShape="1">
          <a:blip r:embed="rId6"/>
          <a:srcRect l="68604" t="4387" r="-7305" b="37925"/>
          <a:stretch/>
        </p:blipFill>
        <p:spPr>
          <a:xfrm rot="10800000">
            <a:off x="10508066" y="28450"/>
            <a:ext cx="1683934" cy="3765146"/>
          </a:xfrm>
          <a:prstGeom prst="rect">
            <a:avLst/>
          </a:prstGeom>
        </p:spPr>
      </p:pic>
    </p:spTree>
    <p:extLst>
      <p:ext uri="{BB962C8B-B14F-4D97-AF65-F5344CB8AC3E}">
        <p14:creationId xmlns:p14="http://schemas.microsoft.com/office/powerpoint/2010/main" val="790206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21</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357625" y="949188"/>
            <a:ext cx="8373905" cy="533400"/>
          </a:xfrm>
          <a:prstGeom prst="rect">
            <a:avLst/>
          </a:prstGeom>
        </p:spPr>
        <p:txBody>
          <a:bodyPr>
            <a:normAutofit fontScale="70000" lnSpcReduction="200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a:solidFill>
                  <a:srgbClr val="55565A"/>
                </a:solidFill>
                <a:latin typeface="Arial" panose="020B0604020202020204" pitchFamily="34" charset="0"/>
                <a:cs typeface="Arial" panose="020B0604020202020204" pitchFamily="34" charset="0"/>
              </a:rPr>
              <a:t>Spezifische Verantwortung von Leo-Clubberater*innen</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681367" y="461922"/>
            <a:ext cx="1558206" cy="1558206"/>
          </a:xfrm>
          <a:prstGeom prst="rect">
            <a:avLst/>
          </a:prstGeom>
        </p:spPr>
      </p:pic>
      <p:sp>
        <p:nvSpPr>
          <p:cNvPr id="2" name="TextBox 1">
            <a:extLst>
              <a:ext uri="{FF2B5EF4-FFF2-40B4-BE49-F238E27FC236}">
                <a16:creationId xmlns:a16="http://schemas.microsoft.com/office/drawing/2014/main" id="{7EEC8933-4E72-42ED-AACA-CE3BF15C5871}"/>
              </a:ext>
            </a:extLst>
          </p:cNvPr>
          <p:cNvSpPr txBox="1"/>
          <p:nvPr/>
        </p:nvSpPr>
        <p:spPr>
          <a:xfrm>
            <a:off x="2334818" y="1679306"/>
            <a:ext cx="9445504" cy="3708708"/>
          </a:xfrm>
          <a:prstGeom prst="rect">
            <a:avLst/>
          </a:prstGeom>
          <a:noFill/>
        </p:spPr>
        <p:txBody>
          <a:bodyPr wrap="square" lIns="91440" tIns="45720" rIns="91440" bIns="45720" rtlCol="0" anchor="t">
            <a:spAutoFit/>
          </a:bodyPr>
          <a:lstStyle/>
          <a:p>
            <a:pPr marL="342900" indent="-342900">
              <a:spcBef>
                <a:spcPts val="600"/>
              </a:spcBef>
              <a:buFont typeface="Arial" pitchFamily="34" charset="0"/>
              <a:buChar char="•"/>
              <a:defRPr/>
            </a:pPr>
            <a:r>
              <a:rPr lang="de-DE" sz="2000" b="1">
                <a:solidFill>
                  <a:srgbClr val="00AC69"/>
                </a:solidFill>
                <a:latin typeface="Arial" panose="020B0604020202020204" pitchFamily="34" charset="0"/>
                <a:cs typeface="Arial" panose="020B0604020202020204" pitchFamily="34" charset="0"/>
              </a:rPr>
              <a:t>Betreuung</a:t>
            </a:r>
            <a:r>
              <a:rPr lang="de-DE" sz="2000">
                <a:latin typeface="Arial" panose="020B0604020202020204" pitchFamily="34" charset="0"/>
                <a:cs typeface="Arial" panose="020B0604020202020204" pitchFamily="34" charset="0"/>
              </a:rPr>
              <a:t> </a:t>
            </a:r>
            <a:r>
              <a:rPr lang="de-DE" sz="2000">
                <a:solidFill>
                  <a:srgbClr val="4E4F4F"/>
                </a:solidFill>
                <a:latin typeface="Arial" panose="020B0604020202020204" pitchFamily="34" charset="0"/>
                <a:cs typeface="Arial" panose="020B0604020202020204" pitchFamily="34" charset="0"/>
              </a:rPr>
              <a:t>der Einführung und Entwicklung des Leo Clubs</a:t>
            </a:r>
          </a:p>
          <a:p>
            <a:pPr marL="342900" indent="-342900">
              <a:spcBef>
                <a:spcPts val="600"/>
              </a:spcBef>
              <a:buFont typeface="Arial" pitchFamily="34" charset="0"/>
              <a:buChar char="•"/>
              <a:defRPr/>
            </a:pPr>
            <a:r>
              <a:rPr lang="de-DE" sz="2000" b="1">
                <a:solidFill>
                  <a:srgbClr val="00AC69"/>
                </a:solidFill>
                <a:latin typeface="Arial"/>
                <a:cs typeface="Arial"/>
              </a:rPr>
              <a:t>Meldung</a:t>
            </a:r>
            <a:r>
              <a:rPr lang="de-DE" sz="2000">
                <a:latin typeface="Arial"/>
                <a:cs typeface="Arial"/>
              </a:rPr>
              <a:t> </a:t>
            </a:r>
            <a:r>
              <a:rPr lang="de-DE" sz="2000">
                <a:solidFill>
                  <a:srgbClr val="4E4F4F"/>
                </a:solidFill>
                <a:latin typeface="Arial"/>
                <a:cs typeface="Arial"/>
              </a:rPr>
              <a:t>von Leo-Clubamtsträger*innen und Mitgliedern bei MyLCI und von den Activities bei MyLion</a:t>
            </a:r>
          </a:p>
          <a:p>
            <a:pPr marL="342900" indent="-342900">
              <a:spcBef>
                <a:spcPts val="600"/>
              </a:spcBef>
              <a:buFont typeface="Arial" pitchFamily="34" charset="0"/>
              <a:buChar char="•"/>
              <a:defRPr/>
            </a:pPr>
            <a:r>
              <a:rPr lang="de-DE" sz="2000">
                <a:solidFill>
                  <a:srgbClr val="4E4F4F"/>
                </a:solidFill>
                <a:latin typeface="Arial"/>
                <a:cs typeface="Arial"/>
              </a:rPr>
              <a:t>Leo-Clubamtsträger*innen </a:t>
            </a:r>
            <a:r>
              <a:rPr lang="de-DE" sz="2000" b="1">
                <a:solidFill>
                  <a:srgbClr val="00AC69"/>
                </a:solidFill>
                <a:latin typeface="Arial"/>
                <a:cs typeface="Arial"/>
              </a:rPr>
              <a:t>vermitteln</a:t>
            </a:r>
            <a:r>
              <a:rPr lang="de-DE" sz="2000">
                <a:solidFill>
                  <a:srgbClr val="4E4F4F"/>
                </a:solidFill>
                <a:latin typeface="Arial"/>
                <a:cs typeface="Arial"/>
              </a:rPr>
              <a:t>, wie Meldungen in MyLCI und MyLion vorgenommen werden.</a:t>
            </a:r>
          </a:p>
          <a:p>
            <a:pPr marL="342900" indent="-342900">
              <a:spcBef>
                <a:spcPts val="600"/>
              </a:spcBef>
              <a:buFont typeface="Arial" pitchFamily="34" charset="0"/>
              <a:buChar char="•"/>
              <a:defRPr/>
            </a:pPr>
            <a:r>
              <a:rPr lang="de-DE" sz="2000" b="1">
                <a:solidFill>
                  <a:srgbClr val="00AC69"/>
                </a:solidFill>
                <a:latin typeface="Arial"/>
                <a:cs typeface="Arial"/>
              </a:rPr>
              <a:t>Förderung</a:t>
            </a:r>
            <a:r>
              <a:rPr lang="de-DE" sz="2000">
                <a:latin typeface="Arial"/>
                <a:cs typeface="Arial"/>
              </a:rPr>
              <a:t> </a:t>
            </a:r>
            <a:r>
              <a:rPr lang="de-DE" sz="2000">
                <a:solidFill>
                  <a:srgbClr val="4E4F4F"/>
                </a:solidFill>
                <a:latin typeface="Arial"/>
                <a:cs typeface="Arial"/>
              </a:rPr>
              <a:t>der Zusammenarbeit zwischen Leos und dem bürgenden Club, indem Lions regelmäßig über Leo Activities informiert werden.</a:t>
            </a:r>
          </a:p>
          <a:p>
            <a:pPr marL="342900" indent="-342900">
              <a:spcBef>
                <a:spcPts val="600"/>
              </a:spcBef>
              <a:buFont typeface="Arial" pitchFamily="34" charset="0"/>
              <a:buChar char="•"/>
              <a:defRPr/>
            </a:pPr>
            <a:r>
              <a:rPr lang="de-DE" sz="2000" b="1">
                <a:solidFill>
                  <a:srgbClr val="00AC69"/>
                </a:solidFill>
                <a:latin typeface="Arial" panose="020B0604020202020204" pitchFamily="34" charset="0"/>
                <a:cs typeface="Arial" panose="020B0604020202020204" pitchFamily="34" charset="0"/>
              </a:rPr>
              <a:t>Teilnahme</a:t>
            </a:r>
            <a:r>
              <a:rPr lang="de-DE" sz="2000">
                <a:latin typeface="Arial" panose="020B0604020202020204" pitchFamily="34" charset="0"/>
                <a:cs typeface="Arial" panose="020B0604020202020204" pitchFamily="34" charset="0"/>
              </a:rPr>
              <a:t> </a:t>
            </a:r>
            <a:r>
              <a:rPr lang="de-DE" sz="2000">
                <a:solidFill>
                  <a:srgbClr val="4E4F4F"/>
                </a:solidFill>
                <a:latin typeface="Arial" panose="020B0604020202020204" pitchFamily="34" charset="0"/>
                <a:cs typeface="Arial" panose="020B0604020202020204" pitchFamily="34" charset="0"/>
              </a:rPr>
              <a:t>an Leo-Clubtreffen und Vorstandssitzungen.</a:t>
            </a:r>
          </a:p>
          <a:p>
            <a:pPr marL="342900" indent="-342900">
              <a:spcBef>
                <a:spcPts val="600"/>
              </a:spcBef>
              <a:buFont typeface="Arial" pitchFamily="34" charset="0"/>
              <a:buChar char="•"/>
              <a:defRPr/>
            </a:pPr>
            <a:r>
              <a:rPr lang="de-DE" sz="2000" b="1">
                <a:solidFill>
                  <a:srgbClr val="00AC69"/>
                </a:solidFill>
                <a:latin typeface="Arial" panose="020B0604020202020204" pitchFamily="34" charset="0"/>
                <a:cs typeface="Arial" panose="020B0604020202020204" pitchFamily="34" charset="0"/>
              </a:rPr>
              <a:t>Sicherstellen</a:t>
            </a:r>
            <a:r>
              <a:rPr lang="de-DE" sz="2000">
                <a:latin typeface="Arial" panose="020B0604020202020204" pitchFamily="34" charset="0"/>
                <a:cs typeface="Arial" panose="020B0604020202020204" pitchFamily="34" charset="0"/>
              </a:rPr>
              <a:t>, </a:t>
            </a:r>
            <a:r>
              <a:rPr lang="de-DE" sz="2000">
                <a:solidFill>
                  <a:srgbClr val="4E4F4F"/>
                </a:solidFill>
                <a:latin typeface="Arial" panose="020B0604020202020204" pitchFamily="34" charset="0"/>
                <a:cs typeface="Arial" panose="020B0604020202020204" pitchFamily="34" charset="0"/>
              </a:rPr>
              <a:t>dass neue Leos die Materialien für neue Mitglieder und eine Orientierung erhalten.</a:t>
            </a:r>
          </a:p>
          <a:p>
            <a:pPr marL="342900" indent="-342900">
              <a:spcBef>
                <a:spcPts val="600"/>
              </a:spcBef>
              <a:buFont typeface="Arial" pitchFamily="34" charset="0"/>
              <a:buChar char="•"/>
              <a:defRPr/>
            </a:pPr>
            <a:r>
              <a:rPr lang="de-DE" sz="2000">
                <a:solidFill>
                  <a:srgbClr val="4E4F4F"/>
                </a:solidFill>
                <a:latin typeface="Arial" panose="020B0604020202020204" pitchFamily="34" charset="0"/>
                <a:cs typeface="Arial" panose="020B0604020202020204" pitchFamily="34" charset="0"/>
              </a:rPr>
              <a:t>Leos für alle Leistungen </a:t>
            </a:r>
            <a:r>
              <a:rPr lang="de-DE" sz="2000" b="1">
                <a:solidFill>
                  <a:srgbClr val="00AC69"/>
                </a:solidFill>
                <a:latin typeface="Arial" panose="020B0604020202020204" pitchFamily="34" charset="0"/>
                <a:cs typeface="Arial" panose="020B0604020202020204" pitchFamily="34" charset="0"/>
              </a:rPr>
              <a:t>anerkennen</a:t>
            </a:r>
            <a:r>
              <a:rPr lang="de-DE" sz="2000">
                <a:latin typeface="Arial" panose="020B0604020202020204" pitchFamily="34" charset="0"/>
                <a:cs typeface="Arial" panose="020B0604020202020204" pitchFamily="34" charset="0"/>
              </a:rPr>
              <a:t>.</a:t>
            </a:r>
          </a:p>
          <a:p>
            <a:pPr marL="342900" indent="-342900">
              <a:spcBef>
                <a:spcPts val="600"/>
              </a:spcBef>
              <a:buFont typeface="Arial" pitchFamily="34" charset="0"/>
              <a:buChar char="•"/>
              <a:defRPr/>
            </a:pPr>
            <a:r>
              <a:rPr lang="de-DE" sz="2000">
                <a:solidFill>
                  <a:srgbClr val="4E4F4F"/>
                </a:solidFill>
                <a:latin typeface="Arial" panose="020B0604020202020204" pitchFamily="34" charset="0"/>
                <a:cs typeface="Arial" panose="020B0604020202020204" pitchFamily="34" charset="0"/>
              </a:rPr>
              <a:t>In Frage kommende Leos dazu </a:t>
            </a:r>
            <a:r>
              <a:rPr lang="de-DE" sz="2000" b="1">
                <a:solidFill>
                  <a:srgbClr val="00AC69"/>
                </a:solidFill>
                <a:latin typeface="Arial" panose="020B0604020202020204" pitchFamily="34" charset="0"/>
                <a:cs typeface="Arial" panose="020B0604020202020204" pitchFamily="34" charset="0"/>
              </a:rPr>
              <a:t>ermutigen</a:t>
            </a:r>
            <a:r>
              <a:rPr lang="de-DE" sz="2000">
                <a:solidFill>
                  <a:srgbClr val="4E4F4F"/>
                </a:solidFill>
                <a:latin typeface="Arial" panose="020B0604020202020204" pitchFamily="34" charset="0"/>
                <a:cs typeface="Arial" panose="020B0604020202020204" pitchFamily="34" charset="0"/>
              </a:rPr>
              <a:t>, Lions zu werden.</a:t>
            </a:r>
          </a:p>
        </p:txBody>
      </p:sp>
      <p:pic>
        <p:nvPicPr>
          <p:cNvPr id="9" name="Picture 8">
            <a:extLst>
              <a:ext uri="{FF2B5EF4-FFF2-40B4-BE49-F238E27FC236}">
                <a16:creationId xmlns:a16="http://schemas.microsoft.com/office/drawing/2014/main" id="{5C871625-5A9D-8047-8C92-66672BF3D366}"/>
              </a:ext>
            </a:extLst>
          </p:cNvPr>
          <p:cNvPicPr>
            <a:picLocks noChangeAspect="1"/>
          </p:cNvPicPr>
          <p:nvPr/>
        </p:nvPicPr>
        <p:blipFill>
          <a:blip r:embed="rId6"/>
          <a:stretch>
            <a:fillRect/>
          </a:stretch>
        </p:blipFill>
        <p:spPr>
          <a:xfrm>
            <a:off x="9716485" y="5772807"/>
            <a:ext cx="1326937" cy="663469"/>
          </a:xfrm>
          <a:prstGeom prst="rect">
            <a:avLst/>
          </a:prstGeom>
        </p:spPr>
      </p:pic>
    </p:spTree>
    <p:extLst>
      <p:ext uri="{BB962C8B-B14F-4D97-AF65-F5344CB8AC3E}">
        <p14:creationId xmlns:p14="http://schemas.microsoft.com/office/powerpoint/2010/main" val="2912708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22</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357625" y="949188"/>
            <a:ext cx="9040477" cy="53340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a:solidFill>
                  <a:srgbClr val="55565A"/>
                </a:solidFill>
                <a:latin typeface="Arial"/>
                <a:cs typeface="Arial"/>
              </a:rPr>
              <a:t>Unterschiede zwischen Alpha und Omega Clubs </a:t>
            </a:r>
          </a:p>
        </p:txBody>
      </p:sp>
      <p:sp>
        <p:nvSpPr>
          <p:cNvPr id="2" name="TextBox 1">
            <a:extLst>
              <a:ext uri="{FF2B5EF4-FFF2-40B4-BE49-F238E27FC236}">
                <a16:creationId xmlns:a16="http://schemas.microsoft.com/office/drawing/2014/main" id="{7EEC8933-4E72-42ED-AACA-CE3BF15C5871}"/>
              </a:ext>
            </a:extLst>
          </p:cNvPr>
          <p:cNvSpPr txBox="1"/>
          <p:nvPr/>
        </p:nvSpPr>
        <p:spPr>
          <a:xfrm>
            <a:off x="2399212" y="1686979"/>
            <a:ext cx="8150087" cy="3493264"/>
          </a:xfrm>
          <a:prstGeom prst="rect">
            <a:avLst/>
          </a:prstGeom>
          <a:noFill/>
        </p:spPr>
        <p:txBody>
          <a:bodyPr wrap="square" lIns="91440" tIns="45720" rIns="91440" bIns="45720" rtlCol="0" anchor="t">
            <a:spAutoFit/>
          </a:bodyPr>
          <a:lstStyle/>
          <a:p>
            <a:pPr>
              <a:spcBef>
                <a:spcPts val="600"/>
              </a:spcBef>
              <a:defRPr/>
            </a:pPr>
            <a:r>
              <a:rPr lang="de-DE" sz="2400" b="1">
                <a:solidFill>
                  <a:srgbClr val="00AC69"/>
                </a:solidFill>
                <a:latin typeface="Arial" panose="020B0604020202020204" pitchFamily="34" charset="0"/>
                <a:cs typeface="Arial" panose="020B0604020202020204" pitchFamily="34" charset="0"/>
              </a:rPr>
              <a:t>Alpha-Leo-Clubberater*in</a:t>
            </a:r>
          </a:p>
          <a:p>
            <a:pPr marL="342900" indent="-342900">
              <a:spcBef>
                <a:spcPts val="600"/>
              </a:spcBef>
              <a:buFont typeface="Arial" pitchFamily="34" charset="0"/>
              <a:buChar char="•"/>
              <a:defRPr/>
            </a:pPr>
            <a:r>
              <a:rPr lang="de-DE" sz="2000">
                <a:solidFill>
                  <a:srgbClr val="4E4F4F"/>
                </a:solidFill>
                <a:latin typeface="Arial" panose="020B0604020202020204" pitchFamily="34" charset="0"/>
                <a:cs typeface="Arial" panose="020B0604020202020204" pitchFamily="34" charset="0"/>
              </a:rPr>
              <a:t>Aktive Funktion dabei, Leos in Projekten und Treffen anzuleiten</a:t>
            </a:r>
          </a:p>
          <a:p>
            <a:pPr marL="342900" indent="-342900">
              <a:spcBef>
                <a:spcPts val="600"/>
              </a:spcBef>
              <a:buFont typeface="Arial" pitchFamily="34" charset="0"/>
              <a:buChar char="•"/>
              <a:defRPr/>
            </a:pPr>
            <a:r>
              <a:rPr lang="de-DE" sz="2000">
                <a:solidFill>
                  <a:srgbClr val="4E4F4F"/>
                </a:solidFill>
                <a:latin typeface="Arial" panose="020B0604020202020204" pitchFamily="34" charset="0"/>
                <a:cs typeface="Arial" panose="020B0604020202020204" pitchFamily="34" charset="0"/>
              </a:rPr>
              <a:t>Vermittelt zwischen Eltern, Schulen und dem Lions Club</a:t>
            </a:r>
          </a:p>
          <a:p>
            <a:pPr>
              <a:spcBef>
                <a:spcPts val="600"/>
              </a:spcBef>
              <a:defRPr/>
            </a:pPr>
            <a:endParaRPr lang="en-US" sz="1800" kern="0" dirty="0">
              <a:solidFill>
                <a:srgbClr val="81827C"/>
              </a:solidFill>
              <a:ea typeface="+mn-ea"/>
              <a:cs typeface="Arial" pitchFamily="34" charset="0"/>
            </a:endParaRPr>
          </a:p>
          <a:p>
            <a:pPr>
              <a:spcBef>
                <a:spcPts val="600"/>
              </a:spcBef>
              <a:defRPr/>
            </a:pPr>
            <a:r>
              <a:rPr lang="de-DE" sz="2400" b="1">
                <a:solidFill>
                  <a:srgbClr val="00AC69"/>
                </a:solidFill>
                <a:latin typeface="Arial" panose="020B0604020202020204" pitchFamily="34" charset="0"/>
                <a:cs typeface="Arial" panose="020B0604020202020204" pitchFamily="34" charset="0"/>
              </a:rPr>
              <a:t>Omega-Leo-Clubberater*in</a:t>
            </a:r>
          </a:p>
          <a:p>
            <a:pPr marL="342900" indent="-342900">
              <a:spcBef>
                <a:spcPts val="600"/>
              </a:spcBef>
              <a:buFont typeface="Arial" pitchFamily="34" charset="0"/>
              <a:buChar char="•"/>
              <a:defRPr/>
            </a:pPr>
            <a:r>
              <a:rPr lang="de-DE" sz="2000">
                <a:solidFill>
                  <a:srgbClr val="4E4F4F"/>
                </a:solidFill>
                <a:latin typeface="Arial" panose="020B0604020202020204" pitchFamily="34" charset="0"/>
                <a:cs typeface="Arial" panose="020B0604020202020204" pitchFamily="34" charset="0"/>
              </a:rPr>
              <a:t>Agiert als Verbindungsperson zwischen dem Leo Club und dem bürgenden Lions Club</a:t>
            </a:r>
          </a:p>
          <a:p>
            <a:pPr marL="342900" indent="-342900">
              <a:spcBef>
                <a:spcPts val="600"/>
              </a:spcBef>
              <a:buFont typeface="Arial" pitchFamily="34" charset="0"/>
              <a:buChar char="•"/>
              <a:defRPr/>
            </a:pPr>
            <a:r>
              <a:rPr lang="de-DE" sz="2000">
                <a:solidFill>
                  <a:srgbClr val="4E4F4F"/>
                </a:solidFill>
                <a:latin typeface="Arial"/>
                <a:cs typeface="Arial"/>
              </a:rPr>
              <a:t>Weniger Beteiligung an der tagtäglichen Verwaltung, da Leos mehr Verantwortung übernehmen</a:t>
            </a:r>
          </a:p>
          <a:p>
            <a:pPr marL="342900" indent="-342900">
              <a:spcBef>
                <a:spcPts val="600"/>
              </a:spcBef>
              <a:buFont typeface="Arial" pitchFamily="34" charset="0"/>
              <a:buChar char="•"/>
              <a:defRPr/>
            </a:pPr>
            <a:r>
              <a:rPr lang="de-DE" sz="2000">
                <a:solidFill>
                  <a:srgbClr val="4E4F4F"/>
                </a:solidFill>
                <a:latin typeface="Arial"/>
                <a:cs typeface="Arial"/>
              </a:rPr>
              <a:t>Fördert die individuelle und berufliche Entfaltung der Leos.</a:t>
            </a:r>
          </a:p>
        </p:txBody>
      </p:sp>
      <p:pic>
        <p:nvPicPr>
          <p:cNvPr id="10" name="Picture 9">
            <a:extLst>
              <a:ext uri="{FF2B5EF4-FFF2-40B4-BE49-F238E27FC236}">
                <a16:creationId xmlns:a16="http://schemas.microsoft.com/office/drawing/2014/main" id="{4764AFEF-26C9-C843-A5C7-275F9DF709BD}"/>
              </a:ext>
            </a:extLst>
          </p:cNvPr>
          <p:cNvPicPr>
            <a:picLocks noChangeAspect="1"/>
          </p:cNvPicPr>
          <p:nvPr/>
        </p:nvPicPr>
        <p:blipFill>
          <a:blip r:embed="rId5"/>
          <a:stretch>
            <a:fillRect/>
          </a:stretch>
        </p:blipFill>
        <p:spPr>
          <a:xfrm>
            <a:off x="9404593" y="5568763"/>
            <a:ext cx="1326937" cy="663469"/>
          </a:xfrm>
          <a:prstGeom prst="rect">
            <a:avLst/>
          </a:prstGeom>
        </p:spPr>
      </p:pic>
      <p:pic>
        <p:nvPicPr>
          <p:cNvPr id="11" name="Picture 10">
            <a:extLst>
              <a:ext uri="{FF2B5EF4-FFF2-40B4-BE49-F238E27FC236}">
                <a16:creationId xmlns:a16="http://schemas.microsoft.com/office/drawing/2014/main" id="{758B8836-AD9B-A740-A73F-576CB5D7A692}"/>
              </a:ext>
            </a:extLst>
          </p:cNvPr>
          <p:cNvPicPr>
            <a:picLocks noChangeAspect="1"/>
          </p:cNvPicPr>
          <p:nvPr/>
        </p:nvPicPr>
        <p:blipFill>
          <a:blip r:embed="rId6"/>
          <a:stretch>
            <a:fillRect/>
          </a:stretch>
        </p:blipFill>
        <p:spPr>
          <a:xfrm>
            <a:off x="681367" y="461922"/>
            <a:ext cx="1558206" cy="1558206"/>
          </a:xfrm>
          <a:prstGeom prst="rect">
            <a:avLst/>
          </a:prstGeom>
        </p:spPr>
      </p:pic>
    </p:spTree>
    <p:extLst>
      <p:ext uri="{BB962C8B-B14F-4D97-AF65-F5344CB8AC3E}">
        <p14:creationId xmlns:p14="http://schemas.microsoft.com/office/powerpoint/2010/main" val="2238615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23</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357625" y="949187"/>
            <a:ext cx="9304985" cy="749431"/>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a:solidFill>
                  <a:srgbClr val="55565A"/>
                </a:solidFill>
                <a:latin typeface="Arial" panose="020B0604020202020204" pitchFamily="34" charset="0"/>
                <a:cs typeface="Arial" panose="020B0604020202020204" pitchFamily="34" charset="0"/>
              </a:rPr>
              <a:t>Unterschiede zwischen schul- und gemeinschaftsbasierten Clubs</a:t>
            </a:r>
          </a:p>
        </p:txBody>
      </p:sp>
      <p:sp>
        <p:nvSpPr>
          <p:cNvPr id="2" name="TextBox 1">
            <a:extLst>
              <a:ext uri="{FF2B5EF4-FFF2-40B4-BE49-F238E27FC236}">
                <a16:creationId xmlns:a16="http://schemas.microsoft.com/office/drawing/2014/main" id="{7EEC8933-4E72-42ED-AACA-CE3BF15C5871}"/>
              </a:ext>
            </a:extLst>
          </p:cNvPr>
          <p:cNvSpPr txBox="1"/>
          <p:nvPr/>
        </p:nvSpPr>
        <p:spPr>
          <a:xfrm>
            <a:off x="2357625" y="2076995"/>
            <a:ext cx="8150087" cy="3831818"/>
          </a:xfrm>
          <a:prstGeom prst="rect">
            <a:avLst/>
          </a:prstGeom>
          <a:noFill/>
        </p:spPr>
        <p:txBody>
          <a:bodyPr wrap="square" rtlCol="0">
            <a:spAutoFit/>
          </a:bodyPr>
          <a:lstStyle/>
          <a:p>
            <a:pPr>
              <a:spcBef>
                <a:spcPts val="600"/>
              </a:spcBef>
              <a:defRPr/>
            </a:pPr>
            <a:r>
              <a:rPr lang="de-DE" sz="2400" b="1">
                <a:solidFill>
                  <a:srgbClr val="00AC69"/>
                </a:solidFill>
                <a:latin typeface="Arial" panose="020B0604020202020204" pitchFamily="34" charset="0"/>
                <a:cs typeface="Arial" panose="020B0604020202020204" pitchFamily="34" charset="0"/>
              </a:rPr>
              <a:t>Gemeinschaftsbasierte Leo-Clubberater*innen</a:t>
            </a:r>
          </a:p>
          <a:p>
            <a:pPr marL="342900" indent="-342900">
              <a:spcBef>
                <a:spcPts val="600"/>
              </a:spcBef>
              <a:buFont typeface="Arial" panose="020B0604020202020204" pitchFamily="34" charset="0"/>
              <a:buChar char="•"/>
              <a:defRPr/>
            </a:pPr>
            <a:r>
              <a:rPr lang="de-DE" sz="2000">
                <a:solidFill>
                  <a:srgbClr val="4E4F4F"/>
                </a:solidFill>
                <a:latin typeface="Arial" panose="020B0604020202020204" pitchFamily="34" charset="0"/>
                <a:cs typeface="Arial" panose="020B0604020202020204" pitchFamily="34" charset="0"/>
              </a:rPr>
              <a:t>Verfügbar für jede junge Person in einer Ortschaft</a:t>
            </a:r>
          </a:p>
          <a:p>
            <a:pPr marL="342900" indent="-342900">
              <a:spcBef>
                <a:spcPts val="600"/>
              </a:spcBef>
              <a:buFont typeface="Arial" panose="020B0604020202020204" pitchFamily="34" charset="0"/>
              <a:buChar char="•"/>
              <a:defRPr/>
            </a:pPr>
            <a:r>
              <a:rPr lang="de-DE" sz="2000">
                <a:solidFill>
                  <a:srgbClr val="4E4F4F"/>
                </a:solidFill>
                <a:latin typeface="Arial" panose="020B0604020202020204" pitchFamily="34" charset="0"/>
                <a:cs typeface="Arial" panose="020B0604020202020204" pitchFamily="34" charset="0"/>
              </a:rPr>
              <a:t>Treffen in einer zentral gelegenen Örtlichkeit, wie einem Gemeindezentrum oder einer Schule</a:t>
            </a:r>
          </a:p>
          <a:p>
            <a:pPr>
              <a:spcBef>
                <a:spcPts val="600"/>
              </a:spcBef>
              <a:defRPr/>
            </a:pPr>
            <a:r>
              <a:rPr lang="de-DE" sz="2000">
                <a:solidFill>
                  <a:srgbClr val="4E4F4F"/>
                </a:solidFill>
                <a:latin typeface="Arial" panose="020B0604020202020204" pitchFamily="34" charset="0"/>
                <a:cs typeface="Arial" panose="020B0604020202020204" pitchFamily="34" charset="0"/>
              </a:rPr>
              <a:t> </a:t>
            </a:r>
          </a:p>
          <a:p>
            <a:pPr>
              <a:spcBef>
                <a:spcPts val="600"/>
              </a:spcBef>
              <a:defRPr/>
            </a:pPr>
            <a:r>
              <a:rPr lang="de-DE" sz="2400" b="1">
                <a:solidFill>
                  <a:srgbClr val="00AC69"/>
                </a:solidFill>
                <a:latin typeface="Arial" panose="020B0604020202020204" pitchFamily="34" charset="0"/>
                <a:cs typeface="Arial" panose="020B0604020202020204" pitchFamily="34" charset="0"/>
              </a:rPr>
              <a:t>Schulbasierte Leo-Clubberater*innen</a:t>
            </a:r>
          </a:p>
          <a:p>
            <a:pPr marL="342900" indent="-342900">
              <a:spcBef>
                <a:spcPts val="600"/>
              </a:spcBef>
              <a:buFont typeface="Arial" pitchFamily="34" charset="0"/>
              <a:buChar char="•"/>
              <a:defRPr/>
            </a:pPr>
            <a:r>
              <a:rPr lang="de-DE" sz="2000">
                <a:solidFill>
                  <a:srgbClr val="4E4F4F"/>
                </a:solidFill>
                <a:latin typeface="Arial" panose="020B0604020202020204" pitchFamily="34" charset="0"/>
                <a:cs typeface="Arial" panose="020B0604020202020204" pitchFamily="34" charset="0"/>
              </a:rPr>
              <a:t>Mitglieder sind Schüler*innen einer örtlichen Schule</a:t>
            </a:r>
          </a:p>
          <a:p>
            <a:pPr marL="342900" indent="-342900">
              <a:spcBef>
                <a:spcPts val="600"/>
              </a:spcBef>
              <a:buFont typeface="Arial" pitchFamily="34" charset="0"/>
              <a:buChar char="•"/>
              <a:defRPr/>
            </a:pPr>
            <a:r>
              <a:rPr lang="de-DE" sz="2000">
                <a:solidFill>
                  <a:srgbClr val="4E4F4F"/>
                </a:solidFill>
                <a:latin typeface="Arial" panose="020B0604020202020204" pitchFamily="34" charset="0"/>
                <a:cs typeface="Arial" panose="020B0604020202020204" pitchFamily="34" charset="0"/>
              </a:rPr>
              <a:t>Arbeiten mit einem*r Berater*in aus der Lehrerschaft, der dem bürgenden Lions Club nicht zwingend angehören muss</a:t>
            </a:r>
          </a:p>
          <a:p>
            <a:pPr marL="342900" indent="-342900">
              <a:spcBef>
                <a:spcPts val="600"/>
              </a:spcBef>
              <a:buFont typeface="Arial" pitchFamily="34" charset="0"/>
              <a:buChar char="•"/>
              <a:defRPr/>
            </a:pPr>
            <a:r>
              <a:rPr lang="de-DE" sz="2000">
                <a:solidFill>
                  <a:srgbClr val="4E4F4F"/>
                </a:solidFill>
                <a:latin typeface="Arial" panose="020B0604020202020204" pitchFamily="34" charset="0"/>
                <a:cs typeface="Arial" panose="020B0604020202020204" pitchFamily="34" charset="0"/>
              </a:rPr>
              <a:t>Treffen sich im Schulgebäude oder in dessen Nähe</a:t>
            </a:r>
          </a:p>
        </p:txBody>
      </p:sp>
      <p:pic>
        <p:nvPicPr>
          <p:cNvPr id="10" name="Picture 9">
            <a:extLst>
              <a:ext uri="{FF2B5EF4-FFF2-40B4-BE49-F238E27FC236}">
                <a16:creationId xmlns:a16="http://schemas.microsoft.com/office/drawing/2014/main" id="{08A85A00-EE04-D943-9ABC-F65F88572D00}"/>
              </a:ext>
            </a:extLst>
          </p:cNvPr>
          <p:cNvPicPr>
            <a:picLocks noChangeAspect="1"/>
          </p:cNvPicPr>
          <p:nvPr/>
        </p:nvPicPr>
        <p:blipFill>
          <a:blip r:embed="rId5"/>
          <a:stretch>
            <a:fillRect/>
          </a:stretch>
        </p:blipFill>
        <p:spPr>
          <a:xfrm>
            <a:off x="9404593" y="5568763"/>
            <a:ext cx="1326937" cy="663469"/>
          </a:xfrm>
          <a:prstGeom prst="rect">
            <a:avLst/>
          </a:prstGeom>
        </p:spPr>
      </p:pic>
      <p:pic>
        <p:nvPicPr>
          <p:cNvPr id="11" name="Picture 10">
            <a:extLst>
              <a:ext uri="{FF2B5EF4-FFF2-40B4-BE49-F238E27FC236}">
                <a16:creationId xmlns:a16="http://schemas.microsoft.com/office/drawing/2014/main" id="{F23B4E02-3C88-6541-9B25-8A734276D7AD}"/>
              </a:ext>
            </a:extLst>
          </p:cNvPr>
          <p:cNvPicPr>
            <a:picLocks noChangeAspect="1"/>
          </p:cNvPicPr>
          <p:nvPr/>
        </p:nvPicPr>
        <p:blipFill>
          <a:blip r:embed="rId6"/>
          <a:stretch>
            <a:fillRect/>
          </a:stretch>
        </p:blipFill>
        <p:spPr>
          <a:xfrm>
            <a:off x="681367" y="461922"/>
            <a:ext cx="1558206" cy="1558206"/>
          </a:xfrm>
          <a:prstGeom prst="rect">
            <a:avLst/>
          </a:prstGeom>
        </p:spPr>
      </p:pic>
    </p:spTree>
    <p:extLst>
      <p:ext uri="{BB962C8B-B14F-4D97-AF65-F5344CB8AC3E}">
        <p14:creationId xmlns:p14="http://schemas.microsoft.com/office/powerpoint/2010/main" val="9935362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7D8F3676-5A3A-A04E-86C3-479AF63F5121}"/>
              </a:ext>
            </a:extLst>
          </p:cNvPr>
          <p:cNvPicPr>
            <a:picLocks noChangeAspect="1"/>
          </p:cNvPicPr>
          <p:nvPr/>
        </p:nvPicPr>
        <p:blipFill>
          <a:blip r:embed="rId3"/>
          <a:stretch>
            <a:fillRect/>
          </a:stretch>
        </p:blipFill>
        <p:spPr>
          <a:xfrm>
            <a:off x="0" y="0"/>
            <a:ext cx="12172208" cy="6858000"/>
          </a:xfrm>
          <a:prstGeom prst="rect">
            <a:avLst/>
          </a:prstGeom>
        </p:spPr>
      </p:pic>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24</a:t>
            </a:fld>
            <a:endParaRPr lang="en-US" sz="1000">
              <a:solidFill>
                <a:srgbClr val="00338D"/>
              </a:solidFill>
            </a:endParaRPr>
          </a:p>
        </p:txBody>
      </p:sp>
      <p:sp>
        <p:nvSpPr>
          <p:cNvPr id="2" name="TextBox 1">
            <a:extLst>
              <a:ext uri="{FF2B5EF4-FFF2-40B4-BE49-F238E27FC236}">
                <a16:creationId xmlns:a16="http://schemas.microsoft.com/office/drawing/2014/main" id="{848F00FF-2D96-479E-85DD-00A894EEB8BB}"/>
              </a:ext>
            </a:extLst>
          </p:cNvPr>
          <p:cNvSpPr txBox="1"/>
          <p:nvPr/>
        </p:nvSpPr>
        <p:spPr>
          <a:xfrm>
            <a:off x="1109164" y="1423741"/>
            <a:ext cx="8672526" cy="4524315"/>
          </a:xfrm>
          <a:prstGeom prst="rect">
            <a:avLst/>
          </a:prstGeom>
          <a:noFill/>
        </p:spPr>
        <p:txBody>
          <a:bodyPr wrap="square" rtlCol="0">
            <a:spAutoFit/>
          </a:bodyPr>
          <a:lstStyle/>
          <a:p>
            <a:r>
              <a:rPr lang="de-DE" sz="2400">
                <a:solidFill>
                  <a:schemeClr val="bg1"/>
                </a:solidFill>
                <a:effectLst>
                  <a:glow>
                    <a:schemeClr val="bg1"/>
                  </a:glow>
                </a:effectLst>
                <a:latin typeface="Arial" panose="020B0604020202020204" pitchFamily="34" charset="0"/>
                <a:cs typeface="Arial" panose="020B0604020202020204" pitchFamily="34" charset="0"/>
              </a:rPr>
              <a:t>Wichtige Aspekte des Moduls</a:t>
            </a:r>
          </a:p>
          <a:p>
            <a:pPr marL="342900" indent="-342900">
              <a:buFont typeface="Arial" panose="020B0604020202020204" pitchFamily="34" charset="0"/>
              <a:buChar char="•"/>
            </a:pPr>
            <a:r>
              <a:rPr lang="de-DE" sz="2400">
                <a:solidFill>
                  <a:schemeClr val="bg1"/>
                </a:solidFill>
                <a:effectLst>
                  <a:glow>
                    <a:schemeClr val="bg1"/>
                  </a:glow>
                </a:effectLst>
                <a:latin typeface="Arial" panose="020B0604020202020204" pitchFamily="34" charset="0"/>
                <a:cs typeface="Arial" panose="020B0604020202020204" pitchFamily="34" charset="0"/>
              </a:rPr>
              <a:t>Leo-Clubberater*innen agieren als Mentor*innen, Motivator*innen, Berater*innen, Verbindungsperson und Vorbild bei Hilfsprojekten. </a:t>
            </a:r>
          </a:p>
          <a:p>
            <a:pPr marL="342900" indent="-342900">
              <a:buFont typeface="Arial" panose="020B0604020202020204" pitchFamily="34" charset="0"/>
              <a:buChar char="•"/>
            </a:pPr>
            <a:r>
              <a:rPr lang="de-DE" sz="2400">
                <a:solidFill>
                  <a:schemeClr val="bg1"/>
                </a:solidFill>
                <a:effectLst>
                  <a:glow>
                    <a:schemeClr val="bg1"/>
                  </a:glow>
                </a:effectLst>
                <a:latin typeface="Arial" panose="020B0604020202020204" pitchFamily="34" charset="0"/>
                <a:cs typeface="Arial" panose="020B0604020202020204" pitchFamily="34" charset="0"/>
              </a:rPr>
              <a:t>Das konkrete Aufgabenfeld hängt vom Clubformat, der Örtlichkeit und den Leos ab.</a:t>
            </a:r>
          </a:p>
          <a:p>
            <a:pPr marL="342900" indent="-342900">
              <a:buFont typeface="Arial" panose="020B0604020202020204" pitchFamily="34" charset="0"/>
              <a:buChar char="•"/>
            </a:pPr>
            <a:endParaRPr lang="en-US" sz="2400" dirty="0">
              <a:solidFill>
                <a:schemeClr val="bg1"/>
              </a:solidFill>
              <a:effectLst>
                <a:glow>
                  <a:schemeClr val="bg1"/>
                </a:glow>
              </a:effectLst>
              <a:latin typeface="Arial" panose="020B0604020202020204" pitchFamily="34" charset="0"/>
              <a:cs typeface="Arial" panose="020B0604020202020204" pitchFamily="34" charset="0"/>
            </a:endParaRPr>
          </a:p>
          <a:p>
            <a:r>
              <a:rPr lang="de-DE" sz="2400">
                <a:solidFill>
                  <a:schemeClr val="bg1"/>
                </a:solidFill>
                <a:effectLst>
                  <a:glow>
                    <a:schemeClr val="bg1"/>
                  </a:glow>
                </a:effectLst>
                <a:latin typeface="Arial" panose="020B0604020202020204" pitchFamily="34" charset="0"/>
                <a:cs typeface="Arial" panose="020B0604020202020204" pitchFamily="34" charset="0"/>
              </a:rPr>
              <a:t>Abschließende Modulübung</a:t>
            </a:r>
          </a:p>
          <a:p>
            <a:pPr marL="342900" indent="-342900">
              <a:buFont typeface="Arial" panose="020B0604020202020204" pitchFamily="34" charset="0"/>
              <a:buChar char="•"/>
            </a:pPr>
            <a:r>
              <a:rPr lang="de-DE" sz="2400">
                <a:solidFill>
                  <a:schemeClr val="bg1"/>
                </a:solidFill>
                <a:effectLst>
                  <a:glow>
                    <a:schemeClr val="bg1"/>
                  </a:glow>
                </a:effectLst>
                <a:latin typeface="Arial" panose="020B0604020202020204" pitchFamily="34" charset="0"/>
                <a:cs typeface="Arial" panose="020B0604020202020204" pitchFamily="34" charset="0"/>
              </a:rPr>
              <a:t>Erstellen Sie einen „Bauplan für Erfolg“ als Leo-Clubberater*innen, indem Sie eine Strategie basierend auf Clubformat, Örtlichkeit und jeder der fünf Rollen entwerfen.  </a:t>
            </a:r>
          </a:p>
          <a:p>
            <a:pPr marL="342900" indent="-342900">
              <a:buFont typeface="Arial" panose="020B0604020202020204" pitchFamily="34" charset="0"/>
              <a:buChar char="•"/>
            </a:pPr>
            <a:endParaRPr lang="en-US" sz="2400" dirty="0">
              <a:solidFill>
                <a:srgbClr val="616262"/>
              </a:solidFill>
              <a:latin typeface="Arial" panose="020B0604020202020204" pitchFamily="34" charset="0"/>
              <a:cs typeface="Arial" panose="020B0604020202020204" pitchFamily="34" charset="0"/>
            </a:endParaRPr>
          </a:p>
        </p:txBody>
      </p:sp>
      <p:sp>
        <p:nvSpPr>
          <p:cNvPr id="10" name="Text Placeholder 18">
            <a:extLst>
              <a:ext uri="{FF2B5EF4-FFF2-40B4-BE49-F238E27FC236}">
                <a16:creationId xmlns:a16="http://schemas.microsoft.com/office/drawing/2014/main" id="{37642B63-DF84-BF4F-A498-00702E42F473}"/>
              </a:ext>
            </a:extLst>
          </p:cNvPr>
          <p:cNvSpPr txBox="1">
            <a:spLocks/>
          </p:cNvSpPr>
          <p:nvPr/>
        </p:nvSpPr>
        <p:spPr>
          <a:xfrm>
            <a:off x="566923" y="431127"/>
            <a:ext cx="6097978" cy="85580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3200">
                <a:solidFill>
                  <a:schemeClr val="bg1"/>
                </a:solidFill>
                <a:effectLst>
                  <a:glow>
                    <a:schemeClr val="bg1"/>
                  </a:glow>
                </a:effectLst>
              </a:rPr>
              <a:t>Zusammenfassung</a:t>
            </a:r>
          </a:p>
        </p:txBody>
      </p:sp>
      <p:pic>
        <p:nvPicPr>
          <p:cNvPr id="11" name="Picture 10">
            <a:extLst>
              <a:ext uri="{FF2B5EF4-FFF2-40B4-BE49-F238E27FC236}">
                <a16:creationId xmlns:a16="http://schemas.microsoft.com/office/drawing/2014/main" id="{160A87CF-F851-324A-B445-26194A82D825}"/>
              </a:ext>
            </a:extLst>
          </p:cNvPr>
          <p:cNvPicPr>
            <a:picLocks noChangeAspect="1"/>
          </p:cNvPicPr>
          <p:nvPr/>
        </p:nvPicPr>
        <p:blipFill>
          <a:blip r:embed="rId4"/>
          <a:stretch>
            <a:fillRect/>
          </a:stretch>
        </p:blipFill>
        <p:spPr>
          <a:xfrm>
            <a:off x="8945442" y="336444"/>
            <a:ext cx="1326937" cy="663469"/>
          </a:xfrm>
          <a:prstGeom prst="rect">
            <a:avLst/>
          </a:prstGeom>
        </p:spPr>
      </p:pic>
    </p:spTree>
    <p:extLst>
      <p:ext uri="{BB962C8B-B14F-4D97-AF65-F5344CB8AC3E}">
        <p14:creationId xmlns:p14="http://schemas.microsoft.com/office/powerpoint/2010/main" val="1664356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25</a:t>
            </a:fld>
            <a:endParaRPr lang="en-US" sz="1000">
              <a:solidFill>
                <a:schemeClr val="bg1"/>
              </a:solidFill>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4053799" y="2555481"/>
            <a:ext cx="7275095" cy="1679305"/>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de-DE" sz="6000">
                <a:latin typeface="Arial Black" panose="020B0604020202020204" pitchFamily="34" charset="0"/>
                <a:cs typeface="Arial Black" panose="020B0604020202020204" pitchFamily="34" charset="0"/>
              </a:rPr>
              <a:t>3. Modul</a:t>
            </a:r>
          </a:p>
          <a:p>
            <a:pPr>
              <a:spcBef>
                <a:spcPts val="0"/>
              </a:spcBef>
            </a:pPr>
            <a:r>
              <a:rPr lang="de-DE" sz="4000" b="0"/>
              <a:t>Leo-Clubverwaltung</a:t>
            </a:r>
          </a:p>
        </p:txBody>
      </p:sp>
      <p:pic>
        <p:nvPicPr>
          <p:cNvPr id="12" name="Picture 11">
            <a:extLst>
              <a:ext uri="{FF2B5EF4-FFF2-40B4-BE49-F238E27FC236}">
                <a16:creationId xmlns:a16="http://schemas.microsoft.com/office/drawing/2014/main" id="{21B0CCCA-29CE-7247-A64B-38AF184170DC}"/>
              </a:ext>
            </a:extLst>
          </p:cNvPr>
          <p:cNvPicPr>
            <a:picLocks noChangeAspect="1"/>
          </p:cNvPicPr>
          <p:nvPr/>
        </p:nvPicPr>
        <p:blipFill>
          <a:blip r:embed="rId5"/>
          <a:stretch>
            <a:fillRect/>
          </a:stretch>
        </p:blipFill>
        <p:spPr>
          <a:xfrm>
            <a:off x="9215017" y="5862797"/>
            <a:ext cx="1326937" cy="663469"/>
          </a:xfrm>
          <a:prstGeom prst="rect">
            <a:avLst/>
          </a:prstGeom>
        </p:spPr>
      </p:pic>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6"/>
          <a:stretch>
            <a:fillRect/>
          </a:stretch>
        </p:blipFill>
        <p:spPr>
          <a:xfrm>
            <a:off x="1608668" y="2422605"/>
            <a:ext cx="2113397" cy="2113397"/>
          </a:xfrm>
          <a:prstGeom prst="rect">
            <a:avLst/>
          </a:prstGeom>
        </p:spPr>
      </p:pic>
    </p:spTree>
    <p:extLst>
      <p:ext uri="{BB962C8B-B14F-4D97-AF65-F5344CB8AC3E}">
        <p14:creationId xmlns:p14="http://schemas.microsoft.com/office/powerpoint/2010/main" val="60841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4064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4"/>
          <a:srcRect l="16530" t="2053" r="10928" b="4800"/>
          <a:stretch/>
        </p:blipFill>
        <p:spPr>
          <a:xfrm>
            <a:off x="-29036"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26</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232170" y="614264"/>
            <a:ext cx="9304985" cy="749431"/>
          </a:xfrm>
          <a:prstGeom prst="rect">
            <a:avLst/>
          </a:prstGeom>
        </p:spPr>
        <p:txBody>
          <a:bodyPr>
            <a:normAutofit fontScale="92500" lnSpcReduction="200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a:solidFill>
                  <a:srgbClr val="616262"/>
                </a:solidFill>
                <a:latin typeface="Arial" panose="020B0604020202020204" pitchFamily="34" charset="0"/>
                <a:cs typeface="Arial" panose="020B0604020202020204" pitchFamily="34" charset="0"/>
              </a:rPr>
              <a:t>Antragsformulare für die Mitgliedschaft in einem Leo Club</a:t>
            </a:r>
          </a:p>
        </p:txBody>
      </p:sp>
      <p:sp>
        <p:nvSpPr>
          <p:cNvPr id="2" name="TextBox 1">
            <a:extLst>
              <a:ext uri="{FF2B5EF4-FFF2-40B4-BE49-F238E27FC236}">
                <a16:creationId xmlns:a16="http://schemas.microsoft.com/office/drawing/2014/main" id="{7EEC8933-4E72-42ED-AACA-CE3BF15C5871}"/>
              </a:ext>
            </a:extLst>
          </p:cNvPr>
          <p:cNvSpPr txBox="1"/>
          <p:nvPr/>
        </p:nvSpPr>
        <p:spPr>
          <a:xfrm>
            <a:off x="2232171" y="1208745"/>
            <a:ext cx="9210134" cy="1200329"/>
          </a:xfrm>
          <a:prstGeom prst="rect">
            <a:avLst/>
          </a:prstGeom>
          <a:noFill/>
        </p:spPr>
        <p:txBody>
          <a:bodyPr wrap="square" rtlCol="0">
            <a:spAutoFit/>
          </a:bodyPr>
          <a:lstStyle/>
          <a:p>
            <a:pPr eaLnBrk="1" hangingPunct="1">
              <a:defRPr/>
            </a:pPr>
            <a:r>
              <a:rPr lang="de-DE" sz="2400">
                <a:solidFill>
                  <a:srgbClr val="616262"/>
                </a:solidFill>
                <a:latin typeface="Arial" panose="020B0604020202020204" pitchFamily="34" charset="0"/>
                <a:cs typeface="Arial" panose="020B0604020202020204" pitchFamily="34" charset="0"/>
              </a:rPr>
              <a:t>Interessierte müssen ein Leo-Mitgliedschaftsformular (</a:t>
            </a:r>
            <a:r>
              <a:rPr lang="de-DE" sz="2400">
                <a:solidFill>
                  <a:srgbClr val="81827C"/>
                </a:solidFill>
                <a:latin typeface="Arial" panose="020B0604020202020204" pitchFamily="34" charset="0"/>
                <a:cs typeface="Arial" panose="020B0604020202020204" pitchFamily="34" charset="0"/>
                <a:hlinkClick r:id="rId6"/>
              </a:rPr>
              <a:t>Leo 50A </a:t>
            </a:r>
            <a:r>
              <a:rPr lang="de-DE" sz="2400">
                <a:solidFill>
                  <a:srgbClr val="616262"/>
                </a:solidFill>
                <a:latin typeface="Arial" panose="020B0604020202020204" pitchFamily="34" charset="0"/>
                <a:cs typeface="Arial" panose="020B0604020202020204" pitchFamily="34" charset="0"/>
              </a:rPr>
              <a:t>oder </a:t>
            </a:r>
            <a:r>
              <a:rPr lang="de-DE" sz="2400">
                <a:solidFill>
                  <a:srgbClr val="81827C"/>
                </a:solidFill>
                <a:latin typeface="Arial" panose="020B0604020202020204" pitchFamily="34" charset="0"/>
                <a:cs typeface="Arial" panose="020B0604020202020204" pitchFamily="34" charset="0"/>
                <a:hlinkClick r:id="rId7"/>
              </a:rPr>
              <a:t>Leo 50O</a:t>
            </a:r>
            <a:r>
              <a:rPr lang="de-DE" sz="2400">
                <a:solidFill>
                  <a:srgbClr val="616262"/>
                </a:solidFill>
                <a:latin typeface="Arial" panose="020B0604020202020204" pitchFamily="34" charset="0"/>
                <a:cs typeface="Arial" panose="020B0604020202020204" pitchFamily="34" charset="0"/>
                <a:hlinkClick r:id="rId7"/>
              </a:rPr>
              <a:t>)</a:t>
            </a:r>
            <a:r>
              <a:rPr lang="de-DE" sz="2400">
                <a:solidFill>
                  <a:srgbClr val="81827C"/>
                </a:solidFill>
                <a:latin typeface="Arial" panose="020B0604020202020204" pitchFamily="34" charset="0"/>
                <a:cs typeface="Arial" panose="020B0604020202020204" pitchFamily="34" charset="0"/>
              </a:rPr>
              <a:t> ausfüllen und an den bürgenden</a:t>
            </a:r>
            <a:r>
              <a:rPr lang="de-DE" sz="2400">
                <a:solidFill>
                  <a:srgbClr val="616262"/>
                </a:solidFill>
                <a:latin typeface="Arial" panose="020B0604020202020204" pitchFamily="34" charset="0"/>
                <a:cs typeface="Arial" panose="020B0604020202020204" pitchFamily="34" charset="0"/>
              </a:rPr>
              <a:t> </a:t>
            </a:r>
          </a:p>
          <a:p>
            <a:pPr eaLnBrk="1" hangingPunct="1">
              <a:defRPr/>
            </a:pPr>
            <a:r>
              <a:rPr lang="de-DE" sz="2400">
                <a:solidFill>
                  <a:srgbClr val="616262"/>
                </a:solidFill>
                <a:latin typeface="Arial" panose="020B0604020202020204" pitchFamily="34" charset="0"/>
                <a:cs typeface="Arial" panose="020B0604020202020204" pitchFamily="34" charset="0"/>
              </a:rPr>
              <a:t>Lions Club übermitteln. </a:t>
            </a:r>
          </a:p>
        </p:txBody>
      </p:sp>
      <p:graphicFrame>
        <p:nvGraphicFramePr>
          <p:cNvPr id="3" name="Object 2">
            <a:extLst>
              <a:ext uri="{FF2B5EF4-FFF2-40B4-BE49-F238E27FC236}">
                <a16:creationId xmlns:a16="http://schemas.microsoft.com/office/drawing/2014/main" id="{286EA2F5-8B79-4532-BD15-5E72679D3138}"/>
              </a:ext>
            </a:extLst>
          </p:cNvPr>
          <p:cNvGraphicFramePr>
            <a:graphicFrameLocks noChangeAspect="1"/>
          </p:cNvGraphicFramePr>
          <p:nvPr>
            <p:extLst>
              <p:ext uri="{D42A27DB-BD31-4B8C-83A1-F6EECF244321}">
                <p14:modId xmlns:p14="http://schemas.microsoft.com/office/powerpoint/2010/main" val="3822965314"/>
              </p:ext>
            </p:extLst>
          </p:nvPr>
        </p:nvGraphicFramePr>
        <p:xfrm>
          <a:off x="3421962" y="2516071"/>
          <a:ext cx="3177876" cy="4112545"/>
        </p:xfrm>
        <a:graphic>
          <a:graphicData uri="http://schemas.openxmlformats.org/presentationml/2006/ole">
            <mc:AlternateContent xmlns:mc="http://schemas.openxmlformats.org/markup-compatibility/2006">
              <mc:Choice xmlns:v="urn:schemas-microsoft-com:vml" Requires="v">
                <p:oleObj spid="_x0000_s1187" name="Acrobat Document" r:id="rId8" imgW="3886052" imgH="5029200" progId="AcroExch.Document.DC">
                  <p:embed/>
                </p:oleObj>
              </mc:Choice>
              <mc:Fallback>
                <p:oleObj name="Acrobat Document" r:id="rId8" imgW="3886052" imgH="5029200" progId="AcroExch.Document.DC">
                  <p:embed/>
                  <p:pic>
                    <p:nvPicPr>
                      <p:cNvPr id="3" name="Object 2">
                        <a:extLst>
                          <a:ext uri="{FF2B5EF4-FFF2-40B4-BE49-F238E27FC236}">
                            <a16:creationId xmlns:a16="http://schemas.microsoft.com/office/drawing/2014/main" id="{286EA2F5-8B79-4532-BD15-5E72679D3138}"/>
                          </a:ext>
                        </a:extLst>
                      </p:cNvPr>
                      <p:cNvPicPr/>
                      <p:nvPr/>
                    </p:nvPicPr>
                    <p:blipFill>
                      <a:blip r:embed="rId9"/>
                      <a:stretch>
                        <a:fillRect/>
                      </a:stretch>
                    </p:blipFill>
                    <p:spPr>
                      <a:xfrm>
                        <a:off x="3421962" y="2516071"/>
                        <a:ext cx="3177876" cy="4112545"/>
                      </a:xfrm>
                      <a:prstGeom prst="rect">
                        <a:avLst/>
                      </a:prstGeom>
                      <a:ln>
                        <a:solidFill>
                          <a:srgbClr val="616262"/>
                        </a:solidFill>
                      </a:ln>
                    </p:spPr>
                  </p:pic>
                </p:oleObj>
              </mc:Fallback>
            </mc:AlternateContent>
          </a:graphicData>
        </a:graphic>
      </p:graphicFrame>
      <p:graphicFrame>
        <p:nvGraphicFramePr>
          <p:cNvPr id="5" name="Object 4">
            <a:extLst>
              <a:ext uri="{FF2B5EF4-FFF2-40B4-BE49-F238E27FC236}">
                <a16:creationId xmlns:a16="http://schemas.microsoft.com/office/drawing/2014/main" id="{C6B696EE-C53C-4EE1-B4AB-57F3A22AFD63}"/>
              </a:ext>
            </a:extLst>
          </p:cNvPr>
          <p:cNvGraphicFramePr>
            <a:graphicFrameLocks noChangeAspect="1"/>
          </p:cNvGraphicFramePr>
          <p:nvPr>
            <p:extLst>
              <p:ext uri="{D42A27DB-BD31-4B8C-83A1-F6EECF244321}">
                <p14:modId xmlns:p14="http://schemas.microsoft.com/office/powerpoint/2010/main" val="4276230538"/>
              </p:ext>
            </p:extLst>
          </p:nvPr>
        </p:nvGraphicFramePr>
        <p:xfrm>
          <a:off x="6863699" y="2516071"/>
          <a:ext cx="3195669" cy="4135572"/>
        </p:xfrm>
        <a:graphic>
          <a:graphicData uri="http://schemas.openxmlformats.org/presentationml/2006/ole">
            <mc:AlternateContent xmlns:mc="http://schemas.openxmlformats.org/markup-compatibility/2006">
              <mc:Choice xmlns:v="urn:schemas-microsoft-com:vml" Requires="v">
                <p:oleObj spid="_x0000_s1188" name="Acrobat Document" r:id="rId10" imgW="3886052" imgH="5029200" progId="AcroExch.Document.DC">
                  <p:embed/>
                </p:oleObj>
              </mc:Choice>
              <mc:Fallback>
                <p:oleObj name="Acrobat Document" r:id="rId10" imgW="3886052" imgH="5029200" progId="AcroExch.Document.DC">
                  <p:embed/>
                  <p:pic>
                    <p:nvPicPr>
                      <p:cNvPr id="5" name="Object 4">
                        <a:extLst>
                          <a:ext uri="{FF2B5EF4-FFF2-40B4-BE49-F238E27FC236}">
                            <a16:creationId xmlns:a16="http://schemas.microsoft.com/office/drawing/2014/main" id="{C6B696EE-C53C-4EE1-B4AB-57F3A22AFD63}"/>
                          </a:ext>
                        </a:extLst>
                      </p:cNvPr>
                      <p:cNvPicPr/>
                      <p:nvPr/>
                    </p:nvPicPr>
                    <p:blipFill>
                      <a:blip r:embed="rId11"/>
                      <a:stretch>
                        <a:fillRect/>
                      </a:stretch>
                    </p:blipFill>
                    <p:spPr>
                      <a:xfrm>
                        <a:off x="6863699" y="2516071"/>
                        <a:ext cx="3195669" cy="4135572"/>
                      </a:xfrm>
                      <a:prstGeom prst="rect">
                        <a:avLst/>
                      </a:prstGeom>
                      <a:ln>
                        <a:solidFill>
                          <a:srgbClr val="616262"/>
                        </a:solidFill>
                      </a:ln>
                    </p:spPr>
                  </p:pic>
                </p:oleObj>
              </mc:Fallback>
            </mc:AlternateContent>
          </a:graphicData>
        </a:graphic>
      </p:graphicFrame>
      <p:pic>
        <p:nvPicPr>
          <p:cNvPr id="18" name="Picture 17">
            <a:extLst>
              <a:ext uri="{FF2B5EF4-FFF2-40B4-BE49-F238E27FC236}">
                <a16:creationId xmlns:a16="http://schemas.microsoft.com/office/drawing/2014/main" id="{5A4FDCFB-DF2A-4446-A2E1-C638BBD0C4FF}"/>
              </a:ext>
            </a:extLst>
          </p:cNvPr>
          <p:cNvPicPr>
            <a:picLocks noChangeAspect="1"/>
          </p:cNvPicPr>
          <p:nvPr/>
        </p:nvPicPr>
        <p:blipFill>
          <a:blip r:embed="rId12"/>
          <a:stretch>
            <a:fillRect/>
          </a:stretch>
        </p:blipFill>
        <p:spPr>
          <a:xfrm>
            <a:off x="443733" y="471847"/>
            <a:ext cx="1558206" cy="1558206"/>
          </a:xfrm>
          <a:prstGeom prst="rect">
            <a:avLst/>
          </a:prstGeom>
        </p:spPr>
      </p:pic>
    </p:spTree>
    <p:extLst>
      <p:ext uri="{BB962C8B-B14F-4D97-AF65-F5344CB8AC3E}">
        <p14:creationId xmlns:p14="http://schemas.microsoft.com/office/powerpoint/2010/main" val="2422468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5052"/>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41810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27</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080727" y="606656"/>
            <a:ext cx="9304985" cy="74943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a:solidFill>
                  <a:srgbClr val="616262"/>
                </a:solidFill>
                <a:latin typeface="Arial" panose="020B0604020202020204" pitchFamily="34" charset="0"/>
                <a:cs typeface="Arial" panose="020B0604020202020204" pitchFamily="34" charset="0"/>
              </a:rPr>
              <a:t>Einwilligung der Eltern für Alpha Leos</a:t>
            </a:r>
          </a:p>
        </p:txBody>
      </p:sp>
      <p:sp>
        <p:nvSpPr>
          <p:cNvPr id="2" name="TextBox 1">
            <a:extLst>
              <a:ext uri="{FF2B5EF4-FFF2-40B4-BE49-F238E27FC236}">
                <a16:creationId xmlns:a16="http://schemas.microsoft.com/office/drawing/2014/main" id="{7EEC8933-4E72-42ED-AACA-CE3BF15C5871}"/>
              </a:ext>
            </a:extLst>
          </p:cNvPr>
          <p:cNvSpPr txBox="1"/>
          <p:nvPr/>
        </p:nvSpPr>
        <p:spPr>
          <a:xfrm>
            <a:off x="1451610" y="1356087"/>
            <a:ext cx="4058358" cy="2308324"/>
          </a:xfrm>
          <a:prstGeom prst="rect">
            <a:avLst/>
          </a:prstGeom>
          <a:noFill/>
        </p:spPr>
        <p:txBody>
          <a:bodyPr wrap="square" lIns="91440" tIns="45720" rIns="91440" bIns="45720" rtlCol="0" anchor="t">
            <a:spAutoFit/>
          </a:bodyPr>
          <a:lstStyle/>
          <a:p>
            <a:pPr>
              <a:defRPr/>
            </a:pPr>
            <a:r>
              <a:rPr lang="de-DE" sz="2400" b="1" dirty="0">
                <a:solidFill>
                  <a:srgbClr val="00AC69"/>
                </a:solidFill>
                <a:latin typeface="Arial"/>
                <a:cs typeface="Arial"/>
              </a:rPr>
              <a:t>Das Mitgliedschaftsformular für Alpha Leos (Leo 50A)</a:t>
            </a:r>
            <a:r>
              <a:rPr lang="de-DE" sz="2400" dirty="0">
                <a:latin typeface="Arial"/>
                <a:cs typeface="Arial"/>
              </a:rPr>
              <a:t> </a:t>
            </a:r>
            <a:r>
              <a:rPr lang="de-DE" sz="2400" dirty="0">
                <a:solidFill>
                  <a:srgbClr val="81827C"/>
                </a:solidFill>
                <a:latin typeface="Arial"/>
                <a:cs typeface="Arial"/>
              </a:rPr>
              <a:t>beinhaltet eine Einwilligung der Eltern, die unbedingt ausgefüllt werden muss.</a:t>
            </a:r>
          </a:p>
        </p:txBody>
      </p:sp>
      <p:pic>
        <p:nvPicPr>
          <p:cNvPr id="8" name="Picture 7" descr="Graphical user interface, text&#10;&#10;Description automatically generated">
            <a:extLst>
              <a:ext uri="{FF2B5EF4-FFF2-40B4-BE49-F238E27FC236}">
                <a16:creationId xmlns:a16="http://schemas.microsoft.com/office/drawing/2014/main" id="{1ED1A806-54F0-47B7-A48A-CD1A4E3F3C53}"/>
              </a:ext>
            </a:extLst>
          </p:cNvPr>
          <p:cNvPicPr>
            <a:picLocks noChangeAspect="1"/>
          </p:cNvPicPr>
          <p:nvPr/>
        </p:nvPicPr>
        <p:blipFill>
          <a:blip r:embed="rId5"/>
          <a:stretch>
            <a:fillRect/>
          </a:stretch>
        </p:blipFill>
        <p:spPr>
          <a:xfrm>
            <a:off x="5106253" y="1550246"/>
            <a:ext cx="6286327" cy="4769158"/>
          </a:xfrm>
          <a:prstGeom prst="rect">
            <a:avLst/>
          </a:prstGeom>
        </p:spPr>
      </p:pic>
      <p:pic>
        <p:nvPicPr>
          <p:cNvPr id="15" name="Picture 14">
            <a:extLst>
              <a:ext uri="{FF2B5EF4-FFF2-40B4-BE49-F238E27FC236}">
                <a16:creationId xmlns:a16="http://schemas.microsoft.com/office/drawing/2014/main" id="{4D560536-FD57-EF4C-91C7-F27EECF8A230}"/>
              </a:ext>
            </a:extLst>
          </p:cNvPr>
          <p:cNvPicPr>
            <a:picLocks noChangeAspect="1"/>
          </p:cNvPicPr>
          <p:nvPr/>
        </p:nvPicPr>
        <p:blipFill>
          <a:blip r:embed="rId6"/>
          <a:stretch>
            <a:fillRect/>
          </a:stretch>
        </p:blipFill>
        <p:spPr>
          <a:xfrm>
            <a:off x="495336" y="403898"/>
            <a:ext cx="1558206" cy="1558206"/>
          </a:xfrm>
          <a:prstGeom prst="rect">
            <a:avLst/>
          </a:prstGeom>
        </p:spPr>
      </p:pic>
    </p:spTree>
    <p:extLst>
      <p:ext uri="{BB962C8B-B14F-4D97-AF65-F5344CB8AC3E}">
        <p14:creationId xmlns:p14="http://schemas.microsoft.com/office/powerpoint/2010/main" val="1310944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28</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443733" y="471847"/>
            <a:ext cx="1558206" cy="1558206"/>
          </a:xfrm>
          <a:prstGeom prst="rect">
            <a:avLst/>
          </a:prstGeom>
        </p:spPr>
      </p:pic>
      <p:sp>
        <p:nvSpPr>
          <p:cNvPr id="2" name="TextBox 1">
            <a:extLst>
              <a:ext uri="{FF2B5EF4-FFF2-40B4-BE49-F238E27FC236}">
                <a16:creationId xmlns:a16="http://schemas.microsoft.com/office/drawing/2014/main" id="{7EEC8933-4E72-42ED-AACA-CE3BF15C5871}"/>
              </a:ext>
            </a:extLst>
          </p:cNvPr>
          <p:cNvSpPr txBox="1"/>
          <p:nvPr/>
        </p:nvSpPr>
        <p:spPr>
          <a:xfrm>
            <a:off x="2001939" y="633277"/>
            <a:ext cx="9489550" cy="1323439"/>
          </a:xfrm>
          <a:prstGeom prst="rect">
            <a:avLst/>
          </a:prstGeom>
          <a:noFill/>
        </p:spPr>
        <p:txBody>
          <a:bodyPr wrap="square" lIns="91440" tIns="45720" rIns="91440" bIns="45720" rtlCol="0" anchor="t">
            <a:spAutoFit/>
          </a:bodyPr>
          <a:lstStyle/>
          <a:p>
            <a:pPr marL="0" indent="0" eaLnBrk="1" hangingPunct="1">
              <a:buFont typeface="Arial" pitchFamily="34" charset="0"/>
              <a:buNone/>
              <a:defRPr/>
            </a:pPr>
            <a:r>
              <a:rPr lang="de-DE" sz="3200" b="1">
                <a:solidFill>
                  <a:srgbClr val="616262"/>
                </a:solidFill>
                <a:latin typeface="Arial" panose="020B0604020202020204" pitchFamily="34" charset="0"/>
                <a:cs typeface="Arial" panose="020B0604020202020204" pitchFamily="34" charset="0"/>
              </a:rPr>
              <a:t>Meldungen der Mitgliedschaft und Amtsträger*innen sind wichtig</a:t>
            </a:r>
          </a:p>
          <a:p>
            <a:endParaRPr lang="en-US" sz="2400" b="1" dirty="0">
              <a:solidFill>
                <a:srgbClr val="F14619"/>
              </a:solidFill>
            </a:endParaRPr>
          </a:p>
          <a:p>
            <a:endParaRPr lang="en-US" sz="2400" b="1" dirty="0">
              <a:solidFill>
                <a:srgbClr val="F14619"/>
              </a:solidFill>
            </a:endParaRPr>
          </a:p>
        </p:txBody>
      </p:sp>
      <p:pic>
        <p:nvPicPr>
          <p:cNvPr id="10" name="Picture 9">
            <a:extLst>
              <a:ext uri="{FF2B5EF4-FFF2-40B4-BE49-F238E27FC236}">
                <a16:creationId xmlns:a16="http://schemas.microsoft.com/office/drawing/2014/main" id="{2C9FC6F6-AF17-45CB-B355-DEA0F60F063F}"/>
              </a:ext>
            </a:extLst>
          </p:cNvPr>
          <p:cNvPicPr>
            <a:picLocks noChangeAspect="1"/>
          </p:cNvPicPr>
          <p:nvPr/>
        </p:nvPicPr>
        <p:blipFill>
          <a:blip r:embed="rId6"/>
          <a:stretch>
            <a:fillRect/>
          </a:stretch>
        </p:blipFill>
        <p:spPr>
          <a:xfrm>
            <a:off x="3243621" y="1850143"/>
            <a:ext cx="6108601" cy="4800810"/>
          </a:xfrm>
          <a:prstGeom prst="rect">
            <a:avLst/>
          </a:prstGeom>
          <a:ln w="12700">
            <a:solidFill>
              <a:schemeClr val="tx1">
                <a:lumMod val="50000"/>
                <a:lumOff val="50000"/>
              </a:schemeClr>
            </a:solidFill>
          </a:ln>
        </p:spPr>
      </p:pic>
    </p:spTree>
    <p:extLst>
      <p:ext uri="{BB962C8B-B14F-4D97-AF65-F5344CB8AC3E}">
        <p14:creationId xmlns:p14="http://schemas.microsoft.com/office/powerpoint/2010/main" val="2935460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29</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2" name="TextBox 1">
            <a:extLst>
              <a:ext uri="{FF2B5EF4-FFF2-40B4-BE49-F238E27FC236}">
                <a16:creationId xmlns:a16="http://schemas.microsoft.com/office/drawing/2014/main" id="{7EEC8933-4E72-42ED-AACA-CE3BF15C5871}"/>
              </a:ext>
            </a:extLst>
          </p:cNvPr>
          <p:cNvSpPr txBox="1"/>
          <p:nvPr/>
        </p:nvSpPr>
        <p:spPr>
          <a:xfrm>
            <a:off x="2169514" y="534576"/>
            <a:ext cx="8150087" cy="1169551"/>
          </a:xfrm>
          <a:prstGeom prst="rect">
            <a:avLst/>
          </a:prstGeom>
          <a:noFill/>
        </p:spPr>
        <p:txBody>
          <a:bodyPr wrap="square" rtlCol="0">
            <a:spAutoFit/>
          </a:bodyPr>
          <a:lstStyle/>
          <a:p>
            <a:pPr marL="0" indent="0" eaLnBrk="1" hangingPunct="1">
              <a:buFont typeface="Arial" pitchFamily="34" charset="0"/>
              <a:buNone/>
              <a:defRPr/>
            </a:pPr>
            <a:r>
              <a:rPr lang="de-DE" sz="3200" b="1" dirty="0">
                <a:solidFill>
                  <a:srgbClr val="616262"/>
                </a:solidFill>
                <a:latin typeface="Arial" panose="020B0604020202020204" pitchFamily="34" charset="0"/>
                <a:cs typeface="Arial" panose="020B0604020202020204" pitchFamily="34" charset="0"/>
              </a:rPr>
              <a:t>Zugang zu </a:t>
            </a:r>
            <a:r>
              <a:rPr lang="de-DE" sz="3200" b="1" dirty="0">
                <a:solidFill>
                  <a:srgbClr val="00AC69"/>
                </a:solidFill>
                <a:latin typeface="Arial" panose="020B0604020202020204" pitchFamily="34" charset="0"/>
                <a:cs typeface="Arial" panose="020B0604020202020204" pitchFamily="34" charset="0"/>
              </a:rPr>
              <a:t>MyLCI</a:t>
            </a:r>
            <a:r>
              <a:rPr lang="de-DE" sz="3200" b="1" dirty="0">
                <a:solidFill>
                  <a:srgbClr val="616262"/>
                </a:solidFill>
                <a:latin typeface="Arial" panose="020B0604020202020204" pitchFamily="34" charset="0"/>
                <a:cs typeface="Arial" panose="020B0604020202020204" pitchFamily="34" charset="0"/>
              </a:rPr>
              <a:t>-Mitgliedschaftsmeldungen</a:t>
            </a: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marL="0" indent="0">
              <a:buFont typeface="Arial" pitchFamily="34" charset="0"/>
              <a:buNone/>
              <a:defRPr/>
            </a:pPr>
            <a:endParaRPr lang="en-US" sz="2000" dirty="0"/>
          </a:p>
        </p:txBody>
      </p:sp>
      <p:graphicFrame>
        <p:nvGraphicFramePr>
          <p:cNvPr id="9" name="Table 8">
            <a:extLst>
              <a:ext uri="{FF2B5EF4-FFF2-40B4-BE49-F238E27FC236}">
                <a16:creationId xmlns:a16="http://schemas.microsoft.com/office/drawing/2014/main" id="{76F05E3B-0450-4063-9602-669517DABC81}"/>
              </a:ext>
            </a:extLst>
          </p:cNvPr>
          <p:cNvGraphicFramePr>
            <a:graphicFrameLocks noGrp="1"/>
          </p:cNvGraphicFramePr>
          <p:nvPr>
            <p:extLst>
              <p:ext uri="{D42A27DB-BD31-4B8C-83A1-F6EECF244321}">
                <p14:modId xmlns:p14="http://schemas.microsoft.com/office/powerpoint/2010/main" val="836121362"/>
              </p:ext>
            </p:extLst>
          </p:nvPr>
        </p:nvGraphicFramePr>
        <p:xfrm>
          <a:off x="2236293" y="1656550"/>
          <a:ext cx="8875359" cy="4925853"/>
        </p:xfrm>
        <a:graphic>
          <a:graphicData uri="http://schemas.openxmlformats.org/drawingml/2006/table">
            <a:tbl>
              <a:tblPr firstRow="1" firstCol="1" bandRow="1">
                <a:tableStyleId>{FABFCF23-3B69-468F-B69F-88F6DE6A72F2}</a:tableStyleId>
              </a:tblPr>
              <a:tblGrid>
                <a:gridCol w="2507343">
                  <a:extLst>
                    <a:ext uri="{9D8B030D-6E8A-4147-A177-3AD203B41FA5}">
                      <a16:colId xmlns:a16="http://schemas.microsoft.com/office/drawing/2014/main" val="613060639"/>
                    </a:ext>
                  </a:extLst>
                </a:gridCol>
                <a:gridCol w="3184008">
                  <a:extLst>
                    <a:ext uri="{9D8B030D-6E8A-4147-A177-3AD203B41FA5}">
                      <a16:colId xmlns:a16="http://schemas.microsoft.com/office/drawing/2014/main" val="2574482494"/>
                    </a:ext>
                  </a:extLst>
                </a:gridCol>
                <a:gridCol w="3184008">
                  <a:extLst>
                    <a:ext uri="{9D8B030D-6E8A-4147-A177-3AD203B41FA5}">
                      <a16:colId xmlns:a16="http://schemas.microsoft.com/office/drawing/2014/main" val="3860545635"/>
                    </a:ext>
                  </a:extLst>
                </a:gridCol>
              </a:tblGrid>
              <a:tr h="277489">
                <a:tc>
                  <a:txBody>
                    <a:bodyPr/>
                    <a:lstStyle/>
                    <a:p>
                      <a:pPr marL="0" marR="0" algn="ctr">
                        <a:spcBef>
                          <a:spcPts val="0"/>
                        </a:spcBef>
                        <a:spcAft>
                          <a:spcPts val="0"/>
                        </a:spcAft>
                      </a:pPr>
                      <a:r>
                        <a:rPr lang="de-DE" sz="1600">
                          <a:effectLst/>
                          <a:latin typeface="Arial" panose="020B0604020202020204" pitchFamily="34" charset="0"/>
                          <a:cs typeface="Arial" panose="020B0604020202020204" pitchFamily="34" charset="0"/>
                        </a:rPr>
                        <a:t>Amtsträger-Titel</a:t>
                      </a:r>
                    </a:p>
                  </a:txBody>
                  <a:tcPr marL="64411" marR="64411" marT="0" marB="0" anchor="ctr">
                    <a:lnR w="6350" cap="flat" cmpd="sng" algn="ctr">
                      <a:noFill/>
                      <a:prstDash val="solid"/>
                      <a:round/>
                      <a:headEnd type="none" w="med" len="med"/>
                      <a:tailEnd type="none" w="med" len="med"/>
                    </a:lnR>
                    <a:solidFill>
                      <a:srgbClr val="407CCA"/>
                    </a:solidFill>
                  </a:tcPr>
                </a:tc>
                <a:tc>
                  <a:txBody>
                    <a:bodyPr/>
                    <a:lstStyle/>
                    <a:p>
                      <a:pPr marL="0" marR="0" algn="ctr">
                        <a:spcBef>
                          <a:spcPts val="0"/>
                        </a:spcBef>
                        <a:spcAft>
                          <a:spcPts val="0"/>
                        </a:spcAft>
                      </a:pPr>
                      <a:r>
                        <a:rPr lang="de-DE" sz="1600">
                          <a:effectLst/>
                          <a:latin typeface="Arial" panose="020B0604020202020204" pitchFamily="34" charset="0"/>
                          <a:ea typeface="Calibri" panose="020F0502020204030204" pitchFamily="34" charset="0"/>
                          <a:cs typeface="Arial" panose="020B0604020202020204" pitchFamily="34" charset="0"/>
                        </a:rPr>
                        <a:t>Gemeldet von</a:t>
                      </a:r>
                    </a:p>
                  </a:txBody>
                  <a:tcPr marL="64411" marR="64411" marT="0" marB="0" anchor="ctr">
                    <a:lnL w="6350" cap="flat" cmpd="sng" algn="ctr">
                      <a:noFill/>
                      <a:prstDash val="solid"/>
                      <a:round/>
                      <a:headEnd type="none" w="med" len="med"/>
                      <a:tailEnd type="none" w="med" len="med"/>
                    </a:lnL>
                    <a:lnR w="6350" cap="flat" cmpd="sng" algn="ctr">
                      <a:solidFill>
                        <a:srgbClr val="407CCA"/>
                      </a:solidFill>
                      <a:prstDash val="solid"/>
                      <a:round/>
                      <a:headEnd type="none" w="med" len="med"/>
                      <a:tailEnd type="none" w="med" len="med"/>
                    </a:lnR>
                    <a:solidFill>
                      <a:srgbClr val="407CCA"/>
                    </a:solidFill>
                  </a:tcPr>
                </a:tc>
                <a:tc>
                  <a:txBody>
                    <a:bodyPr/>
                    <a:lstStyle/>
                    <a:p>
                      <a:pPr marL="0" marR="0" algn="ctr">
                        <a:spcBef>
                          <a:spcPts val="0"/>
                        </a:spcBef>
                        <a:spcAft>
                          <a:spcPts val="0"/>
                        </a:spcAft>
                      </a:pPr>
                      <a:r>
                        <a:rPr lang="de-DE" sz="1600">
                          <a:effectLst/>
                          <a:latin typeface="Arial" panose="020B0604020202020204" pitchFamily="34" charset="0"/>
                          <a:cs typeface="Arial" panose="020B0604020202020204" pitchFamily="34" charset="0"/>
                        </a:rPr>
                        <a:t>Zugang</a:t>
                      </a:r>
                    </a:p>
                  </a:txBody>
                  <a:tcPr marL="64411" marR="64411" marT="0" marB="0" anchor="ctr">
                    <a:lnL w="6350" cap="flat" cmpd="sng" algn="ctr">
                      <a:solidFill>
                        <a:srgbClr val="407CCA"/>
                      </a:solidFill>
                      <a:prstDash val="solid"/>
                      <a:round/>
                      <a:headEnd type="none" w="med" len="med"/>
                      <a:tailEnd type="none" w="med" len="med"/>
                    </a:lnL>
                    <a:solidFill>
                      <a:srgbClr val="407CCA"/>
                    </a:solidFill>
                  </a:tcPr>
                </a:tc>
                <a:extLst>
                  <a:ext uri="{0D108BD9-81ED-4DB2-BD59-A6C34878D82A}">
                    <a16:rowId xmlns:a16="http://schemas.microsoft.com/office/drawing/2014/main" val="2839205544"/>
                  </a:ext>
                </a:extLst>
              </a:tr>
              <a:tr h="662618">
                <a:tc>
                  <a:txBody>
                    <a:bodyPr/>
                    <a:lstStyle/>
                    <a:p>
                      <a:pPr marL="0" marR="0" algn="ctr">
                        <a:spcBef>
                          <a:spcPts val="0"/>
                        </a:spcBef>
                        <a:spcAft>
                          <a:spcPts val="0"/>
                        </a:spcAft>
                      </a:pPr>
                      <a:r>
                        <a:rPr lang="de-DE" sz="1400">
                          <a:effectLst/>
                          <a:latin typeface="Arial" panose="020B0604020202020204" pitchFamily="34" charset="0"/>
                          <a:cs typeface="Arial" panose="020B0604020202020204" pitchFamily="34" charset="0"/>
                        </a:rPr>
                        <a:t>Leo-Clubpräsident*in</a:t>
                      </a:r>
                    </a:p>
                  </a:txBody>
                  <a:tcPr marL="64411" marR="64411"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de-DE" sz="1400">
                          <a:effectLst/>
                          <a:latin typeface="Arial" panose="020B0604020202020204" pitchFamily="34" charset="0"/>
                          <a:ea typeface="Calibri" panose="020F0502020204030204" pitchFamily="34" charset="0"/>
                          <a:cs typeface="Arial" panose="020B0604020202020204" pitchFamily="34" charset="0"/>
                        </a:rPr>
                        <a:t>Leo-Clubberater*in / Präsident*in </a:t>
                      </a:r>
                      <a:br>
                        <a:rPr lang="de-DE" sz="1400">
                          <a:effectLst/>
                          <a:latin typeface="Arial" panose="020B0604020202020204" pitchFamily="34" charset="0"/>
                          <a:ea typeface="Calibri" panose="020F0502020204030204" pitchFamily="34" charset="0"/>
                          <a:cs typeface="Arial" panose="020B0604020202020204" pitchFamily="34" charset="0"/>
                        </a:rPr>
                      </a:br>
                      <a:r>
                        <a:rPr lang="de-DE" sz="1400">
                          <a:effectLst/>
                          <a:latin typeface="Arial" panose="020B0604020202020204" pitchFamily="34" charset="0"/>
                          <a:ea typeface="Calibri" panose="020F0502020204030204" pitchFamily="34" charset="0"/>
                          <a:cs typeface="Arial" panose="020B0604020202020204" pitchFamily="34" charset="0"/>
                        </a:rPr>
                        <a:t>des bürgenden Lions Club</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de-DE" sz="1400">
                          <a:effectLst/>
                          <a:latin typeface="Arial" panose="020B0604020202020204" pitchFamily="34" charset="0"/>
                          <a:cs typeface="Arial" panose="020B0604020202020204" pitchFamily="34" charset="0"/>
                        </a:rPr>
                        <a:t>Meldet Mitglieder </a:t>
                      </a:r>
                      <a:br>
                        <a:rPr lang="de-DE" sz="1400">
                          <a:effectLst/>
                          <a:latin typeface="Arial" panose="020B0604020202020204" pitchFamily="34" charset="0"/>
                          <a:cs typeface="Arial" panose="020B0604020202020204" pitchFamily="34" charset="0"/>
                        </a:rPr>
                      </a:br>
                      <a:r>
                        <a:rPr lang="de-DE" sz="1400">
                          <a:effectLst/>
                          <a:latin typeface="Arial" panose="020B0604020202020204" pitchFamily="34" charset="0"/>
                          <a:cs typeface="Arial" panose="020B0604020202020204" pitchFamily="34" charset="0"/>
                        </a:rPr>
                        <a:t>im Leo Club selbst</a:t>
                      </a:r>
                    </a:p>
                  </a:txBody>
                  <a:tcPr marL="64411" marR="64411"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3556446553"/>
                  </a:ext>
                </a:extLst>
              </a:tr>
              <a:tr h="740302">
                <a:tc>
                  <a:txBody>
                    <a:bodyPr/>
                    <a:lstStyle/>
                    <a:p>
                      <a:pPr marL="0" marR="0" algn="ctr">
                        <a:spcBef>
                          <a:spcPts val="0"/>
                        </a:spcBef>
                        <a:spcAft>
                          <a:spcPts val="0"/>
                        </a:spcAft>
                      </a:pPr>
                      <a:r>
                        <a:rPr lang="de-DE" sz="1400">
                          <a:effectLst/>
                          <a:latin typeface="Arial" panose="020B0604020202020204" pitchFamily="34" charset="0"/>
                          <a:cs typeface="Arial" panose="020B0604020202020204" pitchFamily="34" charset="0"/>
                        </a:rPr>
                        <a:t>Leo-Clubsekretär*in</a:t>
                      </a:r>
                    </a:p>
                  </a:txBody>
                  <a:tcPr marL="64411" marR="64411" marT="0" marB="0" anchor="ctr">
                    <a:lnR w="6350" cap="flat" cmpd="sng" algn="ctr">
                      <a:solidFill>
                        <a:srgbClr val="407CCA"/>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a:effectLst/>
                          <a:latin typeface="Arial" panose="020B0604020202020204" pitchFamily="34" charset="0"/>
                          <a:ea typeface="Calibri" panose="020F0502020204030204" pitchFamily="34" charset="0"/>
                          <a:cs typeface="Arial" panose="020B0604020202020204" pitchFamily="34" charset="0"/>
                        </a:rPr>
                        <a:t>Leo-Clubberater*in / Präsident*in </a:t>
                      </a:r>
                      <a:br>
                        <a:rPr lang="de-DE" sz="1400">
                          <a:effectLst/>
                          <a:latin typeface="Arial" panose="020B0604020202020204" pitchFamily="34" charset="0"/>
                          <a:ea typeface="Calibri" panose="020F0502020204030204" pitchFamily="34" charset="0"/>
                          <a:cs typeface="Arial" panose="020B0604020202020204" pitchFamily="34" charset="0"/>
                        </a:rPr>
                      </a:br>
                      <a:r>
                        <a:rPr lang="de-DE" sz="1400">
                          <a:effectLst/>
                          <a:latin typeface="Arial" panose="020B0604020202020204" pitchFamily="34" charset="0"/>
                          <a:ea typeface="Calibri" panose="020F0502020204030204" pitchFamily="34" charset="0"/>
                          <a:cs typeface="Arial" panose="020B0604020202020204" pitchFamily="34" charset="0"/>
                        </a:rPr>
                        <a:t>des bürgenden Lions Club</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de-DE" sz="1400">
                          <a:effectLst/>
                          <a:latin typeface="Arial" panose="020B0604020202020204" pitchFamily="34" charset="0"/>
                          <a:cs typeface="Arial" panose="020B0604020202020204" pitchFamily="34" charset="0"/>
                        </a:rPr>
                        <a:t>Meldet Mitglieder </a:t>
                      </a:r>
                      <a:br>
                        <a:rPr lang="de-DE" sz="1400">
                          <a:effectLst/>
                          <a:latin typeface="Arial" panose="020B0604020202020204" pitchFamily="34" charset="0"/>
                          <a:cs typeface="Arial" panose="020B0604020202020204" pitchFamily="34" charset="0"/>
                        </a:rPr>
                      </a:br>
                      <a:r>
                        <a:rPr lang="de-DE" sz="1400">
                          <a:effectLst/>
                          <a:latin typeface="Arial" panose="020B0604020202020204" pitchFamily="34" charset="0"/>
                          <a:cs typeface="Arial" panose="020B0604020202020204" pitchFamily="34" charset="0"/>
                        </a:rPr>
                        <a:t>im Leo Club selbst</a:t>
                      </a:r>
                    </a:p>
                  </a:txBody>
                  <a:tcPr marL="64411" marR="64411"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4045420336"/>
                  </a:ext>
                </a:extLst>
              </a:tr>
              <a:tr h="832465">
                <a:tc>
                  <a:txBody>
                    <a:bodyPr/>
                    <a:lstStyle/>
                    <a:p>
                      <a:pPr marL="0" marR="0" algn="ctr">
                        <a:spcBef>
                          <a:spcPts val="0"/>
                        </a:spcBef>
                        <a:spcAft>
                          <a:spcPts val="0"/>
                        </a:spcAft>
                      </a:pPr>
                      <a:r>
                        <a:rPr lang="de-DE" sz="1400">
                          <a:effectLst/>
                          <a:latin typeface="Arial" panose="020B0604020202020204" pitchFamily="34" charset="0"/>
                          <a:cs typeface="Arial" panose="020B0604020202020204" pitchFamily="34" charset="0"/>
                        </a:rPr>
                        <a:t>Leo-Clubberater*in</a:t>
                      </a:r>
                    </a:p>
                  </a:txBody>
                  <a:tcPr marL="64411" marR="64411"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a:effectLst/>
                          <a:latin typeface="Arial" panose="020B0604020202020204" pitchFamily="34" charset="0"/>
                          <a:ea typeface="Calibri" panose="020F0502020204030204" pitchFamily="34" charset="0"/>
                          <a:cs typeface="Arial" panose="020B0604020202020204" pitchFamily="34" charset="0"/>
                        </a:rPr>
                        <a:t>Leo-Clubberater*in / Präsident*in </a:t>
                      </a:r>
                      <a:br>
                        <a:rPr lang="de-DE" sz="1400">
                          <a:effectLst/>
                          <a:latin typeface="Arial" panose="020B0604020202020204" pitchFamily="34" charset="0"/>
                          <a:ea typeface="Calibri" panose="020F0502020204030204" pitchFamily="34" charset="0"/>
                          <a:cs typeface="Arial" panose="020B0604020202020204" pitchFamily="34" charset="0"/>
                        </a:rPr>
                      </a:br>
                      <a:r>
                        <a:rPr lang="de-DE" sz="1400">
                          <a:effectLst/>
                          <a:latin typeface="Arial" panose="020B0604020202020204" pitchFamily="34" charset="0"/>
                          <a:ea typeface="Calibri" panose="020F0502020204030204" pitchFamily="34" charset="0"/>
                          <a:cs typeface="Arial" panose="020B0604020202020204" pitchFamily="34" charset="0"/>
                        </a:rPr>
                        <a:t>des bürgenden Lions Club</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de-DE" sz="1400">
                          <a:effectLst/>
                          <a:latin typeface="Arial" panose="020B0604020202020204" pitchFamily="34" charset="0"/>
                          <a:cs typeface="Arial" panose="020B0604020202020204" pitchFamily="34" charset="0"/>
                        </a:rPr>
                        <a:t>Meldet Mitglieder </a:t>
                      </a:r>
                      <a:br>
                        <a:rPr lang="de-DE" sz="1400">
                          <a:effectLst/>
                          <a:latin typeface="Arial" panose="020B0604020202020204" pitchFamily="34" charset="0"/>
                          <a:cs typeface="Arial" panose="020B0604020202020204" pitchFamily="34" charset="0"/>
                        </a:rPr>
                      </a:br>
                      <a:r>
                        <a:rPr lang="de-DE" sz="1400">
                          <a:effectLst/>
                          <a:latin typeface="Arial" panose="020B0604020202020204" pitchFamily="34" charset="0"/>
                          <a:cs typeface="Arial" panose="020B0604020202020204" pitchFamily="34" charset="0"/>
                        </a:rPr>
                        <a:t>im Leo Club selbst </a:t>
                      </a:r>
                    </a:p>
                  </a:txBody>
                  <a:tcPr marL="64411" marR="64411"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1971379389"/>
                  </a:ext>
                </a:extLst>
              </a:tr>
              <a:tr h="554977">
                <a:tc>
                  <a:txBody>
                    <a:bodyPr/>
                    <a:lstStyle/>
                    <a:p>
                      <a:pPr marL="0" marR="0" algn="ctr">
                        <a:spcBef>
                          <a:spcPts val="0"/>
                        </a:spcBef>
                        <a:spcAft>
                          <a:spcPts val="0"/>
                        </a:spcAft>
                      </a:pPr>
                      <a:r>
                        <a:rPr lang="de-DE" sz="1400">
                          <a:effectLst/>
                          <a:latin typeface="Arial" panose="020B0604020202020204" pitchFamily="34" charset="0"/>
                          <a:ea typeface="Calibri" panose="020F0502020204030204" pitchFamily="34" charset="0"/>
                          <a:cs typeface="Arial" panose="020B0604020202020204" pitchFamily="34" charset="0"/>
                        </a:rPr>
                        <a:t>Präsident*in </a:t>
                      </a:r>
                      <a:br>
                        <a:rPr lang="de-DE" sz="1400">
                          <a:effectLst/>
                          <a:latin typeface="Arial" panose="020B0604020202020204" pitchFamily="34" charset="0"/>
                          <a:ea typeface="Calibri" panose="020F0502020204030204" pitchFamily="34" charset="0"/>
                          <a:cs typeface="Arial" panose="020B0604020202020204" pitchFamily="34" charset="0"/>
                        </a:rPr>
                      </a:br>
                      <a:r>
                        <a:rPr lang="de-DE" sz="1400">
                          <a:effectLst/>
                          <a:latin typeface="Arial" panose="020B0604020202020204" pitchFamily="34" charset="0"/>
                          <a:ea typeface="Calibri" panose="020F0502020204030204" pitchFamily="34" charset="0"/>
                          <a:cs typeface="Arial" panose="020B0604020202020204" pitchFamily="34" charset="0"/>
                        </a:rPr>
                        <a:t>des bürgenden Lions Club</a:t>
                      </a:r>
                    </a:p>
                  </a:txBody>
                  <a:tcPr marL="64411" marR="64411"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de-DE" sz="1400">
                          <a:effectLst/>
                          <a:latin typeface="Arial" panose="020B0604020202020204" pitchFamily="34" charset="0"/>
                          <a:ea typeface="Calibri" panose="020F0502020204030204" pitchFamily="34" charset="0"/>
                          <a:cs typeface="Arial" panose="020B0604020202020204" pitchFamily="34" charset="0"/>
                        </a:rPr>
                        <a:t>Lions International</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de-DE" sz="1400">
                          <a:effectLst/>
                          <a:latin typeface="Arial" panose="020B0604020202020204" pitchFamily="34" charset="0"/>
                          <a:ea typeface="Calibri" panose="020F0502020204030204" pitchFamily="34" charset="0"/>
                          <a:cs typeface="Arial" panose="020B0604020202020204" pitchFamily="34" charset="0"/>
                        </a:rPr>
                        <a:t>Meldet Mitglieder </a:t>
                      </a:r>
                      <a:br>
                        <a:rPr lang="de-DE" sz="1400">
                          <a:effectLst/>
                          <a:latin typeface="Arial" panose="020B0604020202020204" pitchFamily="34" charset="0"/>
                          <a:ea typeface="Calibri" panose="020F0502020204030204" pitchFamily="34" charset="0"/>
                          <a:cs typeface="Arial" panose="020B0604020202020204" pitchFamily="34" charset="0"/>
                        </a:rPr>
                      </a:br>
                      <a:r>
                        <a:rPr lang="de-DE" sz="1400">
                          <a:effectLst/>
                          <a:latin typeface="Arial" panose="020B0604020202020204" pitchFamily="34" charset="0"/>
                          <a:ea typeface="Calibri" panose="020F0502020204030204" pitchFamily="34" charset="0"/>
                          <a:cs typeface="Arial" panose="020B0604020202020204" pitchFamily="34" charset="0"/>
                        </a:rPr>
                        <a:t>für den gesponserten Leo Club</a:t>
                      </a:r>
                    </a:p>
                  </a:txBody>
                  <a:tcPr marL="64411" marR="64411"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2766286819"/>
                  </a:ext>
                </a:extLst>
              </a:tr>
              <a:tr h="781815">
                <a:tc>
                  <a:txBody>
                    <a:bodyPr/>
                    <a:lstStyle/>
                    <a:p>
                      <a:pPr marL="0" marR="0" algn="ctr">
                        <a:spcBef>
                          <a:spcPts val="0"/>
                        </a:spcBef>
                        <a:spcAft>
                          <a:spcPts val="0"/>
                        </a:spcAft>
                      </a:pPr>
                      <a:r>
                        <a:rPr lang="de-DE" sz="1400">
                          <a:effectLst/>
                          <a:latin typeface="Arial" panose="020B0604020202020204" pitchFamily="34" charset="0"/>
                          <a:ea typeface="Calibri" panose="020F0502020204030204" pitchFamily="34" charset="0"/>
                          <a:cs typeface="Arial" panose="020B0604020202020204" pitchFamily="34" charset="0"/>
                        </a:rPr>
                        <a:t>Sekretär*in des</a:t>
                      </a:r>
                      <a:br>
                        <a:rPr lang="de-DE" sz="1400">
                          <a:effectLst/>
                          <a:latin typeface="Arial" panose="020B0604020202020204" pitchFamily="34" charset="0"/>
                          <a:ea typeface="Calibri" panose="020F0502020204030204" pitchFamily="34" charset="0"/>
                          <a:cs typeface="Arial" panose="020B0604020202020204" pitchFamily="34" charset="0"/>
                        </a:rPr>
                      </a:br>
                      <a:r>
                        <a:rPr lang="de-DE" sz="1400">
                          <a:effectLst/>
                          <a:latin typeface="Arial" panose="020B0604020202020204" pitchFamily="34" charset="0"/>
                          <a:ea typeface="Calibri" panose="020F0502020204030204" pitchFamily="34" charset="0"/>
                          <a:cs typeface="Arial" panose="020B0604020202020204" pitchFamily="34" charset="0"/>
                        </a:rPr>
                        <a:t>bürgenden Lions Club</a:t>
                      </a:r>
                    </a:p>
                  </a:txBody>
                  <a:tcPr marL="64411" marR="64411"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a:effectLst/>
                          <a:latin typeface="Arial" panose="020B0604020202020204" pitchFamily="34" charset="0"/>
                          <a:ea typeface="Calibri" panose="020F0502020204030204" pitchFamily="34" charset="0"/>
                          <a:cs typeface="Arial" panose="020B0604020202020204" pitchFamily="34" charset="0"/>
                        </a:rPr>
                        <a:t>Lions International</a:t>
                      </a:r>
                    </a:p>
                    <a:p>
                      <a:pPr marL="0" marR="0" algn="l" rtl="0">
                        <a:spcBef>
                          <a:spcPts val="0"/>
                        </a:spcBef>
                        <a:spcAft>
                          <a:spcPts val="0"/>
                        </a:spcAft>
                      </a:pP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de-DE" sz="1400">
                          <a:effectLst/>
                          <a:latin typeface="Arial" panose="020B0604020202020204" pitchFamily="34" charset="0"/>
                          <a:ea typeface="Calibri" panose="020F0502020204030204" pitchFamily="34" charset="0"/>
                          <a:cs typeface="Arial" panose="020B0604020202020204" pitchFamily="34" charset="0"/>
                        </a:rPr>
                        <a:t>Meldet Mitglieder </a:t>
                      </a:r>
                      <a:br>
                        <a:rPr lang="de-DE" sz="1400">
                          <a:effectLst/>
                          <a:latin typeface="Arial" panose="020B0604020202020204" pitchFamily="34" charset="0"/>
                          <a:ea typeface="Calibri" panose="020F0502020204030204" pitchFamily="34" charset="0"/>
                          <a:cs typeface="Arial" panose="020B0604020202020204" pitchFamily="34" charset="0"/>
                        </a:rPr>
                      </a:br>
                      <a:r>
                        <a:rPr lang="de-DE" sz="1400">
                          <a:effectLst/>
                          <a:latin typeface="Arial" panose="020B0604020202020204" pitchFamily="34" charset="0"/>
                          <a:ea typeface="Calibri" panose="020F0502020204030204" pitchFamily="34" charset="0"/>
                          <a:cs typeface="Arial" panose="020B0604020202020204" pitchFamily="34" charset="0"/>
                        </a:rPr>
                        <a:t>für den gesponserten Leo Club</a:t>
                      </a:r>
                    </a:p>
                  </a:txBody>
                  <a:tcPr marL="64411" marR="64411"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2458149478"/>
                  </a:ext>
                </a:extLst>
              </a:tr>
              <a:tr h="521210">
                <a:tc>
                  <a:txBody>
                    <a:bodyPr/>
                    <a:lstStyle/>
                    <a:p>
                      <a:pPr marL="0" marR="0" algn="ctr">
                        <a:spcBef>
                          <a:spcPts val="0"/>
                        </a:spcBef>
                        <a:spcAft>
                          <a:spcPts val="0"/>
                        </a:spcAft>
                      </a:pPr>
                      <a:r>
                        <a:rPr lang="de-DE" sz="1400">
                          <a:effectLst/>
                          <a:latin typeface="Arial" panose="020B0604020202020204" pitchFamily="34" charset="0"/>
                          <a:cs typeface="Arial" panose="020B0604020202020204" pitchFamily="34" charset="0"/>
                        </a:rPr>
                        <a:t>Distriktbeauftragte*r für Leo Clubs</a:t>
                      </a:r>
                    </a:p>
                  </a:txBody>
                  <a:tcPr marL="64411" marR="64411"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de-DE" sz="1400">
                          <a:effectLst/>
                          <a:latin typeface="Arial" panose="020B0604020202020204" pitchFamily="34" charset="0"/>
                          <a:ea typeface="Calibri" panose="020F0502020204030204" pitchFamily="34" charset="0"/>
                          <a:cs typeface="Arial" panose="020B0604020202020204" pitchFamily="34" charset="0"/>
                        </a:rPr>
                        <a:t>Distrikt-Governor</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de-DE" sz="1400">
                          <a:effectLst/>
                          <a:latin typeface="Arial" panose="020B0604020202020204" pitchFamily="34" charset="0"/>
                          <a:ea typeface="Calibri" panose="020F0502020204030204" pitchFamily="34" charset="0"/>
                          <a:cs typeface="Arial" panose="020B0604020202020204" pitchFamily="34" charset="0"/>
                        </a:rPr>
                        <a:t>Meldet Leo-Distrikt-Amtsträger*innen</a:t>
                      </a:r>
                    </a:p>
                  </a:txBody>
                  <a:tcPr marL="64411" marR="64411"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3801736254"/>
                  </a:ext>
                </a:extLst>
              </a:tr>
              <a:tr h="554977">
                <a:tc>
                  <a:txBody>
                    <a:bodyPr/>
                    <a:lstStyle/>
                    <a:p>
                      <a:pPr marL="0" marR="0" algn="ctr">
                        <a:spcBef>
                          <a:spcPts val="0"/>
                        </a:spcBef>
                        <a:spcAft>
                          <a:spcPts val="0"/>
                        </a:spcAft>
                      </a:pPr>
                      <a:r>
                        <a:rPr lang="de-DE" sz="1400">
                          <a:effectLst/>
                          <a:latin typeface="Arial" panose="020B0604020202020204" pitchFamily="34" charset="0"/>
                          <a:ea typeface="Calibri" panose="020F0502020204030204" pitchFamily="34" charset="0"/>
                          <a:cs typeface="Arial" panose="020B0604020202020204" pitchFamily="34" charset="0"/>
                        </a:rPr>
                        <a:t>Multi-Distriktbeauftragte*r für Leo Clubs</a:t>
                      </a:r>
                    </a:p>
                  </a:txBody>
                  <a:tcPr marL="64411" marR="64411" marT="0" marB="0" anchor="ctr">
                    <a:lnR w="6350" cap="flat" cmpd="sng" algn="ctr">
                      <a:solidFill>
                        <a:srgbClr val="407CCA"/>
                      </a:solidFill>
                      <a:prstDash val="solid"/>
                      <a:round/>
                      <a:headEnd type="none" w="med" len="med"/>
                      <a:tailEnd type="none" w="med" len="med"/>
                    </a:lnR>
                    <a:solidFill>
                      <a:srgbClr val="616262">
                        <a:alpha val="15023"/>
                      </a:srgbClr>
                    </a:solidFill>
                  </a:tcPr>
                </a:tc>
                <a:tc>
                  <a:txBody>
                    <a:bodyPr/>
                    <a:lstStyle/>
                    <a:p>
                      <a:pPr marL="0" marR="0" algn="ctr">
                        <a:spcBef>
                          <a:spcPts val="0"/>
                        </a:spcBef>
                        <a:spcAft>
                          <a:spcPts val="0"/>
                        </a:spcAft>
                      </a:pPr>
                      <a:r>
                        <a:rPr lang="de-DE" sz="1400">
                          <a:effectLst/>
                          <a:latin typeface="Arial" panose="020B0604020202020204" pitchFamily="34" charset="0"/>
                          <a:ea typeface="Calibri" panose="020F0502020204030204" pitchFamily="34" charset="0"/>
                          <a:cs typeface="Arial" panose="020B0604020202020204" pitchFamily="34" charset="0"/>
                        </a:rPr>
                        <a:t>Governorratsvorsitzende*r</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solidFill>
                      <a:srgbClr val="616262">
                        <a:alpha val="15023"/>
                      </a:srgbClr>
                    </a:solidFill>
                  </a:tcPr>
                </a:tc>
                <a:tc>
                  <a:txBody>
                    <a:bodyPr/>
                    <a:lstStyle/>
                    <a:p>
                      <a:pPr marL="0" marR="0" algn="ctr">
                        <a:spcBef>
                          <a:spcPts val="0"/>
                        </a:spcBef>
                        <a:spcAft>
                          <a:spcPts val="0"/>
                        </a:spcAft>
                      </a:pPr>
                      <a:r>
                        <a:rPr lang="de-DE" sz="1400" dirty="0">
                          <a:effectLst/>
                          <a:latin typeface="Arial" panose="020B0604020202020204" pitchFamily="34" charset="0"/>
                          <a:ea typeface="Calibri" panose="020F0502020204030204" pitchFamily="34" charset="0"/>
                          <a:cs typeface="Arial" panose="020B0604020202020204" pitchFamily="34" charset="0"/>
                        </a:rPr>
                        <a:t>Multi-Distrikt-Amtsträger melden</a:t>
                      </a:r>
                    </a:p>
                  </a:txBody>
                  <a:tcPr marL="64411" marR="64411" marT="0" marB="0" anchor="ctr">
                    <a:lnL w="6350" cap="flat" cmpd="sng" algn="ctr">
                      <a:solidFill>
                        <a:srgbClr val="407CCA"/>
                      </a:solidFill>
                      <a:prstDash val="solid"/>
                      <a:round/>
                      <a:headEnd type="none" w="med" len="med"/>
                      <a:tailEnd type="none" w="med" len="med"/>
                    </a:lnL>
                    <a:solidFill>
                      <a:srgbClr val="616262">
                        <a:alpha val="15023"/>
                      </a:srgbClr>
                    </a:solidFill>
                  </a:tcPr>
                </a:tc>
                <a:extLst>
                  <a:ext uri="{0D108BD9-81ED-4DB2-BD59-A6C34878D82A}">
                    <a16:rowId xmlns:a16="http://schemas.microsoft.com/office/drawing/2014/main" val="1593959244"/>
                  </a:ext>
                </a:extLst>
              </a:tr>
            </a:tbl>
          </a:graphicData>
        </a:graphic>
      </p:graphicFrame>
      <p:pic>
        <p:nvPicPr>
          <p:cNvPr id="11" name="Picture 10">
            <a:extLst>
              <a:ext uri="{FF2B5EF4-FFF2-40B4-BE49-F238E27FC236}">
                <a16:creationId xmlns:a16="http://schemas.microsoft.com/office/drawing/2014/main" id="{54031819-4468-EE45-A608-298057420C04}"/>
              </a:ext>
            </a:extLst>
          </p:cNvPr>
          <p:cNvPicPr>
            <a:picLocks noChangeAspect="1"/>
          </p:cNvPicPr>
          <p:nvPr/>
        </p:nvPicPr>
        <p:blipFill>
          <a:blip r:embed="rId5"/>
          <a:stretch>
            <a:fillRect/>
          </a:stretch>
        </p:blipFill>
        <p:spPr>
          <a:xfrm>
            <a:off x="443733" y="471847"/>
            <a:ext cx="1558206" cy="1558206"/>
          </a:xfrm>
          <a:prstGeom prst="rect">
            <a:avLst/>
          </a:prstGeom>
        </p:spPr>
      </p:pic>
    </p:spTree>
    <p:extLst>
      <p:ext uri="{BB962C8B-B14F-4D97-AF65-F5344CB8AC3E}">
        <p14:creationId xmlns:p14="http://schemas.microsoft.com/office/powerpoint/2010/main" val="3662969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4053799" y="2555481"/>
            <a:ext cx="7275095" cy="1679305"/>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de-DE" sz="6000">
                <a:latin typeface="Arial Black" panose="020B0604020202020204" pitchFamily="34" charset="0"/>
                <a:cs typeface="Arial Black" panose="020B0604020202020204" pitchFamily="34" charset="0"/>
              </a:rPr>
              <a:t>1. Modul</a:t>
            </a:r>
          </a:p>
          <a:p>
            <a:pPr>
              <a:spcBef>
                <a:spcPts val="0"/>
              </a:spcBef>
            </a:pPr>
            <a:r>
              <a:rPr lang="de-DE" sz="4000" b="0"/>
              <a:t>Überblick Leo-Clubprogramm</a:t>
            </a:r>
          </a:p>
        </p:txBody>
      </p:sp>
      <p:pic>
        <p:nvPicPr>
          <p:cNvPr id="12" name="Picture 11">
            <a:extLst>
              <a:ext uri="{FF2B5EF4-FFF2-40B4-BE49-F238E27FC236}">
                <a16:creationId xmlns:a16="http://schemas.microsoft.com/office/drawing/2014/main" id="{21B0CCCA-29CE-7247-A64B-38AF184170DC}"/>
              </a:ext>
            </a:extLst>
          </p:cNvPr>
          <p:cNvPicPr>
            <a:picLocks noChangeAspect="1"/>
          </p:cNvPicPr>
          <p:nvPr/>
        </p:nvPicPr>
        <p:blipFill>
          <a:blip r:embed="rId5"/>
          <a:stretch>
            <a:fillRect/>
          </a:stretch>
        </p:blipFill>
        <p:spPr>
          <a:xfrm>
            <a:off x="9215017" y="5862797"/>
            <a:ext cx="1326937" cy="663469"/>
          </a:xfrm>
          <a:prstGeom prst="rect">
            <a:avLst/>
          </a:prstGeom>
        </p:spPr>
      </p:pic>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6"/>
          <a:stretch>
            <a:fillRect/>
          </a:stretch>
        </p:blipFill>
        <p:spPr>
          <a:xfrm>
            <a:off x="1608668" y="2422605"/>
            <a:ext cx="2113397" cy="2113397"/>
          </a:xfrm>
          <a:prstGeom prst="rect">
            <a:avLst/>
          </a:prstGeom>
        </p:spPr>
      </p:pic>
    </p:spTree>
    <p:extLst>
      <p:ext uri="{BB962C8B-B14F-4D97-AF65-F5344CB8AC3E}">
        <p14:creationId xmlns:p14="http://schemas.microsoft.com/office/powerpoint/2010/main" val="4246742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11604" y="2360949"/>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30</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538820" y="539096"/>
            <a:ext cx="1558206" cy="1558206"/>
          </a:xfrm>
          <a:prstGeom prst="rect">
            <a:avLst/>
          </a:prstGeom>
        </p:spPr>
      </p:pic>
      <p:sp>
        <p:nvSpPr>
          <p:cNvPr id="2" name="TextBox 1">
            <a:extLst>
              <a:ext uri="{FF2B5EF4-FFF2-40B4-BE49-F238E27FC236}">
                <a16:creationId xmlns:a16="http://schemas.microsoft.com/office/drawing/2014/main" id="{7EEC8933-4E72-42ED-AACA-CE3BF15C5871}"/>
              </a:ext>
            </a:extLst>
          </p:cNvPr>
          <p:cNvSpPr txBox="1"/>
          <p:nvPr/>
        </p:nvSpPr>
        <p:spPr>
          <a:xfrm>
            <a:off x="2152574" y="654935"/>
            <a:ext cx="8549932" cy="6032421"/>
          </a:xfrm>
          <a:prstGeom prst="rect">
            <a:avLst/>
          </a:prstGeom>
          <a:noFill/>
        </p:spPr>
        <p:txBody>
          <a:bodyPr wrap="square" lIns="91440" tIns="45720" rIns="91440" bIns="45720" rtlCol="0" anchor="t">
            <a:spAutoFit/>
          </a:bodyPr>
          <a:lstStyle/>
          <a:p>
            <a:pPr>
              <a:defRPr/>
            </a:pPr>
            <a:r>
              <a:rPr lang="de-DE" sz="3200" b="1">
                <a:solidFill>
                  <a:srgbClr val="616262"/>
                </a:solidFill>
                <a:latin typeface="Arial" panose="020B0604020202020204" pitchFamily="34" charset="0"/>
                <a:cs typeface="Arial" panose="020B0604020202020204" pitchFamily="34" charset="0"/>
              </a:rPr>
              <a:t>Meldung von Hilfsprojekten sind wichtig</a:t>
            </a:r>
          </a:p>
          <a:p>
            <a:endParaRPr lang="en-US" b="1" dirty="0">
              <a:solidFill>
                <a:srgbClr val="F14619"/>
              </a:solidFill>
            </a:endParaRPr>
          </a:p>
          <a:p>
            <a:pPr marL="342900" indent="-342900">
              <a:buFont typeface="Arial" panose="020B0604020202020204" pitchFamily="34" charset="0"/>
              <a:buChar char="•"/>
            </a:pPr>
            <a:r>
              <a:rPr lang="de-DE" sz="2400">
                <a:solidFill>
                  <a:srgbClr val="616262"/>
                </a:solidFill>
                <a:latin typeface="Arial" pitchFamily="34" charset="0"/>
                <a:ea typeface="ＭＳ Ｐゴシック" pitchFamily="34" charset="-128"/>
              </a:rPr>
              <a:t>Über MyLion können Leos und Lions </a:t>
            </a:r>
            <a:r>
              <a:rPr lang="de-DE" sz="2400" b="1">
                <a:solidFill>
                  <a:srgbClr val="616262"/>
                </a:solidFill>
                <a:latin typeface="Arial" pitchFamily="34" charset="0"/>
                <a:ea typeface="ＭＳ Ｐゴシック" pitchFamily="34" charset="-128"/>
              </a:rPr>
              <a:t>kommende Hilfsprojekte</a:t>
            </a:r>
            <a:r>
              <a:rPr lang="de-DE" sz="2400">
                <a:solidFill>
                  <a:srgbClr val="616262"/>
                </a:solidFill>
                <a:latin typeface="Arial" pitchFamily="34" charset="0"/>
                <a:ea typeface="ＭＳ Ｐゴシック" pitchFamily="34" charset="-128"/>
              </a:rPr>
              <a:t> einrichten und </a:t>
            </a:r>
            <a:r>
              <a:rPr lang="de-DE" sz="2400" b="1">
                <a:solidFill>
                  <a:srgbClr val="616262"/>
                </a:solidFill>
                <a:latin typeface="Arial" pitchFamily="34" charset="0"/>
                <a:ea typeface="ＭＳ Ｐゴシック" pitchFamily="34" charset="-128"/>
              </a:rPr>
              <a:t>vergangene Activities</a:t>
            </a:r>
            <a:r>
              <a:rPr lang="de-DE" sz="2400">
                <a:solidFill>
                  <a:srgbClr val="616262"/>
                </a:solidFill>
                <a:latin typeface="Arial" pitchFamily="34" charset="0"/>
                <a:ea typeface="ＭＳ Ｐゴシック" pitchFamily="34" charset="-128"/>
              </a:rPr>
              <a:t> melden, die Anzahl der Helfer*innen und der Menschen, denen geholfen wurde, angeben.</a:t>
            </a:r>
          </a:p>
          <a:p>
            <a:pPr marL="342900" indent="-342900">
              <a:buFont typeface="Arial" panose="020B0604020202020204" pitchFamily="34" charset="0"/>
              <a:buChar char="•"/>
            </a:pPr>
            <a:endParaRPr lang="en-US" sz="2400" dirty="0">
              <a:solidFill>
                <a:srgbClr val="616262"/>
              </a:solidFill>
              <a:latin typeface="Arial" pitchFamily="34" charset="0"/>
              <a:ea typeface="ＭＳ Ｐゴシック" pitchFamily="34" charset="-128"/>
            </a:endParaRPr>
          </a:p>
          <a:p>
            <a:pPr marL="342900" indent="-342900">
              <a:buFont typeface="Arial" panose="020B0604020202020204" pitchFamily="34" charset="0"/>
              <a:buChar char="•"/>
            </a:pPr>
            <a:r>
              <a:rPr lang="de-DE" sz="2400">
                <a:solidFill>
                  <a:srgbClr val="616262"/>
                </a:solidFill>
                <a:latin typeface="Arial" pitchFamily="34" charset="0"/>
                <a:ea typeface="ＭＳ Ｐゴシック" pitchFamily="34" charset="-128"/>
              </a:rPr>
              <a:t>Gründe für Meldungen</a:t>
            </a:r>
          </a:p>
          <a:p>
            <a:pPr marL="800100" lvl="1" indent="-342900">
              <a:buFont typeface="Arial" panose="020B0604020202020204" pitchFamily="34" charset="0"/>
              <a:buChar char="•"/>
            </a:pPr>
            <a:r>
              <a:rPr lang="de-DE" sz="2400">
                <a:solidFill>
                  <a:srgbClr val="616262"/>
                </a:solidFill>
                <a:latin typeface="Arial" pitchFamily="34" charset="0"/>
                <a:ea typeface="ＭＳ Ｐゴシック" pitchFamily="34" charset="-128"/>
              </a:rPr>
              <a:t>Den Einfluss des Leo Clubs zeigen</a:t>
            </a:r>
          </a:p>
          <a:p>
            <a:pPr marL="800100" lvl="1" indent="-342900">
              <a:buFont typeface="Arial" panose="020B0604020202020204" pitchFamily="34" charset="0"/>
              <a:buChar char="•"/>
            </a:pPr>
            <a:r>
              <a:rPr lang="de-DE" sz="2400">
                <a:solidFill>
                  <a:srgbClr val="616262"/>
                </a:solidFill>
                <a:latin typeface="Arial" pitchFamily="34" charset="0"/>
                <a:ea typeface="ＭＳ Ｐゴシック" pitchFamily="34" charset="-128"/>
              </a:rPr>
              <a:t>Das globale Wachstum und den Einfluss aller Leos weltweit messen</a:t>
            </a:r>
          </a:p>
          <a:p>
            <a:pPr marL="800100" lvl="1" indent="-342900">
              <a:buFont typeface="Arial" panose="020B0604020202020204" pitchFamily="34" charset="0"/>
              <a:buChar char="•"/>
            </a:pPr>
            <a:r>
              <a:rPr lang="de-DE" sz="2400">
                <a:solidFill>
                  <a:srgbClr val="616262"/>
                </a:solidFill>
                <a:latin typeface="Arial" pitchFamily="34" charset="0"/>
                <a:ea typeface="ＭＳ Ｐゴシック" pitchFamily="34" charset="-128"/>
              </a:rPr>
              <a:t>Auszeichnungen für Hilfsprojekte und Anerkennungen</a:t>
            </a:r>
          </a:p>
          <a:p>
            <a:pPr marL="342900" indent="-342900">
              <a:buFont typeface="Arial" panose="020B0604020202020204" pitchFamily="34" charset="0"/>
              <a:buChar char="•"/>
            </a:pPr>
            <a:endParaRPr lang="en-US" sz="2000" dirty="0">
              <a:solidFill>
                <a:srgbClr val="616262"/>
              </a:solidFill>
              <a:highlight>
                <a:srgbClr val="FFFF00"/>
              </a:highlight>
              <a:latin typeface="Arial" pitchFamily="34" charset="0"/>
              <a:ea typeface="ＭＳ Ｐゴシック" pitchFamily="34" charset="-128"/>
            </a:endParaRPr>
          </a:p>
          <a:p>
            <a:endParaRPr lang="en-US" sz="2000" dirty="0">
              <a:solidFill>
                <a:srgbClr val="616262"/>
              </a:solidFill>
              <a:latin typeface="Arial"/>
              <a:ea typeface="ＭＳ Ｐゴシック"/>
              <a:cs typeface="Arial"/>
            </a:endParaRPr>
          </a:p>
          <a:p>
            <a:pPr marL="0" indent="0">
              <a:buFontTx/>
              <a:buNone/>
              <a:defRPr/>
            </a:pPr>
            <a:endParaRPr lang="en-US" b="1" dirty="0">
              <a:solidFill>
                <a:srgbClr val="F14619"/>
              </a:solidFill>
              <a:latin typeface="Calibri" panose="020F0502020204030204"/>
              <a:cs typeface="Calibri" panose="020F0502020204030204"/>
            </a:endParaRP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a:defRPr/>
            </a:pPr>
            <a:endParaRPr lang="en-US" sz="2000" dirty="0">
              <a:cs typeface="Calibri" panose="020F0502020204030204"/>
            </a:endParaRPr>
          </a:p>
        </p:txBody>
      </p:sp>
      <p:pic>
        <p:nvPicPr>
          <p:cNvPr id="9" name="Picture 8">
            <a:extLst>
              <a:ext uri="{FF2B5EF4-FFF2-40B4-BE49-F238E27FC236}">
                <a16:creationId xmlns:a16="http://schemas.microsoft.com/office/drawing/2014/main" id="{82D2F55D-75D6-D84D-827B-093D56E09630}"/>
              </a:ext>
            </a:extLst>
          </p:cNvPr>
          <p:cNvPicPr>
            <a:picLocks noChangeAspect="1"/>
          </p:cNvPicPr>
          <p:nvPr/>
        </p:nvPicPr>
        <p:blipFill>
          <a:blip r:embed="rId6"/>
          <a:stretch>
            <a:fillRect/>
          </a:stretch>
        </p:blipFill>
        <p:spPr>
          <a:xfrm>
            <a:off x="9215017" y="5862797"/>
            <a:ext cx="1326937" cy="663469"/>
          </a:xfrm>
          <a:prstGeom prst="rect">
            <a:avLst/>
          </a:prstGeom>
        </p:spPr>
      </p:pic>
    </p:spTree>
    <p:extLst>
      <p:ext uri="{BB962C8B-B14F-4D97-AF65-F5344CB8AC3E}">
        <p14:creationId xmlns:p14="http://schemas.microsoft.com/office/powerpoint/2010/main" val="25594968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3252"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31</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2" name="TextBox 1">
            <a:extLst>
              <a:ext uri="{FF2B5EF4-FFF2-40B4-BE49-F238E27FC236}">
                <a16:creationId xmlns:a16="http://schemas.microsoft.com/office/drawing/2014/main" id="{7EEC8933-4E72-42ED-AACA-CE3BF15C5871}"/>
              </a:ext>
            </a:extLst>
          </p:cNvPr>
          <p:cNvSpPr txBox="1"/>
          <p:nvPr/>
        </p:nvSpPr>
        <p:spPr>
          <a:xfrm>
            <a:off x="2203627" y="497928"/>
            <a:ext cx="8150087" cy="1169551"/>
          </a:xfrm>
          <a:prstGeom prst="rect">
            <a:avLst/>
          </a:prstGeom>
          <a:noFill/>
        </p:spPr>
        <p:txBody>
          <a:bodyPr wrap="square" rtlCol="0">
            <a:spAutoFit/>
          </a:bodyPr>
          <a:lstStyle/>
          <a:p>
            <a:pPr marL="0" indent="0" eaLnBrk="1" hangingPunct="1">
              <a:buFont typeface="Arial" pitchFamily="34" charset="0"/>
              <a:buNone/>
              <a:defRPr/>
            </a:pPr>
            <a:r>
              <a:rPr lang="de-DE" sz="3200" b="1">
                <a:solidFill>
                  <a:srgbClr val="00AC69"/>
                </a:solidFill>
                <a:latin typeface="Arial" panose="020B0604020202020204" pitchFamily="34" charset="0"/>
                <a:cs typeface="Arial" panose="020B0604020202020204" pitchFamily="34" charset="0"/>
              </a:rPr>
              <a:t>MyLion</a:t>
            </a:r>
            <a:r>
              <a:rPr lang="de-DE" sz="3200" b="1">
                <a:solidFill>
                  <a:srgbClr val="616262"/>
                </a:solidFill>
                <a:latin typeface="Arial" panose="020B0604020202020204" pitchFamily="34" charset="0"/>
                <a:cs typeface="Arial" panose="020B0604020202020204" pitchFamily="34" charset="0"/>
              </a:rPr>
              <a:t>-Zugang zur Meldung von Hilfsprojekten</a:t>
            </a: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marL="0" indent="0">
              <a:buFont typeface="Arial" pitchFamily="34" charset="0"/>
              <a:buNone/>
              <a:defRPr/>
            </a:pPr>
            <a:endParaRPr lang="en-US" sz="2000" dirty="0"/>
          </a:p>
        </p:txBody>
      </p:sp>
      <p:graphicFrame>
        <p:nvGraphicFramePr>
          <p:cNvPr id="10" name="Table 9">
            <a:extLst>
              <a:ext uri="{FF2B5EF4-FFF2-40B4-BE49-F238E27FC236}">
                <a16:creationId xmlns:a16="http://schemas.microsoft.com/office/drawing/2014/main" id="{58CD4B80-8FCE-40D8-832E-6BB0585E1A97}"/>
              </a:ext>
            </a:extLst>
          </p:cNvPr>
          <p:cNvGraphicFramePr>
            <a:graphicFrameLocks noGrp="1"/>
          </p:cNvGraphicFramePr>
          <p:nvPr>
            <p:extLst>
              <p:ext uri="{D42A27DB-BD31-4B8C-83A1-F6EECF244321}">
                <p14:modId xmlns:p14="http://schemas.microsoft.com/office/powerpoint/2010/main" val="197257620"/>
              </p:ext>
            </p:extLst>
          </p:nvPr>
        </p:nvGraphicFramePr>
        <p:xfrm>
          <a:off x="2286000" y="1257137"/>
          <a:ext cx="9219923" cy="4032187"/>
        </p:xfrm>
        <a:graphic>
          <a:graphicData uri="http://schemas.openxmlformats.org/drawingml/2006/table">
            <a:tbl>
              <a:tblPr firstRow="1" firstCol="1" bandRow="1">
                <a:tableStyleId>{FABFCF23-3B69-468F-B69F-88F6DE6A72F2}</a:tableStyleId>
              </a:tblPr>
              <a:tblGrid>
                <a:gridCol w="4061868">
                  <a:extLst>
                    <a:ext uri="{9D8B030D-6E8A-4147-A177-3AD203B41FA5}">
                      <a16:colId xmlns:a16="http://schemas.microsoft.com/office/drawing/2014/main" val="613060639"/>
                    </a:ext>
                  </a:extLst>
                </a:gridCol>
                <a:gridCol w="5158055">
                  <a:extLst>
                    <a:ext uri="{9D8B030D-6E8A-4147-A177-3AD203B41FA5}">
                      <a16:colId xmlns:a16="http://schemas.microsoft.com/office/drawing/2014/main" val="3860545635"/>
                    </a:ext>
                  </a:extLst>
                </a:gridCol>
              </a:tblGrid>
              <a:tr h="403219">
                <a:tc>
                  <a:txBody>
                    <a:bodyPr/>
                    <a:lstStyle/>
                    <a:p>
                      <a:pPr marL="0" marR="0" algn="ctr">
                        <a:spcBef>
                          <a:spcPts val="0"/>
                        </a:spcBef>
                        <a:spcAft>
                          <a:spcPts val="0"/>
                        </a:spcAft>
                      </a:pPr>
                      <a:r>
                        <a:rPr lang="de-DE" sz="1600">
                          <a:effectLst/>
                          <a:latin typeface="Arial" panose="020B0604020202020204" pitchFamily="34" charset="0"/>
                          <a:cs typeface="Arial" panose="020B0604020202020204" pitchFamily="34" charset="0"/>
                        </a:rPr>
                        <a:t>Amtsträger-Titel</a:t>
                      </a:r>
                    </a:p>
                  </a:txBody>
                  <a:tcPr marL="64803" marR="64803" marT="0" marB="0" anchor="ctr">
                    <a:lnR w="6350" cap="flat" cmpd="sng" algn="ctr">
                      <a:solidFill>
                        <a:srgbClr val="407CCA"/>
                      </a:solidFill>
                      <a:prstDash val="solid"/>
                      <a:round/>
                      <a:headEnd type="none" w="med" len="med"/>
                      <a:tailEnd type="none" w="med" len="med"/>
                    </a:lnR>
                    <a:solidFill>
                      <a:srgbClr val="407CCA"/>
                    </a:solidFill>
                  </a:tcPr>
                </a:tc>
                <a:tc>
                  <a:txBody>
                    <a:bodyPr/>
                    <a:lstStyle/>
                    <a:p>
                      <a:pPr marL="0" marR="0" algn="ctr">
                        <a:spcBef>
                          <a:spcPts val="0"/>
                        </a:spcBef>
                        <a:spcAft>
                          <a:spcPts val="0"/>
                        </a:spcAft>
                      </a:pPr>
                      <a:r>
                        <a:rPr lang="de-DE" sz="1600">
                          <a:effectLst/>
                          <a:latin typeface="Arial" panose="020B0604020202020204" pitchFamily="34" charset="0"/>
                          <a:cs typeface="Arial" panose="020B0604020202020204" pitchFamily="34" charset="0"/>
                        </a:rPr>
                        <a:t>Zugang</a:t>
                      </a:r>
                    </a:p>
                  </a:txBody>
                  <a:tcPr marL="64803" marR="64803" marT="0" marB="0" anchor="ctr">
                    <a:lnL w="6350" cap="flat" cmpd="sng" algn="ctr">
                      <a:solidFill>
                        <a:srgbClr val="407CCA"/>
                      </a:solidFill>
                      <a:prstDash val="solid"/>
                      <a:round/>
                      <a:headEnd type="none" w="med" len="med"/>
                      <a:tailEnd type="none" w="med" len="med"/>
                    </a:lnL>
                    <a:solidFill>
                      <a:srgbClr val="407CCA"/>
                    </a:solidFill>
                  </a:tcPr>
                </a:tc>
                <a:extLst>
                  <a:ext uri="{0D108BD9-81ED-4DB2-BD59-A6C34878D82A}">
                    <a16:rowId xmlns:a16="http://schemas.microsoft.com/office/drawing/2014/main" val="2839205544"/>
                  </a:ext>
                </a:extLst>
              </a:tr>
              <a:tr h="388818">
                <a:tc>
                  <a:txBody>
                    <a:bodyPr/>
                    <a:lstStyle/>
                    <a:p>
                      <a:pPr marL="0" marR="0" algn="ctr">
                        <a:spcBef>
                          <a:spcPts val="0"/>
                        </a:spcBef>
                        <a:spcAft>
                          <a:spcPts val="0"/>
                        </a:spcAft>
                      </a:pPr>
                      <a:r>
                        <a:rPr lang="de-DE" sz="1400">
                          <a:effectLst/>
                          <a:latin typeface="Arial" panose="020B0604020202020204" pitchFamily="34" charset="0"/>
                          <a:cs typeface="Arial" panose="020B0604020202020204" pitchFamily="34" charset="0"/>
                        </a:rPr>
                        <a:t>Leo-Clubpräsident/in</a:t>
                      </a:r>
                    </a:p>
                  </a:txBody>
                  <a:tcPr marL="64803" marR="64803"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de-DE" sz="1400">
                          <a:effectLst/>
                          <a:latin typeface="Arial" panose="020B0604020202020204" pitchFamily="34" charset="0"/>
                          <a:cs typeface="Arial" panose="020B0604020202020204" pitchFamily="34" charset="0"/>
                        </a:rPr>
                        <a:t>Eigener Leo Club</a:t>
                      </a:r>
                    </a:p>
                  </a:txBody>
                  <a:tcPr marL="64803" marR="64803"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3556446553"/>
                  </a:ext>
                </a:extLst>
              </a:tr>
              <a:tr h="388818">
                <a:tc>
                  <a:txBody>
                    <a:bodyPr/>
                    <a:lstStyle/>
                    <a:p>
                      <a:pPr marL="0" marR="0" algn="ctr">
                        <a:spcBef>
                          <a:spcPts val="0"/>
                        </a:spcBef>
                        <a:spcAft>
                          <a:spcPts val="0"/>
                        </a:spcAft>
                      </a:pPr>
                      <a:r>
                        <a:rPr lang="de-DE" sz="1400">
                          <a:effectLst/>
                          <a:latin typeface="Arial" panose="020B0604020202020204" pitchFamily="34" charset="0"/>
                          <a:cs typeface="Arial" panose="020B0604020202020204" pitchFamily="34" charset="0"/>
                        </a:rPr>
                        <a:t>Leo-Clubsekretär/in</a:t>
                      </a:r>
                    </a:p>
                  </a:txBody>
                  <a:tcPr marL="64803" marR="64803"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de-DE" sz="1400">
                          <a:effectLst/>
                          <a:latin typeface="Arial" panose="020B0604020202020204" pitchFamily="34" charset="0"/>
                          <a:cs typeface="Arial" panose="020B0604020202020204" pitchFamily="34" charset="0"/>
                        </a:rPr>
                        <a:t>Eigener Leo Club</a:t>
                      </a:r>
                    </a:p>
                  </a:txBody>
                  <a:tcPr marL="64803" marR="64803"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4045420336"/>
                  </a:ext>
                </a:extLst>
              </a:tr>
              <a:tr h="518424">
                <a:tc>
                  <a:txBody>
                    <a:bodyPr/>
                    <a:lstStyle/>
                    <a:p>
                      <a:pPr marL="0" marR="0" algn="ctr">
                        <a:spcBef>
                          <a:spcPts val="0"/>
                        </a:spcBef>
                        <a:spcAft>
                          <a:spcPts val="0"/>
                        </a:spcAft>
                      </a:pPr>
                      <a:r>
                        <a:rPr lang="de-DE" sz="1400">
                          <a:effectLst/>
                          <a:latin typeface="Arial" panose="020B0604020202020204" pitchFamily="34" charset="0"/>
                          <a:cs typeface="Arial" panose="020B0604020202020204" pitchFamily="34" charset="0"/>
                        </a:rPr>
                        <a:t>Leo-Clubberater</a:t>
                      </a:r>
                    </a:p>
                  </a:txBody>
                  <a:tcPr marL="64803" marR="64803"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de-DE" sz="1400">
                          <a:effectLst/>
                          <a:latin typeface="Arial" panose="020B0604020202020204" pitchFamily="34" charset="0"/>
                          <a:cs typeface="Arial" panose="020B0604020202020204" pitchFamily="34" charset="0"/>
                        </a:rPr>
                        <a:t>Leo Club, für den sie als Amtsträger*in fungieren</a:t>
                      </a:r>
                    </a:p>
                  </a:txBody>
                  <a:tcPr marL="64803" marR="64803"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1971379389"/>
                  </a:ext>
                </a:extLst>
              </a:tr>
              <a:tr h="388818">
                <a:tc>
                  <a:txBody>
                    <a:bodyPr/>
                    <a:lstStyle/>
                    <a:p>
                      <a:pPr marL="0" marR="0" algn="ctr">
                        <a:spcBef>
                          <a:spcPts val="0"/>
                        </a:spcBef>
                        <a:spcAft>
                          <a:spcPts val="0"/>
                        </a:spcAft>
                      </a:pPr>
                      <a:r>
                        <a:rPr lang="de-DE" sz="1400">
                          <a:effectLst/>
                          <a:latin typeface="Arial" panose="020B0604020202020204" pitchFamily="34" charset="0"/>
                          <a:cs typeface="Arial" panose="020B0604020202020204" pitchFamily="34" charset="0"/>
                        </a:rPr>
                        <a:t>Distriktbeauftragte/r für Leo Clubs</a:t>
                      </a:r>
                    </a:p>
                  </a:txBody>
                  <a:tcPr marL="64803" marR="64803"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de-DE" sz="1400">
                          <a:effectLst/>
                          <a:latin typeface="Arial" panose="020B0604020202020204" pitchFamily="34" charset="0"/>
                          <a:cs typeface="Arial" panose="020B0604020202020204" pitchFamily="34" charset="0"/>
                        </a:rPr>
                        <a:t>Für den Leo-Distrikt</a:t>
                      </a:r>
                    </a:p>
                  </a:txBody>
                  <a:tcPr marL="64803" marR="64803"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3801736254"/>
                  </a:ext>
                </a:extLst>
              </a:tr>
              <a:tr h="388818">
                <a:tc>
                  <a:txBody>
                    <a:bodyPr/>
                    <a:lstStyle/>
                    <a:p>
                      <a:pPr marL="0" marR="0" algn="ctr">
                        <a:spcBef>
                          <a:spcPts val="0"/>
                        </a:spcBef>
                        <a:spcAft>
                          <a:spcPts val="0"/>
                        </a:spcAft>
                      </a:pPr>
                      <a:r>
                        <a:rPr lang="de-DE" sz="1400">
                          <a:effectLst/>
                          <a:latin typeface="Arial" panose="020B0604020202020204" pitchFamily="34" charset="0"/>
                          <a:cs typeface="Arial" panose="020B0604020202020204" pitchFamily="34" charset="0"/>
                        </a:rPr>
                        <a:t>Leo-Distriktpräsident/in</a:t>
                      </a:r>
                    </a:p>
                  </a:txBody>
                  <a:tcPr marL="64803" marR="64803"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de-DE" sz="1400">
                          <a:effectLst/>
                          <a:latin typeface="Arial" panose="020B0604020202020204" pitchFamily="34" charset="0"/>
                          <a:cs typeface="Arial" panose="020B0604020202020204" pitchFamily="34" charset="0"/>
                        </a:rPr>
                        <a:t>Für den Leo-Distrikt</a:t>
                      </a:r>
                    </a:p>
                  </a:txBody>
                  <a:tcPr marL="64803" marR="64803"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2601076444"/>
                  </a:ext>
                </a:extLst>
              </a:tr>
              <a:tr h="388818">
                <a:tc>
                  <a:txBody>
                    <a:bodyPr/>
                    <a:lstStyle/>
                    <a:p>
                      <a:pPr marL="0" marR="0" algn="ctr">
                        <a:spcBef>
                          <a:spcPts val="0"/>
                        </a:spcBef>
                        <a:spcAft>
                          <a:spcPts val="0"/>
                        </a:spcAft>
                      </a:pPr>
                      <a:r>
                        <a:rPr lang="de-DE" sz="1400">
                          <a:effectLst/>
                          <a:latin typeface="Arial" panose="020B0604020202020204" pitchFamily="34" charset="0"/>
                          <a:cs typeface="Arial" panose="020B0604020202020204" pitchFamily="34" charset="0"/>
                        </a:rPr>
                        <a:t>Leo-Distriktsekretär/in</a:t>
                      </a:r>
                    </a:p>
                  </a:txBody>
                  <a:tcPr marL="64803" marR="64803"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de-DE" sz="1400">
                          <a:effectLst/>
                          <a:latin typeface="Arial" panose="020B0604020202020204" pitchFamily="34" charset="0"/>
                          <a:cs typeface="Arial" panose="020B0604020202020204" pitchFamily="34" charset="0"/>
                        </a:rPr>
                        <a:t>Für den Leo-Distrikt</a:t>
                      </a:r>
                    </a:p>
                  </a:txBody>
                  <a:tcPr marL="64803" marR="64803"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3362357992"/>
                  </a:ext>
                </a:extLst>
              </a:tr>
              <a:tr h="388818">
                <a:tc>
                  <a:txBody>
                    <a:bodyPr/>
                    <a:lstStyle/>
                    <a:p>
                      <a:pPr marL="0" marR="0" algn="ctr">
                        <a:spcBef>
                          <a:spcPts val="0"/>
                        </a:spcBef>
                        <a:spcAft>
                          <a:spcPts val="0"/>
                        </a:spcAft>
                      </a:pPr>
                      <a:r>
                        <a:rPr lang="de-DE" sz="1400">
                          <a:effectLst/>
                          <a:latin typeface="Arial" panose="020B0604020202020204" pitchFamily="34" charset="0"/>
                          <a:cs typeface="Arial" panose="020B0604020202020204" pitchFamily="34" charset="0"/>
                        </a:rPr>
                        <a:t>Multi-Distriktbeauftragte/r für Leo Clubs</a:t>
                      </a:r>
                    </a:p>
                  </a:txBody>
                  <a:tcPr marL="64803" marR="64803"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de-DE" sz="1400">
                          <a:effectLst/>
                          <a:latin typeface="Arial" panose="020B0604020202020204" pitchFamily="34" charset="0"/>
                          <a:cs typeface="Arial" panose="020B0604020202020204" pitchFamily="34" charset="0"/>
                        </a:rPr>
                        <a:t>Für den Leo-Multidistrikt</a:t>
                      </a:r>
                    </a:p>
                  </a:txBody>
                  <a:tcPr marL="64803" marR="64803"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1617409000"/>
                  </a:ext>
                </a:extLst>
              </a:tr>
              <a:tr h="388818">
                <a:tc>
                  <a:txBody>
                    <a:bodyPr/>
                    <a:lstStyle/>
                    <a:p>
                      <a:pPr marL="0" marR="0" algn="ctr">
                        <a:spcBef>
                          <a:spcPts val="0"/>
                        </a:spcBef>
                        <a:spcAft>
                          <a:spcPts val="0"/>
                        </a:spcAft>
                      </a:pPr>
                      <a:r>
                        <a:rPr lang="de-DE" sz="1400">
                          <a:effectLst/>
                          <a:latin typeface="Arial" panose="020B0604020202020204" pitchFamily="34" charset="0"/>
                          <a:cs typeface="Arial" panose="020B0604020202020204" pitchFamily="34" charset="0"/>
                        </a:rPr>
                        <a:t>Leo-Multi-Distriktpräsident*in</a:t>
                      </a:r>
                    </a:p>
                  </a:txBody>
                  <a:tcPr marL="64803" marR="64803"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de-DE" sz="1400">
                          <a:effectLst/>
                          <a:latin typeface="Arial" panose="020B0604020202020204" pitchFamily="34" charset="0"/>
                          <a:cs typeface="Arial" panose="020B0604020202020204" pitchFamily="34" charset="0"/>
                        </a:rPr>
                        <a:t>Für den Leo-Multidistrikt</a:t>
                      </a:r>
                    </a:p>
                  </a:txBody>
                  <a:tcPr marL="64803" marR="64803"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3215078514"/>
                  </a:ext>
                </a:extLst>
              </a:tr>
              <a:tr h="388818">
                <a:tc>
                  <a:txBody>
                    <a:bodyPr/>
                    <a:lstStyle/>
                    <a:p>
                      <a:pPr marL="0" marR="0" algn="ctr">
                        <a:spcBef>
                          <a:spcPts val="0"/>
                        </a:spcBef>
                        <a:spcAft>
                          <a:spcPts val="0"/>
                        </a:spcAft>
                      </a:pPr>
                      <a:r>
                        <a:rPr lang="de-DE" sz="1400">
                          <a:effectLst/>
                          <a:latin typeface="Arial" panose="020B0604020202020204" pitchFamily="34" charset="0"/>
                          <a:cs typeface="Arial" panose="020B0604020202020204" pitchFamily="34" charset="0"/>
                        </a:rPr>
                        <a:t>Leo-Multidistriktsekretär*in</a:t>
                      </a:r>
                    </a:p>
                  </a:txBody>
                  <a:tcPr marL="64803" marR="64803"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de-DE" sz="1400">
                          <a:effectLst/>
                          <a:latin typeface="Arial" panose="020B0604020202020204" pitchFamily="34" charset="0"/>
                          <a:cs typeface="Arial" panose="020B0604020202020204" pitchFamily="34" charset="0"/>
                        </a:rPr>
                        <a:t>Für den Leo-Multidistrikt</a:t>
                      </a:r>
                    </a:p>
                  </a:txBody>
                  <a:tcPr marL="64803" marR="64803"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1545771531"/>
                  </a:ext>
                </a:extLst>
              </a:tr>
            </a:tbl>
          </a:graphicData>
        </a:graphic>
      </p:graphicFrame>
      <p:sp>
        <p:nvSpPr>
          <p:cNvPr id="3" name="TextBox 2">
            <a:extLst>
              <a:ext uri="{FF2B5EF4-FFF2-40B4-BE49-F238E27FC236}">
                <a16:creationId xmlns:a16="http://schemas.microsoft.com/office/drawing/2014/main" id="{2379850C-EF52-BE4D-8E1D-ACB9D38C7B61}"/>
              </a:ext>
            </a:extLst>
          </p:cNvPr>
          <p:cNvSpPr txBox="1"/>
          <p:nvPr/>
        </p:nvSpPr>
        <p:spPr>
          <a:xfrm>
            <a:off x="2286000" y="-304800"/>
            <a:ext cx="184731" cy="369332"/>
          </a:xfrm>
          <a:prstGeom prst="rect">
            <a:avLst/>
          </a:prstGeom>
          <a:noFill/>
        </p:spPr>
        <p:txBody>
          <a:bodyPr wrap="none" rtlCol="0">
            <a:spAutoFit/>
          </a:bodyPr>
          <a:lstStyle/>
          <a:p>
            <a:endParaRPr lang="en-US" dirty="0"/>
          </a:p>
        </p:txBody>
      </p:sp>
      <p:pic>
        <p:nvPicPr>
          <p:cNvPr id="13" name="Picture 12">
            <a:extLst>
              <a:ext uri="{FF2B5EF4-FFF2-40B4-BE49-F238E27FC236}">
                <a16:creationId xmlns:a16="http://schemas.microsoft.com/office/drawing/2014/main" id="{8DA2C31A-A503-6740-ABC9-636D68A17657}"/>
              </a:ext>
            </a:extLst>
          </p:cNvPr>
          <p:cNvPicPr>
            <a:picLocks noChangeAspect="1"/>
          </p:cNvPicPr>
          <p:nvPr/>
        </p:nvPicPr>
        <p:blipFill>
          <a:blip r:embed="rId5"/>
          <a:stretch>
            <a:fillRect/>
          </a:stretch>
        </p:blipFill>
        <p:spPr>
          <a:xfrm>
            <a:off x="578131" y="401372"/>
            <a:ext cx="1558206" cy="1558206"/>
          </a:xfrm>
          <a:prstGeom prst="rect">
            <a:avLst/>
          </a:prstGeom>
        </p:spPr>
      </p:pic>
    </p:spTree>
    <p:extLst>
      <p:ext uri="{BB962C8B-B14F-4D97-AF65-F5344CB8AC3E}">
        <p14:creationId xmlns:p14="http://schemas.microsoft.com/office/powerpoint/2010/main" val="3604192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32</a:t>
            </a:fld>
            <a:endParaRPr lang="en-US" sz="1000">
              <a:solidFill>
                <a:srgbClr val="55565A"/>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2" name="TextBox 1">
            <a:extLst>
              <a:ext uri="{FF2B5EF4-FFF2-40B4-BE49-F238E27FC236}">
                <a16:creationId xmlns:a16="http://schemas.microsoft.com/office/drawing/2014/main" id="{7EEC8933-4E72-42ED-AACA-CE3BF15C5871}"/>
              </a:ext>
            </a:extLst>
          </p:cNvPr>
          <p:cNvSpPr txBox="1"/>
          <p:nvPr/>
        </p:nvSpPr>
        <p:spPr>
          <a:xfrm>
            <a:off x="2050508" y="484293"/>
            <a:ext cx="8150087" cy="1169551"/>
          </a:xfrm>
          <a:prstGeom prst="rect">
            <a:avLst/>
          </a:prstGeom>
          <a:noFill/>
        </p:spPr>
        <p:txBody>
          <a:bodyPr wrap="square" rtlCol="0">
            <a:spAutoFit/>
          </a:bodyPr>
          <a:lstStyle/>
          <a:p>
            <a:pPr marL="0" indent="0" eaLnBrk="1" hangingPunct="1">
              <a:buFont typeface="Arial" pitchFamily="34" charset="0"/>
              <a:buNone/>
              <a:defRPr/>
            </a:pPr>
            <a:r>
              <a:rPr lang="de-DE" sz="3200" b="1">
                <a:solidFill>
                  <a:srgbClr val="00AC69"/>
                </a:solidFill>
                <a:latin typeface="Arial" panose="020B0604020202020204" pitchFamily="34" charset="0"/>
                <a:cs typeface="Arial" panose="020B0604020202020204" pitchFamily="34" charset="0"/>
              </a:rPr>
              <a:t>MyLion</a:t>
            </a:r>
            <a:r>
              <a:rPr lang="de-DE" sz="3200" b="1">
                <a:solidFill>
                  <a:srgbClr val="616262"/>
                </a:solidFill>
                <a:latin typeface="Arial" panose="020B0604020202020204" pitchFamily="34" charset="0"/>
                <a:cs typeface="Arial" panose="020B0604020202020204" pitchFamily="34" charset="0"/>
              </a:rPr>
              <a:t>-Zugang zur Meldung von Hilfsprojekten</a:t>
            </a: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marL="0" indent="0">
              <a:buFont typeface="Arial" pitchFamily="34" charset="0"/>
              <a:buNone/>
              <a:defRPr/>
            </a:pPr>
            <a:endParaRPr lang="en-US" sz="2000" dirty="0"/>
          </a:p>
        </p:txBody>
      </p:sp>
      <p:pic>
        <p:nvPicPr>
          <p:cNvPr id="11" name="Picture 10">
            <a:extLst>
              <a:ext uri="{FF2B5EF4-FFF2-40B4-BE49-F238E27FC236}">
                <a16:creationId xmlns:a16="http://schemas.microsoft.com/office/drawing/2014/main" id="{A17444E2-F5E4-4149-B907-A4CE940F031D}"/>
              </a:ext>
            </a:extLst>
          </p:cNvPr>
          <p:cNvPicPr/>
          <p:nvPr/>
        </p:nvPicPr>
        <p:blipFill rotWithShape="1">
          <a:blip r:embed="rId4"/>
          <a:srcRect l="16189" t="10182" r="15749"/>
          <a:stretch/>
        </p:blipFill>
        <p:spPr>
          <a:xfrm>
            <a:off x="2932849" y="1517706"/>
            <a:ext cx="8225027" cy="4918994"/>
          </a:xfrm>
          <a:prstGeom prst="rect">
            <a:avLst/>
          </a:prstGeom>
        </p:spPr>
      </p:pic>
      <p:sp>
        <p:nvSpPr>
          <p:cNvPr id="3" name="TextBox 2">
            <a:extLst>
              <a:ext uri="{FF2B5EF4-FFF2-40B4-BE49-F238E27FC236}">
                <a16:creationId xmlns:a16="http://schemas.microsoft.com/office/drawing/2014/main" id="{E4937BF5-0020-4881-AD8C-B93C90983DFF}"/>
              </a:ext>
            </a:extLst>
          </p:cNvPr>
          <p:cNvSpPr txBox="1"/>
          <p:nvPr/>
        </p:nvSpPr>
        <p:spPr>
          <a:xfrm>
            <a:off x="698646" y="2874570"/>
            <a:ext cx="2109403" cy="1200329"/>
          </a:xfrm>
          <a:prstGeom prst="rect">
            <a:avLst/>
          </a:prstGeom>
          <a:noFill/>
        </p:spPr>
        <p:txBody>
          <a:bodyPr wrap="square" rtlCol="0">
            <a:spAutoFit/>
          </a:bodyPr>
          <a:lstStyle/>
          <a:p>
            <a:pPr algn="ctr"/>
            <a:r>
              <a:rPr lang="de-DE" b="1">
                <a:latin typeface="Arial" panose="020B0604020202020204" pitchFamily="34" charset="0"/>
                <a:cs typeface="Arial" panose="020B0604020202020204" pitchFamily="34" charset="0"/>
              </a:rPr>
              <a:t>In der Drop-Down-Liste unter „Club“ den Leo Club auswählen</a:t>
            </a:r>
          </a:p>
        </p:txBody>
      </p:sp>
      <p:cxnSp>
        <p:nvCxnSpPr>
          <p:cNvPr id="6" name="Straight Arrow Connector 5">
            <a:extLst>
              <a:ext uri="{FF2B5EF4-FFF2-40B4-BE49-F238E27FC236}">
                <a16:creationId xmlns:a16="http://schemas.microsoft.com/office/drawing/2014/main" id="{6B131B51-49DA-4008-A899-0583C4228D76}"/>
              </a:ext>
            </a:extLst>
          </p:cNvPr>
          <p:cNvCxnSpPr>
            <a:cxnSpLocks/>
          </p:cNvCxnSpPr>
          <p:nvPr/>
        </p:nvCxnSpPr>
        <p:spPr>
          <a:xfrm>
            <a:off x="2651760" y="3918211"/>
            <a:ext cx="371659"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rot="10800000">
            <a:off x="11200107" y="1"/>
            <a:ext cx="991893" cy="1679305"/>
          </a:xfrm>
          <a:prstGeom prst="rect">
            <a:avLst/>
          </a:prstGeom>
        </p:spPr>
      </p:pic>
      <p:pic>
        <p:nvPicPr>
          <p:cNvPr id="13" name="Picture 12">
            <a:extLst>
              <a:ext uri="{FF2B5EF4-FFF2-40B4-BE49-F238E27FC236}">
                <a16:creationId xmlns:a16="http://schemas.microsoft.com/office/drawing/2014/main" id="{627DB916-DFFA-3C48-AA56-7023DCE962BA}"/>
              </a:ext>
            </a:extLst>
          </p:cNvPr>
          <p:cNvPicPr>
            <a:picLocks noChangeAspect="1"/>
          </p:cNvPicPr>
          <p:nvPr/>
        </p:nvPicPr>
        <p:blipFill>
          <a:blip r:embed="rId6"/>
          <a:stretch>
            <a:fillRect/>
          </a:stretch>
        </p:blipFill>
        <p:spPr>
          <a:xfrm>
            <a:off x="471477" y="378319"/>
            <a:ext cx="1558206" cy="1558206"/>
          </a:xfrm>
          <a:prstGeom prst="rect">
            <a:avLst/>
          </a:prstGeom>
        </p:spPr>
      </p:pic>
    </p:spTree>
    <p:extLst>
      <p:ext uri="{BB962C8B-B14F-4D97-AF65-F5344CB8AC3E}">
        <p14:creationId xmlns:p14="http://schemas.microsoft.com/office/powerpoint/2010/main" val="36174129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33</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131609" y="645026"/>
            <a:ext cx="9304985" cy="74943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a:solidFill>
                  <a:srgbClr val="616262"/>
                </a:solidFill>
                <a:latin typeface="Arial" panose="020B0604020202020204" pitchFamily="34" charset="0"/>
                <a:cs typeface="Arial" panose="020B0604020202020204" pitchFamily="34" charset="0"/>
              </a:rPr>
              <a:t>Leo-Clubamtsträger*innen</a:t>
            </a:r>
          </a:p>
        </p:txBody>
      </p:sp>
      <p:sp>
        <p:nvSpPr>
          <p:cNvPr id="2" name="TextBox 1">
            <a:extLst>
              <a:ext uri="{FF2B5EF4-FFF2-40B4-BE49-F238E27FC236}">
                <a16:creationId xmlns:a16="http://schemas.microsoft.com/office/drawing/2014/main" id="{7EEC8933-4E72-42ED-AACA-CE3BF15C5871}"/>
              </a:ext>
            </a:extLst>
          </p:cNvPr>
          <p:cNvSpPr txBox="1"/>
          <p:nvPr/>
        </p:nvSpPr>
        <p:spPr>
          <a:xfrm>
            <a:off x="2120408" y="1297522"/>
            <a:ext cx="9315315" cy="4524315"/>
          </a:xfrm>
          <a:prstGeom prst="rect">
            <a:avLst/>
          </a:prstGeom>
          <a:noFill/>
        </p:spPr>
        <p:txBody>
          <a:bodyPr wrap="square" rtlCol="0">
            <a:spAutoFit/>
          </a:bodyPr>
          <a:lstStyle/>
          <a:p>
            <a:pPr eaLnBrk="1" hangingPunct="1"/>
            <a:r>
              <a:rPr lang="de-DE" sz="2400" b="1" u="sng">
                <a:solidFill>
                  <a:srgbClr val="00AC69"/>
                </a:solidFill>
                <a:latin typeface="Arial" panose="020B0604020202020204" pitchFamily="34" charset="0"/>
                <a:cs typeface="Arial" panose="020B0604020202020204" pitchFamily="34" charset="0"/>
              </a:rPr>
              <a:t>Board of Directors (Vorstand)</a:t>
            </a:r>
          </a:p>
          <a:p>
            <a:pPr marL="342900" indent="-342900" eaLnBrk="1" hangingPunct="1">
              <a:buFont typeface="Arial" panose="020B0604020202020204" pitchFamily="34" charset="0"/>
              <a:buChar char="•"/>
            </a:pPr>
            <a:r>
              <a:rPr lang="de-DE" sz="2400">
                <a:solidFill>
                  <a:srgbClr val="616262"/>
                </a:solidFill>
                <a:latin typeface="Arial" panose="020B0604020202020204" pitchFamily="34" charset="0"/>
                <a:cs typeface="Arial" panose="020B0604020202020204" pitchFamily="34" charset="0"/>
              </a:rPr>
              <a:t>Leo-Clubpräsident*in</a:t>
            </a:r>
          </a:p>
          <a:p>
            <a:pPr marL="342900" indent="-342900" eaLnBrk="1" hangingPunct="1">
              <a:buFont typeface="Arial" panose="020B0604020202020204" pitchFamily="34" charset="0"/>
              <a:buChar char="•"/>
            </a:pPr>
            <a:r>
              <a:rPr lang="de-DE" sz="2400">
                <a:solidFill>
                  <a:srgbClr val="616262"/>
                </a:solidFill>
                <a:latin typeface="Arial" panose="020B0604020202020204" pitchFamily="34" charset="0"/>
                <a:cs typeface="Arial" panose="020B0604020202020204" pitchFamily="34" charset="0"/>
              </a:rPr>
              <a:t>Leo-Vize-Clubpräsident*in</a:t>
            </a:r>
          </a:p>
          <a:p>
            <a:pPr marL="342900" indent="-342900" eaLnBrk="1" hangingPunct="1">
              <a:buFont typeface="Arial" panose="020B0604020202020204" pitchFamily="34" charset="0"/>
              <a:buChar char="•"/>
            </a:pPr>
            <a:r>
              <a:rPr lang="de-DE" sz="2400">
                <a:solidFill>
                  <a:srgbClr val="616262"/>
                </a:solidFill>
                <a:latin typeface="Arial" panose="020B0604020202020204" pitchFamily="34" charset="0"/>
                <a:cs typeface="Arial" panose="020B0604020202020204" pitchFamily="34" charset="0"/>
              </a:rPr>
              <a:t>Leo-Clubsekretär*in</a:t>
            </a:r>
          </a:p>
          <a:p>
            <a:pPr marL="342900" indent="-342900" eaLnBrk="1" hangingPunct="1">
              <a:buFont typeface="Arial" panose="020B0604020202020204" pitchFamily="34" charset="0"/>
              <a:buChar char="•"/>
            </a:pPr>
            <a:r>
              <a:rPr lang="de-DE" sz="2400">
                <a:solidFill>
                  <a:srgbClr val="616262"/>
                </a:solidFill>
                <a:latin typeface="Arial" panose="020B0604020202020204" pitchFamily="34" charset="0"/>
                <a:cs typeface="Arial" panose="020B0604020202020204" pitchFamily="34" charset="0"/>
              </a:rPr>
              <a:t>Leo-Clubschatzmeister*in</a:t>
            </a:r>
          </a:p>
          <a:p>
            <a:pPr marL="342900" indent="-342900" eaLnBrk="1" hangingPunct="1">
              <a:buFont typeface="Arial" panose="020B0604020202020204" pitchFamily="34" charset="0"/>
              <a:buChar char="•"/>
            </a:pPr>
            <a:r>
              <a:rPr lang="de-DE" sz="2400">
                <a:solidFill>
                  <a:srgbClr val="616262"/>
                </a:solidFill>
                <a:latin typeface="Arial" panose="020B0604020202020204" pitchFamily="34" charset="0"/>
                <a:cs typeface="Arial" panose="020B0604020202020204" pitchFamily="34" charset="0"/>
              </a:rPr>
              <a:t>Leo-Clubberater*in</a:t>
            </a:r>
          </a:p>
          <a:p>
            <a:pPr marL="342900" indent="-342900" eaLnBrk="1" hangingPunct="1">
              <a:buFont typeface="Arial" panose="020B0604020202020204" pitchFamily="34" charset="0"/>
              <a:buChar char="•"/>
            </a:pPr>
            <a:r>
              <a:rPr lang="de-DE" sz="2400">
                <a:solidFill>
                  <a:srgbClr val="616262"/>
                </a:solidFill>
                <a:latin typeface="Arial" panose="020B0604020202020204" pitchFamily="34" charset="0"/>
                <a:cs typeface="Arial" panose="020B0604020202020204" pitchFamily="34" charset="0"/>
              </a:rPr>
              <a:t>Drei Leo-Clubvorstandsmitglieder</a:t>
            </a:r>
          </a:p>
          <a:p>
            <a:pPr eaLnBrk="1" hangingPunct="1"/>
            <a:endParaRPr lang="en-US" sz="2400" dirty="0">
              <a:solidFill>
                <a:srgbClr val="616262"/>
              </a:solidFill>
              <a:latin typeface="Arial" panose="020B0604020202020204" pitchFamily="34" charset="0"/>
              <a:cs typeface="Arial" panose="020B0604020202020204" pitchFamily="34" charset="0"/>
            </a:endParaRPr>
          </a:p>
          <a:p>
            <a:pPr eaLnBrk="1" hangingPunct="1"/>
            <a:r>
              <a:rPr lang="de-DE" sz="2400" b="1" u="sng">
                <a:solidFill>
                  <a:srgbClr val="00AC69"/>
                </a:solidFill>
                <a:latin typeface="Arial" panose="020B0604020202020204" pitchFamily="34" charset="0"/>
                <a:cs typeface="Arial" panose="020B0604020202020204" pitchFamily="34" charset="0"/>
              </a:rPr>
              <a:t>Treffen</a:t>
            </a:r>
          </a:p>
          <a:p>
            <a:pPr marL="342900" indent="-342900" eaLnBrk="1" hangingPunct="1">
              <a:buFont typeface="Arial" panose="020B0604020202020204" pitchFamily="34" charset="0"/>
              <a:buChar char="•"/>
            </a:pPr>
            <a:r>
              <a:rPr lang="de-DE" sz="2400">
                <a:solidFill>
                  <a:srgbClr val="616262"/>
                </a:solidFill>
                <a:latin typeface="Arial" panose="020B0604020202020204" pitchFamily="34" charset="0"/>
                <a:cs typeface="Arial" panose="020B0604020202020204" pitchFamily="34" charset="0"/>
              </a:rPr>
              <a:t>Regelmäßige Treffen zu einer Zeit und an einem Ort, der von allen Clubmitgliedern festgelegt wird.</a:t>
            </a:r>
          </a:p>
          <a:p>
            <a:pPr marL="342900" indent="-342900" eaLnBrk="1" hangingPunct="1">
              <a:buFont typeface="Arial" panose="020B0604020202020204" pitchFamily="34" charset="0"/>
              <a:buChar char="•"/>
            </a:pPr>
            <a:r>
              <a:rPr lang="de-DE" sz="2400">
                <a:solidFill>
                  <a:srgbClr val="616262"/>
                </a:solidFill>
                <a:latin typeface="Arial" panose="020B0604020202020204" pitchFamily="34" charset="0"/>
                <a:cs typeface="Arial" panose="020B0604020202020204" pitchFamily="34" charset="0"/>
              </a:rPr>
              <a:t>Entscheiden Sie, ob Treffen unter persönlicher Anwesenheit, virtuelle oder hybride Treffen am besten passen.</a:t>
            </a:r>
          </a:p>
        </p:txBody>
      </p:sp>
      <p:pic>
        <p:nvPicPr>
          <p:cNvPr id="10" name="Picture 9">
            <a:extLst>
              <a:ext uri="{FF2B5EF4-FFF2-40B4-BE49-F238E27FC236}">
                <a16:creationId xmlns:a16="http://schemas.microsoft.com/office/drawing/2014/main" id="{23267293-7CF9-444B-8479-D236B5908D61}"/>
              </a:ext>
            </a:extLst>
          </p:cNvPr>
          <p:cNvPicPr>
            <a:picLocks noChangeAspect="1"/>
          </p:cNvPicPr>
          <p:nvPr/>
        </p:nvPicPr>
        <p:blipFill>
          <a:blip r:embed="rId5"/>
          <a:stretch>
            <a:fillRect/>
          </a:stretch>
        </p:blipFill>
        <p:spPr>
          <a:xfrm>
            <a:off x="9299259" y="476496"/>
            <a:ext cx="1326937" cy="663469"/>
          </a:xfrm>
          <a:prstGeom prst="rect">
            <a:avLst/>
          </a:prstGeom>
        </p:spPr>
      </p:pic>
      <p:pic>
        <p:nvPicPr>
          <p:cNvPr id="11" name="Picture 10">
            <a:extLst>
              <a:ext uri="{FF2B5EF4-FFF2-40B4-BE49-F238E27FC236}">
                <a16:creationId xmlns:a16="http://schemas.microsoft.com/office/drawing/2014/main" id="{6FE990A3-525A-EF48-A578-15B83E86AFE4}"/>
              </a:ext>
            </a:extLst>
          </p:cNvPr>
          <p:cNvPicPr>
            <a:picLocks noChangeAspect="1"/>
          </p:cNvPicPr>
          <p:nvPr/>
        </p:nvPicPr>
        <p:blipFill>
          <a:blip r:embed="rId6"/>
          <a:stretch>
            <a:fillRect/>
          </a:stretch>
        </p:blipFill>
        <p:spPr>
          <a:xfrm>
            <a:off x="460396" y="476496"/>
            <a:ext cx="1558206" cy="1558206"/>
          </a:xfrm>
          <a:prstGeom prst="rect">
            <a:avLst/>
          </a:prstGeom>
        </p:spPr>
      </p:pic>
    </p:spTree>
    <p:extLst>
      <p:ext uri="{BB962C8B-B14F-4D97-AF65-F5344CB8AC3E}">
        <p14:creationId xmlns:p14="http://schemas.microsoft.com/office/powerpoint/2010/main" val="4995311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indoor, person, people, group&#10;&#10;Description automatically generated">
            <a:extLst>
              <a:ext uri="{FF2B5EF4-FFF2-40B4-BE49-F238E27FC236}">
                <a16:creationId xmlns:a16="http://schemas.microsoft.com/office/drawing/2014/main" id="{5DEC9414-960B-8649-ABE0-F3CD3BBC262B}"/>
              </a:ext>
            </a:extLst>
          </p:cNvPr>
          <p:cNvPicPr>
            <a:picLocks noChangeAspect="1"/>
          </p:cNvPicPr>
          <p:nvPr/>
        </p:nvPicPr>
        <p:blipFill rotWithShape="1">
          <a:blip r:embed="rId4"/>
          <a:srcRect l="15062" r="47969"/>
          <a:stretch/>
        </p:blipFill>
        <p:spPr>
          <a:xfrm>
            <a:off x="8389090" y="-1"/>
            <a:ext cx="3802910" cy="6858000"/>
          </a:xfrm>
          <a:prstGeom prst="rect">
            <a:avLst/>
          </a:prstGeom>
        </p:spPr>
      </p:pic>
      <p:sp>
        <p:nvSpPr>
          <p:cNvPr id="13" name="Background - Solid">
            <a:extLst>
              <a:ext uri="{FF2B5EF4-FFF2-40B4-BE49-F238E27FC236}">
                <a16:creationId xmlns:a16="http://schemas.microsoft.com/office/drawing/2014/main" id="{236D333A-D493-D443-A636-A3D9E09FF394}"/>
              </a:ext>
            </a:extLst>
          </p:cNvPr>
          <p:cNvSpPr/>
          <p:nvPr/>
        </p:nvSpPr>
        <p:spPr>
          <a:xfrm>
            <a:off x="1" y="0"/>
            <a:ext cx="83890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5"/>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34</a:t>
            </a:fld>
            <a:endParaRPr lang="en-US" sz="1000">
              <a:solidFill>
                <a:schemeClr val="bg1"/>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6"/>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2" name="TextBox 1">
            <a:extLst>
              <a:ext uri="{FF2B5EF4-FFF2-40B4-BE49-F238E27FC236}">
                <a16:creationId xmlns:a16="http://schemas.microsoft.com/office/drawing/2014/main" id="{7EEC8933-4E72-42ED-AACA-CE3BF15C5871}"/>
              </a:ext>
            </a:extLst>
          </p:cNvPr>
          <p:cNvSpPr txBox="1"/>
          <p:nvPr/>
        </p:nvSpPr>
        <p:spPr>
          <a:xfrm>
            <a:off x="1980182" y="120401"/>
            <a:ext cx="5929378" cy="7478970"/>
          </a:xfrm>
          <a:prstGeom prst="rect">
            <a:avLst/>
          </a:prstGeom>
          <a:noFill/>
        </p:spPr>
        <p:txBody>
          <a:bodyPr wrap="square" rtlCol="0">
            <a:spAutoFit/>
          </a:bodyPr>
          <a:lstStyle/>
          <a:p>
            <a:pPr marL="0" indent="0" eaLnBrk="1" hangingPunct="1">
              <a:buFont typeface="Arial" pitchFamily="34" charset="0"/>
              <a:buNone/>
              <a:defRPr/>
            </a:pPr>
            <a:r>
              <a:rPr lang="de-DE" sz="3200" b="1" dirty="0">
                <a:solidFill>
                  <a:srgbClr val="616262"/>
                </a:solidFill>
                <a:latin typeface="Arial" panose="020B0604020202020204" pitchFamily="34" charset="0"/>
                <a:cs typeface="Arial" panose="020B0604020202020204" pitchFamily="34" charset="0"/>
              </a:rPr>
              <a:t>Wahlen der Leo-Clubamtsträger*innen</a:t>
            </a:r>
          </a:p>
          <a:p>
            <a:pPr marL="0" indent="0" eaLnBrk="1" hangingPunct="1">
              <a:buFont typeface="Arial" pitchFamily="34" charset="0"/>
              <a:buNone/>
              <a:defRPr/>
            </a:pPr>
            <a:endParaRPr lang="en-US" sz="2400" b="1" kern="0" dirty="0">
              <a:solidFill>
                <a:schemeClr val="accent6"/>
              </a:solidFill>
              <a:latin typeface="Arial" panose="020B0604020202020204" pitchFamily="34" charset="0"/>
              <a:cs typeface="Arial" panose="020B0604020202020204" pitchFamily="34" charset="0"/>
            </a:endParaRPr>
          </a:p>
          <a:p>
            <a:r>
              <a:rPr lang="de-DE" sz="2400" dirty="0">
                <a:solidFill>
                  <a:srgbClr val="616262"/>
                </a:solidFill>
                <a:latin typeface="Arial" panose="020B0604020202020204" pitchFamily="34" charset="0"/>
                <a:cs typeface="Arial" panose="020B0604020202020204" pitchFamily="34" charset="0"/>
              </a:rPr>
              <a:t>Wahlen finden im </a:t>
            </a:r>
            <a:r>
              <a:rPr lang="de-DE" sz="2400" b="1" dirty="0">
                <a:solidFill>
                  <a:srgbClr val="00AC69"/>
                </a:solidFill>
                <a:latin typeface="Arial" panose="020B0604020202020204" pitchFamily="34" charset="0"/>
                <a:cs typeface="Arial" panose="020B0604020202020204" pitchFamily="34" charset="0"/>
              </a:rPr>
              <a:t>vierten Quartal jedes Geschäftsjahres</a:t>
            </a:r>
            <a:r>
              <a:rPr lang="de-DE" sz="2400" dirty="0">
                <a:latin typeface="Arial" panose="020B0604020202020204" pitchFamily="34" charset="0"/>
                <a:cs typeface="Arial" panose="020B0604020202020204" pitchFamily="34" charset="0"/>
              </a:rPr>
              <a:t> </a:t>
            </a:r>
            <a:r>
              <a:rPr lang="de-DE" sz="2400" dirty="0">
                <a:solidFill>
                  <a:srgbClr val="616262"/>
                </a:solidFill>
                <a:latin typeface="Arial" panose="020B0604020202020204" pitchFamily="34" charset="0"/>
                <a:cs typeface="Arial" panose="020B0604020202020204" pitchFamily="34" charset="0"/>
              </a:rPr>
              <a:t>statt und die gewählten Personen übernehmen ihr Amt am </a:t>
            </a:r>
            <a:r>
              <a:rPr lang="de-DE" sz="2400" b="1" dirty="0">
                <a:solidFill>
                  <a:srgbClr val="00AC69"/>
                </a:solidFill>
                <a:latin typeface="Arial" panose="020B0604020202020204" pitchFamily="34" charset="0"/>
                <a:cs typeface="Arial" panose="020B0604020202020204" pitchFamily="34" charset="0"/>
              </a:rPr>
              <a:t>1. Juli</a:t>
            </a:r>
            <a:r>
              <a:rPr lang="de-DE" sz="2400" dirty="0">
                <a:latin typeface="Arial" panose="020B0604020202020204" pitchFamily="34" charset="0"/>
                <a:cs typeface="Arial" panose="020B0604020202020204" pitchFamily="34" charset="0"/>
              </a:rPr>
              <a:t>.</a:t>
            </a:r>
            <a:r>
              <a:rPr lang="de-DE" sz="2400" b="1" dirty="0">
                <a:solidFill>
                  <a:srgbClr val="00AC69"/>
                </a:solidFill>
                <a:latin typeface="Arial" panose="020B0604020202020204" pitchFamily="34" charset="0"/>
                <a:cs typeface="Arial" panose="020B0604020202020204" pitchFamily="34" charset="0"/>
              </a:rPr>
              <a:t> </a:t>
            </a:r>
          </a:p>
          <a:p>
            <a:endParaRPr lang="en-US" sz="2400" b="1" dirty="0">
              <a:solidFill>
                <a:srgbClr val="F14619"/>
              </a:solidFill>
              <a:latin typeface="Arial" panose="020B0604020202020204" pitchFamily="34" charset="0"/>
              <a:cs typeface="Arial" panose="020B0604020202020204" pitchFamily="34" charset="0"/>
            </a:endParaRPr>
          </a:p>
          <a:p>
            <a:pPr marL="0" indent="0" eaLnBrk="1" hangingPunct="1">
              <a:buFont typeface="Arial" pitchFamily="34" charset="0"/>
              <a:buNone/>
            </a:pPr>
            <a:r>
              <a:rPr lang="de-DE" sz="2400" b="1" u="sng" dirty="0">
                <a:solidFill>
                  <a:srgbClr val="616262"/>
                </a:solidFill>
                <a:latin typeface="Arial" panose="020B0604020202020204" pitchFamily="34" charset="0"/>
                <a:cs typeface="Arial" panose="020B0604020202020204" pitchFamily="34" charset="0"/>
              </a:rPr>
              <a:t>Wahlprotokoll:</a:t>
            </a:r>
          </a:p>
          <a:p>
            <a:pPr marL="347472" lvl="1" indent="-347472" eaLnBrk="1" hangingPunct="1">
              <a:buFont typeface="Arial" pitchFamily="34" charset="0"/>
              <a:buChar char="•"/>
            </a:pPr>
            <a:r>
              <a:rPr lang="de-DE" sz="2400" dirty="0">
                <a:solidFill>
                  <a:srgbClr val="616262"/>
                </a:solidFill>
                <a:latin typeface="Arial" panose="020B0604020202020204" pitchFamily="34" charset="0"/>
                <a:cs typeface="Arial" panose="020B0604020202020204" pitchFamily="34" charset="0"/>
              </a:rPr>
              <a:t>Kandidat*innen werden schriftlich vor der Wahl nominiert oder mündlich verkündet.</a:t>
            </a:r>
          </a:p>
          <a:p>
            <a:pPr marL="347472" lvl="1" indent="-347472" eaLnBrk="1" hangingPunct="1">
              <a:buFont typeface="Arial" pitchFamily="34" charset="0"/>
              <a:buChar char="•"/>
            </a:pPr>
            <a:r>
              <a:rPr lang="de-DE" sz="2400" dirty="0">
                <a:solidFill>
                  <a:srgbClr val="616262"/>
                </a:solidFill>
                <a:latin typeface="Arial" panose="020B0604020202020204" pitchFamily="34" charset="0"/>
                <a:cs typeface="Arial" panose="020B0604020202020204" pitchFamily="34" charset="0"/>
              </a:rPr>
              <a:t>Wahlen werden geheim durchgeführt.</a:t>
            </a:r>
          </a:p>
          <a:p>
            <a:pPr marL="347472" lvl="1" indent="-347472" eaLnBrk="1" hangingPunct="1">
              <a:buFont typeface="Arial" pitchFamily="34" charset="0"/>
              <a:buChar char="•"/>
            </a:pPr>
            <a:r>
              <a:rPr lang="de-DE" sz="2400" dirty="0">
                <a:solidFill>
                  <a:srgbClr val="616262"/>
                </a:solidFill>
                <a:latin typeface="Arial" pitchFamily="34" charset="0"/>
                <a:ea typeface="ＭＳ Ｐゴシック" pitchFamily="34" charset="-128"/>
                <a:cs typeface="Arial" panose="020B0604020202020204" pitchFamily="34" charset="0"/>
              </a:rPr>
              <a:t>Gewählte Kandidat*innen müssen die Mehrzahl der Stimmen aller anwesenden Mitglieder erhalten und vollberechtigt, d. h. in „good standing“ sein.</a:t>
            </a:r>
          </a:p>
          <a:p>
            <a:endParaRPr lang="en-US" sz="1800" b="1" dirty="0">
              <a:solidFill>
                <a:srgbClr val="F14619"/>
              </a:solidFill>
            </a:endParaRP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marL="0" indent="0">
              <a:buFont typeface="Arial" pitchFamily="34" charset="0"/>
              <a:buNone/>
              <a:defRPr/>
            </a:pPr>
            <a:endParaRPr lang="en-US" sz="2000" dirty="0"/>
          </a:p>
        </p:txBody>
      </p:sp>
      <p:pic>
        <p:nvPicPr>
          <p:cNvPr id="9" name="Picture 8">
            <a:extLst>
              <a:ext uri="{FF2B5EF4-FFF2-40B4-BE49-F238E27FC236}">
                <a16:creationId xmlns:a16="http://schemas.microsoft.com/office/drawing/2014/main" id="{D54E217E-96DF-FB45-B8C8-3D8FCE173E94}"/>
              </a:ext>
            </a:extLst>
          </p:cNvPr>
          <p:cNvPicPr>
            <a:picLocks noChangeAspect="1"/>
          </p:cNvPicPr>
          <p:nvPr/>
        </p:nvPicPr>
        <p:blipFill>
          <a:blip r:embed="rId7"/>
          <a:stretch>
            <a:fillRect/>
          </a:stretch>
        </p:blipFill>
        <p:spPr>
          <a:xfrm>
            <a:off x="7737225" y="5737257"/>
            <a:ext cx="1326937" cy="663469"/>
          </a:xfrm>
          <a:prstGeom prst="rect">
            <a:avLst/>
          </a:prstGeom>
        </p:spPr>
      </p:pic>
      <p:pic>
        <p:nvPicPr>
          <p:cNvPr id="11" name="Picture 10">
            <a:extLst>
              <a:ext uri="{FF2B5EF4-FFF2-40B4-BE49-F238E27FC236}">
                <a16:creationId xmlns:a16="http://schemas.microsoft.com/office/drawing/2014/main" id="{B1334249-94F6-B44D-8D60-8747664D34CF}"/>
              </a:ext>
            </a:extLst>
          </p:cNvPr>
          <p:cNvPicPr>
            <a:picLocks noChangeAspect="1"/>
          </p:cNvPicPr>
          <p:nvPr/>
        </p:nvPicPr>
        <p:blipFill>
          <a:blip r:embed="rId8"/>
          <a:stretch>
            <a:fillRect/>
          </a:stretch>
        </p:blipFill>
        <p:spPr>
          <a:xfrm>
            <a:off x="421976" y="401372"/>
            <a:ext cx="1558206" cy="1558206"/>
          </a:xfrm>
          <a:prstGeom prst="rect">
            <a:avLst/>
          </a:prstGeom>
        </p:spPr>
      </p:pic>
    </p:spTree>
    <p:extLst>
      <p:ext uri="{BB962C8B-B14F-4D97-AF65-F5344CB8AC3E}">
        <p14:creationId xmlns:p14="http://schemas.microsoft.com/office/powerpoint/2010/main" val="2836173794"/>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4"/>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35</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1962896" y="659533"/>
            <a:ext cx="5334627" cy="1127876"/>
          </a:xfrm>
          <a:prstGeom prst="rect">
            <a:avLst/>
          </a:prstGeom>
        </p:spPr>
        <p:txBody>
          <a:bodyPr>
            <a:normAutofit fontScale="92500" lnSpcReduction="200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a:solidFill>
                  <a:srgbClr val="616262"/>
                </a:solidFill>
                <a:latin typeface="Arial" panose="020B0604020202020204" pitchFamily="34" charset="0"/>
                <a:cs typeface="Arial" panose="020B0604020202020204" pitchFamily="34" charset="0"/>
              </a:rPr>
              <a:t>Einsetzung der Amtsträger*innen und Einführung neuer Mitglieder</a:t>
            </a:r>
          </a:p>
        </p:txBody>
      </p:sp>
      <p:sp>
        <p:nvSpPr>
          <p:cNvPr id="2" name="TextBox 1">
            <a:extLst>
              <a:ext uri="{FF2B5EF4-FFF2-40B4-BE49-F238E27FC236}">
                <a16:creationId xmlns:a16="http://schemas.microsoft.com/office/drawing/2014/main" id="{7EEC8933-4E72-42ED-AACA-CE3BF15C5871}"/>
              </a:ext>
            </a:extLst>
          </p:cNvPr>
          <p:cNvSpPr txBox="1"/>
          <p:nvPr/>
        </p:nvSpPr>
        <p:spPr>
          <a:xfrm>
            <a:off x="1878114" y="2737619"/>
            <a:ext cx="4905988" cy="2308324"/>
          </a:xfrm>
          <a:prstGeom prst="rect">
            <a:avLst/>
          </a:prstGeom>
          <a:noFill/>
        </p:spPr>
        <p:txBody>
          <a:bodyPr wrap="square" rtlCol="0">
            <a:spAutoFit/>
          </a:bodyPr>
          <a:lstStyle/>
          <a:p>
            <a:pPr eaLnBrk="1" hangingPunct="1">
              <a:defRPr/>
            </a:pPr>
            <a:r>
              <a:rPr lang="de-DE" sz="2400" dirty="0">
                <a:solidFill>
                  <a:srgbClr val="616262"/>
                </a:solidFill>
                <a:latin typeface="Arial" panose="020B0604020202020204" pitchFamily="34" charset="0"/>
                <a:cs typeface="Arial" panose="020B0604020202020204" pitchFamily="34" charset="0"/>
              </a:rPr>
              <a:t>Die Einsetzung neuer Amtsträger*innen und Einführung neuer Mitglieder ist wichtig, um Leos einen guten Einstieg zu geben. Im Leitfaden „</a:t>
            </a:r>
            <a:r>
              <a:rPr lang="de-DE" sz="2400" dirty="0">
                <a:solidFill>
                  <a:srgbClr val="00AC69"/>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Einführungsfeier für neue Leos“</a:t>
            </a:r>
            <a:r>
              <a:rPr lang="de-DE" sz="2400" dirty="0">
                <a:solidFill>
                  <a:srgbClr val="616262"/>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 finden Sie weitere Informationen.</a:t>
            </a:r>
            <a:r>
              <a:rPr lang="de-DE" sz="2400" dirty="0">
                <a:solidFill>
                  <a:srgbClr val="616262"/>
                </a:solidFill>
                <a:latin typeface="Arial" panose="020B0604020202020204" pitchFamily="34" charset="0"/>
                <a:cs typeface="Arial" panose="020B0604020202020204" pitchFamily="34" charset="0"/>
              </a:rPr>
              <a:t> </a:t>
            </a:r>
          </a:p>
          <a:p>
            <a:pPr eaLnBrk="1" hangingPunct="1">
              <a:defRPr/>
            </a:pPr>
            <a:endParaRPr lang="en-US" sz="2400" dirty="0">
              <a:solidFill>
                <a:srgbClr val="81827C"/>
              </a:solidFill>
              <a:latin typeface="Arial" panose="020B0604020202020204" pitchFamily="34" charset="0"/>
              <a:cs typeface="Arial" panose="020B0604020202020204" pitchFamily="34" charset="0"/>
            </a:endParaRPr>
          </a:p>
        </p:txBody>
      </p:sp>
      <p:graphicFrame>
        <p:nvGraphicFramePr>
          <p:cNvPr id="3" name="Object 2">
            <a:extLst>
              <a:ext uri="{FF2B5EF4-FFF2-40B4-BE49-F238E27FC236}">
                <a16:creationId xmlns:a16="http://schemas.microsoft.com/office/drawing/2014/main" id="{D1D4CCB7-2869-4F37-8B1A-40DD89659A7B}"/>
              </a:ext>
            </a:extLst>
          </p:cNvPr>
          <p:cNvGraphicFramePr>
            <a:graphicFrameLocks noChangeAspect="1"/>
          </p:cNvGraphicFramePr>
          <p:nvPr>
            <p:extLst>
              <p:ext uri="{D42A27DB-BD31-4B8C-83A1-F6EECF244321}">
                <p14:modId xmlns:p14="http://schemas.microsoft.com/office/powerpoint/2010/main" val="1798429473"/>
              </p:ext>
            </p:extLst>
          </p:nvPr>
        </p:nvGraphicFramePr>
        <p:xfrm>
          <a:off x="7271742" y="914400"/>
          <a:ext cx="3886200" cy="5029200"/>
        </p:xfrm>
        <a:graphic>
          <a:graphicData uri="http://schemas.openxmlformats.org/presentationml/2006/ole">
            <mc:AlternateContent xmlns:mc="http://schemas.openxmlformats.org/markup-compatibility/2006">
              <mc:Choice xmlns:v="urn:schemas-microsoft-com:vml" Requires="v">
                <p:oleObj spid="_x0000_s2130" name="Acrobat Document" r:id="rId7" imgW="3886052" imgH="5029200" progId="AcroExch.Document.DC">
                  <p:embed/>
                </p:oleObj>
              </mc:Choice>
              <mc:Fallback>
                <p:oleObj name="Acrobat Document" r:id="rId7" imgW="3886052" imgH="5029200" progId="AcroExch.Document.DC">
                  <p:embed/>
                  <p:pic>
                    <p:nvPicPr>
                      <p:cNvPr id="0" name=""/>
                      <p:cNvPicPr/>
                      <p:nvPr/>
                    </p:nvPicPr>
                    <p:blipFill>
                      <a:blip r:embed="rId8"/>
                      <a:stretch>
                        <a:fillRect/>
                      </a:stretch>
                    </p:blipFill>
                    <p:spPr>
                      <a:xfrm>
                        <a:off x="7271742" y="914400"/>
                        <a:ext cx="3886200" cy="5029200"/>
                      </a:xfrm>
                      <a:prstGeom prst="rect">
                        <a:avLst/>
                      </a:prstGeom>
                      <a:ln>
                        <a:solidFill>
                          <a:schemeClr val="tx1">
                            <a:lumMod val="50000"/>
                            <a:lumOff val="50000"/>
                          </a:schemeClr>
                        </a:solidFill>
                      </a:ln>
                    </p:spPr>
                  </p:pic>
                </p:oleObj>
              </mc:Fallback>
            </mc:AlternateContent>
          </a:graphicData>
        </a:graphic>
      </p:graphicFrame>
      <p:pic>
        <p:nvPicPr>
          <p:cNvPr id="10" name="Picture 9">
            <a:extLst>
              <a:ext uri="{FF2B5EF4-FFF2-40B4-BE49-F238E27FC236}">
                <a16:creationId xmlns:a16="http://schemas.microsoft.com/office/drawing/2014/main" id="{3FEE288E-DFB4-0C46-952A-A6D4253CDE41}"/>
              </a:ext>
            </a:extLst>
          </p:cNvPr>
          <p:cNvPicPr>
            <a:picLocks noChangeAspect="1"/>
          </p:cNvPicPr>
          <p:nvPr/>
        </p:nvPicPr>
        <p:blipFill>
          <a:blip r:embed="rId9"/>
          <a:stretch>
            <a:fillRect/>
          </a:stretch>
        </p:blipFill>
        <p:spPr>
          <a:xfrm>
            <a:off x="430471" y="551950"/>
            <a:ext cx="1558206" cy="1558206"/>
          </a:xfrm>
          <a:prstGeom prst="rect">
            <a:avLst/>
          </a:prstGeom>
        </p:spPr>
      </p:pic>
    </p:spTree>
    <p:extLst>
      <p:ext uri="{BB962C8B-B14F-4D97-AF65-F5344CB8AC3E}">
        <p14:creationId xmlns:p14="http://schemas.microsoft.com/office/powerpoint/2010/main" val="42682187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36</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087596" y="699023"/>
            <a:ext cx="9304985" cy="74943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a:solidFill>
                  <a:srgbClr val="616262"/>
                </a:solidFill>
                <a:latin typeface="Arial" panose="020B0604020202020204" pitchFamily="34" charset="0"/>
                <a:cs typeface="Arial" panose="020B0604020202020204" pitchFamily="34" charset="0"/>
              </a:rPr>
              <a:t>Leo-Clubbeiträge</a:t>
            </a:r>
          </a:p>
        </p:txBody>
      </p:sp>
      <p:sp>
        <p:nvSpPr>
          <p:cNvPr id="2" name="TextBox 1">
            <a:extLst>
              <a:ext uri="{FF2B5EF4-FFF2-40B4-BE49-F238E27FC236}">
                <a16:creationId xmlns:a16="http://schemas.microsoft.com/office/drawing/2014/main" id="{7EEC8933-4E72-42ED-AACA-CE3BF15C5871}"/>
              </a:ext>
            </a:extLst>
          </p:cNvPr>
          <p:cNvSpPr txBox="1"/>
          <p:nvPr/>
        </p:nvSpPr>
        <p:spPr>
          <a:xfrm>
            <a:off x="2099201" y="1267732"/>
            <a:ext cx="8150087" cy="4524315"/>
          </a:xfrm>
          <a:prstGeom prst="rect">
            <a:avLst/>
          </a:prstGeom>
          <a:noFill/>
        </p:spPr>
        <p:txBody>
          <a:bodyPr wrap="square" rtlCol="0">
            <a:spAutoFit/>
          </a:bodyPr>
          <a:lstStyle/>
          <a:p>
            <a:pPr>
              <a:defRPr/>
            </a:pPr>
            <a:r>
              <a:rPr lang="de-DE" sz="2400" b="1">
                <a:solidFill>
                  <a:srgbClr val="616262"/>
                </a:solidFill>
                <a:latin typeface="Arial" panose="020B0604020202020204" pitchFamily="34" charset="0"/>
                <a:cs typeface="Arial" panose="020B0604020202020204" pitchFamily="34" charset="0"/>
              </a:rPr>
              <a:t>Internationale Beiträge</a:t>
            </a:r>
          </a:p>
          <a:p>
            <a:pPr marL="342900" indent="-342900">
              <a:buFont typeface="Arial" panose="020B0604020202020204" pitchFamily="34" charset="0"/>
              <a:buChar char="•"/>
              <a:defRPr/>
            </a:pPr>
            <a:r>
              <a:rPr lang="de-DE" sz="2400" b="1">
                <a:solidFill>
                  <a:srgbClr val="00AC69"/>
                </a:solidFill>
                <a:latin typeface="Arial" panose="020B0604020202020204" pitchFamily="34" charset="0"/>
                <a:cs typeface="Arial" panose="020B0604020202020204" pitchFamily="34" charset="0"/>
              </a:rPr>
              <a:t>Leo-Club-Gründungsgebühr </a:t>
            </a:r>
            <a:r>
              <a:rPr lang="de-DE" sz="2400">
                <a:solidFill>
                  <a:srgbClr val="616262"/>
                </a:solidFill>
                <a:latin typeface="Arial" panose="020B0604020202020204" pitchFamily="34" charset="0"/>
                <a:cs typeface="Arial" panose="020B0604020202020204" pitchFamily="34" charset="0"/>
              </a:rPr>
              <a:t>von 100 US-Dollar deckt die Bearbeitung und Gründungsmappen (einmalig).</a:t>
            </a:r>
          </a:p>
          <a:p>
            <a:pPr marL="342900" indent="-342900">
              <a:buFont typeface="Arial" panose="020B0604020202020204" pitchFamily="34" charset="0"/>
              <a:buChar char="•"/>
              <a:defRPr/>
            </a:pPr>
            <a:r>
              <a:rPr lang="de-DE" sz="2400" b="1">
                <a:solidFill>
                  <a:srgbClr val="00AC69"/>
                </a:solidFill>
                <a:latin typeface="Arial" panose="020B0604020202020204" pitchFamily="34" charset="0"/>
                <a:cs typeface="Arial" panose="020B0604020202020204" pitchFamily="34" charset="0"/>
              </a:rPr>
              <a:t>Jährliche Leo-Gebühr</a:t>
            </a:r>
            <a:r>
              <a:rPr lang="de-DE" sz="2400">
                <a:latin typeface="Arial" panose="020B0604020202020204" pitchFamily="34" charset="0"/>
                <a:cs typeface="Arial" panose="020B0604020202020204" pitchFamily="34" charset="0"/>
              </a:rPr>
              <a:t> </a:t>
            </a:r>
            <a:r>
              <a:rPr lang="de-DE" sz="2400">
                <a:solidFill>
                  <a:srgbClr val="616262"/>
                </a:solidFill>
                <a:latin typeface="Arial" panose="020B0604020202020204" pitchFamily="34" charset="0"/>
                <a:cs typeface="Arial" panose="020B0604020202020204" pitchFamily="34" charset="0"/>
              </a:rPr>
              <a:t>von 100 US-Dollar deckt die jährliche Bearbeitung und ist im Juli fällig.</a:t>
            </a:r>
          </a:p>
          <a:p>
            <a:pPr>
              <a:defRPr/>
            </a:pPr>
            <a:r>
              <a:rPr lang="de-DE" sz="2400">
                <a:solidFill>
                  <a:srgbClr val="616262"/>
                </a:solidFill>
                <a:latin typeface="Arial" panose="020B0604020202020204" pitchFamily="34" charset="0"/>
                <a:cs typeface="Arial" panose="020B0604020202020204" pitchFamily="34" charset="0"/>
              </a:rPr>
              <a:t>	</a:t>
            </a:r>
            <a:r>
              <a:rPr lang="de-DE" sz="2400">
                <a:solidFill>
                  <a:srgbClr val="00AC69"/>
                </a:solidFill>
                <a:latin typeface="Arial" panose="020B0604020202020204" pitchFamily="34" charset="0"/>
                <a:cs typeface="Arial" panose="020B0604020202020204" pitchFamily="34" charset="0"/>
              </a:rPr>
              <a:t>*Wird vom bürgenden Lions Club getragen </a:t>
            </a:r>
          </a:p>
          <a:p>
            <a:pPr>
              <a:defRPr/>
            </a:pPr>
            <a:endParaRPr lang="en-US" sz="2400" b="1" kern="0" dirty="0">
              <a:solidFill>
                <a:schemeClr val="accent6"/>
              </a:solidFill>
              <a:latin typeface="Arial" panose="020B0604020202020204" pitchFamily="34" charset="0"/>
              <a:cs typeface="Arial" panose="020B0604020202020204" pitchFamily="34" charset="0"/>
            </a:endParaRPr>
          </a:p>
          <a:p>
            <a:pPr>
              <a:defRPr/>
            </a:pPr>
            <a:r>
              <a:rPr lang="de-DE" sz="2400" b="1">
                <a:solidFill>
                  <a:srgbClr val="616262"/>
                </a:solidFill>
                <a:latin typeface="Arial" panose="020B0604020202020204" pitchFamily="34" charset="0"/>
                <a:cs typeface="Arial" panose="020B0604020202020204" pitchFamily="34" charset="0"/>
              </a:rPr>
              <a:t>Club-/Distriktbeiträge</a:t>
            </a:r>
          </a:p>
          <a:p>
            <a:pPr marL="342900" indent="-342900">
              <a:buFont typeface="Arial" panose="020B0604020202020204" pitchFamily="34" charset="0"/>
              <a:buChar char="•"/>
              <a:defRPr/>
            </a:pPr>
            <a:r>
              <a:rPr lang="de-DE" sz="2400" b="1">
                <a:solidFill>
                  <a:srgbClr val="00AC69"/>
                </a:solidFill>
                <a:latin typeface="Arial" panose="020B0604020202020204" pitchFamily="34" charset="0"/>
                <a:cs typeface="Arial" panose="020B0604020202020204" pitchFamily="34" charset="0"/>
              </a:rPr>
              <a:t>Leo-Club-Mitgliedsbeiträge:</a:t>
            </a:r>
            <a:r>
              <a:rPr lang="de-DE" sz="2400">
                <a:solidFill>
                  <a:srgbClr val="00AC69"/>
                </a:solidFill>
                <a:latin typeface="Arial" panose="020B0604020202020204" pitchFamily="34" charset="0"/>
                <a:cs typeface="Arial" panose="020B0604020202020204" pitchFamily="34" charset="0"/>
              </a:rPr>
              <a:t> </a:t>
            </a:r>
            <a:r>
              <a:rPr lang="de-DE" sz="2400">
                <a:solidFill>
                  <a:srgbClr val="616262"/>
                </a:solidFill>
                <a:latin typeface="Arial" panose="020B0604020202020204" pitchFamily="34" charset="0"/>
                <a:cs typeface="Arial" panose="020B0604020202020204" pitchFamily="34" charset="0"/>
              </a:rPr>
              <a:t>Werden vom Leo Club festgelegt</a:t>
            </a:r>
          </a:p>
          <a:p>
            <a:pPr marL="342900" indent="-342900">
              <a:buFont typeface="Arial" panose="020B0604020202020204" pitchFamily="34" charset="0"/>
              <a:buChar char="•"/>
              <a:defRPr/>
            </a:pPr>
            <a:r>
              <a:rPr lang="de-DE" sz="2400" b="1">
                <a:solidFill>
                  <a:srgbClr val="00AC69"/>
                </a:solidFill>
                <a:latin typeface="Arial" panose="020B0604020202020204" pitchFamily="34" charset="0"/>
                <a:cs typeface="Arial" panose="020B0604020202020204" pitchFamily="34" charset="0"/>
              </a:rPr>
              <a:t>Leo-Distrikt oder Multidistrikt-Mitgliedsbeiträge: </a:t>
            </a:r>
            <a:r>
              <a:rPr lang="de-DE" sz="2400">
                <a:solidFill>
                  <a:srgbClr val="616262"/>
                </a:solidFill>
                <a:latin typeface="Arial" panose="020B0604020202020204" pitchFamily="34" charset="0"/>
                <a:cs typeface="Arial" panose="020B0604020202020204" pitchFamily="34" charset="0"/>
              </a:rPr>
              <a:t>Fallen eventuell vom Leo-Distrikt/-Multidistrikt an </a:t>
            </a:r>
          </a:p>
          <a:p>
            <a:pPr marL="0" indent="0">
              <a:buFont typeface="Arial" pitchFamily="34" charset="0"/>
              <a:buNone/>
              <a:defRPr/>
            </a:pPr>
            <a:endParaRPr lang="en-US" sz="2000" dirty="0">
              <a:solidFill>
                <a:srgbClr val="616262"/>
              </a:solidFill>
            </a:endParaRPr>
          </a:p>
        </p:txBody>
      </p:sp>
      <p:pic>
        <p:nvPicPr>
          <p:cNvPr id="9" name="Picture 8">
            <a:extLst>
              <a:ext uri="{FF2B5EF4-FFF2-40B4-BE49-F238E27FC236}">
                <a16:creationId xmlns:a16="http://schemas.microsoft.com/office/drawing/2014/main" id="{BC11B634-53F8-AB4E-AA36-E11BD078121F}"/>
              </a:ext>
            </a:extLst>
          </p:cNvPr>
          <p:cNvPicPr>
            <a:picLocks noChangeAspect="1"/>
          </p:cNvPicPr>
          <p:nvPr/>
        </p:nvPicPr>
        <p:blipFill>
          <a:blip r:embed="rId5"/>
          <a:stretch>
            <a:fillRect/>
          </a:stretch>
        </p:blipFill>
        <p:spPr>
          <a:xfrm>
            <a:off x="9833041" y="5590268"/>
            <a:ext cx="1326937" cy="663469"/>
          </a:xfrm>
          <a:prstGeom prst="rect">
            <a:avLst/>
          </a:prstGeom>
        </p:spPr>
      </p:pic>
      <p:pic>
        <p:nvPicPr>
          <p:cNvPr id="10" name="Picture 9">
            <a:extLst>
              <a:ext uri="{FF2B5EF4-FFF2-40B4-BE49-F238E27FC236}">
                <a16:creationId xmlns:a16="http://schemas.microsoft.com/office/drawing/2014/main" id="{E67A2924-909D-0C4B-8D07-EA417BB756D6}"/>
              </a:ext>
            </a:extLst>
          </p:cNvPr>
          <p:cNvPicPr>
            <a:picLocks noChangeAspect="1"/>
          </p:cNvPicPr>
          <p:nvPr/>
        </p:nvPicPr>
        <p:blipFill>
          <a:blip r:embed="rId6"/>
          <a:stretch>
            <a:fillRect/>
          </a:stretch>
        </p:blipFill>
        <p:spPr>
          <a:xfrm>
            <a:off x="529390" y="616370"/>
            <a:ext cx="1558206" cy="1558206"/>
          </a:xfrm>
          <a:prstGeom prst="rect">
            <a:avLst/>
          </a:prstGeom>
        </p:spPr>
      </p:pic>
    </p:spTree>
    <p:extLst>
      <p:ext uri="{BB962C8B-B14F-4D97-AF65-F5344CB8AC3E}">
        <p14:creationId xmlns:p14="http://schemas.microsoft.com/office/powerpoint/2010/main" val="22948974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37</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2" name="TextBox 1">
            <a:extLst>
              <a:ext uri="{FF2B5EF4-FFF2-40B4-BE49-F238E27FC236}">
                <a16:creationId xmlns:a16="http://schemas.microsoft.com/office/drawing/2014/main" id="{7EEC8933-4E72-42ED-AACA-CE3BF15C5871}"/>
              </a:ext>
            </a:extLst>
          </p:cNvPr>
          <p:cNvSpPr txBox="1"/>
          <p:nvPr/>
        </p:nvSpPr>
        <p:spPr>
          <a:xfrm>
            <a:off x="2021792" y="452171"/>
            <a:ext cx="9502946" cy="3385542"/>
          </a:xfrm>
          <a:prstGeom prst="rect">
            <a:avLst/>
          </a:prstGeom>
          <a:noFill/>
        </p:spPr>
        <p:txBody>
          <a:bodyPr wrap="square" rtlCol="0">
            <a:spAutoFit/>
          </a:bodyPr>
          <a:lstStyle/>
          <a:p>
            <a:pPr marL="0" indent="0" eaLnBrk="1" hangingPunct="1">
              <a:buFont typeface="Arial" pitchFamily="34" charset="0"/>
              <a:buNone/>
              <a:defRPr/>
            </a:pPr>
            <a:r>
              <a:rPr lang="de-DE" sz="3200" b="1">
                <a:solidFill>
                  <a:srgbClr val="55565A"/>
                </a:solidFill>
                <a:latin typeface="Arial" panose="020B0604020202020204" pitchFamily="34" charset="0"/>
                <a:cs typeface="Arial" panose="020B0604020202020204" pitchFamily="34" charset="0"/>
              </a:rPr>
              <a:t>Verwaltungsgelder vs. Activity-Mittel (administrative funds versus activity funds)</a:t>
            </a:r>
          </a:p>
          <a:p>
            <a:pPr marL="0" indent="0" eaLnBrk="1" hangingPunct="1">
              <a:buFont typeface="Arial" pitchFamily="34" charset="0"/>
              <a:buNone/>
              <a:defRPr/>
            </a:pPr>
            <a:endParaRPr lang="en-US" sz="1600" b="1" kern="0" dirty="0">
              <a:solidFill>
                <a:srgbClr val="55565A"/>
              </a:solidFill>
              <a:latin typeface="Arial" panose="020B0604020202020204" pitchFamily="34" charset="0"/>
              <a:cs typeface="Arial" panose="020B0604020202020204" pitchFamily="34" charset="0"/>
            </a:endParaRPr>
          </a:p>
          <a:p>
            <a:pPr marL="0" indent="0" eaLnBrk="1" hangingPunct="1">
              <a:buFont typeface="Arial" pitchFamily="34" charset="0"/>
              <a:buNone/>
              <a:defRPr/>
            </a:pPr>
            <a:r>
              <a:rPr lang="de-DE" sz="2400" b="1">
                <a:solidFill>
                  <a:srgbClr val="00AC69"/>
                </a:solidFill>
                <a:latin typeface="Arial" panose="020B0604020202020204" pitchFamily="34" charset="0"/>
                <a:cs typeface="Arial" panose="020B0604020202020204" pitchFamily="34" charset="0"/>
              </a:rPr>
              <a:t>Verwaltungsgelder</a:t>
            </a:r>
          </a:p>
          <a:p>
            <a:pPr marL="342900" indent="-342900" eaLnBrk="1" hangingPunct="1">
              <a:buFont typeface="Arial" panose="020B0604020202020204" pitchFamily="34" charset="0"/>
              <a:buChar char="•"/>
              <a:defRPr/>
            </a:pPr>
            <a:r>
              <a:rPr lang="de-DE" sz="2000">
                <a:solidFill>
                  <a:srgbClr val="616262"/>
                </a:solidFill>
                <a:latin typeface="Arial" pitchFamily="34" charset="0"/>
                <a:ea typeface="ＭＳ Ｐゴシック" pitchFamily="34" charset="-128"/>
              </a:rPr>
              <a:t>Aufnahmegebühren und Jahresbeiträge von Clubmitgliedern</a:t>
            </a:r>
          </a:p>
          <a:p>
            <a:pPr marL="342900" indent="-342900" eaLnBrk="1" hangingPunct="1">
              <a:buFont typeface="Arial" panose="020B0604020202020204" pitchFamily="34" charset="0"/>
              <a:buChar char="•"/>
              <a:defRPr/>
            </a:pPr>
            <a:r>
              <a:rPr lang="de-DE" sz="2000">
                <a:solidFill>
                  <a:srgbClr val="616262"/>
                </a:solidFill>
                <a:latin typeface="Arial" pitchFamily="34" charset="0"/>
                <a:ea typeface="ＭＳ Ｐゴシック" pitchFamily="34" charset="-128"/>
              </a:rPr>
              <a:t>Für Verwaltungs- und Betriebskosten</a:t>
            </a:r>
          </a:p>
          <a:p>
            <a:pPr>
              <a:defRPr/>
            </a:pPr>
            <a:r>
              <a:rPr lang="de-DE" sz="2400" b="1">
                <a:solidFill>
                  <a:srgbClr val="00AC69"/>
                </a:solidFill>
                <a:latin typeface="Arial" panose="020B0604020202020204" pitchFamily="34" charset="0"/>
                <a:cs typeface="Arial" panose="020B0604020202020204" pitchFamily="34" charset="0"/>
              </a:rPr>
              <a:t>Activity-Mittel</a:t>
            </a:r>
          </a:p>
          <a:p>
            <a:pPr marL="342900" indent="-342900">
              <a:buFont typeface="Arial" panose="020B0604020202020204" pitchFamily="34" charset="0"/>
              <a:buChar char="•"/>
              <a:defRPr/>
            </a:pPr>
            <a:r>
              <a:rPr lang="de-DE" sz="2000">
                <a:solidFill>
                  <a:srgbClr val="616262"/>
                </a:solidFill>
                <a:latin typeface="Arial" pitchFamily="34" charset="0"/>
                <a:ea typeface="ＭＳ Ｐゴシック" pitchFamily="34" charset="-128"/>
              </a:rPr>
              <a:t>Gelder aus öffentlichen Fundraising-Projekten</a:t>
            </a:r>
          </a:p>
          <a:p>
            <a:pPr marL="342900" indent="-342900">
              <a:buFont typeface="Arial" panose="020B0604020202020204" pitchFamily="34" charset="0"/>
              <a:buChar char="•"/>
              <a:defRPr/>
            </a:pPr>
            <a:r>
              <a:rPr lang="de-DE" sz="2000">
                <a:solidFill>
                  <a:srgbClr val="616262"/>
                </a:solidFill>
                <a:latin typeface="Arial" pitchFamily="34" charset="0"/>
                <a:ea typeface="ＭＳ Ｐゴシック" pitchFamily="34" charset="-128"/>
              </a:rPr>
              <a:t>Müssen für karikative Zwecke eingesetzt werden</a:t>
            </a: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marL="0" indent="0">
              <a:buFont typeface="Arial" pitchFamily="34" charset="0"/>
              <a:buNone/>
              <a:defRPr/>
            </a:pPr>
            <a:endParaRPr lang="en-US" sz="2000" dirty="0"/>
          </a:p>
        </p:txBody>
      </p:sp>
      <p:graphicFrame>
        <p:nvGraphicFramePr>
          <p:cNvPr id="10" name="Table 9">
            <a:extLst>
              <a:ext uri="{FF2B5EF4-FFF2-40B4-BE49-F238E27FC236}">
                <a16:creationId xmlns:a16="http://schemas.microsoft.com/office/drawing/2014/main" id="{0D03C9AC-4130-445E-A703-03CECC7ADC2C}"/>
              </a:ext>
            </a:extLst>
          </p:cNvPr>
          <p:cNvGraphicFramePr>
            <a:graphicFrameLocks noGrp="1"/>
          </p:cNvGraphicFramePr>
          <p:nvPr>
            <p:extLst>
              <p:ext uri="{D42A27DB-BD31-4B8C-83A1-F6EECF244321}">
                <p14:modId xmlns:p14="http://schemas.microsoft.com/office/powerpoint/2010/main" val="2562467800"/>
              </p:ext>
            </p:extLst>
          </p:nvPr>
        </p:nvGraphicFramePr>
        <p:xfrm>
          <a:off x="2087596" y="3868357"/>
          <a:ext cx="9176643" cy="2705667"/>
        </p:xfrm>
        <a:graphic>
          <a:graphicData uri="http://schemas.openxmlformats.org/drawingml/2006/table">
            <a:tbl>
              <a:tblPr firstRow="1" bandRow="1">
                <a:tableStyleId>{5C22544A-7EE6-4342-B048-85BDC9FD1C3A}</a:tableStyleId>
              </a:tblPr>
              <a:tblGrid>
                <a:gridCol w="3241357">
                  <a:extLst>
                    <a:ext uri="{9D8B030D-6E8A-4147-A177-3AD203B41FA5}">
                      <a16:colId xmlns:a16="http://schemas.microsoft.com/office/drawing/2014/main" val="20000"/>
                    </a:ext>
                  </a:extLst>
                </a:gridCol>
                <a:gridCol w="2762054">
                  <a:extLst>
                    <a:ext uri="{9D8B030D-6E8A-4147-A177-3AD203B41FA5}">
                      <a16:colId xmlns:a16="http://schemas.microsoft.com/office/drawing/2014/main" val="20001"/>
                    </a:ext>
                  </a:extLst>
                </a:gridCol>
                <a:gridCol w="3173232">
                  <a:extLst>
                    <a:ext uri="{9D8B030D-6E8A-4147-A177-3AD203B41FA5}">
                      <a16:colId xmlns:a16="http://schemas.microsoft.com/office/drawing/2014/main" val="20002"/>
                    </a:ext>
                  </a:extLst>
                </a:gridCol>
              </a:tblGrid>
              <a:tr h="603518">
                <a:tc>
                  <a:txBody>
                    <a:bodyPr/>
                    <a:lstStyle/>
                    <a:p>
                      <a:pPr algn="ctr"/>
                      <a:r>
                        <a:rPr lang="de-DE" sz="1600">
                          <a:latin typeface="Arial" panose="020B0604020202020204" pitchFamily="34" charset="0"/>
                          <a:cs typeface="Arial" panose="020B0604020202020204" pitchFamily="34" charset="0"/>
                        </a:rPr>
                        <a:t>Wie Gelder erhoben werden</a:t>
                      </a:r>
                    </a:p>
                  </a:txBody>
                  <a:tcPr marT="45731" marB="45731" anchor="ctr">
                    <a:solidFill>
                      <a:srgbClr val="407CCA"/>
                    </a:solidFill>
                  </a:tcPr>
                </a:tc>
                <a:tc>
                  <a:txBody>
                    <a:bodyPr/>
                    <a:lstStyle/>
                    <a:p>
                      <a:pPr algn="ctr"/>
                      <a:r>
                        <a:rPr lang="de-DE" sz="1600">
                          <a:latin typeface="Arial" panose="020B0604020202020204" pitchFamily="34" charset="0"/>
                          <a:cs typeface="Arial" panose="020B0604020202020204" pitchFamily="34" charset="0"/>
                        </a:rPr>
                        <a:t>Nutzung für öffentliche Projekte? </a:t>
                      </a:r>
                    </a:p>
                  </a:txBody>
                  <a:tcPr marT="45731" marB="45731" anchor="ctr">
                    <a:solidFill>
                      <a:srgbClr val="407CCA"/>
                    </a:solidFill>
                  </a:tcPr>
                </a:tc>
                <a:tc>
                  <a:txBody>
                    <a:bodyPr/>
                    <a:lstStyle/>
                    <a:p>
                      <a:pPr algn="ctr"/>
                      <a:r>
                        <a:rPr lang="de-DE" sz="1600">
                          <a:latin typeface="Arial" panose="020B0604020202020204" pitchFamily="34" charset="0"/>
                          <a:cs typeface="Arial" panose="020B0604020202020204" pitchFamily="34" charset="0"/>
                        </a:rPr>
                        <a:t>Nutzung für Verwaltungskosten?</a:t>
                      </a:r>
                      <a:r>
                        <a:rPr lang="de-DE" sz="1600" baseline="0">
                          <a:latin typeface="Arial" panose="020B0604020202020204" pitchFamily="34" charset="0"/>
                          <a:cs typeface="Arial" panose="020B0604020202020204" pitchFamily="34" charset="0"/>
                        </a:rPr>
                        <a:t> </a:t>
                      </a:r>
                    </a:p>
                  </a:txBody>
                  <a:tcPr marT="45731" marB="45731" anchor="ctr">
                    <a:solidFill>
                      <a:srgbClr val="407CCA"/>
                    </a:solidFill>
                  </a:tcPr>
                </a:tc>
                <a:extLst>
                  <a:ext uri="{0D108BD9-81ED-4DB2-BD59-A6C34878D82A}">
                    <a16:rowId xmlns:a16="http://schemas.microsoft.com/office/drawing/2014/main" val="10000"/>
                  </a:ext>
                </a:extLst>
              </a:tr>
              <a:tr h="603639">
                <a:tc>
                  <a:txBody>
                    <a:bodyPr/>
                    <a:lstStyle/>
                    <a:p>
                      <a:pPr algn="ctr"/>
                      <a:r>
                        <a:rPr lang="de-DE" sz="1400">
                          <a:latin typeface="Arial" panose="020B0604020202020204" pitchFamily="34" charset="0"/>
                          <a:cs typeface="Arial" panose="020B0604020202020204" pitchFamily="34" charset="0"/>
                        </a:rPr>
                        <a:t>Verwaltung – </a:t>
                      </a:r>
                      <a:br>
                        <a:rPr lang="de-DE" sz="1400">
                          <a:latin typeface="Arial" panose="020B0604020202020204" pitchFamily="34" charset="0"/>
                          <a:cs typeface="Arial" panose="020B0604020202020204" pitchFamily="34" charset="0"/>
                        </a:rPr>
                      </a:br>
                      <a:r>
                        <a:rPr lang="de-DE" sz="1400">
                          <a:latin typeface="Arial" panose="020B0604020202020204" pitchFamily="34" charset="0"/>
                          <a:cs typeface="Arial" panose="020B0604020202020204" pitchFamily="34" charset="0"/>
                        </a:rPr>
                        <a:t>Beiträge und Aufnahmegebühren</a:t>
                      </a:r>
                    </a:p>
                  </a:txBody>
                  <a:tcPr marT="45731" marB="45731" anchor="ctr">
                    <a:solidFill>
                      <a:schemeClr val="bg1">
                        <a:lumMod val="85000"/>
                      </a:schemeClr>
                    </a:solidFill>
                  </a:tcPr>
                </a:tc>
                <a:tc>
                  <a:txBody>
                    <a:bodyPr/>
                    <a:lstStyle/>
                    <a:p>
                      <a:pPr algn="ctr"/>
                      <a:r>
                        <a:rPr lang="de-DE" sz="1400">
                          <a:latin typeface="Arial" panose="020B0604020202020204" pitchFamily="34" charset="0"/>
                          <a:cs typeface="Arial" panose="020B0604020202020204" pitchFamily="34" charset="0"/>
                        </a:rPr>
                        <a:t>Ja</a:t>
                      </a:r>
                    </a:p>
                  </a:txBody>
                  <a:tcPr marT="45731" marB="45731" anchor="ctr">
                    <a:solidFill>
                      <a:schemeClr val="bg1">
                        <a:lumMod val="85000"/>
                      </a:schemeClr>
                    </a:solidFill>
                  </a:tcPr>
                </a:tc>
                <a:tc>
                  <a:txBody>
                    <a:bodyPr/>
                    <a:lstStyle/>
                    <a:p>
                      <a:pPr algn="ctr"/>
                      <a:r>
                        <a:rPr lang="de-DE" sz="1400">
                          <a:latin typeface="Arial" panose="020B0604020202020204" pitchFamily="34" charset="0"/>
                          <a:cs typeface="Arial" panose="020B0604020202020204" pitchFamily="34" charset="0"/>
                        </a:rPr>
                        <a:t>Ja</a:t>
                      </a:r>
                    </a:p>
                  </a:txBody>
                  <a:tcPr marT="45731" marB="45731" anchor="ctr">
                    <a:solidFill>
                      <a:schemeClr val="bg1">
                        <a:lumMod val="85000"/>
                      </a:schemeClr>
                    </a:solidFill>
                  </a:tcPr>
                </a:tc>
                <a:extLst>
                  <a:ext uri="{0D108BD9-81ED-4DB2-BD59-A6C34878D82A}">
                    <a16:rowId xmlns:a16="http://schemas.microsoft.com/office/drawing/2014/main" val="10001"/>
                  </a:ext>
                </a:extLst>
              </a:tr>
              <a:tr h="1111968">
                <a:tc>
                  <a:txBody>
                    <a:bodyPr/>
                    <a:lstStyle/>
                    <a:p>
                      <a:pPr algn="ctr"/>
                      <a:r>
                        <a:rPr lang="de-DE" sz="1400" baseline="0">
                          <a:latin typeface="Arial" panose="020B0604020202020204" pitchFamily="34" charset="0"/>
                          <a:cs typeface="Arial" panose="020B0604020202020204" pitchFamily="34" charset="0"/>
                        </a:rPr>
                        <a:t>Öffentliche Sammlung – öffentliche Fundraising-Veranstaltung, öffentliche Unterstützung und Nachlässe</a:t>
                      </a:r>
                    </a:p>
                  </a:txBody>
                  <a:tcPr marT="45731" marB="45731" anchor="ctr">
                    <a:solidFill>
                      <a:schemeClr val="bg1">
                        <a:lumMod val="95000"/>
                      </a:schemeClr>
                    </a:solidFill>
                  </a:tcPr>
                </a:tc>
                <a:tc>
                  <a:txBody>
                    <a:bodyPr/>
                    <a:lstStyle/>
                    <a:p>
                      <a:pPr algn="ctr"/>
                      <a:r>
                        <a:rPr lang="de-DE" sz="1400">
                          <a:latin typeface="Arial" panose="020B0604020202020204" pitchFamily="34" charset="0"/>
                          <a:cs typeface="Arial" panose="020B0604020202020204" pitchFamily="34" charset="0"/>
                        </a:rPr>
                        <a:t>Ja</a:t>
                      </a:r>
                    </a:p>
                  </a:txBody>
                  <a:tcPr marT="45731" marB="45731" anchor="ctr">
                    <a:solidFill>
                      <a:schemeClr val="bg1">
                        <a:lumMod val="95000"/>
                      </a:schemeClr>
                    </a:solidFill>
                  </a:tcPr>
                </a:tc>
                <a:tc>
                  <a:txBody>
                    <a:bodyPr/>
                    <a:lstStyle/>
                    <a:p>
                      <a:pPr algn="ctr"/>
                      <a:r>
                        <a:rPr lang="de-DE" sz="1400">
                          <a:latin typeface="Arial" panose="020B0604020202020204" pitchFamily="34" charset="0"/>
                          <a:cs typeface="Arial" panose="020B0604020202020204" pitchFamily="34" charset="0"/>
                        </a:rPr>
                        <a:t>Nein</a:t>
                      </a:r>
                    </a:p>
                  </a:txBody>
                  <a:tcPr marT="45731" marB="45731" anchor="ctr">
                    <a:solidFill>
                      <a:schemeClr val="bg1">
                        <a:lumMod val="95000"/>
                      </a:schemeClr>
                    </a:solidFill>
                  </a:tcPr>
                </a:tc>
                <a:extLst>
                  <a:ext uri="{0D108BD9-81ED-4DB2-BD59-A6C34878D82A}">
                    <a16:rowId xmlns:a16="http://schemas.microsoft.com/office/drawing/2014/main" val="10002"/>
                  </a:ext>
                </a:extLst>
              </a:tr>
              <a:tr h="386542">
                <a:tc>
                  <a:txBody>
                    <a:bodyPr/>
                    <a:lstStyle/>
                    <a:p>
                      <a:pPr algn="ctr"/>
                      <a:r>
                        <a:rPr lang="de-DE" sz="1400">
                          <a:latin typeface="Arial" panose="020B0604020202020204" pitchFamily="34" charset="0"/>
                          <a:cs typeface="Arial" panose="020B0604020202020204" pitchFamily="34" charset="0"/>
                        </a:rPr>
                        <a:t>Interesse</a:t>
                      </a:r>
                    </a:p>
                  </a:txBody>
                  <a:tcPr marT="45731" marB="45731" anchor="ctr">
                    <a:solidFill>
                      <a:schemeClr val="bg1">
                        <a:lumMod val="85000"/>
                      </a:schemeClr>
                    </a:solidFill>
                  </a:tcPr>
                </a:tc>
                <a:tc>
                  <a:txBody>
                    <a:bodyPr/>
                    <a:lstStyle/>
                    <a:p>
                      <a:pPr algn="ctr"/>
                      <a:r>
                        <a:rPr lang="de-DE" sz="1400">
                          <a:latin typeface="Arial" panose="020B0604020202020204" pitchFamily="34" charset="0"/>
                          <a:cs typeface="Arial" panose="020B0604020202020204" pitchFamily="34" charset="0"/>
                        </a:rPr>
                        <a:t>Ja</a:t>
                      </a:r>
                    </a:p>
                  </a:txBody>
                  <a:tcPr marT="45731" marB="45731" anchor="ctr">
                    <a:solidFill>
                      <a:schemeClr val="bg1">
                        <a:lumMod val="85000"/>
                      </a:schemeClr>
                    </a:solidFill>
                  </a:tcPr>
                </a:tc>
                <a:tc>
                  <a:txBody>
                    <a:bodyPr/>
                    <a:lstStyle/>
                    <a:p>
                      <a:pPr algn="ctr"/>
                      <a:r>
                        <a:rPr lang="de-DE" sz="1400" dirty="0">
                          <a:latin typeface="Arial" panose="020B0604020202020204" pitchFamily="34" charset="0"/>
                          <a:cs typeface="Arial" panose="020B0604020202020204" pitchFamily="34" charset="0"/>
                        </a:rPr>
                        <a:t>Nein</a:t>
                      </a:r>
                    </a:p>
                  </a:txBody>
                  <a:tcPr marT="45731" marB="45731" anchor="ctr">
                    <a:solidFill>
                      <a:schemeClr val="bg1">
                        <a:lumMod val="85000"/>
                      </a:schemeClr>
                    </a:solidFill>
                  </a:tcPr>
                </a:tc>
                <a:extLst>
                  <a:ext uri="{0D108BD9-81ED-4DB2-BD59-A6C34878D82A}">
                    <a16:rowId xmlns:a16="http://schemas.microsoft.com/office/drawing/2014/main" val="10003"/>
                  </a:ext>
                </a:extLst>
              </a:tr>
            </a:tbl>
          </a:graphicData>
        </a:graphic>
      </p:graphicFrame>
      <p:pic>
        <p:nvPicPr>
          <p:cNvPr id="11" name="Picture 10">
            <a:extLst>
              <a:ext uri="{FF2B5EF4-FFF2-40B4-BE49-F238E27FC236}">
                <a16:creationId xmlns:a16="http://schemas.microsoft.com/office/drawing/2014/main" id="{D2AFB187-33D4-0641-B5E8-289192022ACC}"/>
              </a:ext>
            </a:extLst>
          </p:cNvPr>
          <p:cNvPicPr>
            <a:picLocks noChangeAspect="1"/>
          </p:cNvPicPr>
          <p:nvPr/>
        </p:nvPicPr>
        <p:blipFill>
          <a:blip r:embed="rId5"/>
          <a:stretch>
            <a:fillRect/>
          </a:stretch>
        </p:blipFill>
        <p:spPr>
          <a:xfrm>
            <a:off x="529390" y="401372"/>
            <a:ext cx="1558206" cy="1558206"/>
          </a:xfrm>
          <a:prstGeom prst="rect">
            <a:avLst/>
          </a:prstGeom>
        </p:spPr>
      </p:pic>
    </p:spTree>
    <p:extLst>
      <p:ext uri="{BB962C8B-B14F-4D97-AF65-F5344CB8AC3E}">
        <p14:creationId xmlns:p14="http://schemas.microsoft.com/office/powerpoint/2010/main" val="22727234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1"/>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38</a:t>
            </a:fld>
            <a:endParaRPr lang="en-US" sz="1000">
              <a:solidFill>
                <a:srgbClr val="55565A"/>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1732288" y="464937"/>
            <a:ext cx="9091487" cy="74943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a:solidFill>
                  <a:srgbClr val="616262"/>
                </a:solidFill>
                <a:latin typeface="Arial"/>
                <a:cs typeface="Arial"/>
              </a:rPr>
              <a:t>Datenschutzrichtlinien von Lions Clubs International</a:t>
            </a:r>
            <a:br>
              <a:rPr lang="de-DE" sz="3200">
                <a:solidFill>
                  <a:srgbClr val="616262"/>
                </a:solidFill>
                <a:latin typeface="Arial"/>
                <a:cs typeface="Arial"/>
              </a:rPr>
            </a:br>
            <a:r>
              <a:rPr lang="de-DE" sz="3200">
                <a:solidFill>
                  <a:srgbClr val="616262"/>
                </a:solidFill>
                <a:latin typeface="Arial"/>
                <a:cs typeface="Arial"/>
              </a:rPr>
              <a:t>und Haftpflichtversicherung</a:t>
            </a:r>
          </a:p>
        </p:txBody>
      </p:sp>
      <p:sp>
        <p:nvSpPr>
          <p:cNvPr id="2" name="TextBox 1">
            <a:extLst>
              <a:ext uri="{FF2B5EF4-FFF2-40B4-BE49-F238E27FC236}">
                <a16:creationId xmlns:a16="http://schemas.microsoft.com/office/drawing/2014/main" id="{7EEC8933-4E72-42ED-AACA-CE3BF15C5871}"/>
              </a:ext>
            </a:extLst>
          </p:cNvPr>
          <p:cNvSpPr txBox="1"/>
          <p:nvPr/>
        </p:nvSpPr>
        <p:spPr>
          <a:xfrm>
            <a:off x="1365662" y="1550246"/>
            <a:ext cx="10171495" cy="2616101"/>
          </a:xfrm>
          <a:prstGeom prst="rect">
            <a:avLst/>
          </a:prstGeom>
          <a:noFill/>
          <a:ln>
            <a:noFill/>
          </a:ln>
        </p:spPr>
        <p:txBody>
          <a:bodyPr wrap="square" lIns="91440" tIns="45720" rIns="91440" bIns="45720" rtlCol="0" anchor="t">
            <a:spAutoFit/>
          </a:bodyPr>
          <a:lstStyle/>
          <a:p>
            <a:pPr marL="0" indent="0" eaLnBrk="1" hangingPunct="1">
              <a:buFont typeface="Arial" pitchFamily="34" charset="0"/>
              <a:buNone/>
              <a:defRPr/>
            </a:pPr>
            <a:r>
              <a:rPr lang="de-DE" sz="2000" b="1">
                <a:solidFill>
                  <a:srgbClr val="407CCA"/>
                </a:solidFill>
                <a:latin typeface="Arial"/>
                <a:cs typeface="Arial"/>
              </a:rPr>
              <a:t>Nutzung personenbezogener Informationen</a:t>
            </a:r>
          </a:p>
          <a:p>
            <a:pPr marL="0" lvl="1" indent="-285750" defTabSz="146304" eaLnBrk="1" hangingPunct="1">
              <a:buFont typeface="Arial" panose="020B0604020202020204" pitchFamily="34" charset="0"/>
              <a:buChar char="•"/>
              <a:defRPr/>
            </a:pPr>
            <a:r>
              <a:rPr lang="de-DE">
                <a:solidFill>
                  <a:srgbClr val="81827C"/>
                </a:solidFill>
                <a:latin typeface="Arial"/>
                <a:cs typeface="Arial"/>
              </a:rPr>
              <a:t>Mitgliedsbeiträge und andere Abrechnungen</a:t>
            </a:r>
          </a:p>
          <a:p>
            <a:pPr marL="0" lvl="1" indent="-285750" defTabSz="146304" eaLnBrk="1" hangingPunct="1">
              <a:buFont typeface="Arial" panose="020B0604020202020204" pitchFamily="34" charset="0"/>
              <a:buChar char="•"/>
              <a:defRPr/>
            </a:pPr>
            <a:r>
              <a:rPr lang="de-DE">
                <a:solidFill>
                  <a:srgbClr val="81827C"/>
                </a:solidFill>
                <a:latin typeface="Arial"/>
                <a:cs typeface="Arial"/>
              </a:rPr>
              <a:t>Weitergabe von Informationen/Neuerungen</a:t>
            </a:r>
          </a:p>
          <a:p>
            <a:pPr marL="0" lvl="1" indent="-285750" defTabSz="146304" eaLnBrk="1" hangingPunct="1">
              <a:buFont typeface="Arial" panose="020B0604020202020204" pitchFamily="34" charset="0"/>
              <a:buChar char="•"/>
              <a:defRPr/>
            </a:pPr>
            <a:r>
              <a:rPr lang="de-DE">
                <a:solidFill>
                  <a:srgbClr val="81827C"/>
                </a:solidFill>
                <a:latin typeface="Arial"/>
                <a:cs typeface="Arial"/>
              </a:rPr>
              <a:t>Unterstützung des Mitgliedswachstums, Erweiterungs- und Bindungsprogramme</a:t>
            </a:r>
          </a:p>
          <a:p>
            <a:pPr marL="0" lvl="1" indent="-285750" defTabSz="146304" eaLnBrk="1" hangingPunct="1">
              <a:buFont typeface="Arial" panose="020B0604020202020204" pitchFamily="34" charset="0"/>
              <a:buChar char="•"/>
              <a:defRPr/>
            </a:pPr>
            <a:r>
              <a:rPr lang="de-DE">
                <a:solidFill>
                  <a:srgbClr val="81827C"/>
                </a:solidFill>
                <a:latin typeface="Arial"/>
                <a:cs typeface="Arial"/>
              </a:rPr>
              <a:t>Planung von Conventions und Versammlungen</a:t>
            </a:r>
          </a:p>
          <a:p>
            <a:pPr marL="0" lvl="1" indent="-285750" defTabSz="146304" eaLnBrk="1" hangingPunct="1">
              <a:buFont typeface="Arial" panose="020B0604020202020204" pitchFamily="34" charset="0"/>
              <a:buChar char="•"/>
              <a:defRPr/>
            </a:pPr>
            <a:r>
              <a:rPr lang="de-DE">
                <a:solidFill>
                  <a:srgbClr val="81827C"/>
                </a:solidFill>
                <a:latin typeface="Arial"/>
                <a:cs typeface="Arial"/>
              </a:rPr>
              <a:t>Verbesserung der Öffentlichkeitsarbeit</a:t>
            </a:r>
          </a:p>
          <a:p>
            <a:pPr marL="0" lvl="1" indent="-285750" defTabSz="146304" eaLnBrk="1" hangingPunct="1">
              <a:buFont typeface="Arial" panose="020B0604020202020204" pitchFamily="34" charset="0"/>
              <a:buChar char="•"/>
              <a:defRPr/>
            </a:pPr>
            <a:r>
              <a:rPr lang="de-DE">
                <a:solidFill>
                  <a:srgbClr val="81827C"/>
                </a:solidFill>
                <a:latin typeface="Arial"/>
                <a:cs typeface="Arial"/>
              </a:rPr>
              <a:t>Unterstützung von Lions Clubs, der Internationalen </a:t>
            </a:r>
          </a:p>
          <a:p>
            <a:pPr marL="0" lvl="1" indent="-285750" defTabSz="146304" eaLnBrk="1" hangingPunct="1">
              <a:buFont typeface="Arial" panose="020B0604020202020204" pitchFamily="34" charset="0"/>
              <a:buChar char="•"/>
              <a:defRPr/>
            </a:pPr>
            <a:r>
              <a:rPr lang="de-DE">
                <a:solidFill>
                  <a:srgbClr val="81827C"/>
                </a:solidFill>
                <a:latin typeface="Arial"/>
                <a:cs typeface="Arial"/>
              </a:rPr>
              <a:t>Stiftung (LCIF) und weiteren zugehörigen Hilfsprogrammen</a:t>
            </a:r>
          </a:p>
          <a:p>
            <a:pPr marL="0" lvl="1" indent="-285750" defTabSz="146304" eaLnBrk="1" hangingPunct="1">
              <a:buFont typeface="Arial" panose="020B0604020202020204" pitchFamily="34" charset="0"/>
              <a:buChar char="•"/>
              <a:defRPr/>
            </a:pPr>
            <a:r>
              <a:rPr lang="de-DE">
                <a:solidFill>
                  <a:srgbClr val="81827C"/>
                </a:solidFill>
                <a:latin typeface="Arial"/>
                <a:cs typeface="Arial"/>
              </a:rPr>
              <a:t>Besondere Ankündigungen und andere Zwecke, die der Internationale Vorstand festlegt</a:t>
            </a:r>
          </a:p>
        </p:txBody>
      </p:sp>
      <p:sp>
        <p:nvSpPr>
          <p:cNvPr id="3" name="TextBox 2">
            <a:extLst>
              <a:ext uri="{FF2B5EF4-FFF2-40B4-BE49-F238E27FC236}">
                <a16:creationId xmlns:a16="http://schemas.microsoft.com/office/drawing/2014/main" id="{2F3430AB-06B4-4D46-83CA-4827F6678765}"/>
              </a:ext>
            </a:extLst>
          </p:cNvPr>
          <p:cNvSpPr txBox="1"/>
          <p:nvPr/>
        </p:nvSpPr>
        <p:spPr>
          <a:xfrm>
            <a:off x="2546237" y="4349034"/>
            <a:ext cx="8779500" cy="206210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000" b="1">
                <a:solidFill>
                  <a:srgbClr val="407CCA"/>
                </a:solidFill>
                <a:latin typeface="Arial"/>
                <a:cs typeface="Arial"/>
              </a:rPr>
              <a:t>Betriebshaftpflichtversicherung</a:t>
            </a:r>
          </a:p>
          <a:p>
            <a:pPr marL="285750" indent="-285750">
              <a:buFont typeface="Arial" panose="020B0604020202020204" pitchFamily="34" charset="0"/>
              <a:buChar char="•"/>
            </a:pPr>
            <a:r>
              <a:rPr lang="de-DE">
                <a:solidFill>
                  <a:srgbClr val="81827C"/>
                </a:solidFill>
                <a:latin typeface="Arial"/>
                <a:cs typeface="Arial"/>
              </a:rPr>
              <a:t>Alle Lions Clubs, Leo Clubs und Distrikte sind von der Betriebshaftpflichtversicherung von Lions Clubs International abgedeckt.</a:t>
            </a:r>
          </a:p>
          <a:p>
            <a:pPr marL="285750" indent="-285750">
              <a:buFont typeface="Arial" panose="020B0604020202020204" pitchFamily="34" charset="0"/>
              <a:buChar char="•"/>
            </a:pPr>
            <a:r>
              <a:rPr lang="de-DE">
                <a:solidFill>
                  <a:srgbClr val="81827C"/>
                </a:solidFill>
                <a:latin typeface="Arial"/>
                <a:cs typeface="Arial"/>
              </a:rPr>
              <a:t>Eine generelle Deckung bis zu 2.000.000 US-Dollar ist enthalten.</a:t>
            </a:r>
          </a:p>
          <a:p>
            <a:pPr marL="285750" indent="-285750">
              <a:buFont typeface="Arial" panose="020B0604020202020204" pitchFamily="34" charset="0"/>
              <a:buChar char="•"/>
            </a:pPr>
            <a:r>
              <a:rPr lang="de-DE">
                <a:solidFill>
                  <a:srgbClr val="81827C"/>
                </a:solidFill>
                <a:latin typeface="Arial"/>
                <a:cs typeface="Arial"/>
              </a:rPr>
              <a:t>Ein Nachweis ist auf Nachfrage über die Website von Lions Clubs International erhältlich.</a:t>
            </a:r>
          </a:p>
          <a:p>
            <a:pPr marL="285750" indent="-285750">
              <a:buFont typeface="Arial" panose="020B0604020202020204" pitchFamily="34" charset="0"/>
              <a:buChar char="•"/>
            </a:pPr>
            <a:r>
              <a:rPr lang="de-DE" b="1">
                <a:solidFill>
                  <a:srgbClr val="407CCA"/>
                </a:solidFill>
                <a:latin typeface="Arial"/>
                <a:cs typeface="Arial"/>
              </a:rPr>
              <a:t>Zusätzliche Haftpflichtversicherung erhältlich</a:t>
            </a:r>
            <a:r>
              <a:rPr lang="de-DE" sz="1600" b="1">
                <a:solidFill>
                  <a:srgbClr val="407CCA"/>
                </a:solidFill>
                <a:latin typeface="Arial"/>
                <a:cs typeface="Arial"/>
              </a:rPr>
              <a:t> </a:t>
            </a:r>
          </a:p>
        </p:txBody>
      </p:sp>
      <p:pic>
        <p:nvPicPr>
          <p:cNvPr id="10" name="Picture 9">
            <a:extLst>
              <a:ext uri="{FF2B5EF4-FFF2-40B4-BE49-F238E27FC236}">
                <a16:creationId xmlns:a16="http://schemas.microsoft.com/office/drawing/2014/main" id="{2E811091-D0F8-CF46-9157-D799B5AD77AA}"/>
              </a:ext>
            </a:extLst>
          </p:cNvPr>
          <p:cNvPicPr>
            <a:picLocks noChangeAspect="1"/>
          </p:cNvPicPr>
          <p:nvPr/>
        </p:nvPicPr>
        <p:blipFill rotWithShape="1">
          <a:blip r:embed="rId4"/>
          <a:srcRect l="15744" b="4901"/>
          <a:stretch/>
        </p:blipFill>
        <p:spPr>
          <a:xfrm rot="10800000">
            <a:off x="11200107" y="9900"/>
            <a:ext cx="991893" cy="1679305"/>
          </a:xfrm>
          <a:prstGeom prst="rect">
            <a:avLst/>
          </a:prstGeom>
        </p:spPr>
      </p:pic>
      <p:pic>
        <p:nvPicPr>
          <p:cNvPr id="11" name="Picture 10">
            <a:extLst>
              <a:ext uri="{FF2B5EF4-FFF2-40B4-BE49-F238E27FC236}">
                <a16:creationId xmlns:a16="http://schemas.microsoft.com/office/drawing/2014/main" id="{FC9C716F-837A-7F44-84EF-C4D85DAE3238}"/>
              </a:ext>
            </a:extLst>
          </p:cNvPr>
          <p:cNvPicPr>
            <a:picLocks noChangeAspect="1"/>
          </p:cNvPicPr>
          <p:nvPr/>
        </p:nvPicPr>
        <p:blipFill>
          <a:blip r:embed="rId5"/>
          <a:stretch>
            <a:fillRect/>
          </a:stretch>
        </p:blipFill>
        <p:spPr>
          <a:xfrm>
            <a:off x="1136514" y="5697629"/>
            <a:ext cx="1326937" cy="663469"/>
          </a:xfrm>
          <a:prstGeom prst="rect">
            <a:avLst/>
          </a:prstGeom>
        </p:spPr>
      </p:pic>
    </p:spTree>
    <p:extLst>
      <p:ext uri="{BB962C8B-B14F-4D97-AF65-F5344CB8AC3E}">
        <p14:creationId xmlns:p14="http://schemas.microsoft.com/office/powerpoint/2010/main" val="2471065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034540" y="584532"/>
            <a:ext cx="5631535" cy="74943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de-DE" sz="3200" dirty="0">
                <a:solidFill>
                  <a:srgbClr val="55565A"/>
                </a:solidFill>
                <a:latin typeface="Arial" panose="020B0604020202020204" pitchFamily="34" charset="0"/>
                <a:cs typeface="Arial" panose="020B0604020202020204" pitchFamily="34" charset="0"/>
              </a:rPr>
              <a:t>Leo- und Lions-Embleme</a:t>
            </a:r>
          </a:p>
        </p:txBody>
      </p:sp>
      <p:pic>
        <p:nvPicPr>
          <p:cNvPr id="10" name="Picture 9" descr="Chart, diagram, bubble chart&#10;&#10;Description automatically generated">
            <a:extLst>
              <a:ext uri="{FF2B5EF4-FFF2-40B4-BE49-F238E27FC236}">
                <a16:creationId xmlns:a16="http://schemas.microsoft.com/office/drawing/2014/main" id="{592FF19C-B60F-4AE9-B53C-30DC6F2CAFA3}"/>
              </a:ext>
            </a:extLst>
          </p:cNvPr>
          <p:cNvPicPr>
            <a:picLocks noChangeAspect="1"/>
          </p:cNvPicPr>
          <p:nvPr/>
        </p:nvPicPr>
        <p:blipFill>
          <a:blip r:embed="rId3"/>
          <a:stretch>
            <a:fillRect/>
          </a:stretch>
        </p:blipFill>
        <p:spPr>
          <a:xfrm>
            <a:off x="4203061" y="1271588"/>
            <a:ext cx="6216101" cy="4914572"/>
          </a:xfrm>
          <a:prstGeom prst="rect">
            <a:avLst/>
          </a:prstGeom>
        </p:spPr>
      </p:pic>
      <p:pic>
        <p:nvPicPr>
          <p:cNvPr id="16" name="Picture 15" descr="Logo&#10;&#10;Description automatically generated">
            <a:extLst>
              <a:ext uri="{FF2B5EF4-FFF2-40B4-BE49-F238E27FC236}">
                <a16:creationId xmlns:a16="http://schemas.microsoft.com/office/drawing/2014/main" id="{22AF99DC-188F-4426-8562-C4468FD606A8}"/>
              </a:ext>
            </a:extLst>
          </p:cNvPr>
          <p:cNvPicPr>
            <a:picLocks noChangeAspect="1"/>
          </p:cNvPicPr>
          <p:nvPr/>
        </p:nvPicPr>
        <p:blipFill>
          <a:blip r:embed="rId4"/>
          <a:stretch>
            <a:fillRect/>
          </a:stretch>
        </p:blipFill>
        <p:spPr>
          <a:xfrm>
            <a:off x="825647" y="1424097"/>
            <a:ext cx="2605193" cy="2605193"/>
          </a:xfrm>
          <a:prstGeom prst="rect">
            <a:avLst/>
          </a:prstGeom>
        </p:spPr>
      </p:pic>
      <p:pic>
        <p:nvPicPr>
          <p:cNvPr id="21" name="Picture 20" descr="Logo&#10;&#10;Description automatically generated">
            <a:extLst>
              <a:ext uri="{FF2B5EF4-FFF2-40B4-BE49-F238E27FC236}">
                <a16:creationId xmlns:a16="http://schemas.microsoft.com/office/drawing/2014/main" id="{296820EC-C27C-4658-BA7E-4F38226D5AD1}"/>
              </a:ext>
            </a:extLst>
          </p:cNvPr>
          <p:cNvPicPr>
            <a:picLocks noChangeAspect="1"/>
          </p:cNvPicPr>
          <p:nvPr/>
        </p:nvPicPr>
        <p:blipFill>
          <a:blip r:embed="rId5"/>
          <a:stretch>
            <a:fillRect/>
          </a:stretch>
        </p:blipFill>
        <p:spPr>
          <a:xfrm>
            <a:off x="2367322" y="3377319"/>
            <a:ext cx="2540877" cy="2540877"/>
          </a:xfrm>
          <a:prstGeom prst="rect">
            <a:avLst/>
          </a:prstGeom>
        </p:spPr>
      </p:pic>
      <p:sp>
        <p:nvSpPr>
          <p:cNvPr id="11" name="Background - Solid">
            <a:extLst>
              <a:ext uri="{FF2B5EF4-FFF2-40B4-BE49-F238E27FC236}">
                <a16:creationId xmlns:a16="http://schemas.microsoft.com/office/drawing/2014/main" id="{7CEF8F77-7D3D-B349-BF5A-1DE5994BC18A}"/>
              </a:ext>
            </a:extLst>
          </p:cNvPr>
          <p:cNvSpPr/>
          <p:nvPr/>
        </p:nvSpPr>
        <p:spPr>
          <a:xfrm>
            <a:off x="10508066" y="1"/>
            <a:ext cx="1683934" cy="685799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A49A987C-3CF2-8C40-8F47-06AE6C0909CD}"/>
              </a:ext>
            </a:extLst>
          </p:cNvPr>
          <p:cNvPicPr>
            <a:picLocks noChangeAspect="1"/>
          </p:cNvPicPr>
          <p:nvPr/>
        </p:nvPicPr>
        <p:blipFill rotWithShape="1">
          <a:blip r:embed="rId6"/>
          <a:srcRect l="68604" t="4387" r="-7305" b="37925"/>
          <a:stretch/>
        </p:blipFill>
        <p:spPr>
          <a:xfrm rot="10800000">
            <a:off x="10508066" y="1"/>
            <a:ext cx="1683934" cy="3765146"/>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39</a:t>
            </a:fld>
            <a:endParaRPr lang="en-US" sz="1000">
              <a:solidFill>
                <a:schemeClr val="bg1"/>
              </a:solidFill>
            </a:endParaRPr>
          </a:p>
        </p:txBody>
      </p:sp>
      <p:pic>
        <p:nvPicPr>
          <p:cNvPr id="18" name="Picture 17">
            <a:extLst>
              <a:ext uri="{FF2B5EF4-FFF2-40B4-BE49-F238E27FC236}">
                <a16:creationId xmlns:a16="http://schemas.microsoft.com/office/drawing/2014/main" id="{C500430C-0F53-3C45-A2AB-5A2238DDD080}"/>
              </a:ext>
            </a:extLst>
          </p:cNvPr>
          <p:cNvPicPr>
            <a:picLocks noChangeAspect="1"/>
          </p:cNvPicPr>
          <p:nvPr/>
        </p:nvPicPr>
        <p:blipFill rotWithShape="1">
          <a:blip r:embed="rId7"/>
          <a:srcRect l="16530" t="2053" r="10928" b="4800"/>
          <a:stretch/>
        </p:blipFill>
        <p:spPr>
          <a:xfrm>
            <a:off x="0" y="2360951"/>
            <a:ext cx="2334818" cy="4497050"/>
          </a:xfrm>
          <a:prstGeom prst="rect">
            <a:avLst/>
          </a:prstGeom>
        </p:spPr>
      </p:pic>
      <p:pic>
        <p:nvPicPr>
          <p:cNvPr id="19" name="Picture 18">
            <a:extLst>
              <a:ext uri="{FF2B5EF4-FFF2-40B4-BE49-F238E27FC236}">
                <a16:creationId xmlns:a16="http://schemas.microsoft.com/office/drawing/2014/main" id="{27BD051A-605A-6546-849D-A4B3E198ECA6}"/>
              </a:ext>
            </a:extLst>
          </p:cNvPr>
          <p:cNvPicPr>
            <a:picLocks noChangeAspect="1"/>
          </p:cNvPicPr>
          <p:nvPr/>
        </p:nvPicPr>
        <p:blipFill>
          <a:blip r:embed="rId8"/>
          <a:stretch>
            <a:fillRect/>
          </a:stretch>
        </p:blipFill>
        <p:spPr>
          <a:xfrm>
            <a:off x="1136514" y="5697629"/>
            <a:ext cx="1326937" cy="663469"/>
          </a:xfrm>
          <a:prstGeom prst="rect">
            <a:avLst/>
          </a:prstGeom>
        </p:spPr>
      </p:pic>
    </p:spTree>
    <p:extLst>
      <p:ext uri="{BB962C8B-B14F-4D97-AF65-F5344CB8AC3E}">
        <p14:creationId xmlns:p14="http://schemas.microsoft.com/office/powerpoint/2010/main" val="1590272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Background - Solid">
            <a:extLst>
              <a:ext uri="{FF2B5EF4-FFF2-40B4-BE49-F238E27FC236}">
                <a16:creationId xmlns:a16="http://schemas.microsoft.com/office/drawing/2014/main" id="{41C1D83A-F4A2-774F-8E54-C1FAE3EFE604}"/>
              </a:ext>
            </a:extLst>
          </p:cNvPr>
          <p:cNvSpPr/>
          <p:nvPr/>
        </p:nvSpPr>
        <p:spPr>
          <a:xfrm>
            <a:off x="10508066" y="0"/>
            <a:ext cx="1683934" cy="685799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pic>
        <p:nvPicPr>
          <p:cNvPr id="36" name="Picture 35">
            <a:extLst>
              <a:ext uri="{FF2B5EF4-FFF2-40B4-BE49-F238E27FC236}">
                <a16:creationId xmlns:a16="http://schemas.microsoft.com/office/drawing/2014/main" id="{5986801D-A409-B749-AF55-37779FCA4B31}"/>
              </a:ext>
            </a:extLst>
          </p:cNvPr>
          <p:cNvPicPr>
            <a:picLocks noChangeAspect="1"/>
          </p:cNvPicPr>
          <p:nvPr/>
        </p:nvPicPr>
        <p:blipFill rotWithShape="1">
          <a:blip r:embed="rId3"/>
          <a:srcRect l="68604" t="4387" r="-7305" b="37925"/>
          <a:stretch/>
        </p:blipFill>
        <p:spPr>
          <a:xfrm rot="10800000">
            <a:off x="10508066" y="0"/>
            <a:ext cx="1683934" cy="3765146"/>
          </a:xfrm>
          <a:prstGeom prst="rect">
            <a:avLst/>
          </a:prstGeom>
        </p:spPr>
      </p:pic>
      <p:sp>
        <p:nvSpPr>
          <p:cNvPr id="139" name="TextBox 138"/>
          <p:cNvSpPr txBox="1"/>
          <p:nvPr/>
        </p:nvSpPr>
        <p:spPr>
          <a:xfrm>
            <a:off x="948846" y="1544784"/>
            <a:ext cx="5709896" cy="584775"/>
          </a:xfrm>
          <a:prstGeom prst="rect">
            <a:avLst/>
          </a:prstGeom>
          <a:noFill/>
        </p:spPr>
        <p:txBody>
          <a:bodyPr wrap="square" rtlCol="0">
            <a:spAutoFit/>
          </a:bodyPr>
          <a:lstStyle/>
          <a:p>
            <a:r>
              <a:rPr lang="de-DE" sz="3200" b="1" dirty="0">
                <a:solidFill>
                  <a:srgbClr val="407CCA"/>
                </a:solidFill>
                <a:latin typeface="Arial" panose="020B0604020202020204" pitchFamily="34" charset="0"/>
                <a:ea typeface="Arial" charset="0"/>
                <a:cs typeface="Arial" panose="020B0604020202020204" pitchFamily="34" charset="0"/>
              </a:rPr>
              <a:t>-1957-</a:t>
            </a:r>
          </a:p>
        </p:txBody>
      </p:sp>
      <p:sp>
        <p:nvSpPr>
          <p:cNvPr id="140" name="TextBox 139"/>
          <p:cNvSpPr txBox="1"/>
          <p:nvPr/>
        </p:nvSpPr>
        <p:spPr>
          <a:xfrm>
            <a:off x="948846" y="2897055"/>
            <a:ext cx="5709896" cy="584775"/>
          </a:xfrm>
          <a:prstGeom prst="rect">
            <a:avLst/>
          </a:prstGeom>
          <a:noFill/>
        </p:spPr>
        <p:txBody>
          <a:bodyPr wrap="square" rtlCol="0">
            <a:spAutoFit/>
          </a:bodyPr>
          <a:lstStyle/>
          <a:p>
            <a:r>
              <a:rPr lang="de-DE" sz="3200" b="1" dirty="0">
                <a:solidFill>
                  <a:srgbClr val="EBB700"/>
                </a:solidFill>
                <a:latin typeface="Arial" panose="020B0604020202020204" pitchFamily="34" charset="0"/>
                <a:ea typeface="Arial" charset="0"/>
                <a:cs typeface="Arial" panose="020B0604020202020204" pitchFamily="34" charset="0"/>
              </a:rPr>
              <a:t>-1964-</a:t>
            </a:r>
          </a:p>
        </p:txBody>
      </p:sp>
      <p:sp>
        <p:nvSpPr>
          <p:cNvPr id="141" name="TextBox 140"/>
          <p:cNvSpPr txBox="1"/>
          <p:nvPr/>
        </p:nvSpPr>
        <p:spPr>
          <a:xfrm>
            <a:off x="961610" y="4189644"/>
            <a:ext cx="5709896" cy="584775"/>
          </a:xfrm>
          <a:prstGeom prst="rect">
            <a:avLst/>
          </a:prstGeom>
          <a:noFill/>
        </p:spPr>
        <p:txBody>
          <a:bodyPr wrap="square" rtlCol="0">
            <a:spAutoFit/>
          </a:bodyPr>
          <a:lstStyle/>
          <a:p>
            <a:r>
              <a:rPr lang="de-DE" sz="3200" b="1" dirty="0">
                <a:solidFill>
                  <a:srgbClr val="00AC69"/>
                </a:solidFill>
                <a:latin typeface="Arial" panose="020B0604020202020204" pitchFamily="34" charset="0"/>
                <a:ea typeface="Arial" charset="0"/>
                <a:cs typeface="Arial" panose="020B0604020202020204" pitchFamily="34" charset="0"/>
              </a:rPr>
              <a:t>-1967-</a:t>
            </a:r>
          </a:p>
        </p:txBody>
      </p:sp>
      <p:sp>
        <p:nvSpPr>
          <p:cNvPr id="146" name="TextBox 145"/>
          <p:cNvSpPr txBox="1"/>
          <p:nvPr/>
        </p:nvSpPr>
        <p:spPr>
          <a:xfrm>
            <a:off x="948846" y="2170606"/>
            <a:ext cx="5709896" cy="707886"/>
          </a:xfrm>
          <a:prstGeom prst="rect">
            <a:avLst/>
          </a:prstGeom>
          <a:noFill/>
        </p:spPr>
        <p:txBody>
          <a:bodyPr wrap="square" rtlCol="0">
            <a:spAutoFit/>
          </a:bodyPr>
          <a:lstStyle/>
          <a:p>
            <a:r>
              <a:rPr lang="de-DE" sz="2000">
                <a:solidFill>
                  <a:srgbClr val="55565A"/>
                </a:solidFill>
                <a:latin typeface="Arial" panose="020B0604020202020204" pitchFamily="34" charset="0"/>
                <a:cs typeface="Arial" panose="020B0604020202020204" pitchFamily="34" charset="0"/>
              </a:rPr>
              <a:t>Der erste Leo Club wird in Abington, US-Bundesstaat Pennsylvania gegründet</a:t>
            </a:r>
          </a:p>
        </p:txBody>
      </p:sp>
      <p:sp>
        <p:nvSpPr>
          <p:cNvPr id="147" name="TextBox 146"/>
          <p:cNvSpPr txBox="1"/>
          <p:nvPr/>
        </p:nvSpPr>
        <p:spPr>
          <a:xfrm>
            <a:off x="948846" y="3345315"/>
            <a:ext cx="5709896" cy="707886"/>
          </a:xfrm>
          <a:prstGeom prst="rect">
            <a:avLst/>
          </a:prstGeom>
          <a:noFill/>
        </p:spPr>
        <p:txBody>
          <a:bodyPr wrap="square" rtlCol="0">
            <a:spAutoFit/>
          </a:bodyPr>
          <a:lstStyle/>
          <a:p>
            <a:r>
              <a:rPr lang="de-DE" sz="2000">
                <a:solidFill>
                  <a:srgbClr val="55565A"/>
                </a:solidFill>
                <a:latin typeface="Arial" panose="020B0604020202020204" pitchFamily="34" charset="0"/>
                <a:cs typeface="Arial" panose="020B0604020202020204" pitchFamily="34" charset="0"/>
              </a:rPr>
              <a:t>Leo Clubs werden im US-Bundesstaat Pennsylvania zum offiziellen Distriktprojekt erklärt</a:t>
            </a:r>
          </a:p>
        </p:txBody>
      </p:sp>
      <p:sp>
        <p:nvSpPr>
          <p:cNvPr id="148" name="TextBox 147"/>
          <p:cNvSpPr txBox="1"/>
          <p:nvPr/>
        </p:nvSpPr>
        <p:spPr>
          <a:xfrm>
            <a:off x="953704" y="4697959"/>
            <a:ext cx="5709896" cy="707886"/>
          </a:xfrm>
          <a:prstGeom prst="rect">
            <a:avLst/>
          </a:prstGeom>
          <a:noFill/>
        </p:spPr>
        <p:txBody>
          <a:bodyPr wrap="square" rtlCol="0">
            <a:spAutoFit/>
          </a:bodyPr>
          <a:lstStyle/>
          <a:p>
            <a:r>
              <a:rPr lang="de-DE" sz="2000">
                <a:solidFill>
                  <a:srgbClr val="55565A"/>
                </a:solidFill>
                <a:latin typeface="Arial" panose="020B0604020202020204" pitchFamily="34" charset="0"/>
                <a:cs typeface="Arial" panose="020B0604020202020204" pitchFamily="34" charset="0"/>
              </a:rPr>
              <a:t>Das Leo-Clubprogramm wird zum offiziellen Programm von Lions Clubs International erklärt</a:t>
            </a:r>
          </a:p>
        </p:txBody>
      </p:sp>
      <p:sp>
        <p:nvSpPr>
          <p:cNvPr id="33" name="Page Number - Blu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Arial" panose="020B0604020202020204" pitchFamily="34" charset="0"/>
                <a:cs typeface="Arial" panose="020B0604020202020204" pitchFamily="34" charset="0"/>
              </a:rPr>
              <a:pPr eaLnBrk="0" hangingPunct="0">
                <a:spcBef>
                  <a:spcPct val="50000"/>
                </a:spcBef>
                <a:defRPr/>
              </a:pPr>
              <a:t>4</a:t>
            </a:fld>
            <a:endParaRPr lang="en-US" sz="1000">
              <a:solidFill>
                <a:schemeClr val="bg1"/>
              </a:solidFill>
              <a:latin typeface="Arial" panose="020B0604020202020204" pitchFamily="34" charset="0"/>
              <a:cs typeface="Arial" panose="020B0604020202020204" pitchFamily="34"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953704" y="847466"/>
            <a:ext cx="6209629" cy="445043"/>
          </a:xfrm>
          <a:prstGeom prst="rect">
            <a:avLst/>
          </a:prstGeom>
        </p:spPr>
        <p:txBody>
          <a:bodyPr lIns="91440" tIns="45720" rIns="91440" bIns="45720"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3200"/>
              <a:t>Hintergrundinfos zu Leo Clubs</a:t>
            </a:r>
          </a:p>
        </p:txBody>
      </p:sp>
      <p:pic>
        <p:nvPicPr>
          <p:cNvPr id="37" name="Picture 36">
            <a:extLst>
              <a:ext uri="{FF2B5EF4-FFF2-40B4-BE49-F238E27FC236}">
                <a16:creationId xmlns:a16="http://schemas.microsoft.com/office/drawing/2014/main" id="{82336C24-D321-7340-8B66-DE7D22D72A7A}"/>
              </a:ext>
            </a:extLst>
          </p:cNvPr>
          <p:cNvPicPr>
            <a:picLocks noChangeAspect="1"/>
          </p:cNvPicPr>
          <p:nvPr/>
        </p:nvPicPr>
        <p:blipFill rotWithShape="1">
          <a:blip r:embed="rId4"/>
          <a:srcRect l="15744" b="4901"/>
          <a:stretch/>
        </p:blipFill>
        <p:spPr>
          <a:xfrm rot="10800000" flipH="1">
            <a:off x="1" y="-3785"/>
            <a:ext cx="991893" cy="1679305"/>
          </a:xfrm>
          <a:prstGeom prst="rect">
            <a:avLst/>
          </a:prstGeom>
        </p:spPr>
      </p:pic>
      <p:pic>
        <p:nvPicPr>
          <p:cNvPr id="32" name="Picture 6" descr="H:\50year_Leos\1964.gif">
            <a:extLst>
              <a:ext uri="{FF2B5EF4-FFF2-40B4-BE49-F238E27FC236}">
                <a16:creationId xmlns:a16="http://schemas.microsoft.com/office/drawing/2014/main" id="{B27A38B9-AA07-48DB-B658-19662647A9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2383" y="1671027"/>
            <a:ext cx="4684773" cy="405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55880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5AD47C-9F13-4649-9519-CB13B2714A0E}"/>
              </a:ext>
            </a:extLst>
          </p:cNvPr>
          <p:cNvPicPr>
            <a:picLocks noChangeAspect="1"/>
          </p:cNvPicPr>
          <p:nvPr/>
        </p:nvPicPr>
        <p:blipFill rotWithShape="1">
          <a:blip r:embed="rId3"/>
          <a:srcRect l="26206" t="5790" r="31963" b="5788"/>
          <a:stretch/>
        </p:blipFill>
        <p:spPr>
          <a:xfrm>
            <a:off x="7325360" y="-1"/>
            <a:ext cx="4866639" cy="6857999"/>
          </a:xfrm>
          <a:prstGeom prst="rect">
            <a:avLst/>
          </a:prstGeom>
        </p:spPr>
      </p:pic>
      <p:pic>
        <p:nvPicPr>
          <p:cNvPr id="14" name="Picture 13">
            <a:extLst>
              <a:ext uri="{FF2B5EF4-FFF2-40B4-BE49-F238E27FC236}">
                <a16:creationId xmlns:a16="http://schemas.microsoft.com/office/drawing/2014/main" id="{96ADD217-0140-0F4C-ADB9-7F06708FE597}"/>
              </a:ext>
            </a:extLst>
          </p:cNvPr>
          <p:cNvPicPr>
            <a:picLocks noChangeAspect="1"/>
          </p:cNvPicPr>
          <p:nvPr/>
        </p:nvPicPr>
        <p:blipFill rotWithShape="1">
          <a:blip r:embed="rId4"/>
          <a:srcRect l="16530" t="2053" r="10928" b="4800"/>
          <a:stretch/>
        </p:blipFill>
        <p:spPr>
          <a:xfrm>
            <a:off x="0" y="4933714"/>
            <a:ext cx="999067" cy="1924286"/>
          </a:xfrm>
          <a:prstGeom prst="rect">
            <a:avLst/>
          </a:prstGeom>
        </p:spPr>
      </p:pic>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616262"/>
                </a:solidFill>
              </a:rPr>
              <a:pPr eaLnBrk="0" hangingPunct="0">
                <a:spcBef>
                  <a:spcPct val="50000"/>
                </a:spcBef>
                <a:defRPr/>
              </a:pPr>
              <a:t>40</a:t>
            </a:fld>
            <a:endParaRPr lang="en-US" sz="1000">
              <a:solidFill>
                <a:srgbClr val="616262"/>
              </a:solidFill>
            </a:endParaRPr>
          </a:p>
        </p:txBody>
      </p:sp>
      <p:sp>
        <p:nvSpPr>
          <p:cNvPr id="8" name="Body Copy">
            <a:extLst>
              <a:ext uri="{FF2B5EF4-FFF2-40B4-BE49-F238E27FC236}">
                <a16:creationId xmlns:a16="http://schemas.microsoft.com/office/drawing/2014/main" id="{7E7FBE8F-2B04-1E4B-9F08-8CADBF59EE02}"/>
              </a:ext>
            </a:extLst>
          </p:cNvPr>
          <p:cNvSpPr txBox="1">
            <a:spLocks/>
          </p:cNvSpPr>
          <p:nvPr/>
        </p:nvSpPr>
        <p:spPr>
          <a:xfrm>
            <a:off x="781649" y="2525083"/>
            <a:ext cx="6619533" cy="367823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R="0" defTabSz="57150">
              <a:lnSpc>
                <a:spcPct val="115000"/>
              </a:lnSpc>
              <a:spcBef>
                <a:spcPts val="0"/>
              </a:spcBef>
              <a:spcAft>
                <a:spcPts val="0"/>
              </a:spcAft>
            </a:pPr>
            <a:r>
              <a:rPr lang="de-DE" sz="2800" b="1">
                <a:solidFill>
                  <a:srgbClr val="00AC69"/>
                </a:solidFill>
                <a:effectLst/>
                <a:latin typeface="Arial" panose="020B0604020202020204" pitchFamily="34" charset="0"/>
                <a:ea typeface="Calibri" panose="020F0502020204030204" pitchFamily="34" charset="0"/>
                <a:cs typeface="Arial" panose="020B0604020202020204" pitchFamily="34" charset="0"/>
              </a:rPr>
              <a:t>Oktober: </a:t>
            </a:r>
            <a:r>
              <a:rPr lang="de-DE" sz="2400">
                <a:solidFill>
                  <a:srgbClr val="4E4F4F"/>
                </a:solidFill>
                <a:effectLst/>
                <a:latin typeface="Arial" panose="020B0604020202020204" pitchFamily="34" charset="0"/>
                <a:ea typeface="Calibri" panose="020F0502020204030204" pitchFamily="34" charset="0"/>
                <a:cs typeface="Arial" panose="020B0604020202020204" pitchFamily="34" charset="0"/>
              </a:rPr>
              <a:t>Monat des Leo-Mitgliedschaftswachstums</a:t>
            </a:r>
          </a:p>
          <a:p>
            <a:pPr defTabSz="57150">
              <a:defRPr/>
            </a:pPr>
            <a:r>
              <a:rPr lang="de-DE" sz="2800" b="1">
                <a:solidFill>
                  <a:srgbClr val="00AC69"/>
                </a:solidFill>
              </a:rPr>
              <a:t>5. Dezember: </a:t>
            </a:r>
            <a:r>
              <a:rPr lang="de-DE" sz="2400">
                <a:solidFill>
                  <a:srgbClr val="616262"/>
                </a:solidFill>
              </a:rPr>
              <a:t>Internationaler Leo-Tag</a:t>
            </a:r>
          </a:p>
          <a:p>
            <a:pPr defTabSz="57150">
              <a:defRPr/>
            </a:pPr>
            <a:r>
              <a:rPr lang="de-DE" sz="2800" b="1">
                <a:solidFill>
                  <a:srgbClr val="00AC69"/>
                </a:solidFill>
              </a:rPr>
              <a:t>April: </a:t>
            </a:r>
            <a:r>
              <a:rPr lang="de-DE" sz="2400">
                <a:solidFill>
                  <a:srgbClr val="616262"/>
                </a:solidFill>
              </a:rPr>
              <a:t>Leo-Club-Awareness-Monat</a:t>
            </a:r>
          </a:p>
          <a:p>
            <a:pPr defTabSz="57150">
              <a:defRPr/>
            </a:pPr>
            <a:r>
              <a:rPr lang="de-DE" sz="2800" b="1">
                <a:solidFill>
                  <a:srgbClr val="00AC69"/>
                </a:solidFill>
              </a:rPr>
              <a:t>Letzte Juniwoche: </a:t>
            </a:r>
          </a:p>
          <a:p>
            <a:pPr defTabSz="57150">
              <a:defRPr/>
            </a:pPr>
            <a:r>
              <a:rPr lang="de-DE" sz="2400">
                <a:solidFill>
                  <a:srgbClr val="616262"/>
                </a:solidFill>
              </a:rPr>
              <a:t>Internationale Convention von Lions Clubs International</a:t>
            </a:r>
          </a:p>
          <a:p>
            <a:pPr marL="115570" marR="0">
              <a:lnSpc>
                <a:spcPct val="115000"/>
              </a:lnSpc>
              <a:spcBef>
                <a:spcPts val="0"/>
              </a:spcBef>
              <a:spcAft>
                <a:spcPts val="0"/>
              </a:spcAft>
            </a:pPr>
            <a:endParaRPr lang="en-US" sz="1800" kern="0" dirty="0">
              <a:solidFill>
                <a:srgbClr val="55565A"/>
              </a:solidFill>
            </a:endParaRPr>
          </a:p>
        </p:txBody>
      </p:sp>
      <p:sp>
        <p:nvSpPr>
          <p:cNvPr id="9" name="Headline">
            <a:extLst>
              <a:ext uri="{FF2B5EF4-FFF2-40B4-BE49-F238E27FC236}">
                <a16:creationId xmlns:a16="http://schemas.microsoft.com/office/drawing/2014/main" id="{D897F15D-2608-D741-8119-75CC363965A5}"/>
              </a:ext>
            </a:extLst>
          </p:cNvPr>
          <p:cNvSpPr txBox="1">
            <a:spLocks/>
          </p:cNvSpPr>
          <p:nvPr/>
        </p:nvSpPr>
        <p:spPr>
          <a:xfrm>
            <a:off x="781649" y="1924286"/>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a:solidFill>
                  <a:srgbClr val="55565A"/>
                </a:solidFill>
                <a:latin typeface="Arial" panose="020B0604020202020204" pitchFamily="34" charset="0"/>
                <a:cs typeface="Arial" panose="020B0604020202020204" pitchFamily="34" charset="0"/>
              </a:rPr>
              <a:t>Wichtige Termine</a:t>
            </a:r>
          </a:p>
        </p:txBody>
      </p:sp>
      <p:pic>
        <p:nvPicPr>
          <p:cNvPr id="10" name="Picture 9">
            <a:extLst>
              <a:ext uri="{FF2B5EF4-FFF2-40B4-BE49-F238E27FC236}">
                <a16:creationId xmlns:a16="http://schemas.microsoft.com/office/drawing/2014/main" id="{1870197C-0799-6B42-A98C-FC6D1F3DBECB}"/>
              </a:ext>
            </a:extLst>
          </p:cNvPr>
          <p:cNvPicPr>
            <a:picLocks noChangeAspect="1"/>
          </p:cNvPicPr>
          <p:nvPr/>
        </p:nvPicPr>
        <p:blipFill>
          <a:blip r:embed="rId5"/>
          <a:stretch>
            <a:fillRect/>
          </a:stretch>
        </p:blipFill>
        <p:spPr>
          <a:xfrm>
            <a:off x="477927" y="366080"/>
            <a:ext cx="1558206" cy="1558206"/>
          </a:xfrm>
          <a:prstGeom prst="rect">
            <a:avLst/>
          </a:prstGeom>
        </p:spPr>
      </p:pic>
      <p:pic>
        <p:nvPicPr>
          <p:cNvPr id="11" name="Picture 10">
            <a:extLst>
              <a:ext uri="{FF2B5EF4-FFF2-40B4-BE49-F238E27FC236}">
                <a16:creationId xmlns:a16="http://schemas.microsoft.com/office/drawing/2014/main" id="{3547BA8B-D60A-E04C-A122-F61FE0F53962}"/>
              </a:ext>
            </a:extLst>
          </p:cNvPr>
          <p:cNvPicPr>
            <a:picLocks noChangeAspect="1"/>
          </p:cNvPicPr>
          <p:nvPr/>
        </p:nvPicPr>
        <p:blipFill>
          <a:blip r:embed="rId6"/>
          <a:stretch>
            <a:fillRect/>
          </a:stretch>
        </p:blipFill>
        <p:spPr>
          <a:xfrm>
            <a:off x="5410777" y="5535457"/>
            <a:ext cx="1326937" cy="663469"/>
          </a:xfrm>
          <a:prstGeom prst="rect">
            <a:avLst/>
          </a:prstGeom>
        </p:spPr>
      </p:pic>
      <p:pic>
        <p:nvPicPr>
          <p:cNvPr id="12" name="Picture 11">
            <a:extLst>
              <a:ext uri="{FF2B5EF4-FFF2-40B4-BE49-F238E27FC236}">
                <a16:creationId xmlns:a16="http://schemas.microsoft.com/office/drawing/2014/main" id="{0AD18213-8A4B-AF47-A1FD-B7D391E4AC66}"/>
              </a:ext>
            </a:extLst>
          </p:cNvPr>
          <p:cNvPicPr>
            <a:picLocks noChangeAspect="1"/>
          </p:cNvPicPr>
          <p:nvPr/>
        </p:nvPicPr>
        <p:blipFill rotWithShape="1">
          <a:blip r:embed="rId7"/>
          <a:srcRect l="15744" b="4901"/>
          <a:stretch/>
        </p:blipFill>
        <p:spPr>
          <a:xfrm rot="10800000">
            <a:off x="11200107" y="9900"/>
            <a:ext cx="991893" cy="1679305"/>
          </a:xfrm>
          <a:prstGeom prst="rect">
            <a:avLst/>
          </a:prstGeom>
        </p:spPr>
      </p:pic>
    </p:spTree>
    <p:extLst>
      <p:ext uri="{BB962C8B-B14F-4D97-AF65-F5344CB8AC3E}">
        <p14:creationId xmlns:p14="http://schemas.microsoft.com/office/powerpoint/2010/main" val="27502336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hape&#10;&#10;Description automatically generated">
            <a:extLst>
              <a:ext uri="{FF2B5EF4-FFF2-40B4-BE49-F238E27FC236}">
                <a16:creationId xmlns:a16="http://schemas.microsoft.com/office/drawing/2014/main" id="{D7BDBCC6-4239-E244-9A5D-BB046FB1B8DD}"/>
              </a:ext>
            </a:extLst>
          </p:cNvPr>
          <p:cNvPicPr>
            <a:picLocks noChangeAspect="1"/>
          </p:cNvPicPr>
          <p:nvPr/>
        </p:nvPicPr>
        <p:blipFill>
          <a:blip r:embed="rId3"/>
          <a:stretch>
            <a:fillRect/>
          </a:stretch>
        </p:blipFill>
        <p:spPr>
          <a:xfrm>
            <a:off x="0" y="0"/>
            <a:ext cx="12172208" cy="6858000"/>
          </a:xfrm>
          <a:prstGeom prst="rect">
            <a:avLst/>
          </a:prstGeom>
        </p:spPr>
      </p:pic>
      <p:sp>
        <p:nvSpPr>
          <p:cNvPr id="8" name="Text Placeholder 18">
            <a:extLst>
              <a:ext uri="{FF2B5EF4-FFF2-40B4-BE49-F238E27FC236}">
                <a16:creationId xmlns:a16="http://schemas.microsoft.com/office/drawing/2014/main" id="{160D42C4-E53C-AC42-BB3A-239ED2EB9B1C}"/>
              </a:ext>
            </a:extLst>
          </p:cNvPr>
          <p:cNvSpPr txBox="1">
            <a:spLocks/>
          </p:cNvSpPr>
          <p:nvPr/>
        </p:nvSpPr>
        <p:spPr>
          <a:xfrm>
            <a:off x="566923" y="431127"/>
            <a:ext cx="6097978" cy="85580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3200">
                <a:solidFill>
                  <a:schemeClr val="bg1"/>
                </a:solidFill>
                <a:effectLst>
                  <a:glow>
                    <a:schemeClr val="bg1">
                      <a:alpha val="91000"/>
                    </a:schemeClr>
                  </a:glow>
                </a:effectLst>
              </a:rPr>
              <a:t>Zusammenfassung</a:t>
            </a:r>
          </a:p>
        </p:txBody>
      </p:sp>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41</a:t>
            </a:fld>
            <a:endParaRPr lang="en-US" sz="1000">
              <a:solidFill>
                <a:srgbClr val="00338D"/>
              </a:solidFill>
            </a:endParaRPr>
          </a:p>
        </p:txBody>
      </p:sp>
      <p:sp>
        <p:nvSpPr>
          <p:cNvPr id="2" name="TextBox 1">
            <a:extLst>
              <a:ext uri="{FF2B5EF4-FFF2-40B4-BE49-F238E27FC236}">
                <a16:creationId xmlns:a16="http://schemas.microsoft.com/office/drawing/2014/main" id="{848F00FF-2D96-479E-85DD-00A894EEB8BB}"/>
              </a:ext>
            </a:extLst>
          </p:cNvPr>
          <p:cNvSpPr txBox="1"/>
          <p:nvPr/>
        </p:nvSpPr>
        <p:spPr>
          <a:xfrm>
            <a:off x="856827" y="1286932"/>
            <a:ext cx="9780693" cy="5262979"/>
          </a:xfrm>
          <a:prstGeom prst="rect">
            <a:avLst/>
          </a:prstGeom>
          <a:noFill/>
        </p:spPr>
        <p:txBody>
          <a:bodyPr wrap="square" rtlCol="0">
            <a:spAutoFit/>
          </a:bodyPr>
          <a:lstStyle/>
          <a:p>
            <a:r>
              <a:rPr lang="de-DE" sz="2400">
                <a:solidFill>
                  <a:schemeClr val="bg1"/>
                </a:solidFill>
                <a:effectLst>
                  <a:glow>
                    <a:schemeClr val="bg1"/>
                  </a:glow>
                </a:effectLst>
                <a:latin typeface="Arial" panose="020B0604020202020204" pitchFamily="34" charset="0"/>
                <a:cs typeface="Arial" panose="020B0604020202020204" pitchFamily="34" charset="0"/>
              </a:rPr>
              <a:t>Wichtige Aspekte des Moduls</a:t>
            </a:r>
          </a:p>
          <a:p>
            <a:pPr marL="342900" indent="-342900">
              <a:buFont typeface="Arial" panose="020B0604020202020204" pitchFamily="34" charset="0"/>
              <a:buChar char="•"/>
            </a:pPr>
            <a:r>
              <a:rPr lang="de-DE" sz="2400">
                <a:solidFill>
                  <a:schemeClr val="bg1"/>
                </a:solidFill>
                <a:effectLst>
                  <a:glow>
                    <a:schemeClr val="bg1"/>
                  </a:glow>
                </a:effectLst>
                <a:latin typeface="Arial" panose="020B0604020202020204" pitchFamily="34" charset="0"/>
                <a:cs typeface="Arial" panose="020B0604020202020204" pitchFamily="34" charset="0"/>
              </a:rPr>
              <a:t>Jahresgebühren von 100 US-Dollar, um einen Leo Club zu sponsern</a:t>
            </a:r>
          </a:p>
          <a:p>
            <a:pPr marL="342900" indent="-342900">
              <a:buFont typeface="Arial" panose="020B0604020202020204" pitchFamily="34" charset="0"/>
              <a:buChar char="•"/>
            </a:pPr>
            <a:r>
              <a:rPr lang="de-DE" sz="2400">
                <a:solidFill>
                  <a:schemeClr val="bg1"/>
                </a:solidFill>
                <a:effectLst>
                  <a:glow>
                    <a:schemeClr val="bg1"/>
                  </a:glow>
                </a:effectLst>
                <a:latin typeface="Arial" panose="020B0604020202020204" pitchFamily="34" charset="0"/>
                <a:cs typeface="Arial" panose="020B0604020202020204" pitchFamily="34" charset="0"/>
              </a:rPr>
              <a:t>Meldungen aller Leos zeigen den Einfluss der Leo Clubs - Unterlagen müssen jedes Jahr gleich nach den Wahlen aktualisiert werden</a:t>
            </a:r>
          </a:p>
          <a:p>
            <a:pPr marL="342900" indent="-342900">
              <a:buFont typeface="Arial" panose="020B0604020202020204" pitchFamily="34" charset="0"/>
              <a:buChar char="•"/>
            </a:pPr>
            <a:r>
              <a:rPr lang="de-DE" sz="2400">
                <a:solidFill>
                  <a:schemeClr val="bg1"/>
                </a:solidFill>
                <a:effectLst>
                  <a:glow>
                    <a:schemeClr val="bg1"/>
                  </a:glow>
                </a:effectLst>
                <a:latin typeface="Arial" panose="020B0604020202020204" pitchFamily="34" charset="0"/>
                <a:cs typeface="Arial" panose="020B0604020202020204" pitchFamily="34" charset="0"/>
              </a:rPr>
              <a:t>Leos sind von der Versicherung abgedeckt</a:t>
            </a:r>
          </a:p>
          <a:p>
            <a:pPr marL="342900" indent="-342900">
              <a:buFont typeface="Arial" panose="020B0604020202020204" pitchFamily="34" charset="0"/>
              <a:buChar char="•"/>
            </a:pPr>
            <a:r>
              <a:rPr lang="de-DE" sz="2400">
                <a:solidFill>
                  <a:schemeClr val="bg1"/>
                </a:solidFill>
                <a:effectLst>
                  <a:glow>
                    <a:schemeClr val="bg1"/>
                  </a:glow>
                </a:effectLst>
                <a:latin typeface="Arial" panose="020B0604020202020204" pitchFamily="34" charset="0"/>
                <a:cs typeface="Arial" panose="020B0604020202020204" pitchFamily="34" charset="0"/>
              </a:rPr>
              <a:t>Leo-Logos dürfen in Promo-Materialen, Nachrichten und Websites verwendet werden, dürfen aber nicht auf Artikel, die verkauft werden. </a:t>
            </a:r>
          </a:p>
          <a:p>
            <a:endParaRPr lang="en-US" sz="2400" dirty="0">
              <a:solidFill>
                <a:schemeClr val="bg1"/>
              </a:solidFill>
              <a:effectLst>
                <a:glow>
                  <a:schemeClr val="bg1"/>
                </a:glow>
              </a:effectLst>
              <a:latin typeface="Arial" panose="020B0604020202020204" pitchFamily="34" charset="0"/>
              <a:cs typeface="Arial" panose="020B0604020202020204" pitchFamily="34" charset="0"/>
            </a:endParaRPr>
          </a:p>
          <a:p>
            <a:r>
              <a:rPr lang="de-DE" sz="2400">
                <a:solidFill>
                  <a:schemeClr val="bg1"/>
                </a:solidFill>
                <a:effectLst>
                  <a:glow>
                    <a:schemeClr val="bg1"/>
                  </a:glow>
                </a:effectLst>
                <a:latin typeface="Arial" panose="020B0604020202020204" pitchFamily="34" charset="0"/>
                <a:cs typeface="Arial" panose="020B0604020202020204" pitchFamily="34" charset="0"/>
              </a:rPr>
              <a:t>Abschließende Modulübung</a:t>
            </a:r>
          </a:p>
          <a:p>
            <a:pPr marL="342900" indent="-342900">
              <a:buFont typeface="Arial" panose="020B0604020202020204" pitchFamily="34" charset="0"/>
              <a:buChar char="•"/>
            </a:pPr>
            <a:r>
              <a:rPr lang="de-DE" sz="2400">
                <a:solidFill>
                  <a:schemeClr val="bg1"/>
                </a:solidFill>
                <a:effectLst>
                  <a:glow>
                    <a:schemeClr val="bg1"/>
                  </a:glow>
                </a:effectLst>
                <a:latin typeface="Arial" panose="020B0604020202020204" pitchFamily="34" charset="0"/>
                <a:cs typeface="Arial" panose="020B0604020202020204" pitchFamily="34" charset="0"/>
              </a:rPr>
              <a:t>Besprechen Sie Themen, die mit der Leo-Clubverwaltung zusammenhängen und die besodners wichtig für Leo-Clubberater*innen sind. Informieren Sie sich bei den aktuellen Berater*innen, um sich dafür Tipps zu holen. </a:t>
            </a:r>
          </a:p>
          <a:p>
            <a:pPr marL="342900" indent="-342900">
              <a:buFont typeface="Arial" panose="020B0604020202020204" pitchFamily="34" charset="0"/>
              <a:buChar char="•"/>
            </a:pPr>
            <a:endParaRPr lang="en-US" sz="2400" dirty="0">
              <a:solidFill>
                <a:srgbClr val="616262"/>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D14BD94-C57B-CA49-B65C-C762EC78A973}"/>
              </a:ext>
            </a:extLst>
          </p:cNvPr>
          <p:cNvPicPr>
            <a:picLocks noChangeAspect="1"/>
          </p:cNvPicPr>
          <p:nvPr/>
        </p:nvPicPr>
        <p:blipFill>
          <a:blip r:embed="rId4"/>
          <a:stretch>
            <a:fillRect/>
          </a:stretch>
        </p:blipFill>
        <p:spPr>
          <a:xfrm>
            <a:off x="9600487" y="647108"/>
            <a:ext cx="1326937" cy="663469"/>
          </a:xfrm>
          <a:prstGeom prst="rect">
            <a:avLst/>
          </a:prstGeom>
        </p:spPr>
      </p:pic>
    </p:spTree>
    <p:extLst>
      <p:ext uri="{BB962C8B-B14F-4D97-AF65-F5344CB8AC3E}">
        <p14:creationId xmlns:p14="http://schemas.microsoft.com/office/powerpoint/2010/main" val="2750508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42</a:t>
            </a:fld>
            <a:endParaRPr lang="en-US" sz="1000">
              <a:solidFill>
                <a:schemeClr val="bg1"/>
              </a:solidFill>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4053799" y="2555481"/>
            <a:ext cx="7275095" cy="1679305"/>
          </a:xfrm>
          <a:prstGeom prst="rect">
            <a:avLst/>
          </a:prstGeom>
        </p:spPr>
        <p:txBody>
          <a:bodyPr lIns="91440" tIns="45720" rIns="91440" bIns="45720"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de-DE" sz="6000">
                <a:latin typeface="Arial Black" panose="020B0604020202020204" pitchFamily="34" charset="0"/>
                <a:cs typeface="Arial Black" panose="020B0604020202020204" pitchFamily="34" charset="0"/>
              </a:rPr>
              <a:t>4. Modul</a:t>
            </a:r>
          </a:p>
          <a:p>
            <a:pPr>
              <a:spcBef>
                <a:spcPts val="0"/>
              </a:spcBef>
            </a:pPr>
            <a:r>
              <a:rPr lang="de-DE" sz="4000" b="0">
                <a:latin typeface="Arial"/>
                <a:cs typeface="Arial"/>
              </a:rPr>
              <a:t>Unterlagen und Mittel für das Leo-Clubprogramm</a:t>
            </a:r>
          </a:p>
        </p:txBody>
      </p:sp>
      <p:pic>
        <p:nvPicPr>
          <p:cNvPr id="12" name="Picture 11">
            <a:extLst>
              <a:ext uri="{FF2B5EF4-FFF2-40B4-BE49-F238E27FC236}">
                <a16:creationId xmlns:a16="http://schemas.microsoft.com/office/drawing/2014/main" id="{21B0CCCA-29CE-7247-A64B-38AF184170DC}"/>
              </a:ext>
            </a:extLst>
          </p:cNvPr>
          <p:cNvPicPr>
            <a:picLocks noChangeAspect="1"/>
          </p:cNvPicPr>
          <p:nvPr/>
        </p:nvPicPr>
        <p:blipFill>
          <a:blip r:embed="rId5"/>
          <a:stretch>
            <a:fillRect/>
          </a:stretch>
        </p:blipFill>
        <p:spPr>
          <a:xfrm>
            <a:off x="9215017" y="5862797"/>
            <a:ext cx="1326937" cy="663469"/>
          </a:xfrm>
          <a:prstGeom prst="rect">
            <a:avLst/>
          </a:prstGeom>
        </p:spPr>
      </p:pic>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6"/>
          <a:stretch>
            <a:fillRect/>
          </a:stretch>
        </p:blipFill>
        <p:spPr>
          <a:xfrm>
            <a:off x="1608668" y="2422605"/>
            <a:ext cx="2113397" cy="2113397"/>
          </a:xfrm>
          <a:prstGeom prst="rect">
            <a:avLst/>
          </a:prstGeom>
        </p:spPr>
      </p:pic>
    </p:spTree>
    <p:extLst>
      <p:ext uri="{BB962C8B-B14F-4D97-AF65-F5344CB8AC3E}">
        <p14:creationId xmlns:p14="http://schemas.microsoft.com/office/powerpoint/2010/main" val="510384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1635" y="0"/>
            <a:ext cx="12193592"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pic>
        <p:nvPicPr>
          <p:cNvPr id="14" name="Picture 13">
            <a:extLst>
              <a:ext uri="{FF2B5EF4-FFF2-40B4-BE49-F238E27FC236}">
                <a16:creationId xmlns:a16="http://schemas.microsoft.com/office/drawing/2014/main" id="{8C8BAAAC-1C2C-1C4C-97E3-EEAFF75572DC}"/>
              </a:ext>
            </a:extLst>
          </p:cNvPr>
          <p:cNvPicPr>
            <a:picLocks noChangeAspect="1"/>
          </p:cNvPicPr>
          <p:nvPr/>
        </p:nvPicPr>
        <p:blipFill rotWithShape="1">
          <a:blip r:embed="rId3"/>
          <a:srcRect l="61299" b="29227"/>
          <a:stretch/>
        </p:blipFill>
        <p:spPr>
          <a:xfrm rot="10800000">
            <a:off x="10106928" y="0"/>
            <a:ext cx="2065029" cy="5664586"/>
          </a:xfrm>
          <a:prstGeom prst="rect">
            <a:avLst/>
          </a:prstGeom>
        </p:spPr>
      </p:pic>
      <p:pic>
        <p:nvPicPr>
          <p:cNvPr id="17" name="Picture 16">
            <a:extLst>
              <a:ext uri="{FF2B5EF4-FFF2-40B4-BE49-F238E27FC236}">
                <a16:creationId xmlns:a16="http://schemas.microsoft.com/office/drawing/2014/main" id="{15535B36-2A84-4843-B7CD-C97216D18086}"/>
              </a:ext>
            </a:extLst>
          </p:cNvPr>
          <p:cNvPicPr>
            <a:picLocks noChangeAspect="1"/>
          </p:cNvPicPr>
          <p:nvPr/>
        </p:nvPicPr>
        <p:blipFill rotWithShape="1">
          <a:blip r:embed="rId4"/>
          <a:srcRect l="15744" b="4901"/>
          <a:stretch/>
        </p:blipFill>
        <p:spPr>
          <a:xfrm>
            <a:off x="-41679" y="5178695"/>
            <a:ext cx="991893" cy="1679305"/>
          </a:xfrm>
          <a:prstGeom prst="rect">
            <a:avLst/>
          </a:prstGeom>
        </p:spPr>
      </p:pic>
      <p:sp>
        <p:nvSpPr>
          <p:cNvPr id="10" name="TextBox 9"/>
          <p:cNvSpPr txBox="1"/>
          <p:nvPr/>
        </p:nvSpPr>
        <p:spPr>
          <a:xfrm>
            <a:off x="679496" y="557800"/>
            <a:ext cx="6383479" cy="1261884"/>
          </a:xfrm>
          <a:prstGeom prst="rect">
            <a:avLst/>
          </a:prstGeom>
          <a:noFill/>
        </p:spPr>
        <p:txBody>
          <a:bodyPr wrap="none" rtlCol="0">
            <a:spAutoFit/>
          </a:bodyPr>
          <a:lstStyle/>
          <a:p>
            <a:r>
              <a:rPr lang="de-DE" sz="3800" b="1">
                <a:solidFill>
                  <a:schemeClr val="bg1"/>
                </a:solidFill>
                <a:latin typeface="Arial" panose="020B0604020202020204" pitchFamily="34" charset="0"/>
                <a:ea typeface="Helvetica Neue" charset="0"/>
                <a:cs typeface="Arial" panose="020B0604020202020204" pitchFamily="34" charset="0"/>
              </a:rPr>
              <a:t>Internationaler Hauptsitz</a:t>
            </a:r>
          </a:p>
          <a:p>
            <a:r>
              <a:rPr lang="de-DE" sz="3800" b="1">
                <a:solidFill>
                  <a:schemeClr val="bg1"/>
                </a:solidFill>
                <a:latin typeface="Arial" panose="020B0604020202020204" pitchFamily="34" charset="0"/>
                <a:ea typeface="Helvetica Neue" charset="0"/>
                <a:cs typeface="Arial" panose="020B0604020202020204" pitchFamily="34" charset="0"/>
              </a:rPr>
              <a:t>Oak Brook, Illinois USA</a:t>
            </a:r>
          </a:p>
        </p:txBody>
      </p:sp>
      <p:sp>
        <p:nvSpPr>
          <p:cNvPr id="16" name="Page Number - White">
            <a:extLst>
              <a:ext uri="{FF2B5EF4-FFF2-40B4-BE49-F238E27FC236}">
                <a16:creationId xmlns:a16="http://schemas.microsoft.com/office/drawing/2014/main" id="{4FC51006-FDCC-E647-BDD4-387B9FA8BD2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43</a:t>
            </a:fld>
            <a:endParaRPr lang="en-US" sz="1000">
              <a:solidFill>
                <a:schemeClr val="bg1"/>
              </a:solidFill>
            </a:endParaRPr>
          </a:p>
        </p:txBody>
      </p:sp>
      <p:sp>
        <p:nvSpPr>
          <p:cNvPr id="13" name="TextBox 12">
            <a:extLst>
              <a:ext uri="{FF2B5EF4-FFF2-40B4-BE49-F238E27FC236}">
                <a16:creationId xmlns:a16="http://schemas.microsoft.com/office/drawing/2014/main" id="{6B7D6E20-A510-442B-A1A6-C20E1B7D5267}"/>
              </a:ext>
            </a:extLst>
          </p:cNvPr>
          <p:cNvSpPr txBox="1"/>
          <p:nvPr/>
        </p:nvSpPr>
        <p:spPr>
          <a:xfrm>
            <a:off x="681271" y="2177873"/>
            <a:ext cx="4242309" cy="2000548"/>
          </a:xfrm>
          <a:prstGeom prst="rect">
            <a:avLst/>
          </a:prstGeom>
          <a:noFill/>
        </p:spPr>
        <p:txBody>
          <a:bodyPr wrap="square" rtlCol="0">
            <a:spAutoFit/>
          </a:bodyPr>
          <a:lstStyle/>
          <a:p>
            <a:r>
              <a:rPr lang="de-DE" sz="3200">
                <a:solidFill>
                  <a:schemeClr val="bg1"/>
                </a:solidFill>
                <a:latin typeface="Arial" panose="020B0604020202020204" pitchFamily="34" charset="0"/>
                <a:ea typeface="Helvetica Neue" charset="0"/>
                <a:cs typeface="Arial" panose="020B0604020202020204" pitchFamily="34" charset="0"/>
              </a:rPr>
              <a:t>300 W 22</a:t>
            </a:r>
            <a:r>
              <a:rPr lang="de-DE" sz="3200" baseline="30000">
                <a:solidFill>
                  <a:schemeClr val="bg1"/>
                </a:solidFill>
                <a:latin typeface="Arial" panose="020B0604020202020204" pitchFamily="34" charset="0"/>
                <a:ea typeface="Helvetica Neue" charset="0"/>
                <a:cs typeface="Arial" panose="020B0604020202020204" pitchFamily="34" charset="0"/>
              </a:rPr>
              <a:t>nd</a:t>
            </a:r>
            <a:r>
              <a:rPr lang="de-DE" sz="3200">
                <a:solidFill>
                  <a:schemeClr val="bg1"/>
                </a:solidFill>
                <a:latin typeface="Arial" panose="020B0604020202020204" pitchFamily="34" charset="0"/>
                <a:ea typeface="Helvetica Neue" charset="0"/>
                <a:cs typeface="Arial" panose="020B0604020202020204" pitchFamily="34" charset="0"/>
              </a:rPr>
              <a:t> Street</a:t>
            </a:r>
          </a:p>
          <a:p>
            <a:r>
              <a:rPr lang="de-DE" sz="3200">
                <a:solidFill>
                  <a:schemeClr val="bg1"/>
                </a:solidFill>
                <a:latin typeface="Arial" panose="020B0604020202020204" pitchFamily="34" charset="0"/>
                <a:ea typeface="Helvetica Neue" charset="0"/>
                <a:cs typeface="Arial" panose="020B0604020202020204" pitchFamily="34" charset="0"/>
              </a:rPr>
              <a:t>Oak Brook, Illinois 60523 USA  </a:t>
            </a:r>
          </a:p>
          <a:p>
            <a:pPr algn="ctr"/>
            <a:endParaRPr lang="en-US" sz="2800" dirty="0">
              <a:solidFill>
                <a:schemeClr val="bg1"/>
              </a:solidFill>
              <a:latin typeface="Arial" panose="020B0604020202020204" pitchFamily="34" charset="0"/>
              <a:ea typeface="Helvetica Neue" charset="0"/>
              <a:cs typeface="Arial" panose="020B0604020202020204" pitchFamily="34" charset="0"/>
            </a:endParaRPr>
          </a:p>
        </p:txBody>
      </p:sp>
      <p:pic>
        <p:nvPicPr>
          <p:cNvPr id="18" name="Picture 3">
            <a:extLst>
              <a:ext uri="{FF2B5EF4-FFF2-40B4-BE49-F238E27FC236}">
                <a16:creationId xmlns:a16="http://schemas.microsoft.com/office/drawing/2014/main" id="{8A510019-8597-4289-AB8E-F97F6A421312}"/>
              </a:ext>
            </a:extLst>
          </p:cNvPr>
          <p:cNvPicPr>
            <a:picLocks noChangeAspect="1"/>
          </p:cNvPicPr>
          <p:nvPr/>
        </p:nvPicPr>
        <p:blipFill>
          <a:blip r:embed="rId5"/>
          <a:srcRect/>
          <a:stretch/>
        </p:blipFill>
        <p:spPr bwMode="auto">
          <a:xfrm>
            <a:off x="4779997" y="2329552"/>
            <a:ext cx="5634822" cy="3756548"/>
          </a:xfrm>
          <a:prstGeom prst="rect">
            <a:avLst/>
          </a:prstGeom>
          <a:noFill/>
          <a:ln w="9525">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3122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79FB073B-DA9F-8346-8DFE-FBC9BC83AFBD}"/>
              </a:ext>
            </a:extLst>
          </p:cNvPr>
          <p:cNvPicPr>
            <a:picLocks noChangeAspect="1"/>
          </p:cNvPicPr>
          <p:nvPr/>
        </p:nvPicPr>
        <p:blipFill rotWithShape="1">
          <a:blip r:embed="rId3"/>
          <a:srcRect l="16530" t="2053" r="10928" b="4800"/>
          <a:stretch/>
        </p:blipFill>
        <p:spPr>
          <a:xfrm rot="10800000">
            <a:off x="9857182" y="-3088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44</a:t>
            </a:fld>
            <a:endParaRPr lang="en-US" sz="1000">
              <a:solidFill>
                <a:srgbClr val="55565A"/>
              </a:solidFill>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136806" y="767537"/>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178695"/>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994301" y="1435723"/>
            <a:ext cx="8875358" cy="4965003"/>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spcBef>
                <a:spcPts val="600"/>
              </a:spcBef>
              <a:buFont typeface="Arial" pitchFamily="34" charset="0"/>
              <a:buChar char="•"/>
              <a:defRPr/>
            </a:pPr>
            <a:r>
              <a:rPr lang="de-DE" sz="2400">
                <a:solidFill>
                  <a:srgbClr val="81827C"/>
                </a:solidFill>
                <a:ea typeface="+mn-ea"/>
                <a:hlinkClick r:id="rId6"/>
              </a:rPr>
              <a:t>Leo-Seite auf der Lions-Website</a:t>
            </a:r>
            <a:r>
              <a:rPr lang="de-DE" sz="2400">
                <a:solidFill>
                  <a:srgbClr val="81827C"/>
                </a:solidFill>
                <a:ea typeface="+mn-ea"/>
              </a:rPr>
              <a:t> </a:t>
            </a:r>
          </a:p>
          <a:p>
            <a:pPr marL="342900" indent="-342900">
              <a:spcBef>
                <a:spcPts val="600"/>
              </a:spcBef>
              <a:buFont typeface="Arial" pitchFamily="34" charset="0"/>
              <a:buChar char="•"/>
              <a:defRPr/>
            </a:pPr>
            <a:r>
              <a:rPr lang="de-DE" sz="2400">
                <a:solidFill>
                  <a:srgbClr val="81827C"/>
                </a:solidFill>
                <a:latin typeface="Arial"/>
                <a:ea typeface="+mn-ea"/>
                <a:cs typeface="Arial"/>
                <a:hlinkClick r:id="rId7"/>
              </a:rPr>
              <a:t>Materialien zur Mitgliedergewinnung und für das Leo-Marketing</a:t>
            </a:r>
          </a:p>
          <a:p>
            <a:pPr marL="342900" indent="-342900">
              <a:spcBef>
                <a:spcPts val="600"/>
              </a:spcBef>
              <a:buFont typeface="Arial" pitchFamily="34" charset="0"/>
              <a:buChar char="•"/>
              <a:defRPr/>
            </a:pPr>
            <a:r>
              <a:rPr lang="de-DE" sz="2400">
                <a:solidFill>
                  <a:srgbClr val="81827C"/>
                </a:solidFill>
                <a:ea typeface="+mn-ea"/>
                <a:hlinkClick r:id="rId8"/>
              </a:rPr>
              <a:t>Leo-Artikel aus dem Lions-Shop</a:t>
            </a:r>
          </a:p>
          <a:p>
            <a:pPr marL="342900" indent="-342900">
              <a:spcBef>
                <a:spcPts val="600"/>
              </a:spcBef>
              <a:buFont typeface="Arial" pitchFamily="34" charset="0"/>
              <a:buChar char="•"/>
              <a:defRPr/>
            </a:pPr>
            <a:r>
              <a:rPr lang="de-DE" sz="2400">
                <a:solidFill>
                  <a:srgbClr val="616262"/>
                </a:solidFill>
                <a:latin typeface="Arial"/>
                <a:ea typeface="+mn-ea"/>
                <a:cs typeface="Arial"/>
              </a:rPr>
              <a:t>Leo eNews</a:t>
            </a:r>
          </a:p>
          <a:p>
            <a:pPr marL="342900" indent="-342900">
              <a:spcBef>
                <a:spcPts val="600"/>
              </a:spcBef>
              <a:buFont typeface="Arial" pitchFamily="34" charset="0"/>
              <a:buChar char="•"/>
              <a:defRPr/>
            </a:pPr>
            <a:r>
              <a:rPr lang="de-DE" sz="2400">
                <a:solidFill>
                  <a:srgbClr val="81827C"/>
                </a:solidFill>
                <a:ea typeface="+mn-ea"/>
                <a:hlinkClick r:id="rId9"/>
              </a:rPr>
              <a:t>Leo-Facebookseite</a:t>
            </a:r>
            <a:r>
              <a:rPr lang="de-DE" sz="2400">
                <a:solidFill>
                  <a:srgbClr val="81827C"/>
                </a:solidFill>
                <a:ea typeface="+mn-ea"/>
              </a:rPr>
              <a:t> </a:t>
            </a:r>
          </a:p>
          <a:p>
            <a:pPr marL="342900" indent="-342900">
              <a:spcBef>
                <a:spcPts val="600"/>
              </a:spcBef>
              <a:buFont typeface="Arial" pitchFamily="34" charset="0"/>
              <a:buChar char="•"/>
              <a:defRPr/>
            </a:pPr>
            <a:r>
              <a:rPr lang="de-DE" sz="2400">
                <a:solidFill>
                  <a:srgbClr val="81827C"/>
                </a:solidFill>
                <a:ea typeface="+mn-ea"/>
                <a:hlinkClick r:id="rId10"/>
              </a:rPr>
              <a:t>Lions-Lernzentrum und Führungskräfteseminare</a:t>
            </a:r>
          </a:p>
          <a:p>
            <a:pPr marL="342900" indent="-342900">
              <a:spcBef>
                <a:spcPts val="600"/>
              </a:spcBef>
              <a:buFont typeface="Arial" pitchFamily="34" charset="0"/>
              <a:buChar char="•"/>
              <a:defRPr/>
            </a:pPr>
            <a:r>
              <a:rPr lang="de-DE" sz="2400">
                <a:solidFill>
                  <a:srgbClr val="81827C"/>
                </a:solidFill>
                <a:ea typeface="+mn-ea"/>
                <a:hlinkClick r:id="rId11"/>
              </a:rPr>
              <a:t>Zuschussprogramm für Leo-Führungskräfte</a:t>
            </a:r>
          </a:p>
          <a:p>
            <a:pPr marL="342900" indent="-342900">
              <a:spcBef>
                <a:spcPts val="600"/>
              </a:spcBef>
              <a:buFont typeface="Arial" pitchFamily="34" charset="0"/>
              <a:buChar char="•"/>
              <a:defRPr/>
            </a:pPr>
            <a:r>
              <a:rPr lang="de-DE" sz="2400">
                <a:solidFill>
                  <a:srgbClr val="81827C"/>
                </a:solidFill>
                <a:ea typeface="+mn-ea"/>
                <a:hlinkClick r:id="rId11"/>
              </a:rPr>
              <a:t>LCIF-Zuschussprogramm für Leo-Hilfsprojekte</a:t>
            </a:r>
          </a:p>
          <a:p>
            <a:pPr marL="342900" indent="-342900">
              <a:spcBef>
                <a:spcPts val="600"/>
              </a:spcBef>
              <a:buFont typeface="Arial" pitchFamily="34" charset="0"/>
              <a:buChar char="•"/>
              <a:defRPr/>
            </a:pPr>
            <a:r>
              <a:rPr lang="de-DE" sz="2400">
                <a:solidFill>
                  <a:srgbClr val="81827C"/>
                </a:solidFill>
                <a:ea typeface="+mn-ea"/>
                <a:hlinkClick r:id="rId12"/>
              </a:rPr>
              <a:t>Leo-Veranstaltungen von konstitutionellen Gebieten, Internationale Convention von Lions Clubs International</a:t>
            </a:r>
          </a:p>
          <a:p>
            <a:pPr marL="342900" indent="-342900">
              <a:spcBef>
                <a:spcPts val="600"/>
              </a:spcBef>
              <a:buFont typeface="Arial" pitchFamily="34" charset="0"/>
              <a:buChar char="•"/>
              <a:defRPr/>
            </a:pPr>
            <a:r>
              <a:rPr lang="de-DE" sz="2400">
                <a:solidFill>
                  <a:srgbClr val="81827C"/>
                </a:solidFill>
                <a:ea typeface="+mn-ea"/>
                <a:hlinkClick r:id="rId13"/>
              </a:rPr>
              <a:t>Auszeichnungen und Anerkennungen</a:t>
            </a: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918502" y="635622"/>
            <a:ext cx="8373905" cy="533400"/>
          </a:xfrm>
          <a:prstGeom prst="rect">
            <a:avLst/>
          </a:prstGeom>
        </p:spPr>
        <p:txBody>
          <a:bodyPr>
            <a:normAutofit fontScale="85000" lnSpcReduction="100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a:solidFill>
                  <a:srgbClr val="55565A"/>
                </a:solidFill>
                <a:latin typeface="Arial" panose="020B0604020202020204" pitchFamily="34" charset="0"/>
                <a:cs typeface="Arial" panose="020B0604020202020204" pitchFamily="34" charset="0"/>
              </a:rPr>
              <a:t>Unterlagen und Mittel für das Leo-Clubprogramm</a:t>
            </a:r>
          </a:p>
        </p:txBody>
      </p:sp>
    </p:spTree>
    <p:extLst>
      <p:ext uri="{BB962C8B-B14F-4D97-AF65-F5344CB8AC3E}">
        <p14:creationId xmlns:p14="http://schemas.microsoft.com/office/powerpoint/2010/main" val="1290436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5AE63C-AC92-FF43-9712-4D97EBD82AA1}"/>
              </a:ext>
            </a:extLst>
          </p:cNvPr>
          <p:cNvSpPr/>
          <p:nvPr/>
        </p:nvSpPr>
        <p:spPr>
          <a:xfrm>
            <a:off x="-1592" y="0"/>
            <a:ext cx="12193592"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pic>
        <p:nvPicPr>
          <p:cNvPr id="3" name="Picture 2" descr="Graphical user interface, website&#10;&#10;Description automatically generated">
            <a:extLst>
              <a:ext uri="{FF2B5EF4-FFF2-40B4-BE49-F238E27FC236}">
                <a16:creationId xmlns:a16="http://schemas.microsoft.com/office/drawing/2014/main" id="{72E06FB5-E861-4C3A-A8CB-F3009E2CAB91}"/>
              </a:ext>
            </a:extLst>
          </p:cNvPr>
          <p:cNvPicPr>
            <a:picLocks noChangeAspect="1"/>
          </p:cNvPicPr>
          <p:nvPr/>
        </p:nvPicPr>
        <p:blipFill rotWithShape="1">
          <a:blip r:embed="rId3"/>
          <a:srcRect l="6500" r="14416" b="20510"/>
          <a:stretch/>
        </p:blipFill>
        <p:spPr>
          <a:xfrm>
            <a:off x="1275080" y="0"/>
            <a:ext cx="9641840" cy="6856718"/>
          </a:xfrm>
          <a:prstGeom prst="rect">
            <a:avLst/>
          </a:prstGeom>
        </p:spPr>
      </p:pic>
      <p:sp>
        <p:nvSpPr>
          <p:cNvPr id="4" name="Text Placeholder 18">
            <a:extLst>
              <a:ext uri="{FF2B5EF4-FFF2-40B4-BE49-F238E27FC236}">
                <a16:creationId xmlns:a16="http://schemas.microsoft.com/office/drawing/2014/main" id="{5880BB78-7DF9-4FD1-8155-101E8C40A8FC}"/>
              </a:ext>
            </a:extLst>
          </p:cNvPr>
          <p:cNvSpPr txBox="1">
            <a:spLocks/>
          </p:cNvSpPr>
          <p:nvPr/>
        </p:nvSpPr>
        <p:spPr>
          <a:xfrm>
            <a:off x="3123265" y="3336019"/>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a:solidFill>
                  <a:srgbClr val="407CCA"/>
                </a:solidFill>
                <a:hlinkClick r:id="rId4">
                  <a:extLst>
                    <a:ext uri="{A12FA001-AC4F-418D-AE19-62706E023703}">
                      <ahyp:hlinkClr xmlns:ahyp="http://schemas.microsoft.com/office/drawing/2018/hyperlinkcolor" val="tx"/>
                    </a:ext>
                  </a:extLst>
                </a:hlinkClick>
              </a:rPr>
              <a:t>www.lionsclubs.org/leos</a:t>
            </a:r>
          </a:p>
        </p:txBody>
      </p:sp>
      <p:sp>
        <p:nvSpPr>
          <p:cNvPr id="6" name="Page Number - White">
            <a:extLst>
              <a:ext uri="{FF2B5EF4-FFF2-40B4-BE49-F238E27FC236}">
                <a16:creationId xmlns:a16="http://schemas.microsoft.com/office/drawing/2014/main" id="{8E7A5ACB-3658-964F-9E06-8F762E304F96}"/>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45</a:t>
            </a:fld>
            <a:endParaRPr lang="en-US" sz="1000">
              <a:solidFill>
                <a:schemeClr val="bg1"/>
              </a:solidFill>
            </a:endParaRPr>
          </a:p>
        </p:txBody>
      </p:sp>
      <p:pic>
        <p:nvPicPr>
          <p:cNvPr id="7" name="Picture 6">
            <a:extLst>
              <a:ext uri="{FF2B5EF4-FFF2-40B4-BE49-F238E27FC236}">
                <a16:creationId xmlns:a16="http://schemas.microsoft.com/office/drawing/2014/main" id="{5F9C4B6A-92F4-C64C-A390-86B2777D2F69}"/>
              </a:ext>
            </a:extLst>
          </p:cNvPr>
          <p:cNvPicPr>
            <a:picLocks noChangeAspect="1"/>
          </p:cNvPicPr>
          <p:nvPr/>
        </p:nvPicPr>
        <p:blipFill rotWithShape="1">
          <a:blip r:embed="rId5"/>
          <a:srcRect l="15744" b="4901"/>
          <a:stretch/>
        </p:blipFill>
        <p:spPr>
          <a:xfrm>
            <a:off x="0" y="5177413"/>
            <a:ext cx="991893" cy="1679305"/>
          </a:xfrm>
          <a:prstGeom prst="rect">
            <a:avLst/>
          </a:prstGeom>
        </p:spPr>
      </p:pic>
      <p:pic>
        <p:nvPicPr>
          <p:cNvPr id="8" name="Picture 7">
            <a:extLst>
              <a:ext uri="{FF2B5EF4-FFF2-40B4-BE49-F238E27FC236}">
                <a16:creationId xmlns:a16="http://schemas.microsoft.com/office/drawing/2014/main" id="{0F97CA1D-D682-6741-97FC-06B3912F3481}"/>
              </a:ext>
            </a:extLst>
          </p:cNvPr>
          <p:cNvPicPr>
            <a:picLocks noChangeAspect="1"/>
          </p:cNvPicPr>
          <p:nvPr/>
        </p:nvPicPr>
        <p:blipFill rotWithShape="1">
          <a:blip r:embed="rId6"/>
          <a:srcRect l="61299" b="29227"/>
          <a:stretch/>
        </p:blipFill>
        <p:spPr>
          <a:xfrm rot="10800000">
            <a:off x="10106928" y="0"/>
            <a:ext cx="2065029" cy="5664586"/>
          </a:xfrm>
          <a:prstGeom prst="rect">
            <a:avLst/>
          </a:prstGeom>
        </p:spPr>
      </p:pic>
    </p:spTree>
    <p:extLst>
      <p:ext uri="{BB962C8B-B14F-4D97-AF65-F5344CB8AC3E}">
        <p14:creationId xmlns:p14="http://schemas.microsoft.com/office/powerpoint/2010/main" val="2177529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sz="1800" b="1" dirty="0">
              <a:solidFill>
                <a:schemeClr val="bg1"/>
              </a:solidFill>
              <a:latin typeface="Arial" panose="020B0604020202020204" pitchFamily="34" charset="0"/>
              <a:ea typeface="Helvetica Neue" charset="0"/>
              <a:cs typeface="Arial" panose="020B0604020202020204" pitchFamily="34" charset="0"/>
            </a:endParaRPr>
          </a:p>
        </p:txBody>
      </p:sp>
      <p:pic>
        <p:nvPicPr>
          <p:cNvPr id="14" name="Picture 13">
            <a:extLst>
              <a:ext uri="{FF2B5EF4-FFF2-40B4-BE49-F238E27FC236}">
                <a16:creationId xmlns:a16="http://schemas.microsoft.com/office/drawing/2014/main" id="{8C8BAAAC-1C2C-1C4C-97E3-EEAFF75572DC}"/>
              </a:ext>
            </a:extLst>
          </p:cNvPr>
          <p:cNvPicPr>
            <a:picLocks noChangeAspect="1"/>
          </p:cNvPicPr>
          <p:nvPr/>
        </p:nvPicPr>
        <p:blipFill rotWithShape="1">
          <a:blip r:embed="rId3"/>
          <a:srcRect l="61299" b="29227"/>
          <a:stretch/>
        </p:blipFill>
        <p:spPr>
          <a:xfrm rot="10800000">
            <a:off x="10106928" y="0"/>
            <a:ext cx="2065029" cy="5664586"/>
          </a:xfrm>
          <a:prstGeom prst="rect">
            <a:avLst/>
          </a:prstGeom>
        </p:spPr>
      </p:pic>
      <p:pic>
        <p:nvPicPr>
          <p:cNvPr id="17" name="Picture 16">
            <a:extLst>
              <a:ext uri="{FF2B5EF4-FFF2-40B4-BE49-F238E27FC236}">
                <a16:creationId xmlns:a16="http://schemas.microsoft.com/office/drawing/2014/main" id="{15535B36-2A84-4843-B7CD-C97216D18086}"/>
              </a:ext>
            </a:extLst>
          </p:cNvPr>
          <p:cNvPicPr>
            <a:picLocks noChangeAspect="1"/>
          </p:cNvPicPr>
          <p:nvPr/>
        </p:nvPicPr>
        <p:blipFill rotWithShape="1">
          <a:blip r:embed="rId4"/>
          <a:srcRect l="15744" b="4901"/>
          <a:stretch/>
        </p:blipFill>
        <p:spPr>
          <a:xfrm>
            <a:off x="-1" y="5178694"/>
            <a:ext cx="991893" cy="1679305"/>
          </a:xfrm>
          <a:prstGeom prst="rect">
            <a:avLst/>
          </a:prstGeom>
        </p:spPr>
      </p:pic>
      <p:sp>
        <p:nvSpPr>
          <p:cNvPr id="16" name="Page Number - White">
            <a:extLst>
              <a:ext uri="{FF2B5EF4-FFF2-40B4-BE49-F238E27FC236}">
                <a16:creationId xmlns:a16="http://schemas.microsoft.com/office/drawing/2014/main" id="{4FC51006-FDCC-E647-BDD4-387B9FA8BD2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46</a:t>
            </a:fld>
            <a:endParaRPr lang="en-US" sz="1000">
              <a:solidFill>
                <a:schemeClr val="bg1"/>
              </a:solidFill>
            </a:endParaRPr>
          </a:p>
        </p:txBody>
      </p:sp>
      <p:sp>
        <p:nvSpPr>
          <p:cNvPr id="13" name="TextBox 12">
            <a:extLst>
              <a:ext uri="{FF2B5EF4-FFF2-40B4-BE49-F238E27FC236}">
                <a16:creationId xmlns:a16="http://schemas.microsoft.com/office/drawing/2014/main" id="{77E5454F-0090-49EB-B58C-AF911BCDA886}"/>
              </a:ext>
            </a:extLst>
          </p:cNvPr>
          <p:cNvSpPr txBox="1"/>
          <p:nvPr/>
        </p:nvSpPr>
        <p:spPr>
          <a:xfrm>
            <a:off x="419203" y="546247"/>
            <a:ext cx="7113167" cy="646331"/>
          </a:xfrm>
          <a:prstGeom prst="rect">
            <a:avLst/>
          </a:prstGeom>
          <a:noFill/>
        </p:spPr>
        <p:txBody>
          <a:bodyPr wrap="square" rtlCol="0">
            <a:spAutoFit/>
          </a:bodyPr>
          <a:lstStyle/>
          <a:p>
            <a:pPr algn="ctr"/>
            <a:r>
              <a:rPr lang="de-DE" sz="3600" b="1" dirty="0">
                <a:solidFill>
                  <a:schemeClr val="bg1"/>
                </a:solidFill>
                <a:latin typeface="Arial" panose="020B0604020202020204" pitchFamily="34" charset="0"/>
                <a:ea typeface="Helvetica Neue" charset="0"/>
                <a:cs typeface="Arial" panose="020B0604020202020204" pitchFamily="34" charset="0"/>
              </a:rPr>
              <a:t>Online-Informationen</a:t>
            </a:r>
          </a:p>
        </p:txBody>
      </p:sp>
      <p:pic>
        <p:nvPicPr>
          <p:cNvPr id="4" name="Picture 3" descr="Graphical user interface, text&#10;&#10;Description automatically generated">
            <a:extLst>
              <a:ext uri="{FF2B5EF4-FFF2-40B4-BE49-F238E27FC236}">
                <a16:creationId xmlns:a16="http://schemas.microsoft.com/office/drawing/2014/main" id="{6E5B9EB2-6405-4512-8A01-2735334C4B01}"/>
              </a:ext>
            </a:extLst>
          </p:cNvPr>
          <p:cNvPicPr>
            <a:picLocks noChangeAspect="1"/>
          </p:cNvPicPr>
          <p:nvPr/>
        </p:nvPicPr>
        <p:blipFill>
          <a:blip r:embed="rId5"/>
          <a:stretch>
            <a:fillRect/>
          </a:stretch>
        </p:blipFill>
        <p:spPr>
          <a:xfrm>
            <a:off x="795956" y="1321422"/>
            <a:ext cx="8006129" cy="2703866"/>
          </a:xfrm>
          <a:prstGeom prst="rect">
            <a:avLst/>
          </a:prstGeom>
          <a:ln>
            <a:solidFill>
              <a:srgbClr val="616262"/>
            </a:solidFill>
          </a:ln>
        </p:spPr>
      </p:pic>
      <p:pic>
        <p:nvPicPr>
          <p:cNvPr id="5" name="Picture 4" descr="A picture containing graphical user interface&#10;&#10;Description automatically generated">
            <a:extLst>
              <a:ext uri="{FF2B5EF4-FFF2-40B4-BE49-F238E27FC236}">
                <a16:creationId xmlns:a16="http://schemas.microsoft.com/office/drawing/2014/main" id="{E0DD0A29-F4D5-4468-9D68-90EC18AC4599}"/>
              </a:ext>
            </a:extLst>
          </p:cNvPr>
          <p:cNvPicPr>
            <a:picLocks noChangeAspect="1"/>
          </p:cNvPicPr>
          <p:nvPr/>
        </p:nvPicPr>
        <p:blipFill>
          <a:blip r:embed="rId6"/>
          <a:stretch>
            <a:fillRect/>
          </a:stretch>
        </p:blipFill>
        <p:spPr>
          <a:xfrm>
            <a:off x="2349598" y="3367551"/>
            <a:ext cx="2703866" cy="2703866"/>
          </a:xfrm>
          <a:prstGeom prst="rect">
            <a:avLst/>
          </a:prstGeom>
          <a:ln>
            <a:solidFill>
              <a:srgbClr val="616262"/>
            </a:solidFill>
          </a:ln>
        </p:spPr>
      </p:pic>
      <p:pic>
        <p:nvPicPr>
          <p:cNvPr id="3" name="Picture 2" descr="Logo&#10;&#10;Description automatically generated">
            <a:extLst>
              <a:ext uri="{FF2B5EF4-FFF2-40B4-BE49-F238E27FC236}">
                <a16:creationId xmlns:a16="http://schemas.microsoft.com/office/drawing/2014/main" id="{B51B8DBC-77AE-4E31-AF94-ADF686804128}"/>
              </a:ext>
            </a:extLst>
          </p:cNvPr>
          <p:cNvPicPr>
            <a:picLocks noChangeAspect="1"/>
          </p:cNvPicPr>
          <p:nvPr/>
        </p:nvPicPr>
        <p:blipFill>
          <a:blip r:embed="rId7"/>
          <a:stretch>
            <a:fillRect/>
          </a:stretch>
        </p:blipFill>
        <p:spPr>
          <a:xfrm>
            <a:off x="8136485" y="1682138"/>
            <a:ext cx="2636043" cy="4686299"/>
          </a:xfrm>
          <a:prstGeom prst="rect">
            <a:avLst/>
          </a:prstGeom>
          <a:ln>
            <a:solidFill>
              <a:schemeClr val="bg1"/>
            </a:solidFill>
          </a:ln>
        </p:spPr>
      </p:pic>
    </p:spTree>
    <p:extLst>
      <p:ext uri="{BB962C8B-B14F-4D97-AF65-F5344CB8AC3E}">
        <p14:creationId xmlns:p14="http://schemas.microsoft.com/office/powerpoint/2010/main" val="18541918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47</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05667" y="726376"/>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3600" b="1">
                <a:solidFill>
                  <a:srgbClr val="616262"/>
                </a:solidFill>
              </a:rPr>
              <a:t>Materialien zum Leo-Clubmarketing und für die Mitgliedergewinnung </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4"/>
          <a:stretch>
            <a:fillRect/>
          </a:stretch>
        </p:blipFill>
        <p:spPr>
          <a:xfrm>
            <a:off x="447461" y="384921"/>
            <a:ext cx="1558206" cy="1558206"/>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A6C3DA3F-B10F-456F-8CCB-0C1E66B47EAE}"/>
              </a:ext>
            </a:extLst>
          </p:cNvPr>
          <p:cNvPicPr>
            <a:picLocks noChangeAspect="1"/>
          </p:cNvPicPr>
          <p:nvPr/>
        </p:nvPicPr>
        <p:blipFill rotWithShape="1">
          <a:blip r:embed="rId5"/>
          <a:srcRect l="51925"/>
          <a:stretch/>
        </p:blipFill>
        <p:spPr>
          <a:xfrm>
            <a:off x="963162" y="2056383"/>
            <a:ext cx="4051065" cy="4186100"/>
          </a:xfrm>
          <a:prstGeom prst="rect">
            <a:avLst/>
          </a:prstGeom>
          <a:ln>
            <a:solidFill>
              <a:srgbClr val="616262"/>
            </a:solidFill>
          </a:ln>
        </p:spPr>
      </p:pic>
      <p:pic>
        <p:nvPicPr>
          <p:cNvPr id="2" name="Picture 1" descr="A close up of text on a white background&#10;&#10;Description automatically generated">
            <a:extLst>
              <a:ext uri="{FF2B5EF4-FFF2-40B4-BE49-F238E27FC236}">
                <a16:creationId xmlns:a16="http://schemas.microsoft.com/office/drawing/2014/main" id="{274F2320-20B7-4240-A280-27A14D525AD0}"/>
              </a:ext>
            </a:extLst>
          </p:cNvPr>
          <p:cNvPicPr>
            <a:picLocks noChangeAspect="1"/>
          </p:cNvPicPr>
          <p:nvPr/>
        </p:nvPicPr>
        <p:blipFill>
          <a:blip r:embed="rId6"/>
          <a:stretch>
            <a:fillRect/>
          </a:stretch>
        </p:blipFill>
        <p:spPr>
          <a:xfrm>
            <a:off x="5234658" y="2056383"/>
            <a:ext cx="2594242" cy="2480744"/>
          </a:xfrm>
          <a:prstGeom prst="rect">
            <a:avLst/>
          </a:prstGeom>
          <a:ln>
            <a:solidFill>
              <a:srgbClr val="616262"/>
            </a:solidFill>
          </a:ln>
        </p:spPr>
      </p:pic>
      <p:pic>
        <p:nvPicPr>
          <p:cNvPr id="11" name="Picture 10" descr="Logo&#10;&#10;Description automatically generated">
            <a:extLst>
              <a:ext uri="{FF2B5EF4-FFF2-40B4-BE49-F238E27FC236}">
                <a16:creationId xmlns:a16="http://schemas.microsoft.com/office/drawing/2014/main" id="{72E46A45-207B-45F0-9D0A-FC5D9776C7BF}"/>
              </a:ext>
            </a:extLst>
          </p:cNvPr>
          <p:cNvPicPr>
            <a:picLocks noChangeAspect="1"/>
          </p:cNvPicPr>
          <p:nvPr/>
        </p:nvPicPr>
        <p:blipFill>
          <a:blip r:embed="rId7"/>
          <a:stretch>
            <a:fillRect/>
          </a:stretch>
        </p:blipFill>
        <p:spPr>
          <a:xfrm>
            <a:off x="5234658" y="4620346"/>
            <a:ext cx="2594242" cy="1622138"/>
          </a:xfrm>
          <a:prstGeom prst="rect">
            <a:avLst/>
          </a:prstGeom>
          <a:ln>
            <a:solidFill>
              <a:srgbClr val="616262"/>
            </a:solidFill>
          </a:ln>
        </p:spPr>
      </p:pic>
      <p:pic>
        <p:nvPicPr>
          <p:cNvPr id="10" name="Picture 9" descr="A picture containing text&#10;&#10;Description automatically generated">
            <a:extLst>
              <a:ext uri="{FF2B5EF4-FFF2-40B4-BE49-F238E27FC236}">
                <a16:creationId xmlns:a16="http://schemas.microsoft.com/office/drawing/2014/main" id="{765ACA80-1F51-4666-8A50-DCA787DD06C8}"/>
              </a:ext>
            </a:extLst>
          </p:cNvPr>
          <p:cNvPicPr>
            <a:picLocks noChangeAspect="1"/>
          </p:cNvPicPr>
          <p:nvPr/>
        </p:nvPicPr>
        <p:blipFill>
          <a:blip r:embed="rId8"/>
          <a:stretch>
            <a:fillRect/>
          </a:stretch>
        </p:blipFill>
        <p:spPr>
          <a:xfrm>
            <a:off x="8049331" y="2072097"/>
            <a:ext cx="2780257" cy="4170386"/>
          </a:xfrm>
          <a:prstGeom prst="rect">
            <a:avLst/>
          </a:prstGeom>
          <a:ln>
            <a:solidFill>
              <a:srgbClr val="616262"/>
            </a:solidFill>
          </a:ln>
        </p:spPr>
      </p:pic>
    </p:spTree>
    <p:extLst>
      <p:ext uri="{BB962C8B-B14F-4D97-AF65-F5344CB8AC3E}">
        <p14:creationId xmlns:p14="http://schemas.microsoft.com/office/powerpoint/2010/main" val="15915991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BED8E55-A62E-4810-8FD2-F9D4F926FAAA}"/>
              </a:ext>
            </a:extLst>
          </p:cNvPr>
          <p:cNvSpPr txBox="1"/>
          <p:nvPr/>
        </p:nvSpPr>
        <p:spPr>
          <a:xfrm>
            <a:off x="704707" y="1257686"/>
            <a:ext cx="3845052" cy="4647426"/>
          </a:xfrm>
          <a:prstGeom prst="rect">
            <a:avLst/>
          </a:prstGeom>
          <a:noFill/>
          <a:ln>
            <a:noFill/>
          </a:ln>
        </p:spPr>
        <p:txBody>
          <a:bodyPr wrap="square">
            <a:spAutoFit/>
          </a:bodyPr>
          <a:lstStyle/>
          <a:p>
            <a:r>
              <a:rPr lang="de-DE" sz="2400">
                <a:solidFill>
                  <a:srgbClr val="616262"/>
                </a:solidFill>
                <a:latin typeface="Arial" panose="020B0604020202020204" pitchFamily="34" charset="0"/>
                <a:cs typeface="Arial" panose="020B0604020202020204" pitchFamily="34" charset="0"/>
              </a:rPr>
              <a:t>Für Druckmaterialien:</a:t>
            </a:r>
          </a:p>
          <a:p>
            <a:endParaRPr lang="en-US" sz="2400" dirty="0">
              <a:solidFill>
                <a:srgbClr val="616262"/>
              </a:solidFill>
              <a:latin typeface="Arial" panose="020B0604020202020204" pitchFamily="34" charset="0"/>
              <a:cs typeface="Arial" panose="020B0604020202020204" pitchFamily="34" charset="0"/>
            </a:endParaRPr>
          </a:p>
          <a:p>
            <a:r>
              <a:rPr lang="de-DE" sz="2400">
                <a:solidFill>
                  <a:srgbClr val="616262"/>
                </a:solidFill>
                <a:latin typeface="Arial" panose="020B0604020202020204" pitchFamily="34" charset="0"/>
                <a:cs typeface="Arial" panose="020B0604020202020204" pitchFamily="34" charset="0"/>
              </a:rPr>
              <a:t>Suche nach „Bestellformular für Leo-Publikationen“ auf lionsclubs.org </a:t>
            </a:r>
          </a:p>
          <a:p>
            <a:endParaRPr lang="en-US" sz="2400" dirty="0">
              <a:solidFill>
                <a:srgbClr val="81827C"/>
              </a:solidFill>
              <a:latin typeface="Arial" panose="020B0604020202020204" pitchFamily="34" charset="0"/>
              <a:cs typeface="Arial" panose="020B0604020202020204" pitchFamily="34" charset="0"/>
            </a:endParaRPr>
          </a:p>
          <a:p>
            <a:r>
              <a:rPr lang="de-DE" sz="2400">
                <a:solidFill>
                  <a:srgbClr val="616262"/>
                </a:solidFill>
                <a:latin typeface="Arial" panose="020B0604020202020204" pitchFamily="34" charset="0"/>
                <a:cs typeface="Arial" panose="020B0604020202020204" pitchFamily="34" charset="0"/>
              </a:rPr>
              <a:t>Ausfüllen, an </a:t>
            </a:r>
            <a:r>
              <a:rPr lang="de-DE" sz="2800" b="1">
                <a:solidFill>
                  <a:srgbClr val="407CCA"/>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leo@lionsclubs.org</a:t>
            </a:r>
            <a:r>
              <a:rPr lang="de-DE" sz="2400">
                <a:solidFill>
                  <a:srgbClr val="616262"/>
                </a:solidFill>
                <a:latin typeface="Arial" panose="020B0604020202020204" pitchFamily="34" charset="0"/>
                <a:cs typeface="Arial" panose="020B0604020202020204" pitchFamily="34" charset="0"/>
              </a:rPr>
              <a:t> schicken.</a:t>
            </a:r>
            <a:r>
              <a:rPr lang="de-DE" sz="2800" b="1">
                <a:solidFill>
                  <a:srgbClr val="407CCA"/>
                </a:solidFill>
              </a:rPr>
              <a:t> </a:t>
            </a:r>
          </a:p>
          <a:p>
            <a:endParaRPr lang="en-US" sz="2800" b="1" kern="0" dirty="0">
              <a:solidFill>
                <a:schemeClr val="accent6"/>
              </a:solidFill>
            </a:endParaRPr>
          </a:p>
        </p:txBody>
      </p:sp>
      <p:pic>
        <p:nvPicPr>
          <p:cNvPr id="7" name="Picture 6" descr="A picture containing table&#10;&#10;Description automatically generated">
            <a:extLst>
              <a:ext uri="{FF2B5EF4-FFF2-40B4-BE49-F238E27FC236}">
                <a16:creationId xmlns:a16="http://schemas.microsoft.com/office/drawing/2014/main" id="{0A5510D7-5E15-4F65-8EB8-EB3252F03F21}"/>
              </a:ext>
            </a:extLst>
          </p:cNvPr>
          <p:cNvPicPr>
            <a:picLocks noChangeAspect="1"/>
          </p:cNvPicPr>
          <p:nvPr/>
        </p:nvPicPr>
        <p:blipFill rotWithShape="1">
          <a:blip r:embed="rId4"/>
          <a:srcRect b="7929"/>
          <a:stretch/>
        </p:blipFill>
        <p:spPr>
          <a:xfrm>
            <a:off x="5012436" y="558374"/>
            <a:ext cx="6474857" cy="5741252"/>
          </a:xfrm>
          <a:prstGeom prst="rect">
            <a:avLst/>
          </a:prstGeom>
          <a:ln>
            <a:solidFill>
              <a:srgbClr val="616262"/>
            </a:solidFill>
          </a:ln>
        </p:spPr>
      </p:pic>
      <p:pic>
        <p:nvPicPr>
          <p:cNvPr id="4" name="Picture 3">
            <a:extLst>
              <a:ext uri="{FF2B5EF4-FFF2-40B4-BE49-F238E27FC236}">
                <a16:creationId xmlns:a16="http://schemas.microsoft.com/office/drawing/2014/main" id="{9B61C321-3505-BE49-8E6C-BF6A122E9A21}"/>
              </a:ext>
            </a:extLst>
          </p:cNvPr>
          <p:cNvPicPr>
            <a:picLocks noChangeAspect="1"/>
          </p:cNvPicPr>
          <p:nvPr/>
        </p:nvPicPr>
        <p:blipFill rotWithShape="1">
          <a:blip r:embed="rId5"/>
          <a:srcRect l="15744" b="4901"/>
          <a:stretch/>
        </p:blipFill>
        <p:spPr>
          <a:xfrm>
            <a:off x="-20043" y="5178695"/>
            <a:ext cx="991893" cy="1679305"/>
          </a:xfrm>
          <a:prstGeom prst="rect">
            <a:avLst/>
          </a:prstGeom>
        </p:spPr>
      </p:pic>
      <p:sp>
        <p:nvSpPr>
          <p:cNvPr id="5" name="Page Number - White">
            <a:extLst>
              <a:ext uri="{FF2B5EF4-FFF2-40B4-BE49-F238E27FC236}">
                <a16:creationId xmlns:a16="http://schemas.microsoft.com/office/drawing/2014/main" id="{B67ED5DA-5F7A-E546-95F4-1341E9198586}"/>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48</a:t>
            </a:fld>
            <a:endParaRPr lang="en-US" sz="1000">
              <a:solidFill>
                <a:srgbClr val="55565A"/>
              </a:solidFill>
            </a:endParaRPr>
          </a:p>
        </p:txBody>
      </p:sp>
    </p:spTree>
    <p:extLst>
      <p:ext uri="{BB962C8B-B14F-4D97-AF65-F5344CB8AC3E}">
        <p14:creationId xmlns:p14="http://schemas.microsoft.com/office/powerpoint/2010/main" val="22900110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49</a:t>
            </a:fld>
            <a:endParaRPr lang="en-US" sz="1000">
              <a:solidFill>
                <a:srgbClr val="55565A"/>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807161" y="927898"/>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3600" b="1">
                <a:solidFill>
                  <a:srgbClr val="616262"/>
                </a:solidFill>
              </a:rPr>
              <a:t>Leo-Artikel aus dem Lions-Shop</a:t>
            </a:r>
          </a:p>
        </p:txBody>
      </p:sp>
      <p:sp>
        <p:nvSpPr>
          <p:cNvPr id="13" name="Body Copy">
            <a:extLst>
              <a:ext uri="{FF2B5EF4-FFF2-40B4-BE49-F238E27FC236}">
                <a16:creationId xmlns:a16="http://schemas.microsoft.com/office/drawing/2014/main" id="{7CD9EC34-F818-4F53-8EDD-4E4E05FF195E}"/>
              </a:ext>
            </a:extLst>
          </p:cNvPr>
          <p:cNvSpPr txBox="1">
            <a:spLocks/>
          </p:cNvSpPr>
          <p:nvPr/>
        </p:nvSpPr>
        <p:spPr>
          <a:xfrm>
            <a:off x="807161" y="1803194"/>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600"/>
              </a:spcBef>
              <a:defRPr/>
            </a:pPr>
            <a:r>
              <a:rPr lang="de-DE" sz="2400">
                <a:solidFill>
                  <a:srgbClr val="616262"/>
                </a:solidFill>
                <a:ea typeface="+mn-ea"/>
              </a:rPr>
              <a:t>Erhältlich über den Lions-Shop </a:t>
            </a:r>
            <a:r>
              <a:rPr lang="de-DE" sz="2400">
                <a:solidFill>
                  <a:srgbClr val="81827C"/>
                </a:solidFill>
                <a:ea typeface="+mn-ea"/>
              </a:rPr>
              <a:t>(</a:t>
            </a:r>
            <a:r>
              <a:rPr lang="de-DE" sz="2400">
                <a:solidFill>
                  <a:srgbClr val="407CCA"/>
                </a:solidFill>
                <a:ea typeface="+mn-ea"/>
                <a:hlinkClick r:id="rId3">
                  <a:extLst>
                    <a:ext uri="{A12FA001-AC4F-418D-AE19-62706E023703}">
                      <ahyp:hlinkClr xmlns:ahyp="http://schemas.microsoft.com/office/drawing/2018/hyperlinkcolor" val="tx"/>
                    </a:ext>
                  </a:extLst>
                </a:hlinkClick>
              </a:rPr>
              <a:t>https://lionsclubsinternational.myshopify.com/collections/leos</a:t>
            </a:r>
            <a:r>
              <a:rPr lang="de-DE" sz="2400">
                <a:solidFill>
                  <a:srgbClr val="81827C"/>
                </a:solidFill>
                <a:ea typeface="+mn-ea"/>
              </a:rPr>
              <a:t>): </a:t>
            </a:r>
          </a:p>
          <a:p>
            <a:pPr marL="861999" lvl="1" indent="-342900">
              <a:spcBef>
                <a:spcPts val="600"/>
              </a:spcBef>
              <a:buFont typeface="Arial" pitchFamily="34" charset="0"/>
              <a:buChar char="•"/>
              <a:defRPr/>
            </a:pPr>
            <a:r>
              <a:rPr lang="de-DE" sz="2400">
                <a:solidFill>
                  <a:srgbClr val="616262"/>
                </a:solidFill>
                <a:ea typeface="+mn-ea"/>
              </a:rPr>
              <a:t>Leo-Kits für Neumitglieder</a:t>
            </a:r>
          </a:p>
          <a:p>
            <a:pPr marL="861999" lvl="1" indent="-342900">
              <a:spcBef>
                <a:spcPts val="600"/>
              </a:spcBef>
              <a:buFont typeface="Arial" pitchFamily="34" charset="0"/>
              <a:buChar char="•"/>
              <a:defRPr/>
            </a:pPr>
            <a:r>
              <a:rPr lang="de-DE" sz="2400">
                <a:solidFill>
                  <a:srgbClr val="616262"/>
                </a:solidFill>
                <a:ea typeface="+mn-ea"/>
              </a:rPr>
              <a:t>Leo-Kleidung</a:t>
            </a:r>
          </a:p>
          <a:p>
            <a:pPr marL="861999" lvl="1" indent="-342900">
              <a:spcBef>
                <a:spcPts val="600"/>
              </a:spcBef>
              <a:buFont typeface="Arial" pitchFamily="34" charset="0"/>
              <a:buChar char="•"/>
              <a:defRPr/>
            </a:pPr>
            <a:r>
              <a:rPr lang="de-DE" sz="2400">
                <a:solidFill>
                  <a:srgbClr val="616262"/>
                </a:solidFill>
                <a:ea typeface="+mn-ea"/>
              </a:rPr>
              <a:t>Zubehör für Leo-Clubtreffen</a:t>
            </a:r>
          </a:p>
          <a:p>
            <a:pPr marL="861999" lvl="1" indent="-342900">
              <a:spcBef>
                <a:spcPts val="600"/>
              </a:spcBef>
              <a:buFont typeface="Arial" pitchFamily="34" charset="0"/>
              <a:buChar char="•"/>
              <a:defRPr/>
            </a:pPr>
            <a:r>
              <a:rPr lang="de-DE" sz="2400">
                <a:solidFill>
                  <a:srgbClr val="616262"/>
                </a:solidFill>
                <a:ea typeface="+mn-ea"/>
              </a:rPr>
              <a:t>Leo-Urkunden und -Tafeln</a:t>
            </a:r>
          </a:p>
          <a:p>
            <a:pPr marL="861999" lvl="1" indent="-342900">
              <a:spcBef>
                <a:spcPts val="600"/>
              </a:spcBef>
              <a:buFont typeface="Arial" pitchFamily="34" charset="0"/>
              <a:buChar char="•"/>
              <a:defRPr/>
            </a:pPr>
            <a:r>
              <a:rPr lang="de-DE" sz="2400">
                <a:solidFill>
                  <a:srgbClr val="616262"/>
                </a:solidFill>
                <a:ea typeface="+mn-ea"/>
              </a:rPr>
              <a:t>Pins für Leo-Clubamtsträger*innen</a:t>
            </a:r>
          </a:p>
          <a:p>
            <a:pPr marL="861999" lvl="1" indent="-342900">
              <a:spcBef>
                <a:spcPts val="600"/>
              </a:spcBef>
              <a:buFont typeface="Arial" pitchFamily="34" charset="0"/>
              <a:buChar char="•"/>
              <a:defRPr/>
            </a:pPr>
            <a:r>
              <a:rPr lang="de-DE" sz="2400">
                <a:solidFill>
                  <a:srgbClr val="616262"/>
                </a:solidFill>
                <a:ea typeface="+mn-ea"/>
              </a:rPr>
              <a:t>Pins für Leo-Mitglieder</a:t>
            </a:r>
          </a:p>
        </p:txBody>
      </p:sp>
      <p:pic>
        <p:nvPicPr>
          <p:cNvPr id="7" name="Picture 10" descr="LEO JUNIOR GONG">
            <a:extLst>
              <a:ext uri="{FF2B5EF4-FFF2-40B4-BE49-F238E27FC236}">
                <a16:creationId xmlns:a16="http://schemas.microsoft.com/office/drawing/2014/main" id="{AEC5AD66-EAB1-4E95-A46D-3EF3406F4D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855" r="18887"/>
          <a:stretch>
            <a:fillRect/>
          </a:stretch>
        </p:blipFill>
        <p:spPr bwMode="auto">
          <a:xfrm>
            <a:off x="9120591" y="4696009"/>
            <a:ext cx="113665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LEO BANNER">
            <a:extLst>
              <a:ext uri="{FF2B5EF4-FFF2-40B4-BE49-F238E27FC236}">
                <a16:creationId xmlns:a16="http://schemas.microsoft.com/office/drawing/2014/main" id="{939606B5-CE2F-4908-ABAC-1AC9BD3664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831" t="4758" r="12604" b="5499"/>
          <a:stretch>
            <a:fillRect/>
          </a:stretch>
        </p:blipFill>
        <p:spPr bwMode="auto">
          <a:xfrm rot="-266322">
            <a:off x="7114856" y="3843667"/>
            <a:ext cx="1751012"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8BD71CA7-7EEB-3C4F-A59F-4382E5146616}"/>
              </a:ext>
            </a:extLst>
          </p:cNvPr>
          <p:cNvPicPr>
            <a:picLocks noChangeAspect="1"/>
          </p:cNvPicPr>
          <p:nvPr/>
        </p:nvPicPr>
        <p:blipFill rotWithShape="1">
          <a:blip r:embed="rId6"/>
          <a:srcRect l="16530" t="2053" r="10928" b="4800"/>
          <a:stretch/>
        </p:blipFill>
        <p:spPr>
          <a:xfrm rot="10800000">
            <a:off x="9857182" y="0"/>
            <a:ext cx="2334818" cy="4497050"/>
          </a:xfrm>
          <a:prstGeom prst="rect">
            <a:avLst/>
          </a:prstGeom>
        </p:spPr>
      </p:pic>
      <p:pic>
        <p:nvPicPr>
          <p:cNvPr id="11" name="Picture 10">
            <a:extLst>
              <a:ext uri="{FF2B5EF4-FFF2-40B4-BE49-F238E27FC236}">
                <a16:creationId xmlns:a16="http://schemas.microsoft.com/office/drawing/2014/main" id="{D22BE551-9F1B-304C-A294-A94BD3404ED5}"/>
              </a:ext>
            </a:extLst>
          </p:cNvPr>
          <p:cNvPicPr>
            <a:picLocks noChangeAspect="1"/>
          </p:cNvPicPr>
          <p:nvPr/>
        </p:nvPicPr>
        <p:blipFill rotWithShape="1">
          <a:blip r:embed="rId7"/>
          <a:srcRect l="15744" b="4901"/>
          <a:stretch/>
        </p:blipFill>
        <p:spPr>
          <a:xfrm>
            <a:off x="0" y="5178695"/>
            <a:ext cx="991893" cy="1679305"/>
          </a:xfrm>
          <a:prstGeom prst="rect">
            <a:avLst/>
          </a:prstGeom>
        </p:spPr>
      </p:pic>
      <p:pic>
        <p:nvPicPr>
          <p:cNvPr id="3" name="Picture 2" descr="A close-up of a skateboard&#10;&#10;Description automatically generated with medium confidence">
            <a:extLst>
              <a:ext uri="{FF2B5EF4-FFF2-40B4-BE49-F238E27FC236}">
                <a16:creationId xmlns:a16="http://schemas.microsoft.com/office/drawing/2014/main" id="{2C842694-5A8C-A042-AE65-DFAE72BB0ED8}"/>
              </a:ext>
            </a:extLst>
          </p:cNvPr>
          <p:cNvPicPr>
            <a:picLocks noChangeAspect="1"/>
          </p:cNvPicPr>
          <p:nvPr/>
        </p:nvPicPr>
        <p:blipFill>
          <a:blip r:embed="rId8"/>
          <a:stretch>
            <a:fillRect/>
          </a:stretch>
        </p:blipFill>
        <p:spPr>
          <a:xfrm>
            <a:off x="6141501" y="2761973"/>
            <a:ext cx="1304290" cy="1304290"/>
          </a:xfrm>
          <a:prstGeom prst="rect">
            <a:avLst/>
          </a:prstGeom>
        </p:spPr>
      </p:pic>
      <p:pic>
        <p:nvPicPr>
          <p:cNvPr id="5" name="Picture 4" descr="A person smiling for the camera&#10;&#10;Description automatically generated with low confidence">
            <a:extLst>
              <a:ext uri="{FF2B5EF4-FFF2-40B4-BE49-F238E27FC236}">
                <a16:creationId xmlns:a16="http://schemas.microsoft.com/office/drawing/2014/main" id="{E5EA7310-26EF-C647-9BEA-35F3D2F9096E}"/>
              </a:ext>
            </a:extLst>
          </p:cNvPr>
          <p:cNvPicPr>
            <a:picLocks noChangeAspect="1"/>
          </p:cNvPicPr>
          <p:nvPr/>
        </p:nvPicPr>
        <p:blipFill rotWithShape="1">
          <a:blip r:embed="rId9"/>
          <a:srcRect l="20226" r="15402"/>
          <a:stretch/>
        </p:blipFill>
        <p:spPr>
          <a:xfrm>
            <a:off x="8800616" y="2785485"/>
            <a:ext cx="1776601" cy="1841046"/>
          </a:xfrm>
          <a:prstGeom prst="rect">
            <a:avLst/>
          </a:prstGeom>
        </p:spPr>
      </p:pic>
    </p:spTree>
    <p:extLst>
      <p:ext uri="{BB962C8B-B14F-4D97-AF65-F5344CB8AC3E}">
        <p14:creationId xmlns:p14="http://schemas.microsoft.com/office/powerpoint/2010/main" val="1914656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Background - Solid">
            <a:extLst>
              <a:ext uri="{FF2B5EF4-FFF2-40B4-BE49-F238E27FC236}">
                <a16:creationId xmlns:a16="http://schemas.microsoft.com/office/drawing/2014/main" id="{41C1D83A-F4A2-774F-8E54-C1FAE3EFE604}"/>
              </a:ext>
            </a:extLst>
          </p:cNvPr>
          <p:cNvSpPr/>
          <p:nvPr/>
        </p:nvSpPr>
        <p:spPr>
          <a:xfrm>
            <a:off x="10508066" y="1"/>
            <a:ext cx="1683934" cy="685799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pic>
        <p:nvPicPr>
          <p:cNvPr id="36" name="Picture 35">
            <a:extLst>
              <a:ext uri="{FF2B5EF4-FFF2-40B4-BE49-F238E27FC236}">
                <a16:creationId xmlns:a16="http://schemas.microsoft.com/office/drawing/2014/main" id="{5986801D-A409-B749-AF55-37779FCA4B31}"/>
              </a:ext>
            </a:extLst>
          </p:cNvPr>
          <p:cNvPicPr>
            <a:picLocks noChangeAspect="1"/>
          </p:cNvPicPr>
          <p:nvPr/>
        </p:nvPicPr>
        <p:blipFill rotWithShape="1">
          <a:blip r:embed="rId3"/>
          <a:srcRect l="68604" t="4387" r="-7305" b="37925"/>
          <a:stretch/>
        </p:blipFill>
        <p:spPr>
          <a:xfrm rot="10800000">
            <a:off x="10508066" y="1"/>
            <a:ext cx="1683934" cy="3765146"/>
          </a:xfrm>
          <a:prstGeom prst="rect">
            <a:avLst/>
          </a:prstGeom>
        </p:spPr>
      </p:pic>
      <p:sp>
        <p:nvSpPr>
          <p:cNvPr id="139" name="TextBox 138"/>
          <p:cNvSpPr txBox="1"/>
          <p:nvPr/>
        </p:nvSpPr>
        <p:spPr>
          <a:xfrm>
            <a:off x="948846" y="1566570"/>
            <a:ext cx="7259854" cy="584775"/>
          </a:xfrm>
          <a:prstGeom prst="rect">
            <a:avLst/>
          </a:prstGeom>
          <a:noFill/>
        </p:spPr>
        <p:txBody>
          <a:bodyPr wrap="square" rtlCol="0">
            <a:spAutoFit/>
          </a:bodyPr>
          <a:lstStyle/>
          <a:p>
            <a:r>
              <a:rPr lang="de-DE" sz="3200" b="1">
                <a:solidFill>
                  <a:srgbClr val="407CCA"/>
                </a:solidFill>
                <a:latin typeface="Arial" panose="020B0604020202020204" pitchFamily="34" charset="0"/>
                <a:ea typeface="Arial" charset="0"/>
                <a:cs typeface="Arial" panose="020B0604020202020204" pitchFamily="34" charset="0"/>
              </a:rPr>
              <a:t>-2008-</a:t>
            </a:r>
          </a:p>
        </p:txBody>
      </p:sp>
      <p:sp>
        <p:nvSpPr>
          <p:cNvPr id="140" name="TextBox 139"/>
          <p:cNvSpPr txBox="1"/>
          <p:nvPr/>
        </p:nvSpPr>
        <p:spPr>
          <a:xfrm>
            <a:off x="948846" y="3915656"/>
            <a:ext cx="7259854" cy="584775"/>
          </a:xfrm>
          <a:prstGeom prst="rect">
            <a:avLst/>
          </a:prstGeom>
          <a:noFill/>
        </p:spPr>
        <p:txBody>
          <a:bodyPr wrap="square" rtlCol="0">
            <a:spAutoFit/>
          </a:bodyPr>
          <a:lstStyle/>
          <a:p>
            <a:r>
              <a:rPr lang="de-DE" sz="3200" b="1" dirty="0">
                <a:solidFill>
                  <a:srgbClr val="EBB700"/>
                </a:solidFill>
                <a:latin typeface="Arial" panose="020B0604020202020204" pitchFamily="34" charset="0"/>
                <a:ea typeface="Arial" charset="0"/>
                <a:cs typeface="Arial" panose="020B0604020202020204" pitchFamily="34" charset="0"/>
              </a:rPr>
              <a:t>-2018-</a:t>
            </a:r>
          </a:p>
        </p:txBody>
      </p:sp>
      <p:sp>
        <p:nvSpPr>
          <p:cNvPr id="141" name="TextBox 140"/>
          <p:cNvSpPr txBox="1"/>
          <p:nvPr/>
        </p:nvSpPr>
        <p:spPr>
          <a:xfrm>
            <a:off x="948846" y="5021799"/>
            <a:ext cx="7259854" cy="584775"/>
          </a:xfrm>
          <a:prstGeom prst="rect">
            <a:avLst/>
          </a:prstGeom>
          <a:noFill/>
        </p:spPr>
        <p:txBody>
          <a:bodyPr wrap="square" rtlCol="0">
            <a:spAutoFit/>
          </a:bodyPr>
          <a:lstStyle/>
          <a:p>
            <a:r>
              <a:rPr lang="de-DE" sz="3200" b="1">
                <a:solidFill>
                  <a:srgbClr val="00AC69"/>
                </a:solidFill>
                <a:latin typeface="Arial" panose="020B0604020202020204" pitchFamily="34" charset="0"/>
                <a:ea typeface="Arial" charset="0"/>
                <a:cs typeface="Arial" panose="020B0604020202020204" pitchFamily="34" charset="0"/>
              </a:rPr>
              <a:t>-2019-</a:t>
            </a:r>
          </a:p>
        </p:txBody>
      </p:sp>
      <p:sp>
        <p:nvSpPr>
          <p:cNvPr id="146" name="TextBox 145"/>
          <p:cNvSpPr txBox="1"/>
          <p:nvPr/>
        </p:nvSpPr>
        <p:spPr>
          <a:xfrm>
            <a:off x="948846" y="2115083"/>
            <a:ext cx="7259854" cy="400110"/>
          </a:xfrm>
          <a:prstGeom prst="rect">
            <a:avLst/>
          </a:prstGeom>
          <a:noFill/>
        </p:spPr>
        <p:txBody>
          <a:bodyPr wrap="square" rtlCol="0">
            <a:spAutoFit/>
          </a:bodyPr>
          <a:lstStyle/>
          <a:p>
            <a:r>
              <a:rPr lang="de-DE" sz="2000">
                <a:solidFill>
                  <a:srgbClr val="55565A"/>
                </a:solidFill>
                <a:latin typeface="Arial" panose="020B0604020202020204" pitchFamily="34" charset="0"/>
                <a:cs typeface="Arial" panose="020B0604020202020204" pitchFamily="34" charset="0"/>
              </a:rPr>
              <a:t>Unterteilung in zwei Clubformate: Alpha und Omega</a:t>
            </a:r>
          </a:p>
        </p:txBody>
      </p:sp>
      <p:sp>
        <p:nvSpPr>
          <p:cNvPr id="147" name="TextBox 146"/>
          <p:cNvSpPr txBox="1"/>
          <p:nvPr/>
        </p:nvSpPr>
        <p:spPr>
          <a:xfrm>
            <a:off x="933305" y="4313913"/>
            <a:ext cx="6085000" cy="707886"/>
          </a:xfrm>
          <a:prstGeom prst="rect">
            <a:avLst/>
          </a:prstGeom>
          <a:noFill/>
        </p:spPr>
        <p:txBody>
          <a:bodyPr wrap="square" rtlCol="0">
            <a:spAutoFit/>
          </a:bodyPr>
          <a:lstStyle/>
          <a:p>
            <a:r>
              <a:rPr lang="de-DE" sz="2000" dirty="0">
                <a:solidFill>
                  <a:srgbClr val="55565A"/>
                </a:solidFill>
                <a:latin typeface="Arial" panose="020B0604020202020204" pitchFamily="34" charset="0"/>
                <a:cs typeface="Arial" panose="020B0604020202020204" pitchFamily="34" charset="0"/>
              </a:rPr>
              <a:t>Leo-Lion-Verbindungspersonen im Vorstand vertreten als erste Repräsentant*innen im Internationalen Vorstand junge Mitglieder</a:t>
            </a:r>
          </a:p>
        </p:txBody>
      </p:sp>
      <p:sp>
        <p:nvSpPr>
          <p:cNvPr id="148" name="TextBox 147"/>
          <p:cNvSpPr txBox="1"/>
          <p:nvPr/>
        </p:nvSpPr>
        <p:spPr>
          <a:xfrm>
            <a:off x="948846" y="5488364"/>
            <a:ext cx="7259854" cy="400110"/>
          </a:xfrm>
          <a:prstGeom prst="rect">
            <a:avLst/>
          </a:prstGeom>
          <a:noFill/>
        </p:spPr>
        <p:txBody>
          <a:bodyPr wrap="square" rtlCol="0">
            <a:spAutoFit/>
          </a:bodyPr>
          <a:lstStyle/>
          <a:p>
            <a:r>
              <a:rPr lang="de-DE" sz="2000">
                <a:solidFill>
                  <a:srgbClr val="55565A"/>
                </a:solidFill>
                <a:latin typeface="Arial" panose="020B0604020202020204" pitchFamily="34" charset="0"/>
                <a:cs typeface="Arial" panose="020B0604020202020204" pitchFamily="34" charset="0"/>
              </a:rPr>
              <a:t>Das Leo-Clubprogramm erreicht 150 Länder</a:t>
            </a:r>
          </a:p>
        </p:txBody>
      </p:sp>
      <p:sp>
        <p:nvSpPr>
          <p:cNvPr id="33" name="Page Number - Blu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Arial" panose="020B0604020202020204" pitchFamily="34" charset="0"/>
                <a:cs typeface="Arial" panose="020B0604020202020204" pitchFamily="34" charset="0"/>
              </a:rPr>
              <a:pPr eaLnBrk="0" hangingPunct="0">
                <a:spcBef>
                  <a:spcPct val="50000"/>
                </a:spcBef>
                <a:defRPr/>
              </a:pPr>
              <a:t>5</a:t>
            </a:fld>
            <a:endParaRPr lang="en-US" sz="1000">
              <a:solidFill>
                <a:schemeClr val="bg1"/>
              </a:solidFill>
              <a:latin typeface="Arial" panose="020B0604020202020204" pitchFamily="34" charset="0"/>
              <a:cs typeface="Arial" panose="020B0604020202020204" pitchFamily="34"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986602" y="1005605"/>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3200">
                <a:solidFill>
                  <a:srgbClr val="55565A"/>
                </a:solidFill>
              </a:rPr>
              <a:t>Aktuelle Hintergrundinfos zu Leo Clubs</a:t>
            </a:r>
          </a:p>
        </p:txBody>
      </p:sp>
      <p:pic>
        <p:nvPicPr>
          <p:cNvPr id="37" name="Picture 36">
            <a:extLst>
              <a:ext uri="{FF2B5EF4-FFF2-40B4-BE49-F238E27FC236}">
                <a16:creationId xmlns:a16="http://schemas.microsoft.com/office/drawing/2014/main" id="{82336C24-D321-7340-8B66-DE7D22D72A7A}"/>
              </a:ext>
            </a:extLst>
          </p:cNvPr>
          <p:cNvPicPr>
            <a:picLocks noChangeAspect="1"/>
          </p:cNvPicPr>
          <p:nvPr/>
        </p:nvPicPr>
        <p:blipFill rotWithShape="1">
          <a:blip r:embed="rId4"/>
          <a:srcRect l="15744" b="4901"/>
          <a:stretch/>
        </p:blipFill>
        <p:spPr>
          <a:xfrm rot="10800000" flipH="1">
            <a:off x="1" y="-3785"/>
            <a:ext cx="991893" cy="1679305"/>
          </a:xfrm>
          <a:prstGeom prst="rect">
            <a:avLst/>
          </a:prstGeom>
        </p:spPr>
      </p:pic>
      <p:pic>
        <p:nvPicPr>
          <p:cNvPr id="5" name="Picture 4" descr="Logo&#10;&#10;Description automatically generated">
            <a:extLst>
              <a:ext uri="{FF2B5EF4-FFF2-40B4-BE49-F238E27FC236}">
                <a16:creationId xmlns:a16="http://schemas.microsoft.com/office/drawing/2014/main" id="{B2582124-1732-4A48-BD88-B7B3EB9A021D}"/>
              </a:ext>
            </a:extLst>
          </p:cNvPr>
          <p:cNvPicPr>
            <a:picLocks noChangeAspect="1"/>
          </p:cNvPicPr>
          <p:nvPr/>
        </p:nvPicPr>
        <p:blipFill>
          <a:blip r:embed="rId5"/>
          <a:stretch>
            <a:fillRect/>
          </a:stretch>
        </p:blipFill>
        <p:spPr>
          <a:xfrm>
            <a:off x="7213152" y="425053"/>
            <a:ext cx="3121263" cy="3121263"/>
          </a:xfrm>
          <a:prstGeom prst="rect">
            <a:avLst/>
          </a:prstGeom>
        </p:spPr>
      </p:pic>
      <p:pic>
        <p:nvPicPr>
          <p:cNvPr id="7" name="Picture 6" descr="Logo&#10;&#10;Description automatically generated">
            <a:extLst>
              <a:ext uri="{FF2B5EF4-FFF2-40B4-BE49-F238E27FC236}">
                <a16:creationId xmlns:a16="http://schemas.microsoft.com/office/drawing/2014/main" id="{BFCFAAE6-71A2-4F8E-8228-21327E9CC5FB}"/>
              </a:ext>
            </a:extLst>
          </p:cNvPr>
          <p:cNvPicPr>
            <a:picLocks noChangeAspect="1"/>
          </p:cNvPicPr>
          <p:nvPr/>
        </p:nvPicPr>
        <p:blipFill>
          <a:blip r:embed="rId6"/>
          <a:stretch>
            <a:fillRect/>
          </a:stretch>
        </p:blipFill>
        <p:spPr>
          <a:xfrm>
            <a:off x="7257652" y="3543323"/>
            <a:ext cx="3042216" cy="3042216"/>
          </a:xfrm>
          <a:prstGeom prst="rect">
            <a:avLst/>
          </a:prstGeom>
        </p:spPr>
      </p:pic>
      <p:sp>
        <p:nvSpPr>
          <p:cNvPr id="15" name="TextBox 14">
            <a:extLst>
              <a:ext uri="{FF2B5EF4-FFF2-40B4-BE49-F238E27FC236}">
                <a16:creationId xmlns:a16="http://schemas.microsoft.com/office/drawing/2014/main" id="{587BE6C6-B702-4322-951C-8531CF042AEB}"/>
              </a:ext>
            </a:extLst>
          </p:cNvPr>
          <p:cNvSpPr txBox="1"/>
          <p:nvPr/>
        </p:nvSpPr>
        <p:spPr>
          <a:xfrm>
            <a:off x="948846" y="2590072"/>
            <a:ext cx="7259854" cy="584775"/>
          </a:xfrm>
          <a:prstGeom prst="rect">
            <a:avLst/>
          </a:prstGeom>
          <a:noFill/>
        </p:spPr>
        <p:txBody>
          <a:bodyPr wrap="square" rtlCol="0">
            <a:spAutoFit/>
          </a:bodyPr>
          <a:lstStyle/>
          <a:p>
            <a:r>
              <a:rPr lang="de-DE" sz="3200" b="1">
                <a:solidFill>
                  <a:srgbClr val="616262"/>
                </a:solidFill>
                <a:latin typeface="Arial" panose="020B0604020202020204" pitchFamily="34" charset="0"/>
                <a:ea typeface="Arial" charset="0"/>
                <a:cs typeface="Arial" panose="020B0604020202020204" pitchFamily="34" charset="0"/>
              </a:rPr>
              <a:t>-2009-</a:t>
            </a:r>
          </a:p>
        </p:txBody>
      </p:sp>
      <p:sp>
        <p:nvSpPr>
          <p:cNvPr id="16" name="TextBox 15">
            <a:extLst>
              <a:ext uri="{FF2B5EF4-FFF2-40B4-BE49-F238E27FC236}">
                <a16:creationId xmlns:a16="http://schemas.microsoft.com/office/drawing/2014/main" id="{A0813B15-35D2-4FCD-9094-B00260345F67}"/>
              </a:ext>
            </a:extLst>
          </p:cNvPr>
          <p:cNvSpPr txBox="1"/>
          <p:nvPr/>
        </p:nvSpPr>
        <p:spPr>
          <a:xfrm>
            <a:off x="971096" y="3131682"/>
            <a:ext cx="7259854" cy="707886"/>
          </a:xfrm>
          <a:prstGeom prst="rect">
            <a:avLst/>
          </a:prstGeom>
          <a:noFill/>
        </p:spPr>
        <p:txBody>
          <a:bodyPr wrap="square" lIns="91440" tIns="45720" rIns="91440" bIns="45720" rtlCol="0" anchor="t">
            <a:spAutoFit/>
          </a:bodyPr>
          <a:lstStyle/>
          <a:p>
            <a:r>
              <a:rPr lang="de-DE" sz="2000" dirty="0">
                <a:solidFill>
                  <a:srgbClr val="55565A"/>
                </a:solidFill>
                <a:latin typeface="Arial" panose="020B0604020202020204" pitchFamily="34" charset="0"/>
                <a:cs typeface="Arial" panose="020B0604020202020204" pitchFamily="34" charset="0"/>
              </a:rPr>
              <a:t>Gründung des Leo-Club-Beratungsausschuss</a:t>
            </a:r>
          </a:p>
          <a:p>
            <a:r>
              <a:rPr lang="de-DE" sz="2000" dirty="0">
                <a:solidFill>
                  <a:srgbClr val="55565A"/>
                </a:solidFill>
                <a:latin typeface="Arial"/>
                <a:cs typeface="Arial"/>
              </a:rPr>
              <a:t>Einführung der Altersbeschränkungen für Alpha- und Omega-Clubs</a:t>
            </a:r>
          </a:p>
        </p:txBody>
      </p:sp>
    </p:spTree>
    <p:extLst>
      <p:ext uri="{BB962C8B-B14F-4D97-AF65-F5344CB8AC3E}">
        <p14:creationId xmlns:p14="http://schemas.microsoft.com/office/powerpoint/2010/main" val="41050089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50</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86947" y="624776"/>
            <a:ext cx="9329645" cy="875296"/>
          </a:xfrm>
          <a:prstGeom prst="rect">
            <a:avLst/>
          </a:prstGeom>
          <a:noFill/>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3600" b="1">
                <a:solidFill>
                  <a:srgbClr val="616262"/>
                </a:solidFill>
              </a:rPr>
              <a:t>Leo-eNews</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4"/>
          <a:stretch>
            <a:fillRect/>
          </a:stretch>
        </p:blipFill>
        <p:spPr>
          <a:xfrm>
            <a:off x="528741" y="283321"/>
            <a:ext cx="1558206" cy="1558206"/>
          </a:xfrm>
          <a:prstGeom prst="rect">
            <a:avLst/>
          </a:prstGeom>
        </p:spPr>
      </p:pic>
      <p:pic>
        <p:nvPicPr>
          <p:cNvPr id="3" name="Picture 2" descr="Graphical user interface, website&#10;&#10;Description automatically generated">
            <a:extLst>
              <a:ext uri="{FF2B5EF4-FFF2-40B4-BE49-F238E27FC236}">
                <a16:creationId xmlns:a16="http://schemas.microsoft.com/office/drawing/2014/main" id="{43B7FBBD-98E0-43DA-8C9A-DC4F3D74CB24}"/>
              </a:ext>
            </a:extLst>
          </p:cNvPr>
          <p:cNvPicPr>
            <a:picLocks noChangeAspect="1"/>
          </p:cNvPicPr>
          <p:nvPr/>
        </p:nvPicPr>
        <p:blipFill>
          <a:blip r:embed="rId5"/>
          <a:stretch>
            <a:fillRect/>
          </a:stretch>
        </p:blipFill>
        <p:spPr>
          <a:xfrm>
            <a:off x="5191797" y="1225119"/>
            <a:ext cx="6085803" cy="4890377"/>
          </a:xfrm>
          <a:prstGeom prst="rect">
            <a:avLst/>
          </a:prstGeom>
          <a:ln>
            <a:solidFill>
              <a:srgbClr val="616262"/>
            </a:solidFill>
          </a:ln>
        </p:spPr>
      </p:pic>
      <p:sp>
        <p:nvSpPr>
          <p:cNvPr id="9" name="TextBox 8">
            <a:extLst>
              <a:ext uri="{FF2B5EF4-FFF2-40B4-BE49-F238E27FC236}">
                <a16:creationId xmlns:a16="http://schemas.microsoft.com/office/drawing/2014/main" id="{B99B9A13-D21D-4A69-8AC9-329C2ECB62B2}"/>
              </a:ext>
            </a:extLst>
          </p:cNvPr>
          <p:cNvSpPr txBox="1"/>
          <p:nvPr/>
        </p:nvSpPr>
        <p:spPr>
          <a:xfrm>
            <a:off x="1099810" y="1927253"/>
            <a:ext cx="3845052" cy="4647426"/>
          </a:xfrm>
          <a:prstGeom prst="rect">
            <a:avLst/>
          </a:prstGeom>
          <a:noFill/>
        </p:spPr>
        <p:txBody>
          <a:bodyPr wrap="square">
            <a:spAutoFit/>
          </a:bodyPr>
          <a:lstStyle/>
          <a:p>
            <a:r>
              <a:rPr lang="de-DE" sz="2400">
                <a:solidFill>
                  <a:srgbClr val="616262"/>
                </a:solidFill>
                <a:latin typeface="Arial" panose="020B0604020202020204" pitchFamily="34" charset="0"/>
                <a:cs typeface="Arial" panose="020B0604020202020204" pitchFamily="34" charset="0"/>
              </a:rPr>
              <a:t>Enews, die jedes Quartal von </a:t>
            </a:r>
            <a:r>
              <a:rPr lang="de-DE" sz="2400" b="1">
                <a:solidFill>
                  <a:srgbClr val="616262"/>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leo@lionsclubs.org</a:t>
            </a:r>
            <a:r>
              <a:rPr lang="de-DE" sz="2400">
                <a:solidFill>
                  <a:srgbClr val="616262"/>
                </a:solidFill>
                <a:latin typeface="Arial" panose="020B0604020202020204" pitchFamily="34" charset="0"/>
                <a:cs typeface="Arial" panose="020B0604020202020204" pitchFamily="34" charset="0"/>
              </a:rPr>
              <a:t> versendet werden und aktuelle Informationen und Ankündigungen beinhalten. </a:t>
            </a:r>
          </a:p>
          <a:p>
            <a:endParaRPr lang="en-US" sz="2400" b="1" kern="0" dirty="0">
              <a:solidFill>
                <a:srgbClr val="616262"/>
              </a:solidFill>
              <a:latin typeface="Arial" panose="020B0604020202020204" pitchFamily="34" charset="0"/>
              <a:cs typeface="Arial" panose="020B0604020202020204" pitchFamily="34" charset="0"/>
            </a:endParaRPr>
          </a:p>
          <a:p>
            <a:r>
              <a:rPr lang="de-DE" sz="2400" b="1">
                <a:solidFill>
                  <a:srgbClr val="616262"/>
                </a:solidFill>
                <a:latin typeface="Arial" panose="020B0604020202020204" pitchFamily="34" charset="0"/>
                <a:cs typeface="Arial" panose="020B0604020202020204" pitchFamily="34" charset="0"/>
              </a:rPr>
              <a:t>Enews werden an alle Leo Clubs und deren Berater*innen versendet, die mit E-Mail bei MyLCI hinterlegt sind.</a:t>
            </a:r>
          </a:p>
          <a:p>
            <a:endParaRPr lang="en-US" sz="2800" b="1" kern="0" dirty="0">
              <a:solidFill>
                <a:schemeClr val="accent6"/>
              </a:solidFill>
            </a:endParaRPr>
          </a:p>
        </p:txBody>
      </p:sp>
      <p:pic>
        <p:nvPicPr>
          <p:cNvPr id="8" name="Picture 7">
            <a:extLst>
              <a:ext uri="{FF2B5EF4-FFF2-40B4-BE49-F238E27FC236}">
                <a16:creationId xmlns:a16="http://schemas.microsoft.com/office/drawing/2014/main" id="{15E710AF-FF78-CC45-823E-03CE85DB9C02}"/>
              </a:ext>
            </a:extLst>
          </p:cNvPr>
          <p:cNvPicPr>
            <a:picLocks noChangeAspect="1"/>
          </p:cNvPicPr>
          <p:nvPr/>
        </p:nvPicPr>
        <p:blipFill rotWithShape="1">
          <a:blip r:embed="rId3"/>
          <a:srcRect l="15744" b="4901"/>
          <a:stretch/>
        </p:blipFill>
        <p:spPr>
          <a:xfrm>
            <a:off x="-31075" y="5178695"/>
            <a:ext cx="991893" cy="1679305"/>
          </a:xfrm>
          <a:prstGeom prst="rect">
            <a:avLst/>
          </a:prstGeom>
        </p:spPr>
      </p:pic>
    </p:spTree>
    <p:extLst>
      <p:ext uri="{BB962C8B-B14F-4D97-AF65-F5344CB8AC3E}">
        <p14:creationId xmlns:p14="http://schemas.microsoft.com/office/powerpoint/2010/main" val="14032494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51</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86947" y="402005"/>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3600" b="1">
                <a:solidFill>
                  <a:srgbClr val="616262"/>
                </a:solidFill>
                <a:hlinkClick r:id="rId4">
                  <a:extLst>
                    <a:ext uri="{A12FA001-AC4F-418D-AE19-62706E023703}">
                      <ahyp:hlinkClr xmlns:ahyp="http://schemas.microsoft.com/office/drawing/2018/hyperlinkcolor" val="tx"/>
                    </a:ext>
                  </a:extLst>
                </a:hlinkClick>
              </a:rPr>
              <a:t>Leo-Facebookseite</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528741" y="130921"/>
            <a:ext cx="1558206" cy="1558206"/>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9B8D7825-6FE0-40BD-9290-97E3B484EED8}"/>
              </a:ext>
            </a:extLst>
          </p:cNvPr>
          <p:cNvPicPr>
            <a:picLocks noChangeAspect="1"/>
          </p:cNvPicPr>
          <p:nvPr/>
        </p:nvPicPr>
        <p:blipFill>
          <a:blip r:embed="rId6"/>
          <a:stretch>
            <a:fillRect/>
          </a:stretch>
        </p:blipFill>
        <p:spPr>
          <a:xfrm>
            <a:off x="2177033" y="1222032"/>
            <a:ext cx="7281682" cy="5178694"/>
          </a:xfrm>
          <a:prstGeom prst="rect">
            <a:avLst/>
          </a:prstGeom>
          <a:ln>
            <a:solidFill>
              <a:srgbClr val="616262"/>
            </a:solidFill>
          </a:ln>
        </p:spPr>
      </p:pic>
      <p:pic>
        <p:nvPicPr>
          <p:cNvPr id="7" name="Picture 6">
            <a:extLst>
              <a:ext uri="{FF2B5EF4-FFF2-40B4-BE49-F238E27FC236}">
                <a16:creationId xmlns:a16="http://schemas.microsoft.com/office/drawing/2014/main" id="{5574C3E5-C978-394F-AE1D-979295F2D51B}"/>
              </a:ext>
            </a:extLst>
          </p:cNvPr>
          <p:cNvPicPr>
            <a:picLocks noChangeAspect="1"/>
          </p:cNvPicPr>
          <p:nvPr/>
        </p:nvPicPr>
        <p:blipFill rotWithShape="1">
          <a:blip r:embed="rId3"/>
          <a:srcRect l="15744" b="4901"/>
          <a:stretch/>
        </p:blipFill>
        <p:spPr>
          <a:xfrm>
            <a:off x="0" y="5178695"/>
            <a:ext cx="991893" cy="1679305"/>
          </a:xfrm>
          <a:prstGeom prst="rect">
            <a:avLst/>
          </a:prstGeom>
        </p:spPr>
      </p:pic>
    </p:spTree>
    <p:extLst>
      <p:ext uri="{BB962C8B-B14F-4D97-AF65-F5344CB8AC3E}">
        <p14:creationId xmlns:p14="http://schemas.microsoft.com/office/powerpoint/2010/main" val="3816722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52</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86947" y="726376"/>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3600" b="1">
                <a:solidFill>
                  <a:srgbClr val="616262"/>
                </a:solidFill>
              </a:rPr>
              <a:t>Leo-Club-Beratungsausschussmitglieder</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4"/>
          <a:stretch>
            <a:fillRect/>
          </a:stretch>
        </p:blipFill>
        <p:spPr>
          <a:xfrm>
            <a:off x="528741" y="384921"/>
            <a:ext cx="1558206" cy="1558206"/>
          </a:xfrm>
          <a:prstGeom prst="rect">
            <a:avLst/>
          </a:prstGeom>
        </p:spPr>
      </p:pic>
      <p:sp>
        <p:nvSpPr>
          <p:cNvPr id="9" name="TextBox 8">
            <a:extLst>
              <a:ext uri="{FF2B5EF4-FFF2-40B4-BE49-F238E27FC236}">
                <a16:creationId xmlns:a16="http://schemas.microsoft.com/office/drawing/2014/main" id="{AD3F724B-EFB1-4B3D-AAF5-ACA42042679E}"/>
              </a:ext>
            </a:extLst>
          </p:cNvPr>
          <p:cNvSpPr txBox="1"/>
          <p:nvPr/>
        </p:nvSpPr>
        <p:spPr>
          <a:xfrm>
            <a:off x="7402759" y="2122467"/>
            <a:ext cx="3462068" cy="3847207"/>
          </a:xfrm>
          <a:prstGeom prst="rect">
            <a:avLst/>
          </a:prstGeom>
          <a:noFill/>
        </p:spPr>
        <p:txBody>
          <a:bodyPr wrap="square">
            <a:spAutoFit/>
          </a:bodyPr>
          <a:lstStyle/>
          <a:p>
            <a:r>
              <a:rPr lang="de-DE" sz="2400">
                <a:solidFill>
                  <a:srgbClr val="407CCA"/>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Der Leo-Club-Beratungsausschuss</a:t>
            </a:r>
            <a:r>
              <a:rPr lang="de-DE" sz="2400">
                <a:solidFill>
                  <a:srgbClr val="616262"/>
                </a:solidFill>
                <a:latin typeface="Arial" panose="020B0604020202020204" pitchFamily="34" charset="0"/>
                <a:cs typeface="Arial" panose="020B0604020202020204" pitchFamily="34" charset="0"/>
              </a:rPr>
              <a:t> besteht aus 32 Mitgliedern; jeweils zwei Leos und zwei Lions aus jeder Constitutional Area. </a:t>
            </a:r>
          </a:p>
          <a:p>
            <a:endParaRPr lang="en-US" sz="2400" b="1" kern="0" dirty="0">
              <a:solidFill>
                <a:srgbClr val="616262"/>
              </a:solidFill>
              <a:latin typeface="Arial" panose="020B0604020202020204" pitchFamily="34" charset="0"/>
              <a:cs typeface="Arial" panose="020B0604020202020204" pitchFamily="34" charset="0"/>
            </a:endParaRPr>
          </a:p>
          <a:p>
            <a:r>
              <a:rPr lang="de-DE" sz="2400" b="1">
                <a:solidFill>
                  <a:srgbClr val="616262"/>
                </a:solidFill>
                <a:latin typeface="Arial" panose="020B0604020202020204" pitchFamily="34" charset="0"/>
                <a:cs typeface="Arial" panose="020B0604020202020204" pitchFamily="34" charset="0"/>
              </a:rPr>
              <a:t>Anträge müssen bis zum 15. August eingereicht werden.</a:t>
            </a:r>
          </a:p>
          <a:p>
            <a:endParaRPr lang="en-US" sz="2800" b="1" kern="0" dirty="0">
              <a:solidFill>
                <a:schemeClr val="accent6"/>
              </a:solidFill>
            </a:endParaRPr>
          </a:p>
        </p:txBody>
      </p:sp>
      <p:pic>
        <p:nvPicPr>
          <p:cNvPr id="3" name="Picture 2" descr="A collage of people&#10;&#10;Description automatically generated with medium confidence">
            <a:extLst>
              <a:ext uri="{FF2B5EF4-FFF2-40B4-BE49-F238E27FC236}">
                <a16:creationId xmlns:a16="http://schemas.microsoft.com/office/drawing/2014/main" id="{10103547-BECD-412C-BE2C-1DE5BD19556D}"/>
              </a:ext>
            </a:extLst>
          </p:cNvPr>
          <p:cNvPicPr>
            <a:picLocks noChangeAspect="1"/>
          </p:cNvPicPr>
          <p:nvPr/>
        </p:nvPicPr>
        <p:blipFill>
          <a:blip r:embed="rId6"/>
          <a:stretch>
            <a:fillRect/>
          </a:stretch>
        </p:blipFill>
        <p:spPr>
          <a:xfrm>
            <a:off x="914821" y="2278272"/>
            <a:ext cx="6275199" cy="3535598"/>
          </a:xfrm>
          <a:prstGeom prst="rect">
            <a:avLst/>
          </a:prstGeom>
        </p:spPr>
      </p:pic>
      <p:pic>
        <p:nvPicPr>
          <p:cNvPr id="8" name="Picture 7">
            <a:extLst>
              <a:ext uri="{FF2B5EF4-FFF2-40B4-BE49-F238E27FC236}">
                <a16:creationId xmlns:a16="http://schemas.microsoft.com/office/drawing/2014/main" id="{09062A73-AE2F-E242-B59B-844F3FFE7AA5}"/>
              </a:ext>
            </a:extLst>
          </p:cNvPr>
          <p:cNvPicPr>
            <a:picLocks noChangeAspect="1"/>
          </p:cNvPicPr>
          <p:nvPr/>
        </p:nvPicPr>
        <p:blipFill rotWithShape="1">
          <a:blip r:embed="rId3"/>
          <a:srcRect l="15744" b="4901"/>
          <a:stretch/>
        </p:blipFill>
        <p:spPr>
          <a:xfrm>
            <a:off x="-31075" y="5178695"/>
            <a:ext cx="991893" cy="1679305"/>
          </a:xfrm>
          <a:prstGeom prst="rect">
            <a:avLst/>
          </a:prstGeom>
        </p:spPr>
      </p:pic>
    </p:spTree>
    <p:extLst>
      <p:ext uri="{BB962C8B-B14F-4D97-AF65-F5344CB8AC3E}">
        <p14:creationId xmlns:p14="http://schemas.microsoft.com/office/powerpoint/2010/main" val="30609097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53</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1715733" y="640964"/>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3600" b="1" dirty="0">
                <a:solidFill>
                  <a:srgbClr val="616262"/>
                </a:solidFill>
              </a:rPr>
              <a:t>Leo- bzw. Leo-Lion-Verbindungsperson im Kabinett und Rat, Leo-Lion-Verbindungspersonen im Vorstand</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4"/>
          <a:stretch>
            <a:fillRect/>
          </a:stretch>
        </p:blipFill>
        <p:spPr>
          <a:xfrm>
            <a:off x="181715" y="457274"/>
            <a:ext cx="1558206" cy="1558206"/>
          </a:xfrm>
          <a:prstGeom prst="rect">
            <a:avLst/>
          </a:prstGeom>
        </p:spPr>
      </p:pic>
      <p:sp>
        <p:nvSpPr>
          <p:cNvPr id="9" name="TextBox 8">
            <a:extLst>
              <a:ext uri="{FF2B5EF4-FFF2-40B4-BE49-F238E27FC236}">
                <a16:creationId xmlns:a16="http://schemas.microsoft.com/office/drawing/2014/main" id="{AD3F724B-EFB1-4B3D-AAF5-ACA42042679E}"/>
              </a:ext>
            </a:extLst>
          </p:cNvPr>
          <p:cNvSpPr txBox="1"/>
          <p:nvPr/>
        </p:nvSpPr>
        <p:spPr>
          <a:xfrm>
            <a:off x="685361" y="2431384"/>
            <a:ext cx="11127254" cy="4154984"/>
          </a:xfrm>
          <a:prstGeom prst="rect">
            <a:avLst/>
          </a:prstGeom>
          <a:noFill/>
        </p:spPr>
        <p:txBody>
          <a:bodyPr wrap="square">
            <a:spAutoFit/>
          </a:bodyPr>
          <a:lstStyle/>
          <a:p>
            <a:r>
              <a:rPr lang="de-DE" sz="2200" dirty="0">
                <a:solidFill>
                  <a:srgbClr val="616262"/>
                </a:solidFill>
                <a:latin typeface="Arial" panose="020B0604020202020204" pitchFamily="34" charset="0"/>
                <a:cs typeface="Arial" panose="020B0604020202020204" pitchFamily="34" charset="0"/>
              </a:rPr>
              <a:t>Der*die Distrikt-Governor oder Governorratsvorsitzende kann einen Leo oder Leo-Lion ernennen, für eine Amtszeit von einem Jahr als </a:t>
            </a:r>
            <a:r>
              <a:rPr lang="de-DE" sz="2200" b="1" dirty="0">
                <a:solidFill>
                  <a:srgbClr val="00AC69"/>
                </a:solidFill>
                <a:latin typeface="Arial" panose="020B0604020202020204" pitchFamily="34" charset="0"/>
                <a:cs typeface="Arial" panose="020B0604020202020204" pitchFamily="34" charset="0"/>
              </a:rPr>
              <a:t>Verbindungsperson</a:t>
            </a:r>
            <a:r>
              <a:rPr lang="de-DE" sz="2200" dirty="0">
                <a:solidFill>
                  <a:srgbClr val="616262"/>
                </a:solidFill>
                <a:latin typeface="Arial" panose="020B0604020202020204" pitchFamily="34" charset="0"/>
                <a:cs typeface="Arial" panose="020B0604020202020204" pitchFamily="34" charset="0"/>
              </a:rPr>
              <a:t> im Distrikt/Multidistrikt zu agieren. Damit vertritt er oder sie die Interessen und Perspektiven der Leos und Leo-Lions und stellt Austausch und Verbindungen her. </a:t>
            </a:r>
          </a:p>
          <a:p>
            <a:endParaRPr lang="en-US" sz="2200" dirty="0">
              <a:solidFill>
                <a:srgbClr val="616262"/>
              </a:solidFill>
              <a:latin typeface="Arial" panose="020B0604020202020204" pitchFamily="34" charset="0"/>
              <a:cs typeface="Arial" panose="020B0604020202020204" pitchFamily="34" charset="0"/>
            </a:endParaRPr>
          </a:p>
          <a:p>
            <a:r>
              <a:rPr lang="de-DE" sz="2200" dirty="0">
                <a:solidFill>
                  <a:srgbClr val="616262"/>
                </a:solidFill>
                <a:latin typeface="Arial" panose="020B0604020202020204" pitchFamily="34" charset="0"/>
                <a:cs typeface="Arial" panose="020B0604020202020204" pitchFamily="34" charset="0"/>
              </a:rPr>
              <a:t>Die </a:t>
            </a:r>
            <a:r>
              <a:rPr lang="de-DE" sz="2200" b="1" dirty="0">
                <a:solidFill>
                  <a:srgbClr val="00AC69"/>
                </a:solidFill>
                <a:latin typeface="Arial" panose="020B0604020202020204" pitchFamily="34" charset="0"/>
                <a:cs typeface="Arial" panose="020B0604020202020204" pitchFamily="34" charset="0"/>
              </a:rPr>
              <a:t>Leo-Lion-Verbindungsperson im Vorstand</a:t>
            </a:r>
            <a:r>
              <a:rPr lang="de-DE" sz="2200" dirty="0">
                <a:latin typeface="Arial" panose="020B0604020202020204" pitchFamily="34" charset="0"/>
                <a:cs typeface="Arial" panose="020B0604020202020204" pitchFamily="34" charset="0"/>
              </a:rPr>
              <a:t> </a:t>
            </a:r>
            <a:r>
              <a:rPr lang="de-DE" sz="2200" dirty="0">
                <a:solidFill>
                  <a:srgbClr val="616262"/>
                </a:solidFill>
                <a:latin typeface="Arial" panose="020B0604020202020204" pitchFamily="34" charset="0"/>
                <a:cs typeface="Arial" panose="020B0604020202020204" pitchFamily="34" charset="0"/>
              </a:rPr>
              <a:t>bietet zwei Leo-Lion-Mitgliedern die Chance, als Teil des Vorstands von Lions International mitzuwirken. Diese Verbindungspersonen werden vom Internationalen Präsidenten von Lions Clubs International ausgewählt und amtieren für ein Jahr. Sie haben kein Wahlrecht. </a:t>
            </a:r>
          </a:p>
          <a:p>
            <a:endParaRPr lang="en-US" sz="2200" dirty="0">
              <a:solidFill>
                <a:srgbClr val="616262"/>
              </a:solidFill>
              <a:latin typeface="Arial" panose="020B0604020202020204" pitchFamily="34" charset="0"/>
              <a:cs typeface="Arial" panose="020B0604020202020204" pitchFamily="34" charset="0"/>
            </a:endParaRPr>
          </a:p>
          <a:p>
            <a:r>
              <a:rPr lang="de-DE" sz="2200" dirty="0">
                <a:solidFill>
                  <a:srgbClr val="616262"/>
                </a:solidFill>
                <a:latin typeface="Arial" panose="020B0604020202020204" pitchFamily="34" charset="0"/>
                <a:cs typeface="Arial" panose="020B0604020202020204" pitchFamily="34" charset="0"/>
              </a:rPr>
              <a:t>Weitere Informationen zu jedem Amt finden Sie in den Kapiteln III und VII der Lions-Vorstandsdirektiven. </a:t>
            </a:r>
          </a:p>
        </p:txBody>
      </p:sp>
      <p:pic>
        <p:nvPicPr>
          <p:cNvPr id="7" name="Picture 6">
            <a:extLst>
              <a:ext uri="{FF2B5EF4-FFF2-40B4-BE49-F238E27FC236}">
                <a16:creationId xmlns:a16="http://schemas.microsoft.com/office/drawing/2014/main" id="{AA38447D-DE09-4E46-A704-2C94DCA969D5}"/>
              </a:ext>
            </a:extLst>
          </p:cNvPr>
          <p:cNvPicPr>
            <a:picLocks noChangeAspect="1"/>
          </p:cNvPicPr>
          <p:nvPr/>
        </p:nvPicPr>
        <p:blipFill rotWithShape="1">
          <a:blip r:embed="rId3"/>
          <a:srcRect l="15744" b="4901"/>
          <a:stretch/>
        </p:blipFill>
        <p:spPr>
          <a:xfrm>
            <a:off x="-31075" y="5178695"/>
            <a:ext cx="991893" cy="1679305"/>
          </a:xfrm>
          <a:prstGeom prst="rect">
            <a:avLst/>
          </a:prstGeom>
        </p:spPr>
      </p:pic>
    </p:spTree>
    <p:extLst>
      <p:ext uri="{BB962C8B-B14F-4D97-AF65-F5344CB8AC3E}">
        <p14:creationId xmlns:p14="http://schemas.microsoft.com/office/powerpoint/2010/main" val="7753286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54</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66627" y="692749"/>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3600" b="1">
                <a:solidFill>
                  <a:srgbClr val="616262"/>
                </a:solidFill>
                <a:hlinkClick r:id="rId4">
                  <a:extLst>
                    <a:ext uri="{A12FA001-AC4F-418D-AE19-62706E023703}">
                      <ahyp:hlinkClr xmlns:ahyp="http://schemas.microsoft.com/office/drawing/2018/hyperlinkcolor" val="tx"/>
                    </a:ext>
                  </a:extLst>
                </a:hlinkClick>
              </a:rPr>
              <a:t>Lions-Lernzentrum</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508421" y="351294"/>
            <a:ext cx="1558206" cy="1558206"/>
          </a:xfrm>
          <a:prstGeom prst="rect">
            <a:avLst/>
          </a:prstGeom>
        </p:spPr>
      </p:pic>
      <p:sp>
        <p:nvSpPr>
          <p:cNvPr id="7" name="Content Placeholder 6">
            <a:extLst>
              <a:ext uri="{FF2B5EF4-FFF2-40B4-BE49-F238E27FC236}">
                <a16:creationId xmlns:a16="http://schemas.microsoft.com/office/drawing/2014/main" id="{29090A20-0B87-4554-89A9-D4FD8415EA44}"/>
              </a:ext>
            </a:extLst>
          </p:cNvPr>
          <p:cNvSpPr txBox="1">
            <a:spLocks/>
          </p:cNvSpPr>
          <p:nvPr/>
        </p:nvSpPr>
        <p:spPr bwMode="auto">
          <a:xfrm>
            <a:off x="209064" y="4481108"/>
            <a:ext cx="6865980" cy="934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de-DE" sz="2400">
                <a:solidFill>
                  <a:srgbClr val="616262"/>
                </a:solidFill>
                <a:latin typeface="Helvetica Neue" charset="0"/>
                <a:ea typeface="Helvetica Neue" charset="0"/>
                <a:cs typeface="Helvetica Neue" charset="0"/>
              </a:rPr>
              <a:t>Lion Account wird benötigt</a:t>
            </a:r>
          </a:p>
          <a:p>
            <a:pPr algn="ctr"/>
            <a:r>
              <a:rPr lang="de-DE" sz="2400">
                <a:solidFill>
                  <a:srgbClr val="616262"/>
                </a:solidFill>
                <a:latin typeface="Helvetica Neue" charset="0"/>
                <a:ea typeface="Helvetica Neue" charset="0"/>
                <a:cs typeface="Helvetica Neue" charset="0"/>
              </a:rPr>
              <a:t>Aktualisierte Kurse im Lions-Lernzentrum</a:t>
            </a:r>
          </a:p>
          <a:p>
            <a:pPr marL="0" indent="0" algn="ctr">
              <a:buNone/>
            </a:pPr>
            <a:endParaRPr lang="en-US" kern="0" dirty="0">
              <a:solidFill>
                <a:schemeClr val="bg1">
                  <a:lumMod val="50000"/>
                </a:schemeClr>
              </a:solidFill>
              <a:latin typeface="Helvetica Neue" charset="0"/>
              <a:ea typeface="Helvetica Neue" charset="0"/>
              <a:cs typeface="Helvetica Neue" charset="0"/>
            </a:endParaRPr>
          </a:p>
        </p:txBody>
      </p:sp>
      <p:pic>
        <p:nvPicPr>
          <p:cNvPr id="9" name="Picture 8" hidden="1">
            <a:extLst>
              <a:ext uri="{FF2B5EF4-FFF2-40B4-BE49-F238E27FC236}">
                <a16:creationId xmlns:a16="http://schemas.microsoft.com/office/drawing/2014/main" id="{A93E8D85-BC1C-4338-B2A2-696CA537AC03}"/>
              </a:ext>
            </a:extLst>
          </p:cNvPr>
          <p:cNvPicPr/>
          <p:nvPr/>
        </p:nvPicPr>
        <p:blipFill>
          <a:blip r:embed="rId6"/>
          <a:stretch>
            <a:fillRect/>
          </a:stretch>
        </p:blipFill>
        <p:spPr>
          <a:xfrm>
            <a:off x="666882" y="1640181"/>
            <a:ext cx="6413029" cy="2409903"/>
          </a:xfrm>
          <a:prstGeom prst="rect">
            <a:avLst/>
          </a:prstGeom>
        </p:spPr>
      </p:pic>
      <p:pic>
        <p:nvPicPr>
          <p:cNvPr id="10" name="Picture 9">
            <a:extLst>
              <a:ext uri="{FF2B5EF4-FFF2-40B4-BE49-F238E27FC236}">
                <a16:creationId xmlns:a16="http://schemas.microsoft.com/office/drawing/2014/main" id="{46BBBC32-7631-4346-A2E5-A365CC571FB6}"/>
              </a:ext>
            </a:extLst>
          </p:cNvPr>
          <p:cNvPicPr/>
          <p:nvPr/>
        </p:nvPicPr>
        <p:blipFill>
          <a:blip r:embed="rId7">
            <a:extLst>
              <a:ext uri="{28A0092B-C50C-407E-A947-70E740481C1C}">
                <a14:useLocalDpi xmlns:a14="http://schemas.microsoft.com/office/drawing/2010/main" val="0"/>
              </a:ext>
            </a:extLst>
          </a:blip>
          <a:stretch>
            <a:fillRect/>
          </a:stretch>
        </p:blipFill>
        <p:spPr>
          <a:xfrm>
            <a:off x="7075044" y="1909500"/>
            <a:ext cx="4009155" cy="4320007"/>
          </a:xfrm>
          <a:prstGeom prst="rect">
            <a:avLst/>
          </a:prstGeom>
          <a:ln>
            <a:solidFill>
              <a:srgbClr val="4472C4">
                <a:lumMod val="50000"/>
              </a:srgbClr>
            </a:solidFill>
          </a:ln>
        </p:spPr>
      </p:pic>
      <p:pic>
        <p:nvPicPr>
          <p:cNvPr id="2" name="Picture 1">
            <a:extLst>
              <a:ext uri="{FF2B5EF4-FFF2-40B4-BE49-F238E27FC236}">
                <a16:creationId xmlns:a16="http://schemas.microsoft.com/office/drawing/2014/main" id="{9C92DBA5-32B0-45A3-9077-F9290167C9C3}"/>
              </a:ext>
            </a:extLst>
          </p:cNvPr>
          <p:cNvPicPr>
            <a:picLocks noChangeAspect="1"/>
          </p:cNvPicPr>
          <p:nvPr/>
        </p:nvPicPr>
        <p:blipFill>
          <a:blip r:embed="rId8"/>
          <a:stretch>
            <a:fillRect/>
          </a:stretch>
        </p:blipFill>
        <p:spPr>
          <a:xfrm>
            <a:off x="611780" y="1909500"/>
            <a:ext cx="6260553" cy="2042869"/>
          </a:xfrm>
          <a:prstGeom prst="rect">
            <a:avLst/>
          </a:prstGeom>
        </p:spPr>
      </p:pic>
      <p:pic>
        <p:nvPicPr>
          <p:cNvPr id="11" name="Picture 10">
            <a:extLst>
              <a:ext uri="{FF2B5EF4-FFF2-40B4-BE49-F238E27FC236}">
                <a16:creationId xmlns:a16="http://schemas.microsoft.com/office/drawing/2014/main" id="{54E770BB-6D02-0345-9E8D-9797C23323B7}"/>
              </a:ext>
            </a:extLst>
          </p:cNvPr>
          <p:cNvPicPr>
            <a:picLocks noChangeAspect="1"/>
          </p:cNvPicPr>
          <p:nvPr/>
        </p:nvPicPr>
        <p:blipFill rotWithShape="1">
          <a:blip r:embed="rId3"/>
          <a:srcRect l="15744" b="4901"/>
          <a:stretch/>
        </p:blipFill>
        <p:spPr>
          <a:xfrm>
            <a:off x="-31075" y="5178695"/>
            <a:ext cx="991893" cy="1679305"/>
          </a:xfrm>
          <a:prstGeom prst="rect">
            <a:avLst/>
          </a:prstGeom>
        </p:spPr>
      </p:pic>
    </p:spTree>
    <p:extLst>
      <p:ext uri="{BB962C8B-B14F-4D97-AF65-F5344CB8AC3E}">
        <p14:creationId xmlns:p14="http://schemas.microsoft.com/office/powerpoint/2010/main" val="27636531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79FB073B-DA9F-8346-8DFE-FBC9BC83AFBD}"/>
              </a:ext>
            </a:extLst>
          </p:cNvPr>
          <p:cNvPicPr>
            <a:picLocks noChangeAspect="1"/>
          </p:cNvPicPr>
          <p:nvPr/>
        </p:nvPicPr>
        <p:blipFill rotWithShape="1">
          <a:blip r:embed="rId3"/>
          <a:srcRect l="16530" t="2053" r="10928" b="4800"/>
          <a:stretch/>
        </p:blipFill>
        <p:spPr>
          <a:xfrm rot="10800000">
            <a:off x="9857182" y="-1"/>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55</a:t>
            </a:fld>
            <a:endParaRPr lang="en-US" sz="1000">
              <a:solidFill>
                <a:srgbClr val="55565A"/>
              </a:solidFill>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136806" y="798416"/>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209574"/>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873759" y="1807425"/>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1200"/>
              </a:spcAft>
            </a:pPr>
            <a:r>
              <a:rPr lang="de-DE" sz="2400" b="1">
                <a:solidFill>
                  <a:srgbClr val="616262"/>
                </a:solidFill>
                <a:latin typeface="Helvetica Neue" charset="0"/>
                <a:ea typeface="Helvetica Neue" charset="0"/>
                <a:cs typeface="Helvetica Neue" charset="0"/>
              </a:rPr>
              <a:t>Bietet Lions-Multidistrikten, -Subdistrikten oder -Einzeldistrikten bei einer Leo-Führungskräfteveranstaltung finanzielle Unterstützung.</a:t>
            </a:r>
          </a:p>
          <a:p>
            <a:pPr marL="285750" indent="-285750">
              <a:buFont typeface="Arial" panose="020B0604020202020204" pitchFamily="34" charset="0"/>
              <a:buChar char="•"/>
            </a:pPr>
            <a:r>
              <a:rPr lang="de-DE" sz="2400">
                <a:solidFill>
                  <a:srgbClr val="616262"/>
                </a:solidFill>
                <a:ea typeface="Helvetica Neue" charset="0"/>
              </a:rPr>
              <a:t>2.000 US-Dollar in Zuschüssen (Rückerstattung)</a:t>
            </a:r>
          </a:p>
          <a:p>
            <a:pPr marL="285750" indent="-285750">
              <a:buFont typeface="Arial" panose="020B0604020202020204" pitchFamily="34" charset="0"/>
              <a:buChar char="•"/>
            </a:pPr>
            <a:r>
              <a:rPr lang="de-DE" sz="2400">
                <a:solidFill>
                  <a:srgbClr val="616262"/>
                </a:solidFill>
                <a:ea typeface="Helvetica Neue" charset="0"/>
              </a:rPr>
              <a:t>Bis zu drei Zuschüsse pro CA</a:t>
            </a:r>
          </a:p>
          <a:p>
            <a:pPr marL="285750" indent="-285750">
              <a:buFont typeface="Arial" panose="020B0604020202020204" pitchFamily="34" charset="0"/>
              <a:buChar char="•"/>
            </a:pPr>
            <a:r>
              <a:rPr lang="de-DE" sz="2400">
                <a:solidFill>
                  <a:srgbClr val="616262"/>
                </a:solidFill>
              </a:rPr>
              <a:t>Leos präsentieren oder gestalten Sitzungen mit</a:t>
            </a:r>
          </a:p>
          <a:p>
            <a:pPr marL="285750" indent="-285750">
              <a:buFont typeface="Arial" panose="020B0604020202020204" pitchFamily="34" charset="0"/>
              <a:buChar char="•"/>
            </a:pPr>
            <a:r>
              <a:rPr lang="de-DE" sz="2400">
                <a:solidFill>
                  <a:srgbClr val="616262"/>
                </a:solidFill>
              </a:rPr>
              <a:t>Leos sind im Planungsausschuss beteiligt</a:t>
            </a:r>
          </a:p>
          <a:p>
            <a:pPr marL="285750" indent="-285750">
              <a:buFont typeface="Arial" panose="020B0604020202020204" pitchFamily="34" charset="0"/>
              <a:buChar char="•"/>
            </a:pPr>
            <a:r>
              <a:rPr lang="de-DE" sz="2400">
                <a:solidFill>
                  <a:srgbClr val="616262"/>
                </a:solidFill>
              </a:rPr>
              <a:t>Einzelveranstaltung</a:t>
            </a:r>
          </a:p>
          <a:p>
            <a:pPr marL="285750" indent="-285750">
              <a:buFont typeface="Arial" panose="020B0604020202020204" pitchFamily="34" charset="0"/>
              <a:buChar char="•"/>
            </a:pPr>
            <a:r>
              <a:rPr lang="de-DE" sz="2400">
                <a:solidFill>
                  <a:srgbClr val="616262"/>
                </a:solidFill>
              </a:rPr>
              <a:t>Zusammenarbeit von Lions und Leos</a:t>
            </a:r>
          </a:p>
          <a:p>
            <a:pPr marL="804849" lvl="1" indent="-285750">
              <a:buFontTx/>
              <a:buChar char="-"/>
            </a:pPr>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873759" y="1080010"/>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a:solidFill>
                  <a:srgbClr val="616262"/>
                </a:solidFill>
                <a:latin typeface="Arial" panose="020B0604020202020204" pitchFamily="34" charset="0"/>
                <a:cs typeface="Arial" panose="020B0604020202020204" pitchFamily="34" charset="0"/>
              </a:rPr>
              <a:t>Zuschuss für Leo-Führungskräfte</a:t>
            </a:r>
          </a:p>
        </p:txBody>
      </p:sp>
      <p:sp>
        <p:nvSpPr>
          <p:cNvPr id="15" name="TextBox 14">
            <a:extLst>
              <a:ext uri="{FF2B5EF4-FFF2-40B4-BE49-F238E27FC236}">
                <a16:creationId xmlns:a16="http://schemas.microsoft.com/office/drawing/2014/main" id="{AA5465C5-1A80-486B-9C49-7AF75EFC235C}"/>
              </a:ext>
            </a:extLst>
          </p:cNvPr>
          <p:cNvSpPr txBox="1"/>
          <p:nvPr/>
        </p:nvSpPr>
        <p:spPr>
          <a:xfrm>
            <a:off x="8047755" y="4497049"/>
            <a:ext cx="3638992" cy="1200329"/>
          </a:xfrm>
          <a:prstGeom prst="rect">
            <a:avLst/>
          </a:prstGeom>
          <a:solidFill>
            <a:schemeClr val="bg1"/>
          </a:solidFill>
          <a:ln w="57150">
            <a:solidFill>
              <a:srgbClr val="FFC000"/>
            </a:solidFill>
          </a:ln>
        </p:spPr>
        <p:txBody>
          <a:bodyPr wrap="square" rtlCol="0">
            <a:spAutoFit/>
          </a:bodyPr>
          <a:lstStyle/>
          <a:p>
            <a:pPr algn="ctr"/>
            <a:r>
              <a:rPr lang="de-DE" sz="2400" b="1" dirty="0">
                <a:solidFill>
                  <a:srgbClr val="00AC69"/>
                </a:solidFill>
                <a:latin typeface="Helvetica Neue" charset="0"/>
                <a:ea typeface="Helvetica Neue" charset="0"/>
                <a:cs typeface="Helvetica Neue" charset="0"/>
              </a:rPr>
              <a:t>Werden vom 1. Juli bis 1. Mai angenommen </a:t>
            </a:r>
          </a:p>
          <a:p>
            <a:pPr algn="ctr"/>
            <a:r>
              <a:rPr lang="de-DE" sz="2400" b="1" dirty="0">
                <a:solidFill>
                  <a:srgbClr val="00AC69"/>
                </a:solidFill>
                <a:latin typeface="Helvetica Neue" charset="0"/>
                <a:ea typeface="Helvetica Neue" charset="0"/>
                <a:cs typeface="Helvetica Neue" charset="0"/>
              </a:rPr>
              <a:t>Windhundverfahren</a:t>
            </a:r>
          </a:p>
        </p:txBody>
      </p:sp>
    </p:spTree>
    <p:extLst>
      <p:ext uri="{BB962C8B-B14F-4D97-AF65-F5344CB8AC3E}">
        <p14:creationId xmlns:p14="http://schemas.microsoft.com/office/powerpoint/2010/main" val="21708140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1796"/>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79FB073B-DA9F-8346-8DFE-FBC9BC83AFBD}"/>
              </a:ext>
            </a:extLst>
          </p:cNvPr>
          <p:cNvPicPr>
            <a:picLocks noChangeAspect="1"/>
          </p:cNvPicPr>
          <p:nvPr/>
        </p:nvPicPr>
        <p:blipFill rotWithShape="1">
          <a:blip r:embed="rId3"/>
          <a:srcRect l="16530" t="2053" r="10928" b="4800"/>
          <a:stretch/>
        </p:blipFill>
        <p:spPr>
          <a:xfrm rot="10800000">
            <a:off x="9857182" y="-42524"/>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56</a:t>
            </a:fld>
            <a:endParaRPr lang="en-US" sz="1000">
              <a:solidFill>
                <a:srgbClr val="55565A"/>
              </a:solidFill>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136806" y="798416"/>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209574"/>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948982" y="1550246"/>
            <a:ext cx="7679629"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1200"/>
              </a:spcAft>
            </a:pPr>
            <a:r>
              <a:rPr lang="de-DE" sz="2400" b="1">
                <a:solidFill>
                  <a:srgbClr val="616262"/>
                </a:solidFill>
                <a:ea typeface="Helvetica Neue" charset="0"/>
              </a:rPr>
              <a:t>Fördert Leo-Hilfsprojekte finanziell, die von Leo Clubs in einem Lions-MD oder -Distrikt durchgeführt werden</a:t>
            </a:r>
          </a:p>
          <a:p>
            <a:pPr marL="482600" indent="-342900">
              <a:lnSpc>
                <a:spcPct val="115000"/>
              </a:lnSpc>
              <a:buSzPts val="1400"/>
              <a:buFont typeface="Arial" panose="020B0604020202020204" pitchFamily="34" charset="0"/>
              <a:buChar char="•"/>
            </a:pPr>
            <a:r>
              <a:rPr lang="de-DE" sz="2400">
                <a:solidFill>
                  <a:srgbClr val="616262"/>
                </a:solidFill>
              </a:rPr>
              <a:t>1.500 bis zu 5.000 USD an ein D oder MD</a:t>
            </a:r>
          </a:p>
          <a:p>
            <a:pPr marL="482600" indent="-342900">
              <a:lnSpc>
                <a:spcPct val="115000"/>
              </a:lnSpc>
              <a:buSzPts val="1400"/>
              <a:buFont typeface="Arial" panose="020B0604020202020204" pitchFamily="34" charset="0"/>
              <a:buChar char="•"/>
            </a:pPr>
            <a:r>
              <a:rPr lang="de-DE" sz="2400">
                <a:solidFill>
                  <a:srgbClr val="616262"/>
                </a:solidFill>
              </a:rPr>
              <a:t>25 % Eigenanteil erforderlich</a:t>
            </a:r>
          </a:p>
          <a:p>
            <a:pPr marL="482600" indent="-342900">
              <a:lnSpc>
                <a:spcPct val="115000"/>
              </a:lnSpc>
              <a:buSzPts val="1400"/>
              <a:buFont typeface="Arial" panose="020B0604020202020204" pitchFamily="34" charset="0"/>
              <a:buChar char="•"/>
            </a:pPr>
            <a:r>
              <a:rPr lang="de-DE" sz="2400">
                <a:solidFill>
                  <a:srgbClr val="616262"/>
                </a:solidFill>
              </a:rPr>
              <a:t>Muss beinhalten:</a:t>
            </a:r>
          </a:p>
          <a:p>
            <a:pPr marL="1001699" lvl="1" indent="-342900">
              <a:lnSpc>
                <a:spcPct val="115000"/>
              </a:lnSpc>
              <a:buSzPts val="1400"/>
              <a:buFont typeface="Arial" panose="020B0604020202020204" pitchFamily="34" charset="0"/>
              <a:buChar char="•"/>
            </a:pPr>
            <a:r>
              <a:rPr lang="de-DE" sz="2400">
                <a:solidFill>
                  <a:srgbClr val="616262"/>
                </a:solidFill>
              </a:rPr>
              <a:t>Aktive Hilfe</a:t>
            </a:r>
          </a:p>
          <a:p>
            <a:pPr marL="1001699" lvl="1" indent="-342900">
              <a:lnSpc>
                <a:spcPct val="115000"/>
              </a:lnSpc>
              <a:buSzPts val="1400"/>
              <a:buFont typeface="Arial" panose="020B0604020202020204" pitchFamily="34" charset="0"/>
              <a:buChar char="•"/>
            </a:pPr>
            <a:r>
              <a:rPr lang="de-DE" sz="2400">
                <a:solidFill>
                  <a:srgbClr val="616262"/>
                </a:solidFill>
              </a:rPr>
              <a:t>Zusammenarbeit zwischen Leos und Lions</a:t>
            </a:r>
          </a:p>
          <a:p>
            <a:pPr marL="804849" lvl="1" indent="-285750">
              <a:buFontTx/>
              <a:buChar char="-"/>
            </a:pPr>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960184" y="9491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a:solidFill>
                  <a:srgbClr val="616262"/>
                </a:solidFill>
                <a:latin typeface="Arial" panose="020B0604020202020204" pitchFamily="34" charset="0"/>
                <a:cs typeface="Arial" panose="020B0604020202020204" pitchFamily="34" charset="0"/>
              </a:rPr>
              <a:t>LCIF-Zuschüsse für Leo-Hilfsprojekte</a:t>
            </a:r>
          </a:p>
        </p:txBody>
      </p:sp>
      <p:sp>
        <p:nvSpPr>
          <p:cNvPr id="11" name="TextBox 10">
            <a:extLst>
              <a:ext uri="{FF2B5EF4-FFF2-40B4-BE49-F238E27FC236}">
                <a16:creationId xmlns:a16="http://schemas.microsoft.com/office/drawing/2014/main" id="{AF8A0016-3380-C74F-A6C8-53798FDD9D4A}"/>
              </a:ext>
            </a:extLst>
          </p:cNvPr>
          <p:cNvSpPr txBox="1"/>
          <p:nvPr/>
        </p:nvSpPr>
        <p:spPr>
          <a:xfrm>
            <a:off x="8177119" y="4247674"/>
            <a:ext cx="3638992" cy="1200329"/>
          </a:xfrm>
          <a:prstGeom prst="rect">
            <a:avLst/>
          </a:prstGeom>
          <a:solidFill>
            <a:schemeClr val="bg1"/>
          </a:solidFill>
          <a:ln w="57150">
            <a:solidFill>
              <a:srgbClr val="FFC000"/>
            </a:solidFill>
          </a:ln>
        </p:spPr>
        <p:txBody>
          <a:bodyPr wrap="square" rtlCol="0">
            <a:spAutoFit/>
          </a:bodyPr>
          <a:lstStyle/>
          <a:p>
            <a:pPr algn="ctr"/>
            <a:r>
              <a:rPr lang="de-DE" sz="2400" b="1" dirty="0">
                <a:solidFill>
                  <a:srgbClr val="00AC69"/>
                </a:solidFill>
                <a:latin typeface="Helvetica Neue" charset="0"/>
                <a:ea typeface="Helvetica Neue" charset="0"/>
                <a:cs typeface="Helvetica Neue" charset="0"/>
              </a:rPr>
              <a:t>Werden vom 1. Juli bis 1. Mai angenommen </a:t>
            </a:r>
          </a:p>
          <a:p>
            <a:pPr algn="ctr"/>
            <a:r>
              <a:rPr lang="de-DE" sz="2400" b="1" dirty="0">
                <a:solidFill>
                  <a:srgbClr val="00AC69"/>
                </a:solidFill>
                <a:latin typeface="Helvetica Neue" charset="0"/>
                <a:ea typeface="Helvetica Neue" charset="0"/>
                <a:cs typeface="Helvetica Neue" charset="0"/>
              </a:rPr>
              <a:t>Windhundverfahren</a:t>
            </a:r>
          </a:p>
        </p:txBody>
      </p:sp>
    </p:spTree>
    <p:extLst>
      <p:ext uri="{BB962C8B-B14F-4D97-AF65-F5344CB8AC3E}">
        <p14:creationId xmlns:p14="http://schemas.microsoft.com/office/powerpoint/2010/main" val="25578177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FB073B-DA9F-8346-8DFE-FBC9BC83AFBD}"/>
              </a:ext>
            </a:extLst>
          </p:cNvPr>
          <p:cNvPicPr>
            <a:picLocks noChangeAspect="1"/>
          </p:cNvPicPr>
          <p:nvPr/>
        </p:nvPicPr>
        <p:blipFill rotWithShape="1">
          <a:blip r:embed="rId4"/>
          <a:srcRect l="16530" t="2053" r="10928" b="4800"/>
          <a:stretch/>
        </p:blipFill>
        <p:spPr>
          <a:xfrm rot="10800000">
            <a:off x="9857182" y="-1"/>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57</a:t>
            </a:fld>
            <a:endParaRPr lang="en-US" sz="1000">
              <a:solidFill>
                <a:srgbClr val="55565A"/>
              </a:solidFill>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5"/>
          <a:stretch>
            <a:fillRect/>
          </a:stretch>
        </p:blipFill>
        <p:spPr>
          <a:xfrm>
            <a:off x="10136806" y="798416"/>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6"/>
          <a:srcRect l="15744" b="4901"/>
          <a:stretch/>
        </p:blipFill>
        <p:spPr>
          <a:xfrm>
            <a:off x="-1" y="5209574"/>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375889" y="1807425"/>
            <a:ext cx="10455139"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804849" lvl="1" indent="-285750">
              <a:buFontTx/>
              <a:buChar char="-"/>
            </a:pPr>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960184" y="567341"/>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a:solidFill>
                  <a:srgbClr val="616262"/>
                </a:solidFill>
                <a:latin typeface="Arial" panose="020B0604020202020204" pitchFamily="34" charset="0"/>
                <a:cs typeface="Arial" panose="020B0604020202020204" pitchFamily="34" charset="0"/>
              </a:rPr>
              <a:t>Leo-Auszeichnungen </a:t>
            </a:r>
          </a:p>
        </p:txBody>
      </p:sp>
      <p:sp>
        <p:nvSpPr>
          <p:cNvPr id="2" name="TextBox 1">
            <a:extLst>
              <a:ext uri="{FF2B5EF4-FFF2-40B4-BE49-F238E27FC236}">
                <a16:creationId xmlns:a16="http://schemas.microsoft.com/office/drawing/2014/main" id="{29DAECCD-02C9-4804-8494-BF7B7262CC59}"/>
              </a:ext>
            </a:extLst>
          </p:cNvPr>
          <p:cNvSpPr txBox="1"/>
          <p:nvPr/>
        </p:nvSpPr>
        <p:spPr>
          <a:xfrm>
            <a:off x="943670" y="1155002"/>
            <a:ext cx="9279516" cy="5878532"/>
          </a:xfrm>
          <a:prstGeom prst="rect">
            <a:avLst/>
          </a:prstGeom>
          <a:noFill/>
        </p:spPr>
        <p:txBody>
          <a:bodyPr wrap="square" rtlCol="0">
            <a:spAutoFit/>
          </a:bodyPr>
          <a:lstStyle/>
          <a:p>
            <a:pPr>
              <a:spcBef>
                <a:spcPts val="0"/>
              </a:spcBef>
              <a:spcAft>
                <a:spcPts val="600"/>
              </a:spcAft>
              <a:defRPr/>
            </a:pPr>
            <a:r>
              <a:rPr lang="de-DE" sz="2400" dirty="0">
                <a:solidFill>
                  <a:srgbClr val="616262"/>
                </a:solidFill>
                <a:latin typeface="Arial" panose="020B0604020202020204" pitchFamily="34" charset="0"/>
                <a:cs typeface="Arial" panose="020B0604020202020204" pitchFamily="34" charset="0"/>
              </a:rPr>
              <a:t>Lions International vergibt verschiedene Auszeichnungen, um Leos und Lions, die im Rahmen des Leo-Clubprogramms aktiv sind, zu würdigen. Unten sind eine Auswahl der Auszeichnungen. Kriterien und Infos finden Sie auf der Lions-Website unter </a:t>
            </a:r>
            <a:r>
              <a:rPr lang="de-DE" sz="2400" dirty="0">
                <a:solidFill>
                  <a:srgbClr val="81827C"/>
                </a:solidFill>
                <a:latin typeface="Arial" panose="020B0604020202020204" pitchFamily="34" charset="0"/>
                <a:cs typeface="Arial" panose="020B0604020202020204" pitchFamily="34" charset="0"/>
                <a:hlinkClick r:id="rId7"/>
              </a:rPr>
              <a:t>https://www.lionsclubs.org/de/resources-for-members/resource-center/leo-awards-and-recognitions</a:t>
            </a:r>
          </a:p>
          <a:p>
            <a:pPr>
              <a:spcBef>
                <a:spcPts val="0"/>
              </a:spcBef>
              <a:spcAft>
                <a:spcPts val="600"/>
              </a:spcAft>
              <a:defRPr/>
            </a:pPr>
            <a:r>
              <a:rPr lang="de-DE" sz="2400" b="1" u="sng" dirty="0">
                <a:solidFill>
                  <a:srgbClr val="00AC69"/>
                </a:solidFill>
                <a:latin typeface="Arial" panose="020B0604020202020204" pitchFamily="34" charset="0"/>
                <a:cs typeface="Arial" panose="020B0604020202020204" pitchFamily="34" charset="0"/>
              </a:rPr>
              <a:t>Individuell</a:t>
            </a:r>
          </a:p>
          <a:p>
            <a:pPr marL="342900" indent="-342900">
              <a:spcBef>
                <a:spcPts val="0"/>
              </a:spcBef>
              <a:spcAft>
                <a:spcPts val="600"/>
              </a:spcAft>
              <a:buFont typeface="Arial" panose="020B0604020202020204" pitchFamily="34" charset="0"/>
              <a:buChar char="•"/>
              <a:defRPr/>
            </a:pPr>
            <a:r>
              <a:rPr lang="de-DE" sz="2400" dirty="0">
                <a:solidFill>
                  <a:srgbClr val="616262"/>
                </a:solidFill>
                <a:latin typeface="Arial" panose="020B0604020202020204" pitchFamily="34" charset="0"/>
                <a:cs typeface="Arial" panose="020B0604020202020204" pitchFamily="34" charset="0"/>
              </a:rPr>
              <a:t>Leo des Jahres</a:t>
            </a:r>
          </a:p>
          <a:p>
            <a:pPr>
              <a:spcBef>
                <a:spcPts val="0"/>
              </a:spcBef>
              <a:spcAft>
                <a:spcPts val="600"/>
              </a:spcAft>
              <a:defRPr/>
            </a:pPr>
            <a:r>
              <a:rPr lang="de-DE" sz="2400" b="1" u="sng" dirty="0">
                <a:solidFill>
                  <a:srgbClr val="00AC69"/>
                </a:solidFill>
                <a:latin typeface="Arial" panose="020B0604020202020204" pitchFamily="34" charset="0"/>
                <a:cs typeface="Arial" panose="020B0604020202020204" pitchFamily="34" charset="0"/>
              </a:rPr>
              <a:t>Club</a:t>
            </a:r>
          </a:p>
          <a:p>
            <a:pPr marL="342900" indent="-342900">
              <a:spcBef>
                <a:spcPts val="0"/>
              </a:spcBef>
              <a:spcAft>
                <a:spcPts val="600"/>
              </a:spcAft>
              <a:buFont typeface="Arial" panose="020B0604020202020204" pitchFamily="34" charset="0"/>
              <a:buChar char="•"/>
              <a:defRPr/>
            </a:pPr>
            <a:r>
              <a:rPr lang="de-DE" sz="2400" dirty="0">
                <a:solidFill>
                  <a:srgbClr val="616262"/>
                </a:solidFill>
                <a:latin typeface="Arial" panose="020B0604020202020204" pitchFamily="34" charset="0"/>
                <a:cs typeface="Arial" panose="020B0604020202020204" pitchFamily="34" charset="0"/>
              </a:rPr>
              <a:t>Club-Excellence-Auszeichnung</a:t>
            </a:r>
          </a:p>
          <a:p>
            <a:pPr marL="342900" indent="-342900">
              <a:spcBef>
                <a:spcPts val="0"/>
              </a:spcBef>
              <a:spcAft>
                <a:spcPts val="600"/>
              </a:spcAft>
              <a:buFont typeface="Arial" panose="020B0604020202020204" pitchFamily="34" charset="0"/>
              <a:buChar char="•"/>
              <a:defRPr/>
            </a:pPr>
            <a:r>
              <a:rPr lang="de-DE" sz="2400" dirty="0">
                <a:solidFill>
                  <a:srgbClr val="616262"/>
                </a:solidFill>
                <a:latin typeface="Arial" panose="020B0604020202020204" pitchFamily="34" charset="0"/>
                <a:cs typeface="Arial" panose="020B0604020202020204" pitchFamily="34" charset="0"/>
              </a:rPr>
              <a:t>Serving-Together-Auszeichnung (Gemeinsam Helfen)</a:t>
            </a:r>
          </a:p>
          <a:p>
            <a:pPr>
              <a:spcBef>
                <a:spcPts val="0"/>
              </a:spcBef>
              <a:spcAft>
                <a:spcPts val="600"/>
              </a:spcAft>
              <a:defRPr/>
            </a:pPr>
            <a:r>
              <a:rPr lang="de-DE" sz="2400" b="1" u="sng" dirty="0">
                <a:solidFill>
                  <a:srgbClr val="00AC69"/>
                </a:solidFill>
                <a:latin typeface="Arial" panose="020B0604020202020204" pitchFamily="34" charset="0"/>
                <a:cs typeface="Arial" panose="020B0604020202020204" pitchFamily="34" charset="0"/>
              </a:rPr>
              <a:t>Distrikt/Multidistrikt</a:t>
            </a:r>
          </a:p>
          <a:p>
            <a:pPr marL="342900" indent="-342900">
              <a:spcBef>
                <a:spcPts val="0"/>
              </a:spcBef>
              <a:spcAft>
                <a:spcPts val="600"/>
              </a:spcAft>
              <a:buFont typeface="Arial" panose="020B0604020202020204" pitchFamily="34" charset="0"/>
              <a:buChar char="•"/>
              <a:defRPr/>
            </a:pPr>
            <a:r>
              <a:rPr lang="de-DE" sz="2400" dirty="0">
                <a:solidFill>
                  <a:srgbClr val="616262"/>
                </a:solidFill>
                <a:latin typeface="Arial" panose="020B0604020202020204" pitchFamily="34" charset="0"/>
                <a:cs typeface="Arial" panose="020B0604020202020204" pitchFamily="34" charset="0"/>
              </a:rPr>
              <a:t>Auszeichnungen für Leo-Distriktpräsident*innen</a:t>
            </a:r>
          </a:p>
          <a:p>
            <a:pPr>
              <a:spcBef>
                <a:spcPts val="0"/>
              </a:spcBef>
              <a:spcAft>
                <a:spcPts val="600"/>
              </a:spcAft>
              <a:defRPr/>
            </a:pPr>
            <a:endParaRPr lang="en-US" sz="2400" dirty="0">
              <a:solidFill>
                <a:srgbClr val="81827C"/>
              </a:solidFill>
              <a:latin typeface="Arial" panose="020B0604020202020204" pitchFamily="34" charset="0"/>
              <a:cs typeface="Arial" panose="020B0604020202020204" pitchFamily="34" charset="0"/>
            </a:endParaRPr>
          </a:p>
        </p:txBody>
      </p:sp>
      <p:graphicFrame>
        <p:nvGraphicFramePr>
          <p:cNvPr id="9" name="Object 8">
            <a:extLst>
              <a:ext uri="{FF2B5EF4-FFF2-40B4-BE49-F238E27FC236}">
                <a16:creationId xmlns:a16="http://schemas.microsoft.com/office/drawing/2014/main" id="{4402AC27-DF68-4AC2-A629-168CD1624EFB}"/>
              </a:ext>
            </a:extLst>
          </p:cNvPr>
          <p:cNvGraphicFramePr>
            <a:graphicFrameLocks noChangeAspect="1"/>
          </p:cNvGraphicFramePr>
          <p:nvPr>
            <p:extLst>
              <p:ext uri="{D42A27DB-BD31-4B8C-83A1-F6EECF244321}">
                <p14:modId xmlns:p14="http://schemas.microsoft.com/office/powerpoint/2010/main" val="1322323183"/>
              </p:ext>
            </p:extLst>
          </p:nvPr>
        </p:nvGraphicFramePr>
        <p:xfrm>
          <a:off x="8682582" y="3252265"/>
          <a:ext cx="2908447" cy="2077462"/>
        </p:xfrm>
        <a:graphic>
          <a:graphicData uri="http://schemas.openxmlformats.org/presentationml/2006/ole">
            <mc:AlternateContent xmlns:mc="http://schemas.openxmlformats.org/markup-compatibility/2006">
              <mc:Choice xmlns:v="urn:schemas-microsoft-com:vml" Requires="v">
                <p:oleObj spid="_x0000_s3154" name="Acrobat Document" r:id="rId8" imgW="3200301" imgH="2286000" progId="AcroExch.Document.DC">
                  <p:embed/>
                </p:oleObj>
              </mc:Choice>
              <mc:Fallback>
                <p:oleObj name="Acrobat Document" r:id="rId8" imgW="3200301" imgH="2286000" progId="AcroExch.Document.DC">
                  <p:embed/>
                  <p:pic>
                    <p:nvPicPr>
                      <p:cNvPr id="11" name="Object 10">
                        <a:extLst>
                          <a:ext uri="{FF2B5EF4-FFF2-40B4-BE49-F238E27FC236}">
                            <a16:creationId xmlns:a16="http://schemas.microsoft.com/office/drawing/2014/main" id="{1E53780F-29D7-4815-A07F-887BAEBDFB7A}"/>
                          </a:ext>
                        </a:extLst>
                      </p:cNvPr>
                      <p:cNvPicPr/>
                      <p:nvPr/>
                    </p:nvPicPr>
                    <p:blipFill>
                      <a:blip r:embed="rId9"/>
                      <a:stretch>
                        <a:fillRect/>
                      </a:stretch>
                    </p:blipFill>
                    <p:spPr>
                      <a:xfrm>
                        <a:off x="8682582" y="3252265"/>
                        <a:ext cx="2908447" cy="2077462"/>
                      </a:xfrm>
                      <a:prstGeom prst="rect">
                        <a:avLst/>
                      </a:prstGeom>
                    </p:spPr>
                  </p:pic>
                </p:oleObj>
              </mc:Fallback>
            </mc:AlternateContent>
          </a:graphicData>
        </a:graphic>
      </p:graphicFrame>
    </p:spTree>
    <p:extLst>
      <p:ext uri="{BB962C8B-B14F-4D97-AF65-F5344CB8AC3E}">
        <p14:creationId xmlns:p14="http://schemas.microsoft.com/office/powerpoint/2010/main" val="2127580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hape&#10;&#10;Description automatically generated">
            <a:extLst>
              <a:ext uri="{FF2B5EF4-FFF2-40B4-BE49-F238E27FC236}">
                <a16:creationId xmlns:a16="http://schemas.microsoft.com/office/drawing/2014/main" id="{08E9E750-E4A7-0342-9B88-267A2AB69D8F}"/>
              </a:ext>
            </a:extLst>
          </p:cNvPr>
          <p:cNvPicPr>
            <a:picLocks noChangeAspect="1"/>
          </p:cNvPicPr>
          <p:nvPr/>
        </p:nvPicPr>
        <p:blipFill>
          <a:blip r:embed="rId3"/>
          <a:stretch>
            <a:fillRect/>
          </a:stretch>
        </p:blipFill>
        <p:spPr>
          <a:xfrm>
            <a:off x="0" y="0"/>
            <a:ext cx="12172208" cy="6858000"/>
          </a:xfrm>
          <a:prstGeom prst="rect">
            <a:avLst/>
          </a:prstGeom>
        </p:spPr>
      </p:pic>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58</a:t>
            </a:fld>
            <a:endParaRPr lang="en-US" sz="1000">
              <a:solidFill>
                <a:srgbClr val="00338D"/>
              </a:solidFill>
            </a:endParaRPr>
          </a:p>
        </p:txBody>
      </p:sp>
      <p:sp>
        <p:nvSpPr>
          <p:cNvPr id="16" name="Text Placeholder 18">
            <a:extLst>
              <a:ext uri="{FF2B5EF4-FFF2-40B4-BE49-F238E27FC236}">
                <a16:creationId xmlns:a16="http://schemas.microsoft.com/office/drawing/2014/main" id="{95CF3BC0-6133-9D44-8F9B-F16ED366B64B}"/>
              </a:ext>
            </a:extLst>
          </p:cNvPr>
          <p:cNvSpPr txBox="1">
            <a:spLocks/>
          </p:cNvSpPr>
          <p:nvPr/>
        </p:nvSpPr>
        <p:spPr>
          <a:xfrm>
            <a:off x="566923" y="431127"/>
            <a:ext cx="6097978" cy="85580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3200">
                <a:solidFill>
                  <a:schemeClr val="bg1"/>
                </a:solidFill>
                <a:effectLst>
                  <a:glow>
                    <a:schemeClr val="bg1"/>
                  </a:glow>
                </a:effectLst>
              </a:rPr>
              <a:t>Zusammenfassung</a:t>
            </a:r>
          </a:p>
        </p:txBody>
      </p:sp>
      <p:sp>
        <p:nvSpPr>
          <p:cNvPr id="2" name="TextBox 1">
            <a:extLst>
              <a:ext uri="{FF2B5EF4-FFF2-40B4-BE49-F238E27FC236}">
                <a16:creationId xmlns:a16="http://schemas.microsoft.com/office/drawing/2014/main" id="{848F00FF-2D96-479E-85DD-00A894EEB8BB}"/>
              </a:ext>
            </a:extLst>
          </p:cNvPr>
          <p:cNvSpPr txBox="1"/>
          <p:nvPr/>
        </p:nvSpPr>
        <p:spPr>
          <a:xfrm>
            <a:off x="999067" y="1579407"/>
            <a:ext cx="9451219" cy="3785652"/>
          </a:xfrm>
          <a:prstGeom prst="rect">
            <a:avLst/>
          </a:prstGeom>
          <a:noFill/>
        </p:spPr>
        <p:txBody>
          <a:bodyPr wrap="square" rtlCol="0">
            <a:spAutoFit/>
          </a:bodyPr>
          <a:lstStyle/>
          <a:p>
            <a:r>
              <a:rPr lang="de-DE" sz="2400">
                <a:solidFill>
                  <a:schemeClr val="bg1"/>
                </a:solidFill>
                <a:latin typeface="Arial" panose="020B0604020202020204" pitchFamily="34" charset="0"/>
                <a:cs typeface="Arial" panose="020B0604020202020204" pitchFamily="34" charset="0"/>
              </a:rPr>
              <a:t>Wichtige Aspekte des Moduls</a:t>
            </a:r>
          </a:p>
          <a:p>
            <a:pPr marL="342900" indent="-342900">
              <a:buFont typeface="Arial" panose="020B0604020202020204" pitchFamily="34" charset="0"/>
              <a:buChar char="•"/>
            </a:pPr>
            <a:r>
              <a:rPr lang="de-DE" sz="2400">
                <a:solidFill>
                  <a:schemeClr val="bg1"/>
                </a:solidFill>
                <a:latin typeface="Arial" panose="020B0604020202020204" pitchFamily="34" charset="0"/>
                <a:cs typeface="Arial" panose="020B0604020202020204" pitchFamily="34" charset="0"/>
              </a:rPr>
              <a:t>Lions International stellt kostenfreie Online-Leitfäden zum Ausdrucken für Leo Clubs bereit und verfügt über ein Angebot im Lions-Shop.</a:t>
            </a:r>
          </a:p>
          <a:p>
            <a:pPr marL="342900" indent="-342900">
              <a:buFont typeface="Arial" panose="020B0604020202020204" pitchFamily="34" charset="0"/>
              <a:buChar char="•"/>
            </a:pPr>
            <a:r>
              <a:rPr lang="de-DE" sz="2400">
                <a:solidFill>
                  <a:schemeClr val="bg1"/>
                </a:solidFill>
                <a:latin typeface="Arial" panose="020B0604020202020204" pitchFamily="34" charset="0"/>
                <a:cs typeface="Arial" panose="020B0604020202020204" pitchFamily="34" charset="0"/>
              </a:rPr>
              <a:t>Lions International kommuniziert mit Leos über die E-Mail-Adresse leo@lionsclubs.org und die Facebookseite für Leos.</a:t>
            </a:r>
          </a:p>
          <a:p>
            <a:pPr marL="342900" indent="-342900">
              <a:buFont typeface="Arial" panose="020B0604020202020204" pitchFamily="34" charset="0"/>
              <a:buChar char="•"/>
            </a:pPr>
            <a:r>
              <a:rPr lang="de-DE" sz="2400">
                <a:solidFill>
                  <a:schemeClr val="bg1"/>
                </a:solidFill>
                <a:latin typeface="Arial" panose="020B0604020202020204" pitchFamily="34" charset="0"/>
                <a:cs typeface="Arial" panose="020B0604020202020204" pitchFamily="34" charset="0"/>
              </a:rPr>
              <a:t>Es gibt 20 Auszeichungsprogramme für Leos.</a:t>
            </a:r>
          </a:p>
          <a:p>
            <a:pPr marL="342900" indent="-342900">
              <a:buFont typeface="Arial" panose="020B0604020202020204" pitchFamily="34" charset="0"/>
              <a:buChar char="•"/>
            </a:pPr>
            <a:endParaRPr lang="en-US" sz="2400" dirty="0">
              <a:solidFill>
                <a:schemeClr val="bg1"/>
              </a:solidFill>
              <a:latin typeface="Arial" panose="020B0604020202020204" pitchFamily="34" charset="0"/>
              <a:cs typeface="Arial" panose="020B0604020202020204" pitchFamily="34" charset="0"/>
            </a:endParaRPr>
          </a:p>
          <a:p>
            <a:r>
              <a:rPr lang="de-DE" sz="2400">
                <a:solidFill>
                  <a:schemeClr val="bg1"/>
                </a:solidFill>
                <a:latin typeface="Arial" panose="020B0604020202020204" pitchFamily="34" charset="0"/>
                <a:cs typeface="Arial" panose="020B0604020202020204" pitchFamily="34" charset="0"/>
              </a:rPr>
              <a:t>Abschließende Modulübung</a:t>
            </a:r>
          </a:p>
          <a:p>
            <a:pPr marL="342900" indent="-342900">
              <a:buFont typeface="Arial" panose="020B0604020202020204" pitchFamily="34" charset="0"/>
              <a:buChar char="•"/>
            </a:pPr>
            <a:r>
              <a:rPr lang="de-DE" sz="2400">
                <a:solidFill>
                  <a:schemeClr val="bg1"/>
                </a:solidFill>
                <a:latin typeface="Arial" panose="020B0604020202020204" pitchFamily="34" charset="0"/>
                <a:cs typeface="Arial" panose="020B0604020202020204" pitchFamily="34" charset="0"/>
              </a:rPr>
              <a:t>Gehen Sie zu der „Blaupause“ zurück, die Sie im 2. Modul entwickelt haben. Welche Hilfsmittel werden Sie zur Unterstützung dieser Pläne nutzen?</a:t>
            </a:r>
          </a:p>
        </p:txBody>
      </p:sp>
      <p:pic>
        <p:nvPicPr>
          <p:cNvPr id="8" name="Picture 7">
            <a:extLst>
              <a:ext uri="{FF2B5EF4-FFF2-40B4-BE49-F238E27FC236}">
                <a16:creationId xmlns:a16="http://schemas.microsoft.com/office/drawing/2014/main" id="{F2FE4FA6-76F3-1041-8912-7ADB2954544B}"/>
              </a:ext>
            </a:extLst>
          </p:cNvPr>
          <p:cNvPicPr>
            <a:picLocks noChangeAspect="1"/>
          </p:cNvPicPr>
          <p:nvPr/>
        </p:nvPicPr>
        <p:blipFill>
          <a:blip r:embed="rId4"/>
          <a:stretch>
            <a:fillRect/>
          </a:stretch>
        </p:blipFill>
        <p:spPr>
          <a:xfrm>
            <a:off x="9123349" y="457969"/>
            <a:ext cx="1326937" cy="663469"/>
          </a:xfrm>
          <a:prstGeom prst="rect">
            <a:avLst/>
          </a:prstGeom>
        </p:spPr>
      </p:pic>
    </p:spTree>
    <p:extLst>
      <p:ext uri="{BB962C8B-B14F-4D97-AF65-F5344CB8AC3E}">
        <p14:creationId xmlns:p14="http://schemas.microsoft.com/office/powerpoint/2010/main" val="39378100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59</a:t>
            </a:fld>
            <a:endParaRPr lang="en-US" sz="1000">
              <a:solidFill>
                <a:schemeClr val="bg1"/>
              </a:solidFill>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4053799" y="2555481"/>
            <a:ext cx="7275095" cy="1679305"/>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de-DE" sz="6000"/>
              <a:t>5. Modul</a:t>
            </a:r>
          </a:p>
          <a:p>
            <a:pPr>
              <a:spcBef>
                <a:spcPts val="0"/>
              </a:spcBef>
            </a:pPr>
            <a:r>
              <a:rPr lang="de-DE" sz="4000" b="0"/>
              <a:t>Fortsetzung der Service Journey</a:t>
            </a:r>
          </a:p>
        </p:txBody>
      </p:sp>
      <p:pic>
        <p:nvPicPr>
          <p:cNvPr id="12" name="Picture 11">
            <a:extLst>
              <a:ext uri="{FF2B5EF4-FFF2-40B4-BE49-F238E27FC236}">
                <a16:creationId xmlns:a16="http://schemas.microsoft.com/office/drawing/2014/main" id="{21B0CCCA-29CE-7247-A64B-38AF184170DC}"/>
              </a:ext>
            </a:extLst>
          </p:cNvPr>
          <p:cNvPicPr>
            <a:picLocks noChangeAspect="1"/>
          </p:cNvPicPr>
          <p:nvPr/>
        </p:nvPicPr>
        <p:blipFill>
          <a:blip r:embed="rId5"/>
          <a:stretch>
            <a:fillRect/>
          </a:stretch>
        </p:blipFill>
        <p:spPr>
          <a:xfrm>
            <a:off x="9215017" y="5862797"/>
            <a:ext cx="1326937" cy="663469"/>
          </a:xfrm>
          <a:prstGeom prst="rect">
            <a:avLst/>
          </a:prstGeom>
        </p:spPr>
      </p:pic>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6"/>
          <a:stretch>
            <a:fillRect/>
          </a:stretch>
        </p:blipFill>
        <p:spPr>
          <a:xfrm>
            <a:off x="1608668" y="2422605"/>
            <a:ext cx="2113397" cy="2113397"/>
          </a:xfrm>
          <a:prstGeom prst="rect">
            <a:avLst/>
          </a:prstGeom>
        </p:spPr>
      </p:pic>
    </p:spTree>
    <p:extLst>
      <p:ext uri="{BB962C8B-B14F-4D97-AF65-F5344CB8AC3E}">
        <p14:creationId xmlns:p14="http://schemas.microsoft.com/office/powerpoint/2010/main" val="4232023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BBED3819-FAE7-AD45-B403-4E0D4B681E1F}"/>
              </a:ext>
            </a:extLst>
          </p:cNvPr>
          <p:cNvPicPr>
            <a:picLocks noChangeAspect="1"/>
          </p:cNvPicPr>
          <p:nvPr/>
        </p:nvPicPr>
        <p:blipFill>
          <a:blip r:embed="rId3"/>
          <a:stretch>
            <a:fillRect/>
          </a:stretch>
        </p:blipFill>
        <p:spPr>
          <a:xfrm>
            <a:off x="8334375" y="0"/>
            <a:ext cx="3857625" cy="6858000"/>
          </a:xfrm>
          <a:prstGeom prst="rect">
            <a:avLst/>
          </a:prstGeom>
        </p:spPr>
      </p:pic>
      <p:pic>
        <p:nvPicPr>
          <p:cNvPr id="11" name="Picture 10">
            <a:extLst>
              <a:ext uri="{FF2B5EF4-FFF2-40B4-BE49-F238E27FC236}">
                <a16:creationId xmlns:a16="http://schemas.microsoft.com/office/drawing/2014/main" id="{5C582622-8BAF-2940-84F1-8C90B13D96F3}"/>
              </a:ext>
            </a:extLst>
          </p:cNvPr>
          <p:cNvPicPr>
            <a:picLocks noChangeAspect="1"/>
          </p:cNvPicPr>
          <p:nvPr/>
        </p:nvPicPr>
        <p:blipFill rotWithShape="1">
          <a:blip r:embed="rId4"/>
          <a:srcRect l="68604" t="4387" r="-7305" b="37925"/>
          <a:stretch/>
        </p:blipFill>
        <p:spPr>
          <a:xfrm rot="10800000">
            <a:off x="10508066" y="0"/>
            <a:ext cx="1683934" cy="3765146"/>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a:solidFill>
                <a:schemeClr val="bg1"/>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3477084" y="2003215"/>
            <a:ext cx="3857625" cy="3523860"/>
          </a:xfrm>
          <a:prstGeom prst="rect">
            <a:avLst/>
          </a:prstGeom>
        </p:spPr>
        <p:txBody>
          <a:bodyPr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lnSpc>
                <a:spcPct val="150000"/>
              </a:lnSpc>
            </a:pPr>
            <a:r>
              <a:rPr lang="de-DE" sz="4000" b="1">
                <a:solidFill>
                  <a:srgbClr val="00AC69"/>
                </a:solidFill>
                <a:latin typeface="Arial Black" panose="020B0604020202020204" pitchFamily="34" charset="0"/>
                <a:cs typeface="Arial Black" panose="020B0604020202020204" pitchFamily="34" charset="0"/>
              </a:rPr>
              <a:t>Leadership </a:t>
            </a:r>
          </a:p>
          <a:p>
            <a:pPr algn="ctr">
              <a:lnSpc>
                <a:spcPct val="150000"/>
              </a:lnSpc>
            </a:pPr>
            <a:r>
              <a:rPr lang="de-DE" sz="4000" b="1">
                <a:solidFill>
                  <a:srgbClr val="00AC69"/>
                </a:solidFill>
                <a:latin typeface="Arial Black" panose="020B0604020202020204" pitchFamily="34" charset="0"/>
                <a:cs typeface="Arial Black" panose="020B0604020202020204" pitchFamily="34" charset="0"/>
              </a:rPr>
              <a:t>Erfahrungen </a:t>
            </a:r>
          </a:p>
          <a:p>
            <a:pPr algn="ctr">
              <a:lnSpc>
                <a:spcPct val="150000"/>
              </a:lnSpc>
            </a:pPr>
            <a:r>
              <a:rPr lang="de-DE" sz="4000" b="1">
                <a:solidFill>
                  <a:srgbClr val="00AC69"/>
                </a:solidFill>
                <a:latin typeface="Arial Black" panose="020B0604020202020204" pitchFamily="34" charset="0"/>
                <a:cs typeface="Arial Black" panose="020B0604020202020204" pitchFamily="34" charset="0"/>
              </a:rPr>
              <a:t>Chancen</a:t>
            </a: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991895" y="918167"/>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a:solidFill>
                  <a:srgbClr val="616262"/>
                </a:solidFill>
                <a:latin typeface="Arial" panose="020B0604020202020204" pitchFamily="34" charset="0"/>
                <a:cs typeface="Arial" panose="020B0604020202020204" pitchFamily="34" charset="0"/>
              </a:rPr>
              <a:t>Das Ziel von Leo Clubs</a:t>
            </a:r>
          </a:p>
        </p:txBody>
      </p:sp>
      <p:pic>
        <p:nvPicPr>
          <p:cNvPr id="16" name="Picture 15">
            <a:extLst>
              <a:ext uri="{FF2B5EF4-FFF2-40B4-BE49-F238E27FC236}">
                <a16:creationId xmlns:a16="http://schemas.microsoft.com/office/drawing/2014/main" id="{E36BB3E6-B9BC-3849-A15D-CDFFEE44AFF9}"/>
              </a:ext>
            </a:extLst>
          </p:cNvPr>
          <p:cNvPicPr>
            <a:picLocks noChangeAspect="1"/>
          </p:cNvPicPr>
          <p:nvPr/>
        </p:nvPicPr>
        <p:blipFill rotWithShape="1">
          <a:blip r:embed="rId5"/>
          <a:srcRect l="15744" b="4901"/>
          <a:stretch/>
        </p:blipFill>
        <p:spPr>
          <a:xfrm rot="10800000" flipH="1">
            <a:off x="1" y="-3785"/>
            <a:ext cx="991893" cy="1679305"/>
          </a:xfrm>
          <a:prstGeom prst="rect">
            <a:avLst/>
          </a:prstGeom>
        </p:spPr>
      </p:pic>
      <p:pic>
        <p:nvPicPr>
          <p:cNvPr id="18" name="Picture 17">
            <a:extLst>
              <a:ext uri="{FF2B5EF4-FFF2-40B4-BE49-F238E27FC236}">
                <a16:creationId xmlns:a16="http://schemas.microsoft.com/office/drawing/2014/main" id="{CD02E65A-00DE-3547-8F86-EE1324189F92}"/>
              </a:ext>
            </a:extLst>
          </p:cNvPr>
          <p:cNvPicPr>
            <a:picLocks noChangeAspect="1"/>
          </p:cNvPicPr>
          <p:nvPr/>
        </p:nvPicPr>
        <p:blipFill rotWithShape="1">
          <a:blip r:embed="rId6"/>
          <a:srcRect l="16530" t="2053" r="10928" b="4800"/>
          <a:stretch/>
        </p:blipFill>
        <p:spPr>
          <a:xfrm>
            <a:off x="0" y="2360950"/>
            <a:ext cx="2334818" cy="4497050"/>
          </a:xfrm>
          <a:prstGeom prst="rect">
            <a:avLst/>
          </a:prstGeom>
        </p:spPr>
      </p:pic>
      <p:pic>
        <p:nvPicPr>
          <p:cNvPr id="19" name="Picture 18">
            <a:extLst>
              <a:ext uri="{FF2B5EF4-FFF2-40B4-BE49-F238E27FC236}">
                <a16:creationId xmlns:a16="http://schemas.microsoft.com/office/drawing/2014/main" id="{E6568189-0227-D14B-BF49-46F5293AD796}"/>
              </a:ext>
            </a:extLst>
          </p:cNvPr>
          <p:cNvPicPr>
            <a:picLocks noChangeAspect="1"/>
          </p:cNvPicPr>
          <p:nvPr/>
        </p:nvPicPr>
        <p:blipFill>
          <a:blip r:embed="rId7"/>
          <a:stretch>
            <a:fillRect/>
          </a:stretch>
        </p:blipFill>
        <p:spPr>
          <a:xfrm>
            <a:off x="1493040" y="2599264"/>
            <a:ext cx="2113397" cy="2113397"/>
          </a:xfrm>
          <a:prstGeom prst="rect">
            <a:avLst/>
          </a:prstGeom>
        </p:spPr>
      </p:pic>
      <p:pic>
        <p:nvPicPr>
          <p:cNvPr id="22" name="Picture 21">
            <a:extLst>
              <a:ext uri="{FF2B5EF4-FFF2-40B4-BE49-F238E27FC236}">
                <a16:creationId xmlns:a16="http://schemas.microsoft.com/office/drawing/2014/main" id="{AB4194CD-7E8A-1B47-96D7-383EC0E157B8}"/>
              </a:ext>
            </a:extLst>
          </p:cNvPr>
          <p:cNvPicPr>
            <a:picLocks noChangeAspect="1"/>
          </p:cNvPicPr>
          <p:nvPr/>
        </p:nvPicPr>
        <p:blipFill>
          <a:blip r:embed="rId8"/>
          <a:stretch>
            <a:fillRect/>
          </a:stretch>
        </p:blipFill>
        <p:spPr>
          <a:xfrm>
            <a:off x="7670905" y="5737257"/>
            <a:ext cx="1326937" cy="663469"/>
          </a:xfrm>
          <a:prstGeom prst="rect">
            <a:avLst/>
          </a:prstGeom>
        </p:spPr>
      </p:pic>
    </p:spTree>
    <p:extLst>
      <p:ext uri="{BB962C8B-B14F-4D97-AF65-F5344CB8AC3E}">
        <p14:creationId xmlns:p14="http://schemas.microsoft.com/office/powerpoint/2010/main" val="1045250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A8FDEAE-3AC2-5240-8119-D3B72B5EAF0D}"/>
              </a:ext>
            </a:extLst>
          </p:cNvPr>
          <p:cNvPicPr>
            <a:picLocks/>
          </p:cNvPicPr>
          <p:nvPr/>
        </p:nvPicPr>
        <p:blipFill rotWithShape="1">
          <a:blip r:embed="rId3" cstate="print">
            <a:extLst>
              <a:ext uri="{28A0092B-C50C-407E-A947-70E740481C1C}">
                <a14:useLocalDpi xmlns:a14="http://schemas.microsoft.com/office/drawing/2010/main" val="0"/>
              </a:ext>
            </a:extLst>
          </a:blip>
          <a:srcRect l="2876" t="18747" r="9596" b="7585"/>
          <a:stretch/>
        </p:blipFill>
        <p:spPr>
          <a:xfrm>
            <a:off x="0" y="0"/>
            <a:ext cx="12192000" cy="6858000"/>
          </a:xfrm>
          <a:prstGeom prst="rect">
            <a:avLst/>
          </a:prstGeom>
        </p:spPr>
      </p:pic>
      <p:sp>
        <p:nvSpPr>
          <p:cNvPr id="17" name="Title 1">
            <a:extLst>
              <a:ext uri="{FF2B5EF4-FFF2-40B4-BE49-F238E27FC236}">
                <a16:creationId xmlns:a16="http://schemas.microsoft.com/office/drawing/2014/main" id="{F77340C4-742B-034D-8D04-777E45F35890}"/>
              </a:ext>
            </a:extLst>
          </p:cNvPr>
          <p:cNvSpPr>
            <a:spLocks noGrp="1"/>
          </p:cNvSpPr>
          <p:nvPr>
            <p:ph type="ctrTitle"/>
          </p:nvPr>
        </p:nvSpPr>
        <p:spPr>
          <a:xfrm>
            <a:off x="519778" y="3429000"/>
            <a:ext cx="7024022" cy="2824839"/>
          </a:xfrm>
          <a:solidFill>
            <a:schemeClr val="bg1">
              <a:alpha val="90000"/>
            </a:schemeClr>
          </a:solidFill>
        </p:spPr>
        <p:txBody>
          <a:bodyPr>
            <a:normAutofit fontScale="90000"/>
          </a:bodyPr>
          <a:lstStyle/>
          <a:p>
            <a:br/>
            <a:br/>
            <a:br/>
            <a:br/>
            <a:br/>
            <a:br/>
            <a:br/>
            <a:br/>
            <a:br/>
            <a:br/>
            <a:br/>
            <a:br/>
            <a:br/>
            <a:r>
              <a:rPr lang="de-DE"/>
              <a:t>                                                         </a:t>
            </a:r>
            <a:endParaRPr lang="de-DE" sz="1400" b="1" dirty="0">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93D036DC-21D2-4783-99C4-1AEF56174C8F}"/>
              </a:ext>
            </a:extLst>
          </p:cNvPr>
          <p:cNvSpPr/>
          <p:nvPr/>
        </p:nvSpPr>
        <p:spPr>
          <a:xfrm>
            <a:off x="650972" y="3575961"/>
            <a:ext cx="6569635" cy="2824839"/>
          </a:xfrm>
          <a:prstGeom prst="roundRect">
            <a:avLst/>
          </a:prstGeom>
          <a:solidFill>
            <a:srgbClr val="FFFFFF">
              <a:alpha val="7294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7494124-DBD6-49F8-9AC1-D327F1CB093C}"/>
              </a:ext>
            </a:extLst>
          </p:cNvPr>
          <p:cNvSpPr txBox="1"/>
          <p:nvPr/>
        </p:nvSpPr>
        <p:spPr>
          <a:xfrm>
            <a:off x="847165" y="3780261"/>
            <a:ext cx="6569635" cy="1477328"/>
          </a:xfrm>
          <a:prstGeom prst="rect">
            <a:avLst/>
          </a:prstGeom>
          <a:noFill/>
        </p:spPr>
        <p:txBody>
          <a:bodyPr wrap="square" rtlCol="0" anchor="b" anchorCtr="0">
            <a:spAutoFit/>
          </a:bodyPr>
          <a:lstStyle/>
          <a:p>
            <a:pPr>
              <a:lnSpc>
                <a:spcPts val="5400"/>
              </a:lnSpc>
            </a:pPr>
            <a:r>
              <a:rPr lang="de-DE" sz="5400" b="1" dirty="0">
                <a:solidFill>
                  <a:srgbClr val="00338D"/>
                </a:solidFill>
                <a:latin typeface="Arial" panose="020B0604020202020204" pitchFamily="34" charset="0"/>
              </a:rPr>
              <a:t>Fortsetzung der Service Journey</a:t>
            </a:r>
            <a:endParaRPr lang="de-DE" sz="4400" dirty="0">
              <a:solidFill>
                <a:srgbClr val="00338D"/>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2F339693-9449-BF41-B3AC-527EFB6A4F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0953" y="3077738"/>
            <a:ext cx="1405047" cy="702523"/>
          </a:xfrm>
          <a:prstGeom prst="rect">
            <a:avLst/>
          </a:prstGeom>
          <a:effectLst/>
        </p:spPr>
      </p:pic>
      <p:sp>
        <p:nvSpPr>
          <p:cNvPr id="9" name="TextBox 8">
            <a:extLst>
              <a:ext uri="{FF2B5EF4-FFF2-40B4-BE49-F238E27FC236}">
                <a16:creationId xmlns:a16="http://schemas.microsoft.com/office/drawing/2014/main" id="{15A2AFD3-EFE3-6B49-A3E9-FB2A2ADAC346}"/>
              </a:ext>
            </a:extLst>
          </p:cNvPr>
          <p:cNvSpPr txBox="1"/>
          <p:nvPr/>
        </p:nvSpPr>
        <p:spPr>
          <a:xfrm>
            <a:off x="847165" y="5339881"/>
            <a:ext cx="6569635" cy="677108"/>
          </a:xfrm>
          <a:prstGeom prst="rect">
            <a:avLst/>
          </a:prstGeom>
          <a:noFill/>
        </p:spPr>
        <p:txBody>
          <a:bodyPr wrap="square" rtlCol="0" anchor="b" anchorCtr="0">
            <a:spAutoFit/>
          </a:bodyPr>
          <a:lstStyle/>
          <a:p>
            <a:r>
              <a:rPr lang="de-DE" sz="2000" b="1" kern="0" dirty="0">
                <a:solidFill>
                  <a:srgbClr val="55565A"/>
                </a:solidFill>
                <a:latin typeface="Arial" charset="0"/>
              </a:rPr>
              <a:t>Den Werdegang vom Leo zum Lion fördern.</a:t>
            </a:r>
          </a:p>
          <a:p>
            <a:r>
              <a:rPr lang="de-DE" dirty="0">
                <a:solidFill>
                  <a:srgbClr val="55565A"/>
                </a:solidFill>
                <a:latin typeface="Arial" panose="020B0604020202020204" pitchFamily="34" charset="0"/>
              </a:rPr>
              <a:t>Schulung für Leo Clubberater und Beauftragte für Leo Clubs</a:t>
            </a:r>
          </a:p>
        </p:txBody>
      </p:sp>
    </p:spTree>
    <p:extLst>
      <p:ext uri="{BB962C8B-B14F-4D97-AF65-F5344CB8AC3E}">
        <p14:creationId xmlns:p14="http://schemas.microsoft.com/office/powerpoint/2010/main" val="3083740518"/>
      </p:ext>
    </p:extLst>
  </p:cSld>
  <p:clrMapOvr>
    <a:masterClrMapping/>
  </p:clrMapOvr>
  <mc:AlternateContent xmlns:mc="http://schemas.openxmlformats.org/markup-compatibility/2006" xmlns:p14="http://schemas.microsoft.com/office/powerpoint/2010/main">
    <mc:Choice Requires="p14">
      <p:transition spd="slow" p14:dur="2000" advTm="28505"/>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advTm="28505"/>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3013500"/>
            <a:ext cx="8993083" cy="830997"/>
          </a:xfrm>
          <a:prstGeom prst="rect">
            <a:avLst/>
          </a:prstGeom>
          <a:noFill/>
        </p:spPr>
        <p:txBody>
          <a:bodyPr wrap="square" rtlCol="0" anchor="ctr" anchorCtr="0">
            <a:spAutoFit/>
          </a:bodyPr>
          <a:lstStyle/>
          <a:p>
            <a:pPr algn="ctr"/>
            <a:r>
              <a:rPr lang="de-DE" sz="4800" b="1" dirty="0">
                <a:solidFill>
                  <a:schemeClr val="bg1"/>
                </a:solidFill>
                <a:latin typeface="Arial" panose="020B0604020202020204" pitchFamily="34" charset="0"/>
              </a:rPr>
              <a:t>Ziele</a:t>
            </a:r>
          </a:p>
        </p:txBody>
      </p:sp>
    </p:spTree>
    <p:extLst>
      <p:ext uri="{BB962C8B-B14F-4D97-AF65-F5344CB8AC3E}">
        <p14:creationId xmlns:p14="http://schemas.microsoft.com/office/powerpoint/2010/main" val="33121802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3013501"/>
            <a:ext cx="8993083" cy="830997"/>
          </a:xfrm>
          <a:prstGeom prst="rect">
            <a:avLst/>
          </a:prstGeom>
          <a:noFill/>
        </p:spPr>
        <p:txBody>
          <a:bodyPr wrap="square" rtlCol="0" anchor="ctr" anchorCtr="0">
            <a:spAutoFit/>
          </a:bodyPr>
          <a:lstStyle/>
          <a:p>
            <a:pPr algn="ctr"/>
            <a:r>
              <a:rPr lang="de-DE" sz="4800" b="1" dirty="0">
                <a:solidFill>
                  <a:schemeClr val="bg1"/>
                </a:solidFill>
                <a:latin typeface="Arial" panose="020B0604020202020204" pitchFamily="34" charset="0"/>
              </a:rPr>
              <a:t>Warum Ihre Unterstützung wichtig ist</a:t>
            </a:r>
          </a:p>
        </p:txBody>
      </p:sp>
    </p:spTree>
    <p:extLst>
      <p:ext uri="{BB962C8B-B14F-4D97-AF65-F5344CB8AC3E}">
        <p14:creationId xmlns:p14="http://schemas.microsoft.com/office/powerpoint/2010/main" val="22048979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3013501"/>
            <a:ext cx="8993083" cy="830997"/>
          </a:xfrm>
          <a:prstGeom prst="rect">
            <a:avLst/>
          </a:prstGeom>
          <a:noFill/>
        </p:spPr>
        <p:txBody>
          <a:bodyPr wrap="square" rtlCol="0" anchor="ctr" anchorCtr="0">
            <a:spAutoFit/>
          </a:bodyPr>
          <a:lstStyle/>
          <a:p>
            <a:pPr algn="ctr"/>
            <a:r>
              <a:rPr lang="de-DE" sz="4800" b="1" dirty="0">
                <a:solidFill>
                  <a:schemeClr val="bg1"/>
                </a:solidFill>
                <a:latin typeface="Arial" panose="020B0604020202020204" pitchFamily="34" charset="0"/>
              </a:rPr>
              <a:t>Umgehende Meldung Ihrer Leos</a:t>
            </a:r>
          </a:p>
        </p:txBody>
      </p:sp>
    </p:spTree>
    <p:extLst>
      <p:ext uri="{BB962C8B-B14F-4D97-AF65-F5344CB8AC3E}">
        <p14:creationId xmlns:p14="http://schemas.microsoft.com/office/powerpoint/2010/main" val="10401204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3013501"/>
            <a:ext cx="8993083" cy="830997"/>
          </a:xfrm>
          <a:prstGeom prst="rect">
            <a:avLst/>
          </a:prstGeom>
          <a:noFill/>
        </p:spPr>
        <p:txBody>
          <a:bodyPr wrap="square" rtlCol="0" anchor="ctr" anchorCtr="0">
            <a:spAutoFit/>
          </a:bodyPr>
          <a:lstStyle/>
          <a:p>
            <a:pPr algn="ctr"/>
            <a:r>
              <a:rPr lang="de-DE" sz="4800" b="1" dirty="0">
                <a:solidFill>
                  <a:schemeClr val="bg1"/>
                </a:solidFill>
                <a:latin typeface="Arial" panose="020B0604020202020204" pitchFamily="34" charset="0"/>
              </a:rPr>
              <a:t>Strategieplanung</a:t>
            </a:r>
          </a:p>
        </p:txBody>
      </p:sp>
    </p:spTree>
    <p:extLst>
      <p:ext uri="{BB962C8B-B14F-4D97-AF65-F5344CB8AC3E}">
        <p14:creationId xmlns:p14="http://schemas.microsoft.com/office/powerpoint/2010/main" val="18161253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rotWithShape="1">
          <a:blip r:embed="rId3">
            <a:extLst>
              <a:ext uri="{28A0092B-C50C-407E-A947-70E740481C1C}">
                <a14:useLocalDpi xmlns:a14="http://schemas.microsoft.com/office/drawing/2010/main" val="0"/>
              </a:ext>
            </a:extLst>
          </a:blip>
          <a:srcRect l="-1" r="84867"/>
          <a:stretch/>
        </p:blipFill>
        <p:spPr>
          <a:xfrm>
            <a:off x="0" y="0"/>
            <a:ext cx="1845129"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2240353" y="2054749"/>
            <a:ext cx="7772327" cy="34245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de-DE" sz="2400" kern="0" dirty="0">
                <a:solidFill>
                  <a:srgbClr val="55565A"/>
                </a:solidFill>
                <a:latin typeface="Arial" charset="0"/>
              </a:rPr>
              <a:t>Leos profitieren von einer positiven Beziehung zu Lions im Frühstadium ihrer Leo-Mitgliedschaft</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de-DE" sz="2400" kern="0" dirty="0">
                <a:solidFill>
                  <a:srgbClr val="55565A"/>
                </a:solidFill>
                <a:latin typeface="Arial" charset="0"/>
              </a:rPr>
              <a:t>Durch Meldung Ihrer Leos bei Lions Clubs International wird gute Kommunikation, die Anrechnung ihrer Dienstjahre und ihre Qualifikation zum Leo-Lion sichergestellt</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de-DE" sz="2400" kern="0" dirty="0">
                <a:solidFill>
                  <a:srgbClr val="55565A"/>
                </a:solidFill>
                <a:latin typeface="Arial" charset="0"/>
              </a:rPr>
              <a:t>Helfen Sie Ihren Leos, eine Strategie zur Fortsetzung ihrer Hilfeleistungen bei Lions Clubs International zu planen </a:t>
            </a:r>
          </a:p>
        </p:txBody>
      </p:sp>
      <p:sp>
        <p:nvSpPr>
          <p:cNvPr id="7" name="TextBox 6">
            <a:extLst>
              <a:ext uri="{FF2B5EF4-FFF2-40B4-BE49-F238E27FC236}">
                <a16:creationId xmlns:a16="http://schemas.microsoft.com/office/drawing/2014/main" id="{4A0F263E-D02A-E84C-9F14-761471A5A44B}"/>
              </a:ext>
            </a:extLst>
          </p:cNvPr>
          <p:cNvSpPr txBox="1"/>
          <p:nvPr/>
        </p:nvSpPr>
        <p:spPr>
          <a:xfrm>
            <a:off x="2240353" y="983317"/>
            <a:ext cx="7579610" cy="738664"/>
          </a:xfrm>
          <a:prstGeom prst="rect">
            <a:avLst/>
          </a:prstGeom>
          <a:noFill/>
        </p:spPr>
        <p:txBody>
          <a:bodyPr wrap="square" rtlCol="0" anchor="b" anchorCtr="0">
            <a:spAutoFit/>
          </a:bodyPr>
          <a:lstStyle/>
          <a:p>
            <a:r>
              <a:rPr lang="de-DE" sz="4200" b="1" dirty="0">
                <a:solidFill>
                  <a:srgbClr val="00338D"/>
                </a:solidFill>
                <a:latin typeface="Arial" panose="020B0604020202020204" pitchFamily="34" charset="0"/>
              </a:rPr>
              <a:t>Wichtige Punkte</a:t>
            </a:r>
            <a:endParaRPr lang="de-DE" sz="4200" dirty="0">
              <a:solidFill>
                <a:srgbClr val="00338D"/>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2720" y="5760720"/>
            <a:ext cx="1405046" cy="702523"/>
          </a:xfrm>
          <a:prstGeom prst="rect">
            <a:avLst/>
          </a:prstGeom>
          <a:effectLst/>
        </p:spPr>
      </p:pic>
    </p:spTree>
    <p:extLst>
      <p:ext uri="{BB962C8B-B14F-4D97-AF65-F5344CB8AC3E}">
        <p14:creationId xmlns:p14="http://schemas.microsoft.com/office/powerpoint/2010/main" val="33403390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2875002"/>
            <a:ext cx="8993083" cy="1107996"/>
          </a:xfrm>
          <a:prstGeom prst="rect">
            <a:avLst/>
          </a:prstGeom>
          <a:noFill/>
        </p:spPr>
        <p:txBody>
          <a:bodyPr wrap="square" rtlCol="0" anchor="ctr" anchorCtr="0">
            <a:spAutoFit/>
          </a:bodyPr>
          <a:lstStyle/>
          <a:p>
            <a:pPr algn="ctr"/>
            <a:r>
              <a:rPr lang="de-DE" sz="6600" b="1" dirty="0">
                <a:solidFill>
                  <a:schemeClr val="bg1"/>
                </a:solidFill>
                <a:latin typeface="Arial" panose="020B0604020202020204" pitchFamily="34" charset="0"/>
              </a:rPr>
              <a:t>Leo-Lion-Programm</a:t>
            </a:r>
          </a:p>
        </p:txBody>
      </p:sp>
    </p:spTree>
    <p:extLst>
      <p:ext uri="{BB962C8B-B14F-4D97-AF65-F5344CB8AC3E}">
        <p14:creationId xmlns:p14="http://schemas.microsoft.com/office/powerpoint/2010/main" val="28821189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539A93-EFE3-9843-8EC3-9B8428C35A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6">
            <a:extLst>
              <a:ext uri="{FF2B5EF4-FFF2-40B4-BE49-F238E27FC236}">
                <a16:creationId xmlns:a16="http://schemas.microsoft.com/office/drawing/2014/main" id="{7726AC3A-E2CE-E64D-BFFC-3B82AF3AF97A}"/>
              </a:ext>
            </a:extLst>
          </p:cNvPr>
          <p:cNvSpPr txBox="1">
            <a:spLocks/>
          </p:cNvSpPr>
          <p:nvPr/>
        </p:nvSpPr>
        <p:spPr bwMode="auto">
          <a:xfrm>
            <a:off x="813418" y="3103475"/>
            <a:ext cx="3887425" cy="2908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spcBef>
                <a:spcPts val="0"/>
              </a:spcBef>
              <a:spcAft>
                <a:spcPts val="1200"/>
              </a:spcAft>
              <a:buClr>
                <a:srgbClr val="EBB700"/>
              </a:buClr>
              <a:buNone/>
            </a:pPr>
            <a:r>
              <a:rPr lang="de-DE" sz="2400" b="1" dirty="0">
                <a:solidFill>
                  <a:srgbClr val="55565A"/>
                </a:solidFill>
                <a:latin typeface="Arial" charset="0"/>
              </a:rPr>
              <a:t>Qualifikation </a:t>
            </a:r>
          </a:p>
          <a:p>
            <a:pPr>
              <a:spcBef>
                <a:spcPts val="0"/>
              </a:spcBef>
              <a:spcAft>
                <a:spcPts val="1200"/>
              </a:spcAft>
              <a:buClr>
                <a:srgbClr val="EBB700"/>
              </a:buClr>
            </a:pPr>
            <a:r>
              <a:rPr lang="de-DE" sz="2400" dirty="0">
                <a:solidFill>
                  <a:srgbClr val="55565A"/>
                </a:solidFill>
                <a:latin typeface="Arial" charset="0"/>
              </a:rPr>
              <a:t>Ehemaliger Leo</a:t>
            </a:r>
          </a:p>
          <a:p>
            <a:pPr>
              <a:spcBef>
                <a:spcPts val="0"/>
              </a:spcBef>
              <a:spcAft>
                <a:spcPts val="1200"/>
              </a:spcAft>
              <a:buClr>
                <a:srgbClr val="EBB700"/>
              </a:buClr>
            </a:pPr>
            <a:r>
              <a:rPr lang="de-DE" sz="2400" dirty="0">
                <a:solidFill>
                  <a:srgbClr val="55565A"/>
                </a:solidFill>
                <a:latin typeface="Arial" charset="0"/>
              </a:rPr>
              <a:t>War länger als ein Jahr lang als Leo-Mitglied tätig</a:t>
            </a:r>
          </a:p>
          <a:p>
            <a:pPr>
              <a:spcBef>
                <a:spcPts val="0"/>
              </a:spcBef>
              <a:spcAft>
                <a:spcPts val="1200"/>
              </a:spcAft>
              <a:buClr>
                <a:srgbClr val="EBB700"/>
              </a:buClr>
            </a:pPr>
            <a:r>
              <a:rPr lang="de-DE" sz="2400" dirty="0">
                <a:solidFill>
                  <a:srgbClr val="55565A"/>
                </a:solidFill>
                <a:latin typeface="Arial" charset="0"/>
              </a:rPr>
              <a:t>Im Alter zwischen 18 und 35 Jahren</a:t>
            </a:r>
            <a:endParaRPr lang="de-DE" sz="2000" u="sng" kern="0" dirty="0">
              <a:solidFill>
                <a:srgbClr val="407CCA"/>
              </a:solidFill>
              <a:latin typeface="Arial" charset="0"/>
              <a:hlinkClick r:id="rId4"/>
            </a:endParaRPr>
          </a:p>
          <a:p>
            <a:pPr marL="0" indent="0">
              <a:spcBef>
                <a:spcPts val="0"/>
              </a:spcBef>
              <a:spcAft>
                <a:spcPts val="1200"/>
              </a:spcAft>
              <a:buClr>
                <a:srgbClr val="EBB700"/>
              </a:buClr>
              <a:buNone/>
            </a:pPr>
            <a:r>
              <a:rPr lang="de-DE" sz="2000" u="sng" kern="0" dirty="0">
                <a:solidFill>
                  <a:srgbClr val="407CCA"/>
                </a:solidFill>
                <a:latin typeface="Arial" charset="0"/>
                <a:hlinkClick r:id="rId4"/>
              </a:rPr>
              <a:t>Mehr erfahren</a:t>
            </a:r>
            <a:endParaRPr lang="de-DE" sz="2000" u="sng" kern="0" dirty="0">
              <a:solidFill>
                <a:srgbClr val="407CCA"/>
              </a:solidFill>
              <a:latin typeface="Arial" charset="0"/>
              <a:ea typeface="Arial" charset="0"/>
              <a:cs typeface="Arial" charset="0"/>
            </a:endParaRPr>
          </a:p>
        </p:txBody>
      </p:sp>
      <p:sp>
        <p:nvSpPr>
          <p:cNvPr id="4" name="Headline">
            <a:extLst>
              <a:ext uri="{FF2B5EF4-FFF2-40B4-BE49-F238E27FC236}">
                <a16:creationId xmlns:a16="http://schemas.microsoft.com/office/drawing/2014/main" id="{2DBC83C0-87A2-8841-93B1-F01B957594B0}"/>
              </a:ext>
            </a:extLst>
          </p:cNvPr>
          <p:cNvSpPr txBox="1">
            <a:spLocks/>
          </p:cNvSpPr>
          <p:nvPr/>
        </p:nvSpPr>
        <p:spPr>
          <a:xfrm>
            <a:off x="813417" y="416359"/>
            <a:ext cx="5282583" cy="2554545"/>
          </a:xfrm>
          <a:prstGeom prst="rect">
            <a:avLst/>
          </a:prstGeom>
        </p:spPr>
        <p:txBody>
          <a:bodyPr wrap="square">
            <a:sp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pPr>
            <a:r>
              <a:rPr lang="de-DE" sz="3200" kern="0" dirty="0">
                <a:solidFill>
                  <a:srgbClr val="00338D"/>
                </a:solidFill>
                <a:latin typeface="Arial" panose="020B0604020202020204" pitchFamily="34" charset="0"/>
              </a:rPr>
              <a:t>Ein Mitgliedschaftsprogramm für Leos, die bereit sind, Lionsmitglieder zu werden</a:t>
            </a:r>
          </a:p>
        </p:txBody>
      </p:sp>
      <p:pic>
        <p:nvPicPr>
          <p:cNvPr id="7" name="Picture 6">
            <a:extLst>
              <a:ext uri="{FF2B5EF4-FFF2-40B4-BE49-F238E27FC236}">
                <a16:creationId xmlns:a16="http://schemas.microsoft.com/office/drawing/2014/main" id="{193FA12D-594C-744A-BCD7-392AE980692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469881" y="5669280"/>
            <a:ext cx="1463038" cy="1024127"/>
          </a:xfrm>
          <a:prstGeom prst="rect">
            <a:avLst/>
          </a:prstGeom>
        </p:spPr>
      </p:pic>
      <p:pic>
        <p:nvPicPr>
          <p:cNvPr id="8" name="Picture 7">
            <a:extLst>
              <a:ext uri="{FF2B5EF4-FFF2-40B4-BE49-F238E27FC236}">
                <a16:creationId xmlns:a16="http://schemas.microsoft.com/office/drawing/2014/main" id="{865F7A38-6AB5-274F-9B21-1E41988A40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075" t="6661" r="2480" b="11487"/>
          <a:stretch/>
        </p:blipFill>
        <p:spPr>
          <a:xfrm>
            <a:off x="7923302" y="1295400"/>
            <a:ext cx="3756790" cy="2680695"/>
          </a:xfrm>
          <a:prstGeom prst="rect">
            <a:avLst/>
          </a:prstGeom>
          <a:effectLst>
            <a:outerShdw blurRad="584200" dist="38100" dir="2700000" algn="tl" rotWithShape="0">
              <a:prstClr val="black">
                <a:alpha val="18000"/>
              </a:prstClr>
            </a:outerShdw>
          </a:effectLst>
        </p:spPr>
      </p:pic>
      <p:pic>
        <p:nvPicPr>
          <p:cNvPr id="9" name="Picture 8">
            <a:extLst>
              <a:ext uri="{FF2B5EF4-FFF2-40B4-BE49-F238E27FC236}">
                <a16:creationId xmlns:a16="http://schemas.microsoft.com/office/drawing/2014/main" id="{28D46F65-E87B-AB48-B6C2-3F55CB4612B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5" t="6011" r="75" b="6206"/>
          <a:stretch/>
        </p:blipFill>
        <p:spPr>
          <a:xfrm>
            <a:off x="6745853" y="3429000"/>
            <a:ext cx="2798585" cy="1842495"/>
          </a:xfrm>
          <a:prstGeom prst="rect">
            <a:avLst/>
          </a:prstGeom>
          <a:effectLst>
            <a:outerShdw blurRad="584200" dist="38100" dir="2700000" algn="tl" rotWithShape="0">
              <a:prstClr val="black">
                <a:alpha val="18000"/>
              </a:prstClr>
            </a:outerShdw>
          </a:effectLst>
        </p:spPr>
      </p:pic>
    </p:spTree>
    <p:extLst>
      <p:ext uri="{BB962C8B-B14F-4D97-AF65-F5344CB8AC3E}">
        <p14:creationId xmlns:p14="http://schemas.microsoft.com/office/powerpoint/2010/main" val="205611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AB3A87B-4ABB-5740-B352-9F1DCFF57E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Large #">
            <a:extLst>
              <a:ext uri="{FF2B5EF4-FFF2-40B4-BE49-F238E27FC236}">
                <a16:creationId xmlns:a16="http://schemas.microsoft.com/office/drawing/2014/main" id="{5258ADF1-8EDF-4A48-BA3D-D66888E0C00E}"/>
              </a:ext>
            </a:extLst>
          </p:cNvPr>
          <p:cNvSpPr txBox="1"/>
          <p:nvPr/>
        </p:nvSpPr>
        <p:spPr>
          <a:xfrm>
            <a:off x="385465" y="1536173"/>
            <a:ext cx="4277549" cy="3170099"/>
          </a:xfrm>
          <a:prstGeom prst="rect">
            <a:avLst/>
          </a:prstGeom>
          <a:noFill/>
        </p:spPr>
        <p:txBody>
          <a:bodyPr wrap="square" rtlCol="0" anchor="b">
            <a:spAutoFit/>
          </a:bodyPr>
          <a:lstStyle/>
          <a:p>
            <a:pPr algn="ctr"/>
            <a:r>
              <a:rPr lang="de-DE" sz="4000" b="1" dirty="0">
                <a:solidFill>
                  <a:schemeClr val="bg1"/>
                </a:solidFill>
                <a:latin typeface="Arial" panose="020B0604020202020204" pitchFamily="34" charset="0"/>
              </a:rPr>
              <a:t>Ein auf die Interessen der Leos abgestimmtes Programm</a:t>
            </a:r>
          </a:p>
        </p:txBody>
      </p:sp>
      <p:sp>
        <p:nvSpPr>
          <p:cNvPr id="5" name="Rectangle 4">
            <a:extLst>
              <a:ext uri="{FF2B5EF4-FFF2-40B4-BE49-F238E27FC236}">
                <a16:creationId xmlns:a16="http://schemas.microsoft.com/office/drawing/2014/main" id="{636DC1E7-5585-EF45-B643-AD35B6A36C8D}"/>
              </a:ext>
            </a:extLst>
          </p:cNvPr>
          <p:cNvSpPr/>
          <p:nvPr/>
        </p:nvSpPr>
        <p:spPr bwMode="auto">
          <a:xfrm>
            <a:off x="6235989" y="458087"/>
            <a:ext cx="1140171" cy="396007"/>
          </a:xfrm>
          <a:prstGeom prst="rect">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7338" indent="-287338" fontAlgn="base">
              <a:spcAft>
                <a:spcPct val="0"/>
              </a:spcAft>
            </a:pPr>
            <a:r>
              <a:rPr lang="de-DE" b="1" spc="50" dirty="0">
                <a:solidFill>
                  <a:schemeClr val="bg1"/>
                </a:solidFill>
                <a:latin typeface="Arial" panose="020B0604020202020204" pitchFamily="34" charset="0"/>
              </a:rPr>
              <a:t>Vorteile</a:t>
            </a:r>
            <a:endParaRPr kumimoji="0" lang="de-DE" sz="1600" b="0" i="0" u="none" strike="noStrike" cap="none" normalizeH="0" dirty="0">
              <a:ln>
                <a:noFill/>
              </a:ln>
              <a:solidFill>
                <a:srgbClr val="404040"/>
              </a:solidFill>
              <a:effectLst/>
              <a:ea typeface="ヒラギノ角ゴ Pro W3" pitchFamily="84" charset="-128"/>
            </a:endParaRPr>
          </a:p>
        </p:txBody>
      </p:sp>
      <p:sp>
        <p:nvSpPr>
          <p:cNvPr id="6" name="TextBox 5">
            <a:extLst>
              <a:ext uri="{FF2B5EF4-FFF2-40B4-BE49-F238E27FC236}">
                <a16:creationId xmlns:a16="http://schemas.microsoft.com/office/drawing/2014/main" id="{113CAB45-24AE-B248-BBBD-FCF86E375D37}"/>
              </a:ext>
            </a:extLst>
          </p:cNvPr>
          <p:cNvSpPr txBox="1"/>
          <p:nvPr/>
        </p:nvSpPr>
        <p:spPr>
          <a:xfrm>
            <a:off x="6232308" y="854094"/>
            <a:ext cx="5574227" cy="5909310"/>
          </a:xfrm>
          <a:prstGeom prst="rect">
            <a:avLst/>
          </a:prstGeom>
          <a:noFill/>
        </p:spPr>
        <p:txBody>
          <a:bodyPr wrap="square" rtlCol="0">
            <a:spAutoFit/>
          </a:bodyPr>
          <a:lstStyle/>
          <a:p>
            <a:pPr marL="180975" indent="-180975">
              <a:buClr>
                <a:srgbClr val="EBB700"/>
              </a:buClr>
              <a:buSzPct val="50000"/>
              <a:buFont typeface="Lucida Grande" panose="020B0600040502020204" pitchFamily="34" charset="0"/>
              <a:buChar char="▶"/>
            </a:pPr>
            <a:r>
              <a:rPr lang="de-DE" dirty="0">
                <a:solidFill>
                  <a:srgbClr val="55565A"/>
                </a:solidFill>
                <a:latin typeface="Arial" charset="0"/>
              </a:rPr>
              <a:t>50 Prozent Ermäßigung auf internationale Gebühren</a:t>
            </a:r>
          </a:p>
          <a:p>
            <a:pPr marL="180975" indent="-180975">
              <a:buClr>
                <a:srgbClr val="EBB700"/>
              </a:buClr>
              <a:buSzPct val="50000"/>
              <a:buFont typeface="Lucida Grande" panose="020B0600040502020204" pitchFamily="34" charset="0"/>
              <a:buChar char="▶"/>
            </a:pPr>
            <a:endParaRPr lang="de-DE"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de-DE" dirty="0">
                <a:solidFill>
                  <a:srgbClr val="55565A"/>
                </a:solidFill>
                <a:latin typeface="Arial" charset="0"/>
              </a:rPr>
              <a:t> Erlass der Aufnahme- oder Gründungsgebühr</a:t>
            </a:r>
          </a:p>
          <a:p>
            <a:pPr marL="180975" indent="-180975">
              <a:buClr>
                <a:srgbClr val="EBB700"/>
              </a:buClr>
              <a:buSzPct val="50000"/>
              <a:buFont typeface="Lucida Grande" panose="020B0600040502020204" pitchFamily="34" charset="0"/>
              <a:buChar char="▶"/>
            </a:pPr>
            <a:endParaRPr lang="de-DE"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de-DE" dirty="0">
                <a:solidFill>
                  <a:srgbClr val="55565A"/>
                </a:solidFill>
                <a:latin typeface="Arial" charset="0"/>
              </a:rPr>
              <a:t>Anrechnung der Leo-Dienstjahre auf die Lions-Mitgliedschaft</a:t>
            </a:r>
          </a:p>
          <a:p>
            <a:pPr marL="180975" indent="-180975">
              <a:buClr>
                <a:srgbClr val="EBB700"/>
              </a:buClr>
              <a:buSzPct val="50000"/>
              <a:buFont typeface="Lucida Grande" panose="020B0600040502020204" pitchFamily="34" charset="0"/>
              <a:buChar char="▶"/>
            </a:pPr>
            <a:endParaRPr lang="de-DE"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de-DE" dirty="0">
                <a:solidFill>
                  <a:srgbClr val="55565A"/>
                </a:solidFill>
                <a:latin typeface="Arial" charset="0"/>
              </a:rPr>
              <a:t>Exklusiver Leo-Lion-Mitgliedschafts-Pin    </a:t>
            </a:r>
          </a:p>
          <a:p>
            <a:pPr marL="180975" indent="-180975">
              <a:buClr>
                <a:srgbClr val="EBB700"/>
              </a:buClr>
              <a:buSzPct val="50000"/>
              <a:buFont typeface="Lucida Grande" panose="020B0600040502020204" pitchFamily="34" charset="0"/>
              <a:buChar char="▶"/>
            </a:pPr>
            <a:endParaRPr lang="de-DE"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de-DE" dirty="0">
                <a:solidFill>
                  <a:srgbClr val="55565A"/>
                </a:solidFill>
                <a:latin typeface="Arial" charset="0"/>
              </a:rPr>
              <a:t> Anerkennung durch den Mitgliedschaftsnamen „Leo-Lion“</a:t>
            </a:r>
          </a:p>
          <a:p>
            <a:pPr marL="180975" indent="-180975">
              <a:buClr>
                <a:srgbClr val="EBB700"/>
              </a:buClr>
              <a:buSzPct val="50000"/>
              <a:buFont typeface="Lucida Grande" panose="020B0600040502020204" pitchFamily="34" charset="0"/>
              <a:buChar char="▶"/>
            </a:pPr>
            <a:endParaRPr lang="de-DE"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de-DE" dirty="0">
                <a:solidFill>
                  <a:srgbClr val="55565A"/>
                </a:solidFill>
                <a:latin typeface="Arial" charset="0"/>
              </a:rPr>
              <a:t>Professionelle LinkedIn-Networking-Gruppe </a:t>
            </a:r>
          </a:p>
          <a:p>
            <a:pPr marL="180975" indent="-180975">
              <a:buClr>
                <a:srgbClr val="EBB700"/>
              </a:buClr>
              <a:buSzPct val="50000"/>
              <a:buFont typeface="Lucida Grande" panose="020B0600040502020204" pitchFamily="34" charset="0"/>
              <a:buChar char="▶"/>
            </a:pPr>
            <a:endParaRPr lang="de-DE"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de-DE" dirty="0">
                <a:solidFill>
                  <a:srgbClr val="55565A"/>
                </a:solidFill>
                <a:latin typeface="Arial" charset="0"/>
              </a:rPr>
              <a:t>Stipendienmöglichkeiten</a:t>
            </a:r>
          </a:p>
          <a:p>
            <a:pPr marL="180975" indent="-180975">
              <a:buClr>
                <a:srgbClr val="EBB700"/>
              </a:buClr>
              <a:buSzPct val="50000"/>
              <a:buFont typeface="Lucida Grande" panose="020B0600040502020204" pitchFamily="34" charset="0"/>
              <a:buChar char="▶"/>
            </a:pPr>
            <a:endParaRPr lang="de-DE"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de-DE" dirty="0">
                <a:solidFill>
                  <a:srgbClr val="55565A"/>
                </a:solidFill>
                <a:latin typeface="Arial" charset="0"/>
              </a:rPr>
              <a:t>Berechtigung als Leo-Lion-Verbindungsperson im Vorstand zu fungieren</a:t>
            </a:r>
            <a:endParaRPr lang="de-DE" dirty="0">
              <a:solidFill>
                <a:srgbClr val="55565A"/>
              </a:solidFill>
              <a:latin typeface="Arial" charset="0"/>
              <a:ea typeface="Arial" charset="0"/>
              <a:cs typeface="Arial" charset="0"/>
            </a:endParaRPr>
          </a:p>
          <a:p>
            <a:pPr algn="r">
              <a:buClr>
                <a:srgbClr val="EBB700"/>
              </a:buClr>
              <a:buSzPct val="50000"/>
            </a:pPr>
            <a:r>
              <a:rPr lang="de-DE" u="sng" kern="0" dirty="0">
                <a:solidFill>
                  <a:srgbClr val="407CCA"/>
                </a:solidFill>
                <a:latin typeface="Arial" charset="0"/>
                <a:hlinkClick r:id="rId4"/>
              </a:rPr>
              <a:t>Mehr erfahren</a:t>
            </a:r>
            <a:endParaRPr lang="de-DE" u="sng" kern="0" dirty="0">
              <a:solidFill>
                <a:srgbClr val="407CC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endParaRPr lang="de-DE" dirty="0">
              <a:solidFill>
                <a:srgbClr val="55565A"/>
              </a:solidFill>
              <a:latin typeface="Arial" charset="0"/>
              <a:ea typeface="Arial" charset="0"/>
              <a:cs typeface="Arial" charset="0"/>
            </a:endParaRPr>
          </a:p>
        </p:txBody>
      </p:sp>
      <p:pic>
        <p:nvPicPr>
          <p:cNvPr id="14" name="Picture 13">
            <a:extLst>
              <a:ext uri="{FF2B5EF4-FFF2-40B4-BE49-F238E27FC236}">
                <a16:creationId xmlns:a16="http://schemas.microsoft.com/office/drawing/2014/main" id="{3757EA92-9923-6C4F-98B2-B492A6A66E8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20040" y="5669280"/>
            <a:ext cx="1463040" cy="1024129"/>
          </a:xfrm>
          <a:prstGeom prst="rect">
            <a:avLst/>
          </a:prstGeom>
        </p:spPr>
      </p:pic>
    </p:spTree>
    <p:extLst>
      <p:ext uri="{BB962C8B-B14F-4D97-AF65-F5344CB8AC3E}">
        <p14:creationId xmlns:p14="http://schemas.microsoft.com/office/powerpoint/2010/main" val="28920415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539A93-EFE3-9843-8EC3-9B8428C35A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6">
            <a:extLst>
              <a:ext uri="{FF2B5EF4-FFF2-40B4-BE49-F238E27FC236}">
                <a16:creationId xmlns:a16="http://schemas.microsoft.com/office/drawing/2014/main" id="{7726AC3A-E2CE-E64D-BFFC-3B82AF3AF97A}"/>
              </a:ext>
            </a:extLst>
          </p:cNvPr>
          <p:cNvSpPr txBox="1">
            <a:spLocks/>
          </p:cNvSpPr>
          <p:nvPr/>
        </p:nvSpPr>
        <p:spPr bwMode="auto">
          <a:xfrm>
            <a:off x="813418" y="2571095"/>
            <a:ext cx="3887425" cy="2908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spcAft>
                <a:spcPts val="1200"/>
              </a:spcAft>
              <a:buClr>
                <a:srgbClr val="EBB700"/>
              </a:buClr>
            </a:pPr>
            <a:r>
              <a:rPr lang="de-DE" sz="2400" dirty="0">
                <a:solidFill>
                  <a:srgbClr val="55565A"/>
                </a:solidFill>
                <a:latin typeface="Arial" charset="0"/>
              </a:rPr>
              <a:t>Ausschließlich für Leo-Lion-Mitglieder</a:t>
            </a:r>
          </a:p>
          <a:p>
            <a:pPr>
              <a:spcBef>
                <a:spcPts val="0"/>
              </a:spcBef>
              <a:spcAft>
                <a:spcPts val="1200"/>
              </a:spcAft>
              <a:buClr>
                <a:srgbClr val="EBB700"/>
              </a:buClr>
            </a:pPr>
            <a:r>
              <a:rPr lang="de-DE" sz="2400" dirty="0">
                <a:solidFill>
                  <a:srgbClr val="55565A"/>
                </a:solidFill>
                <a:latin typeface="Arial" charset="0"/>
              </a:rPr>
              <a:t>Sollte lediglich von derzeit aktiven Leo-Lions getragen werden</a:t>
            </a:r>
          </a:p>
          <a:p>
            <a:pPr>
              <a:spcBef>
                <a:spcPts val="0"/>
              </a:spcBef>
              <a:spcAft>
                <a:spcPts val="1200"/>
              </a:spcAft>
              <a:buClr>
                <a:srgbClr val="EBB700"/>
              </a:buClr>
            </a:pPr>
            <a:r>
              <a:rPr lang="de-DE" sz="2400" dirty="0">
                <a:solidFill>
                  <a:srgbClr val="55565A"/>
                </a:solidFill>
                <a:latin typeface="Arial" charset="0"/>
              </a:rPr>
              <a:t>Nicht zum Tauschen gedacht</a:t>
            </a:r>
          </a:p>
          <a:p>
            <a:pPr marL="0" indent="0">
              <a:spcBef>
                <a:spcPts val="0"/>
              </a:spcBef>
              <a:spcAft>
                <a:spcPts val="1200"/>
              </a:spcAft>
              <a:buClr>
                <a:srgbClr val="EBB700"/>
              </a:buClr>
              <a:buNone/>
            </a:pPr>
            <a:r>
              <a:rPr lang="de-DE" sz="2000" u="sng" kern="0" dirty="0">
                <a:solidFill>
                  <a:srgbClr val="407CCA"/>
                </a:solidFill>
                <a:latin typeface="Arial" charset="0"/>
                <a:hlinkClick r:id="rId4"/>
              </a:rPr>
              <a:t>Mehr erfahren</a:t>
            </a:r>
            <a:endParaRPr lang="de-DE" sz="2000" u="sng" kern="0" dirty="0">
              <a:solidFill>
                <a:srgbClr val="407CCA"/>
              </a:solidFill>
              <a:latin typeface="Arial" charset="0"/>
              <a:ea typeface="Arial" charset="0"/>
              <a:cs typeface="Arial" charset="0"/>
            </a:endParaRPr>
          </a:p>
        </p:txBody>
      </p:sp>
      <p:sp>
        <p:nvSpPr>
          <p:cNvPr id="4" name="Headline">
            <a:extLst>
              <a:ext uri="{FF2B5EF4-FFF2-40B4-BE49-F238E27FC236}">
                <a16:creationId xmlns:a16="http://schemas.microsoft.com/office/drawing/2014/main" id="{2DBC83C0-87A2-8841-93B1-F01B957594B0}"/>
              </a:ext>
            </a:extLst>
          </p:cNvPr>
          <p:cNvSpPr txBox="1">
            <a:spLocks/>
          </p:cNvSpPr>
          <p:nvPr/>
        </p:nvSpPr>
        <p:spPr>
          <a:xfrm>
            <a:off x="813419" y="776907"/>
            <a:ext cx="5064867" cy="1200329"/>
          </a:xfrm>
          <a:prstGeom prst="rect">
            <a:avLst/>
          </a:prstGeom>
        </p:spPr>
        <p:txBody>
          <a:bodyPr wrap="square">
            <a:sp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pPr>
            <a:r>
              <a:rPr lang="de-DE" kern="0" dirty="0">
                <a:solidFill>
                  <a:srgbClr val="00338D"/>
                </a:solidFill>
                <a:latin typeface="Arial" panose="020B0604020202020204" pitchFamily="34" charset="0"/>
              </a:rPr>
              <a:t>Leo-Lion-Mitgliedschafts-Pin</a:t>
            </a:r>
          </a:p>
        </p:txBody>
      </p:sp>
      <p:pic>
        <p:nvPicPr>
          <p:cNvPr id="9" name="Picture 8">
            <a:extLst>
              <a:ext uri="{FF2B5EF4-FFF2-40B4-BE49-F238E27FC236}">
                <a16:creationId xmlns:a16="http://schemas.microsoft.com/office/drawing/2014/main" id="{F6B1E70A-76EA-5144-A3B8-9D7306C3CB2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491158" y="1126168"/>
            <a:ext cx="3786879" cy="4605664"/>
          </a:xfrm>
          <a:prstGeom prst="rect">
            <a:avLst/>
          </a:prstGeom>
          <a:effectLst>
            <a:outerShdw blurRad="622300" dist="330200" dir="8100000" algn="tr" rotWithShape="0">
              <a:prstClr val="black">
                <a:alpha val="21000"/>
              </a:prstClr>
            </a:outerShdw>
          </a:effectLst>
        </p:spPr>
      </p:pic>
    </p:spTree>
    <p:extLst>
      <p:ext uri="{BB962C8B-B14F-4D97-AF65-F5344CB8AC3E}">
        <p14:creationId xmlns:p14="http://schemas.microsoft.com/office/powerpoint/2010/main" val="426120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7</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514350" indent="-514350">
              <a:spcBef>
                <a:spcPts val="0"/>
              </a:spcBef>
              <a:spcAft>
                <a:spcPts val="1200"/>
              </a:spcAft>
              <a:buFontTx/>
              <a:buAutoNum type="alphaUcPeriod"/>
              <a:defRPr/>
            </a:pPr>
            <a:r>
              <a:rPr lang="de-DE" sz="2400" dirty="0">
                <a:solidFill>
                  <a:srgbClr val="55565A"/>
                </a:solidFill>
              </a:rPr>
              <a:t>Lions Clubs mit der Gelegenheit zu versorgen, auf die Bedürfnisse junger Menschen aus der Umgebung einzugehen.</a:t>
            </a:r>
          </a:p>
          <a:p>
            <a:pPr marL="514350" indent="-514350">
              <a:spcBef>
                <a:spcPts val="0"/>
              </a:spcBef>
              <a:spcAft>
                <a:spcPts val="1200"/>
              </a:spcAft>
              <a:buFontTx/>
              <a:buAutoNum type="alphaUcPeriod"/>
              <a:defRPr/>
            </a:pPr>
            <a:r>
              <a:rPr lang="de-DE" sz="2400" dirty="0">
                <a:solidFill>
                  <a:srgbClr val="55565A"/>
                </a:solidFill>
              </a:rPr>
              <a:t>Der Jugend weltweit die Möglichkeit zu geben, sich zu entfalten und allein oder gemeinsam als verantwortungsbewusste Mitglieder der örtlichen, nationalen und internationalen Gemeinschaft ihren Beitrag zu leisten.</a:t>
            </a:r>
          </a:p>
          <a:p>
            <a:pPr marL="514350" indent="-514350">
              <a:spcBef>
                <a:spcPts val="0"/>
              </a:spcBef>
              <a:spcAft>
                <a:spcPts val="1200"/>
              </a:spcAft>
              <a:buFontTx/>
              <a:buAutoNum type="alphaUcPeriod"/>
              <a:defRPr/>
            </a:pPr>
            <a:r>
              <a:rPr lang="de-DE" sz="2400" dirty="0">
                <a:solidFill>
                  <a:srgbClr val="55565A"/>
                </a:solidFill>
              </a:rPr>
              <a:t>Hilfsprojekte unter jungen Menschen zu fördern und ihnen zu ermöglichen, ihre Fähigkeiten in den Bereichen Leadership, Erfahrung und Chancen auszubauen.</a:t>
            </a:r>
          </a:p>
          <a:p>
            <a:pPr>
              <a:spcBef>
                <a:spcPts val="0"/>
              </a:spcBef>
              <a:spcAft>
                <a:spcPts val="1200"/>
              </a:spcAft>
              <a:defRPr/>
            </a:pPr>
            <a:r>
              <a:rPr lang="de-DE" sz="2400" dirty="0">
                <a:solidFill>
                  <a:srgbClr val="55565A"/>
                </a:solidFill>
                <a:latin typeface="Arial"/>
                <a:cs typeface="Arial"/>
              </a:rPr>
              <a:t>Siehe Vorstandsdirektivenhandbuch, Kapitel XVII</a:t>
            </a:r>
          </a:p>
          <a:p>
            <a:pPr>
              <a:spcBef>
                <a:spcPts val="0"/>
              </a:spcBef>
              <a:spcAft>
                <a:spcPts val="1200"/>
              </a:spcAft>
              <a:defRPr/>
            </a:pPr>
            <a:endParaRPr lang="en-US" sz="2400" kern="0" dirty="0">
              <a:solidFill>
                <a:srgbClr val="81827C"/>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357625" y="9491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a:solidFill>
                  <a:srgbClr val="616262"/>
                </a:solidFill>
                <a:latin typeface="Arial" panose="020B0604020202020204" pitchFamily="34" charset="0"/>
                <a:cs typeface="Arial" panose="020B0604020202020204" pitchFamily="34" charset="0"/>
              </a:rPr>
              <a:t>Ziele des Leo-Clubprogramms</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597101" y="436785"/>
            <a:ext cx="1558206" cy="1558206"/>
          </a:xfrm>
          <a:prstGeom prst="rect">
            <a:avLst/>
          </a:prstGeom>
        </p:spPr>
      </p:pic>
    </p:spTree>
    <p:extLst>
      <p:ext uri="{BB962C8B-B14F-4D97-AF65-F5344CB8AC3E}">
        <p14:creationId xmlns:p14="http://schemas.microsoft.com/office/powerpoint/2010/main" val="9389290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90284A-19D8-B242-9CC1-4E91709F55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2529913" y="1613304"/>
            <a:ext cx="8610527" cy="4408495"/>
          </a:xfrm>
          <a:prstGeom prst="rect">
            <a:avLst/>
          </a:prstGeom>
        </p:spPr>
        <p:txBody>
          <a:bodyPr vert="horz" lIns="91440" tIns="45720" rIns="91440" bIns="45720" numCol="2" spcCol="2743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spcAft>
                <a:spcPts val="1500"/>
              </a:spcAft>
              <a:buClr>
                <a:srgbClr val="EBB700"/>
              </a:buClr>
              <a:buSzPct val="80000"/>
              <a:buNone/>
            </a:pPr>
            <a:r>
              <a:rPr lang="de-DE" sz="2000" b="1" kern="0" dirty="0">
                <a:solidFill>
                  <a:srgbClr val="55565A"/>
                </a:solidFill>
                <a:latin typeface="Arial" charset="0"/>
              </a:rPr>
              <a:t>Stipendium für ein interkulturelles Austauschprogramm als </a:t>
            </a:r>
            <a:br>
              <a:rPr lang="de-DE" sz="2000" b="1" kern="0" dirty="0">
                <a:solidFill>
                  <a:srgbClr val="55565A"/>
                </a:solidFill>
                <a:latin typeface="Arial" charset="0"/>
              </a:rPr>
            </a:br>
            <a:r>
              <a:rPr lang="de-DE" sz="2000" b="1" kern="0" dirty="0">
                <a:solidFill>
                  <a:srgbClr val="55565A"/>
                </a:solidFill>
                <a:latin typeface="Arial" charset="0"/>
              </a:rPr>
              <a:t>Leo-Lion-Botschafter</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de-DE" sz="2000" kern="0" dirty="0">
                <a:solidFill>
                  <a:srgbClr val="55565A"/>
                </a:solidFill>
                <a:latin typeface="Arial" charset="0"/>
              </a:rPr>
              <a:t>Ein Leo-Lion-Stipendiums-empfänger aus jedem konstitutionellen Gebiet</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de-DE" sz="2000" kern="0" dirty="0">
                <a:solidFill>
                  <a:srgbClr val="55565A"/>
                </a:solidFill>
                <a:latin typeface="Arial" charset="0"/>
              </a:rPr>
              <a:t>Finanzielle Unterstützung zur Teilnahme an einem Forum außerhalb des konstitutionellen Gebiets des Empfängers</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de-DE" sz="2000" kern="0" dirty="0">
                <a:solidFill>
                  <a:srgbClr val="55565A"/>
                </a:solidFill>
                <a:latin typeface="Arial" charset="0"/>
              </a:rPr>
              <a:t>Internationale Hilfsprojekte</a:t>
            </a:r>
          </a:p>
          <a:p>
            <a:pPr marL="0" indent="0" algn="r" fontAlgn="base">
              <a:lnSpc>
                <a:spcPct val="100000"/>
              </a:lnSpc>
              <a:spcBef>
                <a:spcPts val="0"/>
              </a:spcBef>
              <a:spcAft>
                <a:spcPts val="1500"/>
              </a:spcAft>
              <a:buClr>
                <a:srgbClr val="EBB700"/>
              </a:buClr>
              <a:buSzPct val="80000"/>
              <a:buNone/>
            </a:pPr>
            <a:r>
              <a:rPr lang="de-DE" sz="2000" u="sng" kern="0" dirty="0">
                <a:solidFill>
                  <a:srgbClr val="407CCA"/>
                </a:solidFill>
                <a:latin typeface="Arial" charset="0"/>
                <a:hlinkClick r:id="rId4"/>
              </a:rPr>
              <a:t>Mehr erfahren</a:t>
            </a:r>
            <a:endParaRPr lang="de-DE" sz="2000" u="sng" kern="0" dirty="0">
              <a:solidFill>
                <a:srgbClr val="407CCA"/>
              </a:solidFill>
              <a:latin typeface="Arial" charset="0"/>
              <a:ea typeface="Arial" charset="0"/>
              <a:cs typeface="Arial" charset="0"/>
            </a:endParaRPr>
          </a:p>
          <a:p>
            <a:pPr marL="0" indent="0" fontAlgn="base">
              <a:lnSpc>
                <a:spcPct val="100000"/>
              </a:lnSpc>
              <a:spcBef>
                <a:spcPts val="0"/>
              </a:spcBef>
              <a:spcAft>
                <a:spcPts val="1500"/>
              </a:spcAft>
              <a:buClr>
                <a:srgbClr val="EBB700"/>
              </a:buClr>
              <a:buSzPct val="80000"/>
              <a:buNone/>
            </a:pPr>
            <a:r>
              <a:rPr lang="de-DE" sz="2000" b="1" kern="0" dirty="0">
                <a:solidFill>
                  <a:srgbClr val="55565A"/>
                </a:solidFill>
                <a:latin typeface="Arial" charset="0"/>
              </a:rPr>
              <a:t>Leo-Lion-Stipendium für das Seminar für erfahrene Lions-Führungskräfte (Advanced Lions Leadership, ALLI) </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de-DE" sz="2000" kern="0" dirty="0">
                <a:solidFill>
                  <a:srgbClr val="55565A"/>
                </a:solidFill>
                <a:latin typeface="Arial" charset="0"/>
              </a:rPr>
              <a:t>Ein Leo-Lion-Stipendiums-empfänger aus jedem konstitutionellen Gebiet (CA)</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de-DE" sz="2000" kern="0" dirty="0">
                <a:solidFill>
                  <a:srgbClr val="55565A"/>
                </a:solidFill>
                <a:latin typeface="Arial" charset="0"/>
              </a:rPr>
              <a:t>Finanzielle Unterstützung für die Teilnahme am ALLI</a:t>
            </a:r>
          </a:p>
          <a:p>
            <a:pPr marL="0" indent="0" algn="r" fontAlgn="base">
              <a:lnSpc>
                <a:spcPct val="100000"/>
              </a:lnSpc>
              <a:spcBef>
                <a:spcPts val="0"/>
              </a:spcBef>
              <a:spcAft>
                <a:spcPts val="1500"/>
              </a:spcAft>
              <a:buClr>
                <a:srgbClr val="EBB700"/>
              </a:buClr>
              <a:buSzPct val="80000"/>
              <a:buNone/>
            </a:pPr>
            <a:r>
              <a:rPr lang="de-DE" sz="2000" u="sng" kern="0" dirty="0">
                <a:solidFill>
                  <a:srgbClr val="407CCA"/>
                </a:solidFill>
                <a:latin typeface="Arial" charset="0"/>
                <a:hlinkClick r:id="rId5"/>
              </a:rPr>
              <a:t>Mehr erfahren</a:t>
            </a:r>
            <a:endParaRPr lang="de-DE" sz="2000" u="sng" kern="0" dirty="0">
              <a:solidFill>
                <a:srgbClr val="407CCA"/>
              </a:solidFill>
              <a:latin typeface="Arial" charset="0"/>
              <a:ea typeface="Arial" charset="0"/>
              <a:cs typeface="Arial" charset="0"/>
            </a:endParaRP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endParaRPr lang="de-DE" sz="2000" kern="0" dirty="0">
              <a:solidFill>
                <a:srgbClr val="55565A"/>
              </a:solidFill>
              <a:latin typeface="Arial" charset="0"/>
              <a:cs typeface="Arial" charset="0"/>
            </a:endParaRPr>
          </a:p>
        </p:txBody>
      </p:sp>
      <p:sp>
        <p:nvSpPr>
          <p:cNvPr id="7" name="TextBox 6">
            <a:extLst>
              <a:ext uri="{FF2B5EF4-FFF2-40B4-BE49-F238E27FC236}">
                <a16:creationId xmlns:a16="http://schemas.microsoft.com/office/drawing/2014/main" id="{4A0F263E-D02A-E84C-9F14-761471A5A44B}"/>
              </a:ext>
            </a:extLst>
          </p:cNvPr>
          <p:cNvSpPr txBox="1"/>
          <p:nvPr/>
        </p:nvSpPr>
        <p:spPr>
          <a:xfrm>
            <a:off x="2529913" y="762597"/>
            <a:ext cx="7579610" cy="738664"/>
          </a:xfrm>
          <a:prstGeom prst="rect">
            <a:avLst/>
          </a:prstGeom>
          <a:noFill/>
        </p:spPr>
        <p:txBody>
          <a:bodyPr wrap="square" rtlCol="0" anchor="b" anchorCtr="0">
            <a:spAutoFit/>
          </a:bodyPr>
          <a:lstStyle/>
          <a:p>
            <a:r>
              <a:rPr lang="de-DE" sz="4200" b="1" dirty="0">
                <a:solidFill>
                  <a:srgbClr val="00338D"/>
                </a:solidFill>
                <a:latin typeface="Arial" panose="020B0604020202020204" pitchFamily="34" charset="0"/>
              </a:rPr>
              <a:t>Stipendienmöglichkeiten</a:t>
            </a:r>
          </a:p>
        </p:txBody>
      </p:sp>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32720" y="6026362"/>
            <a:ext cx="1405046" cy="702523"/>
          </a:xfrm>
          <a:prstGeom prst="rect">
            <a:avLst/>
          </a:prstGeom>
          <a:effectLst/>
        </p:spPr>
      </p:pic>
    </p:spTree>
    <p:extLst>
      <p:ext uri="{BB962C8B-B14F-4D97-AF65-F5344CB8AC3E}">
        <p14:creationId xmlns:p14="http://schemas.microsoft.com/office/powerpoint/2010/main" val="38477828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539A93-EFE3-9843-8EC3-9B8428C35A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6">
            <a:extLst>
              <a:ext uri="{FF2B5EF4-FFF2-40B4-BE49-F238E27FC236}">
                <a16:creationId xmlns:a16="http://schemas.microsoft.com/office/drawing/2014/main" id="{7726AC3A-E2CE-E64D-BFFC-3B82AF3AF97A}"/>
              </a:ext>
            </a:extLst>
          </p:cNvPr>
          <p:cNvSpPr txBox="1">
            <a:spLocks/>
          </p:cNvSpPr>
          <p:nvPr/>
        </p:nvSpPr>
        <p:spPr bwMode="auto">
          <a:xfrm>
            <a:off x="813419" y="2126900"/>
            <a:ext cx="4861667" cy="2908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spcBef>
                <a:spcPts val="0"/>
              </a:spcBef>
              <a:spcAft>
                <a:spcPts val="1200"/>
              </a:spcAft>
              <a:buClr>
                <a:srgbClr val="EBB700"/>
              </a:buClr>
              <a:buNone/>
            </a:pPr>
            <a:r>
              <a:rPr lang="de-DE" sz="2400" b="1" dirty="0">
                <a:solidFill>
                  <a:srgbClr val="55565A"/>
                </a:solidFill>
                <a:latin typeface="Arial" charset="0"/>
              </a:rPr>
              <a:t>Private LinkedIn-Gruppe </a:t>
            </a:r>
          </a:p>
          <a:p>
            <a:pPr>
              <a:spcBef>
                <a:spcPts val="0"/>
              </a:spcBef>
              <a:spcAft>
                <a:spcPts val="1200"/>
              </a:spcAft>
              <a:buClr>
                <a:srgbClr val="EBB700"/>
              </a:buClr>
            </a:pPr>
            <a:r>
              <a:rPr lang="de-DE" sz="2400" dirty="0">
                <a:solidFill>
                  <a:srgbClr val="55565A"/>
                </a:solidFill>
                <a:latin typeface="Arial" charset="0"/>
              </a:rPr>
              <a:t>Globales Leo-Lions-Netzwerk</a:t>
            </a:r>
          </a:p>
          <a:p>
            <a:pPr>
              <a:spcBef>
                <a:spcPts val="0"/>
              </a:spcBef>
              <a:spcAft>
                <a:spcPts val="1200"/>
              </a:spcAft>
              <a:buClr>
                <a:srgbClr val="EBB700"/>
              </a:buClr>
            </a:pPr>
            <a:r>
              <a:rPr lang="de-DE" sz="2400" dirty="0">
                <a:solidFill>
                  <a:srgbClr val="55565A"/>
                </a:solidFill>
                <a:latin typeface="Arial" charset="0"/>
              </a:rPr>
              <a:t>Möglichkeit zur Erstellung einer Liste mit beruflichen Kontakten</a:t>
            </a:r>
          </a:p>
          <a:p>
            <a:pPr>
              <a:spcBef>
                <a:spcPts val="0"/>
              </a:spcBef>
              <a:spcAft>
                <a:spcPts val="1200"/>
              </a:spcAft>
              <a:buClr>
                <a:srgbClr val="EBB700"/>
              </a:buClr>
            </a:pPr>
            <a:r>
              <a:rPr lang="de-DE" sz="2400" dirty="0">
                <a:solidFill>
                  <a:srgbClr val="55565A"/>
                </a:solidFill>
                <a:latin typeface="Arial" charset="0"/>
              </a:rPr>
              <a:t>Austausch von Hilfsprojektideen</a:t>
            </a:r>
          </a:p>
          <a:p>
            <a:pPr>
              <a:spcBef>
                <a:spcPts val="0"/>
              </a:spcBef>
              <a:spcAft>
                <a:spcPts val="1200"/>
              </a:spcAft>
              <a:buClr>
                <a:srgbClr val="EBB700"/>
              </a:buClr>
            </a:pPr>
            <a:r>
              <a:rPr lang="de-DE" sz="2400" dirty="0">
                <a:solidFill>
                  <a:srgbClr val="55565A"/>
                </a:solidFill>
                <a:latin typeface="Arial" charset="0"/>
              </a:rPr>
              <a:t>Besprechung der Führungskräfte-Mittel und der erforderlichen Kompetenzen</a:t>
            </a:r>
            <a:endParaRPr lang="de-DE" sz="2400" kern="0" dirty="0">
              <a:solidFill>
                <a:srgbClr val="55565A"/>
              </a:solidFill>
              <a:latin typeface="Arial" charset="0"/>
              <a:ea typeface="Arial" charset="0"/>
              <a:cs typeface="Arial" charset="0"/>
            </a:endParaRPr>
          </a:p>
        </p:txBody>
      </p:sp>
      <p:sp>
        <p:nvSpPr>
          <p:cNvPr id="4" name="Headline">
            <a:extLst>
              <a:ext uri="{FF2B5EF4-FFF2-40B4-BE49-F238E27FC236}">
                <a16:creationId xmlns:a16="http://schemas.microsoft.com/office/drawing/2014/main" id="{2DBC83C0-87A2-8841-93B1-F01B957594B0}"/>
              </a:ext>
            </a:extLst>
          </p:cNvPr>
          <p:cNvSpPr txBox="1">
            <a:spLocks/>
          </p:cNvSpPr>
          <p:nvPr/>
        </p:nvSpPr>
        <p:spPr>
          <a:xfrm>
            <a:off x="813419" y="768098"/>
            <a:ext cx="4139581" cy="1200329"/>
          </a:xfrm>
          <a:prstGeom prst="rect">
            <a:avLst/>
          </a:prstGeom>
        </p:spPr>
        <p:txBody>
          <a:bodyPr wrap="square">
            <a:sp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pPr>
            <a:r>
              <a:rPr lang="de-DE" kern="0" dirty="0">
                <a:solidFill>
                  <a:srgbClr val="00338D"/>
                </a:solidFill>
                <a:latin typeface="Arial" panose="020B0604020202020204" pitchFamily="34" charset="0"/>
              </a:rPr>
              <a:t>Professionelles Networking</a:t>
            </a:r>
          </a:p>
        </p:txBody>
      </p:sp>
      <p:pic>
        <p:nvPicPr>
          <p:cNvPr id="7" name="Picture 6">
            <a:extLst>
              <a:ext uri="{FF2B5EF4-FFF2-40B4-BE49-F238E27FC236}">
                <a16:creationId xmlns:a16="http://schemas.microsoft.com/office/drawing/2014/main" id="{193FA12D-594C-744A-BCD7-392AE980692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469881" y="5669280"/>
            <a:ext cx="1463038" cy="1024127"/>
          </a:xfrm>
          <a:prstGeom prst="rect">
            <a:avLst/>
          </a:prstGeom>
        </p:spPr>
      </p:pic>
      <p:pic>
        <p:nvPicPr>
          <p:cNvPr id="9" name="Picture 8">
            <a:extLst>
              <a:ext uri="{FF2B5EF4-FFF2-40B4-BE49-F238E27FC236}">
                <a16:creationId xmlns:a16="http://schemas.microsoft.com/office/drawing/2014/main" id="{28D46F65-E87B-AB48-B6C2-3F55CB4612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201" t="11669" r="2" b="7535"/>
          <a:stretch/>
        </p:blipFill>
        <p:spPr>
          <a:xfrm>
            <a:off x="7979553" y="861980"/>
            <a:ext cx="3681792" cy="2453640"/>
          </a:xfrm>
          <a:prstGeom prst="rect">
            <a:avLst/>
          </a:prstGeom>
          <a:effectLst>
            <a:outerShdw blurRad="584200" dist="38100" dir="2700000" algn="tl" rotWithShape="0">
              <a:prstClr val="black">
                <a:alpha val="18000"/>
              </a:prstClr>
            </a:outerShdw>
          </a:effectLst>
        </p:spPr>
      </p:pic>
      <p:pic>
        <p:nvPicPr>
          <p:cNvPr id="11" name="Picture 10" descr="ODI Connect: member networking event (26 March, 2014) | Flickr">
            <a:extLst>
              <a:ext uri="{FF2B5EF4-FFF2-40B4-BE49-F238E27FC236}">
                <a16:creationId xmlns:a16="http://schemas.microsoft.com/office/drawing/2014/main" id="{DC0F5C74-C4F5-884D-896C-CBE13C32E015}"/>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1" r="31"/>
          <a:stretch/>
        </p:blipFill>
        <p:spPr>
          <a:xfrm>
            <a:off x="7357457" y="3051047"/>
            <a:ext cx="3681792" cy="2453640"/>
          </a:xfrm>
          <a:prstGeom prst="rect">
            <a:avLst/>
          </a:prstGeom>
          <a:effectLst>
            <a:outerShdw blurRad="584200" dist="38100" dir="2700000" algn="tl" rotWithShape="0">
              <a:prstClr val="black">
                <a:alpha val="18000"/>
              </a:prstClr>
            </a:outerShdw>
          </a:effectLst>
        </p:spPr>
      </p:pic>
    </p:spTree>
    <p:extLst>
      <p:ext uri="{BB962C8B-B14F-4D97-AF65-F5344CB8AC3E}">
        <p14:creationId xmlns:p14="http://schemas.microsoft.com/office/powerpoint/2010/main" val="62799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7F7AF9-5803-8644-9735-8E35C40ADB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24" t="7026" r="1924" b="8596"/>
          <a:stretch/>
        </p:blipFill>
        <p:spPr>
          <a:xfrm>
            <a:off x="1" y="0"/>
            <a:ext cx="12192000" cy="6858000"/>
          </a:xfrm>
          <a:prstGeom prst="rect">
            <a:avLst/>
          </a:prstGeom>
        </p:spPr>
      </p:pic>
      <p:sp>
        <p:nvSpPr>
          <p:cNvPr id="10" name="Title 1">
            <a:extLst>
              <a:ext uri="{FF2B5EF4-FFF2-40B4-BE49-F238E27FC236}">
                <a16:creationId xmlns:a16="http://schemas.microsoft.com/office/drawing/2014/main" id="{A63B4503-5DBA-404D-B3F1-2F80B3E87836}"/>
              </a:ext>
            </a:extLst>
          </p:cNvPr>
          <p:cNvSpPr txBox="1">
            <a:spLocks/>
          </p:cNvSpPr>
          <p:nvPr/>
        </p:nvSpPr>
        <p:spPr>
          <a:xfrm>
            <a:off x="519779" y="2743201"/>
            <a:ext cx="6736080" cy="2853390"/>
          </a:xfrm>
          <a:prstGeom prst="rect">
            <a:avLst/>
          </a:prstGeom>
          <a:solidFill>
            <a:schemeClr val="bg1">
              <a:alpha val="90000"/>
            </a:schemeClr>
          </a:solidFill>
        </p:spPr>
        <p:txBody>
          <a:bodyPr>
            <a:normAutofit fontScale="3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br/>
            <a:br/>
            <a:br/>
            <a:br/>
            <a:br/>
            <a:br/>
            <a:br/>
            <a:br/>
            <a:br/>
            <a:br/>
            <a:br/>
            <a:br/>
            <a:r>
              <a:rPr lang="de-DE"/>
              <a:t>                                                         </a:t>
            </a:r>
            <a:endParaRPr lang="de-DE" sz="1400" b="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76A8AC7-4451-204F-A2D6-8A870675CB8B}"/>
              </a:ext>
            </a:extLst>
          </p:cNvPr>
          <p:cNvSpPr txBox="1"/>
          <p:nvPr/>
        </p:nvSpPr>
        <p:spPr>
          <a:xfrm>
            <a:off x="847165" y="3004871"/>
            <a:ext cx="6408694" cy="2169825"/>
          </a:xfrm>
          <a:prstGeom prst="rect">
            <a:avLst/>
          </a:prstGeom>
          <a:noFill/>
        </p:spPr>
        <p:txBody>
          <a:bodyPr wrap="square" rtlCol="0" anchor="b" anchorCtr="0">
            <a:spAutoFit/>
          </a:bodyPr>
          <a:lstStyle/>
          <a:p>
            <a:pPr>
              <a:lnSpc>
                <a:spcPts val="5400"/>
              </a:lnSpc>
            </a:pPr>
            <a:r>
              <a:rPr lang="de-DE" sz="5400" b="1" dirty="0">
                <a:solidFill>
                  <a:srgbClr val="00338D"/>
                </a:solidFill>
                <a:latin typeface="Arial" panose="020B0604020202020204" pitchFamily="34" charset="0"/>
              </a:rPr>
              <a:t>Doppelte Leo-</a:t>
            </a:r>
            <a:br>
              <a:rPr lang="de-DE" sz="5400" b="1" dirty="0">
                <a:solidFill>
                  <a:srgbClr val="00338D"/>
                </a:solidFill>
                <a:latin typeface="Arial" panose="020B0604020202020204" pitchFamily="34" charset="0"/>
              </a:rPr>
            </a:br>
            <a:r>
              <a:rPr lang="de-DE" sz="5400" b="1" dirty="0">
                <a:solidFill>
                  <a:srgbClr val="00338D"/>
                </a:solidFill>
                <a:latin typeface="Arial" panose="020B0604020202020204" pitchFamily="34" charset="0"/>
              </a:rPr>
              <a:t>und Lions-Club-Mitgliedschaft</a:t>
            </a:r>
            <a:endParaRPr lang="de-DE" sz="4400" dirty="0">
              <a:solidFill>
                <a:srgbClr val="00338D"/>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4E62084E-9F5D-0243-8606-F7AE516B37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7039" y="5192430"/>
            <a:ext cx="1405047" cy="702523"/>
          </a:xfrm>
          <a:prstGeom prst="rect">
            <a:avLst/>
          </a:prstGeom>
          <a:effectLst/>
        </p:spPr>
      </p:pic>
      <p:sp>
        <p:nvSpPr>
          <p:cNvPr id="13" name="TextBox 12">
            <a:extLst>
              <a:ext uri="{FF2B5EF4-FFF2-40B4-BE49-F238E27FC236}">
                <a16:creationId xmlns:a16="http://schemas.microsoft.com/office/drawing/2014/main" id="{4180FDF7-75A0-8E4B-B8DE-F588E7782333}"/>
              </a:ext>
            </a:extLst>
          </p:cNvPr>
          <p:cNvSpPr txBox="1"/>
          <p:nvPr/>
        </p:nvSpPr>
        <p:spPr>
          <a:xfrm>
            <a:off x="1029358" y="5196480"/>
            <a:ext cx="5716921" cy="400110"/>
          </a:xfrm>
          <a:prstGeom prst="rect">
            <a:avLst/>
          </a:prstGeom>
          <a:noFill/>
        </p:spPr>
        <p:txBody>
          <a:bodyPr wrap="square" rtlCol="0" anchor="b" anchorCtr="0">
            <a:spAutoFit/>
          </a:bodyPr>
          <a:lstStyle/>
          <a:p>
            <a:r>
              <a:rPr lang="de-DE" sz="2000" u="sng" kern="0" dirty="0">
                <a:solidFill>
                  <a:srgbClr val="407CCA"/>
                </a:solidFill>
                <a:latin typeface="Arial" charset="0"/>
                <a:hlinkClick r:id="rId5"/>
              </a:rPr>
              <a:t>Mehr erfahren</a:t>
            </a:r>
            <a:endParaRPr lang="de-DE" u="sng" dirty="0">
              <a:solidFill>
                <a:srgbClr val="407CC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82832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435429" y="2644170"/>
            <a:ext cx="10034451" cy="1569660"/>
          </a:xfrm>
          <a:prstGeom prst="rect">
            <a:avLst/>
          </a:prstGeom>
          <a:noFill/>
        </p:spPr>
        <p:txBody>
          <a:bodyPr wrap="square" rtlCol="0" anchor="ctr" anchorCtr="0">
            <a:spAutoFit/>
          </a:bodyPr>
          <a:lstStyle/>
          <a:p>
            <a:pPr algn="ctr"/>
            <a:r>
              <a:rPr lang="de-DE" sz="4800" b="1" dirty="0">
                <a:solidFill>
                  <a:schemeClr val="bg1"/>
                </a:solidFill>
                <a:latin typeface="Arial" panose="020B0604020202020204" pitchFamily="34" charset="0"/>
              </a:rPr>
              <a:t>Lions Club-Formen,</a:t>
            </a:r>
          </a:p>
          <a:p>
            <a:pPr algn="ctr"/>
            <a:r>
              <a:rPr lang="de-DE" sz="4800" dirty="0">
                <a:solidFill>
                  <a:schemeClr val="bg1"/>
                </a:solidFill>
                <a:latin typeface="Arial" panose="020B0604020202020204" pitchFamily="34" charset="0"/>
              </a:rPr>
              <a:t>die für junge Lions interessant sind</a:t>
            </a:r>
          </a:p>
        </p:txBody>
      </p:sp>
    </p:spTree>
    <p:extLst>
      <p:ext uri="{BB962C8B-B14F-4D97-AF65-F5344CB8AC3E}">
        <p14:creationId xmlns:p14="http://schemas.microsoft.com/office/powerpoint/2010/main" val="21986013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rotWithShape="1">
          <a:blip r:embed="rId3">
            <a:extLst>
              <a:ext uri="{28A0092B-C50C-407E-A947-70E740481C1C}">
                <a14:useLocalDpi xmlns:a14="http://schemas.microsoft.com/office/drawing/2010/main" val="0"/>
              </a:ext>
            </a:extLst>
          </a:blip>
          <a:srcRect l="-1" r="84867"/>
          <a:stretch/>
        </p:blipFill>
        <p:spPr>
          <a:xfrm>
            <a:off x="0" y="0"/>
            <a:ext cx="1845129"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1845129" y="2115709"/>
            <a:ext cx="5714927" cy="34245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de-DE" sz="2400" kern="0" dirty="0">
                <a:solidFill>
                  <a:srgbClr val="55565A"/>
                </a:solidFill>
                <a:latin typeface="Arial" charset="0"/>
              </a:rPr>
              <a:t>Zu den minimal erforderlichen 20 Gründungsmitgliedern müssen 10 ehemalige Leos zählen</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de-DE" sz="2400" kern="0" dirty="0">
                <a:solidFill>
                  <a:srgbClr val="55565A"/>
                </a:solidFill>
                <a:latin typeface="Arial" charset="0"/>
              </a:rPr>
              <a:t>Ehrenamtliche Zusammenarbeit mit ehemaligen Leos und Freunden</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de-DE" sz="2400" kern="0" dirty="0">
                <a:solidFill>
                  <a:srgbClr val="55565A"/>
                </a:solidFill>
                <a:latin typeface="Arial" charset="0"/>
              </a:rPr>
              <a:t>Aufbau von Gemeinschaften mit </a:t>
            </a:r>
            <a:br>
              <a:rPr lang="de-DE" sz="2400" kern="0" dirty="0">
                <a:solidFill>
                  <a:srgbClr val="55565A"/>
                </a:solidFill>
                <a:latin typeface="Arial" charset="0"/>
              </a:rPr>
            </a:br>
            <a:r>
              <a:rPr lang="de-DE" sz="2400" kern="0" dirty="0">
                <a:solidFill>
                  <a:srgbClr val="55565A"/>
                </a:solidFill>
                <a:latin typeface="Arial" charset="0"/>
              </a:rPr>
              <a:t>Leo-Lions und jungen Lions</a:t>
            </a:r>
          </a:p>
          <a:p>
            <a:pPr marL="0" indent="0" fontAlgn="base">
              <a:lnSpc>
                <a:spcPct val="100000"/>
              </a:lnSpc>
              <a:spcBef>
                <a:spcPts val="0"/>
              </a:spcBef>
              <a:spcAft>
                <a:spcPts val="2400"/>
              </a:spcAft>
              <a:buClr>
                <a:srgbClr val="EBB700"/>
              </a:buClr>
              <a:buSzPct val="80000"/>
              <a:buNone/>
            </a:pPr>
            <a:r>
              <a:rPr lang="de-DE" sz="2400" u="sng" kern="0" dirty="0">
                <a:solidFill>
                  <a:srgbClr val="407CCA"/>
                </a:solidFill>
                <a:latin typeface="Arial" charset="0"/>
                <a:hlinkClick r:id="rId4"/>
              </a:rPr>
              <a:t>Mehr erfahren</a:t>
            </a:r>
            <a:endParaRPr lang="de-DE" sz="2400" u="sng" kern="0" dirty="0">
              <a:solidFill>
                <a:srgbClr val="407CCA"/>
              </a:solidFill>
              <a:latin typeface="Arial" charset="0"/>
              <a:cs typeface="Arial" charset="0"/>
            </a:endParaRPr>
          </a:p>
        </p:txBody>
      </p:sp>
      <p:sp>
        <p:nvSpPr>
          <p:cNvPr id="7" name="TextBox 6">
            <a:extLst>
              <a:ext uri="{FF2B5EF4-FFF2-40B4-BE49-F238E27FC236}">
                <a16:creationId xmlns:a16="http://schemas.microsoft.com/office/drawing/2014/main" id="{4A0F263E-D02A-E84C-9F14-761471A5A44B}"/>
              </a:ext>
            </a:extLst>
          </p:cNvPr>
          <p:cNvSpPr txBox="1"/>
          <p:nvPr/>
        </p:nvSpPr>
        <p:spPr>
          <a:xfrm>
            <a:off x="1845129" y="1044277"/>
            <a:ext cx="6308271" cy="738664"/>
          </a:xfrm>
          <a:prstGeom prst="rect">
            <a:avLst/>
          </a:prstGeom>
          <a:noFill/>
        </p:spPr>
        <p:txBody>
          <a:bodyPr wrap="square" rtlCol="0" anchor="b" anchorCtr="0">
            <a:spAutoFit/>
          </a:bodyPr>
          <a:lstStyle/>
          <a:p>
            <a:r>
              <a:rPr lang="de-DE" sz="4200" b="1" dirty="0">
                <a:solidFill>
                  <a:srgbClr val="00338D"/>
                </a:solidFill>
                <a:latin typeface="Arial" panose="020B0604020202020204" pitchFamily="34" charset="0"/>
              </a:rPr>
              <a:t>Leo-Lion-Clubs</a:t>
            </a:r>
            <a:endParaRPr lang="de-DE" sz="4200" dirty="0">
              <a:solidFill>
                <a:srgbClr val="00338D"/>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32720" y="5760720"/>
            <a:ext cx="1405046" cy="702523"/>
          </a:xfrm>
          <a:prstGeom prst="rect">
            <a:avLst/>
          </a:prstGeom>
          <a:effectLst/>
        </p:spPr>
      </p:pic>
      <p:pic>
        <p:nvPicPr>
          <p:cNvPr id="6" name="Picture 5">
            <a:extLst>
              <a:ext uri="{FF2B5EF4-FFF2-40B4-BE49-F238E27FC236}">
                <a16:creationId xmlns:a16="http://schemas.microsoft.com/office/drawing/2014/main" id="{947BBC5E-30A7-814D-B218-FAE82605DDA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691" r="33912"/>
          <a:stretch/>
        </p:blipFill>
        <p:spPr>
          <a:xfrm>
            <a:off x="8168640" y="1219200"/>
            <a:ext cx="3078480" cy="4156007"/>
          </a:xfrm>
          <a:prstGeom prst="rect">
            <a:avLst/>
          </a:prstGeom>
        </p:spPr>
      </p:pic>
    </p:spTree>
    <p:extLst>
      <p:ext uri="{BB962C8B-B14F-4D97-AF65-F5344CB8AC3E}">
        <p14:creationId xmlns:p14="http://schemas.microsoft.com/office/powerpoint/2010/main" val="1396111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rotWithShape="1">
          <a:blip r:embed="rId3">
            <a:extLst>
              <a:ext uri="{28A0092B-C50C-407E-A947-70E740481C1C}">
                <a14:useLocalDpi xmlns:a14="http://schemas.microsoft.com/office/drawing/2010/main" val="0"/>
              </a:ext>
            </a:extLst>
          </a:blip>
          <a:srcRect l="-1" r="84867"/>
          <a:stretch/>
        </p:blipFill>
        <p:spPr>
          <a:xfrm>
            <a:off x="0" y="0"/>
            <a:ext cx="1845129"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1845129" y="2450989"/>
            <a:ext cx="5714927" cy="34245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de-DE" sz="2400" kern="0" dirty="0">
                <a:solidFill>
                  <a:srgbClr val="55565A"/>
                </a:solidFill>
                <a:latin typeface="Arial" charset="0"/>
              </a:rPr>
              <a:t>Eine großartige Clubmöglichkeit für Leo-Lions</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de-DE" sz="2400" kern="0" dirty="0">
                <a:solidFill>
                  <a:srgbClr val="55565A"/>
                </a:solidFill>
                <a:latin typeface="Arial" charset="0"/>
              </a:rPr>
              <a:t>Zu den minimal erforderlichen 20 Gründungsmitgliedern müssen 5 Studentenmitglieder zählen</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de-DE" sz="2400" kern="0" dirty="0">
                <a:solidFill>
                  <a:srgbClr val="55565A"/>
                </a:solidFill>
                <a:latin typeface="Arial" charset="0"/>
              </a:rPr>
              <a:t>Rabattprogramm für Studentenmitglieder</a:t>
            </a:r>
          </a:p>
          <a:p>
            <a:pPr marL="0" indent="0" fontAlgn="base">
              <a:lnSpc>
                <a:spcPct val="100000"/>
              </a:lnSpc>
              <a:spcBef>
                <a:spcPts val="0"/>
              </a:spcBef>
              <a:spcAft>
                <a:spcPts val="2400"/>
              </a:spcAft>
              <a:buClr>
                <a:srgbClr val="EBB700"/>
              </a:buClr>
              <a:buSzPct val="80000"/>
              <a:buNone/>
            </a:pPr>
            <a:r>
              <a:rPr lang="de-DE" sz="2400" u="sng" kern="0" dirty="0">
                <a:solidFill>
                  <a:srgbClr val="407CCA"/>
                </a:solidFill>
                <a:latin typeface="Arial" charset="0"/>
                <a:hlinkClick r:id="rId4"/>
              </a:rPr>
              <a:t>Mehr erfahren</a:t>
            </a:r>
            <a:endParaRPr lang="de-DE" sz="2400" u="sng" kern="0" dirty="0">
              <a:solidFill>
                <a:srgbClr val="407CCA"/>
              </a:solidFill>
              <a:latin typeface="Arial" charset="0"/>
              <a:cs typeface="Arial" charset="0"/>
            </a:endParaRPr>
          </a:p>
        </p:txBody>
      </p:sp>
      <p:sp>
        <p:nvSpPr>
          <p:cNvPr id="7" name="TextBox 6">
            <a:extLst>
              <a:ext uri="{FF2B5EF4-FFF2-40B4-BE49-F238E27FC236}">
                <a16:creationId xmlns:a16="http://schemas.microsoft.com/office/drawing/2014/main" id="{4A0F263E-D02A-E84C-9F14-761471A5A44B}"/>
              </a:ext>
            </a:extLst>
          </p:cNvPr>
          <p:cNvSpPr txBox="1"/>
          <p:nvPr/>
        </p:nvSpPr>
        <p:spPr>
          <a:xfrm>
            <a:off x="1845129" y="733226"/>
            <a:ext cx="8953500" cy="1384995"/>
          </a:xfrm>
          <a:prstGeom prst="rect">
            <a:avLst/>
          </a:prstGeom>
          <a:noFill/>
        </p:spPr>
        <p:txBody>
          <a:bodyPr wrap="square" rtlCol="0" anchor="b" anchorCtr="0">
            <a:spAutoFit/>
          </a:bodyPr>
          <a:lstStyle/>
          <a:p>
            <a:r>
              <a:rPr lang="de-DE" sz="4200" b="1" dirty="0">
                <a:solidFill>
                  <a:srgbClr val="00338D"/>
                </a:solidFill>
                <a:latin typeface="Arial" panose="020B0604020202020204" pitchFamily="34" charset="0"/>
              </a:rPr>
              <a:t>Lions Clubs an Universitäten</a:t>
            </a:r>
          </a:p>
          <a:p>
            <a:r>
              <a:rPr lang="de-DE" sz="4200" b="1" dirty="0">
                <a:solidFill>
                  <a:srgbClr val="00338D"/>
                </a:solidFill>
                <a:latin typeface="Arial" panose="020B0604020202020204" pitchFamily="34" charset="0"/>
              </a:rPr>
              <a:t>und Studentenmitgliedschaft </a:t>
            </a:r>
          </a:p>
        </p:txBody>
      </p:sp>
      <p:pic>
        <p:nvPicPr>
          <p:cNvPr id="9" name="Picture 8">
            <a:extLst>
              <a:ext uri="{FF2B5EF4-FFF2-40B4-BE49-F238E27FC236}">
                <a16:creationId xmlns:a16="http://schemas.microsoft.com/office/drawing/2014/main" id="{4956D8A2-7BB8-3242-8F4A-D8B9258AE6E2}"/>
              </a:ext>
            </a:extLst>
          </p:cNvPr>
          <p:cNvPicPr>
            <a:picLocks noChangeAspect="1"/>
          </p:cNvPicPr>
          <p:nvPr/>
        </p:nvPicPr>
        <p:blipFill rotWithShape="1">
          <a:blip r:embed="rId5"/>
          <a:srcRect l="528" t="1841" r="20781" b="6082"/>
          <a:stretch/>
        </p:blipFill>
        <p:spPr>
          <a:xfrm>
            <a:off x="7802178" y="2714287"/>
            <a:ext cx="3551622" cy="3124339"/>
          </a:xfrm>
          <a:prstGeom prst="rect">
            <a:avLst/>
          </a:prstGeom>
        </p:spPr>
      </p:pic>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44348" y="2297847"/>
            <a:ext cx="1405046" cy="702523"/>
          </a:xfrm>
          <a:prstGeom prst="rect">
            <a:avLst/>
          </a:prstGeom>
          <a:effectLst/>
        </p:spPr>
      </p:pic>
    </p:spTree>
    <p:extLst>
      <p:ext uri="{BB962C8B-B14F-4D97-AF65-F5344CB8AC3E}">
        <p14:creationId xmlns:p14="http://schemas.microsoft.com/office/powerpoint/2010/main" val="12010258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76992F-86FF-3B4B-9C80-3D7E384C4742}"/>
              </a:ext>
            </a:extLst>
          </p:cNvPr>
          <p:cNvPicPr>
            <a:picLocks noChangeAspect="1"/>
          </p:cNvPicPr>
          <p:nvPr/>
        </p:nvPicPr>
        <p:blipFill rotWithShape="1">
          <a:blip r:embed="rId3">
            <a:extLst>
              <a:ext uri="{28A0092B-C50C-407E-A947-70E740481C1C}">
                <a14:useLocalDpi xmlns:a14="http://schemas.microsoft.com/office/drawing/2010/main" val="0"/>
              </a:ext>
            </a:extLst>
          </a:blip>
          <a:srcRect l="-1" r="84867"/>
          <a:stretch/>
        </p:blipFill>
        <p:spPr>
          <a:xfrm>
            <a:off x="0" y="0"/>
            <a:ext cx="1845129"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1615513" y="2155120"/>
            <a:ext cx="9662087" cy="2684891"/>
          </a:xfrm>
          <a:prstGeom prst="rect">
            <a:avLst/>
          </a:prstGeom>
        </p:spPr>
        <p:txBody>
          <a:bodyPr vert="horz" lIns="91440" tIns="45720" rIns="91440" bIns="45720" numCol="2" spcCol="2743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spcAft>
                <a:spcPts val="1500"/>
              </a:spcAft>
              <a:buClr>
                <a:srgbClr val="EBB700"/>
              </a:buClr>
              <a:buSzPct val="80000"/>
              <a:buNone/>
            </a:pPr>
            <a:r>
              <a:rPr lang="de-DE" sz="2000" b="1" kern="0" dirty="0">
                <a:solidFill>
                  <a:srgbClr val="55565A"/>
                </a:solidFill>
                <a:latin typeface="Arial" charset="0"/>
              </a:rPr>
              <a:t>Clubzweige</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de-DE" sz="2000" kern="0" dirty="0">
                <a:solidFill>
                  <a:srgbClr val="55565A"/>
                </a:solidFill>
                <a:latin typeface="Arial" charset="0"/>
              </a:rPr>
              <a:t>Bilden eines Clubzweigs, der aus fünf oder mehr Mitgliedern besteht</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de-DE" sz="2000" kern="0" dirty="0">
                <a:solidFill>
                  <a:srgbClr val="55565A"/>
                </a:solidFill>
                <a:latin typeface="Arial" charset="0"/>
              </a:rPr>
              <a:t>Leo-Lions und andere junge Lions treffen sich und helfen eigenständig</a:t>
            </a:r>
          </a:p>
          <a:p>
            <a:pPr marL="0" indent="0" fontAlgn="base">
              <a:lnSpc>
                <a:spcPct val="100000"/>
              </a:lnSpc>
              <a:spcBef>
                <a:spcPts val="0"/>
              </a:spcBef>
              <a:spcAft>
                <a:spcPts val="1500"/>
              </a:spcAft>
              <a:buClr>
                <a:srgbClr val="EBB700"/>
              </a:buClr>
              <a:buSzPct val="80000"/>
              <a:buNone/>
            </a:pPr>
            <a:r>
              <a:rPr lang="de-DE" sz="2000" u="sng" kern="0" dirty="0">
                <a:solidFill>
                  <a:srgbClr val="407CCA"/>
                </a:solidFill>
                <a:latin typeface="Arial" charset="0"/>
                <a:hlinkClick r:id="rId4"/>
              </a:rPr>
              <a:t>Mehr erfahren</a:t>
            </a:r>
            <a:endParaRPr lang="de-DE" sz="2000" u="sng" kern="0" dirty="0">
              <a:solidFill>
                <a:srgbClr val="407CCA"/>
              </a:solidFill>
              <a:latin typeface="Arial" charset="0"/>
              <a:ea typeface="Arial" charset="0"/>
              <a:cs typeface="Arial" charset="0"/>
            </a:endParaRPr>
          </a:p>
          <a:p>
            <a:pPr marL="0" indent="0" fontAlgn="base">
              <a:lnSpc>
                <a:spcPct val="100000"/>
              </a:lnSpc>
              <a:spcBef>
                <a:spcPts val="0"/>
              </a:spcBef>
              <a:spcAft>
                <a:spcPts val="1500"/>
              </a:spcAft>
              <a:buClr>
                <a:srgbClr val="EBB700"/>
              </a:buClr>
              <a:buSzPct val="80000"/>
              <a:buNone/>
            </a:pPr>
            <a:endParaRPr lang="de-DE" sz="2000" b="1" kern="0" dirty="0">
              <a:solidFill>
                <a:srgbClr val="55565A"/>
              </a:solidFill>
              <a:latin typeface="Arial" charset="0"/>
              <a:cs typeface="Arial" charset="0"/>
            </a:endParaRPr>
          </a:p>
          <a:p>
            <a:pPr marL="0" indent="0" fontAlgn="base">
              <a:lnSpc>
                <a:spcPct val="100000"/>
              </a:lnSpc>
              <a:spcBef>
                <a:spcPts val="0"/>
              </a:spcBef>
              <a:spcAft>
                <a:spcPts val="1500"/>
              </a:spcAft>
              <a:buClr>
                <a:srgbClr val="EBB700"/>
              </a:buClr>
              <a:buSzPct val="80000"/>
              <a:buNone/>
            </a:pPr>
            <a:endParaRPr lang="de-DE" sz="2000" b="1" kern="0" dirty="0">
              <a:solidFill>
                <a:srgbClr val="55565A"/>
              </a:solidFill>
              <a:latin typeface="Arial" charset="0"/>
            </a:endParaRPr>
          </a:p>
          <a:p>
            <a:pPr marL="0" indent="0" fontAlgn="base">
              <a:lnSpc>
                <a:spcPct val="100000"/>
              </a:lnSpc>
              <a:spcBef>
                <a:spcPts val="0"/>
              </a:spcBef>
              <a:spcAft>
                <a:spcPts val="1500"/>
              </a:spcAft>
              <a:buClr>
                <a:srgbClr val="EBB700"/>
              </a:buClr>
              <a:buSzPct val="80000"/>
              <a:buNone/>
            </a:pPr>
            <a:endParaRPr lang="de-DE" sz="2000" b="1" kern="0" dirty="0">
              <a:solidFill>
                <a:srgbClr val="55565A"/>
              </a:solidFill>
              <a:latin typeface="Arial" charset="0"/>
            </a:endParaRPr>
          </a:p>
          <a:p>
            <a:pPr marL="0" indent="0" fontAlgn="base">
              <a:lnSpc>
                <a:spcPct val="100000"/>
              </a:lnSpc>
              <a:spcBef>
                <a:spcPts val="0"/>
              </a:spcBef>
              <a:spcAft>
                <a:spcPts val="1500"/>
              </a:spcAft>
              <a:buClr>
                <a:srgbClr val="EBB700"/>
              </a:buClr>
              <a:buSzPct val="80000"/>
              <a:buNone/>
            </a:pPr>
            <a:endParaRPr lang="de-DE" sz="2000" b="1" kern="0" dirty="0">
              <a:solidFill>
                <a:srgbClr val="55565A"/>
              </a:solidFill>
              <a:latin typeface="Arial" charset="0"/>
            </a:endParaRPr>
          </a:p>
          <a:p>
            <a:pPr marL="0" indent="0" fontAlgn="base">
              <a:lnSpc>
                <a:spcPct val="100000"/>
              </a:lnSpc>
              <a:spcBef>
                <a:spcPts val="0"/>
              </a:spcBef>
              <a:spcAft>
                <a:spcPts val="1500"/>
              </a:spcAft>
              <a:buClr>
                <a:srgbClr val="EBB700"/>
              </a:buClr>
              <a:buSzPct val="80000"/>
              <a:buNone/>
            </a:pPr>
            <a:r>
              <a:rPr lang="de-DE" sz="2000" b="1" kern="0" dirty="0">
                <a:solidFill>
                  <a:srgbClr val="55565A"/>
                </a:solidFill>
                <a:latin typeface="Arial" charset="0"/>
              </a:rPr>
              <a:t>Spezialclubs</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de-DE" sz="2000" kern="0" dirty="0">
                <a:solidFill>
                  <a:srgbClr val="55565A"/>
                </a:solidFill>
                <a:latin typeface="Arial" charset="0"/>
              </a:rPr>
              <a:t>Verbinden Menschen mit gemeinsamen Interessen, Berufen, Kulturen, Hobbys oder Lebenserfahrungen</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de-DE" sz="2000" kern="0" dirty="0">
                <a:solidFill>
                  <a:srgbClr val="55565A"/>
                </a:solidFill>
                <a:latin typeface="Arial" charset="0"/>
              </a:rPr>
              <a:t>Es kann eine Spezialkategorie ausgewählt werden, um Clubmitglieder oder den Hilfeleistungsschwerpunkt eindeutig zu beschreiben</a:t>
            </a:r>
          </a:p>
          <a:p>
            <a:pPr marL="0" indent="0" fontAlgn="base">
              <a:lnSpc>
                <a:spcPct val="100000"/>
              </a:lnSpc>
              <a:spcBef>
                <a:spcPts val="0"/>
              </a:spcBef>
              <a:spcAft>
                <a:spcPts val="1500"/>
              </a:spcAft>
              <a:buClr>
                <a:srgbClr val="EBB700"/>
              </a:buClr>
              <a:buSzPct val="80000"/>
              <a:buNone/>
            </a:pPr>
            <a:r>
              <a:rPr lang="de-DE" sz="2000" u="sng" kern="0" dirty="0">
                <a:solidFill>
                  <a:srgbClr val="407CCA"/>
                </a:solidFill>
                <a:latin typeface="Arial" charset="0"/>
                <a:hlinkClick r:id="rId5"/>
              </a:rPr>
              <a:t>Mehr erfahren</a:t>
            </a:r>
            <a:endParaRPr lang="de-DE" sz="2000" u="sng" kern="0" dirty="0">
              <a:solidFill>
                <a:srgbClr val="407CCA"/>
              </a:solidFill>
              <a:latin typeface="Arial" charset="0"/>
              <a:ea typeface="Arial" charset="0"/>
              <a:cs typeface="Arial" charset="0"/>
            </a:endParaRP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endParaRPr lang="de-DE" sz="2000" kern="0" dirty="0">
              <a:solidFill>
                <a:srgbClr val="55565A"/>
              </a:solidFill>
              <a:latin typeface="Arial" charset="0"/>
              <a:cs typeface="Arial" charset="0"/>
            </a:endParaRPr>
          </a:p>
        </p:txBody>
      </p:sp>
      <p:sp>
        <p:nvSpPr>
          <p:cNvPr id="7" name="TextBox 6">
            <a:extLst>
              <a:ext uri="{FF2B5EF4-FFF2-40B4-BE49-F238E27FC236}">
                <a16:creationId xmlns:a16="http://schemas.microsoft.com/office/drawing/2014/main" id="{4A0F263E-D02A-E84C-9F14-761471A5A44B}"/>
              </a:ext>
            </a:extLst>
          </p:cNvPr>
          <p:cNvSpPr txBox="1"/>
          <p:nvPr/>
        </p:nvSpPr>
        <p:spPr>
          <a:xfrm>
            <a:off x="1615513" y="1272877"/>
            <a:ext cx="7579610" cy="738664"/>
          </a:xfrm>
          <a:prstGeom prst="rect">
            <a:avLst/>
          </a:prstGeom>
          <a:noFill/>
        </p:spPr>
        <p:txBody>
          <a:bodyPr wrap="square" rtlCol="0" anchor="b" anchorCtr="0">
            <a:spAutoFit/>
          </a:bodyPr>
          <a:lstStyle/>
          <a:p>
            <a:r>
              <a:rPr lang="de-DE" sz="4200" b="1" dirty="0">
                <a:solidFill>
                  <a:srgbClr val="00338D"/>
                </a:solidFill>
                <a:latin typeface="Arial" panose="020B0604020202020204" pitchFamily="34" charset="0"/>
              </a:rPr>
              <a:t>Cluboptionen</a:t>
            </a:r>
          </a:p>
        </p:txBody>
      </p:sp>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32720" y="5760720"/>
            <a:ext cx="1405046" cy="702523"/>
          </a:xfrm>
          <a:prstGeom prst="rect">
            <a:avLst/>
          </a:prstGeom>
          <a:effectLst/>
        </p:spPr>
      </p:pic>
    </p:spTree>
    <p:extLst>
      <p:ext uri="{BB962C8B-B14F-4D97-AF65-F5344CB8AC3E}">
        <p14:creationId xmlns:p14="http://schemas.microsoft.com/office/powerpoint/2010/main" val="39747623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2644170"/>
            <a:ext cx="8993083" cy="1569660"/>
          </a:xfrm>
          <a:prstGeom prst="rect">
            <a:avLst/>
          </a:prstGeom>
          <a:noFill/>
        </p:spPr>
        <p:txBody>
          <a:bodyPr wrap="square" rtlCol="0" anchor="ctr" anchorCtr="0">
            <a:spAutoFit/>
          </a:bodyPr>
          <a:lstStyle/>
          <a:p>
            <a:pPr algn="ctr"/>
            <a:r>
              <a:rPr lang="de-DE" sz="4800" b="1" dirty="0">
                <a:solidFill>
                  <a:schemeClr val="bg1"/>
                </a:solidFill>
                <a:latin typeface="Arial" panose="020B0604020202020204" pitchFamily="34" charset="0"/>
              </a:rPr>
              <a:t>Vom Leo zum Leo-Lion </a:t>
            </a:r>
          </a:p>
          <a:p>
            <a:pPr algn="ctr"/>
            <a:r>
              <a:rPr lang="de-DE" sz="4800" dirty="0">
                <a:solidFill>
                  <a:schemeClr val="bg1"/>
                </a:solidFill>
                <a:latin typeface="Arial" panose="020B0604020202020204" pitchFamily="34" charset="0"/>
              </a:rPr>
              <a:t>Einfache Übergangsschritte</a:t>
            </a:r>
          </a:p>
        </p:txBody>
      </p:sp>
    </p:spTree>
    <p:extLst>
      <p:ext uri="{BB962C8B-B14F-4D97-AF65-F5344CB8AC3E}">
        <p14:creationId xmlns:p14="http://schemas.microsoft.com/office/powerpoint/2010/main" val="22570894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539A93-EFE3-9843-8EC3-9B8428C35A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71475"/>
            <a:ext cx="12192000" cy="6858000"/>
          </a:xfrm>
          <a:prstGeom prst="rect">
            <a:avLst/>
          </a:prstGeom>
        </p:spPr>
      </p:pic>
      <p:sp>
        <p:nvSpPr>
          <p:cNvPr id="3" name="Content Placeholder 6">
            <a:extLst>
              <a:ext uri="{FF2B5EF4-FFF2-40B4-BE49-F238E27FC236}">
                <a16:creationId xmlns:a16="http://schemas.microsoft.com/office/drawing/2014/main" id="{7726AC3A-E2CE-E64D-BFFC-3B82AF3AF97A}"/>
              </a:ext>
            </a:extLst>
          </p:cNvPr>
          <p:cNvSpPr txBox="1">
            <a:spLocks/>
          </p:cNvSpPr>
          <p:nvPr/>
        </p:nvSpPr>
        <p:spPr bwMode="auto">
          <a:xfrm>
            <a:off x="613394" y="2232662"/>
            <a:ext cx="4815856" cy="394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marR="0" lvl="0" indent="-457200" algn="l" defTabSz="914400" rtl="0" eaLnBrk="1" fontAlgn="base" latinLnBrk="0" hangingPunct="1">
              <a:lnSpc>
                <a:spcPct val="100000"/>
              </a:lnSpc>
              <a:spcBef>
                <a:spcPts val="0"/>
              </a:spcBef>
              <a:spcAft>
                <a:spcPts val="1200"/>
              </a:spcAft>
              <a:buClr>
                <a:srgbClr val="55565A"/>
              </a:buClr>
              <a:buSzTx/>
              <a:buFont typeface="+mj-lt"/>
              <a:buAutoNum type="arabicPeriod"/>
              <a:tabLst/>
              <a:defRPr/>
            </a:pPr>
            <a:r>
              <a:rPr kumimoji="0" lang="de-DE" sz="2400" b="0" i="0" u="none" strike="noStrike" kern="1200" cap="none" spc="0" normalizeH="0" baseline="0" noProof="0" dirty="0">
                <a:ln>
                  <a:noFill/>
                </a:ln>
                <a:solidFill>
                  <a:srgbClr val="55565A"/>
                </a:solidFill>
                <a:effectLst/>
                <a:uLnTx/>
                <a:uFillTx/>
                <a:latin typeface="Arial" charset="0"/>
              </a:rPr>
              <a:t>Qualifikation für eine Leo-Lion-Mitgliedschaft bestätigen</a:t>
            </a:r>
          </a:p>
          <a:p>
            <a:pPr marL="457200" marR="0" lvl="0" indent="-457200" algn="l" defTabSz="914400" rtl="0" eaLnBrk="1" fontAlgn="base" latinLnBrk="0" hangingPunct="1">
              <a:lnSpc>
                <a:spcPct val="100000"/>
              </a:lnSpc>
              <a:spcBef>
                <a:spcPts val="0"/>
              </a:spcBef>
              <a:spcAft>
                <a:spcPts val="1200"/>
              </a:spcAft>
              <a:buClr>
                <a:srgbClr val="55565A"/>
              </a:buClr>
              <a:buSzTx/>
              <a:buFont typeface="+mj-lt"/>
              <a:buAutoNum type="arabicPeriod"/>
              <a:tabLst/>
              <a:defRPr/>
            </a:pPr>
            <a:r>
              <a:rPr kumimoji="0" lang="de-DE" sz="2400" b="0" i="0" u="none" strike="noStrike" kern="1200" cap="none" spc="0" normalizeH="0" baseline="0" noProof="0" dirty="0">
                <a:ln>
                  <a:noFill/>
                </a:ln>
                <a:solidFill>
                  <a:srgbClr val="55565A"/>
                </a:solidFill>
                <a:effectLst/>
                <a:uLnTx/>
                <a:uFillTx/>
                <a:latin typeface="Arial" charset="0"/>
              </a:rPr>
              <a:t>Entscheiden, welche Clubform sich für das jeweilige Mitglied am besten eignet</a:t>
            </a:r>
          </a:p>
          <a:p>
            <a:pPr marL="3174" marR="0" lvl="0" indent="0" algn="l" defTabSz="914400" rtl="0" eaLnBrk="1" fontAlgn="base" latinLnBrk="0" hangingPunct="1">
              <a:lnSpc>
                <a:spcPct val="100000"/>
              </a:lnSpc>
              <a:spcBef>
                <a:spcPts val="600"/>
              </a:spcBef>
              <a:spcAft>
                <a:spcPts val="1200"/>
              </a:spcAft>
              <a:buClr>
                <a:srgbClr val="EBB700"/>
              </a:buClr>
              <a:buSzTx/>
              <a:buFont typeface="Arial" pitchFamily="34" charset="0"/>
              <a:buNone/>
              <a:tabLst/>
              <a:defRPr/>
            </a:pPr>
            <a:r>
              <a:rPr kumimoji="0" lang="de-DE" sz="1800" b="1" i="0" u="none" strike="noStrike" kern="1200" cap="none" spc="0" normalizeH="0" baseline="0" noProof="0" dirty="0">
                <a:ln>
                  <a:noFill/>
                </a:ln>
                <a:solidFill>
                  <a:srgbClr val="55565A"/>
                </a:solidFill>
                <a:effectLst/>
                <a:uLnTx/>
                <a:uFillTx/>
                <a:latin typeface="Arial" charset="0"/>
              </a:rPr>
              <a:t>WICHTIG: Ihr*e Lions Club-Präsident*in oder -Sekretär*in sollte daran erinnert werden, die Mitgliedschaftskategorie in MyLCI oder in lokalen Berichterstattungs-systemen als „Leo-Lion“ einzugeben.</a:t>
            </a:r>
          </a:p>
          <a:p>
            <a:pPr marL="0" marR="0" lvl="0" indent="0" algn="l" defTabSz="914400" rtl="0" eaLnBrk="1" fontAlgn="base" latinLnBrk="0" hangingPunct="1">
              <a:lnSpc>
                <a:spcPct val="100000"/>
              </a:lnSpc>
              <a:spcBef>
                <a:spcPts val="0"/>
              </a:spcBef>
              <a:spcAft>
                <a:spcPts val="1200"/>
              </a:spcAft>
              <a:buClr>
                <a:srgbClr val="EBB700"/>
              </a:buClr>
              <a:buSzTx/>
              <a:buFont typeface="Arial" pitchFamily="34" charset="0"/>
              <a:buNone/>
              <a:tabLst/>
              <a:defRPr/>
            </a:pPr>
            <a:endParaRPr kumimoji="0" lang="de-DE" sz="2000" b="0" i="0" u="sng" strike="noStrike" kern="0" cap="none" spc="0" normalizeH="0" baseline="0" noProof="0" dirty="0">
              <a:ln>
                <a:noFill/>
              </a:ln>
              <a:solidFill>
                <a:srgbClr val="407CCA"/>
              </a:solidFill>
              <a:effectLst/>
              <a:uLnTx/>
              <a:uFillTx/>
              <a:latin typeface="Arial" charset="0"/>
              <a:ea typeface="Arial" charset="0"/>
              <a:cs typeface="Arial" charset="0"/>
            </a:endParaRPr>
          </a:p>
        </p:txBody>
      </p:sp>
      <p:sp>
        <p:nvSpPr>
          <p:cNvPr id="4" name="Headline">
            <a:extLst>
              <a:ext uri="{FF2B5EF4-FFF2-40B4-BE49-F238E27FC236}">
                <a16:creationId xmlns:a16="http://schemas.microsoft.com/office/drawing/2014/main" id="{2DBC83C0-87A2-8841-93B1-F01B957594B0}"/>
              </a:ext>
            </a:extLst>
          </p:cNvPr>
          <p:cNvSpPr txBox="1">
            <a:spLocks/>
          </p:cNvSpPr>
          <p:nvPr/>
        </p:nvSpPr>
        <p:spPr>
          <a:xfrm>
            <a:off x="542925" y="531877"/>
            <a:ext cx="5286375" cy="1200329"/>
          </a:xfrm>
          <a:prstGeom prst="rect">
            <a:avLst/>
          </a:prstGeom>
        </p:spPr>
        <p:txBody>
          <a:bodyPr wrap="square">
            <a:sp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3600" b="1" i="0" u="none" strike="noStrike" kern="0" cap="none" spc="0" normalizeH="0" baseline="0" noProof="0" dirty="0">
                <a:ln>
                  <a:noFill/>
                </a:ln>
                <a:solidFill>
                  <a:srgbClr val="00338D"/>
                </a:solidFill>
                <a:effectLst/>
                <a:uLnTx/>
                <a:uFillTx/>
                <a:latin typeface="Arial" panose="020B0604020202020204" pitchFamily="34" charset="0"/>
              </a:rPr>
              <a:t>Einfache Schritte, um ein Leo-Lion zu werden</a:t>
            </a:r>
          </a:p>
        </p:txBody>
      </p:sp>
      <p:pic>
        <p:nvPicPr>
          <p:cNvPr id="7" name="Picture 6">
            <a:extLst>
              <a:ext uri="{FF2B5EF4-FFF2-40B4-BE49-F238E27FC236}">
                <a16:creationId xmlns:a16="http://schemas.microsoft.com/office/drawing/2014/main" id="{193FA12D-594C-744A-BCD7-392AE980692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469881" y="5669280"/>
            <a:ext cx="1463038" cy="1024127"/>
          </a:xfrm>
          <a:prstGeom prst="rect">
            <a:avLst/>
          </a:prstGeom>
        </p:spPr>
      </p:pic>
      <p:pic>
        <p:nvPicPr>
          <p:cNvPr id="8" name="Picture 7">
            <a:extLst>
              <a:ext uri="{FF2B5EF4-FFF2-40B4-BE49-F238E27FC236}">
                <a16:creationId xmlns:a16="http://schemas.microsoft.com/office/drawing/2014/main" id="{865F7A38-6AB5-274F-9B21-1E41988A40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012" r="24319" b="18085"/>
          <a:stretch/>
        </p:blipFill>
        <p:spPr>
          <a:xfrm>
            <a:off x="6898021" y="1452748"/>
            <a:ext cx="4602480" cy="3952503"/>
          </a:xfrm>
          <a:prstGeom prst="rect">
            <a:avLst/>
          </a:prstGeom>
          <a:effectLst>
            <a:outerShdw blurRad="584200" dist="38100" dir="2700000" algn="tl" rotWithShape="0">
              <a:prstClr val="black">
                <a:alpha val="18000"/>
              </a:prstClr>
            </a:outerShdw>
          </a:effectLst>
        </p:spPr>
      </p:pic>
    </p:spTree>
    <p:extLst>
      <p:ext uri="{BB962C8B-B14F-4D97-AF65-F5344CB8AC3E}">
        <p14:creationId xmlns:p14="http://schemas.microsoft.com/office/powerpoint/2010/main" val="144728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C9498F5-9788-4117-A472-0D631884DCFF}"/>
              </a:ext>
            </a:extLst>
          </p:cNvPr>
          <p:cNvSpPr txBox="1"/>
          <p:nvPr/>
        </p:nvSpPr>
        <p:spPr>
          <a:xfrm>
            <a:off x="459412" y="1397552"/>
            <a:ext cx="6161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mn-cs"/>
              </a:rPr>
              <a:t>1)</a:t>
            </a:r>
          </a:p>
        </p:txBody>
      </p:sp>
      <p:sp>
        <p:nvSpPr>
          <p:cNvPr id="17" name="TextBox 16">
            <a:extLst>
              <a:ext uri="{FF2B5EF4-FFF2-40B4-BE49-F238E27FC236}">
                <a16:creationId xmlns:a16="http://schemas.microsoft.com/office/drawing/2014/main" id="{5BA9277C-1473-4A60-8B09-287EDDB4B3A4}"/>
              </a:ext>
            </a:extLst>
          </p:cNvPr>
          <p:cNvSpPr txBox="1"/>
          <p:nvPr/>
        </p:nvSpPr>
        <p:spPr>
          <a:xfrm flipH="1">
            <a:off x="459412" y="4046694"/>
            <a:ext cx="6161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mn-cs"/>
              </a:rPr>
              <a:t>2)</a:t>
            </a:r>
          </a:p>
        </p:txBody>
      </p:sp>
      <p:pic>
        <p:nvPicPr>
          <p:cNvPr id="12" name="Picture 11">
            <a:extLst>
              <a:ext uri="{FF2B5EF4-FFF2-40B4-BE49-F238E27FC236}">
                <a16:creationId xmlns:a16="http://schemas.microsoft.com/office/drawing/2014/main" id="{71EFD65C-C1F8-0F4E-B0A8-F405D454FC24}"/>
              </a:ext>
            </a:extLst>
          </p:cNvPr>
          <p:cNvPicPr>
            <a:picLocks noChangeAspect="1"/>
          </p:cNvPicPr>
          <p:nvPr/>
        </p:nvPicPr>
        <p:blipFill rotWithShape="1">
          <a:blip r:embed="rId3">
            <a:extLst>
              <a:ext uri="{28A0092B-C50C-407E-A947-70E740481C1C}">
                <a14:useLocalDpi xmlns:a14="http://schemas.microsoft.com/office/drawing/2010/main" val="0"/>
              </a:ext>
            </a:extLst>
          </a:blip>
          <a:srcRect l="81964"/>
          <a:stretch/>
        </p:blipFill>
        <p:spPr>
          <a:xfrm>
            <a:off x="9993086" y="0"/>
            <a:ext cx="2198914" cy="6858000"/>
          </a:xfrm>
          <a:prstGeom prst="rect">
            <a:avLst/>
          </a:prstGeom>
        </p:spPr>
      </p:pic>
      <p:pic>
        <p:nvPicPr>
          <p:cNvPr id="13" name="Picture 12">
            <a:extLst>
              <a:ext uri="{FF2B5EF4-FFF2-40B4-BE49-F238E27FC236}">
                <a16:creationId xmlns:a16="http://schemas.microsoft.com/office/drawing/2014/main" id="{D52E64E8-146F-4CA9-838D-5E865C879321}"/>
              </a:ext>
            </a:extLst>
          </p:cNvPr>
          <p:cNvPicPr/>
          <p:nvPr/>
        </p:nvPicPr>
        <p:blipFill>
          <a:blip r:embed="rId4"/>
          <a:stretch>
            <a:fillRect/>
          </a:stretch>
        </p:blipFill>
        <p:spPr>
          <a:xfrm>
            <a:off x="1191426" y="2012399"/>
            <a:ext cx="2723752" cy="1799747"/>
          </a:xfrm>
          <a:prstGeom prst="rect">
            <a:avLst/>
          </a:prstGeom>
        </p:spPr>
      </p:pic>
      <p:sp>
        <p:nvSpPr>
          <p:cNvPr id="2" name="TextBox 1">
            <a:extLst>
              <a:ext uri="{FF2B5EF4-FFF2-40B4-BE49-F238E27FC236}">
                <a16:creationId xmlns:a16="http://schemas.microsoft.com/office/drawing/2014/main" id="{60CF0ABD-500F-495A-90BE-5A09C4E6874F}"/>
              </a:ext>
            </a:extLst>
          </p:cNvPr>
          <p:cNvSpPr txBox="1"/>
          <p:nvPr/>
        </p:nvSpPr>
        <p:spPr>
          <a:xfrm>
            <a:off x="1094927" y="1306294"/>
            <a:ext cx="97635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55565A"/>
                </a:solidFill>
                <a:effectLst/>
                <a:uLnTx/>
                <a:uFillTx/>
                <a:latin typeface="Arial" charset="0"/>
                <a:ea typeface="+mn-ea"/>
                <a:cs typeface="+mn-cs"/>
              </a:rPr>
              <a:t>Wählen Sie im Menü </a:t>
            </a:r>
            <a:r>
              <a:rPr kumimoji="0" lang="de-DE" sz="2000" b="1" i="0" u="none" strike="noStrike" kern="1200" cap="none" spc="0" normalizeH="0" baseline="0" noProof="0" dirty="0">
                <a:ln>
                  <a:noFill/>
                </a:ln>
                <a:solidFill>
                  <a:srgbClr val="4472C4"/>
                </a:solidFill>
                <a:effectLst/>
                <a:uLnTx/>
                <a:uFillTx/>
                <a:latin typeface="Arial" charset="0"/>
                <a:ea typeface="+mn-ea"/>
                <a:cs typeface="+mn-cs"/>
              </a:rPr>
              <a:t>My Lions Club (Mein Lions Club) </a:t>
            </a:r>
            <a:r>
              <a:rPr kumimoji="0" lang="de-DE" sz="2000" b="0" i="0" u="none" strike="noStrike" kern="1200" cap="none" spc="0" normalizeH="0" baseline="0" noProof="0" dirty="0">
                <a:ln>
                  <a:noFill/>
                </a:ln>
                <a:solidFill>
                  <a:srgbClr val="55565A"/>
                </a:solidFill>
                <a:effectLst/>
                <a:uLnTx/>
                <a:uFillTx/>
                <a:latin typeface="Arial" charset="0"/>
                <a:ea typeface="+mn-ea"/>
                <a:cs typeface="+mn-cs"/>
              </a:rPr>
              <a:t>das Register „Members“ (Mitglieder) aus.</a:t>
            </a:r>
          </a:p>
        </p:txBody>
      </p:sp>
      <p:sp>
        <p:nvSpPr>
          <p:cNvPr id="16" name="TextBox 15">
            <a:extLst>
              <a:ext uri="{FF2B5EF4-FFF2-40B4-BE49-F238E27FC236}">
                <a16:creationId xmlns:a16="http://schemas.microsoft.com/office/drawing/2014/main" id="{5DF6D40E-445E-41F0-AFC9-2BD801E8447E}"/>
              </a:ext>
            </a:extLst>
          </p:cNvPr>
          <p:cNvSpPr txBox="1"/>
          <p:nvPr/>
        </p:nvSpPr>
        <p:spPr>
          <a:xfrm>
            <a:off x="1877489" y="198327"/>
            <a:ext cx="801909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00338D"/>
                </a:solidFill>
                <a:effectLst/>
                <a:uLnTx/>
                <a:uFillTx/>
                <a:latin typeface="Arial" panose="020B0604020202020204" pitchFamily="34" charset="0"/>
                <a:ea typeface="+mn-ea"/>
                <a:cs typeface="+mn-cs"/>
              </a:rPr>
              <a:t>Leo- zu Lions-Mitgliedschaftstransfer via MyLCI</a:t>
            </a:r>
          </a:p>
        </p:txBody>
      </p:sp>
      <p:sp>
        <p:nvSpPr>
          <p:cNvPr id="20" name="TextBox 19">
            <a:extLst>
              <a:ext uri="{FF2B5EF4-FFF2-40B4-BE49-F238E27FC236}">
                <a16:creationId xmlns:a16="http://schemas.microsoft.com/office/drawing/2014/main" id="{94970D5C-E717-4D45-87AA-A6A2C148842D}"/>
              </a:ext>
            </a:extLst>
          </p:cNvPr>
          <p:cNvSpPr txBox="1"/>
          <p:nvPr/>
        </p:nvSpPr>
        <p:spPr>
          <a:xfrm>
            <a:off x="1083148" y="4031306"/>
            <a:ext cx="1068975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55565A"/>
                </a:solidFill>
                <a:effectLst/>
                <a:uLnTx/>
                <a:uFillTx/>
                <a:latin typeface="Arial" charset="0"/>
                <a:ea typeface="+mn-ea"/>
                <a:cs typeface="+mn-cs"/>
              </a:rPr>
              <a:t>Klicken Sie auf der Seite „Members“ (Mitglieder) auf das Dropdown-Menü </a:t>
            </a:r>
            <a:br>
              <a:rPr kumimoji="0" lang="de-DE" sz="2000" b="0" i="0" u="none" strike="noStrike" kern="1200" cap="none" spc="0" normalizeH="0" baseline="0" noProof="0" dirty="0">
                <a:ln>
                  <a:noFill/>
                </a:ln>
                <a:solidFill>
                  <a:srgbClr val="55565A"/>
                </a:solidFill>
                <a:effectLst/>
                <a:uLnTx/>
                <a:uFillTx/>
                <a:latin typeface="Arial" charset="0"/>
                <a:ea typeface="+mn-ea"/>
                <a:cs typeface="+mn-cs"/>
              </a:rPr>
            </a:br>
            <a:r>
              <a:rPr kumimoji="0" lang="de-DE" sz="2000" b="0" i="0" u="none" strike="noStrike" kern="1200" cap="none" spc="0" normalizeH="0" baseline="0" noProof="0" dirty="0">
                <a:ln>
                  <a:noFill/>
                </a:ln>
                <a:solidFill>
                  <a:srgbClr val="55565A"/>
                </a:solidFill>
                <a:effectLst/>
                <a:uLnTx/>
                <a:uFillTx/>
                <a:latin typeface="Arial" charset="0"/>
                <a:ea typeface="+mn-ea"/>
                <a:cs typeface="+mn-cs"/>
              </a:rPr>
              <a:t>„ Add Member“ (Mitglied hinzufügen) und wählen Sie „Transfer Member“ (Transfermitglied).</a:t>
            </a:r>
          </a:p>
        </p:txBody>
      </p:sp>
      <p:pic>
        <p:nvPicPr>
          <p:cNvPr id="21" name="Picture 20">
            <a:extLst>
              <a:ext uri="{FF2B5EF4-FFF2-40B4-BE49-F238E27FC236}">
                <a16:creationId xmlns:a16="http://schemas.microsoft.com/office/drawing/2014/main" id="{CA94FDE8-2614-4E15-8C08-70B37199A17C}"/>
              </a:ext>
            </a:extLst>
          </p:cNvPr>
          <p:cNvPicPr/>
          <p:nvPr/>
        </p:nvPicPr>
        <p:blipFill>
          <a:blip r:embed="rId5"/>
          <a:stretch>
            <a:fillRect/>
          </a:stretch>
        </p:blipFill>
        <p:spPr>
          <a:xfrm>
            <a:off x="1083149" y="4878258"/>
            <a:ext cx="2958105" cy="1509663"/>
          </a:xfrm>
          <a:prstGeom prst="rect">
            <a:avLst/>
          </a:prstGeom>
        </p:spPr>
      </p:pic>
      <p:sp>
        <p:nvSpPr>
          <p:cNvPr id="22" name="TextBox 21">
            <a:extLst>
              <a:ext uri="{FF2B5EF4-FFF2-40B4-BE49-F238E27FC236}">
                <a16:creationId xmlns:a16="http://schemas.microsoft.com/office/drawing/2014/main" id="{FBA435C9-A38B-4F1B-A673-130DBD36A653}"/>
              </a:ext>
            </a:extLst>
          </p:cNvPr>
          <p:cNvSpPr txBox="1"/>
          <p:nvPr/>
        </p:nvSpPr>
        <p:spPr>
          <a:xfrm>
            <a:off x="4041254" y="5987811"/>
            <a:ext cx="1815548" cy="40011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1500"/>
              </a:spcAft>
              <a:buClr>
                <a:srgbClr val="EBB700"/>
              </a:buClr>
              <a:buSzPct val="80000"/>
              <a:buFontTx/>
              <a:buNone/>
              <a:tabLst/>
              <a:defRPr/>
            </a:pPr>
            <a:r>
              <a:rPr kumimoji="0" lang="de-DE" sz="2000" b="0" i="0" u="sng" strike="noStrike" kern="0" cap="none" spc="0" normalizeH="0" baseline="0" noProof="0" dirty="0">
                <a:ln>
                  <a:noFill/>
                </a:ln>
                <a:solidFill>
                  <a:srgbClr val="407CCA"/>
                </a:solidFill>
                <a:effectLst/>
                <a:uLnTx/>
                <a:uFillTx/>
                <a:latin typeface="Arial" charset="0"/>
                <a:ea typeface="+mn-ea"/>
                <a:cs typeface="+mn-cs"/>
                <a:hlinkClick r:id="rId6"/>
              </a:rPr>
              <a:t>Mehr erfahren</a:t>
            </a:r>
            <a:endParaRPr kumimoji="0" lang="de-DE" sz="2000" b="0" i="0" u="sng" strike="noStrike" kern="0" cap="none" spc="0" normalizeH="0" baseline="0" noProof="0" dirty="0">
              <a:ln>
                <a:noFill/>
              </a:ln>
              <a:solidFill>
                <a:srgbClr val="407CCA"/>
              </a:solidFill>
              <a:effectLst/>
              <a:uLnTx/>
              <a:uFillTx/>
              <a:latin typeface="Arial" charset="0"/>
              <a:ea typeface="+mn-ea"/>
              <a:cs typeface="+mn-cs"/>
            </a:endParaRPr>
          </a:p>
        </p:txBody>
      </p:sp>
    </p:spTree>
    <p:extLst>
      <p:ext uri="{BB962C8B-B14F-4D97-AF65-F5344CB8AC3E}">
        <p14:creationId xmlns:p14="http://schemas.microsoft.com/office/powerpoint/2010/main" val="3512578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056D9397-8354-2540-BA75-4F5FFA8E2948}"/>
              </a:ext>
            </a:extLst>
          </p:cNvPr>
          <p:cNvSpPr/>
          <p:nvPr/>
        </p:nvSpPr>
        <p:spPr>
          <a:xfrm>
            <a:off x="-24467" y="0"/>
            <a:ext cx="12216467"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a:solidFill>
                <a:schemeClr val="bg1"/>
              </a:solidFill>
            </a:endParaRPr>
          </a:p>
        </p:txBody>
      </p:sp>
      <p:pic>
        <p:nvPicPr>
          <p:cNvPr id="13" name="Picture 12">
            <a:extLst>
              <a:ext uri="{FF2B5EF4-FFF2-40B4-BE49-F238E27FC236}">
                <a16:creationId xmlns:a16="http://schemas.microsoft.com/office/drawing/2014/main" id="{9D6A6404-0FEA-E14D-B18E-DBF2EA768FBC}"/>
              </a:ext>
            </a:extLst>
          </p:cNvPr>
          <p:cNvPicPr>
            <a:picLocks noChangeAspect="1"/>
          </p:cNvPicPr>
          <p:nvPr/>
        </p:nvPicPr>
        <p:blipFill rotWithShape="1">
          <a:blip r:embed="rId3"/>
          <a:srcRect l="68604" t="4387" r="-7305" b="37925"/>
          <a:stretch/>
        </p:blipFill>
        <p:spPr>
          <a:xfrm>
            <a:off x="-24467" y="-383650"/>
            <a:ext cx="3241800" cy="7248414"/>
          </a:xfrm>
          <a:prstGeom prst="rect">
            <a:avLst/>
          </a:prstGeom>
        </p:spPr>
      </p:pic>
      <p:sp>
        <p:nvSpPr>
          <p:cNvPr id="15" name="Background - Solid">
            <a:extLst>
              <a:ext uri="{FF2B5EF4-FFF2-40B4-BE49-F238E27FC236}">
                <a16:creationId xmlns:a16="http://schemas.microsoft.com/office/drawing/2014/main" id="{A6801EEA-EA15-4E48-AA33-B09FEAE42630}"/>
              </a:ext>
            </a:extLst>
          </p:cNvPr>
          <p:cNvSpPr/>
          <p:nvPr/>
        </p:nvSpPr>
        <p:spPr>
          <a:xfrm>
            <a:off x="932769" y="842127"/>
            <a:ext cx="10326461" cy="5173746"/>
          </a:xfrm>
          <a:prstGeom prst="rect">
            <a:avLst/>
          </a:prstGeom>
          <a:solidFill>
            <a:schemeClr val="bg1">
              <a:alpha val="93000"/>
            </a:schemeClr>
          </a:solidFill>
          <a:ln>
            <a:noFill/>
          </a:ln>
          <a:effectLst>
            <a:outerShdw blurRad="800100" sx="103000" sy="103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ctr" anchorCtr="0"/>
          <a:lstStyle/>
          <a:p>
            <a:pPr algn="ctr">
              <a:spcAft>
                <a:spcPts val="600"/>
              </a:spcAft>
            </a:pPr>
            <a:endParaRPr lang="en-US" sz="3200" b="1" kern="0" dirty="0">
              <a:solidFill>
                <a:srgbClr val="55565A"/>
              </a:solidFill>
              <a:latin typeface="Arial" panose="020B0604020202020204" pitchFamily="34" charset="0"/>
              <a:cs typeface="Arial" panose="020B0604020202020204" pitchFamily="34" charset="0"/>
            </a:endParaRPr>
          </a:p>
          <a:p>
            <a:pPr>
              <a:lnSpc>
                <a:spcPct val="150000"/>
              </a:lnSpc>
              <a:spcAft>
                <a:spcPts val="600"/>
              </a:spcAft>
            </a:pPr>
            <a:endParaRPr lang="en-US" sz="3200" b="1" kern="0" dirty="0">
              <a:solidFill>
                <a:srgbClr val="55565A"/>
              </a:solidFill>
              <a:latin typeface="Arial" panose="020B0604020202020204" pitchFamily="34" charset="0"/>
              <a:cs typeface="Arial" panose="020B0604020202020204" pitchFamily="34" charset="0"/>
            </a:endParaRPr>
          </a:p>
          <a:p>
            <a:pPr>
              <a:lnSpc>
                <a:spcPct val="150000"/>
              </a:lnSpc>
              <a:spcAft>
                <a:spcPts val="600"/>
              </a:spcAft>
            </a:pPr>
            <a:r>
              <a:rPr lang="de-DE" sz="3200" b="1">
                <a:solidFill>
                  <a:srgbClr val="55565A"/>
                </a:solidFill>
                <a:latin typeface="Arial" panose="020B0604020202020204" pitchFamily="34" charset="0"/>
                <a:cs typeface="Arial" panose="020B0604020202020204" pitchFamily="34" charset="0"/>
              </a:rPr>
              <a:t>Rolle des bürgenden Lions-Clubs</a:t>
            </a:r>
          </a:p>
          <a:p>
            <a:pPr marL="342900" indent="-342900">
              <a:lnSpc>
                <a:spcPct val="150000"/>
              </a:lnSpc>
              <a:buFont typeface="Arial" panose="020B0604020202020204" pitchFamily="34" charset="0"/>
              <a:buChar char="•"/>
            </a:pPr>
            <a:r>
              <a:rPr lang="de-DE" sz="2000">
                <a:solidFill>
                  <a:srgbClr val="55565A"/>
                </a:solidFill>
                <a:latin typeface="Arial" panose="020B0604020202020204" pitchFamily="34" charset="0"/>
                <a:cs typeface="Arial" panose="020B0604020202020204" pitchFamily="34" charset="0"/>
              </a:rPr>
              <a:t>Zahlung der Leo-Clubgründungsgebühren und jährlichen Beiträgen. </a:t>
            </a:r>
          </a:p>
          <a:p>
            <a:pPr marL="342900" indent="-342900">
              <a:lnSpc>
                <a:spcPct val="150000"/>
              </a:lnSpc>
              <a:buFont typeface="Arial" panose="020B0604020202020204" pitchFamily="34" charset="0"/>
              <a:buChar char="•"/>
            </a:pPr>
            <a:r>
              <a:rPr lang="de-DE" sz="2000">
                <a:solidFill>
                  <a:srgbClr val="55565A"/>
                </a:solidFill>
                <a:latin typeface="Arial" panose="020B0604020202020204" pitchFamily="34" charset="0"/>
                <a:cs typeface="Arial" panose="020B0604020202020204" pitchFamily="34" charset="0"/>
              </a:rPr>
              <a:t>Abdeckung aller Leos unter dem allgemeinen Haftpflichtversicherungsprogramm von LCI und andere lokale Versicherungen, die benötigt werden.</a:t>
            </a:r>
          </a:p>
          <a:p>
            <a:pPr marL="342900" indent="-342900">
              <a:lnSpc>
                <a:spcPct val="150000"/>
              </a:lnSpc>
              <a:buFont typeface="Arial" panose="020B0604020202020204" pitchFamily="34" charset="0"/>
              <a:buChar char="•"/>
            </a:pPr>
            <a:r>
              <a:rPr lang="de-DE" sz="2000">
                <a:solidFill>
                  <a:srgbClr val="55565A"/>
                </a:solidFill>
                <a:latin typeface="Arial" panose="020B0604020202020204" pitchFamily="34" charset="0"/>
                <a:cs typeface="Arial" panose="020B0604020202020204" pitchFamily="34" charset="0"/>
              </a:rPr>
              <a:t>Beratung des Leo Clubs hinsichtlich Verwaltung und Hilfsdienst. </a:t>
            </a:r>
          </a:p>
          <a:p>
            <a:pPr marL="342900" indent="-342900">
              <a:lnSpc>
                <a:spcPct val="150000"/>
              </a:lnSpc>
              <a:buFont typeface="Arial" panose="020B0604020202020204" pitchFamily="34" charset="0"/>
              <a:buChar char="•"/>
            </a:pPr>
            <a:r>
              <a:rPr lang="de-DE" sz="2000">
                <a:solidFill>
                  <a:srgbClr val="55565A"/>
                </a:solidFill>
                <a:latin typeface="Arial" panose="020B0604020202020204" pitchFamily="34" charset="0"/>
                <a:cs typeface="Arial" panose="020B0604020202020204" pitchFamily="34" charset="0"/>
              </a:rPr>
              <a:t>Einrichten von Bankkonten, Buchführung, Partnerschaften für den Leo Club. </a:t>
            </a:r>
          </a:p>
          <a:p>
            <a:pPr marL="342900" indent="-342900">
              <a:lnSpc>
                <a:spcPct val="150000"/>
              </a:lnSpc>
              <a:spcAft>
                <a:spcPts val="600"/>
              </a:spcAft>
              <a:buFont typeface="Arial" panose="020B0604020202020204" pitchFamily="34" charset="0"/>
              <a:buChar char="•"/>
            </a:pPr>
            <a:r>
              <a:rPr lang="de-DE" sz="2000">
                <a:solidFill>
                  <a:srgbClr val="55565A"/>
                </a:solidFill>
                <a:latin typeface="Arial" panose="020B0604020202020204" pitchFamily="34" charset="0"/>
                <a:cs typeface="Arial" panose="020B0604020202020204" pitchFamily="34" charset="0"/>
              </a:rPr>
              <a:t>Zuweisen eines*r dynamischen Leo-Clubberaters*in, Teilnahme an Veranstaltungen des Leo Clubs.</a:t>
            </a:r>
          </a:p>
          <a:p>
            <a:pPr>
              <a:lnSpc>
                <a:spcPct val="150000"/>
              </a:lnSpc>
              <a:spcAft>
                <a:spcPts val="600"/>
              </a:spcAft>
            </a:pPr>
            <a:endParaRPr lang="en-US" sz="2400" kern="0" dirty="0">
              <a:solidFill>
                <a:srgbClr val="55565A"/>
              </a:solidFill>
              <a:latin typeface="Arial" panose="020B0604020202020204" pitchFamily="34" charset="0"/>
              <a:cs typeface="Arial" panose="020B0604020202020204" pitchFamily="34" charset="0"/>
            </a:endParaRPr>
          </a:p>
          <a:p>
            <a:pPr algn="ctr">
              <a:spcAft>
                <a:spcPts val="600"/>
              </a:spcAft>
            </a:pPr>
            <a:endParaRPr lang="en-US" sz="2400" kern="0" dirty="0">
              <a:solidFill>
                <a:srgbClr val="55565A"/>
              </a:solidFill>
              <a:latin typeface="Arial" panose="020B0604020202020204" pitchFamily="34" charset="0"/>
              <a:cs typeface="Arial" panose="020B0604020202020204" pitchFamily="34" charset="0"/>
            </a:endParaRPr>
          </a:p>
          <a:p>
            <a:endParaRPr lang="en-US" sz="1600" kern="0" dirty="0">
              <a:solidFill>
                <a:srgbClr val="55565A"/>
              </a:solidFill>
              <a:latin typeface="Arial" panose="020B0604020202020204" pitchFamily="34" charset="0"/>
              <a:cs typeface="Arial" panose="020B0604020202020204" pitchFamily="34" charset="0"/>
            </a:endParaRPr>
          </a:p>
          <a:p>
            <a:endParaRPr lang="en-US" sz="2000" kern="0" dirty="0">
              <a:solidFill>
                <a:srgbClr val="55565A"/>
              </a:solidFill>
              <a:latin typeface="Arial" panose="020B0604020202020204" pitchFamily="34" charset="0"/>
              <a:cs typeface="Arial" panose="020B0604020202020204" pitchFamily="34" charset="0"/>
            </a:endParaRPr>
          </a:p>
          <a:p>
            <a:endParaRPr lang="en-US" sz="2000" kern="0" dirty="0">
              <a:solidFill>
                <a:srgbClr val="55565A"/>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CD4F7E07-5D0D-774D-8420-572867E8774F}"/>
              </a:ext>
            </a:extLst>
          </p:cNvPr>
          <p:cNvPicPr>
            <a:picLocks noChangeAspect="1"/>
          </p:cNvPicPr>
          <p:nvPr/>
        </p:nvPicPr>
        <p:blipFill rotWithShape="1">
          <a:blip r:embed="rId4"/>
          <a:srcRect l="15744" b="4901"/>
          <a:stretch/>
        </p:blipFill>
        <p:spPr>
          <a:xfrm rot="10800000">
            <a:off x="11200107" y="2473"/>
            <a:ext cx="991893" cy="1679305"/>
          </a:xfrm>
          <a:prstGeom prst="rect">
            <a:avLst/>
          </a:prstGeom>
        </p:spPr>
      </p:pic>
      <p:pic>
        <p:nvPicPr>
          <p:cNvPr id="10" name="Picture 9">
            <a:extLst>
              <a:ext uri="{FF2B5EF4-FFF2-40B4-BE49-F238E27FC236}">
                <a16:creationId xmlns:a16="http://schemas.microsoft.com/office/drawing/2014/main" id="{CB88B962-8309-5647-8809-D9885697940C}"/>
              </a:ext>
            </a:extLst>
          </p:cNvPr>
          <p:cNvPicPr>
            <a:picLocks noChangeAspect="1"/>
          </p:cNvPicPr>
          <p:nvPr/>
        </p:nvPicPr>
        <p:blipFill>
          <a:blip r:embed="rId5"/>
          <a:stretch>
            <a:fillRect/>
          </a:stretch>
        </p:blipFill>
        <p:spPr>
          <a:xfrm>
            <a:off x="9268825" y="5684138"/>
            <a:ext cx="1326937" cy="663469"/>
          </a:xfrm>
          <a:prstGeom prst="rect">
            <a:avLst/>
          </a:prstGeom>
        </p:spPr>
      </p:pic>
    </p:spTree>
    <p:extLst>
      <p:ext uri="{BB962C8B-B14F-4D97-AF65-F5344CB8AC3E}">
        <p14:creationId xmlns:p14="http://schemas.microsoft.com/office/powerpoint/2010/main" val="31692228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3013501"/>
            <a:ext cx="8993083" cy="830997"/>
          </a:xfrm>
          <a:prstGeom prst="rect">
            <a:avLst/>
          </a:prstGeom>
          <a:noFill/>
        </p:spPr>
        <p:txBody>
          <a:bodyPr wrap="square" rtlCol="0" anchor="ctr" anchorCtr="0">
            <a:spAutoFit/>
          </a:bodyPr>
          <a:lstStyle/>
          <a:p>
            <a:pPr algn="ctr"/>
            <a:r>
              <a:rPr lang="de-DE" sz="4800" b="1" dirty="0">
                <a:solidFill>
                  <a:schemeClr val="bg1"/>
                </a:solidFill>
                <a:latin typeface="Arial" panose="020B0604020202020204" pitchFamily="34" charset="0"/>
              </a:rPr>
              <a:t>Leo-Lion-Programmauszeichnungen</a:t>
            </a:r>
          </a:p>
        </p:txBody>
      </p:sp>
    </p:spTree>
    <p:extLst>
      <p:ext uri="{BB962C8B-B14F-4D97-AF65-F5344CB8AC3E}">
        <p14:creationId xmlns:p14="http://schemas.microsoft.com/office/powerpoint/2010/main" val="20707603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9DF0E2D-94C8-E84D-822D-90342E8E52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66" t="7924" r="12665" b="9374"/>
          <a:stretch/>
        </p:blipFill>
        <p:spPr>
          <a:xfrm>
            <a:off x="0" y="5662147"/>
            <a:ext cx="12191999" cy="945235"/>
          </a:xfrm>
          <a:prstGeom prst="rect">
            <a:avLst/>
          </a:prstGeom>
        </p:spPr>
      </p:pic>
      <p:graphicFrame>
        <p:nvGraphicFramePr>
          <p:cNvPr id="6" name="Table 6">
            <a:extLst>
              <a:ext uri="{FF2B5EF4-FFF2-40B4-BE49-F238E27FC236}">
                <a16:creationId xmlns:a16="http://schemas.microsoft.com/office/drawing/2014/main" id="{AE14BDFE-0D01-4EF5-A7C5-BD99A85B1BD4}"/>
              </a:ext>
            </a:extLst>
          </p:cNvPr>
          <p:cNvGraphicFramePr>
            <a:graphicFrameLocks noGrp="1"/>
          </p:cNvGraphicFramePr>
          <p:nvPr/>
        </p:nvGraphicFramePr>
        <p:xfrm>
          <a:off x="488830" y="1480869"/>
          <a:ext cx="11272719" cy="3609293"/>
        </p:xfrm>
        <a:graphic>
          <a:graphicData uri="http://schemas.openxmlformats.org/drawingml/2006/table">
            <a:tbl>
              <a:tblPr firstRow="1" bandRow="1">
                <a:tableStyleId>{5C22544A-7EE6-4342-B048-85BDC9FD1C3A}</a:tableStyleId>
              </a:tblPr>
              <a:tblGrid>
                <a:gridCol w="3959602">
                  <a:extLst>
                    <a:ext uri="{9D8B030D-6E8A-4147-A177-3AD203B41FA5}">
                      <a16:colId xmlns:a16="http://schemas.microsoft.com/office/drawing/2014/main" val="2103514071"/>
                    </a:ext>
                  </a:extLst>
                </a:gridCol>
                <a:gridCol w="3555544">
                  <a:extLst>
                    <a:ext uri="{9D8B030D-6E8A-4147-A177-3AD203B41FA5}">
                      <a16:colId xmlns:a16="http://schemas.microsoft.com/office/drawing/2014/main" val="2443343216"/>
                    </a:ext>
                  </a:extLst>
                </a:gridCol>
                <a:gridCol w="3757573">
                  <a:extLst>
                    <a:ext uri="{9D8B030D-6E8A-4147-A177-3AD203B41FA5}">
                      <a16:colId xmlns:a16="http://schemas.microsoft.com/office/drawing/2014/main" val="715638110"/>
                    </a:ext>
                  </a:extLst>
                </a:gridCol>
              </a:tblGrid>
              <a:tr h="505975">
                <a:tc>
                  <a:txBody>
                    <a:bodyPr/>
                    <a:lstStyle/>
                    <a:p>
                      <a:r>
                        <a:rPr dirty="0" err="1"/>
                        <a:t>Auszeichnung</a:t>
                      </a:r>
                      <a:endParaRPr dirty="0"/>
                    </a:p>
                  </a:txBody>
                  <a:tcPr/>
                </a:tc>
                <a:tc>
                  <a:txBody>
                    <a:bodyPr/>
                    <a:lstStyle/>
                    <a:p>
                      <a:r>
                        <a:t>Empfänger</a:t>
                      </a:r>
                    </a:p>
                  </a:txBody>
                  <a:tcPr/>
                </a:tc>
                <a:tc>
                  <a:txBody>
                    <a:bodyPr/>
                    <a:lstStyle/>
                    <a:p>
                      <a:r>
                        <a:t>Kriterien</a:t>
                      </a:r>
                    </a:p>
                  </a:txBody>
                  <a:tcPr/>
                </a:tc>
                <a:extLst>
                  <a:ext uri="{0D108BD9-81ED-4DB2-BD59-A6C34878D82A}">
                    <a16:rowId xmlns:a16="http://schemas.microsoft.com/office/drawing/2014/main" val="3940050264"/>
                  </a:ext>
                </a:extLst>
              </a:tr>
              <a:tr h="877025">
                <a:tc>
                  <a:txBody>
                    <a:bodyPr/>
                    <a:lstStyle/>
                    <a:p>
                      <a:r>
                        <a:rPr lang="en-US" sz="1600" dirty="0">
                          <a:solidFill>
                            <a:schemeClr val="bg2">
                              <a:lumMod val="25000"/>
                            </a:schemeClr>
                          </a:solidFill>
                        </a:rPr>
                        <a:t>Auszeichnungsurkunde für Leo-Lion-Mitgliedschaft (Club)</a:t>
                      </a:r>
                    </a:p>
                  </a:txBody>
                  <a:tcPr/>
                </a:tc>
                <a:tc>
                  <a:txBody>
                    <a:bodyPr/>
                    <a:lstStyle/>
                    <a:p>
                      <a:r>
                        <a:rPr lang="en-US" sz="1600" dirty="0">
                          <a:solidFill>
                            <a:schemeClr val="bg2">
                              <a:lumMod val="25000"/>
                            </a:schemeClr>
                          </a:solidFill>
                        </a:rPr>
                        <a:t>Leo Clubberater</a:t>
                      </a:r>
                    </a:p>
                  </a:txBody>
                  <a:tcPr/>
                </a:tc>
                <a:tc>
                  <a:txBody>
                    <a:bodyPr/>
                    <a:lstStyle/>
                    <a:p>
                      <a:r>
                        <a:rPr lang="en-US" sz="1600" dirty="0">
                          <a:solidFill>
                            <a:schemeClr val="bg2">
                              <a:lumMod val="25000"/>
                            </a:schemeClr>
                          </a:solidFill>
                        </a:rPr>
                        <a:t>5 neue Leo-Lions aus beliebigen gesponserten Leo Clubs</a:t>
                      </a:r>
                    </a:p>
                  </a:txBody>
                  <a:tcPr/>
                </a:tc>
                <a:extLst>
                  <a:ext uri="{0D108BD9-81ED-4DB2-BD59-A6C34878D82A}">
                    <a16:rowId xmlns:a16="http://schemas.microsoft.com/office/drawing/2014/main" val="1683200441"/>
                  </a:ext>
                </a:extLst>
              </a:tr>
              <a:tr h="674634">
                <a:tc>
                  <a:txBody>
                    <a:bodyPr/>
                    <a:lstStyle/>
                    <a:p>
                      <a:r>
                        <a:rPr lang="en-US" sz="1600" dirty="0">
                          <a:solidFill>
                            <a:schemeClr val="bg2">
                              <a:lumMod val="25000"/>
                            </a:schemeClr>
                          </a:solidFill>
                        </a:rPr>
                        <a:t>Auszeichnungsurkunde für Leo-Lion-Mitgliedschaft (Distrikt)</a:t>
                      </a:r>
                    </a:p>
                  </a:txBody>
                  <a:tcPr/>
                </a:tc>
                <a:tc>
                  <a:txBody>
                    <a:bodyPr/>
                    <a:lstStyle/>
                    <a:p>
                      <a:r>
                        <a:rPr lang="en-US" sz="1600" dirty="0">
                          <a:solidFill>
                            <a:schemeClr val="bg2">
                              <a:lumMod val="25000"/>
                            </a:schemeClr>
                          </a:solidFill>
                        </a:rPr>
                        <a:t>Distriktbeauftragte für Leo Clubs</a:t>
                      </a:r>
                    </a:p>
                  </a:txBody>
                  <a:tcPr/>
                </a:tc>
                <a:tc>
                  <a:txBody>
                    <a:bodyPr/>
                    <a:lstStyle/>
                    <a:p>
                      <a:r>
                        <a:rPr lang="en-US" sz="1600" dirty="0">
                          <a:solidFill>
                            <a:schemeClr val="bg2">
                              <a:lumMod val="25000"/>
                            </a:schemeClr>
                          </a:solidFill>
                        </a:rPr>
                        <a:t>15 neue Leo-Lions aus beliebigen Leo Clubs in ihrem Distrikt</a:t>
                      </a:r>
                    </a:p>
                  </a:txBody>
                  <a:tcPr/>
                </a:tc>
                <a:extLst>
                  <a:ext uri="{0D108BD9-81ED-4DB2-BD59-A6C34878D82A}">
                    <a16:rowId xmlns:a16="http://schemas.microsoft.com/office/drawing/2014/main" val="1370360521"/>
                  </a:ext>
                </a:extLst>
              </a:tr>
              <a:tr h="674634">
                <a:tc>
                  <a:txBody>
                    <a:bodyPr/>
                    <a:lstStyle/>
                    <a:p>
                      <a:pPr lvl="0">
                        <a:buNone/>
                      </a:pPr>
                      <a:r>
                        <a:rPr lang="en-US" sz="1600" dirty="0">
                          <a:solidFill>
                            <a:schemeClr val="bg2">
                              <a:lumMod val="25000"/>
                            </a:schemeClr>
                          </a:solidFill>
                        </a:rPr>
                        <a:t>Auszeichnungsurkunde für Leo-Lion-Mitgliedschaft (Multi-Distrikt)</a:t>
                      </a:r>
                    </a:p>
                  </a:txBody>
                  <a:tcPr/>
                </a:tc>
                <a:tc>
                  <a:txBody>
                    <a:bodyPr/>
                    <a:lstStyle/>
                    <a:p>
                      <a:pPr lvl="0">
                        <a:buNone/>
                      </a:pPr>
                      <a:r>
                        <a:rPr lang="en-US" sz="1600" dirty="0">
                          <a:solidFill>
                            <a:schemeClr val="bg2">
                              <a:lumMod val="25000"/>
                            </a:schemeClr>
                          </a:solidFill>
                        </a:rPr>
                        <a:t>Multi-Distriktbeauftragte/r für Leo Clubs</a:t>
                      </a:r>
                    </a:p>
                  </a:txBody>
                  <a:tcPr/>
                </a:tc>
                <a:tc>
                  <a:txBody>
                    <a:bodyPr/>
                    <a:lstStyle/>
                    <a:p>
                      <a:pPr lvl="0">
                        <a:buNone/>
                      </a:pPr>
                      <a:r>
                        <a:rPr lang="en-US" sz="1600" dirty="0">
                          <a:solidFill>
                            <a:schemeClr val="bg2">
                              <a:lumMod val="25000"/>
                            </a:schemeClr>
                          </a:solidFill>
                        </a:rPr>
                        <a:t>30 neue Leo-Lions aus beliebigen Distrikten innerhalb ihres Multi-Distrikts</a:t>
                      </a:r>
                    </a:p>
                  </a:txBody>
                  <a:tcPr/>
                </a:tc>
                <a:extLst>
                  <a:ext uri="{0D108BD9-81ED-4DB2-BD59-A6C34878D82A}">
                    <a16:rowId xmlns:a16="http://schemas.microsoft.com/office/drawing/2014/main" val="2210471224"/>
                  </a:ext>
                </a:extLst>
              </a:tr>
              <a:tr h="877025">
                <a:tc>
                  <a:txBody>
                    <a:bodyPr/>
                    <a:lstStyle/>
                    <a:p>
                      <a:pPr lvl="0">
                        <a:buNone/>
                      </a:pPr>
                      <a:r>
                        <a:rPr lang="en-US" sz="1600" dirty="0">
                          <a:solidFill>
                            <a:schemeClr val="bg2">
                              <a:lumMod val="25000"/>
                            </a:schemeClr>
                          </a:solidFill>
                        </a:rPr>
                        <a:t>Auszeichnungsurkunde für Leo-Lion-Clubgründungen </a:t>
                      </a:r>
                    </a:p>
                  </a:txBody>
                  <a:tcPr/>
                </a:tc>
                <a:tc>
                  <a:txBody>
                    <a:bodyPr/>
                    <a:lstStyle/>
                    <a:p>
                      <a:pPr lvl="0">
                        <a:buNone/>
                      </a:pPr>
                      <a:r>
                        <a:rPr lang="en-US" sz="1600" dirty="0">
                          <a:solidFill>
                            <a:schemeClr val="bg2">
                              <a:lumMod val="25000"/>
                            </a:schemeClr>
                          </a:solidFill>
                        </a:rPr>
                        <a:t>Lions-Sponsorclub, Distrikt-Governor, Distriktbeauftragte/r für Leo Clubs, Multi-Distriktbeauftragte/r für Leo Clubs</a:t>
                      </a:r>
                    </a:p>
                  </a:txBody>
                  <a:tcPr/>
                </a:tc>
                <a:tc>
                  <a:txBody>
                    <a:bodyPr/>
                    <a:lstStyle/>
                    <a:p>
                      <a:pPr lvl="0">
                        <a:buNone/>
                      </a:pPr>
                      <a:r>
                        <a:rPr lang="en-US" sz="1600" dirty="0">
                          <a:solidFill>
                            <a:schemeClr val="bg2">
                              <a:lumMod val="25000"/>
                            </a:schemeClr>
                          </a:solidFill>
                        </a:rPr>
                        <a:t>Es wird mindestens ein </a:t>
                      </a:r>
                      <a:r>
                        <a:rPr lang="en-US" sz="1600" dirty="0" err="1">
                          <a:solidFill>
                            <a:schemeClr val="bg2">
                              <a:lumMod val="25000"/>
                            </a:schemeClr>
                          </a:solidFill>
                        </a:rPr>
                        <a:t>neuer</a:t>
                      </a:r>
                      <a:r>
                        <a:rPr lang="en-US" sz="1600" dirty="0">
                          <a:solidFill>
                            <a:schemeClr val="bg2">
                              <a:lumMod val="25000"/>
                            </a:schemeClr>
                          </a:solidFill>
                        </a:rPr>
                        <a:t> Leo-Lion-Club in Ihrem Distrikt/Multi-Distrikt gesponsert</a:t>
                      </a:r>
                    </a:p>
                  </a:txBody>
                  <a:tcPr/>
                </a:tc>
                <a:extLst>
                  <a:ext uri="{0D108BD9-81ED-4DB2-BD59-A6C34878D82A}">
                    <a16:rowId xmlns:a16="http://schemas.microsoft.com/office/drawing/2014/main" val="4086912582"/>
                  </a:ext>
                </a:extLst>
              </a:tr>
            </a:tbl>
          </a:graphicData>
        </a:graphic>
      </p:graphicFrame>
      <p:sp>
        <p:nvSpPr>
          <p:cNvPr id="2" name="Rectangle 1">
            <a:extLst>
              <a:ext uri="{FF2B5EF4-FFF2-40B4-BE49-F238E27FC236}">
                <a16:creationId xmlns:a16="http://schemas.microsoft.com/office/drawing/2014/main" id="{AF60C9D0-8EEA-B444-88F7-B3689ACF5229}"/>
              </a:ext>
            </a:extLst>
          </p:cNvPr>
          <p:cNvSpPr/>
          <p:nvPr/>
        </p:nvSpPr>
        <p:spPr>
          <a:xfrm>
            <a:off x="9829800" y="5292815"/>
            <a:ext cx="1873370" cy="369332"/>
          </a:xfrm>
          <a:prstGeom prst="rect">
            <a:avLst/>
          </a:prstGeom>
        </p:spPr>
        <p:txBody>
          <a:bodyPr wrap="square">
            <a:spAutoFit/>
          </a:bodyPr>
          <a:lstStyle/>
          <a:p>
            <a:pPr algn="r" fontAlgn="base">
              <a:spcAft>
                <a:spcPts val="2400"/>
              </a:spcAft>
              <a:buClr>
                <a:srgbClr val="EBB700"/>
              </a:buClr>
              <a:buSzPct val="80000"/>
            </a:pPr>
            <a:r>
              <a:rPr lang="de-DE" u="sng" kern="0" dirty="0">
                <a:solidFill>
                  <a:srgbClr val="407CCA"/>
                </a:solidFill>
                <a:latin typeface="Arial" charset="0"/>
                <a:hlinkClick r:id="rId4"/>
              </a:rPr>
              <a:t>Mehr erfahren</a:t>
            </a:r>
            <a:endParaRPr lang="de-DE" u="sng" kern="0" dirty="0">
              <a:solidFill>
                <a:srgbClr val="407CCA"/>
              </a:solidFill>
              <a:latin typeface="Arial" charset="0"/>
              <a:cs typeface="Arial" charset="0"/>
            </a:endParaRPr>
          </a:p>
        </p:txBody>
      </p:sp>
      <p:sp>
        <p:nvSpPr>
          <p:cNvPr id="10" name="TextBox 9">
            <a:extLst>
              <a:ext uri="{FF2B5EF4-FFF2-40B4-BE49-F238E27FC236}">
                <a16:creationId xmlns:a16="http://schemas.microsoft.com/office/drawing/2014/main" id="{4A17AB1E-549E-6B42-BB74-8FE0131C4CCE}"/>
              </a:ext>
            </a:extLst>
          </p:cNvPr>
          <p:cNvSpPr txBox="1"/>
          <p:nvPr/>
        </p:nvSpPr>
        <p:spPr>
          <a:xfrm>
            <a:off x="488830" y="512606"/>
            <a:ext cx="10058400" cy="738664"/>
          </a:xfrm>
          <a:prstGeom prst="rect">
            <a:avLst/>
          </a:prstGeom>
          <a:noFill/>
        </p:spPr>
        <p:txBody>
          <a:bodyPr wrap="square" rtlCol="0" anchor="b" anchorCtr="0">
            <a:spAutoFit/>
          </a:bodyPr>
          <a:lstStyle/>
          <a:p>
            <a:r>
              <a:rPr lang="de-DE" sz="4200" b="1" dirty="0">
                <a:solidFill>
                  <a:srgbClr val="00338D"/>
                </a:solidFill>
                <a:latin typeface="Arial" panose="020B0604020202020204" pitchFamily="34" charset="0"/>
              </a:rPr>
              <a:t>Leo zu Leo-Lion Auszeichnungen</a:t>
            </a:r>
            <a:endParaRPr lang="de-DE" sz="4200" dirty="0">
              <a:solidFill>
                <a:srgbClr val="00338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471962"/>
      </p:ext>
    </p:extLst>
  </p:cSld>
  <p:clrMapOvr>
    <a:masterClrMapping/>
  </p:clrMapOvr>
  <mc:AlternateContent xmlns:mc="http://schemas.openxmlformats.org/markup-compatibility/2006" xmlns:p14="http://schemas.microsoft.com/office/powerpoint/2010/main">
    <mc:Choice Requires="p14">
      <p:transition spd="slow" p14:dur="2000" advTm="1551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advTm="1551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3013501"/>
            <a:ext cx="8993083" cy="830997"/>
          </a:xfrm>
          <a:prstGeom prst="rect">
            <a:avLst/>
          </a:prstGeom>
          <a:noFill/>
        </p:spPr>
        <p:txBody>
          <a:bodyPr wrap="square" rtlCol="0" anchor="ctr" anchorCtr="0">
            <a:spAutoFit/>
          </a:bodyPr>
          <a:lstStyle/>
          <a:p>
            <a:pPr algn="ctr"/>
            <a:r>
              <a:rPr lang="de-DE" sz="4800" b="1" dirty="0">
                <a:solidFill>
                  <a:schemeClr val="bg1"/>
                </a:solidFill>
                <a:latin typeface="Arial" panose="020B0604020202020204" pitchFamily="34" charset="0"/>
              </a:rPr>
              <a:t>Weiterführendes</a:t>
            </a:r>
          </a:p>
        </p:txBody>
      </p:sp>
    </p:spTree>
    <p:extLst>
      <p:ext uri="{BB962C8B-B14F-4D97-AF65-F5344CB8AC3E}">
        <p14:creationId xmlns:p14="http://schemas.microsoft.com/office/powerpoint/2010/main" val="10883077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rotWithShape="1">
          <a:blip r:embed="rId3">
            <a:extLst>
              <a:ext uri="{28A0092B-C50C-407E-A947-70E740481C1C}">
                <a14:useLocalDpi xmlns:a14="http://schemas.microsoft.com/office/drawing/2010/main" val="0"/>
              </a:ext>
            </a:extLst>
          </a:blip>
          <a:srcRect l="-1" r="84867"/>
          <a:stretch/>
        </p:blipFill>
        <p:spPr>
          <a:xfrm>
            <a:off x="0" y="0"/>
            <a:ext cx="1845129"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1524001" y="1521349"/>
            <a:ext cx="5516880" cy="34245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spcAft>
                <a:spcPts val="2400"/>
              </a:spcAft>
              <a:buClr>
                <a:srgbClr val="EBB700"/>
              </a:buClr>
              <a:buSzPct val="80000"/>
              <a:buNone/>
            </a:pPr>
            <a:r>
              <a:rPr lang="de-DE" sz="2400" kern="0" dirty="0">
                <a:solidFill>
                  <a:srgbClr val="55565A"/>
                </a:solidFill>
                <a:latin typeface="Arial" charset="0"/>
              </a:rPr>
              <a:t>Junge Lions sind dynamische Mitglieder unserer Organisation im Alter von ca. 40 Jahren und jünger, die frische Perspektiven und Führungskompetenzen in unsere Clubs und Gemeinschaften einbringen.</a:t>
            </a:r>
          </a:p>
          <a:p>
            <a:pPr marL="0" indent="0" fontAlgn="base">
              <a:lnSpc>
                <a:spcPct val="100000"/>
              </a:lnSpc>
              <a:spcBef>
                <a:spcPts val="0"/>
              </a:spcBef>
              <a:spcAft>
                <a:spcPts val="1200"/>
              </a:spcAft>
              <a:buClr>
                <a:srgbClr val="EBB700"/>
              </a:buClr>
              <a:buSzPct val="80000"/>
              <a:buNone/>
            </a:pPr>
            <a:r>
              <a:rPr lang="de-DE" sz="2400" b="1" kern="0" dirty="0">
                <a:solidFill>
                  <a:srgbClr val="55565A"/>
                </a:solidFill>
                <a:latin typeface="Arial" charset="0"/>
              </a:rPr>
              <a:t>Unterlagen</a:t>
            </a:r>
          </a:p>
          <a:p>
            <a:pPr marL="342900" indent="-342900" fontAlgn="base">
              <a:lnSpc>
                <a:spcPct val="100000"/>
              </a:lnSpc>
              <a:spcBef>
                <a:spcPts val="0"/>
              </a:spcBef>
              <a:spcAft>
                <a:spcPts val="1200"/>
              </a:spcAft>
              <a:buClr>
                <a:srgbClr val="EBB700"/>
              </a:buClr>
              <a:buSzPct val="80000"/>
              <a:buFont typeface="Lucida Grande" panose="020B0600040502020204" pitchFamily="34" charset="0"/>
              <a:buChar char="▶"/>
            </a:pPr>
            <a:r>
              <a:rPr lang="de-DE" sz="2400" kern="0" dirty="0">
                <a:solidFill>
                  <a:srgbClr val="55565A"/>
                </a:solidFill>
                <a:latin typeface="Arial" charset="0"/>
              </a:rPr>
              <a:t>Kontaktaufnahme zu jungen Lions</a:t>
            </a:r>
          </a:p>
          <a:p>
            <a:pPr marL="342900" indent="-342900" fontAlgn="base">
              <a:lnSpc>
                <a:spcPct val="100000"/>
              </a:lnSpc>
              <a:spcBef>
                <a:spcPts val="0"/>
              </a:spcBef>
              <a:spcAft>
                <a:spcPts val="1200"/>
              </a:spcAft>
              <a:buClr>
                <a:srgbClr val="EBB700"/>
              </a:buClr>
              <a:buSzPct val="80000"/>
              <a:buFont typeface="Lucida Grande" panose="020B0600040502020204" pitchFamily="34" charset="0"/>
              <a:buChar char="▶"/>
            </a:pPr>
            <a:r>
              <a:rPr lang="de-DE" sz="2400" kern="0" dirty="0">
                <a:solidFill>
                  <a:srgbClr val="55565A"/>
                </a:solidFill>
                <a:latin typeface="Arial" charset="0"/>
              </a:rPr>
              <a:t>Mitgliedschaftsleitfaden für junge Lions</a:t>
            </a:r>
          </a:p>
          <a:p>
            <a:pPr marL="0" indent="0" fontAlgn="base">
              <a:lnSpc>
                <a:spcPct val="100000"/>
              </a:lnSpc>
              <a:spcBef>
                <a:spcPts val="0"/>
              </a:spcBef>
              <a:spcAft>
                <a:spcPts val="2400"/>
              </a:spcAft>
              <a:buClr>
                <a:srgbClr val="EBB700"/>
              </a:buClr>
              <a:buSzPct val="80000"/>
              <a:buNone/>
            </a:pPr>
            <a:r>
              <a:rPr lang="de-DE" sz="2400" u="sng" kern="0" dirty="0">
                <a:solidFill>
                  <a:srgbClr val="407CCA"/>
                </a:solidFill>
                <a:latin typeface="Arial" charset="0"/>
                <a:hlinkClick r:id="rId4"/>
              </a:rPr>
              <a:t>Mehr erfahren</a:t>
            </a:r>
            <a:endParaRPr lang="de-DE" sz="2400" u="sng" kern="0" dirty="0">
              <a:solidFill>
                <a:srgbClr val="407CCA"/>
              </a:solidFill>
              <a:latin typeface="Arial" charset="0"/>
              <a:cs typeface="Arial" charset="0"/>
            </a:endParaRPr>
          </a:p>
        </p:txBody>
      </p:sp>
      <p:sp>
        <p:nvSpPr>
          <p:cNvPr id="7" name="TextBox 6">
            <a:extLst>
              <a:ext uri="{FF2B5EF4-FFF2-40B4-BE49-F238E27FC236}">
                <a16:creationId xmlns:a16="http://schemas.microsoft.com/office/drawing/2014/main" id="{4A0F263E-D02A-E84C-9F14-761471A5A44B}"/>
              </a:ext>
            </a:extLst>
          </p:cNvPr>
          <p:cNvSpPr txBox="1"/>
          <p:nvPr/>
        </p:nvSpPr>
        <p:spPr>
          <a:xfrm>
            <a:off x="1829889" y="632797"/>
            <a:ext cx="5210991" cy="738664"/>
          </a:xfrm>
          <a:prstGeom prst="rect">
            <a:avLst/>
          </a:prstGeom>
          <a:noFill/>
        </p:spPr>
        <p:txBody>
          <a:bodyPr wrap="square" rtlCol="0" anchor="b" anchorCtr="0">
            <a:spAutoFit/>
          </a:bodyPr>
          <a:lstStyle/>
          <a:p>
            <a:r>
              <a:rPr lang="de-DE" sz="4200" b="1" dirty="0">
                <a:solidFill>
                  <a:srgbClr val="00338D"/>
                </a:solidFill>
                <a:latin typeface="Arial" panose="020B0604020202020204" pitchFamily="34" charset="0"/>
              </a:rPr>
              <a:t>Junge Lions</a:t>
            </a:r>
            <a:endParaRPr lang="de-DE" sz="4200" dirty="0">
              <a:solidFill>
                <a:srgbClr val="00338D"/>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32720" y="5760720"/>
            <a:ext cx="1405046" cy="702523"/>
          </a:xfrm>
          <a:prstGeom prst="rect">
            <a:avLst/>
          </a:prstGeom>
          <a:effectLst/>
        </p:spPr>
      </p:pic>
      <p:pic>
        <p:nvPicPr>
          <p:cNvPr id="9" name="Content Placeholder 9" descr="A person holding a frisbee&#10;&#10;Description automatically generated">
            <a:extLst>
              <a:ext uri="{FF2B5EF4-FFF2-40B4-BE49-F238E27FC236}">
                <a16:creationId xmlns:a16="http://schemas.microsoft.com/office/drawing/2014/main" id="{8D331EC7-5F9A-794F-8E46-BCAC3D865071}"/>
              </a:ext>
            </a:extLst>
          </p:cNvPr>
          <p:cNvPicPr>
            <a:picLocks noChangeAspect="1"/>
          </p:cNvPicPr>
          <p:nvPr/>
        </p:nvPicPr>
        <p:blipFill rotWithShape="1">
          <a:blip r:embed="rId6">
            <a:extLst>
              <a:ext uri="{28A0092B-C50C-407E-A947-70E740481C1C}">
                <a14:useLocalDpi xmlns:a14="http://schemas.microsoft.com/office/drawing/2010/main" val="0"/>
              </a:ext>
            </a:extLst>
          </a:blip>
          <a:srcRect l="17664" r="9017"/>
          <a:stretch/>
        </p:blipFill>
        <p:spPr>
          <a:xfrm>
            <a:off x="7334632" y="1600061"/>
            <a:ext cx="4222670" cy="3291979"/>
          </a:xfrm>
          <a:prstGeom prst="rect">
            <a:avLst/>
          </a:prstGeom>
        </p:spPr>
      </p:pic>
    </p:spTree>
    <p:extLst>
      <p:ext uri="{BB962C8B-B14F-4D97-AF65-F5344CB8AC3E}">
        <p14:creationId xmlns:p14="http://schemas.microsoft.com/office/powerpoint/2010/main" val="380423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CCEDBB-7754-49B2-8149-E0F7FB8C0328}"/>
              </a:ext>
            </a:extLst>
          </p:cNvPr>
          <p:cNvSpPr>
            <a:spLocks noGrp="1"/>
          </p:cNvSpPr>
          <p:nvPr>
            <p:ph sz="half" idx="2"/>
          </p:nvPr>
        </p:nvSpPr>
        <p:spPr>
          <a:xfrm>
            <a:off x="6659821" y="513406"/>
            <a:ext cx="4719408" cy="4131132"/>
          </a:xfrm>
        </p:spPr>
        <p:txBody>
          <a:bodyPr vert="horz" lIns="91440" tIns="45720" rIns="91440" bIns="45720" rtlCol="0" anchor="t">
            <a:normAutofit/>
          </a:bodyPr>
          <a:lstStyle/>
          <a:p>
            <a:pPr marL="0" indent="0">
              <a:buNone/>
            </a:pPr>
            <a:endParaRPr lang="en-US" dirty="0">
              <a:solidFill>
                <a:srgbClr val="4472C4"/>
              </a:solidFill>
              <a:latin typeface="Arial"/>
              <a:cs typeface="Arial"/>
            </a:endParaRPr>
          </a:p>
          <a:p>
            <a:pPr marL="0" indent="0">
              <a:buNone/>
            </a:pPr>
            <a:endParaRPr lang="en-US" dirty="0">
              <a:solidFill>
                <a:srgbClr val="4472C4"/>
              </a:solidFill>
              <a:latin typeface="Arial"/>
              <a:cs typeface="Arial"/>
            </a:endParaRPr>
          </a:p>
          <a:p>
            <a:pPr marL="0" indent="0">
              <a:buNone/>
            </a:pPr>
            <a:endParaRPr lang="en-US" sz="800" dirty="0">
              <a:solidFill>
                <a:srgbClr val="4472C4"/>
              </a:solidFill>
              <a:latin typeface="Arial" panose="020B0604020202020204" pitchFamily="34" charset="0"/>
              <a:cs typeface="Arial" panose="020B0604020202020204" pitchFamily="34" charset="0"/>
            </a:endParaRPr>
          </a:p>
          <a:p>
            <a:pPr marL="0" indent="0">
              <a:buNone/>
            </a:pPr>
            <a:endParaRPr lang="de-DE" sz="3000" dirty="0">
              <a:solidFill>
                <a:schemeClr val="bg2">
                  <a:lumMod val="50000"/>
                </a:schemeClr>
              </a:solidFill>
              <a:latin typeface="Arial" panose="020B0604020202020204" pitchFamily="34" charset="0"/>
              <a:cs typeface="Arial" panose="020B0604020202020204" pitchFamily="34" charset="0"/>
            </a:endParaRPr>
          </a:p>
          <a:p>
            <a:pPr marL="0" indent="0">
              <a:buNone/>
            </a:pPr>
            <a:endParaRPr lang="de-DE" sz="2200" dirty="0">
              <a:solidFill>
                <a:schemeClr val="bg2">
                  <a:lumMod val="50000"/>
                </a:schemeClr>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67F912A5-9042-4836-AD35-3CE7A8378E50}"/>
              </a:ext>
            </a:extLst>
          </p:cNvPr>
          <p:cNvPicPr>
            <a:picLocks noChangeAspect="1"/>
          </p:cNvPicPr>
          <p:nvPr/>
        </p:nvPicPr>
        <p:blipFill>
          <a:blip r:embed="rId3"/>
          <a:stretch>
            <a:fillRect/>
          </a:stretch>
        </p:blipFill>
        <p:spPr>
          <a:xfrm>
            <a:off x="9022990" y="1958154"/>
            <a:ext cx="2730595" cy="1995945"/>
          </a:xfrm>
          <a:prstGeom prst="rect">
            <a:avLst/>
          </a:prstGeom>
        </p:spPr>
      </p:pic>
      <p:pic>
        <p:nvPicPr>
          <p:cNvPr id="16" name="Picture 15">
            <a:extLst>
              <a:ext uri="{FF2B5EF4-FFF2-40B4-BE49-F238E27FC236}">
                <a16:creationId xmlns:a16="http://schemas.microsoft.com/office/drawing/2014/main" id="{970D8FEE-9B99-4A8C-90B8-EF30F085445A}"/>
              </a:ext>
            </a:extLst>
          </p:cNvPr>
          <p:cNvPicPr>
            <a:picLocks noChangeAspect="1"/>
          </p:cNvPicPr>
          <p:nvPr/>
        </p:nvPicPr>
        <p:blipFill>
          <a:blip r:embed="rId4"/>
          <a:stretch>
            <a:fillRect/>
          </a:stretch>
        </p:blipFill>
        <p:spPr>
          <a:xfrm>
            <a:off x="585817" y="2233341"/>
            <a:ext cx="2345103" cy="1720758"/>
          </a:xfrm>
          <a:prstGeom prst="rect">
            <a:avLst/>
          </a:prstGeom>
        </p:spPr>
      </p:pic>
      <p:sp>
        <p:nvSpPr>
          <p:cNvPr id="19" name="TextBox 18">
            <a:extLst>
              <a:ext uri="{FF2B5EF4-FFF2-40B4-BE49-F238E27FC236}">
                <a16:creationId xmlns:a16="http://schemas.microsoft.com/office/drawing/2014/main" id="{8C588709-738E-4721-A408-8F854EBDE9E3}"/>
              </a:ext>
            </a:extLst>
          </p:cNvPr>
          <p:cNvSpPr txBox="1"/>
          <p:nvPr/>
        </p:nvSpPr>
        <p:spPr>
          <a:xfrm>
            <a:off x="2930921" y="1400800"/>
            <a:ext cx="6092070" cy="4154984"/>
          </a:xfrm>
          <a:prstGeom prst="rect">
            <a:avLst/>
          </a:prstGeom>
          <a:noFill/>
        </p:spPr>
        <p:txBody>
          <a:bodyPr wrap="square">
            <a:spAutoFit/>
          </a:bodyPr>
          <a:lstStyle/>
          <a:p>
            <a:pPr marL="0" algn="ctr"/>
            <a:r>
              <a:rPr lang="de-DE" sz="2400">
                <a:solidFill>
                  <a:srgbClr val="55565A"/>
                </a:solidFill>
                <a:latin typeface="Arial" panose="020B0604020202020204" pitchFamily="34" charset="0"/>
                <a:cs typeface="Arial" panose="020B0604020202020204" pitchFamily="34" charset="0"/>
              </a:rPr>
              <a:t>Auf </a:t>
            </a:r>
            <a:r>
              <a:rPr lang="de-DE" sz="2400">
                <a:solidFill>
                  <a:srgbClr val="407CCA"/>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lionsclub.org/leo-lion</a:t>
            </a:r>
            <a:r>
              <a:rPr lang="de-DE" sz="2400">
                <a:solidFill>
                  <a:srgbClr val="55565A"/>
                </a:solidFill>
                <a:latin typeface="Arial" panose="020B0604020202020204" pitchFamily="34" charset="0"/>
                <a:cs typeface="Arial" panose="020B0604020202020204" pitchFamily="34" charset="0"/>
              </a:rPr>
              <a:t> finden Sie weitere Vorteile und Unterlagen zum Leo-Lion-Programm und </a:t>
            </a:r>
            <a:r>
              <a:rPr lang="de-DE" sz="2400">
                <a:solidFill>
                  <a:srgbClr val="407CCA"/>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Antworten auf häufig gestellte Fragen</a:t>
            </a:r>
            <a:r>
              <a:rPr lang="de-DE" sz="2400">
                <a:solidFill>
                  <a:srgbClr val="55565A"/>
                </a:solidFill>
                <a:latin typeface="Arial" panose="020B0604020202020204" pitchFamily="34" charset="0"/>
                <a:cs typeface="Arial" panose="020B0604020202020204" pitchFamily="34" charset="0"/>
              </a:rPr>
              <a:t>.</a:t>
            </a:r>
          </a:p>
          <a:p>
            <a:pPr marL="0" algn="ctr"/>
            <a:endParaRPr lang="en-US" sz="2400" dirty="0">
              <a:solidFill>
                <a:srgbClr val="55565A"/>
              </a:solidFill>
              <a:latin typeface="Arial" panose="020B0604020202020204" pitchFamily="34" charset="0"/>
              <a:cs typeface="Arial" panose="020B0604020202020204" pitchFamily="34" charset="0"/>
            </a:endParaRPr>
          </a:p>
          <a:p>
            <a:pPr marL="0" algn="ctr"/>
            <a:endParaRPr lang="en-US" sz="2400" dirty="0">
              <a:solidFill>
                <a:srgbClr val="55565A"/>
              </a:solidFill>
              <a:latin typeface="Arial" panose="020B0604020202020204" pitchFamily="34" charset="0"/>
              <a:cs typeface="Arial" panose="020B0604020202020204" pitchFamily="34" charset="0"/>
            </a:endParaRPr>
          </a:p>
          <a:p>
            <a:pPr marL="0" algn="ctr"/>
            <a:r>
              <a:rPr lang="de-DE" sz="2400" b="1">
                <a:solidFill>
                  <a:srgbClr val="55565A"/>
                </a:solidFill>
                <a:latin typeface="Arial" panose="020B0604020202020204" pitchFamily="34" charset="0"/>
                <a:cs typeface="Arial" panose="020B0604020202020204" pitchFamily="34" charset="0"/>
              </a:rPr>
              <a:t>Abschließende Modulübung: </a:t>
            </a:r>
            <a:r>
              <a:rPr lang="de-DE" sz="2400">
                <a:solidFill>
                  <a:srgbClr val="55565A"/>
                </a:solidFill>
                <a:latin typeface="Arial" panose="020B0604020202020204" pitchFamily="34" charset="0"/>
                <a:cs typeface="Arial" panose="020B0604020202020204" pitchFamily="34" charset="0"/>
              </a:rPr>
              <a:t>Besprechen Sie, welcher Weg zur Lionsmitgliedschaft für Ihre Leos am besten geeignet ist. Erläutern Sie Ihren Plan, um geeignete Leos auf die Mitgliedschaftsmöglichkeiten aufmerksam zu machen.</a:t>
            </a:r>
          </a:p>
        </p:txBody>
      </p:sp>
      <p:pic>
        <p:nvPicPr>
          <p:cNvPr id="7" name="Picture 6">
            <a:extLst>
              <a:ext uri="{FF2B5EF4-FFF2-40B4-BE49-F238E27FC236}">
                <a16:creationId xmlns:a16="http://schemas.microsoft.com/office/drawing/2014/main" id="{6CE79CAD-46A3-4344-8AC6-8B9B986C3914}"/>
              </a:ext>
            </a:extLst>
          </p:cNvPr>
          <p:cNvPicPr>
            <a:picLocks noChangeAspect="1"/>
          </p:cNvPicPr>
          <p:nvPr/>
        </p:nvPicPr>
        <p:blipFill rotWithShape="1">
          <a:blip r:embed="rId6">
            <a:extLst>
              <a:ext uri="{28A0092B-C50C-407E-A947-70E740481C1C}">
                <a14:useLocalDpi xmlns:a14="http://schemas.microsoft.com/office/drawing/2010/main" val="0"/>
              </a:ext>
            </a:extLst>
          </a:blip>
          <a:srcRect l="12666" t="7924" r="12665" b="9374"/>
          <a:stretch/>
        </p:blipFill>
        <p:spPr>
          <a:xfrm>
            <a:off x="0" y="5662147"/>
            <a:ext cx="12191999" cy="945235"/>
          </a:xfrm>
          <a:prstGeom prst="rect">
            <a:avLst/>
          </a:prstGeom>
        </p:spPr>
      </p:pic>
    </p:spTree>
    <p:extLst>
      <p:ext uri="{BB962C8B-B14F-4D97-AF65-F5344CB8AC3E}">
        <p14:creationId xmlns:p14="http://schemas.microsoft.com/office/powerpoint/2010/main" val="1682261013"/>
      </p:ext>
    </p:extLst>
  </p:cSld>
  <p:clrMapOvr>
    <a:masterClrMapping/>
  </p:clrMapOvr>
  <mc:AlternateContent xmlns:mc="http://schemas.openxmlformats.org/markup-compatibility/2006" xmlns:p14="http://schemas.microsoft.com/office/powerpoint/2010/main">
    <mc:Choice Requires="p14">
      <p:transition spd="slow" p14:dur="2000" advTm="15510"/>
    </mc:Choice>
    <mc:Fallback xmlns="">
      <p:transition spd="slow" advTm="1551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85</a:t>
            </a:fld>
            <a:endParaRPr lang="en-US" sz="1000">
              <a:solidFill>
                <a:schemeClr val="bg1"/>
              </a:solidFill>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3"/>
          <a:srcRect l="9873" t="10769" r="64229" b="50895"/>
          <a:stretch/>
        </p:blipFill>
        <p:spPr>
          <a:xfrm>
            <a:off x="10865062" y="0"/>
            <a:ext cx="1326938" cy="2946400"/>
          </a:xfrm>
          <a:prstGeom prst="rect">
            <a:avLst/>
          </a:prstGeom>
        </p:spPr>
      </p:pic>
      <p:sp>
        <p:nvSpPr>
          <p:cNvPr id="10" name="Headline">
            <a:extLst>
              <a:ext uri="{FF2B5EF4-FFF2-40B4-BE49-F238E27FC236}">
                <a16:creationId xmlns:a16="http://schemas.microsoft.com/office/drawing/2014/main" id="{AABAD8D0-5BDB-BC49-AF32-288AED58FC17}"/>
              </a:ext>
            </a:extLst>
          </p:cNvPr>
          <p:cNvSpPr txBox="1">
            <a:spLocks/>
          </p:cNvSpPr>
          <p:nvPr/>
        </p:nvSpPr>
        <p:spPr>
          <a:xfrm>
            <a:off x="2383845" y="3756674"/>
            <a:ext cx="7424303" cy="996749"/>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0"/>
              </a:spcBef>
            </a:pPr>
            <a:r>
              <a:rPr lang="de-DE" sz="4800"/>
              <a:t>Fortbildung für Leo-Clubberater*innen</a:t>
            </a:r>
          </a:p>
        </p:txBody>
      </p:sp>
      <p:pic>
        <p:nvPicPr>
          <p:cNvPr id="11" name="Picture 10">
            <a:extLst>
              <a:ext uri="{FF2B5EF4-FFF2-40B4-BE49-F238E27FC236}">
                <a16:creationId xmlns:a16="http://schemas.microsoft.com/office/drawing/2014/main" id="{452A85CD-EF90-E24C-ACB9-CEC7C2079ACC}"/>
              </a:ext>
            </a:extLst>
          </p:cNvPr>
          <p:cNvPicPr>
            <a:picLocks noChangeAspect="1"/>
          </p:cNvPicPr>
          <p:nvPr/>
        </p:nvPicPr>
        <p:blipFill>
          <a:blip r:embed="rId4"/>
          <a:stretch>
            <a:fillRect/>
          </a:stretch>
        </p:blipFill>
        <p:spPr>
          <a:xfrm>
            <a:off x="5075038" y="1894182"/>
            <a:ext cx="2041919" cy="2041919"/>
          </a:xfrm>
          <a:prstGeom prst="rect">
            <a:avLst/>
          </a:prstGeom>
        </p:spPr>
      </p:pic>
      <p:pic>
        <p:nvPicPr>
          <p:cNvPr id="12" name="Picture 11">
            <a:extLst>
              <a:ext uri="{FF2B5EF4-FFF2-40B4-BE49-F238E27FC236}">
                <a16:creationId xmlns:a16="http://schemas.microsoft.com/office/drawing/2014/main" id="{390468D0-8D40-594B-8081-4D8C4F4EBCA9}"/>
              </a:ext>
            </a:extLst>
          </p:cNvPr>
          <p:cNvPicPr>
            <a:picLocks noChangeAspect="1"/>
          </p:cNvPicPr>
          <p:nvPr/>
        </p:nvPicPr>
        <p:blipFill rotWithShape="1">
          <a:blip r:embed="rId5"/>
          <a:srcRect l="15744" b="4901"/>
          <a:stretch/>
        </p:blipFill>
        <p:spPr>
          <a:xfrm>
            <a:off x="0" y="5178695"/>
            <a:ext cx="991893" cy="1679305"/>
          </a:xfrm>
          <a:prstGeom prst="rect">
            <a:avLst/>
          </a:prstGeom>
        </p:spPr>
      </p:pic>
      <p:sp>
        <p:nvSpPr>
          <p:cNvPr id="13" name="Copyright">
            <a:extLst>
              <a:ext uri="{FF2B5EF4-FFF2-40B4-BE49-F238E27FC236}">
                <a16:creationId xmlns:a16="http://schemas.microsoft.com/office/drawing/2014/main" id="{556327CB-2D25-4048-8888-B14AA8D6B07A}"/>
              </a:ext>
            </a:extLst>
          </p:cNvPr>
          <p:cNvSpPr txBox="1"/>
          <p:nvPr/>
        </p:nvSpPr>
        <p:spPr>
          <a:xfrm>
            <a:off x="3171770" y="6248400"/>
            <a:ext cx="3399810" cy="338554"/>
          </a:xfrm>
          <a:prstGeom prst="rect">
            <a:avLst/>
          </a:prstGeom>
          <a:noFill/>
        </p:spPr>
        <p:txBody>
          <a:bodyPr wrap="square" rtlCol="0">
            <a:spAutoFit/>
          </a:bodyPr>
          <a:lstStyle/>
          <a:p>
            <a:r>
              <a:rPr lang="de-DE" sz="1600" b="1">
                <a:solidFill>
                  <a:schemeClr val="bg1"/>
                </a:solidFill>
              </a:rPr>
              <a:t>© 2021 Lions Clubs International</a:t>
            </a:r>
          </a:p>
        </p:txBody>
      </p:sp>
      <p:sp>
        <p:nvSpPr>
          <p:cNvPr id="14" name="Date Lang Code">
            <a:extLst>
              <a:ext uri="{FF2B5EF4-FFF2-40B4-BE49-F238E27FC236}">
                <a16:creationId xmlns:a16="http://schemas.microsoft.com/office/drawing/2014/main" id="{1E0A571F-92D8-DA4E-AC4A-673FE03A1F43}"/>
              </a:ext>
            </a:extLst>
          </p:cNvPr>
          <p:cNvSpPr txBox="1"/>
          <p:nvPr/>
        </p:nvSpPr>
        <p:spPr>
          <a:xfrm>
            <a:off x="6829370" y="6248400"/>
            <a:ext cx="3046150" cy="338554"/>
          </a:xfrm>
          <a:prstGeom prst="rect">
            <a:avLst/>
          </a:prstGeom>
          <a:noFill/>
        </p:spPr>
        <p:txBody>
          <a:bodyPr wrap="square" rtlCol="0">
            <a:spAutoFit/>
          </a:bodyPr>
          <a:lstStyle/>
          <a:p>
            <a:r>
              <a:rPr lang="de-DE" sz="1600" b="1">
                <a:solidFill>
                  <a:schemeClr val="bg1"/>
                </a:solidFill>
              </a:rPr>
              <a:t>Leo Advisor Training GE</a:t>
            </a:r>
          </a:p>
        </p:txBody>
      </p:sp>
    </p:spTree>
    <p:extLst>
      <p:ext uri="{BB962C8B-B14F-4D97-AF65-F5344CB8AC3E}">
        <p14:creationId xmlns:p14="http://schemas.microsoft.com/office/powerpoint/2010/main" val="3164284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3B4AF208-E71A-3142-BB1D-5547209A6BD3}"/>
              </a:ext>
            </a:extLst>
          </p:cNvPr>
          <p:cNvPicPr>
            <a:picLocks noChangeAspect="1"/>
          </p:cNvPicPr>
          <p:nvPr/>
        </p:nvPicPr>
        <p:blipFill>
          <a:blip r:embed="rId3"/>
          <a:stretch>
            <a:fillRect/>
          </a:stretch>
        </p:blipFill>
        <p:spPr>
          <a:xfrm>
            <a:off x="19792" y="0"/>
            <a:ext cx="12172208" cy="6858000"/>
          </a:xfrm>
          <a:prstGeom prst="rect">
            <a:avLst/>
          </a:prstGeom>
        </p:spPr>
      </p:pic>
      <p:sp>
        <p:nvSpPr>
          <p:cNvPr id="10" name="Body Copy">
            <a:extLst>
              <a:ext uri="{FF2B5EF4-FFF2-40B4-BE49-F238E27FC236}">
                <a16:creationId xmlns:a16="http://schemas.microsoft.com/office/drawing/2014/main" id="{C9FC845C-3EEC-6F40-A790-5F0FEAB72A1D}"/>
              </a:ext>
            </a:extLst>
          </p:cNvPr>
          <p:cNvSpPr txBox="1">
            <a:spLocks/>
          </p:cNvSpPr>
          <p:nvPr/>
        </p:nvSpPr>
        <p:spPr>
          <a:xfrm>
            <a:off x="1716591" y="3429000"/>
            <a:ext cx="8778610" cy="671179"/>
          </a:xfrm>
          <a:prstGeom prst="rect">
            <a:avLst/>
          </a:prstGeom>
        </p:spPr>
        <p:txBody>
          <a:bodyPr anchor="b" anchorCtr="0"/>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buSzPct val="120000"/>
            </a:pPr>
            <a:r>
              <a:rPr lang="de-DE" sz="4000" b="1">
                <a:solidFill>
                  <a:schemeClr val="bg1">
                    <a:alpha val="99000"/>
                  </a:schemeClr>
                </a:solidFill>
                <a:latin typeface="Arial Black" panose="020B0604020202020204" pitchFamily="34" charset="0"/>
                <a:ea typeface="Arial" charset="0"/>
                <a:cs typeface="Arial Black" panose="020B0604020202020204" pitchFamily="34" charset="0"/>
              </a:rPr>
              <a:t>Warum sind Leo Clubs wichtig?</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9</a:t>
            </a:fld>
            <a:endParaRPr lang="en-US" sz="1000">
              <a:solidFill>
                <a:srgbClr val="55565A"/>
              </a:solidFill>
            </a:endParaRPr>
          </a:p>
        </p:txBody>
      </p:sp>
      <p:pic>
        <p:nvPicPr>
          <p:cNvPr id="11" name="Picture 10">
            <a:extLst>
              <a:ext uri="{FF2B5EF4-FFF2-40B4-BE49-F238E27FC236}">
                <a16:creationId xmlns:a16="http://schemas.microsoft.com/office/drawing/2014/main" id="{C2E1B497-6D08-784F-9F6E-6DF429E30806}"/>
              </a:ext>
            </a:extLst>
          </p:cNvPr>
          <p:cNvPicPr>
            <a:picLocks noChangeAspect="1"/>
          </p:cNvPicPr>
          <p:nvPr/>
        </p:nvPicPr>
        <p:blipFill>
          <a:blip r:embed="rId4"/>
          <a:stretch>
            <a:fillRect/>
          </a:stretch>
        </p:blipFill>
        <p:spPr>
          <a:xfrm>
            <a:off x="1706694" y="1188982"/>
            <a:ext cx="2113397" cy="2113397"/>
          </a:xfrm>
          <a:prstGeom prst="rect">
            <a:avLst/>
          </a:prstGeom>
        </p:spPr>
      </p:pic>
    </p:spTree>
    <p:extLst>
      <p:ext uri="{BB962C8B-B14F-4D97-AF65-F5344CB8AC3E}">
        <p14:creationId xmlns:p14="http://schemas.microsoft.com/office/powerpoint/2010/main" val="3141582678"/>
      </p:ext>
    </p:extLst>
  </p:cSld>
  <p:clrMapOvr>
    <a:masterClrMapping/>
  </p:clrMapOvr>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57482</TotalTime>
  <Words>11061</Words>
  <Application>Microsoft Office PowerPoint</Application>
  <PresentationFormat>Widescreen</PresentationFormat>
  <Paragraphs>1026</Paragraphs>
  <Slides>85</Slides>
  <Notes>85</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85</vt:i4>
      </vt:variant>
    </vt:vector>
  </HeadingPairs>
  <TitlesOfParts>
    <vt:vector size="100" baseType="lpstr">
      <vt:lpstr>Arial</vt:lpstr>
      <vt:lpstr>Arial Black</vt:lpstr>
      <vt:lpstr>Arial Narrow</vt:lpstr>
      <vt:lpstr>Calibri</vt:lpstr>
      <vt:lpstr>Calibri Light</vt:lpstr>
      <vt:lpstr>Helvetica Neue</vt:lpstr>
      <vt:lpstr>HelveticaNeue</vt:lpstr>
      <vt:lpstr>HelveticaNeue-Bold</vt:lpstr>
      <vt:lpstr>HelveticaNeue-Light</vt:lpstr>
      <vt:lpstr>Lucida Grande</vt:lpstr>
      <vt:lpstr>Segoe UI</vt:lpstr>
      <vt:lpstr>Symbol</vt:lpstr>
      <vt:lpstr>Wingdings</vt:lpstr>
      <vt:lpstr>MASTER SLIDE - BLANK</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Nadeau, Melissa</cp:lastModifiedBy>
  <cp:revision>836</cp:revision>
  <cp:lastPrinted>2019-06-19T16:24:35Z</cp:lastPrinted>
  <dcterms:created xsi:type="dcterms:W3CDTF">2018-11-12T16:45:52Z</dcterms:created>
  <dcterms:modified xsi:type="dcterms:W3CDTF">2021-12-10T18:27:03Z</dcterms:modified>
</cp:coreProperties>
</file>