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1147" r:id="rId2"/>
    <p:sldId id="1100" r:id="rId3"/>
    <p:sldId id="1209" r:id="rId4"/>
    <p:sldId id="1286" r:id="rId5"/>
    <p:sldId id="1312" r:id="rId6"/>
    <p:sldId id="1311" r:id="rId7"/>
    <p:sldId id="1289" r:id="rId8"/>
    <p:sldId id="1290" r:id="rId9"/>
    <p:sldId id="1291" r:id="rId10"/>
    <p:sldId id="1292" r:id="rId11"/>
    <p:sldId id="1293" r:id="rId12"/>
    <p:sldId id="1294" r:id="rId13"/>
    <p:sldId id="1295" r:id="rId14"/>
    <p:sldId id="1296" r:id="rId15"/>
    <p:sldId id="1297" r:id="rId16"/>
    <p:sldId id="1298" r:id="rId17"/>
    <p:sldId id="1299" r:id="rId18"/>
    <p:sldId id="1300" r:id="rId19"/>
    <p:sldId id="1301" r:id="rId20"/>
    <p:sldId id="1302" r:id="rId21"/>
    <p:sldId id="1303" r:id="rId22"/>
    <p:sldId id="1309" r:id="rId23"/>
    <p:sldId id="1305" r:id="rId24"/>
    <p:sldId id="1306" r:id="rId25"/>
    <p:sldId id="1307" r:id="rId26"/>
    <p:sldId id="1308" r:id="rId27"/>
    <p:sldId id="128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EDE59F-A618-7E73-FEBE-18C99FF0F368}" name="Kaylee Baumbach" initials="KB" userId="hhu1EZBJZHO/uz3vV82wrN1ki02iN/B3gMODr7zLSDY=" providerId="None"/>
  <p188:author id="{095C43FD-2D81-9CFA-9C4A-A35CD6167620}" name="Khamisi Grace" initials="KG" userId="zf4GxHDVBqBlx4LynScNWqDXMqa5rPKp++84GQX4s+g="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630393-4BE9-4B2F-B637-E3B36AC938C4}" v="7" dt="2024-04-01T19:27:28.2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3563" autoAdjust="0"/>
    <p:restoredTop sz="73567" autoAdjust="0"/>
  </p:normalViewPr>
  <p:slideViewPr>
    <p:cSldViewPr snapToGrid="0">
      <p:cViewPr>
        <p:scale>
          <a:sx n="75" d="100"/>
          <a:sy n="75" d="100"/>
        </p:scale>
        <p:origin x="1458" y="270"/>
      </p:cViewPr>
      <p:guideLst/>
    </p:cSldViewPr>
  </p:slideViewPr>
  <p:notesTextViewPr>
    <p:cViewPr>
      <p:scale>
        <a:sx n="125" d="100"/>
        <a:sy n="125" d="100"/>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lee Baumbach" clId="Web-{4E630393-4BE9-4B2F-B637-E3B36AC938C4}"/>
    <pc:docChg chg="modSld">
      <pc:chgData name="Kaylee Baumbach" userId="" providerId="" clId="Web-{4E630393-4BE9-4B2F-B637-E3B36AC938C4}" dt="2024-04-01T19:27:28.222" v="6" actId="20577"/>
      <pc:docMkLst>
        <pc:docMk/>
      </pc:docMkLst>
      <pc:sldChg chg="modSp">
        <pc:chgData name="Kaylee Baumbach" userId="" providerId="" clId="Web-{4E630393-4BE9-4B2F-B637-E3B36AC938C4}" dt="2024-04-01T19:27:28.222" v="6" actId="20577"/>
        <pc:sldMkLst>
          <pc:docMk/>
          <pc:sldMk cId="895590941" sldId="1295"/>
        </pc:sldMkLst>
        <pc:spChg chg="mod">
          <ac:chgData name="Kaylee Baumbach" userId="" providerId="" clId="Web-{4E630393-4BE9-4B2F-B637-E3B36AC938C4}" dt="2024-04-01T19:27:04.378" v="4" actId="1076"/>
          <ac:spMkLst>
            <pc:docMk/>
            <pc:sldMk cId="895590941" sldId="1295"/>
            <ac:spMk id="2" creationId="{E2AC4CC7-576B-E9F3-89A8-1B12DD1FFD40}"/>
          </ac:spMkLst>
        </pc:spChg>
        <pc:spChg chg="mod">
          <ac:chgData name="Kaylee Baumbach" userId="" providerId="" clId="Web-{4E630393-4BE9-4B2F-B637-E3B36AC938C4}" dt="2024-04-01T19:27:28.222" v="6" actId="20577"/>
          <ac:spMkLst>
            <pc:docMk/>
            <pc:sldMk cId="895590941" sldId="1295"/>
            <ac:spMk id="4" creationId="{B5FB43FD-506A-5647-A841-1A11F1C99B69}"/>
          </ac:spMkLst>
        </pc:spChg>
        <pc:picChg chg="mod">
          <ac:chgData name="Kaylee Baumbach" userId="" providerId="" clId="Web-{4E630393-4BE9-4B2F-B637-E3B36AC938C4}" dt="2024-04-01T19:26:45.377" v="2" actId="1076"/>
          <ac:picMkLst>
            <pc:docMk/>
            <pc:sldMk cId="895590941" sldId="1295"/>
            <ac:picMk id="6" creationId="{7090284A-19D8-B242-9CC1-4E91709F55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633F25-2FE4-41EF-94B9-967B8342C8DD}"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3F893A-FEBB-45EA-BD8F-CD83EBF86D48}" type="slidenum">
              <a:rPr lang="en-US" smtClean="0"/>
              <a:t>‹#›</a:t>
            </a:fld>
            <a:endParaRPr lang="en-US"/>
          </a:p>
        </p:txBody>
      </p:sp>
    </p:spTree>
    <p:extLst>
      <p:ext uri="{BB962C8B-B14F-4D97-AF65-F5344CB8AC3E}">
        <p14:creationId xmlns:p14="http://schemas.microsoft.com/office/powerpoint/2010/main" val="1779466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dn2.webdamdb.com/md_oSLfSFn9zlh4.jpg.pdf?v=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dn2.webdamdb.com/md_ofu7hAmSW0p3.jpg.pdf?v=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dn2.webdamdb.com/md_oSLfSFn9zlh4.jpg.pdf?v=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lionsclubs.org/fr/resources-for-members/resource-center/leo-lion-progra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lionsclubs.org/fr/resources-for-members/resource-center/leo-lion-progra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lionsclubs.org/fr/resources-for-members/resource-center/leo-lion-progra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ionsclubs.org/fr/resources-for-members/resource-center/leo-lion-progra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lionsclubs.org/fr/resources-for-members/resource-center/young-lions%2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FF0000"/>
                </a:solidFill>
                <a:latin typeface="Arial" panose="020B0604020202020204" pitchFamily="34" charset="0"/>
                <a:ea typeface="ＭＳ Ｐゴシック" pitchFamily="34" charset="-128"/>
                <a:cs typeface="Arial" panose="020B0604020202020204" pitchFamily="34" charset="0"/>
              </a:rPr>
              <a:t>Note à l’instructeur : </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Le siège du Lions International a conçu ce programme d'orientation et de formation pour les nouveaux conseillers Leo Clubs ou pour ceux qui n'ont jamais reçu de formation formelle concernant leur rôle en tant que conseiller. Bien que la formation ne couvre certainement pas tous les aspects du poste de conseiller Leo Clubs, elle fournit les outils de base pour en exercer les fonctions.</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Arial" panose="020B0604020202020204" pitchFamily="34" charset="0"/>
                <a:ea typeface="ＭＳ Ｐゴシック" pitchFamily="34" charset="-128"/>
                <a:cs typeface="Arial" panose="020B0604020202020204" pitchFamily="34" charset="0"/>
              </a:rPr>
              <a:t>Cette formation doit être dispensée sous la direction d'un formateur Lion, tel qu'un président de commission Leo Clubs de district ou de district multiple, un conseiller Leo Clubs expérimenté qui connait les ressources et le règlement du Lions International, ou un </a:t>
            </a:r>
            <a:r>
              <a:rPr lang="fr-FR" sz="1200" baseline="0" dirty="0">
                <a:solidFill>
                  <a:srgbClr val="FF0000"/>
                </a:solidFill>
                <a:latin typeface="Arial" panose="020B0604020202020204" pitchFamily="34" charset="0"/>
                <a:ea typeface="ＭＳ Ｐゴシック" pitchFamily="34" charset="-128"/>
                <a:cs typeface="Arial" panose="020B0604020202020204" pitchFamily="34" charset="0"/>
              </a:rPr>
              <a:t>instructeur Lions certifié </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qui connait bien le programme Leo clubs.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programme d'affiliation Leo-Lion est réservé aux Leos prêts à devenir Lions.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C'est un t</a:t>
            </a:r>
            <a:r>
              <a:rPr lang="fr-FR" b="1" dirty="0"/>
              <a:t>ype d'affiliation Lions</a:t>
            </a:r>
            <a:r>
              <a:rPr lang="fr-FR" dirty="0"/>
              <a:t> qui ne fait pas partie du programme Leo.</a:t>
            </a:r>
          </a:p>
          <a:p>
            <a:endParaRPr lang="en-US" dirty="0"/>
          </a:p>
          <a:p>
            <a:pPr defTabSz="931774">
              <a:defRPr/>
            </a:pPr>
            <a:r>
              <a:rPr lang="fr-FR" dirty="0">
                <a:solidFill>
                  <a:schemeClr val="accent1">
                    <a:lumMod val="75000"/>
                  </a:schemeClr>
                </a:solidFill>
              </a:rPr>
              <a:t>Il est important d’en comprendre les conditions d'admissibilité. Un Leo actuel ou ancien Leo souhaitant devenir Lion doit répondre aux critères suivants : </a:t>
            </a:r>
          </a:p>
          <a:p>
            <a:pPr marL="685800" lvl="1" indent="-228600" defTabSz="931774">
              <a:buFont typeface="+mj-lt"/>
              <a:buAutoNum type="arabicPeriod"/>
              <a:defRPr/>
            </a:pPr>
            <a:r>
              <a:rPr lang="fr-FR" dirty="0">
                <a:solidFill>
                  <a:schemeClr val="accent1">
                    <a:lumMod val="75000"/>
                  </a:schemeClr>
                </a:solidFill>
              </a:rPr>
              <a:t>Avoir servi en tant que Lion pendant au moins un an et un jour</a:t>
            </a:r>
          </a:p>
          <a:p>
            <a:pPr marL="685800" lvl="1" indent="-228600" defTabSz="931774">
              <a:buFont typeface="+mj-lt"/>
              <a:buAutoNum type="arabicPeriod"/>
              <a:defRPr/>
            </a:pPr>
            <a:r>
              <a:rPr lang="fr-FR" dirty="0">
                <a:solidFill>
                  <a:schemeClr val="accent1">
                    <a:lumMod val="75000"/>
                  </a:schemeClr>
                </a:solidFill>
              </a:rPr>
              <a:t>Avoir l'âge de la majorité légale, jusqu'à 35 ans </a:t>
            </a:r>
          </a:p>
          <a:p>
            <a:pPr defTabSz="931774">
              <a:defRPr/>
            </a:pPr>
            <a:endParaRPr lang="en-US" dirty="0">
              <a:solidFill>
                <a:schemeClr val="accent1">
                  <a:lumMod val="75000"/>
                </a:schemeClr>
              </a:solidFill>
            </a:endParaRPr>
          </a:p>
          <a:p>
            <a:pPr defTabSz="931774">
              <a:defRPr/>
            </a:pPr>
            <a:r>
              <a:rPr lang="fr-FR" dirty="0">
                <a:solidFill>
                  <a:schemeClr val="accent1">
                    <a:lumMod val="75000"/>
                  </a:schemeClr>
                </a:solidFill>
              </a:rPr>
              <a:t>Un Leo actuel peut passer directement du programme Leo à ce type d’affiliation Lions. Un ancien Leo qui a quitté les Lions peut revenir dans l'organisation et devenir membre Leo-Lion s'il remplit toujours les conditions d’admission.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Pour plus d’informations sur l’affiliation Leo-Lion, cliquer sur </a:t>
            </a:r>
            <a:r>
              <a:rPr lang="fr-FR" sz="1200" b="1" dirty="0">
                <a:hlinkClick r:id="rId3"/>
              </a:rPr>
              <a:t>En savoir plus</a:t>
            </a:r>
            <a:r>
              <a:rPr lang="fr-FR" b="1" dirty="0"/>
              <a:t> sur la diapo.</a:t>
            </a:r>
            <a:endParaRPr lang="en-US" b="1" dirty="0"/>
          </a:p>
        </p:txBody>
      </p:sp>
      <p:sp>
        <p:nvSpPr>
          <p:cNvPr id="4" name="Slide Number Placeholder 3"/>
          <p:cNvSpPr>
            <a:spLocks noGrp="1"/>
          </p:cNvSpPr>
          <p:nvPr>
            <p:ph type="sldNum" sz="quarter" idx="5"/>
          </p:nvPr>
        </p:nvSpPr>
        <p:spPr/>
        <p:txBody>
          <a:bodyPr/>
          <a:lstStyle/>
          <a:p>
            <a:fld id="{28EC7B55-43E3-4FAC-A905-28B75FD6C7DA}" type="slidenum">
              <a:rPr lang="en-US" smtClean="0"/>
              <a:t>10</a:t>
            </a:fld>
            <a:endParaRPr lang="en-US"/>
          </a:p>
        </p:txBody>
      </p:sp>
    </p:spTree>
    <p:extLst>
      <p:ext uri="{BB962C8B-B14F-4D97-AF65-F5344CB8AC3E}">
        <p14:creationId xmlns:p14="http://schemas.microsoft.com/office/powerpoint/2010/main" val="2044242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 juillet 2018, la présidente internationale </a:t>
            </a:r>
            <a:r>
              <a:rPr lang="fr-FR" dirty="0" err="1"/>
              <a:t>Gudrun</a:t>
            </a:r>
            <a:r>
              <a:rPr lang="fr-FR" dirty="0"/>
              <a:t> </a:t>
            </a:r>
            <a:r>
              <a:rPr lang="fr-FR" b="0" i="0" dirty="0">
                <a:solidFill>
                  <a:srgbClr val="112E57"/>
                </a:solidFill>
                <a:latin typeface="HelveticaNeue-Bold"/>
              </a:rPr>
              <a:t>Yngvadottir</a:t>
            </a:r>
            <a:r>
              <a:rPr lang="fr-FR" dirty="0"/>
              <a:t> a nommé les premiers agents de liaison Leo-Lion auprès du conseil d’administration international, un des nouveaux avantages du programme.</a:t>
            </a:r>
          </a:p>
          <a:p>
            <a:endParaRPr lang="en-US" dirty="0"/>
          </a:p>
          <a:p>
            <a:pPr defTabSz="931774">
              <a:defRPr/>
            </a:pPr>
            <a:r>
              <a:rPr lang="fr-FR" dirty="0"/>
              <a:t>Chaque année, deux agents de liaison Leo-Lion sont nommés par le/la PI pour promouvoir le programme Leo-Lion et en représenter les jeunes membres du monde entier.</a:t>
            </a:r>
          </a:p>
          <a:p>
            <a:pPr defTabSz="931774">
              <a:defRPr/>
            </a:pPr>
            <a:endParaRPr lang="en-US" dirty="0"/>
          </a:p>
          <a:p>
            <a:r>
              <a:rPr lang="fr-FR" dirty="0"/>
              <a:t>De nombreux districts et districts multiples ont adopté ce type d'invitation de jeunes leaders à des postes sans droit de vote au sein de leurs cabinets de district et conseils de DM afin de mieux comprendre les questions importantes pour les plus jeunes membres de l’organisation.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En 2019, les Leos ont fait part de leurs perspectives dans le cadre d’une enquête et ont défini les avantages de l'affiliation qui peuvent compter dans leur décision de devenir Lions. En janvier 2020, une nouvelle version du programme Leo-Lion a été lancée. </a:t>
            </a:r>
          </a:p>
          <a:p>
            <a:endParaRPr lang="en-US" dirty="0"/>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fr-FR" sz="1200" b="1" noProof="0" dirty="0">
                <a:solidFill>
                  <a:schemeClr val="tx1"/>
                </a:solidFill>
                <a:latin typeface="+mn-lt"/>
                <a:ea typeface="+mn-ea"/>
                <a:cs typeface="+mn-cs"/>
              </a:rPr>
              <a:t>Pour plus d’informations sur ces avantages, cliquer sur </a:t>
            </a:r>
            <a:r>
              <a:rPr lang="fr-FR" sz="1200" b="1" noProof="0" dirty="0">
                <a:solidFill>
                  <a:schemeClr val="tx1"/>
                </a:solidFill>
                <a:latin typeface="+mn-lt"/>
                <a:ea typeface="+mn-ea"/>
                <a:cs typeface="+mn-cs"/>
                <a:hlinkClick r:id="rId3"/>
              </a:rPr>
              <a:t>En savoir plus</a:t>
            </a:r>
            <a:r>
              <a:rPr lang="fr-FR" sz="1200" b="1" noProof="0" dirty="0">
                <a:solidFill>
                  <a:schemeClr val="tx1"/>
                </a:solidFill>
                <a:latin typeface="+mn-lt"/>
                <a:ea typeface="+mn-ea"/>
                <a:cs typeface="+mn-cs"/>
              </a:rPr>
              <a:t> sur la diapo.</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11</a:t>
            </a:fld>
            <a:endParaRPr lang="en-US"/>
          </a:p>
        </p:txBody>
      </p:sp>
    </p:spTree>
    <p:extLst>
      <p:ext uri="{BB962C8B-B14F-4D97-AF65-F5344CB8AC3E}">
        <p14:creationId xmlns:p14="http://schemas.microsoft.com/office/powerpoint/2010/main" val="2138096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mn-lt"/>
                <a:cs typeface="+mn-cs"/>
              </a:rPr>
              <a:t>Le Lions Clubs International envoie gratuitement un insigne d'affiliation à tous les nouveaux Leo-Lion enregistrés dans le système en ligne du Lions International le mois précédent.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mn-lt"/>
                <a:cs typeface="+mn-cs"/>
              </a:rPr>
              <a:t>Des insignes supplémentaires sont en vente dans la boutique Lions Shop.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mn-lt"/>
                <a:cs typeface="+mn-cs"/>
              </a:rPr>
              <a:t>Ils ne doivent être portés que par des Leo-Lions et ne doivent être ni échangés ni offerts à des non Leo-Lions.</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12</a:t>
            </a:fld>
            <a:endParaRPr lang="en-US"/>
          </a:p>
        </p:txBody>
      </p:sp>
    </p:spTree>
    <p:extLst>
      <p:ext uri="{BB962C8B-B14F-4D97-AF65-F5344CB8AC3E}">
        <p14:creationId xmlns:p14="http://schemas.microsoft.com/office/powerpoint/2010/main" val="477838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fr-FR" sz="1400" b="1"/>
              <a:t>	Bourse Ambassadeur culturel Leo-Lion</a:t>
            </a:r>
            <a:r>
              <a:rPr lang="fr-FR" sz="1400"/>
              <a:t> :</a:t>
            </a:r>
            <a:r>
              <a:rPr lang="fr-FR" b="1"/>
              <a:t> </a:t>
            </a:r>
          </a:p>
          <a:p>
            <a:pPr marL="628650" lvl="1" indent="-171450">
              <a:buFont typeface="Arial" panose="020B0604020202020204" pitchFamily="34" charset="0"/>
              <a:buChar char="•"/>
            </a:pPr>
            <a:r>
              <a:rPr lang="fr-FR" b="0" dirty="0"/>
              <a:t>Donne l'occasion à un Leo-Lion de chaque région constitutionnelle d'assister à un forum en dehors de la sienne</a:t>
            </a:r>
          </a:p>
          <a:p>
            <a:pPr marL="628650" lvl="1" indent="-171450">
              <a:buFont typeface="Arial" panose="020B0604020202020204" pitchFamily="34" charset="0"/>
              <a:buChar char="•"/>
            </a:pPr>
            <a:r>
              <a:rPr lang="fr-FR" b="0" dirty="0"/>
              <a:t>Prend en charge un Leo-Lion participant à au moins un projet de service parrainé par un forum</a:t>
            </a:r>
          </a:p>
          <a:p>
            <a:pPr marL="628650" lvl="1" indent="-171450">
              <a:buFont typeface="Arial" panose="020B0604020202020204" pitchFamily="34" charset="0"/>
              <a:buChar char="•"/>
            </a:pPr>
            <a:r>
              <a:rPr lang="fr-FR" dirty="0"/>
              <a:t>Aide financière par remboursement pour frais de voyage, de repas et d'hébergement approuvés</a:t>
            </a:r>
          </a:p>
          <a:p>
            <a:endParaRPr lang="fr-FR" baseline="0" dirty="0"/>
          </a:p>
          <a:p>
            <a:r>
              <a:rPr lang="fr-FR" b="1" dirty="0"/>
              <a:t>	Bourse Leo-Lion pour l’Institut de formation avancée des responsables Lions (ALLI)</a:t>
            </a:r>
            <a:r>
              <a:rPr lang="fr-FR" dirty="0"/>
              <a:t> :</a:t>
            </a:r>
          </a:p>
          <a:p>
            <a:pPr marL="628650" lvl="1" indent="-171450">
              <a:buFont typeface="Arial" panose="020B0604020202020204" pitchFamily="34" charset="0"/>
              <a:buChar char="•"/>
            </a:pPr>
            <a:r>
              <a:rPr lang="fr-FR" b="0" baseline="0" dirty="0"/>
              <a:t>Une bourse attribuée à un Leo-Lion par région constitutionnelle </a:t>
            </a:r>
          </a:p>
          <a:p>
            <a:pPr marL="628650" lvl="1" indent="-171450">
              <a:buFont typeface="Arial" panose="020B0604020202020204" pitchFamily="34" charset="0"/>
              <a:buChar char="•"/>
            </a:pPr>
            <a:r>
              <a:rPr lang="fr-FR" dirty="0"/>
              <a:t>Soutien financier par remboursement pour dépenses non prises en charge par le programme ALLI</a:t>
            </a:r>
            <a:br>
              <a:rPr lang="fr-FR" b="0" i="0" dirty="0"/>
            </a:br>
            <a:endParaRPr lang="fr-FR" b="0" i="0" dirty="0"/>
          </a:p>
          <a:p>
            <a:pPr marL="457200" lvl="1" indent="0">
              <a:buFontTx/>
              <a:buNone/>
            </a:pPr>
            <a:r>
              <a:rPr lang="fr-FR" b="1" i="1" dirty="0"/>
              <a:t>	</a:t>
            </a:r>
            <a:r>
              <a:rPr lang="fr-FR" b="1" i="0" dirty="0"/>
              <a:t>Bourse Leo-Lion pour l’Institut de formation des animateurs (FDI) :</a:t>
            </a:r>
            <a:endParaRPr lang="fr-FR" b="1" i="0" dirty="0">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fr-FR" b="0" baseline="0" dirty="0"/>
              <a:t>Une bourse attribuée à un Leo-Lion par région constitutionnelle </a:t>
            </a:r>
          </a:p>
          <a:p>
            <a:pPr marL="628650" lvl="1" indent="-171450">
              <a:buFont typeface="Arial,Sans-Serif" panose="020B0604020202020204" pitchFamily="34" charset="0"/>
              <a:buChar char="•"/>
            </a:pPr>
            <a:r>
              <a:rPr lang="fr-FR" b="0" i="0" dirty="0"/>
              <a:t>Soutien financer </a:t>
            </a:r>
            <a:r>
              <a:rPr lang="fr-FR" dirty="0"/>
              <a:t>par remboursement pour dépenses non prises en charge par le programme </a:t>
            </a:r>
            <a:r>
              <a:rPr lang="fr-FR" b="0" i="0" dirty="0"/>
              <a:t>FDI (approbation avant remboursement)</a:t>
            </a:r>
            <a:endParaRPr lang="fr-FR" b="0" i="0" dirty="0">
              <a:cs typeface="Calibri"/>
            </a:endParaRPr>
          </a:p>
          <a:p>
            <a:pPr marL="628650" lvl="1" indent="-171450">
              <a:buFont typeface="Arial,Sans-Serif" panose="020B0604020202020204" pitchFamily="34" charset="0"/>
              <a:buChar char="•"/>
            </a:pPr>
            <a:r>
              <a:rPr lang="fr-FR" b="0" i="0" dirty="0">
                <a:solidFill>
                  <a:srgbClr val="000000"/>
                </a:solidFill>
                <a:cs typeface="Calibri"/>
              </a:rPr>
              <a:t>Plus d’informations en 2024-25 sur la page web Leo-Lion</a:t>
            </a:r>
          </a:p>
          <a:p>
            <a:endParaRPr lang="fr-FR" dirty="0"/>
          </a:p>
          <a:p>
            <a:r>
              <a:rPr lang="fr-FR" dirty="0"/>
              <a:t>Des </a:t>
            </a:r>
            <a:r>
              <a:rPr lang="fr-FR" b="0" u="none" baseline="0" dirty="0">
                <a:solidFill>
                  <a:srgbClr val="FF0000"/>
                </a:solidFill>
              </a:rPr>
              <a:t>fiches d'information </a:t>
            </a:r>
            <a:r>
              <a:rPr lang="fr-FR" b="0" dirty="0"/>
              <a:t>sur les bourses sont disponibles sur la page web</a:t>
            </a:r>
            <a:r>
              <a:rPr lang="fr-FR" b="0" u="none" dirty="0"/>
              <a:t> Leo-Lion</a:t>
            </a:r>
            <a:r>
              <a:rPr lang="fr-FR" b="0" dirty="0"/>
              <a:t>.</a:t>
            </a:r>
            <a:r>
              <a:rPr lang="fr-FR" dirty="0"/>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fr-FR" sz="1200" b="1" dirty="0"/>
          </a:p>
        </p:txBody>
      </p:sp>
      <p:sp>
        <p:nvSpPr>
          <p:cNvPr id="4" name="Slide Number Placeholder 3"/>
          <p:cNvSpPr>
            <a:spLocks noGrp="1"/>
          </p:cNvSpPr>
          <p:nvPr>
            <p:ph type="sldNum" sz="quarter" idx="5"/>
          </p:nvPr>
        </p:nvSpPr>
        <p:spPr/>
        <p:txBody>
          <a:bodyPr/>
          <a:lstStyle/>
          <a:p>
            <a:fld id="{28EC7B55-43E3-4FAC-A905-28B75FD6C7DA}" type="slidenum">
              <a:rPr lang="en-US" smtClean="0"/>
              <a:t>13</a:t>
            </a:fld>
            <a:endParaRPr lang="en-US"/>
          </a:p>
        </p:txBody>
      </p:sp>
    </p:spTree>
    <p:extLst>
      <p:ext uri="{BB962C8B-B14F-4D97-AF65-F5344CB8AC3E}">
        <p14:creationId xmlns:p14="http://schemas.microsoft.com/office/powerpoint/2010/main" val="595230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r-FR" dirty="0"/>
              <a:t>Le groupe LinkedIn privé Leo-Lion est un groupe de réseautage professionnel permettant aux Leo-Lions de :</a:t>
            </a:r>
          </a:p>
          <a:p>
            <a:pPr fontAlgn="base"/>
            <a:endParaRPr lang="fr-FR" dirty="0"/>
          </a:p>
          <a:p>
            <a:pPr marL="171450" indent="-171450" fontAlgn="base">
              <a:buFont typeface="Arial" panose="020B0604020202020204" pitchFamily="34" charset="0"/>
              <a:buChar char="•"/>
            </a:pPr>
            <a:r>
              <a:rPr lang="fr-FR" dirty="0"/>
              <a:t>Poser des questions</a:t>
            </a:r>
          </a:p>
          <a:p>
            <a:pPr marL="171450" indent="-171450" fontAlgn="base">
              <a:buFont typeface="Arial" panose="020B0604020202020204" pitchFamily="34" charset="0"/>
              <a:buChar char="•"/>
            </a:pPr>
            <a:r>
              <a:rPr lang="fr-FR" dirty="0"/>
              <a:t>Partager des ressources en ligne </a:t>
            </a:r>
          </a:p>
          <a:p>
            <a:pPr marL="171450" indent="-171450" fontAlgn="base">
              <a:buFont typeface="Arial" panose="020B0604020202020204" pitchFamily="34" charset="0"/>
              <a:buChar char="•"/>
            </a:pPr>
            <a:r>
              <a:rPr lang="fr-FR" dirty="0"/>
              <a:t>Partager des idées émanant des études, du travail et du service </a:t>
            </a:r>
          </a:p>
          <a:p>
            <a:pPr fontAlgn="base"/>
            <a:endParaRPr lang="en-US" dirty="0"/>
          </a:p>
          <a:p>
            <a:pPr fontAlgn="base"/>
            <a:r>
              <a:rPr lang="fr-FR" dirty="0"/>
              <a:t>Vous souhaitez participer ? Écrire à membership@lionsclubs.org pour connaitre les prochains événements de formation à venir dans leur région qui seront bientôt publiés sur le groupe LinkedIn Leo-Lion.</a:t>
            </a:r>
          </a:p>
          <a:p>
            <a:pPr defTabSz="949478">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14</a:t>
            </a:fld>
            <a:endParaRPr lang="en-US"/>
          </a:p>
        </p:txBody>
      </p:sp>
    </p:spTree>
    <p:extLst>
      <p:ext uri="{BB962C8B-B14F-4D97-AF65-F5344CB8AC3E}">
        <p14:creationId xmlns:p14="http://schemas.microsoft.com/office/powerpoint/2010/main" val="2922254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Une affiliation double est intéressante pour les Leo-Lions. Voici les qualifications nécessaires :</a:t>
            </a:r>
          </a:p>
          <a:p>
            <a:endParaRPr lang="fr-FR" dirty="0"/>
          </a:p>
          <a:p>
            <a:pPr marL="171450" indent="-171450">
              <a:buFont typeface="Arial" panose="020B0604020202020204" pitchFamily="34" charset="0"/>
              <a:buChar char="•"/>
            </a:pPr>
            <a:r>
              <a:rPr lang="fr-FR" dirty="0"/>
              <a:t>Si un Leo-Lion a des liens solides avec son Leo club, il peut continuer à servir avec son Leo club tout en servant dans son Lions club.  </a:t>
            </a:r>
          </a:p>
          <a:p>
            <a:pPr marL="171450" indent="-171450">
              <a:buFont typeface="Arial" panose="020B0604020202020204" pitchFamily="34" charset="0"/>
              <a:buChar char="•"/>
            </a:pPr>
            <a:r>
              <a:rPr lang="fr-FR" dirty="0"/>
              <a:t>Il faut avoir entre 18 ans en tant que Lion Alpha et 30 ans en tant que Lion Oméga.</a:t>
            </a:r>
          </a:p>
          <a:p>
            <a:pPr marL="171450" indent="-171450">
              <a:buFont typeface="Arial" panose="020B0604020202020204" pitchFamily="34" charset="0"/>
              <a:buChar char="•"/>
            </a:pPr>
            <a:r>
              <a:rPr lang="fr-FR" dirty="0"/>
              <a:t>L’affiliation double prend fin à 30 ans.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Pour plus d’informations, cliquer sur </a:t>
            </a:r>
            <a:r>
              <a:rPr lang="fr-FR" sz="1200" b="1" dirty="0">
                <a:hlinkClick r:id="rId3"/>
              </a:rPr>
              <a:t>En savoir plus</a:t>
            </a:r>
            <a:r>
              <a:rPr lang="fr-FR" b="1" dirty="0"/>
              <a:t> sur la diapo.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15</a:t>
            </a:fld>
            <a:endParaRPr lang="en-US"/>
          </a:p>
        </p:txBody>
      </p:sp>
    </p:spTree>
    <p:extLst>
      <p:ext uri="{BB962C8B-B14F-4D97-AF65-F5344CB8AC3E}">
        <p14:creationId xmlns:p14="http://schemas.microsoft.com/office/powerpoint/2010/main" val="2508590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16</a:t>
            </a:fld>
            <a:endParaRPr lang="en-US"/>
          </a:p>
        </p:txBody>
      </p:sp>
    </p:spTree>
    <p:extLst>
      <p:ext uri="{BB962C8B-B14F-4D97-AF65-F5344CB8AC3E}">
        <p14:creationId xmlns:p14="http://schemas.microsoft.com/office/powerpoint/2010/main" val="2830927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fr-FR" dirty="0"/>
              <a:t>Les </a:t>
            </a:r>
            <a:r>
              <a:rPr lang="fr-FR" b="1" dirty="0">
                <a:cs typeface="Arial" panose="020B0604020202020204" pitchFamily="34" charset="0"/>
              </a:rPr>
              <a:t>clubs Leo-Lions </a:t>
            </a:r>
            <a:r>
              <a:rPr lang="fr-FR" b="0" dirty="0">
                <a:cs typeface="Arial" panose="020B0604020202020204" pitchFamily="34" charset="0"/>
              </a:rPr>
              <a:t>offrent aux Leos et Lions l’occasion </a:t>
            </a:r>
            <a:r>
              <a:rPr lang="fr-FR" dirty="0"/>
              <a:t>de constituer </a:t>
            </a:r>
            <a:r>
              <a:rPr lang="fr-FR" b="0" dirty="0">
                <a:latin typeface="Calibri Light" panose="020F0302020204030204" pitchFamily="34" charset="0"/>
                <a:ea typeface="ヒラギノ角ゴ Pro W3" charset="0"/>
                <a:cs typeface="ヒラギノ角ゴ Pro W3" charset="0"/>
              </a:rPr>
              <a:t>des groupes de service de jeunes Lions et de focaliser le leur sur des domaines qui leur tiennent particulièrement à cœur.</a:t>
            </a:r>
          </a:p>
          <a:p>
            <a:pPr defTabSz="949478">
              <a:defRPr/>
            </a:pPr>
            <a:endParaRPr lang="en-US" b="0" dirty="0">
              <a:latin typeface="Calibri Light" panose="020F0302020204030204" pitchFamily="34" charset="0"/>
              <a:ea typeface="ヒラギノ角ゴ Pro W3" charset="0"/>
              <a:cs typeface="ヒラギノ角ゴ Pro W3" charset="0"/>
            </a:endParaRPr>
          </a:p>
          <a:p>
            <a:pPr defTabSz="949478">
              <a:defRPr/>
            </a:pPr>
            <a:r>
              <a:rPr lang="fr-FR" dirty="0">
                <a:latin typeface="Calibri Light" panose="020F0302020204030204" pitchFamily="34" charset="0"/>
                <a:ea typeface="ヒラギノ角ゴ Pro W3" charset="0"/>
                <a:cs typeface="ヒラギノ角ゴ Pro W3" charset="0"/>
              </a:rPr>
              <a:t>Les Lions de tous âges peuvent se joindre à un club Leo-Lion.</a:t>
            </a:r>
          </a:p>
          <a:p>
            <a:pPr marL="628650" lvl="1" indent="-171450" defTabSz="949478">
              <a:buFont typeface="Arial" panose="020B0604020202020204" pitchFamily="34" charset="0"/>
              <a:buChar char="•"/>
              <a:defRPr/>
            </a:pPr>
            <a:r>
              <a:rPr lang="fr-FR" u="none" dirty="0">
                <a:latin typeface="Calibri Light" panose="020F0302020204030204" pitchFamily="34" charset="0"/>
                <a:ea typeface="ヒラギノ角ゴ Pro W3" charset="0"/>
                <a:cs typeface="ヒラギノ角ゴ Pro W3" charset="0"/>
              </a:rPr>
              <a:t>L’affiliation </a:t>
            </a:r>
            <a:r>
              <a:rPr lang="fr-FR" i="0" u="none" dirty="0">
                <a:latin typeface="Calibri Light" panose="020F0302020204030204" pitchFamily="34" charset="0"/>
                <a:ea typeface="ヒラギノ角ゴ Pro W3" charset="0"/>
                <a:cs typeface="ヒラギノ角ゴ Pro W3" charset="0"/>
              </a:rPr>
              <a:t>« Jeune adulte »</a:t>
            </a:r>
            <a:r>
              <a:rPr lang="fr-FR" u="none" dirty="0">
                <a:latin typeface="Calibri Light" panose="020F0302020204030204" pitchFamily="34" charset="0"/>
                <a:ea typeface="ヒラギノ角ゴ Pro W3" charset="0"/>
                <a:cs typeface="ヒラギノ角ゴ Pro W3" charset="0"/>
              </a:rPr>
              <a:t> permet aux non-Leo-Lions de moins de 31 ans de bénéficier de la </a:t>
            </a:r>
            <a:r>
              <a:rPr lang="fr-FR" u="sng" dirty="0">
                <a:latin typeface="Calibri Light" panose="020F0302020204030204" pitchFamily="34" charset="0"/>
                <a:ea typeface="ヒラギノ角ゴ Pro W3" charset="0"/>
                <a:cs typeface="ヒラギノ角ゴ Pro W3" charset="0"/>
              </a:rPr>
              <a:t>même remise sur les cotisations internationales et dispense de frais</a:t>
            </a:r>
            <a:r>
              <a:rPr lang="fr-FR" u="none" dirty="0">
                <a:latin typeface="Calibri Light" panose="020F0302020204030204" pitchFamily="34" charset="0"/>
                <a:ea typeface="ヒラギノ角ゴ Pro W3" charset="0"/>
                <a:cs typeface="ヒラギノ角ゴ Pro W3" charset="0"/>
              </a:rPr>
              <a:t> que leurs homologues Leo-Lions.</a:t>
            </a:r>
          </a:p>
          <a:p>
            <a:pPr marL="628650" lvl="1" indent="-171450" defTabSz="949478">
              <a:buFont typeface="Arial" panose="020B0604020202020204" pitchFamily="34" charset="0"/>
              <a:buChar char="•"/>
              <a:defRPr/>
            </a:pPr>
            <a:r>
              <a:rPr lang="fr-FR" dirty="0">
                <a:latin typeface="Calibri Light" panose="020F0302020204030204" pitchFamily="34" charset="0"/>
                <a:ea typeface="ヒラギノ角ゴ Pro W3" charset="0"/>
                <a:cs typeface="ヒラギノ角ゴ Pro W3" charset="0"/>
              </a:rPr>
              <a:t>Tout membre </a:t>
            </a:r>
            <a:r>
              <a:rPr lang="fr-FR" u="sng" dirty="0">
                <a:latin typeface="Calibri Light" panose="020F0302020204030204" pitchFamily="34" charset="0"/>
                <a:ea typeface="ヒラギノ角ゴ Pro W3" charset="0"/>
                <a:cs typeface="ヒラギノ角ゴ Pro W3" charset="0"/>
              </a:rPr>
              <a:t>âgé de plus de 30 ans</a:t>
            </a:r>
            <a:r>
              <a:rPr lang="fr-FR" dirty="0">
                <a:latin typeface="Calibri Light" panose="020F0302020204030204" pitchFamily="34" charset="0"/>
                <a:ea typeface="ヒラギノ角ゴ Pro W3" charset="0"/>
                <a:cs typeface="ヒラギノ角ゴ Pro W3" charset="0"/>
              </a:rPr>
              <a:t> peut se joindre à un club Leo-Lion, mais </a:t>
            </a:r>
            <a:r>
              <a:rPr lang="fr-FR" u="sng" dirty="0">
                <a:latin typeface="Calibri Light" panose="020F0302020204030204" pitchFamily="34" charset="0"/>
                <a:ea typeface="ヒラギノ角ゴ Pro W3" charset="0"/>
                <a:cs typeface="ヒラギノ角ゴ Pro W3" charset="0"/>
              </a:rPr>
              <a:t>ne peut pas bénéficier</a:t>
            </a:r>
            <a:r>
              <a:rPr lang="fr-FR" dirty="0">
                <a:latin typeface="Calibri Light" panose="020F0302020204030204" pitchFamily="34" charset="0"/>
                <a:ea typeface="ヒラギノ角ゴ Pro W3" charset="0"/>
                <a:cs typeface="ヒラギノ角ゴ Pro W3" charset="0"/>
              </a:rPr>
              <a:t> de la réduction et de la dispense de frais.</a:t>
            </a:r>
          </a:p>
          <a:p>
            <a:endParaRPr lang="en-US" dirty="0">
              <a:latin typeface="Calibri Light" panose="020F0302020204030204" pitchFamily="34" charset="0"/>
              <a:ea typeface="ヒラギノ角ゴ Pro W3" charset="0"/>
              <a:cs typeface="ヒラギノ角ゴ Pro W3" charset="0"/>
            </a:endParaRPr>
          </a:p>
          <a:p>
            <a:r>
              <a:rPr lang="fr-FR" sz="1200" b="1" dirty="0"/>
              <a:t>Pour plus d’informations sur les Leo-Lion clubs, cliquer sur </a:t>
            </a:r>
            <a:r>
              <a:rPr lang="fr-FR" sz="1200" b="1" dirty="0">
                <a:hlinkClick r:id="rId3"/>
              </a:rPr>
              <a:t>En savoir plus</a:t>
            </a:r>
            <a:r>
              <a:rPr lang="fr-FR" sz="1200" b="1" dirty="0"/>
              <a:t> sur la diapo. </a:t>
            </a:r>
          </a:p>
          <a:p>
            <a:endParaRPr lang="en-US" dirty="0">
              <a:latin typeface="Calibri Light" panose="020F0302020204030204" pitchFamily="34"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17</a:t>
            </a:fld>
            <a:endParaRPr lang="en-US"/>
          </a:p>
        </p:txBody>
      </p:sp>
    </p:spTree>
    <p:extLst>
      <p:ext uri="{BB962C8B-B14F-4D97-AF65-F5344CB8AC3E}">
        <p14:creationId xmlns:p14="http://schemas.microsoft.com/office/powerpoint/2010/main" val="1015793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Lions clubs universitaires offrent une voie de transition de Leo à Lion.</a:t>
            </a:r>
          </a:p>
          <a:p>
            <a:endParaRPr lang="en-US" dirty="0"/>
          </a:p>
          <a:p>
            <a:r>
              <a:rPr lang="fr-FR" dirty="0"/>
              <a:t>Les Leos peuvent adhérer au programme d'affiliation Leo-Lion avec d'autres jeunes Lions qui s’y joignent sous l’affiliation Étudiant. </a:t>
            </a:r>
          </a:p>
          <a:p>
            <a:endParaRPr lang="fr-FR" dirty="0"/>
          </a:p>
          <a:p>
            <a:pPr marL="800100" lvl="1" indent="-342900">
              <a:buFont typeface="Wingdings" panose="05000000000000000000" pitchFamily="2" charset="2"/>
              <a:buChar char="q"/>
              <a:defRPr/>
            </a:pPr>
            <a:r>
              <a:rPr lang="fr-FR" dirty="0">
                <a:solidFill>
                  <a:schemeClr val="bg2">
                    <a:lumMod val="50000"/>
                  </a:schemeClr>
                </a:solidFill>
                <a:latin typeface="Arial" panose="020B0604020202020204" pitchFamily="34" charset="0"/>
                <a:cs typeface="Arial" panose="020B0604020202020204" pitchFamily="34" charset="0"/>
              </a:rPr>
              <a:t>Membres étudiants jusqu’à 30 ans</a:t>
            </a:r>
          </a:p>
          <a:p>
            <a:pPr marL="1257300" lvl="2" indent="-342900">
              <a:buFont typeface="Wingdings" panose="05000000000000000000" pitchFamily="2" charset="2"/>
              <a:buChar char="ü"/>
              <a:defRPr/>
            </a:pPr>
            <a:r>
              <a:rPr lang="fr-FR" dirty="0">
                <a:solidFill>
                  <a:schemeClr val="bg2">
                    <a:lumMod val="50000"/>
                  </a:schemeClr>
                </a:solidFill>
                <a:latin typeface="Arial" panose="020B0604020202020204" pitchFamily="34" charset="0"/>
                <a:cs typeface="Arial" panose="020B0604020202020204" pitchFamily="34" charset="0"/>
              </a:rPr>
              <a:t> Réduction de moitié des cotisations internationales</a:t>
            </a:r>
          </a:p>
          <a:p>
            <a:pPr marL="1257300" lvl="2" indent="-342900">
              <a:buFont typeface="Wingdings" panose="05000000000000000000" pitchFamily="2" charset="2"/>
              <a:buChar char="ü"/>
              <a:defRPr/>
            </a:pPr>
            <a:r>
              <a:rPr lang="fr-FR" dirty="0">
                <a:solidFill>
                  <a:schemeClr val="bg2">
                    <a:lumMod val="50000"/>
                  </a:schemeClr>
                </a:solidFill>
                <a:latin typeface="Arial" panose="020B0604020202020204" pitchFamily="34" charset="0"/>
                <a:cs typeface="Arial" panose="020B0604020202020204" pitchFamily="34" charset="0"/>
              </a:rPr>
              <a:t> Dispense des droits de charte/d'entrée</a:t>
            </a:r>
          </a:p>
          <a:p>
            <a:pPr marL="800100" lvl="1" indent="-342900">
              <a:buFont typeface="Wingdings" panose="05000000000000000000" pitchFamily="2" charset="2"/>
              <a:buChar char="q"/>
              <a:defRPr/>
            </a:pPr>
            <a:r>
              <a:rPr lang="fr-FR" dirty="0">
                <a:solidFill>
                  <a:schemeClr val="bg2">
                    <a:lumMod val="50000"/>
                  </a:schemeClr>
                </a:solidFill>
                <a:latin typeface="Arial" panose="020B0604020202020204" pitchFamily="34" charset="0"/>
                <a:cs typeface="Arial" panose="020B0604020202020204" pitchFamily="34" charset="0"/>
              </a:rPr>
              <a:t>Membres étudiants de plus de 30 ans </a:t>
            </a:r>
            <a:r>
              <a:rPr lang="fr-FR" i="1" dirty="0">
                <a:solidFill>
                  <a:schemeClr val="bg2">
                    <a:lumMod val="50000"/>
                  </a:schemeClr>
                </a:solidFill>
                <a:latin typeface="Arial" panose="020B0604020202020204" pitchFamily="34" charset="0"/>
                <a:cs typeface="Arial" panose="020B0604020202020204" pitchFamily="34" charset="0"/>
              </a:rPr>
              <a:t>(dans un Lions club universitaire)</a:t>
            </a:r>
          </a:p>
          <a:p>
            <a:pPr marL="1257300" lvl="2" indent="-342900">
              <a:buFont typeface="Wingdings" panose="05000000000000000000" pitchFamily="2" charset="2"/>
              <a:buChar char="ü"/>
              <a:defRPr/>
            </a:pPr>
            <a:r>
              <a:rPr lang="fr-FR" dirty="0">
                <a:solidFill>
                  <a:schemeClr val="bg2">
                    <a:lumMod val="50000"/>
                  </a:schemeClr>
                </a:solidFill>
                <a:latin typeface="Arial" panose="020B0604020202020204" pitchFamily="34" charset="0"/>
                <a:cs typeface="Arial" panose="020B0604020202020204" pitchFamily="34" charset="0"/>
              </a:rPr>
              <a:t>Droits de charte/d'entrée réduits : 10,00 USD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Pour plus d’informations sur les clubs universitaires, cliquez sur </a:t>
            </a:r>
            <a:r>
              <a:rPr lang="fr-FR" sz="1200" b="1" dirty="0">
                <a:hlinkClick r:id="rId3"/>
              </a:rPr>
              <a:t>En savoir plus</a:t>
            </a:r>
            <a:r>
              <a:rPr lang="fr-FR" sz="1200" b="1" dirty="0"/>
              <a:t> sur la diapo.</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18</a:t>
            </a:fld>
            <a:endParaRPr lang="en-US"/>
          </a:p>
        </p:txBody>
      </p:sp>
    </p:spTree>
    <p:extLst>
      <p:ext uri="{BB962C8B-B14F-4D97-AF65-F5344CB8AC3E}">
        <p14:creationId xmlns:p14="http://schemas.microsoft.com/office/powerpoint/2010/main" val="2583375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fr-FR" b="1" dirty="0">
                <a:latin typeface="Arial" panose="020B0604020202020204" pitchFamily="34" charset="0"/>
                <a:cs typeface="Arial" panose="020B0604020202020204" pitchFamily="34" charset="0"/>
              </a:rPr>
              <a:t>Branche de club</a:t>
            </a:r>
          </a:p>
          <a:p>
            <a:pPr marL="171450" indent="-171450">
              <a:buFont typeface="Arial" panose="020B0604020202020204" pitchFamily="34" charset="0"/>
              <a:buChar char="•"/>
            </a:pPr>
            <a:r>
              <a:rPr lang="fr-FR" dirty="0">
                <a:latin typeface="Arial" panose="020B0604020202020204" pitchFamily="34" charset="0"/>
                <a:cs typeface="Arial" panose="020B0604020202020204" pitchFamily="34" charset="0"/>
              </a:rPr>
              <a:t>Il suffit de 5 membres d'un Lions club pour en former une branche, dont il devient le club parrain.</a:t>
            </a:r>
          </a:p>
          <a:p>
            <a:pPr marL="171450" indent="-171450">
              <a:buFont typeface="Arial" panose="020B0604020202020204" pitchFamily="34" charset="0"/>
              <a:buChar char="•"/>
            </a:pPr>
            <a:r>
              <a:rPr lang="fr-FR" dirty="0">
                <a:latin typeface="Arial" panose="020B0604020202020204" pitchFamily="34" charset="0"/>
                <a:cs typeface="Arial" panose="020B0604020202020204" pitchFamily="34" charset="0"/>
              </a:rPr>
              <a:t>Avec le soutien du club parrain, les membres de la branche peuvent se retrouver de façon autonome et choisir des projets de service qui les passionnent.</a:t>
            </a:r>
          </a:p>
          <a:p>
            <a:pPr marL="171450" indent="-171450">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Club spécialisé </a:t>
            </a:r>
          </a:p>
          <a:p>
            <a:pPr marL="171450" indent="-171450">
              <a:buFont typeface="Arial" panose="020B0604020202020204" pitchFamily="34" charset="0"/>
              <a:buChar char="•"/>
            </a:pPr>
            <a:r>
              <a:rPr lang="fr-FR" dirty="0">
                <a:solidFill>
                  <a:schemeClr val="tx1"/>
                </a:solidFill>
                <a:latin typeface="Arial" panose="020B0604020202020204" pitchFamily="34" charset="0"/>
                <a:cs typeface="Arial" panose="020B0604020202020204" pitchFamily="34" charset="0"/>
              </a:rPr>
              <a:t>Ses membres s’unissent autour d’une cause, d’un sport, d’une culture, d’un type d’expérience personnelle, ou tout autre dénominateur commun que ce club souhaite mettre en valeur.</a:t>
            </a:r>
          </a:p>
          <a:p>
            <a:endParaRPr lang="en-US" kern="1200" dirty="0">
              <a:solidFill>
                <a:schemeClr val="tx1"/>
              </a:solidFill>
              <a:latin typeface="Arial" panose="020B0604020202020204" pitchFamily="34" charset="0"/>
              <a:cs typeface="Arial" panose="020B0604020202020204" pitchFamily="34" charset="0"/>
            </a:endParaRPr>
          </a:p>
          <a:p>
            <a:r>
              <a:rPr lang="fr-FR" b="1" dirty="0">
                <a:solidFill>
                  <a:schemeClr val="tx1"/>
                </a:solidFill>
                <a:latin typeface="Arial" panose="020B0604020202020204" pitchFamily="34" charset="0"/>
                <a:cs typeface="Arial" panose="020B0604020202020204" pitchFamily="34" charset="0"/>
              </a:rPr>
              <a:t>Tout club et toute branche de club peut se faire club spécialisé. </a:t>
            </a:r>
            <a:br>
              <a:rPr lang="fr-FR" b="1" dirty="0">
                <a:solidFill>
                  <a:schemeClr val="tx1"/>
                </a:solidFill>
                <a:latin typeface="Arial" panose="020B0604020202020204" pitchFamily="34" charset="0"/>
                <a:cs typeface="Arial" panose="020B0604020202020204" pitchFamily="34" charset="0"/>
              </a:rPr>
            </a:br>
            <a:br>
              <a:rPr lang="fr-FR" b="1" dirty="0">
                <a:solidFill>
                  <a:schemeClr val="tx1"/>
                </a:solidFill>
                <a:latin typeface="Arial" panose="020B0604020202020204" pitchFamily="34" charset="0"/>
                <a:cs typeface="Arial" panose="020B0604020202020204" pitchFamily="34" charset="0"/>
              </a:rPr>
            </a:br>
            <a:r>
              <a:rPr lang="fr-FR" b="0" dirty="0">
                <a:solidFill>
                  <a:schemeClr val="tx1"/>
                </a:solidFill>
                <a:latin typeface="Arial" panose="020B0604020202020204" pitchFamily="34" charset="0"/>
                <a:cs typeface="Arial" panose="020B0604020202020204" pitchFamily="34" charset="0"/>
              </a:rPr>
              <a:t>Par exemple :</a:t>
            </a:r>
          </a:p>
          <a:p>
            <a:pPr marL="171450" indent="-171450">
              <a:buFont typeface="Arial" panose="020B0604020202020204" pitchFamily="34" charset="0"/>
              <a:buChar char="•"/>
            </a:pPr>
            <a:r>
              <a:rPr lang="fr-FR" dirty="0">
                <a:solidFill>
                  <a:srgbClr val="51555A"/>
                </a:solidFill>
                <a:latin typeface="Arial" panose="020B0604020202020204" pitchFamily="34" charset="0"/>
                <a:cs typeface="Arial" panose="020B0604020202020204" pitchFamily="34" charset="0"/>
              </a:rPr>
              <a:t>Les membres de Lions club universitaire étudiants en médecine ou autre domaine d’intérêt public peuvent souhaiter se spécialiser pour mener des actions de service connexes dans leur collectivité, en soutien aux enfants luttant contre le cancer ou en partenariat avec une association de prévention de la toxicomanie.</a:t>
            </a:r>
          </a:p>
          <a:p>
            <a:pPr marL="171450" indent="-171450">
              <a:buFont typeface="Arial" panose="020B0604020202020204" pitchFamily="34" charset="0"/>
              <a:buChar char="•"/>
            </a:pPr>
            <a:r>
              <a:rPr lang="fr-FR" dirty="0">
                <a:solidFill>
                  <a:srgbClr val="51555A"/>
                </a:solidFill>
                <a:latin typeface="Arial" panose="020B0604020202020204" pitchFamily="34" charset="0"/>
                <a:cs typeface="Arial" panose="020B0604020202020204" pitchFamily="34" charset="0"/>
              </a:rPr>
              <a:t>Un club Leo-Lion ou une branche de club Leo-Lion peut choisir la spécialité qui en définit le mieux les membres ou leur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51555A"/>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latin typeface="Arial" panose="020B0604020202020204" pitchFamily="34" charset="0"/>
                <a:cs typeface="Arial" panose="020B0604020202020204" pitchFamily="34" charset="0"/>
              </a:rPr>
              <a:t>Pour en savoir plus sur les branches de club et les clubs spécialisés, cliquer sur </a:t>
            </a:r>
            <a:r>
              <a:rPr lang="fr-FR" b="1" dirty="0">
                <a:latin typeface="Arial" panose="020B0604020202020204" pitchFamily="34" charset="0"/>
                <a:cs typeface="Arial" panose="020B0604020202020204" pitchFamily="34" charset="0"/>
                <a:hlinkClick r:id="rId3"/>
              </a:rPr>
              <a:t>En savoir plus</a:t>
            </a:r>
            <a:r>
              <a:rPr lang="fr-FR" b="1" dirty="0">
                <a:latin typeface="Arial" panose="020B0604020202020204" pitchFamily="34" charset="0"/>
                <a:cs typeface="Arial" panose="020B0604020202020204" pitchFamily="34" charset="0"/>
              </a:rPr>
              <a:t> sur la diapo.</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8EC7B55-43E3-4FAC-A905-28B75FD6C7DA}" type="slidenum">
              <a:rPr lang="en-US" smtClean="0"/>
              <a:t>19</a:t>
            </a:fld>
            <a:endParaRPr lang="en-US"/>
          </a:p>
        </p:txBody>
      </p:sp>
    </p:spTree>
    <p:extLst>
      <p:ext uri="{BB962C8B-B14F-4D97-AF65-F5344CB8AC3E}">
        <p14:creationId xmlns:p14="http://schemas.microsoft.com/office/powerpoint/2010/main" val="3988272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fr-FR" sz="1200" b="1" dirty="0">
                <a:solidFill>
                  <a:srgbClr val="FF0000"/>
                </a:solidFill>
                <a:latin typeface="Arial" panose="020B0604020202020204" pitchFamily="34" charset="0"/>
                <a:ea typeface="ＭＳ Ｐゴシック" pitchFamily="34" charset="-128"/>
                <a:cs typeface="Arial" panose="020B0604020202020204" pitchFamily="34" charset="0"/>
              </a:rPr>
              <a:t>Note à l’instructeur : </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Cette formation est conçue pour que les modules puissent en être présentés tous ensemble ou en tant que modules autonomes. Il est recommandé à l’instructeur d'examiner le contenu de chacune des sections et de déterminer quels modules sont les plus pertinents pour sa région. L’instructeur peut diviser tout module en plusieurs séances de formation ou en programmes de formation distincts.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Chaque module se termine par une suggestion d'activité de réflexion ou de discussion. Les activités de réflexion/discussion peuvent prendre plusieurs formes :</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Réflexion individuelle : encourager les participants à formuler leur réponse de manière indépendante</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dirty="0">
                <a:solidFill>
                  <a:srgbClr val="FF0000"/>
                </a:solidFill>
                <a:latin typeface="Arial" panose="020B0604020202020204" pitchFamily="34" charset="0"/>
                <a:ea typeface="ＭＳ Ｐゴシック" pitchFamily="34" charset="-128"/>
                <a:cs typeface="Arial" panose="020B0604020202020204" pitchFamily="34" charset="0"/>
              </a:rPr>
              <a:t>Discussion de groupe : utiliser un tableau-papier pour saisir les réponses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Discussions en sous-groupes : allouer du temps supplémentaire aux sous-groupes pour qu’ils discutent d'abord, puis fassent rapport de leurs idées au reste du groupe</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Veuillez utiliser les estimations suivantes comme guide lors de la planification de la formation (temps d'activité basés sur une réflexion individuelle ou une discussion de groupe)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solidFill>
                <a:srgbClr val="FF0000"/>
              </a:solidFill>
              <a:latin typeface="Arial" panose="020B0604020202020204" pitchFamily="34" charset="0"/>
              <a:ea typeface="ＭＳ Ｐゴシック"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176162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20</a:t>
            </a:fld>
            <a:endParaRPr lang="en-US"/>
          </a:p>
        </p:txBody>
      </p:sp>
    </p:spTree>
    <p:extLst>
      <p:ext uri="{BB962C8B-B14F-4D97-AF65-F5344CB8AC3E}">
        <p14:creationId xmlns:p14="http://schemas.microsoft.com/office/powerpoint/2010/main" val="3165052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dirty="0">
                <a:latin typeface="Arial" panose="020B0604020202020204" pitchFamily="34" charset="0"/>
                <a:cs typeface="Arial" panose="020B0604020202020204" pitchFamily="34" charset="0"/>
              </a:rPr>
              <a:t>Les secrétaires et présidents de Leo et Lions clubs peuvent utiliser le </a:t>
            </a:r>
            <a:r>
              <a:rPr lang="fr-FR" sz="1600" i="1" dirty="0">
                <a:latin typeface="Arial" panose="020B0604020202020204" pitchFamily="34" charset="0"/>
                <a:cs typeface="Arial" panose="020B0604020202020204" pitchFamily="34" charset="0"/>
              </a:rPr>
              <a:t>Formulaire de certification Leo devenu Lion (LL2) </a:t>
            </a:r>
            <a:r>
              <a:rPr lang="fr-FR" sz="1600" dirty="0">
                <a:latin typeface="Arial" panose="020B0604020202020204" pitchFamily="34" charset="0"/>
                <a:cs typeface="Arial" panose="020B0604020202020204" pitchFamily="34" charset="0"/>
              </a:rPr>
              <a:t>comme feuille de travail à conserver pour les dossiers du club. Il n’est pas nécessaire d’envoyer le formulaire LL2 au siège.</a:t>
            </a:r>
          </a:p>
          <a:p>
            <a:endParaRPr lang="en-US" sz="16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Le transfert de Leo à Lion s’effectue dans le système en ligne du Lions International.</a:t>
            </a:r>
          </a:p>
        </p:txBody>
      </p:sp>
      <p:sp>
        <p:nvSpPr>
          <p:cNvPr id="4" name="Slide Number Placeholder 3"/>
          <p:cNvSpPr>
            <a:spLocks noGrp="1"/>
          </p:cNvSpPr>
          <p:nvPr>
            <p:ph type="sldNum" sz="quarter" idx="5"/>
          </p:nvPr>
        </p:nvSpPr>
        <p:spPr/>
        <p:txBody>
          <a:bodyPr/>
          <a:lstStyle/>
          <a:p>
            <a:fld id="{28EC7B55-43E3-4FAC-A905-28B75FD6C7DA}" type="slidenum">
              <a:rPr lang="en-US" smtClean="0"/>
              <a:t>21</a:t>
            </a:fld>
            <a:endParaRPr lang="en-US"/>
          </a:p>
        </p:txBody>
      </p:sp>
    </p:spTree>
    <p:extLst>
      <p:ext uri="{BB962C8B-B14F-4D97-AF65-F5344CB8AC3E}">
        <p14:creationId xmlns:p14="http://schemas.microsoft.com/office/powerpoint/2010/main" val="2857004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5139D-8DF9-EF02-FFBD-1C51D6738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82B43-B378-20D2-F060-F29B57F78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99E96-86F1-C12C-9987-2E66A7C13F90}"/>
              </a:ext>
            </a:extLst>
          </p:cNvPr>
          <p:cNvSpPr>
            <a:spLocks noGrp="1"/>
          </p:cNvSpPr>
          <p:nvPr>
            <p:ph type="body" idx="1"/>
          </p:nvPr>
        </p:nvSpPr>
        <p:spPr/>
        <p:txBody>
          <a:bodyPr/>
          <a:lstStyle/>
          <a:p>
            <a:pPr marL="628650" lvl="1" indent="-171450">
              <a:buFont typeface="Wingdings" panose="05000000000000000000" pitchFamily="2" charset="2"/>
              <a:buChar char="§"/>
            </a:pPr>
            <a:r>
              <a:rPr lang="fr-FR" sz="1200" b="0" dirty="0">
                <a:latin typeface="Arial" panose="020B0604020202020204" pitchFamily="34" charset="0"/>
                <a:cs typeface="Arial" panose="020B0604020202020204" pitchFamily="34" charset="0"/>
              </a:rPr>
              <a:t>Tout président, secrétaire, trésorier ou administrateur d’un Lions club peut effectuer le transfert d’un Leo vers un Lions club via le système en ligne du Lions International.</a:t>
            </a:r>
          </a:p>
          <a:p>
            <a:pPr marL="628650" lvl="1" indent="-171450">
              <a:buFont typeface="Wingdings" panose="05000000000000000000" pitchFamily="2" charset="2"/>
              <a:buChar char="§"/>
            </a:pPr>
            <a:r>
              <a:rPr lang="fr-FR" sz="1200" b="0" dirty="0">
                <a:latin typeface="Arial" panose="020B0604020202020204" pitchFamily="34" charset="0"/>
                <a:cs typeface="Arial" panose="020B0604020202020204" pitchFamily="34" charset="0"/>
              </a:rPr>
              <a:t>Le Leo conserve son numéro de membre, qui devient son numéro de membre Lions.</a:t>
            </a:r>
          </a:p>
          <a:p>
            <a:pPr marL="628650" lvl="1" indent="-171450">
              <a:buFont typeface="Wingdings" panose="05000000000000000000" pitchFamily="2" charset="2"/>
              <a:buChar char="§"/>
            </a:pPr>
            <a:r>
              <a:rPr lang="fr-FR" sz="1200" b="0" dirty="0">
                <a:latin typeface="Arial" panose="020B0604020202020204" pitchFamily="34" charset="0"/>
                <a:cs typeface="Arial" panose="020B0604020202020204" pitchFamily="34" charset="0"/>
              </a:rPr>
              <a:t>Toute année de service Leo sera créditée à son dossier d’affiliation Lion.</a:t>
            </a:r>
          </a:p>
          <a:p>
            <a:pPr marL="628650" lvl="1" indent="-171450">
              <a:buFont typeface="Wingdings" panose="05000000000000000000" pitchFamily="2" charset="2"/>
              <a:buChar char="§"/>
            </a:pPr>
            <a:r>
              <a:rPr lang="fr-FR" sz="1200" b="0" dirty="0">
                <a:latin typeface="Arial" panose="020B0604020202020204" pitchFamily="34" charset="0"/>
                <a:cs typeface="Arial" panose="020B0604020202020204" pitchFamily="34" charset="0"/>
              </a:rPr>
              <a:t>Suivez le lien « En savoir plus » pour obtenir des instructions complètes.</a:t>
            </a:r>
          </a:p>
          <a:p>
            <a:pPr marL="628650" lvl="1" indent="-171450">
              <a:buFont typeface="Wingdings" panose="05000000000000000000" pitchFamily="2" charset="2"/>
              <a:buChar char="§"/>
            </a:pPr>
            <a:r>
              <a:rPr lang="fr-FR" sz="1200" b="0" dirty="0">
                <a:latin typeface="Arial" panose="020B0604020202020204" pitchFamily="34" charset="0"/>
                <a:cs typeface="Arial" panose="020B0604020202020204" pitchFamily="34" charset="0"/>
              </a:rPr>
              <a:t>Envoyez toute question concernant l'ajout ou la modification de données de membres Leo-Lion à memberservicecenter@lionsclubs.org</a:t>
            </a:r>
          </a:p>
          <a:p>
            <a:pPr defTabSz="949478">
              <a:defRPr/>
            </a:pPr>
            <a:endParaRPr lang="en-US" baseline="0" dirty="0"/>
          </a:p>
          <a:p>
            <a:endParaRPr lang="en-US" dirty="0"/>
          </a:p>
        </p:txBody>
      </p:sp>
      <p:sp>
        <p:nvSpPr>
          <p:cNvPr id="4" name="Slide Number Placeholder 3">
            <a:extLst>
              <a:ext uri="{FF2B5EF4-FFF2-40B4-BE49-F238E27FC236}">
                <a16:creationId xmlns:a16="http://schemas.microsoft.com/office/drawing/2014/main" id="{B2BBD00E-9B68-481D-470A-10FAA8D3C962}"/>
              </a:ext>
            </a:extLst>
          </p:cNvPr>
          <p:cNvSpPr>
            <a:spLocks noGrp="1"/>
          </p:cNvSpPr>
          <p:nvPr>
            <p:ph type="sldNum" sz="quarter" idx="5"/>
          </p:nvPr>
        </p:nvSpPr>
        <p:spPr/>
        <p:txBody>
          <a:bodyPr/>
          <a:lstStyle/>
          <a:p>
            <a:fld id="{28EC7B55-43E3-4FAC-A905-28B75FD6C7DA}" type="slidenum">
              <a:rPr lang="en-US" smtClean="0"/>
              <a:t>22</a:t>
            </a:fld>
            <a:endParaRPr lang="en-US"/>
          </a:p>
        </p:txBody>
      </p:sp>
    </p:spTree>
    <p:extLst>
      <p:ext uri="{BB962C8B-B14F-4D97-AF65-F5344CB8AC3E}">
        <p14:creationId xmlns:p14="http://schemas.microsoft.com/office/powerpoint/2010/main" val="1041954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23</a:t>
            </a:fld>
            <a:endParaRPr lang="en-US"/>
          </a:p>
        </p:txBody>
      </p:sp>
    </p:spTree>
    <p:extLst>
      <p:ext uri="{BB962C8B-B14F-4D97-AF65-F5344CB8AC3E}">
        <p14:creationId xmlns:p14="http://schemas.microsoft.com/office/powerpoint/2010/main" val="990222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Prix d’affiliation de Leo à Leo-Lion est décerné aux conseillers Leo Clubs, présidents de commission Leo Clubs de district et présidents de commission Leo Clubs de district multiple Leo qui ont apporté leur soutien à la transition de nos Leos.</a:t>
            </a:r>
          </a:p>
          <a:p>
            <a:endParaRPr lang="en-US" dirty="0"/>
          </a:p>
          <a:p>
            <a:r>
              <a:rPr lang="fr-FR" dirty="0"/>
              <a:t>Des certificats spéciaux seront également décernés au niveau du club, du district et du district multiple par le Lions Clubs International pour toute création de club Leo-Lion approuvée pour chaque exercice en cours.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mn-lt"/>
                <a:ea typeface="+mn-ea"/>
                <a:cs typeface="+mn-cs"/>
              </a:rPr>
              <a:t>Plus d’informations sur les prix du programme Leo-Lion en cliquant sur </a:t>
            </a:r>
            <a:r>
              <a:rPr lang="fr-FR" sz="1200" b="1" dirty="0">
                <a:solidFill>
                  <a:schemeClr val="tx1"/>
                </a:solidFill>
                <a:latin typeface="+mn-lt"/>
                <a:ea typeface="+mn-ea"/>
                <a:cs typeface="+mn-cs"/>
                <a:hlinkClick r:id="rId3"/>
              </a:rPr>
              <a:t>En savoir plus</a:t>
            </a:r>
            <a:r>
              <a:rPr lang="fr-FR" sz="1200" b="1" dirty="0">
                <a:solidFill>
                  <a:schemeClr val="tx1"/>
                </a:solidFill>
                <a:latin typeface="+mn-lt"/>
                <a:ea typeface="+mn-ea"/>
                <a:cs typeface="+mn-cs"/>
              </a:rPr>
              <a:t> sur la diapo.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641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25</a:t>
            </a:fld>
            <a:endParaRPr lang="en-US"/>
          </a:p>
        </p:txBody>
      </p:sp>
    </p:spTree>
    <p:extLst>
      <p:ext uri="{BB962C8B-B14F-4D97-AF65-F5344CB8AC3E}">
        <p14:creationId xmlns:p14="http://schemas.microsoft.com/office/powerpoint/2010/main" val="4288229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Lions Clubs International définit les jeunes Lions comme des membres âgés d'environ 40 ans ou moins, ce qui inclut les Leo-Lions.</a:t>
            </a:r>
          </a:p>
          <a:p>
            <a:endParaRPr lang="en-US" dirty="0"/>
          </a:p>
          <a:p>
            <a:r>
              <a:rPr lang="fr-FR" sz="1200" b="1" dirty="0">
                <a:solidFill>
                  <a:schemeClr val="tx1"/>
                </a:solidFill>
                <a:latin typeface="+mn-lt"/>
                <a:ea typeface="+mn-ea"/>
                <a:cs typeface="+mn-cs"/>
              </a:rPr>
              <a:t>Pour obtenir plus d’informations sur les Jeunes Lions et les deux ressources ci-dessous, cliquer sur </a:t>
            </a:r>
            <a:r>
              <a:rPr lang="fr-FR" sz="1200" b="1" dirty="0">
                <a:solidFill>
                  <a:schemeClr val="tx1"/>
                </a:solidFill>
                <a:latin typeface="+mn-lt"/>
                <a:ea typeface="+mn-ea"/>
                <a:cs typeface="+mn-cs"/>
                <a:hlinkClick r:id="rId3"/>
              </a:rPr>
              <a:t>En savoir plus</a:t>
            </a:r>
            <a:r>
              <a:rPr lang="fr-FR" sz="1200" b="1" dirty="0">
                <a:solidFill>
                  <a:schemeClr val="tx1"/>
                </a:solidFill>
                <a:latin typeface="+mn-lt"/>
                <a:ea typeface="+mn-ea"/>
                <a:cs typeface="+mn-cs"/>
              </a:rPr>
              <a:t> sur la diapo.</a:t>
            </a:r>
          </a:p>
          <a:p>
            <a:endParaRPr lang="fr-FR" sz="1200" b="1" dirty="0">
              <a:solidFill>
                <a:schemeClr val="tx1"/>
              </a:solidFill>
              <a:latin typeface="+mn-lt"/>
              <a:ea typeface="+mn-ea"/>
              <a:cs typeface="+mn-cs"/>
            </a:endParaRPr>
          </a:p>
          <a:p>
            <a:pPr lvl="1">
              <a:lnSpc>
                <a:spcPct val="150000"/>
              </a:lnSpc>
              <a:buFont typeface="Wingdings" panose="05000000000000000000" pitchFamily="2" charset="2"/>
              <a:buChar char="§"/>
            </a:pPr>
            <a:r>
              <a:rPr kumimoji="0" lang="fr-FR" b="1" i="0" u="none" strike="noStrike" cap="none" normalizeH="0" baseline="0" noProof="0" dirty="0">
                <a:ln>
                  <a:noFill/>
                </a:ln>
                <a:solidFill>
                  <a:srgbClr val="4472C4"/>
                </a:solidFill>
                <a:uLnTx/>
                <a:uFillTx/>
                <a:latin typeface="Arial" panose="020B0604020202020204" pitchFamily="34" charset="0"/>
                <a:ea typeface="+mn-ea"/>
                <a:cs typeface="Arial" panose="020B0604020202020204" pitchFamily="34" charset="0"/>
              </a:rPr>
              <a:t> Communiquer avec les jeunes Lions</a:t>
            </a:r>
            <a:r>
              <a:rPr kumimoji="0" lang="fr-FR" b="0" i="0" u="none" strike="noStrike" cap="none" normalizeH="0" baseline="0" noProof="0" dirty="0">
                <a:ln>
                  <a:noFill/>
                </a:ln>
                <a:solidFill>
                  <a:srgbClr val="4472C4"/>
                </a:solidFill>
                <a:uLnTx/>
                <a:uFillTx/>
                <a:latin typeface="Arial" panose="020B0604020202020204" pitchFamily="34" charset="0"/>
                <a:ea typeface="+mn-ea"/>
                <a:cs typeface="Arial" panose="020B0604020202020204" pitchFamily="34" charset="0"/>
              </a:rPr>
              <a:t> : conseils pour rendre votre Lions club attractif pour les Jeunes Lions.</a:t>
            </a:r>
          </a:p>
          <a:p>
            <a:pPr lvl="1">
              <a:lnSpc>
                <a:spcPct val="150000"/>
              </a:lnSpc>
              <a:buFont typeface="Wingdings" panose="05000000000000000000" pitchFamily="2" charset="2"/>
              <a:buChar char="§"/>
            </a:pPr>
            <a:r>
              <a:rPr kumimoji="0" lang="fr-FR" b="1" i="0" u="none" strike="noStrike" cap="none" normalizeH="0" baseline="0" noProof="0" dirty="0">
                <a:ln>
                  <a:noFill/>
                </a:ln>
                <a:solidFill>
                  <a:srgbClr val="4472C4"/>
                </a:solidFill>
                <a:uLnTx/>
                <a:uFillTx/>
                <a:latin typeface="Arial" panose="020B0604020202020204" pitchFamily="34" charset="0"/>
                <a:ea typeface="+mn-ea"/>
                <a:cs typeface="Arial" panose="020B0604020202020204" pitchFamily="34" charset="0"/>
              </a:rPr>
              <a:t> Guide Affiliation Jeunes Lions </a:t>
            </a:r>
            <a:r>
              <a:rPr kumimoji="0" lang="fr-FR" b="0" i="0" u="none" strike="noStrike" cap="none" normalizeH="0" baseline="0" noProof="0" dirty="0">
                <a:ln>
                  <a:noFill/>
                </a:ln>
                <a:solidFill>
                  <a:srgbClr val="4472C4"/>
                </a:solidFill>
                <a:uLnTx/>
                <a:uFillTx/>
                <a:latin typeface="Arial" panose="020B0604020202020204" pitchFamily="34" charset="0"/>
                <a:ea typeface="+mn-ea"/>
                <a:cs typeface="Arial" panose="020B0604020202020204" pitchFamily="34" charset="0"/>
              </a:rPr>
              <a:t> : types d’affiliation et de clubs pour les Jeunes Lions.</a:t>
            </a:r>
          </a:p>
          <a:p>
            <a:pPr algn="l"/>
            <a:endParaRPr lang="en-US" b="0" i="0" dirty="0">
              <a:solidFill>
                <a:srgbClr val="407CCA"/>
              </a:solidFill>
              <a:effectLst/>
              <a:latin typeface="HelveticaNeue"/>
            </a:endParaRPr>
          </a:p>
          <a:p>
            <a:br>
              <a:rPr lang="fr-FR" b="0" i="0" dirty="0">
                <a:solidFill>
                  <a:srgbClr val="000000"/>
                </a:solidFill>
                <a:latin typeface="HelveticaNeue"/>
              </a:rPr>
            </a:br>
            <a:endParaRPr lang="fr-FR" b="0" i="0" dirty="0">
              <a:solidFill>
                <a:srgbClr val="000000"/>
              </a:solidFill>
              <a:latin typeface="HelveticaNeue"/>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26</a:t>
            </a:fld>
            <a:endParaRPr lang="en-US"/>
          </a:p>
        </p:txBody>
      </p:sp>
    </p:spTree>
    <p:extLst>
      <p:ext uri="{BB962C8B-B14F-4D97-AF65-F5344CB8AC3E}">
        <p14:creationId xmlns:p14="http://schemas.microsoft.com/office/powerpoint/2010/main" val="4136222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Rendez-vous sur lionsclubs.org/</a:t>
            </a:r>
            <a:r>
              <a:rPr lang="fr-FR" dirty="0" err="1"/>
              <a:t>leo</a:t>
            </a:r>
            <a:r>
              <a:rPr lang="fr-FR" dirty="0"/>
              <a:t>-lion pour plus d’informations. </a:t>
            </a:r>
          </a:p>
          <a:p>
            <a:endParaRPr lang="en-US" dirty="0">
              <a:cs typeface="Calibri"/>
            </a:endParaRPr>
          </a:p>
          <a:p>
            <a:r>
              <a:rPr lang="fr-FR" dirty="0"/>
              <a:t>Activité de récapitulation : </a:t>
            </a:r>
          </a:p>
          <a:p>
            <a:endParaRPr lang="fr-FR" dirty="0"/>
          </a:p>
          <a:p>
            <a:r>
              <a:rPr lang="fr-FR" dirty="0"/>
              <a:t>Discutez des voies d'affiliation Lions les plus à même de convenir aux Leos de votre club. Expliquez comment vous allez présenter cette possibilité aux Leos admissibles.</a:t>
            </a:r>
          </a:p>
          <a:p>
            <a:endParaRPr lang="en-US" dirty="0">
              <a:cs typeface="Calibri"/>
            </a:endParaRPr>
          </a:p>
          <a:p>
            <a:r>
              <a:rPr lang="fr-FR" dirty="0"/>
              <a:t>Exemple : Pour un Leo club Omega qui n’a pas assez de membres pour former un nouveau Lions club, envisagez de créer une branche d'un Lions club parrain à l’intention des Leo-Lions. Seulement 5 membres sont nécessaires pour démarrer une branche, qui pourra par la suite devenir un Lions club à part entière.  </a:t>
            </a:r>
          </a:p>
          <a:p>
            <a:endParaRPr lang="en-US" dirty="0">
              <a:cs typeface="Calibri"/>
            </a:endParaRPr>
          </a:p>
          <a:p>
            <a:r>
              <a:rPr lang="fr-FR" dirty="0"/>
              <a:t>Durée estimée : 10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671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Arial" panose="020B0604020202020204" pitchFamily="34" charset="0"/>
                <a:ea typeface="ＭＳ Ｐゴシック" pitchFamily="34" charset="-128"/>
                <a:cs typeface="Arial" panose="020B0604020202020204" pitchFamily="34" charset="0"/>
              </a:rPr>
              <a:t>Ce module explique comment un conseiller Leos Clubs peut aider les Leos à poursuivre leur parcours individuel pour devenir Lion et les différentes voies d'affiliation ouvertes au Leo.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dirty="0">
                <a:latin typeface="Arial" panose="020B0604020202020204" pitchFamily="34" charset="0"/>
                <a:ea typeface="ＭＳ Ｐゴシック" pitchFamily="34" charset="-128"/>
                <a:cs typeface="Arial" panose="020B0604020202020204" pitchFamily="34" charset="0"/>
              </a:rPr>
              <a:t>Ce module traite des sujets suivants :</a:t>
            </a:r>
          </a:p>
          <a:p>
            <a:pPr marL="742950" lvl="1" indent="-285750">
              <a:buFont typeface="Arial" panose="020B0604020202020204" pitchFamily="34" charset="0"/>
              <a:buChar char="•"/>
              <a:defRPr/>
            </a:pPr>
            <a:r>
              <a:rPr lang="fr-FR" dirty="0">
                <a:latin typeface="Arial" panose="020B0604020202020204" pitchFamily="34" charset="0"/>
                <a:ea typeface="ＭＳ Ｐゴシック" pitchFamily="34" charset="-128"/>
                <a:cs typeface="Arial" panose="020B0604020202020204" pitchFamily="34" charset="0"/>
              </a:rPr>
              <a:t>Soutien du conseiller Leo Clubs dans le parcours de Leo à Lion</a:t>
            </a:r>
          </a:p>
          <a:p>
            <a:pPr marL="742950" lvl="1" indent="-285750">
              <a:buFont typeface="Arial" panose="020B0604020202020204" pitchFamily="34" charset="0"/>
              <a:buChar char="•"/>
              <a:defRPr/>
            </a:pPr>
            <a:r>
              <a:rPr lang="fr-FR" dirty="0">
                <a:latin typeface="Arial" panose="020B0604020202020204" pitchFamily="34" charset="0"/>
                <a:ea typeface="ＭＳ Ｐゴシック" pitchFamily="34" charset="-128"/>
                <a:cs typeface="Arial" panose="020B0604020202020204" pitchFamily="34" charset="0"/>
              </a:rPr>
              <a:t>Différents types de Lions clubs que les </a:t>
            </a:r>
            <a:r>
              <a:rPr lang="fr-FR" dirty="0" err="1">
                <a:latin typeface="Arial" panose="020B0604020202020204" pitchFamily="34" charset="0"/>
                <a:ea typeface="ＭＳ Ｐゴシック" pitchFamily="34" charset="-128"/>
                <a:cs typeface="Arial" panose="020B0604020202020204" pitchFamily="34" charset="0"/>
              </a:rPr>
              <a:t>Leos</a:t>
            </a:r>
            <a:r>
              <a:rPr lang="fr-FR" dirty="0">
                <a:latin typeface="Arial" panose="020B0604020202020204" pitchFamily="34" charset="0"/>
                <a:ea typeface="ＭＳ Ｐゴシック" pitchFamily="34" charset="-128"/>
                <a:cs typeface="Arial" panose="020B0604020202020204" pitchFamily="34" charset="0"/>
              </a:rPr>
              <a:t> peuvent rejoindre</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Arial" panose="020B0604020202020204" pitchFamily="34" charset="0"/>
                <a:cs typeface="Arial" panose="020B0604020202020204" pitchFamily="34" charset="0"/>
              </a:rPr>
              <a:t>À la fin de ce module, les conseillers devraient connaître toutes les options dont disposent les </a:t>
            </a:r>
            <a:r>
              <a:rPr lang="fr-FR" dirty="0" err="1">
                <a:latin typeface="Arial" panose="020B0604020202020204" pitchFamily="34" charset="0"/>
                <a:cs typeface="Arial" panose="020B0604020202020204" pitchFamily="34" charset="0"/>
              </a:rPr>
              <a:t>Leos</a:t>
            </a:r>
            <a:r>
              <a:rPr lang="fr-FR" dirty="0">
                <a:latin typeface="Arial" panose="020B0604020202020204" pitchFamily="34" charset="0"/>
                <a:cs typeface="Arial" panose="020B0604020202020204" pitchFamily="34" charset="0"/>
              </a:rPr>
              <a:t> pour se joindre à un Lions club.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2208409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latin typeface="Arial" panose="020B0604020202020204" pitchFamily="34" charset="0"/>
                <a:cs typeface="Arial" panose="020B0604020202020204" pitchFamily="34" charset="0"/>
              </a:rPr>
              <a:t>Cette formation présente les différentes voies de service ouvertes aux Leos, le programme d'affiliation Leo-Lion, les différents types de Lions clubs et les prix et distinctions réservés aux conseillers Leo Clubs et présidents de commission Leo Clubs. </a:t>
            </a:r>
          </a:p>
          <a:p>
            <a:endParaRPr lang="en-US"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Elle est conçue pour vous informer sur le processus de transition de Leo à Lion.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Arial" panose="020B0604020202020204" pitchFamily="34" charset="0"/>
                <a:cs typeface="Arial" panose="020B0604020202020204" pitchFamily="34" charset="0"/>
              </a:rPr>
              <a:t>Élément de contexte : dans une enquête de 2019, la majorité des Leos ont indiqué qu'il était important pour eux de poursuivre leur parcours de service en tant que Lion. Cependant, le taux de transition de Leo à Lion reste faible.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8EC7B55-43E3-4FAC-A905-28B75FD6C7DA}" type="slidenum">
              <a:rPr lang="en-US" smtClean="0"/>
              <a:t>4</a:t>
            </a:fld>
            <a:endParaRPr lang="en-US"/>
          </a:p>
        </p:txBody>
      </p:sp>
    </p:spTree>
    <p:extLst>
      <p:ext uri="{BB962C8B-B14F-4D97-AF65-F5344CB8AC3E}">
        <p14:creationId xmlns:p14="http://schemas.microsoft.com/office/powerpoint/2010/main" val="2125522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5E8AB-DCBA-8156-12BB-9B3F90E18A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01B09-BAFF-F6B0-2582-809695873E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D7AA6-1A77-A9C7-D96B-317A22593335}"/>
              </a:ext>
            </a:extLst>
          </p:cNvPr>
          <p:cNvSpPr>
            <a:spLocks noGrp="1"/>
          </p:cNvSpPr>
          <p:nvPr>
            <p:ph type="body" idx="1"/>
          </p:nvPr>
        </p:nvSpPr>
        <p:spPr/>
        <p:txBody>
          <a:bodyPr>
            <a:normAutofit fontScale="92500"/>
          </a:bodyPr>
          <a:lstStyle/>
          <a:p>
            <a:r>
              <a:rPr lang="fr-FR" sz="1200" dirty="0">
                <a:latin typeface="Arial" panose="020B0604020202020204" pitchFamily="34" charset="0"/>
                <a:cs typeface="Arial" panose="020B0604020202020204" pitchFamily="34" charset="0"/>
              </a:rPr>
              <a:t>Le conseiller Leo Clubs est généralement le premier lien, et le plus important, entre un Leo et la grande famille du Lions International. </a:t>
            </a:r>
          </a:p>
          <a:p>
            <a:r>
              <a:rPr lang="fr-FR" sz="1200" dirty="0">
                <a:latin typeface="Arial" panose="020B0604020202020204" pitchFamily="34" charset="0"/>
                <a:cs typeface="Arial" panose="020B0604020202020204" pitchFamily="34" charset="0"/>
              </a:rPr>
              <a:t>Son rôle est :</a:t>
            </a:r>
          </a:p>
          <a:p>
            <a:pPr marL="628650" lvl="1" indent="-171450">
              <a:buFont typeface="Arial" panose="020B0604020202020204" pitchFamily="34" charset="0"/>
              <a:buChar char="•"/>
            </a:pPr>
            <a:r>
              <a:rPr lang="fr-FR" sz="1200" dirty="0">
                <a:latin typeface="Arial" panose="020B0604020202020204" pitchFamily="34" charset="0"/>
                <a:cs typeface="Arial" panose="020B0604020202020204" pitchFamily="34" charset="0"/>
              </a:rPr>
              <a:t>d’encourager les relations entre les Leos et les membres de leur Lions club</a:t>
            </a:r>
          </a:p>
          <a:p>
            <a:pPr marL="628650" lvl="1" indent="-171450">
              <a:buFont typeface="Arial" panose="020B0604020202020204" pitchFamily="34" charset="0"/>
              <a:buChar char="•"/>
            </a:pPr>
            <a:r>
              <a:rPr lang="fr-FR" sz="1200" dirty="0">
                <a:latin typeface="Arial" panose="020B0604020202020204" pitchFamily="34" charset="0"/>
                <a:cs typeface="Arial" panose="020B0604020202020204" pitchFamily="34" charset="0"/>
              </a:rPr>
              <a:t>d’aider les Leos à planifier la continuité de leur parcours de service au sein du Lions International</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FR" sz="1200" dirty="0">
                <a:latin typeface="Arial" panose="020B0604020202020204" pitchFamily="34" charset="0"/>
                <a:cs typeface="Arial" panose="020B0604020202020204" pitchFamily="34" charset="0"/>
              </a:rPr>
              <a:t>Les liens qui unissent un Leo à son Lions club se nouent bien avant que vous leur demandiez de devenir Lion : tout au long de son expérience en tant que Leo. </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FR" sz="1200" dirty="0">
                <a:latin typeface="Arial" panose="020B0604020202020204" pitchFamily="34" charset="0"/>
                <a:cs typeface="Arial" panose="020B0604020202020204" pitchFamily="34" charset="0"/>
              </a:rPr>
              <a:t>Quelques conseils :</a:t>
            </a:r>
          </a:p>
          <a:p>
            <a:pPr marL="628650" lvl="1" indent="-171450">
              <a:buFont typeface="Arial" panose="020B0604020202020204" pitchFamily="34" charset="0"/>
              <a:buChar char="•"/>
            </a:pPr>
            <a:r>
              <a:rPr lang="fr-FR" sz="1200" dirty="0">
                <a:latin typeface="Arial" panose="020B0604020202020204" pitchFamily="34" charset="0"/>
                <a:cs typeface="Arial" panose="020B0604020202020204" pitchFamily="34" charset="0"/>
              </a:rPr>
              <a:t>Organisez des projets de service commun Leo-Lions. </a:t>
            </a:r>
          </a:p>
          <a:p>
            <a:pPr marL="628650" lvl="1" indent="-171450">
              <a:buFont typeface="Arial" panose="020B0604020202020204" pitchFamily="34" charset="0"/>
              <a:buChar char="•"/>
            </a:pPr>
            <a:r>
              <a:rPr lang="fr-FR" sz="1200" dirty="0">
                <a:latin typeface="Arial" panose="020B0604020202020204" pitchFamily="34" charset="0"/>
                <a:cs typeface="Arial" panose="020B0604020202020204" pitchFamily="34" charset="0"/>
              </a:rPr>
              <a:t>Faites en sorte que les Leos se sentent bienvenus aux réunions et événements Lions, </a:t>
            </a:r>
            <a:r>
              <a:rPr lang="fr-FR" sz="1200" u="sng" dirty="0">
                <a:latin typeface="Arial" panose="020B0604020202020204" pitchFamily="34" charset="0"/>
                <a:cs typeface="Arial" panose="020B0604020202020204" pitchFamily="34" charset="0"/>
              </a:rPr>
              <a:t>alors qu'ils sont encore des Leos actifs, </a:t>
            </a:r>
            <a:r>
              <a:rPr lang="fr-FR" sz="1200" dirty="0">
                <a:latin typeface="Arial" panose="020B0604020202020204" pitchFamily="34" charset="0"/>
                <a:cs typeface="Arial" panose="020B0604020202020204" pitchFamily="34" charset="0"/>
              </a:rPr>
              <a:t>avant de penser à les inviter en tant que nouveaux Lions.</a:t>
            </a:r>
          </a:p>
          <a:p>
            <a:pPr marL="628650" lvl="1" indent="-171450">
              <a:buFont typeface="Arial" panose="020B0604020202020204" pitchFamily="34" charset="0"/>
              <a:buChar char="•"/>
            </a:pPr>
            <a:r>
              <a:rPr lang="fr-FR" sz="1200" dirty="0">
                <a:latin typeface="Arial" panose="020B0604020202020204" pitchFamily="34" charset="0"/>
                <a:cs typeface="Arial" panose="020B0604020202020204" pitchFamily="34" charset="0"/>
              </a:rPr>
              <a:t>Les modèles et expériences positifs jouent pour beaucoup. Se sentir respecté et indispensable dans le groupe et dans le cadre de ses causes est une expérience très positive. </a:t>
            </a:r>
          </a:p>
          <a:p>
            <a:pPr marL="628650" lvl="1" indent="-171450">
              <a:buFont typeface="Arial" panose="020B0604020202020204" pitchFamily="34" charset="0"/>
              <a:buChar char="•"/>
            </a:pPr>
            <a:r>
              <a:rPr lang="fr-FR" sz="1200" dirty="0">
                <a:latin typeface="Arial" panose="020B0604020202020204" pitchFamily="34" charset="0"/>
                <a:cs typeface="Arial" panose="020B0604020202020204" pitchFamily="34" charset="0"/>
              </a:rPr>
              <a:t>Une contribution réduite ou un sentiment d'échec peut démotiver des Leos. </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626D756-C6C4-2444-EF9A-C9DF736D8913}"/>
              </a:ext>
            </a:extLst>
          </p:cNvPr>
          <p:cNvSpPr>
            <a:spLocks noGrp="1"/>
          </p:cNvSpPr>
          <p:nvPr>
            <p:ph type="sldNum" sz="quarter" idx="5"/>
          </p:nvPr>
        </p:nvSpPr>
        <p:spPr/>
        <p:txBody>
          <a:bodyPr/>
          <a:lstStyle/>
          <a:p>
            <a:fld id="{28EC7B55-43E3-4FAC-A905-28B75FD6C7DA}" type="slidenum">
              <a:rPr lang="en-US" smtClean="0"/>
              <a:t>5</a:t>
            </a:fld>
            <a:endParaRPr lang="en-US"/>
          </a:p>
        </p:txBody>
      </p:sp>
    </p:spTree>
    <p:extLst>
      <p:ext uri="{BB962C8B-B14F-4D97-AF65-F5344CB8AC3E}">
        <p14:creationId xmlns:p14="http://schemas.microsoft.com/office/powerpoint/2010/main" val="470390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DD4C3-5896-BF10-9727-8C45A0162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E4106-C55C-8FF9-870B-DEF6AEF84A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A711C1-8146-B2EE-D07D-A2586192C7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panose="020B0604020202020204" pitchFamily="34" charset="0"/>
                <a:cs typeface="Arial" panose="020B0604020202020204" pitchFamily="34" charset="0"/>
              </a:rPr>
              <a:t>Enregistrer vos Leos et les activités de service dans le</a:t>
            </a:r>
            <a:r>
              <a:rPr lang="fr-FR" sz="1200" dirty="0">
                <a:solidFill>
                  <a:schemeClr val="tx1"/>
                </a:solidFill>
                <a:latin typeface="Arial" panose="020B0604020202020204" pitchFamily="34" charset="0"/>
                <a:cs typeface="Arial" panose="020B0604020202020204" pitchFamily="34" charset="0"/>
              </a:rPr>
              <a:t> système d’enregistrement en ligne du Lions International </a:t>
            </a:r>
            <a:r>
              <a:rPr lang="fr-FR" sz="1200" dirty="0">
                <a:latin typeface="Arial" panose="020B0604020202020204" pitchFamily="34" charset="0"/>
                <a:cs typeface="Arial" panose="020B0604020202020204" pitchFamily="34" charset="0"/>
              </a:rPr>
              <a:t>compte énormément dans le parcours de service d'un Leo. </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Voici pourquoi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Arial" panose="020B0604020202020204" pitchFamily="34" charset="0"/>
                <a:cs typeface="Arial" panose="020B0604020202020204" pitchFamily="34" charset="0"/>
              </a:rPr>
              <a:t>Ils ne recevront les communications sur la poursuite de leur parcours que s’ils sont officiellement enregistrés dans </a:t>
            </a:r>
            <a:r>
              <a:rPr lang="fr-FR" sz="1200" dirty="0">
                <a:solidFill>
                  <a:schemeClr val="tx1"/>
                </a:solidFill>
                <a:latin typeface="Arial" panose="020B0604020202020204" pitchFamily="34" charset="0"/>
                <a:cs typeface="Arial" panose="020B0604020202020204" pitchFamily="34" charset="0"/>
              </a:rPr>
              <a:t>le système en ligne du Lions International.</a:t>
            </a:r>
            <a:r>
              <a:rPr lang="fr-FR" sz="12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fr-FR" sz="1200" dirty="0">
                <a:latin typeface="Arial" panose="020B0604020202020204" pitchFamily="34" charset="0"/>
                <a:cs typeface="Arial" panose="020B0604020202020204" pitchFamily="34" charset="0"/>
              </a:rPr>
              <a:t>Ils peuvent aussi y consulter un relevé de leurs années de service.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solidFill>
                  <a:schemeClr val="tx1">
                    <a:lumMod val="65000"/>
                    <a:lumOff val="35000"/>
                  </a:schemeClr>
                </a:solidFill>
                <a:latin typeface="Arial" panose="020B0604020202020204" pitchFamily="34" charset="0"/>
                <a:cs typeface="Arial" panose="020B0604020202020204" pitchFamily="34" charset="0"/>
              </a:rPr>
              <a:t>Ils pourront aussi vérifier s’ils répondent aux critères d’éligibilité pour devenir Leo-Lion (</a:t>
            </a:r>
            <a:r>
              <a:rPr lang="fr-FR" sz="1200" dirty="0">
                <a:latin typeface="Arial" panose="020B0604020202020204" pitchFamily="34" charset="0"/>
                <a:cs typeface="Arial" panose="020B0604020202020204" pitchFamily="34" charset="0"/>
              </a:rPr>
              <a:t>tout Leo doit avoir servi au moins un an et un jour pour accéder au programme Leo-Lion)</a:t>
            </a:r>
            <a:endParaRPr lang="en-US" dirty="0">
              <a:latin typeface="Arial" panose="020B0604020202020204" pitchFamily="34" charset="0"/>
              <a:ea typeface="Calibri"/>
              <a:cs typeface="Arial" panose="020B0604020202020204" pitchFamily="34" charset="0"/>
            </a:endParaRPr>
          </a:p>
        </p:txBody>
      </p:sp>
      <p:sp>
        <p:nvSpPr>
          <p:cNvPr id="4" name="Slide Number Placeholder 3">
            <a:extLst>
              <a:ext uri="{FF2B5EF4-FFF2-40B4-BE49-F238E27FC236}">
                <a16:creationId xmlns:a16="http://schemas.microsoft.com/office/drawing/2014/main" id="{832EA10A-8A9A-B647-34F6-2C69FD692306}"/>
              </a:ext>
            </a:extLst>
          </p:cNvPr>
          <p:cNvSpPr>
            <a:spLocks noGrp="1"/>
          </p:cNvSpPr>
          <p:nvPr>
            <p:ph type="sldNum" sz="quarter" idx="5"/>
          </p:nvPr>
        </p:nvSpPr>
        <p:spPr/>
        <p:txBody>
          <a:bodyPr/>
          <a:lstStyle/>
          <a:p>
            <a:fld id="{28EC7B55-43E3-4FAC-A905-28B75FD6C7DA}" type="slidenum">
              <a:rPr lang="en-US" smtClean="0"/>
              <a:t>6</a:t>
            </a:fld>
            <a:endParaRPr lang="en-US"/>
          </a:p>
        </p:txBody>
      </p:sp>
    </p:spTree>
    <p:extLst>
      <p:ext uri="{BB962C8B-B14F-4D97-AF65-F5344CB8AC3E}">
        <p14:creationId xmlns:p14="http://schemas.microsoft.com/office/powerpoint/2010/main" val="3143695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86275"/>
          </a:xfrm>
        </p:spPr>
        <p:txBody>
          <a:bodyPr>
            <a:noAutofit/>
          </a:bodyPr>
          <a:lstStyle/>
          <a:p>
            <a:pPr marL="0" indent="0">
              <a:buNone/>
            </a:pPr>
            <a:r>
              <a:rPr lang="fr-FR" dirty="0">
                <a:latin typeface="Arial" panose="020B0604020202020204" pitchFamily="34" charset="0"/>
                <a:cs typeface="Arial" panose="020B0604020202020204" pitchFamily="34" charset="0"/>
              </a:rPr>
              <a:t>En tant que conseiller, votre rôle est de proposer aux Leos une feuille de route qui présente plusieurs options de parcours de service au sein du Lions. </a:t>
            </a:r>
          </a:p>
          <a:p>
            <a:pPr marL="0" indent="0">
              <a:buNone/>
            </a:pPr>
            <a:endParaRPr lang="fr-FR" dirty="0">
              <a:latin typeface="Arial" panose="020B0604020202020204" pitchFamily="34" charset="0"/>
              <a:cs typeface="Arial" panose="020B0604020202020204" pitchFamily="34" charset="0"/>
            </a:endParaRPr>
          </a:p>
          <a:p>
            <a:pPr marL="685800" lvl="1" indent="-228600">
              <a:buFont typeface="+mj-lt"/>
              <a:buAutoNum type="arabicPeriod"/>
            </a:pPr>
            <a:r>
              <a:rPr lang="fr-FR" dirty="0">
                <a:latin typeface="Arial" panose="020B0604020202020204" pitchFamily="34" charset="0"/>
                <a:cs typeface="Arial" panose="020B0604020202020204" pitchFamily="34" charset="0"/>
              </a:rPr>
              <a:t>Discutez avec eux de leurs projets futurs. Déterminez ce qui les motive.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dirty="0">
                <a:latin typeface="Arial" panose="020B0604020202020204" pitchFamily="34" charset="0"/>
                <a:cs typeface="Arial" panose="020B0604020202020204" pitchFamily="34" charset="0"/>
              </a:rPr>
              <a:t>Sachez comprendre la différence de choix, de possibilités et de défis auxquels les Leos sont confrontés aujourd'hui par rapport à votre propre expérience.</a:t>
            </a:r>
          </a:p>
          <a:p>
            <a:pPr marL="685800" lvl="1" indent="-228600">
              <a:buFont typeface="+mj-lt"/>
              <a:buAutoNum type="arabicPeriod"/>
            </a:pPr>
            <a:r>
              <a:rPr lang="fr-FR" dirty="0">
                <a:latin typeface="Arial" panose="020B0604020202020204" pitchFamily="34" charset="0"/>
                <a:cs typeface="Arial" panose="020B0604020202020204" pitchFamily="34" charset="0"/>
              </a:rPr>
              <a:t>Encouragez-les à continuer à servir et développer leurs compétences en leadership.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dirty="0">
                <a:latin typeface="Arial" panose="020B0604020202020204" pitchFamily="34" charset="0"/>
                <a:cs typeface="Arial" panose="020B0604020202020204" pitchFamily="34" charset="0"/>
              </a:rPr>
              <a:t>Offrez-leur différentes voies vers l’affiliation Lions. Montrez-leur comment elle est flexible.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dirty="0">
                <a:latin typeface="Arial" panose="020B0604020202020204" pitchFamily="34" charset="0"/>
                <a:cs typeface="Arial" panose="020B0604020202020204" pitchFamily="34" charset="0"/>
              </a:rPr>
              <a:t>Il est facile de penser : « Les Leos ne veulent pas devenir Lions. Ils seront trop pris par les études et reviendront plus tard. » Voici quelques points à garder à l’esprit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dirty="0">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latin typeface="Arial" panose="020B0604020202020204" pitchFamily="34" charset="0"/>
                <a:cs typeface="Arial" panose="020B0604020202020204" pitchFamily="34" charset="0"/>
              </a:rPr>
              <a:t>Des établissements scolaires du monde entier sont remplis de jeunes qui ont rejoint des clubs et organisations philanthropiques.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latin typeface="Arial" panose="020B0604020202020204" pitchFamily="34" charset="0"/>
                <a:cs typeface="Arial" panose="020B0604020202020204" pitchFamily="34" charset="0"/>
              </a:rPr>
              <a:t>En fait, dans certains, le service fait partie des études au même titre que les matières traditionnelles.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latin typeface="Arial" panose="020B0604020202020204" pitchFamily="34" charset="0"/>
                <a:cs typeface="Arial" panose="020B0604020202020204" pitchFamily="34" charset="0"/>
              </a:rPr>
              <a:t>Les heures de bénévolat peuvent aussi partie des exigences pour obtenir certaines bourses et sont un plus d’un curriculum vitae professionnel bien équilibré.</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8EC7B55-43E3-4FAC-A905-28B75FD6C7DA}" type="slidenum">
              <a:rPr lang="en-US" smtClean="0"/>
              <a:t>7</a:t>
            </a:fld>
            <a:endParaRPr lang="en-US"/>
          </a:p>
        </p:txBody>
      </p:sp>
    </p:spTree>
    <p:extLst>
      <p:ext uri="{BB962C8B-B14F-4D97-AF65-F5344CB8AC3E}">
        <p14:creationId xmlns:p14="http://schemas.microsoft.com/office/powerpoint/2010/main" val="598371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Passons en revue les points importants à retenir de cette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prochaine section va examiner différents types d'affiliation Leo-Lion et des options de Lions clubs pour Leos. </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8</a:t>
            </a:fld>
            <a:endParaRPr lang="en-US"/>
          </a:p>
        </p:txBody>
      </p:sp>
    </p:spTree>
    <p:extLst>
      <p:ext uri="{BB962C8B-B14F-4D97-AF65-F5344CB8AC3E}">
        <p14:creationId xmlns:p14="http://schemas.microsoft.com/office/powerpoint/2010/main" val="1211219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9</a:t>
            </a:fld>
            <a:endParaRPr lang="en-US"/>
          </a:p>
        </p:txBody>
      </p:sp>
    </p:spTree>
    <p:extLst>
      <p:ext uri="{BB962C8B-B14F-4D97-AF65-F5344CB8AC3E}">
        <p14:creationId xmlns:p14="http://schemas.microsoft.com/office/powerpoint/2010/main" val="835904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64FB3-0C2A-4D87-A801-BD35F4D207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BBD38F-AA41-49DD-8D2A-2ECFE392C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027BD9-293D-499A-8BA3-0D4AB1A8F0AA}"/>
              </a:ext>
            </a:extLst>
          </p:cNvPr>
          <p:cNvSpPr>
            <a:spLocks noGrp="1"/>
          </p:cNvSpPr>
          <p:nvPr>
            <p:ph type="dt" sz="half" idx="10"/>
          </p:nvPr>
        </p:nvSpPr>
        <p:spPr/>
        <p:txBody>
          <a:bodyPr/>
          <a:lstStyle/>
          <a:p>
            <a:fld id="{7CE3CEBC-612C-4650-A69F-D21217B03317}" type="datetimeFigureOut">
              <a:rPr lang="en-US" smtClean="0"/>
              <a:t>4/1/2024</a:t>
            </a:fld>
            <a:endParaRPr lang="en-US"/>
          </a:p>
        </p:txBody>
      </p:sp>
      <p:sp>
        <p:nvSpPr>
          <p:cNvPr id="5" name="Footer Placeholder 4">
            <a:extLst>
              <a:ext uri="{FF2B5EF4-FFF2-40B4-BE49-F238E27FC236}">
                <a16:creationId xmlns:a16="http://schemas.microsoft.com/office/drawing/2014/main" id="{29B9EB84-AE31-4054-97A9-805F478BE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69BF2-AB9B-4C9A-A658-DF455D023B6B}"/>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3221237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40740-AC3C-4755-B70F-1CE7E8B1A8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6F2AC7-CB41-495A-B5AC-C6DBEA340E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CE6B1-05C1-4B1E-AD68-6DF128EAC2E1}"/>
              </a:ext>
            </a:extLst>
          </p:cNvPr>
          <p:cNvSpPr>
            <a:spLocks noGrp="1"/>
          </p:cNvSpPr>
          <p:nvPr>
            <p:ph type="dt" sz="half" idx="10"/>
          </p:nvPr>
        </p:nvSpPr>
        <p:spPr/>
        <p:txBody>
          <a:bodyPr/>
          <a:lstStyle/>
          <a:p>
            <a:fld id="{7CE3CEBC-612C-4650-A69F-D21217B03317}" type="datetimeFigureOut">
              <a:rPr lang="en-US" smtClean="0"/>
              <a:t>4/1/2024</a:t>
            </a:fld>
            <a:endParaRPr lang="en-US"/>
          </a:p>
        </p:txBody>
      </p:sp>
      <p:sp>
        <p:nvSpPr>
          <p:cNvPr id="5" name="Footer Placeholder 4">
            <a:extLst>
              <a:ext uri="{FF2B5EF4-FFF2-40B4-BE49-F238E27FC236}">
                <a16:creationId xmlns:a16="http://schemas.microsoft.com/office/drawing/2014/main" id="{F2C4EE7E-3000-40D6-B61C-1FC66CCF5E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2865F-AC49-4231-9818-818369164E1E}"/>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255099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29E1D9-7E38-401F-BFAB-22232B872B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F7BF9C-4DDF-4904-8F90-5C32D20475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6D169-771F-4AEF-8AD7-6B951EC0478A}"/>
              </a:ext>
            </a:extLst>
          </p:cNvPr>
          <p:cNvSpPr>
            <a:spLocks noGrp="1"/>
          </p:cNvSpPr>
          <p:nvPr>
            <p:ph type="dt" sz="half" idx="10"/>
          </p:nvPr>
        </p:nvSpPr>
        <p:spPr/>
        <p:txBody>
          <a:bodyPr/>
          <a:lstStyle/>
          <a:p>
            <a:fld id="{7CE3CEBC-612C-4650-A69F-D21217B03317}" type="datetimeFigureOut">
              <a:rPr lang="en-US" smtClean="0"/>
              <a:t>4/1/2024</a:t>
            </a:fld>
            <a:endParaRPr lang="en-US"/>
          </a:p>
        </p:txBody>
      </p:sp>
      <p:sp>
        <p:nvSpPr>
          <p:cNvPr id="5" name="Footer Placeholder 4">
            <a:extLst>
              <a:ext uri="{FF2B5EF4-FFF2-40B4-BE49-F238E27FC236}">
                <a16:creationId xmlns:a16="http://schemas.microsoft.com/office/drawing/2014/main" id="{5381335B-0C61-4E96-BD72-C8806D8D3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28D42-0361-4EC6-A003-4A9906EEC021}"/>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1874405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841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F32D2-5592-4D6D-920F-84512FB81E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CC0136-48EF-4A3A-9C18-F2F175711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95A1A-C26E-48DE-AC73-9684E233878C}"/>
              </a:ext>
            </a:extLst>
          </p:cNvPr>
          <p:cNvSpPr>
            <a:spLocks noGrp="1"/>
          </p:cNvSpPr>
          <p:nvPr>
            <p:ph type="dt" sz="half" idx="10"/>
          </p:nvPr>
        </p:nvSpPr>
        <p:spPr/>
        <p:txBody>
          <a:bodyPr/>
          <a:lstStyle/>
          <a:p>
            <a:fld id="{7CE3CEBC-612C-4650-A69F-D21217B03317}" type="datetimeFigureOut">
              <a:rPr lang="en-US" smtClean="0"/>
              <a:t>4/1/2024</a:t>
            </a:fld>
            <a:endParaRPr lang="en-US"/>
          </a:p>
        </p:txBody>
      </p:sp>
      <p:sp>
        <p:nvSpPr>
          <p:cNvPr id="5" name="Footer Placeholder 4">
            <a:extLst>
              <a:ext uri="{FF2B5EF4-FFF2-40B4-BE49-F238E27FC236}">
                <a16:creationId xmlns:a16="http://schemas.microsoft.com/office/drawing/2014/main" id="{8A76CCD9-F2ED-4DA8-AEDF-B553553C7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109AE-9629-4D64-9A57-CC32E724093F}"/>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411354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D836A-5C94-4C97-89E5-36032A8C92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3C70A9-417E-4220-92E8-4C3ECAF381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1323F8-DBAF-4836-B907-D420AFD84B5F}"/>
              </a:ext>
            </a:extLst>
          </p:cNvPr>
          <p:cNvSpPr>
            <a:spLocks noGrp="1"/>
          </p:cNvSpPr>
          <p:nvPr>
            <p:ph type="dt" sz="half" idx="10"/>
          </p:nvPr>
        </p:nvSpPr>
        <p:spPr/>
        <p:txBody>
          <a:bodyPr/>
          <a:lstStyle/>
          <a:p>
            <a:fld id="{7CE3CEBC-612C-4650-A69F-D21217B03317}" type="datetimeFigureOut">
              <a:rPr lang="en-US" smtClean="0"/>
              <a:t>4/1/2024</a:t>
            </a:fld>
            <a:endParaRPr lang="en-US"/>
          </a:p>
        </p:txBody>
      </p:sp>
      <p:sp>
        <p:nvSpPr>
          <p:cNvPr id="5" name="Footer Placeholder 4">
            <a:extLst>
              <a:ext uri="{FF2B5EF4-FFF2-40B4-BE49-F238E27FC236}">
                <a16:creationId xmlns:a16="http://schemas.microsoft.com/office/drawing/2014/main" id="{A3FD4331-AD1B-4DC0-8BDA-CCA30D0CE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24276E-BD6C-460F-BF9B-C6EF2ACE910E}"/>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3181310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BE55-731F-45F9-A6D0-89AD1E8642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68BF93-CB9C-438D-B30E-1DF323E18A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DD7C87-DA62-4FD9-A678-878DF37D4A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1C5B40-EB04-40DE-ACCB-0D22FEAA0C6A}"/>
              </a:ext>
            </a:extLst>
          </p:cNvPr>
          <p:cNvSpPr>
            <a:spLocks noGrp="1"/>
          </p:cNvSpPr>
          <p:nvPr>
            <p:ph type="dt" sz="half" idx="10"/>
          </p:nvPr>
        </p:nvSpPr>
        <p:spPr/>
        <p:txBody>
          <a:bodyPr/>
          <a:lstStyle/>
          <a:p>
            <a:fld id="{7CE3CEBC-612C-4650-A69F-D21217B03317}" type="datetimeFigureOut">
              <a:rPr lang="en-US" smtClean="0"/>
              <a:t>4/1/2024</a:t>
            </a:fld>
            <a:endParaRPr lang="en-US"/>
          </a:p>
        </p:txBody>
      </p:sp>
      <p:sp>
        <p:nvSpPr>
          <p:cNvPr id="6" name="Footer Placeholder 5">
            <a:extLst>
              <a:ext uri="{FF2B5EF4-FFF2-40B4-BE49-F238E27FC236}">
                <a16:creationId xmlns:a16="http://schemas.microsoft.com/office/drawing/2014/main" id="{C5C0445C-CECC-40BF-AE8A-EED49CA64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56654-AA1F-4CD9-997D-3CF788C86CB8}"/>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421516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F1FB9-1D37-4180-A216-62F8B8F29B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1B39C0-FD83-40BB-BC04-A12D8BD19E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3AA10E-D32B-4423-A6C7-29AAEC041F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97C68D-B0AC-4F11-8B16-78384DE26F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8495B-AE66-471C-8DCC-B7A01745AB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15BF95-E9B8-47F6-AC40-0B66BD819EE0}"/>
              </a:ext>
            </a:extLst>
          </p:cNvPr>
          <p:cNvSpPr>
            <a:spLocks noGrp="1"/>
          </p:cNvSpPr>
          <p:nvPr>
            <p:ph type="dt" sz="half" idx="10"/>
          </p:nvPr>
        </p:nvSpPr>
        <p:spPr/>
        <p:txBody>
          <a:bodyPr/>
          <a:lstStyle/>
          <a:p>
            <a:fld id="{7CE3CEBC-612C-4650-A69F-D21217B03317}" type="datetimeFigureOut">
              <a:rPr lang="en-US" smtClean="0"/>
              <a:t>4/1/2024</a:t>
            </a:fld>
            <a:endParaRPr lang="en-US"/>
          </a:p>
        </p:txBody>
      </p:sp>
      <p:sp>
        <p:nvSpPr>
          <p:cNvPr id="8" name="Footer Placeholder 7">
            <a:extLst>
              <a:ext uri="{FF2B5EF4-FFF2-40B4-BE49-F238E27FC236}">
                <a16:creationId xmlns:a16="http://schemas.microsoft.com/office/drawing/2014/main" id="{759D4D85-A0D4-4698-864A-734C654EF9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ECC9A1-9660-46A5-92F1-7E41E3D81452}"/>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2156772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7925A-971C-4E26-9AE2-B828093754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7B600C-7D89-4313-B5DE-C8665125180C}"/>
              </a:ext>
            </a:extLst>
          </p:cNvPr>
          <p:cNvSpPr>
            <a:spLocks noGrp="1"/>
          </p:cNvSpPr>
          <p:nvPr>
            <p:ph type="dt" sz="half" idx="10"/>
          </p:nvPr>
        </p:nvSpPr>
        <p:spPr/>
        <p:txBody>
          <a:bodyPr/>
          <a:lstStyle/>
          <a:p>
            <a:fld id="{7CE3CEBC-612C-4650-A69F-D21217B03317}" type="datetimeFigureOut">
              <a:rPr lang="en-US" smtClean="0"/>
              <a:t>4/1/2024</a:t>
            </a:fld>
            <a:endParaRPr lang="en-US"/>
          </a:p>
        </p:txBody>
      </p:sp>
      <p:sp>
        <p:nvSpPr>
          <p:cNvPr id="4" name="Footer Placeholder 3">
            <a:extLst>
              <a:ext uri="{FF2B5EF4-FFF2-40B4-BE49-F238E27FC236}">
                <a16:creationId xmlns:a16="http://schemas.microsoft.com/office/drawing/2014/main" id="{82EA2DF4-3D49-4918-B928-9E8642FBA4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6BE70B-5A1D-4D84-8D14-DC1DE78914BC}"/>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4053135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75A79F-4DDD-42B9-8E6D-C182B2922D42}"/>
              </a:ext>
            </a:extLst>
          </p:cNvPr>
          <p:cNvSpPr>
            <a:spLocks noGrp="1"/>
          </p:cNvSpPr>
          <p:nvPr>
            <p:ph type="dt" sz="half" idx="10"/>
          </p:nvPr>
        </p:nvSpPr>
        <p:spPr/>
        <p:txBody>
          <a:bodyPr/>
          <a:lstStyle/>
          <a:p>
            <a:fld id="{7CE3CEBC-612C-4650-A69F-D21217B03317}" type="datetimeFigureOut">
              <a:rPr lang="en-US" smtClean="0"/>
              <a:t>4/1/2024</a:t>
            </a:fld>
            <a:endParaRPr lang="en-US"/>
          </a:p>
        </p:txBody>
      </p:sp>
      <p:sp>
        <p:nvSpPr>
          <p:cNvPr id="3" name="Footer Placeholder 2">
            <a:extLst>
              <a:ext uri="{FF2B5EF4-FFF2-40B4-BE49-F238E27FC236}">
                <a16:creationId xmlns:a16="http://schemas.microsoft.com/office/drawing/2014/main" id="{1E1DA159-5E3E-4805-A0B9-092A0AB656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D390FC-1786-4F3D-9FA4-B5A28C4FAC05}"/>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584790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D90D5-46FF-46B2-9EC2-90D879E18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C2DDFB-187B-4B2C-8B18-D6ED92FA7F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326227-AA53-4043-860F-80CACFECE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B61F2E-2253-498F-BCA3-1C6F76E752A1}"/>
              </a:ext>
            </a:extLst>
          </p:cNvPr>
          <p:cNvSpPr>
            <a:spLocks noGrp="1"/>
          </p:cNvSpPr>
          <p:nvPr>
            <p:ph type="dt" sz="half" idx="10"/>
          </p:nvPr>
        </p:nvSpPr>
        <p:spPr/>
        <p:txBody>
          <a:bodyPr/>
          <a:lstStyle/>
          <a:p>
            <a:fld id="{7CE3CEBC-612C-4650-A69F-D21217B03317}" type="datetimeFigureOut">
              <a:rPr lang="en-US" smtClean="0"/>
              <a:t>4/1/2024</a:t>
            </a:fld>
            <a:endParaRPr lang="en-US"/>
          </a:p>
        </p:txBody>
      </p:sp>
      <p:sp>
        <p:nvSpPr>
          <p:cNvPr id="6" name="Footer Placeholder 5">
            <a:extLst>
              <a:ext uri="{FF2B5EF4-FFF2-40B4-BE49-F238E27FC236}">
                <a16:creationId xmlns:a16="http://schemas.microsoft.com/office/drawing/2014/main" id="{38D1A347-31A0-4989-ACFC-284D573A09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ACF666-9A8E-4034-909A-3759FF2D6AF1}"/>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3906873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5D70-C1A4-496D-A1E2-2742A9CF44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B6A912-57F3-4C9F-924F-FB25A3E906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B1F15A-A711-4B2E-ABE9-574C72CF8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56F33-4137-43C7-9055-6EFF9A3007E0}"/>
              </a:ext>
            </a:extLst>
          </p:cNvPr>
          <p:cNvSpPr>
            <a:spLocks noGrp="1"/>
          </p:cNvSpPr>
          <p:nvPr>
            <p:ph type="dt" sz="half" idx="10"/>
          </p:nvPr>
        </p:nvSpPr>
        <p:spPr/>
        <p:txBody>
          <a:bodyPr/>
          <a:lstStyle/>
          <a:p>
            <a:fld id="{7CE3CEBC-612C-4650-A69F-D21217B03317}" type="datetimeFigureOut">
              <a:rPr lang="en-US" smtClean="0"/>
              <a:t>4/1/2024</a:t>
            </a:fld>
            <a:endParaRPr lang="en-US"/>
          </a:p>
        </p:txBody>
      </p:sp>
      <p:sp>
        <p:nvSpPr>
          <p:cNvPr id="6" name="Footer Placeholder 5">
            <a:extLst>
              <a:ext uri="{FF2B5EF4-FFF2-40B4-BE49-F238E27FC236}">
                <a16:creationId xmlns:a16="http://schemas.microsoft.com/office/drawing/2014/main" id="{43049C2A-22E4-4049-B5FC-6369798F9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4936D-948B-43DD-957F-7E327941829F}"/>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1419644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E2EBD8-7818-4A4F-A413-A55BE66DB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F5F550-8122-489D-8C06-DDA531CA3C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DF8E1-B6E5-4743-95C4-2683731AE7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3CEBC-612C-4650-A69F-D21217B03317}" type="datetimeFigureOut">
              <a:rPr lang="en-US" smtClean="0"/>
              <a:t>4/1/2024</a:t>
            </a:fld>
            <a:endParaRPr lang="en-US"/>
          </a:p>
        </p:txBody>
      </p:sp>
      <p:sp>
        <p:nvSpPr>
          <p:cNvPr id="5" name="Footer Placeholder 4">
            <a:extLst>
              <a:ext uri="{FF2B5EF4-FFF2-40B4-BE49-F238E27FC236}">
                <a16:creationId xmlns:a16="http://schemas.microsoft.com/office/drawing/2014/main" id="{27ABB6B1-4063-4B55-8FE4-3ADDACF524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ED4AA0-4171-4B7E-BA02-07B00DA9D4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18408-2B52-4FF8-A5EB-618EE8605377}" type="slidenum">
              <a:rPr lang="en-US" smtClean="0"/>
              <a:t>‹#›</a:t>
            </a:fld>
            <a:endParaRPr lang="en-US"/>
          </a:p>
        </p:txBody>
      </p:sp>
    </p:spTree>
    <p:extLst>
      <p:ext uri="{BB962C8B-B14F-4D97-AF65-F5344CB8AC3E}">
        <p14:creationId xmlns:p14="http://schemas.microsoft.com/office/powerpoint/2010/main" val="653540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s://cdn2.webdamdb.com/md_ofu7hAmSW0p3.jpg.pdf?v=1" TargetMode="External"/><Relationship Id="rId4" Type="http://schemas.openxmlformats.org/officeDocument/2006/relationships/hyperlink" Target="http://lionsclubs.org/leo-l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hyperlink" Target="https://www.lionsclubs.org/fr/resources-for-members/resource-center/leo-lion-progra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hyperlink" Target="https://www.lionsclubs.org/fr/resources-for-members/resource-center/leo-lion-progra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cdn2.webdamdb.com/md_2EGiDl3FXO17.jpg.pdf" TargetMode="External"/><Relationship Id="rId4" Type="http://schemas.openxmlformats.org/officeDocument/2006/relationships/hyperlink" Target="http://lionsclubs.org/leo-l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www.flickr.com/photos/93591348@N03/13448653495"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cdn2.webdamdb.com/md_oSLfSFn9zlh4.jpg.pdf?v=1" TargetMode="Externa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cdn2.webdamdb.com/md_McWHvYOsxPd9.jpg.pdf?v=1" TargetMode="External"/><Relationship Id="rId4" Type="http://schemas.openxmlformats.org/officeDocument/2006/relationships/hyperlink" Target="https://www.lionsclubs.org/fr/resources-for-members/resource-center/leo-lion-progra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5.emf"/><Relationship Id="rId4" Type="http://schemas.openxmlformats.org/officeDocument/2006/relationships/hyperlink" Target="https://www.lionsclubs.org/fr/resources-for-members/resource-center/campus-lions-club"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www.lionsclubs.org/fr/resources-for-members/resource-center/specialty-clubs-program" TargetMode="External"/><Relationship Id="rId4" Type="http://schemas.openxmlformats.org/officeDocument/2006/relationships/hyperlink" Target="https://www.lionsclubs.org/fr/resources-for-members/resource-center/club-branc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12.png"/><Relationship Id="rId4" Type="http://schemas.openxmlformats.org/officeDocument/2006/relationships/hyperlink" Target="http://lionsclubs.org/leo-lio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hyperlink" Target="https://cdn2.webdamdb.com/md_2IpxJgJUjU40.jpg.pdf?v=1" TargetMode="External"/><Relationship Id="rId4" Type="http://schemas.openxmlformats.org/officeDocument/2006/relationships/hyperlink" Target="https://www.lionsclubs.org/en/resources-for-members/resource-center/leo-leo-lion-awards-recognition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9.tmp"/><Relationship Id="rId5" Type="http://schemas.openxmlformats.org/officeDocument/2006/relationships/image" Target="../media/image10.png"/><Relationship Id="rId4" Type="http://schemas.openxmlformats.org/officeDocument/2006/relationships/hyperlink" Target="https://www.lionsclubs.org/fr/resources-for-members/resource-center/young-lion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hyperlink" Target="https://www.lionsclubs.org/fr/v2/resource/download/100597788" TargetMode="External"/><Relationship Id="rId5" Type="http://schemas.openxmlformats.org/officeDocument/2006/relationships/hyperlink" Target="https://www.lionsclubs.org/fr/resources-for-members/resource-center/leo-lion-program" TargetMode="Externa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fr-FR" sz="4000" b="1" dirty="0">
                <a:solidFill>
                  <a:srgbClr val="55565A"/>
                </a:solidFill>
                <a:latin typeface="Arial Black" panose="020B0604020202020204" pitchFamily="34" charset="0"/>
                <a:cs typeface="Arial" panose="020B0604020202020204" pitchFamily="34" charset="0"/>
              </a:rPr>
              <a:t>Orientation et formation de conseiller Leo Clubs</a:t>
            </a:r>
          </a:p>
          <a:p>
            <a:r>
              <a:rPr lang="fr-FR" sz="2800" dirty="0">
                <a:solidFill>
                  <a:srgbClr val="00AC69"/>
                </a:solidFill>
                <a:latin typeface="Arial" panose="020B0604020202020204" pitchFamily="34" charset="0"/>
                <a:cs typeface="Arial" panose="020B0604020202020204" pitchFamily="34" charset="0"/>
              </a:rPr>
              <a:t>LIONS INTERNATIONAL</a:t>
            </a: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3089463"/>
            <a:ext cx="4901581" cy="2908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fr-FR" sz="2400" b="1" dirty="0">
                <a:solidFill>
                  <a:srgbClr val="55565A"/>
                </a:solidFill>
                <a:latin typeface="Arial" charset="0"/>
                <a:ea typeface="Arial" charset="0"/>
                <a:cs typeface="Arial" charset="0"/>
              </a:rPr>
              <a:t>Admissibilité </a:t>
            </a:r>
          </a:p>
          <a:p>
            <a:pPr>
              <a:spcBef>
                <a:spcPts val="0"/>
              </a:spcBef>
              <a:spcAft>
                <a:spcPts val="1200"/>
              </a:spcAft>
              <a:buClr>
                <a:srgbClr val="EBB700"/>
              </a:buClr>
            </a:pPr>
            <a:r>
              <a:rPr lang="fr-FR" sz="2400" dirty="0">
                <a:solidFill>
                  <a:srgbClr val="55565A"/>
                </a:solidFill>
                <a:latin typeface="Arial" charset="0"/>
                <a:ea typeface="Arial" charset="0"/>
                <a:cs typeface="Arial" charset="0"/>
              </a:rPr>
              <a:t>Être ancien Leo</a:t>
            </a:r>
          </a:p>
          <a:p>
            <a:pPr>
              <a:spcBef>
                <a:spcPts val="0"/>
              </a:spcBef>
              <a:spcAft>
                <a:spcPts val="1200"/>
              </a:spcAft>
              <a:buClr>
                <a:srgbClr val="EBB700"/>
              </a:buClr>
            </a:pPr>
            <a:r>
              <a:rPr lang="fr-FR" sz="2400" dirty="0">
                <a:solidFill>
                  <a:srgbClr val="55565A"/>
                </a:solidFill>
                <a:latin typeface="Arial" charset="0"/>
                <a:ea typeface="Arial" charset="0"/>
                <a:cs typeface="Arial" charset="0"/>
              </a:rPr>
              <a:t>Leo pendant plus d’un an</a:t>
            </a:r>
          </a:p>
          <a:p>
            <a:pPr>
              <a:spcBef>
                <a:spcPts val="0"/>
              </a:spcBef>
              <a:spcAft>
                <a:spcPts val="1200"/>
              </a:spcAft>
              <a:buClr>
                <a:srgbClr val="EBB700"/>
              </a:buClr>
            </a:pPr>
            <a:r>
              <a:rPr lang="fr-FR" sz="2400" dirty="0">
                <a:solidFill>
                  <a:srgbClr val="55565A"/>
                </a:solidFill>
                <a:latin typeface="Arial" charset="0"/>
                <a:ea typeface="Arial" charset="0"/>
                <a:cs typeface="Arial" charset="0"/>
              </a:rPr>
              <a:t>De l’âge de la majorité à 35 ans</a:t>
            </a:r>
          </a:p>
          <a:p>
            <a:pPr marL="0" indent="0">
              <a:spcBef>
                <a:spcPts val="0"/>
              </a:spcBef>
              <a:spcAft>
                <a:spcPts val="1200"/>
              </a:spcAft>
              <a:buClr>
                <a:srgbClr val="EBB700"/>
              </a:buClr>
              <a:buNone/>
            </a:pPr>
            <a:r>
              <a:rPr lang="fr-FR" sz="2000" u="sng" dirty="0">
                <a:solidFill>
                  <a:srgbClr val="407CCA"/>
                </a:solidFill>
                <a:latin typeface="Arial" charset="0"/>
                <a:ea typeface="Arial" charset="0"/>
                <a:cs typeface="Arial" charset="0"/>
                <a:hlinkClick r:id="rId4"/>
              </a:rPr>
              <a:t>En savoir plus</a:t>
            </a:r>
            <a:endParaRPr lang="fr-FR" sz="2000" u="sng" dirty="0">
              <a:solidFill>
                <a:srgbClr val="407CCA"/>
              </a:solidFill>
              <a:latin typeface="Arial" charset="0"/>
              <a:ea typeface="Arial" charset="0"/>
              <a:cs typeface="Arial" charset="0"/>
              <a:hlinkClick r:id="rId5"/>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615698"/>
            <a:ext cx="4368181" cy="2308324"/>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fr-FR" dirty="0">
                <a:solidFill>
                  <a:srgbClr val="00338D"/>
                </a:solidFill>
                <a:latin typeface="Arial" panose="020B0604020202020204" pitchFamily="34" charset="0"/>
                <a:cs typeface="Arial" panose="020B0604020202020204" pitchFamily="34" charset="0"/>
              </a:rPr>
              <a:t>Un programme d'affiliation pour les Leos prêts à devenir Lions</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7">
            <a:extLst>
              <a:ext uri="{28A0092B-C50C-407E-A947-70E740481C1C}">
                <a14:useLocalDpi xmlns:a14="http://schemas.microsoft.com/office/drawing/2010/main" val="0"/>
              </a:ext>
            </a:extLst>
          </a:blip>
          <a:srcRect l="21075" t="6661" r="2480" b="11487"/>
          <a:stretch/>
        </p:blipFill>
        <p:spPr>
          <a:xfrm>
            <a:off x="7923302" y="1295400"/>
            <a:ext cx="3756790" cy="2680695"/>
          </a:xfrm>
          <a:prstGeom prst="rect">
            <a:avLst/>
          </a:prstGeom>
          <a:effectLst>
            <a:outerShdw blurRad="584200" dist="38100" dir="2700000" algn="tl" rotWithShape="0">
              <a:prstClr val="black">
                <a:alpha val="18000"/>
              </a:prstClr>
            </a:outerShdw>
          </a:effectLst>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8">
            <a:extLst>
              <a:ext uri="{28A0092B-C50C-407E-A947-70E740481C1C}">
                <a14:useLocalDpi xmlns:a14="http://schemas.microsoft.com/office/drawing/2010/main" val="0"/>
              </a:ext>
            </a:extLst>
          </a:blip>
          <a:srcRect l="75" t="6011" r="75" b="6206"/>
          <a:stretch/>
        </p:blipFill>
        <p:spPr>
          <a:xfrm>
            <a:off x="6745853" y="3429000"/>
            <a:ext cx="2798585" cy="1842495"/>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209875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AB3A87B-4ABB-5740-B352-9F1DCFF57E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Large #">
            <a:extLst>
              <a:ext uri="{FF2B5EF4-FFF2-40B4-BE49-F238E27FC236}">
                <a16:creationId xmlns:a16="http://schemas.microsoft.com/office/drawing/2014/main" id="{5258ADF1-8EDF-4A48-BA3D-D66888E0C00E}"/>
              </a:ext>
            </a:extLst>
          </p:cNvPr>
          <p:cNvSpPr txBox="1"/>
          <p:nvPr/>
        </p:nvSpPr>
        <p:spPr>
          <a:xfrm>
            <a:off x="385465" y="2151727"/>
            <a:ext cx="4277549" cy="2554545"/>
          </a:xfrm>
          <a:prstGeom prst="rect">
            <a:avLst/>
          </a:prstGeom>
          <a:noFill/>
        </p:spPr>
        <p:txBody>
          <a:bodyPr wrap="square" rtlCol="0" anchor="b">
            <a:spAutoFit/>
          </a:bodyPr>
          <a:lstStyle/>
          <a:p>
            <a:pPr algn="ctr"/>
            <a:r>
              <a:rPr lang="fr-FR" sz="4000" b="1" dirty="0">
                <a:solidFill>
                  <a:schemeClr val="bg1"/>
                </a:solidFill>
                <a:latin typeface="Arial" panose="020B0604020202020204" pitchFamily="34" charset="0"/>
                <a:ea typeface="Arial" charset="0"/>
                <a:cs typeface="Arial" panose="020B0604020202020204" pitchFamily="34" charset="0"/>
              </a:rPr>
              <a:t>Un programme conçu pour répondre aux intérêts des Leos</a:t>
            </a:r>
          </a:p>
        </p:txBody>
      </p:sp>
      <p:sp>
        <p:nvSpPr>
          <p:cNvPr id="5" name="Rectangle 4">
            <a:extLst>
              <a:ext uri="{FF2B5EF4-FFF2-40B4-BE49-F238E27FC236}">
                <a16:creationId xmlns:a16="http://schemas.microsoft.com/office/drawing/2014/main" id="{636DC1E7-5585-EF45-B643-AD35B6A36C8D}"/>
              </a:ext>
            </a:extLst>
          </p:cNvPr>
          <p:cNvSpPr/>
          <p:nvPr/>
        </p:nvSpPr>
        <p:spPr bwMode="auto">
          <a:xfrm>
            <a:off x="6361627" y="226292"/>
            <a:ext cx="1365160" cy="396007"/>
          </a:xfrm>
          <a:prstGeom prst="rect">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7338" indent="-287338" fontAlgn="base">
              <a:spcAft>
                <a:spcPct val="0"/>
              </a:spcAft>
            </a:pPr>
            <a:r>
              <a:rPr lang="fr-FR" b="1" dirty="0">
                <a:solidFill>
                  <a:schemeClr val="bg1"/>
                </a:solidFill>
                <a:latin typeface="Arial" panose="020B0604020202020204" pitchFamily="34" charset="0"/>
                <a:cs typeface="Arial" panose="020B0604020202020204" pitchFamily="34" charset="0"/>
              </a:rPr>
              <a:t>Avantages</a:t>
            </a:r>
          </a:p>
        </p:txBody>
      </p:sp>
      <p:sp>
        <p:nvSpPr>
          <p:cNvPr id="6" name="TextBox 5">
            <a:extLst>
              <a:ext uri="{FF2B5EF4-FFF2-40B4-BE49-F238E27FC236}">
                <a16:creationId xmlns:a16="http://schemas.microsoft.com/office/drawing/2014/main" id="{113CAB45-24AE-B248-BBBD-FCF86E375D37}"/>
              </a:ext>
            </a:extLst>
          </p:cNvPr>
          <p:cNvSpPr txBox="1"/>
          <p:nvPr/>
        </p:nvSpPr>
        <p:spPr>
          <a:xfrm>
            <a:off x="5675086" y="848592"/>
            <a:ext cx="6302267" cy="6186309"/>
          </a:xfrm>
          <a:prstGeom prst="rect">
            <a:avLst/>
          </a:prstGeom>
          <a:noFill/>
        </p:spPr>
        <p:txBody>
          <a:bodyPr wrap="square" rtlCol="0">
            <a:spAutoFit/>
          </a:bodyPr>
          <a:lstStyle/>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50 % de réduction sur les cotisations internationales</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 Exonération des droits d'entrée/de charte</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 Années de service Leo créditées au dossier Lion</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Insigne de boutonnière Leo-Lion exclusif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 Reconnaissance du statut « Leo-Lion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Groupe de réseautage professionnel LinkedIn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Opportunités de bourses</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Éligible en tant qu’agent de liaison Leo-Lion auprès du cabinet de district, du conseil de DM ou du conseil d'administration international</a:t>
            </a:r>
          </a:p>
          <a:p>
            <a:pPr>
              <a:buClr>
                <a:srgbClr val="EBB700"/>
              </a:buClr>
              <a:buSzPct val="50000"/>
            </a:pPr>
            <a:endParaRPr lang="fr-FR"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Possibilité de service au sein d’un club Leo-Lion ou de tout type de Lions club</a:t>
            </a:r>
          </a:p>
          <a:p>
            <a:pPr algn="r">
              <a:buClr>
                <a:srgbClr val="EBB700"/>
              </a:buClr>
              <a:buSzPct val="50000"/>
            </a:pPr>
            <a:r>
              <a:rPr lang="fr-FR" u="sng" dirty="0">
                <a:solidFill>
                  <a:srgbClr val="407CCA"/>
                </a:solidFill>
                <a:latin typeface="Arial" charset="0"/>
                <a:ea typeface="Arial" charset="0"/>
                <a:cs typeface="Arial" charset="0"/>
                <a:hlinkClick r:id="rId4"/>
              </a:rPr>
              <a:t>En savoir plus.</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p:txBody>
      </p:sp>
      <p:pic>
        <p:nvPicPr>
          <p:cNvPr id="14" name="Picture 13">
            <a:extLst>
              <a:ext uri="{FF2B5EF4-FFF2-40B4-BE49-F238E27FC236}">
                <a16:creationId xmlns:a16="http://schemas.microsoft.com/office/drawing/2014/main" id="{3757EA92-9923-6C4F-98B2-B492A6A66E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0040" y="5669280"/>
            <a:ext cx="1463040" cy="1024129"/>
          </a:xfrm>
          <a:prstGeom prst="rect">
            <a:avLst/>
          </a:prstGeom>
        </p:spPr>
      </p:pic>
    </p:spTree>
    <p:extLst>
      <p:ext uri="{BB962C8B-B14F-4D97-AF65-F5344CB8AC3E}">
        <p14:creationId xmlns:p14="http://schemas.microsoft.com/office/powerpoint/2010/main" val="2257764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760281"/>
            <a:ext cx="4139581" cy="290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200"/>
              </a:spcAft>
              <a:buClr>
                <a:srgbClr val="EBB700"/>
              </a:buClr>
            </a:pPr>
            <a:r>
              <a:rPr lang="fr-FR" sz="2400" dirty="0">
                <a:solidFill>
                  <a:srgbClr val="55565A"/>
                </a:solidFill>
                <a:latin typeface="Arial" charset="0"/>
                <a:ea typeface="Arial" charset="0"/>
                <a:cs typeface="Arial" charset="0"/>
              </a:rPr>
              <a:t>Exclusif aux Leo-Lions</a:t>
            </a:r>
          </a:p>
          <a:p>
            <a:pPr>
              <a:spcBef>
                <a:spcPts val="0"/>
              </a:spcBef>
              <a:spcAft>
                <a:spcPts val="1200"/>
              </a:spcAft>
              <a:buClr>
                <a:srgbClr val="EBB700"/>
              </a:buClr>
            </a:pPr>
            <a:r>
              <a:rPr lang="fr-FR" sz="2400" dirty="0">
                <a:solidFill>
                  <a:srgbClr val="55565A"/>
                </a:solidFill>
                <a:latin typeface="Arial" charset="0"/>
                <a:ea typeface="Arial" charset="0"/>
                <a:cs typeface="Arial" charset="0"/>
              </a:rPr>
              <a:t>Réservé aux Leo-Lions en activité</a:t>
            </a:r>
          </a:p>
          <a:p>
            <a:pPr>
              <a:spcBef>
                <a:spcPts val="0"/>
              </a:spcBef>
              <a:spcAft>
                <a:spcPts val="1200"/>
              </a:spcAft>
              <a:buClr>
                <a:srgbClr val="EBB700"/>
              </a:buClr>
            </a:pPr>
            <a:r>
              <a:rPr lang="fr-FR" sz="2400" dirty="0">
                <a:solidFill>
                  <a:srgbClr val="55565A"/>
                </a:solidFill>
                <a:latin typeface="Arial" charset="0"/>
                <a:ea typeface="Arial" charset="0"/>
                <a:cs typeface="Arial" charset="0"/>
              </a:rPr>
              <a:t>Non conçu pour l’échange</a:t>
            </a:r>
          </a:p>
          <a:p>
            <a:pPr marL="0" indent="0">
              <a:spcBef>
                <a:spcPts val="0"/>
              </a:spcBef>
              <a:spcAft>
                <a:spcPts val="1200"/>
              </a:spcAft>
              <a:buClr>
                <a:srgbClr val="EBB700"/>
              </a:buClr>
              <a:buNone/>
            </a:pPr>
            <a:endParaRPr lang="fr-FR" sz="2000" dirty="0">
              <a:solidFill>
                <a:srgbClr val="407CCA"/>
              </a:solidFill>
              <a:latin typeface="Arial" charset="0"/>
              <a:ea typeface="Arial" charset="0"/>
              <a:cs typeface="Arial" charset="0"/>
              <a:hlinkClick r:id="rId4"/>
            </a:endParaRPr>
          </a:p>
          <a:p>
            <a:pPr marL="0" indent="0">
              <a:spcBef>
                <a:spcPts val="0"/>
              </a:spcBef>
              <a:spcAft>
                <a:spcPts val="1200"/>
              </a:spcAft>
              <a:buClr>
                <a:srgbClr val="EBB700"/>
              </a:buClr>
              <a:buNone/>
            </a:pPr>
            <a:r>
              <a:rPr lang="fr-FR" sz="2000" u="sng" dirty="0">
                <a:solidFill>
                  <a:srgbClr val="407CCA"/>
                </a:solidFill>
                <a:latin typeface="Arial" charset="0"/>
                <a:ea typeface="Arial" charset="0"/>
                <a:cs typeface="Arial" charset="0"/>
                <a:hlinkClick r:id="rId4"/>
              </a:rPr>
              <a:t>En savoir plus.</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8" y="1188720"/>
            <a:ext cx="413958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fr-FR" dirty="0">
                <a:solidFill>
                  <a:srgbClr val="00338D"/>
                </a:solidFill>
                <a:latin typeface="Arial" panose="020B0604020202020204" pitchFamily="34" charset="0"/>
                <a:cs typeface="Arial" panose="020B0604020202020204" pitchFamily="34" charset="0"/>
              </a:rPr>
              <a:t>Insigne Leo-Lion</a:t>
            </a:r>
          </a:p>
        </p:txBody>
      </p:sp>
      <p:pic>
        <p:nvPicPr>
          <p:cNvPr id="9" name="Picture 8">
            <a:extLst>
              <a:ext uri="{FF2B5EF4-FFF2-40B4-BE49-F238E27FC236}">
                <a16:creationId xmlns:a16="http://schemas.microsoft.com/office/drawing/2014/main" id="{F6B1E70A-76EA-5144-A3B8-9D7306C3CB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91158" y="1126168"/>
            <a:ext cx="3786879" cy="4605664"/>
          </a:xfrm>
          <a:prstGeom prst="rect">
            <a:avLst/>
          </a:prstGeom>
          <a:effectLst>
            <a:outerShdw blurRad="622300" dist="330200" dir="8100000" algn="tr" rotWithShape="0">
              <a:prstClr val="black">
                <a:alpha val="21000"/>
              </a:prstClr>
            </a:outerShdw>
          </a:effectLst>
        </p:spPr>
      </p:pic>
    </p:spTree>
    <p:extLst>
      <p:ext uri="{BB962C8B-B14F-4D97-AF65-F5344CB8AC3E}">
        <p14:creationId xmlns:p14="http://schemas.microsoft.com/office/powerpoint/2010/main" val="22631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90284A-19D8-B242-9CC1-4E91709F55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017487" y="1316084"/>
            <a:ext cx="6176676" cy="5253206"/>
          </a:xfrm>
          <a:prstGeom prst="rect">
            <a:avLst/>
          </a:prstGeom>
        </p:spPr>
        <p:txBody>
          <a:bodyPr vert="horz" lIns="91440" tIns="45720" rIns="91440" bIns="45720" numCol="2" spcCol="2743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fr-FR" sz="1900" b="1" dirty="0">
                <a:solidFill>
                  <a:srgbClr val="55565A"/>
                </a:solidFill>
                <a:latin typeface="Arial" charset="0"/>
                <a:cs typeface="Arial" charset="0"/>
              </a:rPr>
              <a:t>Bourse Ambassadeur Échange culturel Leo-Lion</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1900" dirty="0">
                <a:solidFill>
                  <a:srgbClr val="55565A"/>
                </a:solidFill>
                <a:latin typeface="Arial" charset="0"/>
                <a:cs typeface="Arial" charset="0"/>
              </a:rPr>
              <a:t>1 bourse attribuée par région constitutionnelle</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1900" dirty="0">
                <a:solidFill>
                  <a:srgbClr val="55565A"/>
                </a:solidFill>
                <a:latin typeface="Arial" charset="0"/>
                <a:cs typeface="Arial" charset="0"/>
              </a:rPr>
              <a:t>Aide financière pour assister à un forum en dehors de la région constitutionnelle du bénéficiaire</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1900" dirty="0">
                <a:solidFill>
                  <a:srgbClr val="55565A"/>
                </a:solidFill>
                <a:latin typeface="Arial" charset="0"/>
                <a:cs typeface="Arial" charset="0"/>
              </a:rPr>
              <a:t>Possibilités de service international</a:t>
            </a:r>
            <a:br>
              <a:rPr lang="fr-FR" sz="1900" dirty="0">
                <a:solidFill>
                  <a:srgbClr val="55565A"/>
                </a:solidFill>
                <a:latin typeface="Arial" charset="0"/>
                <a:cs typeface="Arial" charset="0"/>
              </a:rPr>
            </a:br>
            <a:br>
              <a:rPr lang="fr-FR" sz="1900" dirty="0">
                <a:solidFill>
                  <a:srgbClr val="55565A"/>
                </a:solidFill>
                <a:latin typeface="Arial" charset="0"/>
                <a:cs typeface="Arial" charset="0"/>
              </a:rPr>
            </a:br>
            <a:r>
              <a:rPr lang="fr-FR" sz="1900" dirty="0">
                <a:solidFill>
                  <a:srgbClr val="407CCA"/>
                </a:solidFill>
                <a:latin typeface="Arial" charset="0"/>
                <a:ea typeface="Arial" charset="0"/>
                <a:cs typeface="Arial" charset="0"/>
                <a:hlinkClick r:id="rId4"/>
              </a:rPr>
              <a:t>En savoir plus</a:t>
            </a:r>
            <a:endParaRPr lang="fr-FR" sz="1900" dirty="0">
              <a:solidFill>
                <a:srgbClr val="407CCA"/>
              </a:solidFill>
              <a:latin typeface="Arial" charset="0"/>
              <a:ea typeface="Arial" charset="0"/>
              <a:cs typeface="Arial" charset="0"/>
              <a:hlinkClick r:id="rId5"/>
            </a:endParaRPr>
          </a:p>
          <a:p>
            <a:pPr marL="0" indent="0" fontAlgn="base">
              <a:lnSpc>
                <a:spcPct val="100000"/>
              </a:lnSpc>
              <a:spcBef>
                <a:spcPts val="0"/>
              </a:spcBef>
              <a:spcAft>
                <a:spcPts val="1500"/>
              </a:spcAft>
              <a:buClr>
                <a:srgbClr val="EBB700"/>
              </a:buClr>
              <a:buSzPct val="80000"/>
              <a:buNone/>
            </a:pPr>
            <a:endParaRPr lang="fr-FR" sz="1900" b="1"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r>
              <a:rPr lang="fr-FR" sz="1900" b="1" dirty="0">
                <a:solidFill>
                  <a:srgbClr val="55565A"/>
                </a:solidFill>
                <a:latin typeface="Arial" charset="0"/>
                <a:cs typeface="Arial" charset="0"/>
              </a:rPr>
              <a:t>Bourse Leo-Lion pour l’Institut de formation avancée des responsables Lions (ALLI) </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1900" dirty="0">
                <a:solidFill>
                  <a:srgbClr val="55565A"/>
                </a:solidFill>
                <a:latin typeface="Arial" charset="0"/>
                <a:cs typeface="Arial" charset="0"/>
              </a:rPr>
              <a:t>1 bourse attribuée par région constitutionnelle</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1900" dirty="0">
                <a:solidFill>
                  <a:srgbClr val="55565A"/>
                </a:solidFill>
                <a:latin typeface="Arial" charset="0"/>
                <a:cs typeface="Arial" charset="0"/>
              </a:rPr>
              <a:t>Aide financière pour participer à un ALLI</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1900" dirty="0">
                <a:solidFill>
                  <a:srgbClr val="55565A"/>
                </a:solidFill>
                <a:latin typeface="Arial" charset="0"/>
                <a:cs typeface="Arial" charset="0"/>
              </a:rPr>
              <a:t>Sera supprimé fin juin 2024</a:t>
            </a:r>
            <a:br>
              <a:rPr lang="fr-FR" sz="1900" dirty="0">
                <a:solidFill>
                  <a:srgbClr val="55565A"/>
                </a:solidFill>
                <a:latin typeface="Arial" charset="0"/>
                <a:cs typeface="Arial" charset="0"/>
              </a:rPr>
            </a:br>
            <a:endParaRPr lang="fr-FR" sz="190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endParaRPr lang="fr-FR" sz="1900" dirty="0">
              <a:solidFill>
                <a:srgbClr val="407CCA"/>
              </a:solidFill>
              <a:latin typeface="Arial" charset="0"/>
              <a:ea typeface="Arial" charset="0"/>
              <a:cs typeface="Arial" charset="0"/>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19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2306195" y="288710"/>
            <a:ext cx="7579610" cy="738664"/>
          </a:xfrm>
          <a:prstGeom prst="rect">
            <a:avLst/>
          </a:prstGeom>
          <a:noFill/>
        </p:spPr>
        <p:txBody>
          <a:bodyPr wrap="square" rtlCol="0" anchor="b" anchorCtr="0">
            <a:spAutoFit/>
          </a:bodyPr>
          <a:lstStyle/>
          <a:p>
            <a:r>
              <a:rPr lang="fr-FR" sz="4200" b="1" dirty="0">
                <a:solidFill>
                  <a:srgbClr val="00338D"/>
                </a:solidFill>
                <a:latin typeface="Arial" panose="020B0604020202020204" pitchFamily="34" charset="0"/>
                <a:cs typeface="Arial" panose="020B0604020202020204" pitchFamily="34" charset="0"/>
              </a:rPr>
              <a:t>Bourses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
        <p:nvSpPr>
          <p:cNvPr id="2" name="Text Placeholder 1">
            <a:extLst>
              <a:ext uri="{FF2B5EF4-FFF2-40B4-BE49-F238E27FC236}">
                <a16:creationId xmlns:a16="http://schemas.microsoft.com/office/drawing/2014/main" id="{E2AC4CC7-576B-E9F3-89A8-1B12DD1FFD40}"/>
              </a:ext>
            </a:extLst>
          </p:cNvPr>
          <p:cNvSpPr txBox="1">
            <a:spLocks/>
          </p:cNvSpPr>
          <p:nvPr/>
        </p:nvSpPr>
        <p:spPr>
          <a:xfrm>
            <a:off x="8364437" y="1316084"/>
            <a:ext cx="5482191" cy="5363838"/>
          </a:xfrm>
          <a:prstGeom prst="rect">
            <a:avLst/>
          </a:prstGeom>
        </p:spPr>
        <p:txBody>
          <a:bodyPr vert="horz" lIns="91440" tIns="45720" rIns="91440" bIns="45720" numCol="2" spcCol="2743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500"/>
              </a:spcAft>
              <a:buNone/>
            </a:pPr>
            <a:r>
              <a:rPr lang="en-US" sz="1900" b="1" kern="0" dirty="0">
                <a:solidFill>
                  <a:srgbClr val="55565A"/>
                </a:solidFill>
                <a:latin typeface="Arial" panose="020B0604020202020204" pitchFamily="34" charset="0"/>
                <a:cs typeface="Arial" panose="020B0604020202020204" pitchFamily="34" charset="0"/>
              </a:rPr>
              <a:t>Bourse Leo-Lion pour </a:t>
            </a:r>
            <a:r>
              <a:rPr lang="en-US" sz="1900" b="1" kern="0" dirty="0" err="1">
                <a:solidFill>
                  <a:srgbClr val="55565A"/>
                </a:solidFill>
                <a:latin typeface="Arial" panose="020B0604020202020204" pitchFamily="34" charset="0"/>
                <a:cs typeface="Arial" panose="020B0604020202020204" pitchFamily="34" charset="0"/>
              </a:rPr>
              <a:t>l’Institut</a:t>
            </a:r>
            <a:r>
              <a:rPr lang="en-US" sz="1900" b="1" kern="0" dirty="0">
                <a:solidFill>
                  <a:srgbClr val="55565A"/>
                </a:solidFill>
                <a:latin typeface="Arial" panose="020B0604020202020204" pitchFamily="34" charset="0"/>
                <a:cs typeface="Arial" panose="020B0604020202020204" pitchFamily="34" charset="0"/>
              </a:rPr>
              <a:t> de formation des animateurs (FDI)</a:t>
            </a:r>
            <a:endParaRPr lang="en-US" sz="1900" dirty="0">
              <a:latin typeface="Arial" panose="020B0604020202020204" pitchFamily="34" charset="0"/>
              <a:ea typeface="Calibri"/>
              <a:cs typeface="Arial" panose="020B0604020202020204" pitchFamily="34" charset="0"/>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1900" kern="0" dirty="0">
                <a:solidFill>
                  <a:srgbClr val="55565A"/>
                </a:solidFill>
                <a:latin typeface="Arial" panose="020B0604020202020204" pitchFamily="34" charset="0"/>
                <a:cs typeface="Arial" panose="020B0604020202020204" pitchFamily="34" charset="0"/>
              </a:rPr>
              <a:t>1 bourse </a:t>
            </a:r>
            <a:r>
              <a:rPr lang="en-US" sz="1900" kern="0" dirty="0" err="1">
                <a:solidFill>
                  <a:srgbClr val="55565A"/>
                </a:solidFill>
                <a:latin typeface="Arial" panose="020B0604020202020204" pitchFamily="34" charset="0"/>
                <a:cs typeface="Arial" panose="020B0604020202020204" pitchFamily="34" charset="0"/>
              </a:rPr>
              <a:t>attribuée</a:t>
            </a:r>
            <a:r>
              <a:rPr lang="en-US" sz="1900" kern="0" dirty="0">
                <a:solidFill>
                  <a:srgbClr val="55565A"/>
                </a:solidFill>
                <a:latin typeface="Arial" panose="020B0604020202020204" pitchFamily="34" charset="0"/>
                <a:cs typeface="Arial" panose="020B0604020202020204" pitchFamily="34" charset="0"/>
              </a:rPr>
              <a:t> par region </a:t>
            </a:r>
            <a:r>
              <a:rPr lang="en-US" sz="1900" kern="0" dirty="0" err="1">
                <a:solidFill>
                  <a:srgbClr val="55565A"/>
                </a:solidFill>
                <a:latin typeface="Arial" panose="020B0604020202020204" pitchFamily="34" charset="0"/>
                <a:cs typeface="Arial" panose="020B0604020202020204" pitchFamily="34" charset="0"/>
              </a:rPr>
              <a:t>constitutionelle</a:t>
            </a:r>
            <a:endParaRPr lang="en-US" sz="1900" kern="0" dirty="0">
              <a:solidFill>
                <a:srgbClr val="55565A"/>
              </a:solidFill>
              <a:latin typeface="Arial" panose="020B0604020202020204" pitchFamily="34" charset="0"/>
              <a:cs typeface="Arial" panose="020B0604020202020204" pitchFamily="34" charset="0"/>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1900" kern="0" dirty="0">
                <a:solidFill>
                  <a:srgbClr val="55565A"/>
                </a:solidFill>
                <a:latin typeface="Arial" panose="020B0604020202020204" pitchFamily="34" charset="0"/>
                <a:cs typeface="Arial" panose="020B0604020202020204" pitchFamily="34" charset="0"/>
              </a:rPr>
              <a:t>Aide financière pour </a:t>
            </a:r>
            <a:r>
              <a:rPr lang="en-US" sz="1900" kern="0" dirty="0" err="1">
                <a:solidFill>
                  <a:srgbClr val="55565A"/>
                </a:solidFill>
                <a:latin typeface="Arial" panose="020B0604020202020204" pitchFamily="34" charset="0"/>
                <a:cs typeface="Arial" panose="020B0604020202020204" pitchFamily="34" charset="0"/>
              </a:rPr>
              <a:t>participer</a:t>
            </a:r>
            <a:r>
              <a:rPr lang="en-US" sz="1900" kern="0" dirty="0">
                <a:solidFill>
                  <a:srgbClr val="55565A"/>
                </a:solidFill>
                <a:latin typeface="Arial" panose="020B0604020202020204" pitchFamily="34" charset="0"/>
                <a:cs typeface="Arial" panose="020B0604020202020204" pitchFamily="34" charset="0"/>
              </a:rPr>
              <a:t> à un institute FDI</a:t>
            </a:r>
          </a:p>
          <a:p>
            <a:pPr marL="342900" indent="-342900">
              <a:lnSpc>
                <a:spcPct val="100000"/>
              </a:lnSpc>
              <a:spcBef>
                <a:spcPts val="0"/>
              </a:spcBef>
              <a:spcAft>
                <a:spcPts val="1500"/>
              </a:spcAft>
              <a:buClr>
                <a:srgbClr val="EBB700"/>
              </a:buClr>
              <a:buSzPct val="80000"/>
              <a:buFont typeface="Lucida Grande" panose="020B0600040502020204" pitchFamily="34" charset="0"/>
              <a:buChar char="▶"/>
            </a:pPr>
            <a:r>
              <a:rPr lang="en-US" sz="1900" kern="0" dirty="0">
                <a:solidFill>
                  <a:srgbClr val="55565A"/>
                </a:solidFill>
                <a:latin typeface="Arial" panose="020B0604020202020204" pitchFamily="34" charset="0"/>
                <a:ea typeface="Arial" charset="0"/>
                <a:cs typeface="Arial" panose="020B0604020202020204" pitchFamily="34" charset="0"/>
              </a:rPr>
              <a:t>À </a:t>
            </a:r>
            <a:r>
              <a:rPr lang="en-US" sz="1900" kern="0" dirty="0" err="1">
                <a:solidFill>
                  <a:srgbClr val="55565A"/>
                </a:solidFill>
                <a:latin typeface="Arial" panose="020B0604020202020204" pitchFamily="34" charset="0"/>
                <a:ea typeface="Arial" charset="0"/>
                <a:cs typeface="Arial" panose="020B0604020202020204" pitchFamily="34" charset="0"/>
              </a:rPr>
              <a:t>partir</a:t>
            </a:r>
            <a:r>
              <a:rPr lang="en-US" sz="1900" kern="0" dirty="0">
                <a:solidFill>
                  <a:srgbClr val="55565A"/>
                </a:solidFill>
                <a:latin typeface="Arial" panose="020B0604020202020204" pitchFamily="34" charset="0"/>
                <a:ea typeface="Arial" charset="0"/>
                <a:cs typeface="Arial" panose="020B0604020202020204" pitchFamily="34" charset="0"/>
              </a:rPr>
              <a:t> de </a:t>
            </a:r>
            <a:r>
              <a:rPr lang="en-US" sz="1900" kern="0" dirty="0" err="1">
                <a:solidFill>
                  <a:srgbClr val="55565A"/>
                </a:solidFill>
                <a:latin typeface="Arial" panose="020B0604020202020204" pitchFamily="34" charset="0"/>
                <a:ea typeface="Arial" charset="0"/>
                <a:cs typeface="Arial" panose="020B0604020202020204" pitchFamily="34" charset="0"/>
              </a:rPr>
              <a:t>l’année</a:t>
            </a:r>
            <a:r>
              <a:rPr lang="en-US" sz="1900" kern="0" dirty="0">
                <a:solidFill>
                  <a:srgbClr val="55565A"/>
                </a:solidFill>
                <a:latin typeface="Arial" panose="020B0604020202020204" pitchFamily="34" charset="0"/>
                <a:ea typeface="Arial" charset="0"/>
                <a:cs typeface="Arial" panose="020B0604020202020204" pitchFamily="34" charset="0"/>
              </a:rPr>
              <a:t> Lions 2024-2025</a:t>
            </a:r>
          </a:p>
          <a:p>
            <a:pPr marL="0" indent="0">
              <a:lnSpc>
                <a:spcPct val="100000"/>
              </a:lnSpc>
              <a:spcBef>
                <a:spcPts val="0"/>
              </a:spcBef>
              <a:spcAft>
                <a:spcPts val="1500"/>
              </a:spcAft>
              <a:buFont typeface="Lucida Grande" panose="020B0600040502020204" pitchFamily="34" charset="0"/>
              <a:buNone/>
            </a:pPr>
            <a:r>
              <a:rPr lang="en-US" sz="1900" u="sng" kern="0" dirty="0">
                <a:solidFill>
                  <a:srgbClr val="407CCA"/>
                </a:solidFill>
                <a:latin typeface="Arial" panose="020B0604020202020204" pitchFamily="34" charset="0"/>
                <a:ea typeface="Arial" charset="0"/>
                <a:cs typeface="Arial" panose="020B0604020202020204" pitchFamily="34" charset="0"/>
                <a:hlinkClick r:id="rId4">
                  <a:extLst>
                    <a:ext uri="{A12FA001-AC4F-418D-AE19-62706E023703}">
                      <ahyp:hlinkClr xmlns:ahyp="http://schemas.microsoft.com/office/drawing/2018/hyperlinkcolor" val="tx"/>
                    </a:ext>
                  </a:extLst>
                </a:hlinkClick>
              </a:rPr>
              <a:t>En savoir plus</a:t>
            </a:r>
            <a:endParaRPr lang="en-US" sz="1900" u="sng" kern="0" dirty="0">
              <a:solidFill>
                <a:srgbClr val="407CCA"/>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895590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126900"/>
            <a:ext cx="4429141" cy="290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fr-FR" sz="2300" b="1" dirty="0">
                <a:solidFill>
                  <a:srgbClr val="55565A"/>
                </a:solidFill>
                <a:latin typeface="Arial" charset="0"/>
                <a:ea typeface="Arial" charset="0"/>
                <a:cs typeface="Arial" charset="0"/>
              </a:rPr>
              <a:t>Groupe LinkedIn privé </a:t>
            </a:r>
          </a:p>
          <a:p>
            <a:pPr>
              <a:spcBef>
                <a:spcPts val="0"/>
              </a:spcBef>
              <a:spcAft>
                <a:spcPts val="1200"/>
              </a:spcAft>
              <a:buClr>
                <a:srgbClr val="EBB700"/>
              </a:buClr>
            </a:pPr>
            <a:r>
              <a:rPr lang="fr-FR" sz="2300" dirty="0">
                <a:solidFill>
                  <a:srgbClr val="55565A"/>
                </a:solidFill>
                <a:latin typeface="Arial" charset="0"/>
                <a:ea typeface="Arial" charset="0"/>
                <a:cs typeface="Arial" charset="0"/>
              </a:rPr>
              <a:t>Réseau mondial de Leo-Lions</a:t>
            </a:r>
          </a:p>
          <a:p>
            <a:pPr>
              <a:spcBef>
                <a:spcPts val="0"/>
              </a:spcBef>
              <a:spcAft>
                <a:spcPts val="1200"/>
              </a:spcAft>
              <a:buClr>
                <a:srgbClr val="EBB700"/>
              </a:buClr>
            </a:pPr>
            <a:r>
              <a:rPr lang="fr-FR" sz="2300" dirty="0">
                <a:solidFill>
                  <a:srgbClr val="55565A"/>
                </a:solidFill>
                <a:latin typeface="Arial" charset="0"/>
                <a:ea typeface="Arial" charset="0"/>
                <a:cs typeface="Arial" charset="0"/>
              </a:rPr>
              <a:t>Constituez votre liste de contacts professionnels</a:t>
            </a:r>
          </a:p>
          <a:p>
            <a:pPr>
              <a:spcBef>
                <a:spcPts val="0"/>
              </a:spcBef>
              <a:spcAft>
                <a:spcPts val="1200"/>
              </a:spcAft>
              <a:buClr>
                <a:srgbClr val="EBB700"/>
              </a:buClr>
            </a:pPr>
            <a:r>
              <a:rPr lang="fr-FR" sz="2300" dirty="0">
                <a:solidFill>
                  <a:srgbClr val="55565A"/>
                </a:solidFill>
                <a:latin typeface="Arial" charset="0"/>
                <a:ea typeface="Arial" charset="0"/>
                <a:cs typeface="Arial" charset="0"/>
              </a:rPr>
              <a:t>Partagez des idées de service</a:t>
            </a:r>
          </a:p>
          <a:p>
            <a:pPr>
              <a:spcBef>
                <a:spcPts val="0"/>
              </a:spcBef>
              <a:spcAft>
                <a:spcPts val="1200"/>
              </a:spcAft>
              <a:buClr>
                <a:srgbClr val="EBB700"/>
              </a:buClr>
            </a:pPr>
            <a:r>
              <a:rPr lang="fr-FR" sz="2300" dirty="0">
                <a:solidFill>
                  <a:srgbClr val="55565A"/>
                </a:solidFill>
                <a:latin typeface="Arial" charset="0"/>
                <a:ea typeface="Arial" charset="0"/>
                <a:cs typeface="Arial" charset="0"/>
              </a:rPr>
              <a:t>Discussions sur les ressources et compétences en leadership</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768098"/>
            <a:ext cx="413958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fr-FR">
                <a:solidFill>
                  <a:srgbClr val="00338D"/>
                </a:solidFill>
                <a:latin typeface="Arial" panose="020B0604020202020204" pitchFamily="34" charset="0"/>
                <a:cs typeface="Arial" panose="020B0604020202020204" pitchFamily="34" charset="0"/>
              </a:rPr>
              <a:t>Réseautage professionnel</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5">
            <a:extLst>
              <a:ext uri="{28A0092B-C50C-407E-A947-70E740481C1C}">
                <a14:useLocalDpi xmlns:a14="http://schemas.microsoft.com/office/drawing/2010/main" val="0"/>
              </a:ext>
            </a:extLst>
          </a:blip>
          <a:srcRect l="19201" t="11669" r="2" b="7535"/>
          <a:stretch/>
        </p:blipFill>
        <p:spPr>
          <a:xfrm>
            <a:off x="7979553" y="861980"/>
            <a:ext cx="3681792" cy="2453640"/>
          </a:xfrm>
          <a:prstGeom prst="rect">
            <a:avLst/>
          </a:prstGeom>
          <a:effectLst>
            <a:outerShdw blurRad="584200" dist="38100" dir="2700000" algn="tl" rotWithShape="0">
              <a:prstClr val="black">
                <a:alpha val="18000"/>
              </a:prstClr>
            </a:outerShdw>
          </a:effectLst>
        </p:spPr>
      </p:pic>
      <p:pic>
        <p:nvPicPr>
          <p:cNvPr id="11" name="Picture 10" descr="ODI Connect: member networking event (26 March, 2014) | Flickr">
            <a:extLst>
              <a:ext uri="{FF2B5EF4-FFF2-40B4-BE49-F238E27FC236}">
                <a16:creationId xmlns:a16="http://schemas.microsoft.com/office/drawing/2014/main" id="{DC0F5C74-C4F5-884D-896C-CBE13C32E01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1" r="31"/>
          <a:stretch/>
        </p:blipFill>
        <p:spPr>
          <a:xfrm>
            <a:off x="7357457" y="3051047"/>
            <a:ext cx="3681792" cy="2453640"/>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295041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F7AF9-5803-8644-9735-8E35C40ADB9E}"/>
              </a:ext>
            </a:extLst>
          </p:cNvPr>
          <p:cNvPicPr>
            <a:picLocks noChangeAspect="1"/>
          </p:cNvPicPr>
          <p:nvPr/>
        </p:nvPicPr>
        <p:blipFill rotWithShape="1">
          <a:blip r:embed="rId3">
            <a:extLst>
              <a:ext uri="{28A0092B-C50C-407E-A947-70E740481C1C}">
                <a14:useLocalDpi xmlns:a14="http://schemas.microsoft.com/office/drawing/2010/main" val="0"/>
              </a:ext>
            </a:extLst>
          </a:blip>
          <a:srcRect l="1924" t="7026" r="1924" b="8596"/>
          <a:stretch/>
        </p:blipFill>
        <p:spPr>
          <a:xfrm>
            <a:off x="1" y="0"/>
            <a:ext cx="12192000" cy="6858000"/>
          </a:xfrm>
          <a:prstGeom prst="rect">
            <a:avLst/>
          </a:prstGeom>
        </p:spPr>
      </p:pic>
      <p:sp>
        <p:nvSpPr>
          <p:cNvPr id="10" name="Title 1">
            <a:extLst>
              <a:ext uri="{FF2B5EF4-FFF2-40B4-BE49-F238E27FC236}">
                <a16:creationId xmlns:a16="http://schemas.microsoft.com/office/drawing/2014/main" id="{A63B4503-5DBA-404D-B3F1-2F80B3E87836}"/>
              </a:ext>
            </a:extLst>
          </p:cNvPr>
          <p:cNvSpPr txBox="1">
            <a:spLocks/>
          </p:cNvSpPr>
          <p:nvPr/>
        </p:nvSpPr>
        <p:spPr>
          <a:xfrm>
            <a:off x="519779" y="3840480"/>
            <a:ext cx="6736080" cy="2405109"/>
          </a:xfrm>
          <a:prstGeom prst="rect">
            <a:avLst/>
          </a:prstGeom>
          <a:solidFill>
            <a:schemeClr val="bg1">
              <a:alpha val="90000"/>
            </a:schemeClr>
          </a:solidFill>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b="1">
                <a:solidFill>
                  <a:schemeClr val="bg1"/>
                </a:solidFill>
                <a:latin typeface="Arial" panose="020B0604020202020204" pitchFamily="34" charset="0"/>
                <a:cs typeface="Arial" panose="020B0604020202020204" pitchFamily="34" charset="0"/>
              </a:rPr>
            </a:br>
            <a:br>
              <a:rPr lang="fr-FR">
                <a:solidFill>
                  <a:schemeClr val="bg1"/>
                </a:solidFill>
              </a:rPr>
            </a:br>
            <a:br>
              <a:rPr lang="fr-FR">
                <a:solidFill>
                  <a:schemeClr val="bg1"/>
                </a:solidFill>
              </a:rPr>
            </a:br>
            <a:br>
              <a:rPr lang="fr-FR">
                <a:solidFill>
                  <a:schemeClr val="bg1"/>
                </a:solidFill>
              </a:rPr>
            </a:br>
            <a:br>
              <a:rPr lang="fr-FR">
                <a:solidFill>
                  <a:schemeClr val="bg1"/>
                </a:solidFill>
              </a:rPr>
            </a:br>
            <a:br>
              <a:rPr lang="fr-FR"/>
            </a:br>
            <a:r>
              <a:rPr lang="fr-FR"/>
              <a:t>                                                         </a:t>
            </a:r>
          </a:p>
        </p:txBody>
      </p:sp>
      <p:sp>
        <p:nvSpPr>
          <p:cNvPr id="11" name="TextBox 10">
            <a:extLst>
              <a:ext uri="{FF2B5EF4-FFF2-40B4-BE49-F238E27FC236}">
                <a16:creationId xmlns:a16="http://schemas.microsoft.com/office/drawing/2014/main" id="{E76A8AC7-4451-204F-A2D6-8A870675CB8B}"/>
              </a:ext>
            </a:extLst>
          </p:cNvPr>
          <p:cNvSpPr txBox="1"/>
          <p:nvPr/>
        </p:nvSpPr>
        <p:spPr>
          <a:xfrm>
            <a:off x="847165" y="4120931"/>
            <a:ext cx="6408694" cy="1477328"/>
          </a:xfrm>
          <a:prstGeom prst="rect">
            <a:avLst/>
          </a:prstGeom>
          <a:noFill/>
        </p:spPr>
        <p:txBody>
          <a:bodyPr wrap="square" rtlCol="0" anchor="b" anchorCtr="0">
            <a:spAutoFit/>
          </a:bodyPr>
          <a:lstStyle/>
          <a:p>
            <a:pPr>
              <a:lnSpc>
                <a:spcPts val="5400"/>
              </a:lnSpc>
            </a:pPr>
            <a:r>
              <a:rPr lang="fr-FR" sz="5400" b="1" dirty="0">
                <a:solidFill>
                  <a:srgbClr val="00338D"/>
                </a:solidFill>
                <a:latin typeface="Arial" panose="020B0604020202020204" pitchFamily="34" charset="0"/>
                <a:cs typeface="Arial" panose="020B0604020202020204" pitchFamily="34" charset="0"/>
              </a:rPr>
              <a:t>Affiliation double Leo-Lion</a:t>
            </a:r>
          </a:p>
        </p:txBody>
      </p:sp>
      <p:pic>
        <p:nvPicPr>
          <p:cNvPr id="12" name="Picture 11">
            <a:extLst>
              <a:ext uri="{FF2B5EF4-FFF2-40B4-BE49-F238E27FC236}">
                <a16:creationId xmlns:a16="http://schemas.microsoft.com/office/drawing/2014/main" id="{4E62084E-9F5D-0243-8606-F7AE516B3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039" y="5769883"/>
            <a:ext cx="1405047" cy="702523"/>
          </a:xfrm>
          <a:prstGeom prst="rect">
            <a:avLst/>
          </a:prstGeom>
          <a:effectLst/>
        </p:spPr>
      </p:pic>
      <p:sp>
        <p:nvSpPr>
          <p:cNvPr id="13" name="TextBox 12">
            <a:extLst>
              <a:ext uri="{FF2B5EF4-FFF2-40B4-BE49-F238E27FC236}">
                <a16:creationId xmlns:a16="http://schemas.microsoft.com/office/drawing/2014/main" id="{4180FDF7-75A0-8E4B-B8DE-F588E7782333}"/>
              </a:ext>
            </a:extLst>
          </p:cNvPr>
          <p:cNvSpPr txBox="1"/>
          <p:nvPr/>
        </p:nvSpPr>
        <p:spPr>
          <a:xfrm>
            <a:off x="847165" y="5596590"/>
            <a:ext cx="5716921" cy="400110"/>
          </a:xfrm>
          <a:prstGeom prst="rect">
            <a:avLst/>
          </a:prstGeom>
          <a:noFill/>
        </p:spPr>
        <p:txBody>
          <a:bodyPr wrap="square" rtlCol="0" anchor="b" anchorCtr="0">
            <a:spAutoFit/>
          </a:bodyPr>
          <a:lstStyle/>
          <a:p>
            <a:r>
              <a:rPr lang="fr-FR" sz="2000" u="sng">
                <a:solidFill>
                  <a:srgbClr val="407CCA"/>
                </a:solidFill>
                <a:latin typeface="Arial" charset="0"/>
                <a:ea typeface="Arial" charset="0"/>
                <a:cs typeface="Arial" charset="0"/>
                <a:hlinkClick r:id="rId5"/>
              </a:rPr>
              <a:t>En savoir plus</a:t>
            </a:r>
          </a:p>
        </p:txBody>
      </p:sp>
    </p:spTree>
    <p:extLst>
      <p:ext uri="{BB962C8B-B14F-4D97-AF65-F5344CB8AC3E}">
        <p14:creationId xmlns:p14="http://schemas.microsoft.com/office/powerpoint/2010/main" val="684627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fr-FR" sz="4800" b="1" dirty="0">
                <a:solidFill>
                  <a:schemeClr val="bg1"/>
                </a:solidFill>
                <a:latin typeface="Arial" panose="020B0604020202020204" pitchFamily="34" charset="0"/>
                <a:ea typeface="Arial" charset="0"/>
                <a:cs typeface="Arial" panose="020B0604020202020204" pitchFamily="34" charset="0"/>
              </a:rPr>
              <a:t>Types de Lions clubs</a:t>
            </a:r>
          </a:p>
          <a:p>
            <a:pPr algn="ctr"/>
            <a:r>
              <a:rPr lang="fr-FR" sz="4800" dirty="0">
                <a:solidFill>
                  <a:schemeClr val="bg1"/>
                </a:solidFill>
                <a:latin typeface="Arial" panose="020B0604020202020204" pitchFamily="34" charset="0"/>
                <a:ea typeface="Arial" charset="0"/>
                <a:cs typeface="Arial" panose="020B0604020202020204" pitchFamily="34" charset="0"/>
              </a:rPr>
              <a:t>attractifs pour Jeunes Lions</a:t>
            </a:r>
          </a:p>
        </p:txBody>
      </p:sp>
    </p:spTree>
    <p:extLst>
      <p:ext uri="{BB962C8B-B14F-4D97-AF65-F5344CB8AC3E}">
        <p14:creationId xmlns:p14="http://schemas.microsoft.com/office/powerpoint/2010/main" val="4180275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115709"/>
            <a:ext cx="57149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L’effectif minimum de 20 membres fondateurs doit comporter un minimum de 10 anciens Leos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Service entre anciens Leos et amis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Constitution de communautés Leo-Lions et jeunes Lions</a:t>
            </a:r>
          </a:p>
          <a:p>
            <a:pPr marL="0" indent="0" fontAlgn="base">
              <a:lnSpc>
                <a:spcPct val="100000"/>
              </a:lnSpc>
              <a:spcBef>
                <a:spcPts val="0"/>
              </a:spcBef>
              <a:spcAft>
                <a:spcPts val="2400"/>
              </a:spcAft>
              <a:buClr>
                <a:srgbClr val="EBB700"/>
              </a:buClr>
              <a:buSzPct val="80000"/>
              <a:buNone/>
            </a:pPr>
            <a:r>
              <a:rPr lang="fr-FR" sz="2400" u="sng" dirty="0">
                <a:solidFill>
                  <a:srgbClr val="407CCA"/>
                </a:solidFill>
                <a:latin typeface="Arial" charset="0"/>
                <a:cs typeface="Arial" charset="0"/>
                <a:hlinkClick r:id="rId4"/>
              </a:rPr>
              <a:t>En savoir plus</a:t>
            </a:r>
            <a:endParaRPr lang="fr-FR" sz="2400" u="sng" dirty="0">
              <a:solidFill>
                <a:srgbClr val="407CCA"/>
              </a:solidFill>
              <a:latin typeface="Arial" charset="0"/>
              <a:cs typeface="Arial" charset="0"/>
              <a:hlinkClick r:id="rId5"/>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1044277"/>
            <a:ext cx="6308271" cy="738664"/>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Club Leo-Lion</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6" name="Picture 5">
            <a:extLst>
              <a:ext uri="{FF2B5EF4-FFF2-40B4-BE49-F238E27FC236}">
                <a16:creationId xmlns:a16="http://schemas.microsoft.com/office/drawing/2014/main" id="{947BBC5E-30A7-814D-B218-FAE82605DDA6}"/>
              </a:ext>
            </a:extLst>
          </p:cNvPr>
          <p:cNvPicPr>
            <a:picLocks noChangeAspect="1"/>
          </p:cNvPicPr>
          <p:nvPr/>
        </p:nvPicPr>
        <p:blipFill rotWithShape="1">
          <a:blip r:embed="rId7">
            <a:extLst>
              <a:ext uri="{28A0092B-C50C-407E-A947-70E740481C1C}">
                <a14:useLocalDpi xmlns:a14="http://schemas.microsoft.com/office/drawing/2010/main" val="0"/>
              </a:ext>
            </a:extLst>
          </a:blip>
          <a:srcRect l="16691" r="33912"/>
          <a:stretch/>
        </p:blipFill>
        <p:spPr>
          <a:xfrm>
            <a:off x="8168640" y="1219200"/>
            <a:ext cx="3078480" cy="4156007"/>
          </a:xfrm>
          <a:prstGeom prst="rect">
            <a:avLst/>
          </a:prstGeom>
        </p:spPr>
      </p:pic>
    </p:spTree>
    <p:extLst>
      <p:ext uri="{BB962C8B-B14F-4D97-AF65-F5344CB8AC3E}">
        <p14:creationId xmlns:p14="http://schemas.microsoft.com/office/powerpoint/2010/main" val="1958234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450989"/>
            <a:ext cx="57149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a:solidFill>
                  <a:srgbClr val="55565A"/>
                </a:solidFill>
                <a:latin typeface="Arial" charset="0"/>
                <a:cs typeface="Arial" charset="0"/>
              </a:rPr>
              <a:t>Excellente option pour Leo-Lions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a:solidFill>
                  <a:srgbClr val="55565A"/>
                </a:solidFill>
                <a:latin typeface="Arial" charset="0"/>
                <a:cs typeface="Arial" charset="0"/>
              </a:rPr>
              <a:t>L’effectif minimum de 20 membres fondateurs doit comporter un minimum de 5 membres étudiants.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a:solidFill>
                  <a:srgbClr val="55565A"/>
                </a:solidFill>
                <a:latin typeface="Arial" charset="0"/>
                <a:cs typeface="Arial" charset="0"/>
              </a:rPr>
              <a:t>Remises spéciales d'affiliation Étudiant</a:t>
            </a:r>
          </a:p>
          <a:p>
            <a:pPr marL="0" indent="0" fontAlgn="base">
              <a:lnSpc>
                <a:spcPct val="100000"/>
              </a:lnSpc>
              <a:spcBef>
                <a:spcPts val="0"/>
              </a:spcBef>
              <a:spcAft>
                <a:spcPts val="2400"/>
              </a:spcAft>
              <a:buClr>
                <a:srgbClr val="EBB700"/>
              </a:buClr>
              <a:buSzPct val="80000"/>
              <a:buNone/>
            </a:pPr>
            <a:r>
              <a:rPr lang="fr-FR" sz="2400" u="sng">
                <a:solidFill>
                  <a:srgbClr val="407CCA"/>
                </a:solidFill>
                <a:latin typeface="Arial" charset="0"/>
                <a:cs typeface="Arial" charset="0"/>
                <a:hlinkClick r:id="rId4"/>
              </a:rPr>
              <a:t>En savoir plus</a:t>
            </a: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733226"/>
            <a:ext cx="6948351" cy="1384995"/>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Lions clubs universitaires</a:t>
            </a:r>
          </a:p>
          <a:p>
            <a:r>
              <a:rPr lang="fr-FR" sz="4200" b="1">
                <a:solidFill>
                  <a:srgbClr val="00338D"/>
                </a:solidFill>
                <a:latin typeface="Arial" panose="020B0604020202020204" pitchFamily="34" charset="0"/>
                <a:cs typeface="Arial" panose="020B0604020202020204" pitchFamily="34" charset="0"/>
              </a:rPr>
              <a:t>et affiliation Étudiant </a:t>
            </a:r>
          </a:p>
        </p:txBody>
      </p:sp>
      <p:pic>
        <p:nvPicPr>
          <p:cNvPr id="9" name="Picture 8">
            <a:extLst>
              <a:ext uri="{FF2B5EF4-FFF2-40B4-BE49-F238E27FC236}">
                <a16:creationId xmlns:a16="http://schemas.microsoft.com/office/drawing/2014/main" id="{4956D8A2-7BB8-3242-8F4A-D8B9258AE6E2}"/>
              </a:ext>
            </a:extLst>
          </p:cNvPr>
          <p:cNvPicPr>
            <a:picLocks noChangeAspect="1"/>
          </p:cNvPicPr>
          <p:nvPr/>
        </p:nvPicPr>
        <p:blipFill rotWithShape="1">
          <a:blip r:embed="rId5"/>
          <a:srcRect l="528" t="1841" r="20781" b="6082"/>
          <a:stretch/>
        </p:blipFill>
        <p:spPr>
          <a:xfrm>
            <a:off x="7802178" y="2714287"/>
            <a:ext cx="3551622" cy="3124339"/>
          </a:xfrm>
          <a:prstGeom prst="rect">
            <a:avLst/>
          </a:prstGeom>
        </p:spPr>
      </p:pic>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4348" y="2297847"/>
            <a:ext cx="1405046" cy="702523"/>
          </a:xfrm>
          <a:prstGeom prst="rect">
            <a:avLst/>
          </a:prstGeom>
          <a:effectLst/>
        </p:spPr>
      </p:pic>
    </p:spTree>
    <p:extLst>
      <p:ext uri="{BB962C8B-B14F-4D97-AF65-F5344CB8AC3E}">
        <p14:creationId xmlns:p14="http://schemas.microsoft.com/office/powerpoint/2010/main" val="3680685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76992F-86FF-3B4B-9C80-3D7E384C4742}"/>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615513" y="2344309"/>
            <a:ext cx="9662087" cy="2684891"/>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fr-FR" sz="2000" b="1" dirty="0">
                <a:solidFill>
                  <a:srgbClr val="55565A"/>
                </a:solidFill>
                <a:latin typeface="Arial" charset="0"/>
                <a:cs typeface="Arial" charset="0"/>
              </a:rPr>
              <a:t>Branche de club</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dirty="0">
                <a:solidFill>
                  <a:srgbClr val="55565A"/>
                </a:solidFill>
                <a:latin typeface="Arial" charset="0"/>
                <a:cs typeface="Arial" charset="0"/>
              </a:rPr>
              <a:t>Cinq membres suffisent pour former une branche de club.</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dirty="0">
                <a:solidFill>
                  <a:srgbClr val="55565A"/>
                </a:solidFill>
                <a:latin typeface="Arial" charset="0"/>
                <a:cs typeface="Arial" charset="0"/>
              </a:rPr>
              <a:t>Les réunions et actions de service des Leo-Lions et autres jeunes Lions ont lieu de manière autonome.</a:t>
            </a:r>
          </a:p>
          <a:p>
            <a:pPr marL="0" indent="0" fontAlgn="base">
              <a:lnSpc>
                <a:spcPct val="100000"/>
              </a:lnSpc>
              <a:spcBef>
                <a:spcPts val="0"/>
              </a:spcBef>
              <a:spcAft>
                <a:spcPts val="1500"/>
              </a:spcAft>
              <a:buClr>
                <a:srgbClr val="EBB700"/>
              </a:buClr>
              <a:buSzPct val="80000"/>
              <a:buNone/>
            </a:pPr>
            <a:r>
              <a:rPr lang="fr-FR" sz="2000" u="sng" dirty="0">
                <a:solidFill>
                  <a:srgbClr val="407CCA"/>
                </a:solidFill>
                <a:latin typeface="Arial" charset="0"/>
                <a:ea typeface="Arial" charset="0"/>
                <a:cs typeface="Arial" charset="0"/>
                <a:hlinkClick r:id="rId4"/>
              </a:rPr>
              <a:t>En savoir plus</a:t>
            </a:r>
          </a:p>
          <a:p>
            <a:pPr marL="0" indent="0" fontAlgn="base">
              <a:lnSpc>
                <a:spcPct val="100000"/>
              </a:lnSpc>
              <a:spcBef>
                <a:spcPts val="0"/>
              </a:spcBef>
              <a:spcAft>
                <a:spcPts val="1500"/>
              </a:spcAft>
              <a:buClr>
                <a:srgbClr val="EBB700"/>
              </a:buClr>
              <a:buSzPct val="80000"/>
              <a:buNone/>
            </a:pPr>
            <a:endParaRPr lang="en-US" sz="2000" b="1" kern="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r>
              <a:rPr lang="fr-FR" sz="2000" b="1" dirty="0">
                <a:solidFill>
                  <a:srgbClr val="55565A"/>
                </a:solidFill>
                <a:latin typeface="Arial" charset="0"/>
                <a:cs typeface="Arial" charset="0"/>
              </a:rPr>
              <a:t>Club spécialisé</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dirty="0">
                <a:solidFill>
                  <a:srgbClr val="55565A"/>
                </a:solidFill>
                <a:latin typeface="Arial" charset="0"/>
                <a:cs typeface="Arial" charset="0"/>
              </a:rPr>
              <a:t>Uni autour d’un intérêt, d’une profession, d’une culture, d’un type d’expérience personnelle.</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dirty="0">
                <a:solidFill>
                  <a:srgbClr val="55565A"/>
                </a:solidFill>
                <a:latin typeface="Arial" charset="0"/>
                <a:cs typeface="Arial" charset="0"/>
              </a:rPr>
              <a:t>Choisissez une spécialité qui définisse l’effectif du club ou son service.</a:t>
            </a:r>
          </a:p>
          <a:p>
            <a:pPr marL="0" indent="0" fontAlgn="base">
              <a:lnSpc>
                <a:spcPct val="100000"/>
              </a:lnSpc>
              <a:spcBef>
                <a:spcPts val="0"/>
              </a:spcBef>
              <a:spcAft>
                <a:spcPts val="1500"/>
              </a:spcAft>
              <a:buClr>
                <a:srgbClr val="EBB700"/>
              </a:buClr>
              <a:buSzPct val="80000"/>
              <a:buNone/>
            </a:pPr>
            <a:r>
              <a:rPr lang="fr-FR" sz="2000" u="sng" dirty="0">
                <a:solidFill>
                  <a:srgbClr val="407CCA"/>
                </a:solidFill>
                <a:latin typeface="Arial" charset="0"/>
                <a:ea typeface="Arial" charset="0"/>
                <a:cs typeface="Arial" charset="0"/>
                <a:hlinkClick r:id="rId5"/>
              </a:rPr>
              <a:t>En savoir plus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615513" y="1272877"/>
            <a:ext cx="7579610" cy="738664"/>
          </a:xfrm>
          <a:prstGeom prst="rect">
            <a:avLst/>
          </a:prstGeom>
          <a:noFill/>
        </p:spPr>
        <p:txBody>
          <a:bodyPr wrap="square" rtlCol="0" anchor="b" anchorCtr="0">
            <a:spAutoFit/>
          </a:bodyPr>
          <a:lstStyle/>
          <a:p>
            <a:r>
              <a:rPr lang="fr-FR" sz="4200" b="1" dirty="0">
                <a:solidFill>
                  <a:srgbClr val="00338D"/>
                </a:solidFill>
                <a:latin typeface="Arial" panose="020B0604020202020204" pitchFamily="34" charset="0"/>
                <a:cs typeface="Arial" panose="020B0604020202020204" pitchFamily="34" charset="0"/>
              </a:rPr>
              <a:t>Options de clubs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660112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193492" y="129177"/>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5851214" y="1642717"/>
            <a:ext cx="5344623" cy="3109534"/>
            <a:chOff x="4702989" y="1033790"/>
            <a:chExt cx="8277092" cy="2865394"/>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7430711"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rPr>
                <a:t>Module 1 </a:t>
              </a:r>
              <a:r>
                <a:rPr lang="fr-FR" sz="2000" dirty="0">
                  <a:solidFill>
                    <a:srgbClr val="EBB700"/>
                  </a:solidFill>
                  <a:latin typeface="Arial" panose="020B0604020202020204" pitchFamily="34" charset="0"/>
                  <a:cs typeface="Arial" panose="020B0604020202020204" pitchFamily="34" charset="0"/>
                </a:rPr>
                <a:t>//</a:t>
              </a:r>
              <a:r>
                <a:rPr lang="fr-FR" sz="2000" dirty="0">
                  <a:solidFill>
                    <a:srgbClr val="55565A"/>
                  </a:solidFill>
                  <a:latin typeface="Arial" panose="020B0604020202020204" pitchFamily="34" charset="0"/>
                  <a:cs typeface="Arial" panose="020B0604020202020204" pitchFamily="34" charset="0"/>
                </a:rPr>
                <a:t> Vue d’ensemble du programme Leo clubs</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670151"/>
              <a:ext cx="8240314"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rPr>
                <a:t>Module 2 </a:t>
              </a:r>
              <a:r>
                <a:rPr lang="fr-FR" sz="2000" dirty="0">
                  <a:solidFill>
                    <a:srgbClr val="EBB700"/>
                  </a:solidFill>
                  <a:latin typeface="Arial" panose="020B0604020202020204" pitchFamily="34" charset="0"/>
                  <a:cs typeface="Arial" panose="020B0604020202020204" pitchFamily="34" charset="0"/>
                </a:rPr>
                <a:t>// </a:t>
              </a:r>
              <a:r>
                <a:rPr lang="fr-FR" sz="2000" dirty="0">
                  <a:solidFill>
                    <a:srgbClr val="55565A"/>
                  </a:solidFill>
                  <a:latin typeface="Arial" panose="020B0604020202020204" pitchFamily="34" charset="0"/>
                  <a:cs typeface="Arial" panose="020B0604020202020204" pitchFamily="34" charset="0"/>
                </a:rPr>
                <a:t>Rôle du conseiller de Leo club</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02989" y="2306512"/>
              <a:ext cx="6639181"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rPr>
                <a:t>Module 3 </a:t>
              </a:r>
              <a:r>
                <a:rPr lang="fr-FR" sz="2000" dirty="0">
                  <a:solidFill>
                    <a:srgbClr val="EBB700"/>
                  </a:solidFill>
                  <a:latin typeface="Arial" panose="020B0604020202020204" pitchFamily="34" charset="0"/>
                  <a:cs typeface="Arial" panose="020B0604020202020204" pitchFamily="34" charset="0"/>
                </a:rPr>
                <a:t>// </a:t>
              </a:r>
              <a:r>
                <a:rPr lang="fr-FR" sz="2000" dirty="0">
                  <a:solidFill>
                    <a:srgbClr val="55565A"/>
                  </a:solidFill>
                  <a:latin typeface="Arial" panose="020B0604020202020204" pitchFamily="34" charset="0"/>
                  <a:cs typeface="Arial" panose="020B0604020202020204" pitchFamily="34" charset="0"/>
                </a:rPr>
                <a:t>Administration de Leo club</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02989" y="2876122"/>
              <a:ext cx="6482383"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rPr>
                <a:t>Module 4 </a:t>
              </a:r>
              <a:r>
                <a:rPr lang="fr-FR" sz="2000" dirty="0">
                  <a:solidFill>
                    <a:srgbClr val="EBB700"/>
                  </a:solidFill>
                  <a:latin typeface="Arial" panose="020B0604020202020204" pitchFamily="34" charset="0"/>
                  <a:cs typeface="Arial" panose="020B0604020202020204" pitchFamily="34" charset="0"/>
                </a:rPr>
                <a:t>//</a:t>
              </a:r>
              <a:r>
                <a:rPr lang="fr-FR" sz="2000" dirty="0">
                  <a:solidFill>
                    <a:srgbClr val="55565A"/>
                  </a:solidFill>
                  <a:latin typeface="Arial" panose="020B0604020202020204" pitchFamily="34" charset="0"/>
                  <a:cs typeface="Arial" panose="020B0604020202020204" pitchFamily="34" charset="0"/>
                </a:rPr>
                <a:t> Ressources Leo clubs</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02989" y="3499074"/>
              <a:ext cx="6904918"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rPr>
                <a:t>Module 5 </a:t>
              </a:r>
              <a:r>
                <a:rPr lang="fr-FR" sz="2000" dirty="0">
                  <a:solidFill>
                    <a:srgbClr val="EBB700"/>
                  </a:solidFill>
                  <a:latin typeface="Arial" panose="020B0604020202020204" pitchFamily="34" charset="0"/>
                  <a:cs typeface="Arial" panose="020B0604020202020204" pitchFamily="34" charset="0"/>
                </a:rPr>
                <a:t>// </a:t>
              </a:r>
              <a:r>
                <a:rPr lang="fr-FR" sz="2000" dirty="0">
                  <a:solidFill>
                    <a:srgbClr val="55565A"/>
                  </a:solidFill>
                  <a:latin typeface="Arial" panose="020B0604020202020204" pitchFamily="34" charset="0"/>
                  <a:cs typeface="Arial" panose="020B0604020202020204" pitchFamily="34" charset="0"/>
                </a:rPr>
                <a:t>Travailler avec les jeunes</a:t>
              </a: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3"/>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4"/>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fr-FR" sz="6000" b="1">
                <a:solidFill>
                  <a:schemeClr val="bg1"/>
                </a:solidFill>
                <a:latin typeface="Arial Black" panose="020B0604020202020204" pitchFamily="34" charset="0"/>
                <a:ea typeface="Arial" charset="0"/>
                <a:cs typeface="Arial Black" panose="020B0604020202020204" pitchFamily="34" charset="0"/>
              </a:rPr>
              <a:t>Modules</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5"/>
          <a:stretch>
            <a:fillRect/>
          </a:stretch>
        </p:blipFill>
        <p:spPr>
          <a:xfrm>
            <a:off x="2795155" y="3859122"/>
            <a:ext cx="1188293" cy="594146"/>
          </a:xfrm>
          <a:prstGeom prst="rect">
            <a:avLst/>
          </a:prstGeom>
        </p:spPr>
      </p:pic>
      <p:sp>
        <p:nvSpPr>
          <p:cNvPr id="3" name="TextBox 2">
            <a:extLst>
              <a:ext uri="{FF2B5EF4-FFF2-40B4-BE49-F238E27FC236}">
                <a16:creationId xmlns:a16="http://schemas.microsoft.com/office/drawing/2014/main" id="{DE6B5B7C-7985-BEF5-BE36-8F5A004F12E5}"/>
              </a:ext>
            </a:extLst>
          </p:cNvPr>
          <p:cNvSpPr txBox="1"/>
          <p:nvPr/>
        </p:nvSpPr>
        <p:spPr>
          <a:xfrm>
            <a:off x="5851214" y="4971620"/>
            <a:ext cx="5381601" cy="400110"/>
          </a:xfrm>
          <a:prstGeom prst="rect">
            <a:avLst/>
          </a:prstGeom>
          <a:noFill/>
        </p:spPr>
        <p:txBody>
          <a:bodyPr wrap="none" lIns="91440" tIns="45720" rIns="91440" bIns="45720" rtlCol="0" anchor="t">
            <a:spAutoFit/>
          </a:bodyPr>
          <a:lstStyle/>
          <a:p>
            <a:r>
              <a:rPr lang="fr-FR" sz="2000" b="1">
                <a:solidFill>
                  <a:srgbClr val="407CCA"/>
                </a:solidFill>
                <a:latin typeface="Arial"/>
                <a:cs typeface="Arial"/>
              </a:rPr>
              <a:t>Module 6 </a:t>
            </a:r>
            <a:r>
              <a:rPr lang="fr-FR" sz="2000">
                <a:solidFill>
                  <a:srgbClr val="EBB700"/>
                </a:solidFill>
                <a:latin typeface="Arial"/>
                <a:cs typeface="Arial"/>
              </a:rPr>
              <a:t>// </a:t>
            </a:r>
            <a:r>
              <a:rPr lang="fr-FR" sz="2000">
                <a:solidFill>
                  <a:srgbClr val="55565A"/>
                </a:solidFill>
                <a:latin typeface="Arial" panose="020B0604020202020204" pitchFamily="34" charset="0"/>
                <a:cs typeface="Arial" panose="020B0604020202020204" pitchFamily="34" charset="0"/>
              </a:rPr>
              <a:t>Poursuivre le parcours de service</a:t>
            </a:r>
            <a:endParaRPr lang="fr-FR" sz="2000">
              <a:solidFill>
                <a:srgbClr val="55565A"/>
              </a:solidFill>
              <a:latin typeface="Arial"/>
              <a:cs typeface="Arial"/>
            </a:endParaRPr>
          </a:p>
        </p:txBody>
      </p:sp>
    </p:spTree>
    <p:extLst>
      <p:ext uri="{BB962C8B-B14F-4D97-AF65-F5344CB8AC3E}">
        <p14:creationId xmlns:p14="http://schemas.microsoft.com/office/powerpoint/2010/main" val="264789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fr-FR" sz="4800" b="1">
                <a:solidFill>
                  <a:schemeClr val="bg1"/>
                </a:solidFill>
                <a:latin typeface="Arial" panose="020B0604020202020204" pitchFamily="34" charset="0"/>
                <a:ea typeface="Arial" charset="0"/>
                <a:cs typeface="Arial" panose="020B0604020202020204" pitchFamily="34" charset="0"/>
              </a:rPr>
              <a:t>De Leo à Leo-Lion </a:t>
            </a:r>
          </a:p>
          <a:p>
            <a:pPr algn="ctr"/>
            <a:r>
              <a:rPr lang="fr-FR" sz="4800">
                <a:solidFill>
                  <a:schemeClr val="bg1"/>
                </a:solidFill>
                <a:latin typeface="Arial" panose="020B0604020202020204" pitchFamily="34" charset="0"/>
                <a:ea typeface="Arial" charset="0"/>
                <a:cs typeface="Arial" panose="020B0604020202020204" pitchFamily="34" charset="0"/>
              </a:rPr>
              <a:t>Une transition aisée</a:t>
            </a:r>
          </a:p>
        </p:txBody>
      </p:sp>
    </p:spTree>
    <p:extLst>
      <p:ext uri="{BB962C8B-B14F-4D97-AF65-F5344CB8AC3E}">
        <p14:creationId xmlns:p14="http://schemas.microsoft.com/office/powerpoint/2010/main" val="801007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158207" y="1736433"/>
            <a:ext cx="4602480" cy="4824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spcBef>
                <a:spcPts val="0"/>
              </a:spcBef>
              <a:spcAft>
                <a:spcPts val="1200"/>
              </a:spcAft>
              <a:buClr>
                <a:srgbClr val="55565A"/>
              </a:buClr>
              <a:buFont typeface="+mj-lt"/>
              <a:buAutoNum type="arabicPeriod"/>
            </a:pPr>
            <a:r>
              <a:rPr lang="fr-FR" sz="2400" dirty="0">
                <a:solidFill>
                  <a:srgbClr val="55565A"/>
                </a:solidFill>
                <a:latin typeface="Arial" charset="0"/>
                <a:ea typeface="Arial" charset="0"/>
                <a:cs typeface="Arial" charset="0"/>
              </a:rPr>
              <a:t>Vérifier que les critères d’admission soient remplis</a:t>
            </a:r>
          </a:p>
          <a:p>
            <a:pPr marL="457200" indent="-457200">
              <a:spcBef>
                <a:spcPts val="0"/>
              </a:spcBef>
              <a:spcAft>
                <a:spcPts val="1200"/>
              </a:spcAft>
              <a:buClr>
                <a:srgbClr val="55565A"/>
              </a:buClr>
              <a:buFont typeface="+mj-lt"/>
              <a:buAutoNum type="arabicPeriod"/>
            </a:pPr>
            <a:r>
              <a:rPr lang="fr-FR" sz="2400" dirty="0">
                <a:solidFill>
                  <a:srgbClr val="55565A"/>
                </a:solidFill>
                <a:latin typeface="Arial" charset="0"/>
                <a:ea typeface="Arial" charset="0"/>
                <a:cs typeface="Arial" charset="0"/>
              </a:rPr>
              <a:t>Décider du type de club qui corresponde le mieux à chaque membre</a:t>
            </a:r>
          </a:p>
          <a:p>
            <a:pPr marL="3174" indent="0">
              <a:spcBef>
                <a:spcPts val="600"/>
              </a:spcBef>
              <a:spcAft>
                <a:spcPts val="1200"/>
              </a:spcAft>
              <a:buClr>
                <a:srgbClr val="EBB700"/>
              </a:buClr>
              <a:buNone/>
            </a:pPr>
            <a:r>
              <a:rPr lang="fr-FR" b="1" dirty="0">
                <a:solidFill>
                  <a:srgbClr val="55565A"/>
                </a:solidFill>
                <a:latin typeface="Arial" charset="0"/>
                <a:ea typeface="Arial" charset="0"/>
                <a:cs typeface="Arial" charset="0"/>
              </a:rPr>
              <a:t>IMPORTANT : N'oubliez pas de rappeler à votre président ou secrétaire de Lions club d'indiquer « Leo-Lion » comme type d’affiliation dans le système en ligne du Lions International ou dans votre système local</a:t>
            </a:r>
          </a:p>
          <a:p>
            <a:pPr marL="0" indent="0">
              <a:spcBef>
                <a:spcPts val="0"/>
              </a:spcBef>
              <a:spcAft>
                <a:spcPts val="1200"/>
              </a:spcAft>
              <a:buClr>
                <a:srgbClr val="EBB700"/>
              </a:buClr>
              <a:buNone/>
            </a:pPr>
            <a:endParaRPr lang="en-US" sz="2000" u="sng" kern="0" dirty="0">
              <a:solidFill>
                <a:srgbClr val="407CCA"/>
              </a:solidFill>
              <a:latin typeface="Arial" charset="0"/>
              <a:ea typeface="Arial" charset="0"/>
              <a:cs typeface="Arial" charset="0"/>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426913"/>
            <a:ext cx="4602480"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fr-FR" dirty="0">
                <a:solidFill>
                  <a:srgbClr val="00338D"/>
                </a:solidFill>
                <a:latin typeface="Arial" panose="020B0604020202020204" pitchFamily="34" charset="0"/>
                <a:cs typeface="Arial" panose="020B0604020202020204" pitchFamily="34" charset="0"/>
              </a:rPr>
              <a:t>Devenir Leo-Lion :</a:t>
            </a:r>
            <a:br>
              <a:rPr lang="fr-FR" dirty="0">
                <a:solidFill>
                  <a:srgbClr val="00338D"/>
                </a:solidFill>
                <a:latin typeface="Arial" panose="020B0604020202020204" pitchFamily="34" charset="0"/>
                <a:cs typeface="Arial" panose="020B0604020202020204" pitchFamily="34" charset="0"/>
              </a:rPr>
            </a:br>
            <a:r>
              <a:rPr lang="fr-FR" dirty="0">
                <a:solidFill>
                  <a:srgbClr val="00338D"/>
                </a:solidFill>
                <a:latin typeface="Arial" panose="020B0604020202020204" pitchFamily="34" charset="0"/>
                <a:cs typeface="Arial" panose="020B0604020202020204" pitchFamily="34" charset="0"/>
              </a:rPr>
              <a:t>une transition aisée</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5">
            <a:extLst>
              <a:ext uri="{28A0092B-C50C-407E-A947-70E740481C1C}">
                <a14:useLocalDpi xmlns:a14="http://schemas.microsoft.com/office/drawing/2010/main" val="0"/>
              </a:ext>
            </a:extLst>
          </a:blip>
          <a:srcRect l="12012" r="24319" b="18085"/>
          <a:stretch/>
        </p:blipFill>
        <p:spPr>
          <a:xfrm>
            <a:off x="6898021" y="1452748"/>
            <a:ext cx="4602480" cy="3952503"/>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252180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DF878-7446-ADB1-BE4F-12DA41B17F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12D72B2-7999-B057-C25A-A4E8972367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905B2CFF-577E-71A1-7164-3E659611A0F3}"/>
              </a:ext>
            </a:extLst>
          </p:cNvPr>
          <p:cNvSpPr txBox="1">
            <a:spLocks/>
          </p:cNvSpPr>
          <p:nvPr/>
        </p:nvSpPr>
        <p:spPr bwMode="auto">
          <a:xfrm>
            <a:off x="253097" y="2832034"/>
            <a:ext cx="5012209" cy="290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None/>
            </a:pPr>
            <a:r>
              <a:rPr lang="en-US" sz="2000" dirty="0">
                <a:solidFill>
                  <a:srgbClr val="55565A"/>
                </a:solidFill>
                <a:latin typeface="Arial"/>
                <a:cs typeface="Arial"/>
              </a:rPr>
              <a:t> </a:t>
            </a:r>
            <a:endParaRPr lang="en-US" dirty="0">
              <a:solidFill>
                <a:srgbClr val="000000"/>
              </a:solidFill>
              <a:latin typeface="Calibri" panose="020F0502020204030204"/>
              <a:cs typeface="Arial"/>
            </a:endParaRPr>
          </a:p>
          <a:p>
            <a:pPr marL="0" indent="0">
              <a:spcBef>
                <a:spcPts val="0"/>
              </a:spcBef>
              <a:spcAft>
                <a:spcPts val="1200"/>
              </a:spcAft>
              <a:buNone/>
            </a:pPr>
            <a:endParaRPr lang="en-US" sz="2000" dirty="0">
              <a:solidFill>
                <a:srgbClr val="55565A"/>
              </a:solidFill>
              <a:latin typeface="Arial"/>
              <a:cs typeface="Arial"/>
            </a:endParaRPr>
          </a:p>
          <a:p>
            <a:pPr marL="0" indent="0">
              <a:spcBef>
                <a:spcPts val="0"/>
              </a:spcBef>
              <a:spcAft>
                <a:spcPts val="1200"/>
              </a:spcAft>
              <a:buNone/>
            </a:pPr>
            <a:r>
              <a:rPr lang="en-US" sz="2000" dirty="0">
                <a:solidFill>
                  <a:srgbClr val="55565A"/>
                </a:solidFill>
                <a:latin typeface="Arial"/>
                <a:cs typeface="Arial"/>
                <a:hlinkClick r:id="rId4"/>
              </a:rPr>
              <a:t>En savoir plus</a:t>
            </a:r>
            <a:endParaRPr lang="en-US" sz="2000" dirty="0">
              <a:solidFill>
                <a:srgbClr val="55565A"/>
              </a:solidFill>
              <a:latin typeface="Arial"/>
              <a:cs typeface="Arial"/>
            </a:endParaRPr>
          </a:p>
        </p:txBody>
      </p:sp>
      <p:sp>
        <p:nvSpPr>
          <p:cNvPr id="4" name="Headline">
            <a:extLst>
              <a:ext uri="{FF2B5EF4-FFF2-40B4-BE49-F238E27FC236}">
                <a16:creationId xmlns:a16="http://schemas.microsoft.com/office/drawing/2014/main" id="{F997324E-CF38-A09E-97FC-F7F7B61F1172}"/>
              </a:ext>
            </a:extLst>
          </p:cNvPr>
          <p:cNvSpPr txBox="1">
            <a:spLocks/>
          </p:cNvSpPr>
          <p:nvPr/>
        </p:nvSpPr>
        <p:spPr>
          <a:xfrm>
            <a:off x="813419" y="768098"/>
            <a:ext cx="4760067" cy="1200329"/>
          </a:xfrm>
          <a:prstGeom prst="rect">
            <a:avLst/>
          </a:prstGeom>
        </p:spPr>
        <p:txBody>
          <a:bodyPr wrap="square" lIns="91440" tIns="45720" rIns="91440" bIns="45720" anchor="t">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fr-FR" sz="3600" b="1" dirty="0">
                <a:solidFill>
                  <a:srgbClr val="00338D"/>
                </a:solidFill>
                <a:latin typeface="Arial" panose="020B0604020202020204" pitchFamily="34" charset="0"/>
                <a:cs typeface="Arial" panose="020B0604020202020204" pitchFamily="34" charset="0"/>
              </a:rPr>
              <a:t>Effectuer le transfert de Leo à Lion</a:t>
            </a:r>
            <a:endParaRPr lang="en-US" kern="0" dirty="0">
              <a:solidFill>
                <a:srgbClr val="00338D"/>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98C9D37-A720-79C7-0914-2C15D1E98E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5" name="Picture 4" descr="A person and person looking at a computer&#10;&#10;Description automatically generated">
            <a:extLst>
              <a:ext uri="{FF2B5EF4-FFF2-40B4-BE49-F238E27FC236}">
                <a16:creationId xmlns:a16="http://schemas.microsoft.com/office/drawing/2014/main" id="{5631D533-5295-F571-07B4-1768251DE442}"/>
              </a:ext>
            </a:extLst>
          </p:cNvPr>
          <p:cNvPicPr>
            <a:picLocks noChangeAspect="1"/>
          </p:cNvPicPr>
          <p:nvPr/>
        </p:nvPicPr>
        <p:blipFill>
          <a:blip r:embed="rId6"/>
          <a:stretch>
            <a:fillRect/>
          </a:stretch>
        </p:blipFill>
        <p:spPr>
          <a:xfrm>
            <a:off x="7278806" y="1715272"/>
            <a:ext cx="4378657" cy="2915666"/>
          </a:xfrm>
          <a:prstGeom prst="rect">
            <a:avLst/>
          </a:prstGeom>
        </p:spPr>
      </p:pic>
      <p:sp>
        <p:nvSpPr>
          <p:cNvPr id="6" name="TextBox 5">
            <a:extLst>
              <a:ext uri="{FF2B5EF4-FFF2-40B4-BE49-F238E27FC236}">
                <a16:creationId xmlns:a16="http://schemas.microsoft.com/office/drawing/2014/main" id="{F03F8E17-E67A-415C-80F7-B6040865766C}"/>
              </a:ext>
            </a:extLst>
          </p:cNvPr>
          <p:cNvSpPr txBox="1"/>
          <p:nvPr/>
        </p:nvSpPr>
        <p:spPr>
          <a:xfrm>
            <a:off x="253097" y="2936579"/>
            <a:ext cx="5842903" cy="707886"/>
          </a:xfrm>
          <a:prstGeom prst="rect">
            <a:avLst/>
          </a:prstGeom>
          <a:noFill/>
        </p:spPr>
        <p:txBody>
          <a:bodyPr wrap="square" rtlCol="0">
            <a:spAutoFit/>
          </a:bodyPr>
          <a:lstStyle/>
          <a:p>
            <a:r>
              <a:rPr lang="fr-FR" sz="2000" dirty="0">
                <a:solidFill>
                  <a:srgbClr val="55565A"/>
                </a:solidFill>
                <a:latin typeface="Arial" charset="0"/>
                <a:cs typeface="Arial" charset="0"/>
              </a:rPr>
              <a:t>Les instructions pour effectuer le transfert de Leo à Lion sont disponibles sur la page web Leo-Lion.</a:t>
            </a:r>
          </a:p>
        </p:txBody>
      </p:sp>
    </p:spTree>
    <p:extLst>
      <p:ext uri="{BB962C8B-B14F-4D97-AF65-F5344CB8AC3E}">
        <p14:creationId xmlns:p14="http://schemas.microsoft.com/office/powerpoint/2010/main" val="38046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fr-FR" sz="4800" b="1" dirty="0">
                <a:solidFill>
                  <a:schemeClr val="bg1"/>
                </a:solidFill>
                <a:latin typeface="Arial" panose="020B0604020202020204" pitchFamily="34" charset="0"/>
                <a:ea typeface="Arial" charset="0"/>
                <a:cs typeface="Arial" panose="020B0604020202020204" pitchFamily="34" charset="0"/>
              </a:rPr>
              <a:t>Prix du programme Leo-Lion</a:t>
            </a:r>
          </a:p>
        </p:txBody>
      </p:sp>
    </p:spTree>
    <p:extLst>
      <p:ext uri="{BB962C8B-B14F-4D97-AF65-F5344CB8AC3E}">
        <p14:creationId xmlns:p14="http://schemas.microsoft.com/office/powerpoint/2010/main" val="3639359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DF0E2D-94C8-E84D-822D-90342E8E528A}"/>
              </a:ext>
            </a:extLst>
          </p:cNvPr>
          <p:cNvPicPr>
            <a:picLocks noChangeAspect="1"/>
          </p:cNvPicPr>
          <p:nvPr/>
        </p:nvPicPr>
        <p:blipFill rotWithShape="1">
          <a:blip r:embed="rId3">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graphicFrame>
        <p:nvGraphicFramePr>
          <p:cNvPr id="6" name="Table 6">
            <a:extLst>
              <a:ext uri="{FF2B5EF4-FFF2-40B4-BE49-F238E27FC236}">
                <a16:creationId xmlns:a16="http://schemas.microsoft.com/office/drawing/2014/main" id="{AE14BDFE-0D01-4EF5-A7C5-BD99A85B1BD4}"/>
              </a:ext>
            </a:extLst>
          </p:cNvPr>
          <p:cNvGraphicFramePr>
            <a:graphicFrameLocks noGrp="1"/>
          </p:cNvGraphicFramePr>
          <p:nvPr>
            <p:extLst>
              <p:ext uri="{D42A27DB-BD31-4B8C-83A1-F6EECF244321}">
                <p14:modId xmlns:p14="http://schemas.microsoft.com/office/powerpoint/2010/main" val="3644632743"/>
              </p:ext>
            </p:extLst>
          </p:nvPr>
        </p:nvGraphicFramePr>
        <p:xfrm>
          <a:off x="488830" y="1480869"/>
          <a:ext cx="11272719" cy="3799068"/>
        </p:xfrm>
        <a:graphic>
          <a:graphicData uri="http://schemas.openxmlformats.org/drawingml/2006/table">
            <a:tbl>
              <a:tblPr firstRow="1" bandRow="1">
                <a:tableStyleId>{5C22544A-7EE6-4342-B048-85BDC9FD1C3A}</a:tableStyleId>
              </a:tblPr>
              <a:tblGrid>
                <a:gridCol w="3877108">
                  <a:extLst>
                    <a:ext uri="{9D8B030D-6E8A-4147-A177-3AD203B41FA5}">
                      <a16:colId xmlns:a16="http://schemas.microsoft.com/office/drawing/2014/main" val="2103514071"/>
                    </a:ext>
                  </a:extLst>
                </a:gridCol>
                <a:gridCol w="3638038">
                  <a:extLst>
                    <a:ext uri="{9D8B030D-6E8A-4147-A177-3AD203B41FA5}">
                      <a16:colId xmlns:a16="http://schemas.microsoft.com/office/drawing/2014/main" val="2443343216"/>
                    </a:ext>
                  </a:extLst>
                </a:gridCol>
                <a:gridCol w="3757573">
                  <a:extLst>
                    <a:ext uri="{9D8B030D-6E8A-4147-A177-3AD203B41FA5}">
                      <a16:colId xmlns:a16="http://schemas.microsoft.com/office/drawing/2014/main" val="715638110"/>
                    </a:ext>
                  </a:extLst>
                </a:gridCol>
              </a:tblGrid>
              <a:tr h="505975">
                <a:tc>
                  <a:txBody>
                    <a:bodyPr/>
                    <a:lstStyle/>
                    <a:p>
                      <a:r>
                        <a:rPr lang="fr-FR"/>
                        <a:t>Prix</a:t>
                      </a:r>
                    </a:p>
                  </a:txBody>
                  <a:tcPr/>
                </a:tc>
                <a:tc>
                  <a:txBody>
                    <a:bodyPr/>
                    <a:lstStyle/>
                    <a:p>
                      <a:r>
                        <a:rPr lang="fr-FR"/>
                        <a:t>Lauréat</a:t>
                      </a:r>
                    </a:p>
                  </a:txBody>
                  <a:tcPr/>
                </a:tc>
                <a:tc>
                  <a:txBody>
                    <a:bodyPr/>
                    <a:lstStyle/>
                    <a:p>
                      <a:r>
                        <a:rPr lang="fr-FR"/>
                        <a:t>Critères</a:t>
                      </a:r>
                    </a:p>
                  </a:txBody>
                  <a:tcPr/>
                </a:tc>
                <a:extLst>
                  <a:ext uri="{0D108BD9-81ED-4DB2-BD59-A6C34878D82A}">
                    <a16:rowId xmlns:a16="http://schemas.microsoft.com/office/drawing/2014/main" val="3940050264"/>
                  </a:ext>
                </a:extLst>
              </a:tr>
              <a:tr h="877025">
                <a:tc>
                  <a:txBody>
                    <a:bodyPr/>
                    <a:lstStyle/>
                    <a:p>
                      <a:r>
                        <a:rPr lang="fr-FR" sz="1600" dirty="0">
                          <a:solidFill>
                            <a:schemeClr val="bg2">
                              <a:lumMod val="25000"/>
                            </a:schemeClr>
                          </a:solidFill>
                        </a:rPr>
                        <a:t>Prix d’affiliation de Leo à Leo-Lion (club)</a:t>
                      </a:r>
                    </a:p>
                  </a:txBody>
                  <a:tcPr/>
                </a:tc>
                <a:tc>
                  <a:txBody>
                    <a:bodyPr/>
                    <a:lstStyle/>
                    <a:p>
                      <a:r>
                        <a:rPr lang="fr-FR" sz="1600" dirty="0">
                          <a:solidFill>
                            <a:schemeClr val="bg2">
                              <a:lumMod val="25000"/>
                            </a:schemeClr>
                          </a:solidFill>
                        </a:rPr>
                        <a:t>Conseiller Leo Clubs</a:t>
                      </a:r>
                    </a:p>
                  </a:txBody>
                  <a:tcPr/>
                </a:tc>
                <a:tc>
                  <a:txBody>
                    <a:bodyPr/>
                    <a:lstStyle/>
                    <a:p>
                      <a:r>
                        <a:rPr lang="fr-FR" sz="1600" dirty="0">
                          <a:solidFill>
                            <a:schemeClr val="bg2">
                              <a:lumMod val="25000"/>
                            </a:schemeClr>
                          </a:solidFill>
                        </a:rPr>
                        <a:t>5 nouveaux Leo-Lions parmi tous les Leo clubs qu’il a parrainés</a:t>
                      </a:r>
                    </a:p>
                  </a:txBody>
                  <a:tcPr/>
                </a:tc>
                <a:extLst>
                  <a:ext uri="{0D108BD9-81ED-4DB2-BD59-A6C34878D82A}">
                    <a16:rowId xmlns:a16="http://schemas.microsoft.com/office/drawing/2014/main" val="1683200441"/>
                  </a:ext>
                </a:extLst>
              </a:tr>
              <a:tr h="674634">
                <a:tc>
                  <a:txBody>
                    <a:bodyPr/>
                    <a:lstStyle/>
                    <a:p>
                      <a:r>
                        <a:rPr lang="fr-FR" sz="1600" dirty="0">
                          <a:solidFill>
                            <a:schemeClr val="bg2">
                              <a:lumMod val="25000"/>
                            </a:schemeClr>
                          </a:solidFill>
                        </a:rPr>
                        <a:t>Prix d’affiliation de Leo à Leo-Lion (district)</a:t>
                      </a:r>
                    </a:p>
                  </a:txBody>
                  <a:tcPr/>
                </a:tc>
                <a:tc>
                  <a:txBody>
                    <a:bodyPr/>
                    <a:lstStyle/>
                    <a:p>
                      <a:r>
                        <a:rPr lang="fr-FR" sz="1600" dirty="0">
                          <a:solidFill>
                            <a:schemeClr val="bg2">
                              <a:lumMod val="25000"/>
                            </a:schemeClr>
                          </a:solidFill>
                        </a:rPr>
                        <a:t>Président de commission Leo Clubs de district</a:t>
                      </a:r>
                    </a:p>
                  </a:txBody>
                  <a:tcPr/>
                </a:tc>
                <a:tc>
                  <a:txBody>
                    <a:bodyPr/>
                    <a:lstStyle/>
                    <a:p>
                      <a:r>
                        <a:rPr lang="fr-FR" sz="1600">
                          <a:solidFill>
                            <a:schemeClr val="bg2">
                              <a:lumMod val="25000"/>
                            </a:schemeClr>
                          </a:solidFill>
                        </a:rPr>
                        <a:t>15 nouveaux Leo-Lions parmi tous les Leo clubs du district</a:t>
                      </a:r>
                    </a:p>
                  </a:txBody>
                  <a:tcPr/>
                </a:tc>
                <a:extLst>
                  <a:ext uri="{0D108BD9-81ED-4DB2-BD59-A6C34878D82A}">
                    <a16:rowId xmlns:a16="http://schemas.microsoft.com/office/drawing/2014/main" val="1370360521"/>
                  </a:ext>
                </a:extLst>
              </a:tr>
              <a:tr h="674634">
                <a:tc>
                  <a:txBody>
                    <a:bodyPr/>
                    <a:lstStyle/>
                    <a:p>
                      <a:pPr lvl="0">
                        <a:buNone/>
                      </a:pPr>
                      <a:r>
                        <a:rPr lang="fr-FR" sz="1600" dirty="0">
                          <a:solidFill>
                            <a:schemeClr val="bg2">
                              <a:lumMod val="25000"/>
                            </a:schemeClr>
                          </a:solidFill>
                        </a:rPr>
                        <a:t>Prix d’affiliation de Leo à Leo-Lion (DM)</a:t>
                      </a:r>
                    </a:p>
                  </a:txBody>
                  <a:tcPr/>
                </a:tc>
                <a:tc>
                  <a:txBody>
                    <a:bodyPr/>
                    <a:lstStyle/>
                    <a:p>
                      <a:pPr lvl="0">
                        <a:buNone/>
                      </a:pPr>
                      <a:r>
                        <a:rPr lang="fr-FR" sz="1600" dirty="0">
                          <a:solidFill>
                            <a:schemeClr val="bg2">
                              <a:lumMod val="25000"/>
                            </a:schemeClr>
                          </a:solidFill>
                        </a:rPr>
                        <a:t>Président de commission Leo Clubs de DM</a:t>
                      </a:r>
                    </a:p>
                  </a:txBody>
                  <a:tcPr/>
                </a:tc>
                <a:tc>
                  <a:txBody>
                    <a:bodyPr/>
                    <a:lstStyle/>
                    <a:p>
                      <a:pPr lvl="0">
                        <a:buNone/>
                      </a:pPr>
                      <a:r>
                        <a:rPr lang="fr-FR" sz="1600">
                          <a:solidFill>
                            <a:schemeClr val="bg2">
                              <a:lumMod val="25000"/>
                            </a:schemeClr>
                          </a:solidFill>
                        </a:rPr>
                        <a:t>30 nouveaux Leo-Lions parmi tous les districts du district multiple</a:t>
                      </a:r>
                    </a:p>
                  </a:txBody>
                  <a:tcPr/>
                </a:tc>
                <a:extLst>
                  <a:ext uri="{0D108BD9-81ED-4DB2-BD59-A6C34878D82A}">
                    <a16:rowId xmlns:a16="http://schemas.microsoft.com/office/drawing/2014/main" val="2210471224"/>
                  </a:ext>
                </a:extLst>
              </a:tr>
              <a:tr h="877025">
                <a:tc>
                  <a:txBody>
                    <a:bodyPr/>
                    <a:lstStyle/>
                    <a:p>
                      <a:pPr lvl="0">
                        <a:buNone/>
                      </a:pPr>
                      <a:r>
                        <a:rPr lang="fr-FR" sz="1600" dirty="0">
                          <a:solidFill>
                            <a:schemeClr val="bg2">
                              <a:lumMod val="25000"/>
                            </a:schemeClr>
                          </a:solidFill>
                        </a:rPr>
                        <a:t>Prix Création de club Leo-Lion </a:t>
                      </a:r>
                    </a:p>
                  </a:txBody>
                  <a:tcPr/>
                </a:tc>
                <a:tc>
                  <a:txBody>
                    <a:bodyPr/>
                    <a:lstStyle/>
                    <a:p>
                      <a:pPr lvl="0">
                        <a:buNone/>
                      </a:pPr>
                      <a:r>
                        <a:rPr lang="fr-FR" sz="1600" dirty="0">
                          <a:solidFill>
                            <a:schemeClr val="bg2">
                              <a:lumMod val="25000"/>
                            </a:schemeClr>
                          </a:solidFill>
                        </a:rPr>
                        <a:t>Lions club parrain, gouverneur de district, président de commission Leo Clubs de district, président de commission Leo Clubs de district multiple</a:t>
                      </a:r>
                    </a:p>
                  </a:txBody>
                  <a:tcPr/>
                </a:tc>
                <a:tc>
                  <a:txBody>
                    <a:bodyPr/>
                    <a:lstStyle/>
                    <a:p>
                      <a:pPr lvl="0">
                        <a:buNone/>
                      </a:pPr>
                      <a:r>
                        <a:rPr lang="fr-FR" sz="1600" dirty="0">
                          <a:solidFill>
                            <a:schemeClr val="bg2">
                              <a:lumMod val="25000"/>
                            </a:schemeClr>
                          </a:solidFill>
                        </a:rPr>
                        <a:t>Parrainer au moins un nouveau club Leo-Lion dans son district/district multiple</a:t>
                      </a:r>
                    </a:p>
                  </a:txBody>
                  <a:tcPr/>
                </a:tc>
                <a:extLst>
                  <a:ext uri="{0D108BD9-81ED-4DB2-BD59-A6C34878D82A}">
                    <a16:rowId xmlns:a16="http://schemas.microsoft.com/office/drawing/2014/main" val="4086912582"/>
                  </a:ext>
                </a:extLst>
              </a:tr>
            </a:tbl>
          </a:graphicData>
        </a:graphic>
      </p:graphicFrame>
      <p:sp>
        <p:nvSpPr>
          <p:cNvPr id="2" name="Rectangle 1">
            <a:extLst>
              <a:ext uri="{FF2B5EF4-FFF2-40B4-BE49-F238E27FC236}">
                <a16:creationId xmlns:a16="http://schemas.microsoft.com/office/drawing/2014/main" id="{AF60C9D0-8EEA-B444-88F7-B3689ACF5229}"/>
              </a:ext>
            </a:extLst>
          </p:cNvPr>
          <p:cNvSpPr/>
          <p:nvPr/>
        </p:nvSpPr>
        <p:spPr>
          <a:xfrm>
            <a:off x="9829800" y="5292815"/>
            <a:ext cx="1873370" cy="369332"/>
          </a:xfrm>
          <a:prstGeom prst="rect">
            <a:avLst/>
          </a:prstGeom>
        </p:spPr>
        <p:txBody>
          <a:bodyPr wrap="square">
            <a:spAutoFit/>
          </a:bodyPr>
          <a:lstStyle/>
          <a:p>
            <a:pPr algn="r" fontAlgn="base">
              <a:spcAft>
                <a:spcPts val="2400"/>
              </a:spcAft>
              <a:buClr>
                <a:srgbClr val="EBB700"/>
              </a:buClr>
              <a:buSzPct val="80000"/>
            </a:pPr>
            <a:r>
              <a:rPr lang="fr-FR" u="sng" dirty="0">
                <a:solidFill>
                  <a:srgbClr val="407CCA"/>
                </a:solidFill>
                <a:latin typeface="Arial" charset="0"/>
                <a:cs typeface="Arial" charset="0"/>
                <a:hlinkClick r:id="rId4"/>
              </a:rPr>
              <a:t>En savoir plus</a:t>
            </a:r>
            <a:endParaRPr lang="fr-FR" u="sng" dirty="0">
              <a:solidFill>
                <a:srgbClr val="407CCA"/>
              </a:solidFill>
              <a:latin typeface="Arial" charset="0"/>
              <a:cs typeface="Arial" charset="0"/>
              <a:hlinkClick r:id="rId5"/>
            </a:endParaRPr>
          </a:p>
        </p:txBody>
      </p:sp>
      <p:sp>
        <p:nvSpPr>
          <p:cNvPr id="10" name="TextBox 9">
            <a:extLst>
              <a:ext uri="{FF2B5EF4-FFF2-40B4-BE49-F238E27FC236}">
                <a16:creationId xmlns:a16="http://schemas.microsoft.com/office/drawing/2014/main" id="{4A17AB1E-549E-6B42-BB74-8FE0131C4CCE}"/>
              </a:ext>
            </a:extLst>
          </p:cNvPr>
          <p:cNvSpPr txBox="1"/>
          <p:nvPr/>
        </p:nvSpPr>
        <p:spPr>
          <a:xfrm>
            <a:off x="488830" y="512606"/>
            <a:ext cx="10058400" cy="738664"/>
          </a:xfrm>
          <a:prstGeom prst="rect">
            <a:avLst/>
          </a:prstGeom>
          <a:noFill/>
        </p:spPr>
        <p:txBody>
          <a:bodyPr wrap="square" rtlCol="0" anchor="b" anchorCtr="0">
            <a:spAutoFit/>
          </a:bodyPr>
          <a:lstStyle/>
          <a:p>
            <a:r>
              <a:rPr lang="fr-FR" sz="4200" b="1" dirty="0">
                <a:solidFill>
                  <a:srgbClr val="00338D"/>
                </a:solidFill>
                <a:latin typeface="Arial" panose="020B0604020202020204" pitchFamily="34" charset="0"/>
                <a:cs typeface="Arial" panose="020B0604020202020204" pitchFamily="34" charset="0"/>
              </a:rPr>
              <a:t>Prix</a:t>
            </a:r>
          </a:p>
        </p:txBody>
      </p:sp>
    </p:spTree>
    <p:extLst>
      <p:ext uri="{BB962C8B-B14F-4D97-AF65-F5344CB8AC3E}">
        <p14:creationId xmlns:p14="http://schemas.microsoft.com/office/powerpoint/2010/main" val="320267623"/>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fr-FR" sz="4800" b="1" dirty="0">
                <a:solidFill>
                  <a:schemeClr val="bg1"/>
                </a:solidFill>
                <a:latin typeface="Arial" panose="020B0604020202020204" pitchFamily="34" charset="0"/>
                <a:ea typeface="Arial" charset="0"/>
                <a:cs typeface="Arial" panose="020B0604020202020204" pitchFamily="34" charset="0"/>
              </a:rPr>
              <a:t>Autres ressources</a:t>
            </a:r>
          </a:p>
        </p:txBody>
      </p:sp>
    </p:spTree>
    <p:extLst>
      <p:ext uri="{BB962C8B-B14F-4D97-AF65-F5344CB8AC3E}">
        <p14:creationId xmlns:p14="http://schemas.microsoft.com/office/powerpoint/2010/main" val="3926602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29889" y="1521349"/>
            <a:ext cx="5504743"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2400"/>
              </a:spcAft>
              <a:buClr>
                <a:srgbClr val="EBB700"/>
              </a:buClr>
              <a:buSzPct val="80000"/>
              <a:buNone/>
            </a:pPr>
            <a:r>
              <a:rPr lang="fr-FR" sz="2400" dirty="0">
                <a:solidFill>
                  <a:srgbClr val="55565A"/>
                </a:solidFill>
                <a:latin typeface="Arial" charset="0"/>
                <a:cs typeface="Arial" charset="0"/>
              </a:rPr>
              <a:t>Les jeunes Lions sont des membres dynamiques de notre organisation, aux alentours de la quarantaine, qui apportent à nos clubs leurs nouvelles perspectives et leurs compétences de leader.</a:t>
            </a:r>
          </a:p>
          <a:p>
            <a:pPr marL="0" indent="0" fontAlgn="base">
              <a:lnSpc>
                <a:spcPct val="100000"/>
              </a:lnSpc>
              <a:spcBef>
                <a:spcPts val="0"/>
              </a:spcBef>
              <a:spcAft>
                <a:spcPts val="1200"/>
              </a:spcAft>
              <a:buClr>
                <a:srgbClr val="EBB700"/>
              </a:buClr>
              <a:buSzPct val="80000"/>
              <a:buNone/>
            </a:pPr>
            <a:r>
              <a:rPr lang="fr-FR" sz="2400" b="1" dirty="0">
                <a:solidFill>
                  <a:srgbClr val="55565A"/>
                </a:solidFill>
                <a:latin typeface="Arial" charset="0"/>
                <a:cs typeface="Arial" charset="0"/>
              </a:rPr>
              <a:t>Ressources</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Communiquer avec les jeunes Lions</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Guide Affiliation Jeunes Lions</a:t>
            </a:r>
          </a:p>
          <a:p>
            <a:pPr marL="0" indent="0" fontAlgn="base">
              <a:lnSpc>
                <a:spcPct val="100000"/>
              </a:lnSpc>
              <a:spcBef>
                <a:spcPts val="0"/>
              </a:spcBef>
              <a:spcAft>
                <a:spcPts val="2400"/>
              </a:spcAft>
              <a:buClr>
                <a:srgbClr val="EBB700"/>
              </a:buClr>
              <a:buSzPct val="80000"/>
              <a:buNone/>
            </a:pPr>
            <a:r>
              <a:rPr lang="fr-FR" sz="2400" u="sng" dirty="0">
                <a:solidFill>
                  <a:srgbClr val="407CCA"/>
                </a:solidFill>
                <a:latin typeface="Arial" charset="0"/>
                <a:cs typeface="Arial" charset="0"/>
                <a:hlinkClick r:id="rId4"/>
              </a:rPr>
              <a:t>En savoir plus</a:t>
            </a:r>
          </a:p>
        </p:txBody>
      </p:sp>
      <p:sp>
        <p:nvSpPr>
          <p:cNvPr id="7" name="TextBox 6">
            <a:extLst>
              <a:ext uri="{FF2B5EF4-FFF2-40B4-BE49-F238E27FC236}">
                <a16:creationId xmlns:a16="http://schemas.microsoft.com/office/drawing/2014/main" id="{4A0F263E-D02A-E84C-9F14-761471A5A44B}"/>
              </a:ext>
            </a:extLst>
          </p:cNvPr>
          <p:cNvSpPr txBox="1"/>
          <p:nvPr/>
        </p:nvSpPr>
        <p:spPr>
          <a:xfrm>
            <a:off x="1829889" y="632797"/>
            <a:ext cx="5210991" cy="738664"/>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Jeunes Lions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9" name="Content Placeholder 9" descr="A person holding a frisbee&#10;&#10;Description automatically generated">
            <a:extLst>
              <a:ext uri="{FF2B5EF4-FFF2-40B4-BE49-F238E27FC236}">
                <a16:creationId xmlns:a16="http://schemas.microsoft.com/office/drawing/2014/main" id="{8D331EC7-5F9A-794F-8E46-BCAC3D865071}"/>
              </a:ext>
            </a:extLst>
          </p:cNvPr>
          <p:cNvPicPr>
            <a:picLocks noChangeAspect="1"/>
          </p:cNvPicPr>
          <p:nvPr/>
        </p:nvPicPr>
        <p:blipFill rotWithShape="1">
          <a:blip r:embed="rId6">
            <a:extLst>
              <a:ext uri="{28A0092B-C50C-407E-A947-70E740481C1C}">
                <a14:useLocalDpi xmlns:a14="http://schemas.microsoft.com/office/drawing/2010/main" val="0"/>
              </a:ext>
            </a:extLst>
          </a:blip>
          <a:srcRect l="17664" r="9017"/>
          <a:stretch/>
        </p:blipFill>
        <p:spPr>
          <a:xfrm>
            <a:off x="7334632" y="1600061"/>
            <a:ext cx="4222670" cy="3291979"/>
          </a:xfrm>
          <a:prstGeom prst="rect">
            <a:avLst/>
          </a:prstGeom>
        </p:spPr>
      </p:pic>
    </p:spTree>
    <p:extLst>
      <p:ext uri="{BB962C8B-B14F-4D97-AF65-F5344CB8AC3E}">
        <p14:creationId xmlns:p14="http://schemas.microsoft.com/office/powerpoint/2010/main" val="2675321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CEDBB-7754-49B2-8149-E0F7FB8C0328}"/>
              </a:ext>
            </a:extLst>
          </p:cNvPr>
          <p:cNvSpPr>
            <a:spLocks noGrp="1"/>
          </p:cNvSpPr>
          <p:nvPr>
            <p:ph sz="half" idx="2"/>
          </p:nvPr>
        </p:nvSpPr>
        <p:spPr>
          <a:xfrm>
            <a:off x="6659821" y="513406"/>
            <a:ext cx="4719408" cy="4131132"/>
          </a:xfrm>
        </p:spPr>
        <p:txBody>
          <a:bodyPr vert="horz" lIns="91440" tIns="45720" rIns="91440" bIns="45720" rtlCol="0" anchor="t">
            <a:normAutofit/>
          </a:bodyPr>
          <a:lstStyle/>
          <a:p>
            <a:pPr marL="0" indent="0">
              <a:buNone/>
            </a:pPr>
            <a:endParaRPr lang="en-US" dirty="0">
              <a:solidFill>
                <a:srgbClr val="4472C4"/>
              </a:solidFill>
              <a:latin typeface="Arial"/>
              <a:cs typeface="Arial"/>
            </a:endParaRPr>
          </a:p>
          <a:p>
            <a:pPr marL="0" indent="0">
              <a:buNone/>
            </a:pPr>
            <a:endParaRPr lang="en-US" dirty="0">
              <a:solidFill>
                <a:srgbClr val="4472C4"/>
              </a:solidFill>
              <a:latin typeface="Arial"/>
              <a:cs typeface="Arial"/>
            </a:endParaRPr>
          </a:p>
          <a:p>
            <a:pPr marL="0" indent="0">
              <a:buNone/>
            </a:pPr>
            <a:endParaRPr lang="en-US" sz="800" dirty="0">
              <a:solidFill>
                <a:srgbClr val="4472C4"/>
              </a:solidFill>
              <a:latin typeface="Arial" panose="020B0604020202020204" pitchFamily="34" charset="0"/>
              <a:cs typeface="Arial" panose="020B0604020202020204" pitchFamily="34" charset="0"/>
            </a:endParaRPr>
          </a:p>
          <a:p>
            <a:pPr marL="0" indent="0">
              <a:buNone/>
            </a:pPr>
            <a:endParaRPr lang="de-DE" sz="3000" dirty="0">
              <a:solidFill>
                <a:schemeClr val="bg2">
                  <a:lumMod val="50000"/>
                </a:schemeClr>
              </a:solidFill>
              <a:latin typeface="Arial" panose="020B0604020202020204" pitchFamily="34" charset="0"/>
              <a:cs typeface="Arial" panose="020B0604020202020204" pitchFamily="34" charset="0"/>
            </a:endParaRPr>
          </a:p>
          <a:p>
            <a:pPr marL="0" indent="0">
              <a:buNone/>
            </a:pPr>
            <a:endParaRPr lang="de-DE" sz="2200" dirty="0">
              <a:solidFill>
                <a:schemeClr val="bg2">
                  <a:lumMod val="50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7F912A5-9042-4836-AD35-3CE7A8378E50}"/>
              </a:ext>
            </a:extLst>
          </p:cNvPr>
          <p:cNvPicPr>
            <a:picLocks noChangeAspect="1"/>
          </p:cNvPicPr>
          <p:nvPr/>
        </p:nvPicPr>
        <p:blipFill>
          <a:blip r:embed="rId3"/>
          <a:stretch>
            <a:fillRect/>
          </a:stretch>
        </p:blipFill>
        <p:spPr>
          <a:xfrm>
            <a:off x="9022990" y="1958154"/>
            <a:ext cx="2730595" cy="1995945"/>
          </a:xfrm>
          <a:prstGeom prst="rect">
            <a:avLst/>
          </a:prstGeom>
        </p:spPr>
      </p:pic>
      <p:pic>
        <p:nvPicPr>
          <p:cNvPr id="16" name="Picture 15">
            <a:extLst>
              <a:ext uri="{FF2B5EF4-FFF2-40B4-BE49-F238E27FC236}">
                <a16:creationId xmlns:a16="http://schemas.microsoft.com/office/drawing/2014/main" id="{970D8FEE-9B99-4A8C-90B8-EF30F085445A}"/>
              </a:ext>
            </a:extLst>
          </p:cNvPr>
          <p:cNvPicPr>
            <a:picLocks noChangeAspect="1"/>
          </p:cNvPicPr>
          <p:nvPr/>
        </p:nvPicPr>
        <p:blipFill>
          <a:blip r:embed="rId4"/>
          <a:stretch>
            <a:fillRect/>
          </a:stretch>
        </p:blipFill>
        <p:spPr>
          <a:xfrm>
            <a:off x="585817" y="2233341"/>
            <a:ext cx="2345103" cy="1720758"/>
          </a:xfrm>
          <a:prstGeom prst="rect">
            <a:avLst/>
          </a:prstGeom>
        </p:spPr>
      </p:pic>
      <p:sp>
        <p:nvSpPr>
          <p:cNvPr id="19" name="TextBox 18">
            <a:extLst>
              <a:ext uri="{FF2B5EF4-FFF2-40B4-BE49-F238E27FC236}">
                <a16:creationId xmlns:a16="http://schemas.microsoft.com/office/drawing/2014/main" id="{8C588709-738E-4721-A408-8F854EBDE9E3}"/>
              </a:ext>
            </a:extLst>
          </p:cNvPr>
          <p:cNvSpPr txBox="1"/>
          <p:nvPr/>
        </p:nvSpPr>
        <p:spPr>
          <a:xfrm>
            <a:off x="2927455" y="878634"/>
            <a:ext cx="6092070" cy="3785652"/>
          </a:xfrm>
          <a:prstGeom prst="rect">
            <a:avLst/>
          </a:prstGeom>
          <a:noFill/>
        </p:spPr>
        <p:txBody>
          <a:bodyPr wrap="square">
            <a:spAutoFit/>
          </a:bodyPr>
          <a:lstStyle/>
          <a:p>
            <a:pPr marL="0" algn="ctr"/>
            <a:r>
              <a:rPr lang="fr-FR" sz="2400" dirty="0">
                <a:solidFill>
                  <a:srgbClr val="55565A"/>
                </a:solidFill>
                <a:latin typeface="Arial" panose="020B0604020202020204" pitchFamily="34" charset="0"/>
                <a:cs typeface="Arial" panose="020B0604020202020204" pitchFamily="34" charset="0"/>
              </a:rPr>
              <a:t>La page </a:t>
            </a:r>
            <a:r>
              <a:rPr lang="fr-FR" sz="2400" dirty="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lionsclubs.org/</a:t>
            </a:r>
            <a:r>
              <a:rPr lang="fr-FR" sz="2400" dirty="0" err="1">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leo</a:t>
            </a:r>
            <a:r>
              <a:rPr lang="fr-FR" sz="2400" dirty="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-lion</a:t>
            </a:r>
            <a:r>
              <a:rPr lang="fr-FR" sz="2400" dirty="0">
                <a:solidFill>
                  <a:srgbClr val="55565A"/>
                </a:solidFill>
                <a:latin typeface="Arial" panose="020B0604020202020204" pitchFamily="34" charset="0"/>
                <a:cs typeface="Arial" panose="020B0604020202020204" pitchFamily="34" charset="0"/>
              </a:rPr>
              <a:t> propose des informations et des ressources sur le programme Leo-Lion dont une </a:t>
            </a:r>
            <a:r>
              <a:rPr lang="fr-FR" sz="2400" dirty="0">
                <a:solidFill>
                  <a:srgbClr val="407CCA"/>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FAQ</a:t>
            </a:r>
            <a:r>
              <a:rPr lang="fr-FR" sz="2400" dirty="0">
                <a:solidFill>
                  <a:srgbClr val="55565A"/>
                </a:solidFill>
                <a:latin typeface="Arial" panose="020B0604020202020204" pitchFamily="34" charset="0"/>
                <a:cs typeface="Arial" panose="020B0604020202020204" pitchFamily="34" charset="0"/>
              </a:rPr>
              <a:t>. </a:t>
            </a:r>
          </a:p>
          <a:p>
            <a:pPr marL="0" algn="ctr"/>
            <a:endParaRPr lang="en-US" sz="2400" dirty="0">
              <a:solidFill>
                <a:srgbClr val="55565A"/>
              </a:solidFill>
              <a:latin typeface="Arial" panose="020B0604020202020204" pitchFamily="34" charset="0"/>
              <a:cs typeface="Arial" panose="020B0604020202020204" pitchFamily="34" charset="0"/>
            </a:endParaRPr>
          </a:p>
          <a:p>
            <a:pPr marL="0" algn="ctr"/>
            <a:endParaRPr lang="en-US" sz="2400" dirty="0">
              <a:solidFill>
                <a:srgbClr val="55565A"/>
              </a:solidFill>
              <a:latin typeface="Arial" panose="020B0604020202020204" pitchFamily="34" charset="0"/>
              <a:cs typeface="Arial" panose="020B0604020202020204" pitchFamily="34" charset="0"/>
            </a:endParaRPr>
          </a:p>
          <a:p>
            <a:pPr marL="0" algn="ctr"/>
            <a:r>
              <a:rPr lang="fr-FR" sz="2400" b="1" dirty="0">
                <a:solidFill>
                  <a:srgbClr val="55565A"/>
                </a:solidFill>
                <a:latin typeface="Arial" panose="020B0604020202020204" pitchFamily="34" charset="0"/>
                <a:cs typeface="Arial" panose="020B0604020202020204" pitchFamily="34" charset="0"/>
              </a:rPr>
              <a:t>Activité de récapitulation : </a:t>
            </a:r>
            <a:r>
              <a:rPr lang="fr-FR" sz="2400" dirty="0">
                <a:solidFill>
                  <a:srgbClr val="55565A"/>
                </a:solidFill>
                <a:latin typeface="Arial" panose="020B0604020202020204" pitchFamily="34" charset="0"/>
                <a:cs typeface="Arial" panose="020B0604020202020204" pitchFamily="34" charset="0"/>
              </a:rPr>
              <a:t>Discutez des voies d'affiliation Lions les plus à même de convenir aux Leos de votre club. Expliquez comment vous allez présenter cette possibilité aux Leos éligibles.</a:t>
            </a:r>
          </a:p>
        </p:txBody>
      </p:sp>
      <p:pic>
        <p:nvPicPr>
          <p:cNvPr id="7" name="Picture 6">
            <a:extLst>
              <a:ext uri="{FF2B5EF4-FFF2-40B4-BE49-F238E27FC236}">
                <a16:creationId xmlns:a16="http://schemas.microsoft.com/office/drawing/2014/main" id="{6CE79CAD-46A3-4344-8AC6-8B9B986C3914}"/>
              </a:ext>
            </a:extLst>
          </p:cNvPr>
          <p:cNvPicPr>
            <a:picLocks noChangeAspect="1"/>
          </p:cNvPicPr>
          <p:nvPr/>
        </p:nvPicPr>
        <p:blipFill rotWithShape="1">
          <a:blip r:embed="rId7">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spTree>
    <p:extLst>
      <p:ext uri="{BB962C8B-B14F-4D97-AF65-F5344CB8AC3E}">
        <p14:creationId xmlns:p14="http://schemas.microsoft.com/office/powerpoint/2010/main" val="1682261013"/>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973101"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fr-FR" sz="6000" dirty="0"/>
              <a:t>Module 6</a:t>
            </a:r>
          </a:p>
          <a:p>
            <a:pPr>
              <a:spcBef>
                <a:spcPts val="0"/>
              </a:spcBef>
            </a:pPr>
            <a:r>
              <a:rPr lang="fr-FR" sz="4000" b="0" dirty="0"/>
              <a:t>Poursuivre le parcours de service</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4232023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34594" y="1136768"/>
            <a:ext cx="8993083" cy="830997"/>
          </a:xfrm>
          <a:prstGeom prst="rect">
            <a:avLst/>
          </a:prstGeom>
          <a:noFill/>
        </p:spPr>
        <p:txBody>
          <a:bodyPr wrap="square" rtlCol="0" anchor="ctr" anchorCtr="0">
            <a:spAutoFit/>
          </a:bodyPr>
          <a:lstStyle/>
          <a:p>
            <a:pPr algn="ctr"/>
            <a:r>
              <a:rPr lang="fr-FR" sz="4800" b="1" dirty="0">
                <a:solidFill>
                  <a:schemeClr val="bg1"/>
                </a:solidFill>
                <a:latin typeface="Arial" panose="020B0604020202020204" pitchFamily="34" charset="0"/>
                <a:ea typeface="Arial" charset="0"/>
                <a:cs typeface="Arial" panose="020B0604020202020204" pitchFamily="34" charset="0"/>
              </a:rPr>
              <a:t>Objectifs</a:t>
            </a:r>
          </a:p>
        </p:txBody>
      </p:sp>
      <p:sp>
        <p:nvSpPr>
          <p:cNvPr id="2" name="Text Placeholder 1">
            <a:extLst>
              <a:ext uri="{FF2B5EF4-FFF2-40B4-BE49-F238E27FC236}">
                <a16:creationId xmlns:a16="http://schemas.microsoft.com/office/drawing/2014/main" id="{DEF9C414-0D41-2E87-3AD9-FC88667BDF45}"/>
              </a:ext>
            </a:extLst>
          </p:cNvPr>
          <p:cNvSpPr txBox="1">
            <a:spLocks/>
          </p:cNvSpPr>
          <p:nvPr/>
        </p:nvSpPr>
        <p:spPr>
          <a:xfrm>
            <a:off x="663755" y="1967765"/>
            <a:ext cx="13172166" cy="3952419"/>
          </a:xfrm>
          <a:prstGeom prst="rect">
            <a:avLst/>
          </a:prstGeom>
        </p:spPr>
        <p:txBody>
          <a:bodyPr vert="horz" lIns="91440" tIns="45720" rIns="91440" bIns="45720" numCol="2" spcCol="2743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500"/>
              </a:spcAft>
              <a:buNone/>
            </a:pPr>
            <a:endParaRPr lang="en-US" sz="1800" b="1" kern="0" dirty="0">
              <a:solidFill>
                <a:srgbClr val="55565A"/>
              </a:solidFill>
              <a:latin typeface="Arial"/>
              <a:ea typeface="Calibri"/>
              <a:cs typeface="Arial"/>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3000" kern="0" dirty="0">
                <a:solidFill>
                  <a:schemeClr val="bg1"/>
                </a:solidFill>
                <a:latin typeface="Arial"/>
                <a:cs typeface="Arial"/>
              </a:rPr>
              <a:t>La transition de Leo à Lion</a:t>
            </a:r>
            <a:endParaRPr lang="en-US" sz="3000" kern="0" dirty="0">
              <a:solidFill>
                <a:schemeClr val="bg1"/>
              </a:solidFill>
              <a:latin typeface="Arial" charset="0"/>
              <a:cs typeface="Arial" charset="0"/>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3000" kern="0" dirty="0">
                <a:solidFill>
                  <a:schemeClr val="bg1"/>
                </a:solidFill>
                <a:latin typeface="Arial"/>
                <a:cs typeface="Arial"/>
              </a:rPr>
              <a:t>Aperçu des </a:t>
            </a:r>
            <a:r>
              <a:rPr lang="en-US" sz="3000" kern="0" dirty="0" err="1">
                <a:solidFill>
                  <a:schemeClr val="bg1"/>
                </a:solidFill>
                <a:latin typeface="Arial"/>
                <a:cs typeface="Arial"/>
              </a:rPr>
              <a:t>voies</a:t>
            </a:r>
            <a:r>
              <a:rPr lang="en-US" sz="3000" kern="0" dirty="0">
                <a:solidFill>
                  <a:schemeClr val="bg1"/>
                </a:solidFill>
                <a:latin typeface="Arial"/>
                <a:cs typeface="Arial"/>
              </a:rPr>
              <a:t> de service</a:t>
            </a:r>
          </a:p>
          <a:p>
            <a:pPr marL="342900" indent="-342900">
              <a:lnSpc>
                <a:spcPct val="100000"/>
              </a:lnSpc>
              <a:spcBef>
                <a:spcPts val="0"/>
              </a:spcBef>
              <a:spcAft>
                <a:spcPts val="1500"/>
              </a:spcAft>
              <a:buClr>
                <a:srgbClr val="EBB700"/>
              </a:buClr>
              <a:buSzPct val="80000"/>
              <a:buFont typeface="Lucida Grande" panose="020B0600040502020204" pitchFamily="34" charset="0"/>
              <a:buChar char="▶"/>
            </a:pPr>
            <a:r>
              <a:rPr lang="en-US" sz="3000" kern="0" dirty="0">
                <a:solidFill>
                  <a:schemeClr val="bg1"/>
                </a:solidFill>
                <a:latin typeface="Arial"/>
                <a:ea typeface="Arial" charset="0"/>
                <a:cs typeface="Arial"/>
              </a:rPr>
              <a:t>Les </a:t>
            </a:r>
            <a:r>
              <a:rPr lang="en-US" sz="3000" kern="0" dirty="0" err="1">
                <a:solidFill>
                  <a:schemeClr val="bg1"/>
                </a:solidFill>
                <a:latin typeface="Arial"/>
                <a:ea typeface="Arial" charset="0"/>
                <a:cs typeface="Arial"/>
              </a:rPr>
              <a:t>avantages</a:t>
            </a:r>
            <a:r>
              <a:rPr lang="en-US" sz="3000" kern="0" dirty="0">
                <a:solidFill>
                  <a:schemeClr val="bg1"/>
                </a:solidFill>
                <a:latin typeface="Arial"/>
                <a:ea typeface="Arial" charset="0"/>
                <a:cs typeface="Arial"/>
              </a:rPr>
              <a:t> du service Leo-Lion</a:t>
            </a:r>
            <a:endParaRPr lang="en-US" sz="2000" u="sng" kern="0" dirty="0">
              <a:solidFill>
                <a:srgbClr val="407CCA"/>
              </a:solidFill>
              <a:latin typeface="Arial" charset="0"/>
              <a:ea typeface="Arial" charset="0"/>
              <a:cs typeface="Arial" charset="0"/>
            </a:endParaRPr>
          </a:p>
        </p:txBody>
      </p:sp>
    </p:spTree>
    <p:extLst>
      <p:ext uri="{BB962C8B-B14F-4D97-AF65-F5344CB8AC3E}">
        <p14:creationId xmlns:p14="http://schemas.microsoft.com/office/powerpoint/2010/main" val="1268181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64914-8AA1-DC16-FF02-9A52BD49DB79}"/>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081E496B-6C0F-EAA9-5DCC-BCF6B7C330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Large #">
            <a:extLst>
              <a:ext uri="{FF2B5EF4-FFF2-40B4-BE49-F238E27FC236}">
                <a16:creationId xmlns:a16="http://schemas.microsoft.com/office/drawing/2014/main" id="{BAC34FF2-63F0-D389-86C3-129F6179EA01}"/>
              </a:ext>
            </a:extLst>
          </p:cNvPr>
          <p:cNvSpPr txBox="1"/>
          <p:nvPr/>
        </p:nvSpPr>
        <p:spPr>
          <a:xfrm>
            <a:off x="360884" y="2620833"/>
            <a:ext cx="4277549" cy="1323439"/>
          </a:xfrm>
          <a:prstGeom prst="rect">
            <a:avLst/>
          </a:prstGeom>
          <a:noFill/>
        </p:spPr>
        <p:txBody>
          <a:bodyPr wrap="square" lIns="91440" tIns="45720" rIns="91440" bIns="45720" rtlCol="0" anchor="b">
            <a:spAutoFit/>
          </a:bodyPr>
          <a:lstStyle/>
          <a:p>
            <a:pPr algn="ctr"/>
            <a:r>
              <a:rPr lang="en-US" sz="4000" b="1" dirty="0">
                <a:solidFill>
                  <a:schemeClr val="bg1"/>
                </a:solidFill>
                <a:latin typeface="Arial"/>
                <a:ea typeface="Arial" charset="0"/>
                <a:cs typeface="Arial"/>
              </a:rPr>
              <a:t>Importance de </a:t>
            </a:r>
            <a:r>
              <a:rPr lang="en-US" sz="4000" b="1" dirty="0" err="1">
                <a:solidFill>
                  <a:schemeClr val="bg1"/>
                </a:solidFill>
                <a:latin typeface="Arial"/>
                <a:ea typeface="Arial" charset="0"/>
                <a:cs typeface="Arial"/>
              </a:rPr>
              <a:t>votre</a:t>
            </a:r>
            <a:r>
              <a:rPr lang="en-US" sz="4000" b="1" dirty="0">
                <a:solidFill>
                  <a:schemeClr val="bg1"/>
                </a:solidFill>
                <a:latin typeface="Arial"/>
                <a:ea typeface="Arial" charset="0"/>
                <a:cs typeface="Arial"/>
              </a:rPr>
              <a:t> </a:t>
            </a:r>
            <a:r>
              <a:rPr lang="en-US" sz="4000" b="1" dirty="0" err="1">
                <a:solidFill>
                  <a:schemeClr val="bg1"/>
                </a:solidFill>
                <a:latin typeface="Arial"/>
                <a:ea typeface="Arial" charset="0"/>
                <a:cs typeface="Arial"/>
              </a:rPr>
              <a:t>soutien</a:t>
            </a:r>
            <a:endParaRPr lang="en-US" sz="4000" b="1" dirty="0">
              <a:solidFill>
                <a:schemeClr val="bg1"/>
              </a:solidFill>
              <a:latin typeface="Arial"/>
              <a:ea typeface="Arial" charset="0"/>
              <a:cs typeface="Arial" panose="020B0604020202020204" pitchFamily="34" charset="0"/>
            </a:endParaRPr>
          </a:p>
        </p:txBody>
      </p:sp>
      <p:pic>
        <p:nvPicPr>
          <p:cNvPr id="14" name="Picture 13">
            <a:extLst>
              <a:ext uri="{FF2B5EF4-FFF2-40B4-BE49-F238E27FC236}">
                <a16:creationId xmlns:a16="http://schemas.microsoft.com/office/drawing/2014/main" id="{EE89A9E1-392A-E02E-CF01-2BAB145252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0040" y="5669280"/>
            <a:ext cx="1463040" cy="1024129"/>
          </a:xfrm>
          <a:prstGeom prst="rect">
            <a:avLst/>
          </a:prstGeom>
        </p:spPr>
      </p:pic>
      <p:sp>
        <p:nvSpPr>
          <p:cNvPr id="8" name="Text Placeholder 1">
            <a:extLst>
              <a:ext uri="{FF2B5EF4-FFF2-40B4-BE49-F238E27FC236}">
                <a16:creationId xmlns:a16="http://schemas.microsoft.com/office/drawing/2014/main" id="{E090C7E7-59E8-D48E-CC86-5F52C23D617C}"/>
              </a:ext>
            </a:extLst>
          </p:cNvPr>
          <p:cNvSpPr txBox="1">
            <a:spLocks/>
          </p:cNvSpPr>
          <p:nvPr/>
        </p:nvSpPr>
        <p:spPr>
          <a:xfrm>
            <a:off x="5719169" y="1927415"/>
            <a:ext cx="6371231" cy="46638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000" kern="0" dirty="0">
                <a:solidFill>
                  <a:schemeClr val="tx1">
                    <a:lumMod val="65000"/>
                    <a:lumOff val="35000"/>
                  </a:schemeClr>
                </a:solidFill>
                <a:latin typeface="Arial"/>
                <a:cs typeface="Calibri"/>
              </a:rPr>
              <a:t>Organisez des projets de service commun Leo-Lions</a:t>
            </a:r>
            <a:endParaRPr lang="en-US" sz="2000" kern="0" dirty="0">
              <a:solidFill>
                <a:schemeClr val="tx1">
                  <a:lumMod val="65000"/>
                  <a:lumOff val="35000"/>
                </a:schemeClr>
              </a:solidFill>
              <a:latin typeface="Arial"/>
              <a:cs typeface="Arial" charset="0"/>
            </a:endParaRP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000" kern="0" dirty="0">
                <a:solidFill>
                  <a:schemeClr val="tx1">
                    <a:lumMod val="65000"/>
                    <a:lumOff val="35000"/>
                  </a:schemeClr>
                </a:solidFill>
                <a:latin typeface="Arial"/>
                <a:cs typeface="Calibri"/>
              </a:rPr>
              <a:t>Faites en sorte que les Leos se sentent bienvenus aux réunions et événements Lions alors qu'ils sont encore des Leos actifs</a:t>
            </a:r>
            <a:r>
              <a:rPr lang="en-US" sz="2000" kern="0" dirty="0">
                <a:solidFill>
                  <a:schemeClr val="tx1">
                    <a:lumMod val="65000"/>
                    <a:lumOff val="35000"/>
                  </a:schemeClr>
                </a:solidFill>
                <a:latin typeface="Arial"/>
                <a:cs typeface="Calibri"/>
              </a:rPr>
              <a:t> </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000" kern="0" dirty="0">
                <a:solidFill>
                  <a:schemeClr val="tx1">
                    <a:lumMod val="65000"/>
                    <a:lumOff val="35000"/>
                  </a:schemeClr>
                </a:solidFill>
                <a:latin typeface="Arial"/>
                <a:cs typeface="Calibri"/>
              </a:rPr>
              <a:t>Les modèles et expériences positifs jouent pour beaucoup. Veillez à ce que les Leos se sentent respectés et indispensables au groupe et à ses causes</a:t>
            </a:r>
            <a:r>
              <a:rPr lang="en-US" sz="2000" kern="0" dirty="0">
                <a:solidFill>
                  <a:schemeClr val="tx1">
                    <a:lumMod val="65000"/>
                    <a:lumOff val="35000"/>
                  </a:schemeClr>
                </a:solidFill>
                <a:latin typeface="Arial"/>
                <a:cs typeface="Calibri"/>
              </a:rPr>
              <a:t> </a:t>
            </a:r>
            <a:endParaRPr lang="en-US" sz="2000" kern="0" dirty="0">
              <a:solidFill>
                <a:schemeClr val="tx1">
                  <a:lumMod val="65000"/>
                  <a:lumOff val="35000"/>
                </a:schemeClr>
              </a:solidFill>
              <a:latin typeface="Arial"/>
              <a:cs typeface="Arial"/>
            </a:endParaRPr>
          </a:p>
          <a:p>
            <a:pPr marL="342900" indent="-342900">
              <a:lnSpc>
                <a:spcPct val="100000"/>
              </a:lnSpc>
              <a:spcBef>
                <a:spcPts val="0"/>
              </a:spcBef>
              <a:spcAft>
                <a:spcPts val="2400"/>
              </a:spcAft>
              <a:buClr>
                <a:srgbClr val="EBB700"/>
              </a:buClr>
              <a:buSzPct val="80000"/>
              <a:buFont typeface="Lucida Grande" panose="020B0600040502020204" pitchFamily="34" charset="0"/>
              <a:buChar char="▶"/>
            </a:pPr>
            <a:r>
              <a:rPr lang="fr-FR" sz="2000" kern="0" dirty="0">
                <a:solidFill>
                  <a:schemeClr val="tx1">
                    <a:lumMod val="65000"/>
                    <a:lumOff val="35000"/>
                  </a:schemeClr>
                </a:solidFill>
                <a:latin typeface="Arial"/>
                <a:cs typeface="Calibri"/>
              </a:rPr>
              <a:t>Une contribution réduite ou un sentiment d'échec peut démotiver les Leos</a:t>
            </a:r>
            <a:endParaRPr lang="en-US" sz="2000" kern="0" dirty="0">
              <a:solidFill>
                <a:schemeClr val="tx1">
                  <a:lumMod val="65000"/>
                  <a:lumOff val="35000"/>
                </a:schemeClr>
              </a:solidFill>
              <a:latin typeface="Arial"/>
              <a:cs typeface="Arial"/>
            </a:endParaRPr>
          </a:p>
        </p:txBody>
      </p:sp>
      <p:sp>
        <p:nvSpPr>
          <p:cNvPr id="13" name="Headline">
            <a:extLst>
              <a:ext uri="{FF2B5EF4-FFF2-40B4-BE49-F238E27FC236}">
                <a16:creationId xmlns:a16="http://schemas.microsoft.com/office/drawing/2014/main" id="{67ED7421-F197-9620-9441-902DB38DA9CF}"/>
              </a:ext>
            </a:extLst>
          </p:cNvPr>
          <p:cNvSpPr txBox="1">
            <a:spLocks/>
          </p:cNvSpPr>
          <p:nvPr/>
        </p:nvSpPr>
        <p:spPr>
          <a:xfrm>
            <a:off x="5719169" y="378932"/>
            <a:ext cx="6371231" cy="1169551"/>
          </a:xfrm>
          <a:prstGeom prst="rect">
            <a:avLst/>
          </a:prstGeom>
        </p:spPr>
        <p:txBody>
          <a:bodyPr wrap="square" lIns="91440" tIns="45720" rIns="91440" bIns="45720" anchor="t">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fr-FR" sz="3500" kern="0">
                <a:solidFill>
                  <a:srgbClr val="00338D"/>
                </a:solidFill>
                <a:latin typeface="Arial"/>
                <a:cs typeface="Arial"/>
              </a:rPr>
              <a:t>Promouvoir une expérience positive</a:t>
            </a:r>
            <a:endParaRPr lang="fr-FR" sz="3500" kern="0">
              <a:solidFill>
                <a:srgbClr val="00338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2129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59DD-9E2E-C5EA-D9F8-C6AD5970E68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E91FFE-2CAB-77C5-4B64-66C1F437B8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Headline">
            <a:extLst>
              <a:ext uri="{FF2B5EF4-FFF2-40B4-BE49-F238E27FC236}">
                <a16:creationId xmlns:a16="http://schemas.microsoft.com/office/drawing/2014/main" id="{7FAF2D59-2087-87E8-9AD3-6DDF57CD0770}"/>
              </a:ext>
            </a:extLst>
          </p:cNvPr>
          <p:cNvSpPr txBox="1">
            <a:spLocks/>
          </p:cNvSpPr>
          <p:nvPr/>
        </p:nvSpPr>
        <p:spPr>
          <a:xfrm>
            <a:off x="506191" y="559988"/>
            <a:ext cx="5438327" cy="1323439"/>
          </a:xfrm>
          <a:prstGeom prst="rect">
            <a:avLst/>
          </a:prstGeom>
        </p:spPr>
        <p:txBody>
          <a:bodyPr wrap="square" lIns="91440" tIns="45720" rIns="91440" bIns="45720" anchor="t">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fr-FR" sz="4000" kern="0" dirty="0">
                <a:solidFill>
                  <a:srgbClr val="00338D"/>
                </a:solidFill>
                <a:latin typeface="Arial"/>
                <a:cs typeface="Arial"/>
              </a:rPr>
              <a:t>Enregistrer vos Leos dès aujourd’hui</a:t>
            </a:r>
            <a:endParaRPr lang="fr-FR" sz="4000" kern="0" dirty="0">
              <a:solidFill>
                <a:srgbClr val="00338D"/>
              </a:solidFill>
              <a:latin typeface="Arial" panose="020B0604020202020204" pitchFamily="34" charset="0"/>
              <a:cs typeface="Arial" panose="020B0604020202020204" pitchFamily="34" charset="0"/>
            </a:endParaRPr>
          </a:p>
        </p:txBody>
      </p:sp>
      <p:pic>
        <p:nvPicPr>
          <p:cNvPr id="6" name="Picture 5" descr="A person&amp;#39;s hands on a computer keyboard&#10;&#10;Description automatically generated">
            <a:extLst>
              <a:ext uri="{FF2B5EF4-FFF2-40B4-BE49-F238E27FC236}">
                <a16:creationId xmlns:a16="http://schemas.microsoft.com/office/drawing/2014/main" id="{14885614-04A3-ABD3-0EC6-79E96B669CE6}"/>
              </a:ext>
            </a:extLst>
          </p:cNvPr>
          <p:cNvPicPr>
            <a:picLocks noChangeAspect="1"/>
          </p:cNvPicPr>
          <p:nvPr/>
        </p:nvPicPr>
        <p:blipFill>
          <a:blip r:embed="rId4"/>
          <a:stretch>
            <a:fillRect/>
          </a:stretch>
        </p:blipFill>
        <p:spPr>
          <a:xfrm>
            <a:off x="6795571" y="2010780"/>
            <a:ext cx="4577508" cy="3047595"/>
          </a:xfrm>
          <a:prstGeom prst="rect">
            <a:avLst/>
          </a:prstGeom>
        </p:spPr>
      </p:pic>
      <p:sp>
        <p:nvSpPr>
          <p:cNvPr id="8" name="TextBox 7">
            <a:extLst>
              <a:ext uri="{FF2B5EF4-FFF2-40B4-BE49-F238E27FC236}">
                <a16:creationId xmlns:a16="http://schemas.microsoft.com/office/drawing/2014/main" id="{46835595-ECFA-6F43-9062-CEC095450108}"/>
              </a:ext>
            </a:extLst>
          </p:cNvPr>
          <p:cNvSpPr txBox="1"/>
          <p:nvPr/>
        </p:nvSpPr>
        <p:spPr>
          <a:xfrm>
            <a:off x="506191" y="2170111"/>
            <a:ext cx="4577508"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solidFill>
                  <a:schemeClr val="tx1">
                    <a:lumMod val="65000"/>
                    <a:lumOff val="35000"/>
                  </a:schemeClr>
                </a:solidFill>
                <a:latin typeface="Arial"/>
                <a:cs typeface="Calibri"/>
              </a:rPr>
              <a:t>Seuls les Leos officiellement enregistrés recevront les communications sur la poursuite de leur parcours de service.</a:t>
            </a:r>
            <a:endParaRPr lang="fr-FR" sz="2000" dirty="0">
              <a:solidFill>
                <a:schemeClr val="tx1">
                  <a:lumMod val="65000"/>
                  <a:lumOff val="35000"/>
                </a:schemeClr>
              </a:solidFill>
              <a:latin typeface="Arial"/>
              <a:ea typeface="Calibri"/>
              <a:cs typeface="Calibri"/>
            </a:endParaRPr>
          </a:p>
          <a:p>
            <a:endParaRPr lang="fr-FR" sz="2000" dirty="0">
              <a:solidFill>
                <a:schemeClr val="tx1">
                  <a:lumMod val="65000"/>
                  <a:lumOff val="35000"/>
                </a:schemeClr>
              </a:solidFill>
              <a:latin typeface="Arial"/>
              <a:ea typeface="Calibri"/>
              <a:cs typeface="Calibri"/>
            </a:endParaRPr>
          </a:p>
          <a:p>
            <a:r>
              <a:rPr lang="fr-FR" sz="2000" dirty="0">
                <a:solidFill>
                  <a:schemeClr val="tx1">
                    <a:lumMod val="65000"/>
                    <a:lumOff val="35000"/>
                  </a:schemeClr>
                </a:solidFill>
                <a:latin typeface="Arial"/>
                <a:cs typeface="Calibri"/>
              </a:rPr>
              <a:t>Ils pourront aussi consulter dans le système en ligne du Lions International un relevé de leurs années de service montrant leur impact. </a:t>
            </a:r>
          </a:p>
          <a:p>
            <a:endParaRPr lang="fr-FR" sz="2000" dirty="0">
              <a:solidFill>
                <a:schemeClr val="tx1">
                  <a:lumMod val="65000"/>
                  <a:lumOff val="35000"/>
                </a:schemeClr>
              </a:solidFill>
              <a:latin typeface="Arial"/>
              <a:cs typeface="Calibri"/>
            </a:endParaRPr>
          </a:p>
          <a:p>
            <a:r>
              <a:rPr lang="fr-FR" sz="2000" dirty="0">
                <a:solidFill>
                  <a:schemeClr val="tx1">
                    <a:lumMod val="65000"/>
                    <a:lumOff val="35000"/>
                  </a:schemeClr>
                </a:solidFill>
                <a:latin typeface="Arial"/>
                <a:cs typeface="Calibri"/>
              </a:rPr>
              <a:t>Ils pourront aussi vérifier s’ils répondent aux critères d’éligibilité pour devenir Leo-Lion.</a:t>
            </a:r>
            <a:endParaRPr lang="fr-FR" sz="2400" dirty="0">
              <a:solidFill>
                <a:schemeClr val="tx1">
                  <a:lumMod val="65000"/>
                  <a:lumOff val="35000"/>
                </a:schemeClr>
              </a:solidFill>
              <a:latin typeface="Arial"/>
              <a:ea typeface="Calibri"/>
              <a:cs typeface="Arial"/>
            </a:endParaRPr>
          </a:p>
        </p:txBody>
      </p:sp>
    </p:spTree>
    <p:extLst>
      <p:ext uri="{BB962C8B-B14F-4D97-AF65-F5344CB8AC3E}">
        <p14:creationId xmlns:p14="http://schemas.microsoft.com/office/powerpoint/2010/main" val="417298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727362" y="664001"/>
            <a:ext cx="8993083" cy="830997"/>
          </a:xfrm>
          <a:prstGeom prst="rect">
            <a:avLst/>
          </a:prstGeom>
          <a:noFill/>
        </p:spPr>
        <p:txBody>
          <a:bodyPr wrap="square" rtlCol="0" anchor="ctr" anchorCtr="0">
            <a:spAutoFit/>
          </a:bodyPr>
          <a:lstStyle/>
          <a:p>
            <a:pPr algn="ctr"/>
            <a:r>
              <a:rPr lang="fr-FR" sz="4800" b="1" dirty="0">
                <a:solidFill>
                  <a:schemeClr val="bg1"/>
                </a:solidFill>
                <a:latin typeface="Arial" panose="020B0604020202020204" pitchFamily="34" charset="0"/>
                <a:ea typeface="Arial" charset="0"/>
                <a:cs typeface="Arial" panose="020B0604020202020204" pitchFamily="34" charset="0"/>
              </a:rPr>
              <a:t>Planifier le parcours</a:t>
            </a:r>
          </a:p>
        </p:txBody>
      </p:sp>
      <p:sp>
        <p:nvSpPr>
          <p:cNvPr id="2" name="TextBox 1">
            <a:extLst>
              <a:ext uri="{FF2B5EF4-FFF2-40B4-BE49-F238E27FC236}">
                <a16:creationId xmlns:a16="http://schemas.microsoft.com/office/drawing/2014/main" id="{1CFFCFDA-EF30-C97C-3D6E-D1233E7B3A29}"/>
              </a:ext>
            </a:extLst>
          </p:cNvPr>
          <p:cNvSpPr txBox="1"/>
          <p:nvPr/>
        </p:nvSpPr>
        <p:spPr>
          <a:xfrm>
            <a:off x="727362" y="2493817"/>
            <a:ext cx="715171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85800" lvl="1" indent="-228600">
              <a:buAutoNum type="arabicPeriod"/>
            </a:pPr>
            <a:r>
              <a:rPr lang="fr-FR" sz="2000" dirty="0">
                <a:solidFill>
                  <a:schemeClr val="bg1"/>
                </a:solidFill>
                <a:cs typeface="Calibri"/>
              </a:rPr>
              <a:t>Discutez avec les Leos de leurs projets futurs</a:t>
            </a:r>
            <a:r>
              <a:rPr lang="en-US" sz="2000" dirty="0">
                <a:solidFill>
                  <a:schemeClr val="bg1"/>
                </a:solidFill>
                <a:cs typeface="Calibri"/>
              </a:rPr>
              <a:t>.</a:t>
            </a:r>
          </a:p>
          <a:p>
            <a:pPr marL="685800" lvl="1" indent="-228600">
              <a:buAutoNum type="arabicPeriod"/>
            </a:pPr>
            <a:endParaRPr lang="en-US" sz="2000" dirty="0">
              <a:solidFill>
                <a:schemeClr val="bg1"/>
              </a:solidFill>
              <a:cs typeface="Calibri"/>
            </a:endParaRPr>
          </a:p>
          <a:p>
            <a:pPr marL="685800" lvl="1" indent="-228600">
              <a:buAutoNum type="arabicPeriod"/>
            </a:pPr>
            <a:r>
              <a:rPr lang="fr-FR" sz="2000" dirty="0">
                <a:solidFill>
                  <a:schemeClr val="bg1"/>
                </a:solidFill>
                <a:cs typeface="Calibri"/>
              </a:rPr>
              <a:t>Sachez comprendre la différence de choix, de possibilités et de défis auxquels les Leos sont confrontés aujourd'hui par rapport à votre propre expérience.</a:t>
            </a:r>
            <a:endParaRPr lang="en-US" sz="2000" dirty="0">
              <a:solidFill>
                <a:schemeClr val="bg1"/>
              </a:solidFill>
              <a:cs typeface="Calibri"/>
            </a:endParaRPr>
          </a:p>
          <a:p>
            <a:pPr marL="685800" lvl="1" indent="-228600">
              <a:buAutoNum type="arabicPeriod"/>
            </a:pPr>
            <a:endParaRPr lang="en-US" sz="2000" dirty="0">
              <a:solidFill>
                <a:schemeClr val="bg1"/>
              </a:solidFill>
              <a:cs typeface="Calibri"/>
            </a:endParaRPr>
          </a:p>
          <a:p>
            <a:pPr marL="685800" lvl="1" indent="-228600">
              <a:buAutoNum type="arabicPeriod"/>
            </a:pPr>
            <a:r>
              <a:rPr lang="fr-FR" sz="2000" dirty="0">
                <a:solidFill>
                  <a:schemeClr val="bg1"/>
                </a:solidFill>
                <a:cs typeface="Calibri"/>
              </a:rPr>
              <a:t>Encouragez-les à continuer à servir et à développer leurs compétences en leadership</a:t>
            </a:r>
            <a:r>
              <a:rPr lang="en-US" sz="2000" dirty="0">
                <a:solidFill>
                  <a:schemeClr val="bg1"/>
                </a:solidFill>
                <a:cs typeface="Calibri"/>
              </a:rPr>
              <a:t>.</a:t>
            </a:r>
          </a:p>
          <a:p>
            <a:pPr marL="685800" lvl="1" indent="-228600">
              <a:buAutoNum type="arabicPeriod"/>
            </a:pPr>
            <a:endParaRPr lang="en-US" sz="2000" dirty="0">
              <a:solidFill>
                <a:schemeClr val="bg1"/>
              </a:solidFill>
              <a:cs typeface="Calibri"/>
            </a:endParaRPr>
          </a:p>
          <a:p>
            <a:pPr marL="685800" lvl="1" indent="-228600">
              <a:buAutoNum type="arabicPeriod"/>
            </a:pPr>
            <a:r>
              <a:rPr lang="en-US" sz="2000" dirty="0">
                <a:solidFill>
                  <a:schemeClr val="bg1"/>
                </a:solidFill>
                <a:cs typeface="Calibri"/>
              </a:rPr>
              <a:t>O</a:t>
            </a:r>
            <a:r>
              <a:rPr lang="fr-FR" sz="2000" dirty="0" err="1">
                <a:solidFill>
                  <a:schemeClr val="bg1"/>
                </a:solidFill>
                <a:cs typeface="Calibri"/>
              </a:rPr>
              <a:t>ffrez</a:t>
            </a:r>
            <a:r>
              <a:rPr lang="fr-FR" sz="2000" dirty="0">
                <a:solidFill>
                  <a:schemeClr val="bg1"/>
                </a:solidFill>
                <a:cs typeface="Calibri"/>
              </a:rPr>
              <a:t>-leur différentes voies vers l’affiliation Lions. Montrez-leur comment elle est flexible.</a:t>
            </a:r>
            <a:endParaRPr lang="en-US" sz="2000" dirty="0">
              <a:solidFill>
                <a:schemeClr val="bg1"/>
              </a:solidFill>
            </a:endParaRPr>
          </a:p>
        </p:txBody>
      </p:sp>
    </p:spTree>
    <p:extLst>
      <p:ext uri="{BB962C8B-B14F-4D97-AF65-F5344CB8AC3E}">
        <p14:creationId xmlns:p14="http://schemas.microsoft.com/office/powerpoint/2010/main" val="600579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240353" y="2054748"/>
            <a:ext cx="7772327" cy="3914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Les </a:t>
            </a:r>
            <a:r>
              <a:rPr lang="fr-FR" sz="2400" dirty="0" err="1">
                <a:solidFill>
                  <a:srgbClr val="55565A"/>
                </a:solidFill>
                <a:latin typeface="Arial" charset="0"/>
                <a:cs typeface="Arial" charset="0"/>
              </a:rPr>
              <a:t>Leos</a:t>
            </a:r>
            <a:r>
              <a:rPr lang="fr-FR" sz="2400" dirty="0">
                <a:solidFill>
                  <a:srgbClr val="55565A"/>
                </a:solidFill>
                <a:latin typeface="Arial" charset="0"/>
                <a:cs typeface="Arial" charset="0"/>
              </a:rPr>
              <a:t> bénéficient de leurs liens avec les Lions dès le début de leur parcours personnel.</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Enregistrer officiellement vos Leos auprès du Lions International garantit une bonne communication, l’enregistrement des années de service et leur éligibilité au statut de Leo-Lion.</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Aidez vos Leos à planifier la continuité de leur parcours au sein du Lions International. </a:t>
            </a:r>
          </a:p>
        </p:txBody>
      </p:sp>
      <p:sp>
        <p:nvSpPr>
          <p:cNvPr id="7" name="TextBox 6">
            <a:extLst>
              <a:ext uri="{FF2B5EF4-FFF2-40B4-BE49-F238E27FC236}">
                <a16:creationId xmlns:a16="http://schemas.microsoft.com/office/drawing/2014/main" id="{4A0F263E-D02A-E84C-9F14-761471A5A44B}"/>
              </a:ext>
            </a:extLst>
          </p:cNvPr>
          <p:cNvSpPr txBox="1"/>
          <p:nvPr/>
        </p:nvSpPr>
        <p:spPr>
          <a:xfrm>
            <a:off x="2240353" y="983317"/>
            <a:ext cx="7579610" cy="738664"/>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Points importants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1891217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875002"/>
            <a:ext cx="8993083" cy="1107996"/>
          </a:xfrm>
          <a:prstGeom prst="rect">
            <a:avLst/>
          </a:prstGeom>
          <a:noFill/>
        </p:spPr>
        <p:txBody>
          <a:bodyPr wrap="square" rtlCol="0" anchor="ctr" anchorCtr="0">
            <a:spAutoFit/>
          </a:bodyPr>
          <a:lstStyle/>
          <a:p>
            <a:pPr algn="ctr"/>
            <a:r>
              <a:rPr lang="fr-FR" sz="6600" b="1">
                <a:solidFill>
                  <a:schemeClr val="bg1"/>
                </a:solidFill>
                <a:latin typeface="Arial" panose="020B0604020202020204" pitchFamily="34" charset="0"/>
                <a:ea typeface="Arial" charset="0"/>
                <a:cs typeface="Arial" panose="020B0604020202020204" pitchFamily="34" charset="0"/>
              </a:rPr>
              <a:t>Programme Leo-Lion</a:t>
            </a:r>
          </a:p>
        </p:txBody>
      </p:sp>
    </p:spTree>
    <p:extLst>
      <p:ext uri="{BB962C8B-B14F-4D97-AF65-F5344CB8AC3E}">
        <p14:creationId xmlns:p14="http://schemas.microsoft.com/office/powerpoint/2010/main" val="38275837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3640</Words>
  <Application>Microsoft Office PowerPoint</Application>
  <PresentationFormat>Widescreen</PresentationFormat>
  <Paragraphs>364</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Melissa</dc:creator>
  <cp:lastModifiedBy>Lesimple, Patrick</cp:lastModifiedBy>
  <cp:revision>36</cp:revision>
  <dcterms:created xsi:type="dcterms:W3CDTF">2021-12-09T21:53:21Z</dcterms:created>
  <dcterms:modified xsi:type="dcterms:W3CDTF">2024-04-01T19:27:38Z</dcterms:modified>
</cp:coreProperties>
</file>