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100" r:id="rId3"/>
    <p:sldId id="1208" r:id="rId4"/>
    <p:sldId id="1150" r:id="rId5"/>
    <p:sldId id="1210" r:id="rId6"/>
    <p:sldId id="1214" r:id="rId7"/>
    <p:sldId id="1215" r:id="rId8"/>
    <p:sldId id="1211" r:id="rId9"/>
    <p:sldId id="1213" r:id="rId10"/>
    <p:sldId id="1216" r:id="rId11"/>
    <p:sldId id="1218" r:id="rId12"/>
    <p:sldId id="1220" r:id="rId13"/>
    <p:sldId id="1221" r:id="rId14"/>
    <p:sldId id="1261" r:id="rId15"/>
    <p:sldId id="1222" r:id="rId16"/>
    <p:sldId id="1226" r:id="rId17"/>
    <p:sldId id="1227" r:id="rId18"/>
    <p:sldId id="1223" r:id="rId19"/>
    <p:sldId id="12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1145" autoAdjust="0"/>
  </p:normalViewPr>
  <p:slideViewPr>
    <p:cSldViewPr snapToGrid="0">
      <p:cViewPr varScale="1">
        <p:scale>
          <a:sx n="52" d="100"/>
          <a:sy n="52" d="100"/>
        </p:scale>
        <p:origin x="116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E0A9F-7896-4C69-812D-14DF02B0AE6A}"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8214D-18BC-42AA-9645-83E9426CD5DF}" type="slidenum">
              <a:rPr lang="en-US" smtClean="0"/>
              <a:t>‹#›</a:t>
            </a:fld>
            <a:endParaRPr lang="en-US"/>
          </a:p>
        </p:txBody>
      </p:sp>
    </p:spTree>
    <p:extLst>
      <p:ext uri="{BB962C8B-B14F-4D97-AF65-F5344CB8AC3E}">
        <p14:creationId xmlns:p14="http://schemas.microsoft.com/office/powerpoint/2010/main" val="4152526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FF0000"/>
                </a:solidFill>
                <a:latin typeface="Arial" panose="020B0604020202020204" pitchFamily="34" charset="0"/>
                <a:ea typeface="ＭＳ Ｐゴシック" pitchFamily="34" charset="-128"/>
                <a:cs typeface="Arial" panose="020B0604020202020204" pitchFamily="34" charset="0"/>
              </a:rPr>
              <a:t>Ohjaajalle: </a:t>
            </a:r>
            <a:r>
              <a:rPr lang="fi-FI" sz="1200" dirty="0">
                <a:solidFill>
                  <a:schemeClr val="tx1"/>
                </a:solidFill>
                <a:latin typeface="Arial" panose="020B0604020202020204" pitchFamily="34" charset="0"/>
                <a:ea typeface="ＭＳ Ｐゴシック" pitchFamily="34" charset="-128"/>
                <a:cs typeface="Arial" panose="020B0604020202020204" pitchFamily="34" charset="0"/>
              </a:rPr>
              <a:t>Lions International suunnitteli tämän perehdytys- ja koulutusohjelman leoklubineuvojille, jotka ovat uusia tai jotka eivät ole koskaan saaneet virallista koulutusta tehtäväänsä leoneuvojina. Vaikka tämä koulutus ei varmasti kata kaikkea, mikä liittyy leoneuvojana toimimiseen, se tarjoaa perustyökalut, joita tarvitaan viran tehtävien menestyksekkääseen suorittamiseen.</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tx1"/>
                </a:solidFill>
                <a:latin typeface="Arial" panose="020B0604020202020204" pitchFamily="34" charset="0"/>
                <a:ea typeface="ＭＳ Ｐゴシック" pitchFamily="34" charset="-128"/>
                <a:cs typeface="Arial" panose="020B0604020202020204" pitchFamily="34" charset="0"/>
              </a:rPr>
              <a:t>Tämä koulutus olisi suoritettava LCI:n säännöt ja toimintatavat tuntevan lionkouluttajan johdolla, kuten piirin tai moninkertaispiirin leojohtajan tai kokeneen leoneuvojan johdolla. Tai mahdollisesti sellaisen lionin opastuksella, joka on suorittanut LCI:n Kouluttajien koulutusinstituutin </a:t>
            </a:r>
            <a:r>
              <a:rPr lang="fi-FI" sz="1200" baseline="0" dirty="0">
                <a:solidFill>
                  <a:srgbClr val="FF0000"/>
                </a:solidFill>
                <a:latin typeface="Arial" panose="020B0604020202020204" pitchFamily="34" charset="0"/>
                <a:ea typeface="ＭＳ Ｐゴシック" pitchFamily="34" charset="-128"/>
                <a:cs typeface="Arial" panose="020B0604020202020204" pitchFamily="34" charset="0"/>
              </a:rPr>
              <a:t>tai Lionien virallisen pätevöitymisohjelman</a:t>
            </a:r>
            <a:r>
              <a:rPr lang="fi-FI" sz="1200" dirty="0">
                <a:solidFill>
                  <a:schemeClr val="tx1"/>
                </a:solidFill>
                <a:latin typeface="Arial" panose="020B0604020202020204" pitchFamily="34" charset="0"/>
                <a:ea typeface="ＭＳ Ｐゴシック" pitchFamily="34" charset="-128"/>
                <a:cs typeface="Arial" panose="020B0604020202020204" pitchFamily="34" charset="0"/>
              </a:rPr>
              <a:t> ja tuntee Leoklubiohjelman.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itchFamily="34" charset="0"/>
                <a:ea typeface="ＭＳ Ｐゴシック" pitchFamily="34" charset="-128"/>
              </a:rPr>
              <a:t>Lions Shop -kaupassa on leojen osasto, jossa on tarvikkeita ja asusteita uusille leoille ja leokokouksia varten, mukaan lukien leojen uusien jäsenten paketit, leojen rintaneulat, kellot ja asusteet.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itchFamily="34" charset="0"/>
                <a:ea typeface="ＭＳ Ｐゴシック" pitchFamily="34" charset="-128"/>
              </a:rPr>
              <a:t>Kaikki leoklubivirkailijat, leoklubin jäsenet, leoneuvojat ja piirin/moninkertaispiirin leojohtajat, jotka on ilmoitettu</a:t>
            </a:r>
            <a:r>
              <a:rPr lang="fi-FI" baseline="0" dirty="0">
                <a:latin typeface="Arial" pitchFamily="34" charset="0"/>
                <a:ea typeface="ＭＳ Ｐゴシック" pitchFamily="34" charset="-128"/>
              </a:rPr>
              <a:t> kuluvalle toimivuodelle ja</a:t>
            </a:r>
            <a:r>
              <a:rPr lang="fi-FI" dirty="0">
                <a:latin typeface="Arial" pitchFamily="34" charset="0"/>
                <a:ea typeface="ＭＳ Ｐゴシック" pitchFamily="34" charset="-128"/>
              </a:rPr>
              <a:t> joilla on henkilökohtainen sähköpostiosoite, saavat leojen eNews -uutiskirjeen automaattisesti kansainvälisestä päämajasta. eNews lähetetään neljännesvuosittain, ja se tarjoaa tärkeää tietoa leoklubiohjelmaan osallistuvien leojen ja lionien tulevista määräajoista, tapahtumista ja resursseista.</a:t>
            </a:r>
          </a:p>
          <a:p>
            <a:endParaRPr lang="en-US" altLang="en-US" dirty="0">
              <a:latin typeface="Arial" pitchFamily="34" charset="0"/>
              <a:ea typeface="ＭＳ Ｐゴシック" pitchFamily="34" charset="-128"/>
            </a:endParaRPr>
          </a:p>
          <a:p>
            <a:r>
              <a:rPr lang="fi-FI" dirty="0">
                <a:latin typeface="Arial" pitchFamily="34" charset="0"/>
                <a:ea typeface="ＭＳ Ｐゴシック" pitchFamily="34" charset="-128"/>
              </a:rPr>
              <a:t>Leoneuvojat, jotka ovat ilmoittaneet yhteystietonsa kansainväliselle päämajalle, mutta he eivät ole saaneet Leo eNews -uutiskirjettä, on otettava yhteyttä Leoklubiohjelman osastoon.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Arial" pitchFamily="34" charset="0"/>
                <a:ea typeface="ＭＳ Ｐゴシック" pitchFamily="34" charset="-128"/>
              </a:rPr>
              <a:t>Leojen Facebook-sivuilla annetaan lioneille ja leoille leoklubiohjelman uusimmat uutiset ja tietoja tapahtumista. Facebook-sivu toimii myös foorumina, jolla leot ympäri maailmaa voivat pitää yhteyttä toisiinsa ja jakaa ideoita esimerkiksi tehokkaista yhteisöpalveluista tai hyvän johtajan ominaisuuksista. Leojen eNewsin tavoin se on myös erinomainen tapa pysyä ajan tasalla leoklubiohjelmaan liittyvistä uusimmista uutisista ja tapahtumista. Seuraa sivua osoitteessa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tx1"/>
                </a:solidFill>
                <a:effectLst/>
                <a:latin typeface="Arial" panose="020B0604020202020204" pitchFamily="34" charset="0"/>
                <a:ea typeface="Calibri" panose="020F0502020204030204" pitchFamily="34" charset="0"/>
                <a:cs typeface="Arial" panose="020B0604020202020204" pitchFamily="34" charset="0"/>
              </a:rPr>
              <a:t>Leojen neuvoa-antava paneeli on 32 leon ja lionin muodostama neuvoa-antava toimikunta, joka tapaa kuukausittain ja jäsenet toimivat eri toimikunnissa, tarjoten palautetta Lions Internationalille ja luomalla resursseja tukemaan Leoklubiohjelmaa. Paneeli työskentelee kolmessa toimikunnassa, jotka keskittyvät leojen rekrytointiin, leojen jäsenyyskokemukseen ja leosta-lioniksi siirtymiseen. Jokainen toimikunta on luonut PowerPoint-esityksiä ja oppaita, jotka ovat käytettävissä lionien verkkosivulla. Hakemusten määräaika on joka vuosi 15. elokuuta.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Leo tai leo-lion voidaan nimittää palvelemaan lionspiirin tai moninkertaispiirin alueella. </a:t>
            </a:r>
          </a:p>
          <a:p>
            <a:endParaRPr lang="en-US" dirty="0"/>
          </a:p>
          <a:p>
            <a:r>
              <a:rPr lang="fi-FI" dirty="0"/>
              <a:t>Leo-lioneilla on myös mahdollisuus toimia virallisina Lions Clubs Internationalin hallituksen yhteyshenkilöinä. Kaksi leo-lionia nimitetään vuosittain edustamaan nuorten etuja ja näkökantoja. </a:t>
            </a:r>
          </a:p>
          <a:p>
            <a:endParaRPr lang="en-US" dirty="0"/>
          </a:p>
          <a:p>
            <a:r>
              <a:rPr lang="fi-FI" dirty="0">
                <a:solidFill>
                  <a:srgbClr val="151515"/>
                </a:solidFill>
                <a:latin typeface="HelveticaNeue-Light"/>
              </a:rPr>
              <a:t>Lisätietoja kustakin roolista on Hallituksen sääntökokoelman luvuissa </a:t>
            </a:r>
            <a:r>
              <a:rPr lang="fi-FI" b="0" i="0" dirty="0">
                <a:solidFill>
                  <a:srgbClr val="151515"/>
                </a:solidFill>
                <a:effectLst/>
                <a:latin typeface="HelveticaNeue-Light"/>
              </a:rPr>
              <a:t>III ja VII.</a:t>
            </a:r>
            <a:r>
              <a:rPr lang="fi-FI" dirty="0">
                <a:solidFill>
                  <a:srgbClr val="151515"/>
                </a:solidFill>
                <a:latin typeface="HelveticaNeue-Light"/>
              </a:rPr>
              <a:t> https://www.lionsclubs.org/fi/resources-for-members/resource-center/board-policy-manual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Lionien oppimiskeskus (LLC) tarjoaa lioneille ja leoille mahdollisuuden kehittää johtamistaitoja lionien verkkosivuilla saatavilla olevien verkkokurssien avulla. Leo tarvitsee Lion Account -tilin kirjautuakseen sisään ja suorittaakseen Learn-sovelluksessa kursseja.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dirty="0">
                <a:solidFill>
                  <a:schemeClr val="tx1"/>
                </a:solidFill>
                <a:latin typeface="Arial" panose="020B0604020202020204" pitchFamily="34" charset="0"/>
                <a:ea typeface="ＭＳ Ｐゴシック" pitchFamily="34" charset="-128"/>
                <a:cs typeface="Arial" panose="020B0604020202020204" pitchFamily="34" charset="0"/>
              </a:rPr>
              <a:t>Leojohtajien apuraha tarjoaa leoille mahdollisuuden kehittää johtamistaitojaan järjestämällä koulutusta tai konferenssin, joissa käsitellään jotain tiettyä leojen tarvetta. Apurahoja tällaisten konferenssien tai koulutusten rahoittamiseen on saatavilla lionpiirien, moninkertaispiirien ja vaalipiirien käyttöön. Näissä koulutuksissa on vastattava leojen tarpeeseen kehittää johtamistaitoja, erityisesti projektinhallinnan, tiimityön, viestinnän, innovaation tai palveluprojektien suunnittelun aloilla. Apurahan saajien on käytettävä vähintään yhtä Leojen koulutuskurssin istuntoa tapahtuman aikana.</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fi-FI" sz="1200" dirty="0">
                <a:solidFill>
                  <a:schemeClr val="tx1"/>
                </a:solidFill>
                <a:latin typeface="Arial" panose="020B0604020202020204" pitchFamily="34" charset="0"/>
                <a:ea typeface="ＭＳ Ｐゴシック" pitchFamily="34" charset="-128"/>
                <a:cs typeface="Arial" panose="020B0604020202020204" pitchFamily="34" charset="0"/>
              </a:rPr>
              <a:t>Lions International myöntää korkeintaan US$2000 joka toimivuosi. Apurahahakemukset on lähetettävä ja niille on saatava hyväksyntä ennen tapahtuman järjestämistä. Hakemuksia tarkistetaan siinä järjestyksessä, jossa ne vastaanotetaan 1. heinäkuuta alkaen, ja niitä hyväksytään jatkuvasti kunkin toimivuoden 1. toukokuuta asti. Apurahat myönnetään tukikelpoisille hakijoille suunnitellun Leojohtajien tapahtuman sisällön ja laadun perusteella. Hakemukset löytyvät osoitteesta lionsclubs.org/leogrants</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LCIF:n Leojen palveluapurahat otettiin käyttöön vuonna 2018 antamaan taloudellista tukea leojen palveluprojekteille. Lionspiiri tai moninkertaispiiri voi hakea enintään 5000 Yhdysvaltain dollaria riippumatta siitä, kuinka monta klubia tai minkälainen klubityyppi on kyseessä. Paikalliset leot ja lionit keräävät 25 prosenttia vastaavan summan. Tämä apuraha on ensimmäinen apuraha, jonka LCIF on luonut nimenomaan leoille. Leoklubit, jotka haluavat toteuttaa hankkeen, jolla on vahva palvelukomponentti, leo/lion-yhteistyötä tai joka täyttää humanitaarisen avun tarpeet yhteisössä, voivat harkita tämän apurahan hakemista. Jos sinulla on kysyttävää, lähetä sähköpostia osoitteeseen </a:t>
            </a:r>
            <a:r>
              <a:rPr lang="fi-F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fi-FI">
                <a:latin typeface="Arial" pitchFamily="34" charset="0"/>
                <a:ea typeface="ＭＳ Ｐゴシック" pitchFamily="34" charset="-128"/>
              </a:rPr>
              <a:t>Lions Internationalilla on useita palkintoja, joilla annetaan tunnustusta leoklubiohjelmassa toimiville leoille ja lioneille. Jotkin palkinnot on tarkoitettu yksittäisille leoille ja lioneille, kun taas toiset on suunniteltu antamaan tunnustusta leoklubeille, piireille tai moninkertaispiireille. Lisätietoja, kuten palkintojen ja hakemuslomakkeiden täydellinen luettelo, on leosivustolla osoitteessa </a:t>
            </a:r>
            <a:r>
              <a:rPr lang="fi-FI" sz="1200">
                <a:solidFill>
                  <a:schemeClr val="tx1"/>
                </a:solidFill>
                <a:latin typeface="Arial" panose="020B0604020202020204" pitchFamily="34" charset="0"/>
                <a:ea typeface="ＭＳ Ｐゴシック" pitchFamily="34" charset="-128"/>
                <a:cs typeface="Arial" panose="020B0604020202020204" pitchFamily="34" charset="0"/>
              </a:rPr>
              <a:t>lionsclubs.org/leos</a:t>
            </a:r>
            <a:r>
              <a:rPr lang="fi-FI">
                <a:latin typeface="Arial" pitchFamily="34" charset="0"/>
                <a:ea typeface="ＭＳ Ｐゴシック" pitchFamily="34" charset="-128"/>
              </a:rPr>
              <a:t>.</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solidFill>
                  <a:schemeClr val="tx1"/>
                </a:solidFill>
                <a:latin typeface="+mn-lt"/>
              </a:rPr>
              <a:t>Ohjaajalle: Moduulin 4 lopun valinnaisessa harjoituksessa, pyydä osallistujia miettimään moduulin 2 lopussa laadittua suunnitelmaa. Kysy, mitä resursseja he tulevat käyttämään auttaakseen saavuttamaan tavoitteet tai parantamaan suunnitelmia, joita he laativat klubin menestyksen varmistamiseksi. </a:t>
            </a:r>
          </a:p>
          <a:p>
            <a:endParaRPr lang="en-US" dirty="0"/>
          </a:p>
          <a:p>
            <a:r>
              <a:rPr lang="fi-FI" dirty="0"/>
              <a:t>Esimerkki: Leoneuvojat, jotka aikovat järjestää rekrytointi-illan koulussa, voivat tilata esitteitä ja julisteita Lions Internationalilta täyttämällä leoklubiohjelman julkaisulomakkeen. </a:t>
            </a:r>
          </a:p>
          <a:p>
            <a:endParaRPr lang="en-US" dirty="0"/>
          </a:p>
          <a:p>
            <a:r>
              <a:rPr lang="fi-FI" dirty="0"/>
              <a:t>Arvioitu aika: 10 minuuttia</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i-FI" sz="1200" b="1" dirty="0">
                <a:solidFill>
                  <a:srgbClr val="FF0000"/>
                </a:solidFill>
                <a:latin typeface="Arial" panose="020B0604020202020204" pitchFamily="34" charset="0"/>
                <a:ea typeface="ＭＳ Ｐゴシック" pitchFamily="34" charset="-128"/>
                <a:cs typeface="Arial" panose="020B0604020202020204" pitchFamily="34" charset="0"/>
              </a:rPr>
              <a:t>Ohjaajalle: </a:t>
            </a:r>
            <a:r>
              <a:rPr lang="fi-FI" sz="1200" dirty="0">
                <a:solidFill>
                  <a:schemeClr val="tx1"/>
                </a:solidFill>
                <a:latin typeface="Arial" panose="020B0604020202020204" pitchFamily="34" charset="0"/>
                <a:ea typeface="ＭＳ Ｐゴシック" pitchFamily="34" charset="-128"/>
                <a:cs typeface="Arial" panose="020B0604020202020204" pitchFamily="34" charset="0"/>
              </a:rPr>
              <a:t>Tämä koulutus on tarkoitettu moduulien esittelemiseen yhdessä tai erillisinä moduuleina. Yleinen suositus on, että kouluttajien olisi tarkistettava kussakin osiossa oleva aineisto ja valittavat moduulit, jotka ovat tarkoituksenmukaisia oman alueen leoneuvojille. Koulutuksen järjestäjät voivat päättää, että moduulit jaetaan eri istuntoihin tai erillisiin koulutusohjelmiin.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i-FI" sz="1200" dirty="0">
                <a:solidFill>
                  <a:srgbClr val="FF0000"/>
                </a:solidFill>
                <a:latin typeface="Arial" panose="020B0604020202020204" pitchFamily="34" charset="0"/>
                <a:ea typeface="ＭＳ Ｐゴシック" pitchFamily="34" charset="-128"/>
                <a:cs typeface="Arial" panose="020B0604020202020204" pitchFamily="34" charset="0"/>
              </a:rPr>
              <a:t>Jokainen moduuli päättyy ehdotettuun pohdinta- tai keskusteluharjoitukseen. Pohdintaan/keskusteluun innostavia kysymyksiä voidaan käyttää eri tavoilla:</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i-FI" sz="1200" dirty="0">
                <a:solidFill>
                  <a:srgbClr val="FF0000"/>
                </a:solidFill>
                <a:latin typeface="Arial" panose="020B0604020202020204" pitchFamily="34" charset="0"/>
                <a:ea typeface="ＭＳ Ｐゴシック" pitchFamily="34" charset="-128"/>
                <a:cs typeface="Arial" panose="020B0604020202020204" pitchFamily="34" charset="0"/>
              </a:rPr>
              <a:t>Yksilöllinen pohdinta – kannustaa osallistujia tekemään omat muistiinpanonsa itsenäisesti</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i-FI" dirty="0">
                <a:solidFill>
                  <a:srgbClr val="FF0000"/>
                </a:solidFill>
                <a:latin typeface="Arial" panose="020B0604020202020204" pitchFamily="34" charset="0"/>
                <a:ea typeface="ＭＳ Ｐゴシック" pitchFamily="34" charset="-128"/>
                <a:cs typeface="Arial" panose="020B0604020202020204" pitchFamily="34" charset="0"/>
              </a:rPr>
              <a:t>Suuri ryhmäkeskustelu – tallenna vastaukset fläppitaululle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i-FI" sz="1200" dirty="0">
                <a:solidFill>
                  <a:srgbClr val="FF0000"/>
                </a:solidFill>
                <a:latin typeface="Arial" panose="020B0604020202020204" pitchFamily="34" charset="0"/>
                <a:ea typeface="ＭＳ Ｐゴシック" pitchFamily="34" charset="-128"/>
                <a:cs typeface="Arial" panose="020B0604020202020204" pitchFamily="34" charset="0"/>
              </a:rPr>
              <a:t>Pienryhmäkeskustelu – varaa lisää aikaa pienryhmille, jotta ne voivat keskustella ensin ja raportoida ideoistaan suuremmalle ryhmälle</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Arial" pitchFamily="34" charset="0"/>
                <a:ea typeface="ＭＳ Ｐゴシック" pitchFamily="34" charset="-128"/>
              </a:rPr>
              <a:t>Leoklubin resurssit -moduuli sisältää yleiskatsauksen Lions Internationalin tarjoamasta tuesta sekä leoneuvojille tarjolla olevista resursseista. Moduuli kattaa:</a:t>
            </a:r>
          </a:p>
          <a:p>
            <a:pPr marL="742950" lvl="1" indent="-285750">
              <a:buFont typeface="Arial" panose="020B0604020202020204" pitchFamily="34" charset="0"/>
              <a:buChar char="•"/>
              <a:defRPr/>
            </a:pPr>
            <a:r>
              <a:rPr lang="fi-FI" sz="2400" dirty="0">
                <a:latin typeface="Arial" pitchFamily="34" charset="0"/>
                <a:ea typeface="ＭＳ Ｐゴシック" pitchFamily="34" charset="-128"/>
              </a:rPr>
              <a:t>Leoklubiohjelman resurssit</a:t>
            </a:r>
          </a:p>
          <a:p>
            <a:pPr marL="742950" lvl="1" indent="-285750">
              <a:buFont typeface="Arial" panose="020B0604020202020204" pitchFamily="34" charset="0"/>
              <a:buChar char="•"/>
              <a:defRPr/>
            </a:pPr>
            <a:r>
              <a:rPr lang="fi-FI" sz="2400" dirty="0">
                <a:latin typeface="Arial" pitchFamily="34" charset="0"/>
                <a:ea typeface="ＭＳ Ｐゴシック" pitchFamily="34" charset="-128"/>
              </a:rPr>
              <a:t>Leoklubin viestintä</a:t>
            </a:r>
          </a:p>
          <a:p>
            <a:pPr marL="742950" lvl="1" indent="-285750">
              <a:buFont typeface="Arial" panose="020B0604020202020204" pitchFamily="34" charset="0"/>
              <a:buChar char="•"/>
              <a:defRPr/>
            </a:pPr>
            <a:r>
              <a:rPr lang="fi-FI" sz="2400" dirty="0">
                <a:latin typeface="Arial" pitchFamily="34" charset="0"/>
                <a:ea typeface="ＭＳ Ｐゴシック" pitchFamily="34" charset="-128"/>
              </a:rPr>
              <a:t>Leoapurahat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Tämän moduulin lopussa leoneuvojien pitäisi tuntea kaikki resurssit, joita Lions International tarjoaa leoklubien tukemiseen.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sz="1200" dirty="0">
                <a:solidFill>
                  <a:schemeClr val="tx1"/>
                </a:solidFill>
                <a:latin typeface="Arial" panose="020B0604020202020204" pitchFamily="34" charset="0"/>
                <a:ea typeface="Helvetica Neue" charset="0"/>
                <a:cs typeface="Arial" panose="020B0604020202020204" pitchFamily="34" charset="0"/>
              </a:rPr>
              <a:t>Lions Internationalin päämaja sijaitsee Oak Brookissa (Illinois, USA). Täällä on 300 Lions Internationalin ja LCIF:n työntekijää, jotka tukevat lioneja ja leoja.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Tässä on Lions Internationalin päämajan leoklubiohjelman resurssien luettelo. Moduuli kattaa kaikki nämä seuraavilla dioilla. Linkkejä kaikkiin resursseihin on osoitteessa www.lionsclubs.org/leos.</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Ensimmäinen paikka, jossa leoneuvojan pitäisi vierailla, on leojen sivu osoitteessa www.lionsclubs.org/leos. Tällä sivulla on linkkejä kaikkiin leoklubin resursseihin ja muihin sivuihin, joilla voi tutkia leoklubeihin liittyviä tietoja Lions Internationalin sivuston kautta. </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Lions International on luonut verkkoresursseja, joiden avulla voidaan markkinoida leoklubeja verkossa ja paljon muuta. Leoneuvojat löytävät linkit leoresursseihin kohdasta ”Hyödyllisiä leoresursseja” leojen verkkosivulla tai käymällä Lions Internationalin verkkosivun Resurssikeskuksessa ja valitsemalla Leot.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Lions Internationalilla on useita leojen esitteitä, julisteita ja oppaita, jotka voi ladata verkkosivulta. Lionit voivat myös tehdä tilauksia painetuista materiaaleista.</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Leoklubin julkaisulomakkeessa on täydellinen luettelo kaikista Lions Internationalin julkaisemista painetuista resursseista. Tilaukset voidaan tehdä lähettämällä leoklubiohjelman tilauslomake osoitteeseen leo@lionsclubs.org. Resurssit ovat ilmaisia, mutta lionsklubin, piirin tai moninkertaispiirin on maksettava postituskulut.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6659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2258-B76F-463B-8140-858567280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00D676-D1D5-4919-AD6E-13D1050F0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8520B6-44D9-4CE8-9EE5-A7D9EAD82BC8}"/>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5" name="Footer Placeholder 4">
            <a:extLst>
              <a:ext uri="{FF2B5EF4-FFF2-40B4-BE49-F238E27FC236}">
                <a16:creationId xmlns:a16="http://schemas.microsoft.com/office/drawing/2014/main" id="{C61DE399-BB74-4392-8210-DC9AFCADB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5DD33-6B25-4D98-AA4D-6CFC863C4EF3}"/>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3517184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F3243-1FCD-4B35-B38E-9386D310CE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759C4-33E6-461F-BF40-5D03CE25E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1C2DC-1736-4DBD-96FA-0DD4E2E46CC3}"/>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5" name="Footer Placeholder 4">
            <a:extLst>
              <a:ext uri="{FF2B5EF4-FFF2-40B4-BE49-F238E27FC236}">
                <a16:creationId xmlns:a16="http://schemas.microsoft.com/office/drawing/2014/main" id="{604C7EE6-BDCD-4EA1-8BD1-A7B856F1D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835E9-F2D5-4BC8-95F9-FFE4E518091D}"/>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320916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44511-9F43-43B6-B210-DD37EAB69D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6D20D3-A6EB-46F0-A76D-F1BA5146E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9FF4A-EF1F-4608-BE9B-2AC384F079DE}"/>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5" name="Footer Placeholder 4">
            <a:extLst>
              <a:ext uri="{FF2B5EF4-FFF2-40B4-BE49-F238E27FC236}">
                <a16:creationId xmlns:a16="http://schemas.microsoft.com/office/drawing/2014/main" id="{CDB7F6E7-3976-4B80-AF0C-686CBE13A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B585F-C1E2-4DAD-802D-794A0955BAA8}"/>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164142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61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110B-5790-4B85-9FF5-F309E6689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3FBCA-F4D7-4EF4-98D5-D04EB41006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4C0AA-0622-46AF-B1D0-DBA5C519F6A5}"/>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5" name="Footer Placeholder 4">
            <a:extLst>
              <a:ext uri="{FF2B5EF4-FFF2-40B4-BE49-F238E27FC236}">
                <a16:creationId xmlns:a16="http://schemas.microsoft.com/office/drawing/2014/main" id="{B1F8DDEE-4ED5-4A8B-AB96-E4B2A56DF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7B409-2B6D-47E1-B87B-9FB9E6E256E5}"/>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101983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25FD-CF0D-4A64-B7D0-C2E96BCF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D9710C-E459-4B25-AED3-AF0566E1E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D35BEE-0345-4F8A-9A04-934B6BD4B4B0}"/>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5" name="Footer Placeholder 4">
            <a:extLst>
              <a:ext uri="{FF2B5EF4-FFF2-40B4-BE49-F238E27FC236}">
                <a16:creationId xmlns:a16="http://schemas.microsoft.com/office/drawing/2014/main" id="{52930DAF-CF15-49DA-ACAB-D34C149D1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B40ED-F275-4D6F-9F99-D9D56D324D45}"/>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176722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80C0-5724-4E7F-8FAB-2B0B96FF8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DAAF7-3D00-4ED3-9E62-7ABE84D7E9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AE7C4-DC76-4798-AFC5-555A6EBDB0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B66E35-7524-4B90-93FE-1D3550B0CB7F}"/>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6" name="Footer Placeholder 5">
            <a:extLst>
              <a:ext uri="{FF2B5EF4-FFF2-40B4-BE49-F238E27FC236}">
                <a16:creationId xmlns:a16="http://schemas.microsoft.com/office/drawing/2014/main" id="{AE9CC563-2BA9-442E-91B5-DC7ECDA2D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1A0D7-35A5-4C82-BF61-70A045C72AA7}"/>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114328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13CD-369F-4D3A-A673-817AEF3636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F44B1C-BC3D-4CA9-9A34-D54C20CBDF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834D2-F56D-4CCE-AB49-E63B7B8569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79F43-6C92-4E59-B3AE-B1EC97BD0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AB4F-B562-4E5E-AD16-EF86F89D1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4EF42-7F0A-4A75-8F7A-EBCEDB37612D}"/>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8" name="Footer Placeholder 7">
            <a:extLst>
              <a:ext uri="{FF2B5EF4-FFF2-40B4-BE49-F238E27FC236}">
                <a16:creationId xmlns:a16="http://schemas.microsoft.com/office/drawing/2014/main" id="{60D018CB-36B3-4CD2-9246-1F9676D768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8B328-E838-4213-B038-CAD1C4FE91A1}"/>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249057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787C-29BB-4650-811D-462700D008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027768-5698-49EE-8920-D94E7F9771D0}"/>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4" name="Footer Placeholder 3">
            <a:extLst>
              <a:ext uri="{FF2B5EF4-FFF2-40B4-BE49-F238E27FC236}">
                <a16:creationId xmlns:a16="http://schemas.microsoft.com/office/drawing/2014/main" id="{CB696ED2-414D-4AFB-A4C2-653F485862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396DB0-539C-4102-A7EF-AB64FDA97436}"/>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127680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6FB01-D1D0-48D7-AF99-C47CF7405700}"/>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3" name="Footer Placeholder 2">
            <a:extLst>
              <a:ext uri="{FF2B5EF4-FFF2-40B4-BE49-F238E27FC236}">
                <a16:creationId xmlns:a16="http://schemas.microsoft.com/office/drawing/2014/main" id="{FBE8B520-2970-47D7-BFD9-9D29C392DA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0CBE56-D881-47D5-B0F3-5F53D747B682}"/>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146008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D5CE-3C2A-44F7-B270-593C3168D9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CAC13-9BFB-408B-930B-4A0506D91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52A8D2-5710-4DDC-A4A9-26987642A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5E138-9C81-4052-B0BF-04AFBF8A0F42}"/>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6" name="Footer Placeholder 5">
            <a:extLst>
              <a:ext uri="{FF2B5EF4-FFF2-40B4-BE49-F238E27FC236}">
                <a16:creationId xmlns:a16="http://schemas.microsoft.com/office/drawing/2014/main" id="{3FC5AB96-8665-41E5-8751-C3871F8A7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BAF9C-9E40-4BF0-92A1-AFCA56097793}"/>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318746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5C27-CB04-4035-9632-87C694DFB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97FC18-E2F7-4DEF-949E-354F7E1526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C223EB-7D60-4F76-8540-0BD804EB2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244F4-7A95-4742-B5C9-F51026E31EEB}"/>
              </a:ext>
            </a:extLst>
          </p:cNvPr>
          <p:cNvSpPr>
            <a:spLocks noGrp="1"/>
          </p:cNvSpPr>
          <p:nvPr>
            <p:ph type="dt" sz="half" idx="10"/>
          </p:nvPr>
        </p:nvSpPr>
        <p:spPr/>
        <p:txBody>
          <a:bodyPr/>
          <a:lstStyle/>
          <a:p>
            <a:fld id="{3B91D720-19E4-4F5F-A860-252524B4A4D8}" type="datetimeFigureOut">
              <a:rPr lang="en-US" smtClean="0"/>
              <a:t>2/21/2024</a:t>
            </a:fld>
            <a:endParaRPr lang="en-US"/>
          </a:p>
        </p:txBody>
      </p:sp>
      <p:sp>
        <p:nvSpPr>
          <p:cNvPr id="6" name="Footer Placeholder 5">
            <a:extLst>
              <a:ext uri="{FF2B5EF4-FFF2-40B4-BE49-F238E27FC236}">
                <a16:creationId xmlns:a16="http://schemas.microsoft.com/office/drawing/2014/main" id="{1517B321-D7EE-48E6-B113-0D2558A11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33F14-0F3A-4B69-B485-8A5F4A0C2C32}"/>
              </a:ext>
            </a:extLst>
          </p:cNvPr>
          <p:cNvSpPr>
            <a:spLocks noGrp="1"/>
          </p:cNvSpPr>
          <p:nvPr>
            <p:ph type="sldNum" sz="quarter" idx="12"/>
          </p:nvPr>
        </p:nvSpPr>
        <p:spPr/>
        <p:txBody>
          <a:bodyPr/>
          <a:lstStyle/>
          <a:p>
            <a:fld id="{4AD19D88-54C7-4999-9211-CDA0407D59AF}" type="slidenum">
              <a:rPr lang="en-US" smtClean="0"/>
              <a:t>‹#›</a:t>
            </a:fld>
            <a:endParaRPr lang="en-US"/>
          </a:p>
        </p:txBody>
      </p:sp>
    </p:spTree>
    <p:extLst>
      <p:ext uri="{BB962C8B-B14F-4D97-AF65-F5344CB8AC3E}">
        <p14:creationId xmlns:p14="http://schemas.microsoft.com/office/powerpoint/2010/main" val="49585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79DAC-8782-45D6-A2D1-A8520FBF8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E349C-9D2D-4EA1-849A-FD345BCD7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5695-877F-4115-A4EC-386CD8C119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1D720-19E4-4F5F-A860-252524B4A4D8}" type="datetimeFigureOut">
              <a:rPr lang="en-US" smtClean="0"/>
              <a:t>2/21/2024</a:t>
            </a:fld>
            <a:endParaRPr lang="en-US"/>
          </a:p>
        </p:txBody>
      </p:sp>
      <p:sp>
        <p:nvSpPr>
          <p:cNvPr id="5" name="Footer Placeholder 4">
            <a:extLst>
              <a:ext uri="{FF2B5EF4-FFF2-40B4-BE49-F238E27FC236}">
                <a16:creationId xmlns:a16="http://schemas.microsoft.com/office/drawing/2014/main" id="{BAA4341F-110A-41D0-999F-5A7776DF5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6FA54D-4CBE-4447-9EFD-427B62F9B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19D88-54C7-4999-9211-CDA0407D59AF}" type="slidenum">
              <a:rPr lang="en-US" smtClean="0"/>
              <a:t>‹#›</a:t>
            </a:fld>
            <a:endParaRPr lang="en-US"/>
          </a:p>
        </p:txBody>
      </p:sp>
    </p:spTree>
    <p:extLst>
      <p:ext uri="{BB962C8B-B14F-4D97-AF65-F5344CB8AC3E}">
        <p14:creationId xmlns:p14="http://schemas.microsoft.com/office/powerpoint/2010/main" val="423176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leo@lionsclubs.org"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www.lionsclubs.org/fi/discover-our-clubs/about-leos/leo-club-advisory-pane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www.lionsclubs.org/fi/lea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lionsclubs.org/fi/resources-for-members/resource-center/leo-awards-and-recognition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fi/resources-for-members/resource-center/leo-awards-and-recognitions" TargetMode="External"/><Relationship Id="rId3" Type="http://schemas.openxmlformats.org/officeDocument/2006/relationships/image" Target="../media/image9.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fi/resources-for-members/lions-events-calenda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lionsclubs.org/fi/discover-our-clubs/about-leos" TargetMode="External"/><Relationship Id="rId11" Type="http://schemas.openxmlformats.org/officeDocument/2006/relationships/hyperlink" Target="https://www.lionsclubs.org/fi/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fi/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fi-FI" sz="4000" b="1" dirty="0">
                <a:solidFill>
                  <a:srgbClr val="55565A"/>
                </a:solidFill>
                <a:latin typeface="Arial Black" panose="020B0604020202020204" pitchFamily="34" charset="0"/>
                <a:cs typeface="Arial" panose="020B0604020202020204" pitchFamily="34" charset="0"/>
              </a:rPr>
              <a:t>Leoklubineuvoja </a:t>
            </a:r>
          </a:p>
          <a:p>
            <a:r>
              <a:rPr lang="fi-FI" sz="4000" b="1" dirty="0">
                <a:solidFill>
                  <a:srgbClr val="55565A"/>
                </a:solidFill>
                <a:latin typeface="Arial Black" panose="020B0604020202020204" pitchFamily="34" charset="0"/>
                <a:cs typeface="Arial" panose="020B0604020202020204" pitchFamily="34" charset="0"/>
              </a:rPr>
              <a:t>Koulutus ja perehdytys</a:t>
            </a:r>
          </a:p>
          <a:p>
            <a:pPr>
              <a:lnSpc>
                <a:spcPct val="150000"/>
              </a:lnSpc>
            </a:pPr>
            <a:r>
              <a:rPr lang="fi-FI" sz="2800" dirty="0">
                <a:solidFill>
                  <a:srgbClr val="00AC69"/>
                </a:solidFill>
                <a:latin typeface="Arial" panose="020B0604020202020204" pitchFamily="34" charset="0"/>
                <a:cs typeface="Arial" panose="020B0604020202020204" pitchFamily="34" charset="0"/>
              </a:rPr>
              <a:t>LIONS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a:solidFill>
                  <a:srgbClr val="616262"/>
                </a:solidFill>
              </a:rPr>
              <a:t>Leotuotteet Lions Shop -kaupassa</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fi-FI" sz="2400" dirty="0">
                <a:solidFill>
                  <a:srgbClr val="616262"/>
                </a:solidFill>
                <a:ea typeface="+mn-ea"/>
              </a:rPr>
              <a:t>Saatavana Lions Shopissa </a:t>
            </a:r>
            <a:r>
              <a:rPr lang="fi-FI" sz="2400" dirty="0">
                <a:solidFill>
                  <a:srgbClr val="81827C"/>
                </a:solidFill>
                <a:ea typeface="+mn-ea"/>
              </a:rPr>
              <a:t>(</a:t>
            </a:r>
            <a:r>
              <a:rPr lang="fi-FI"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fi-FI" sz="2400" dirty="0">
                <a:solidFill>
                  <a:srgbClr val="81827C"/>
                </a:solidFill>
                <a:ea typeface="+mn-ea"/>
              </a:rPr>
              <a:t>): </a:t>
            </a:r>
          </a:p>
          <a:p>
            <a:pPr marL="861999" lvl="1" indent="-342900">
              <a:spcBef>
                <a:spcPts val="600"/>
              </a:spcBef>
              <a:buFont typeface="Arial" pitchFamily="34" charset="0"/>
              <a:buChar char="•"/>
              <a:defRPr/>
            </a:pPr>
            <a:r>
              <a:rPr lang="fi-FI" sz="2400" dirty="0">
                <a:solidFill>
                  <a:srgbClr val="616262"/>
                </a:solidFill>
                <a:ea typeface="+mn-ea"/>
              </a:rPr>
              <a:t>Uuden leojäsenen paketit</a:t>
            </a:r>
          </a:p>
          <a:p>
            <a:pPr marL="861999" lvl="1" indent="-342900">
              <a:spcBef>
                <a:spcPts val="600"/>
              </a:spcBef>
              <a:buFont typeface="Arial" pitchFamily="34" charset="0"/>
              <a:buChar char="•"/>
              <a:defRPr/>
            </a:pPr>
            <a:r>
              <a:rPr lang="fi-FI" sz="2400" dirty="0">
                <a:solidFill>
                  <a:srgbClr val="616262"/>
                </a:solidFill>
                <a:ea typeface="+mn-ea"/>
              </a:rPr>
              <a:t>Leoasusteet</a:t>
            </a:r>
          </a:p>
          <a:p>
            <a:pPr marL="861999" lvl="1" indent="-342900">
              <a:spcBef>
                <a:spcPts val="600"/>
              </a:spcBef>
              <a:buFont typeface="Arial" pitchFamily="34" charset="0"/>
              <a:buChar char="•"/>
              <a:defRPr/>
            </a:pPr>
            <a:r>
              <a:rPr lang="fi-FI" sz="2400" dirty="0">
                <a:solidFill>
                  <a:srgbClr val="616262"/>
                </a:solidFill>
                <a:ea typeface="+mn-ea"/>
              </a:rPr>
              <a:t>Leoklubin kokouksen tarvikkeet</a:t>
            </a:r>
          </a:p>
          <a:p>
            <a:pPr marL="861999" lvl="1" indent="-342900">
              <a:spcBef>
                <a:spcPts val="600"/>
              </a:spcBef>
              <a:buFont typeface="Arial" pitchFamily="34" charset="0"/>
              <a:buChar char="•"/>
              <a:defRPr/>
            </a:pPr>
            <a:r>
              <a:rPr lang="fi-FI" sz="2400" dirty="0">
                <a:solidFill>
                  <a:srgbClr val="616262"/>
                </a:solidFill>
                <a:ea typeface="+mn-ea"/>
              </a:rPr>
              <a:t>Leotodistukset ja laatta</a:t>
            </a:r>
          </a:p>
          <a:p>
            <a:pPr marL="861999" lvl="1" indent="-342900">
              <a:spcBef>
                <a:spcPts val="600"/>
              </a:spcBef>
              <a:buFont typeface="Arial" pitchFamily="34" charset="0"/>
              <a:buChar char="•"/>
              <a:defRPr/>
            </a:pPr>
            <a:r>
              <a:rPr lang="fi-FI" sz="2400" dirty="0">
                <a:solidFill>
                  <a:srgbClr val="616262"/>
                </a:solidFill>
                <a:ea typeface="+mn-ea"/>
              </a:rPr>
              <a:t>Leoklubin virkailijan rintaneulat</a:t>
            </a:r>
          </a:p>
          <a:p>
            <a:pPr marL="861999" lvl="1" indent="-342900">
              <a:spcBef>
                <a:spcPts val="600"/>
              </a:spcBef>
              <a:buFont typeface="Arial" pitchFamily="34" charset="0"/>
              <a:buChar char="•"/>
              <a:defRPr/>
            </a:pPr>
            <a:r>
              <a:rPr lang="fi-FI" sz="2400" dirty="0">
                <a:solidFill>
                  <a:srgbClr val="616262"/>
                </a:solidFill>
                <a:ea typeface="+mn-ea"/>
              </a:rPr>
              <a:t>Leojäsenten rintaneulat</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a:solidFill>
                  <a:srgbClr val="616262"/>
                </a:solidFill>
              </a:rPr>
              <a:t>Leo eNews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746234" y="1927253"/>
            <a:ext cx="4198628" cy="4647426"/>
          </a:xfrm>
          <a:prstGeom prst="rect">
            <a:avLst/>
          </a:prstGeom>
          <a:noFill/>
        </p:spPr>
        <p:txBody>
          <a:bodyPr wrap="square">
            <a:spAutoFit/>
          </a:bodyPr>
          <a:lstStyle/>
          <a:p>
            <a:r>
              <a:rPr lang="fi-FI" sz="2800" b="1" dirty="0">
                <a:solidFill>
                  <a:srgbClr val="407CCA"/>
                </a:solidFill>
                <a:hlinkClick r:id="rId6">
                  <a:extLst>
                    <a:ext uri="{A12FA001-AC4F-418D-AE19-62706E023703}">
                      <ahyp:hlinkClr xmlns:ahyp="http://schemas.microsoft.com/office/drawing/2018/hyperlinkcolor" val="tx"/>
                    </a:ext>
                  </a:extLst>
                </a:hlinkClick>
              </a:rPr>
              <a:t>leo@lionsclubs.org</a:t>
            </a:r>
            <a:r>
              <a:rPr lang="fi-FI" sz="2800" b="1" dirty="0">
                <a:solidFill>
                  <a:srgbClr val="407CCA"/>
                </a:solidFill>
              </a:rPr>
              <a:t> </a:t>
            </a:r>
            <a:r>
              <a:rPr lang="fi-FI" sz="2400" dirty="0">
                <a:solidFill>
                  <a:srgbClr val="616262"/>
                </a:solidFill>
                <a:latin typeface="Arial" panose="020B0604020202020204" pitchFamily="34" charset="0"/>
                <a:cs typeface="Arial" panose="020B0604020202020204" pitchFamily="34" charset="0"/>
              </a:rPr>
              <a:t>lähettää neljännesvuosittain uutisia ja päivityksiä leoklubiohjelmasta. </a:t>
            </a:r>
          </a:p>
          <a:p>
            <a:endParaRPr lang="fi-FI" sz="2400" b="1" dirty="0">
              <a:solidFill>
                <a:srgbClr val="616262"/>
              </a:solidFill>
              <a:latin typeface="Arial" panose="020B0604020202020204" pitchFamily="34" charset="0"/>
              <a:cs typeface="Arial" panose="020B0604020202020204" pitchFamily="34" charset="0"/>
            </a:endParaRPr>
          </a:p>
          <a:p>
            <a:r>
              <a:rPr lang="fi-FI" sz="2400" b="1" dirty="0">
                <a:solidFill>
                  <a:srgbClr val="616262"/>
                </a:solidFill>
                <a:latin typeface="Arial" panose="020B0604020202020204" pitchFamily="34" charset="0"/>
                <a:cs typeface="Arial" panose="020B0604020202020204" pitchFamily="34" charset="0"/>
              </a:rPr>
              <a:t>eNews lähetetään kaikille leoklubeille ja leoneuvojille, joiden sähköpostiosoite on ilmoitettu Lions Internationalin raportointijärjestelmässä.</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a:solidFill>
                  <a:srgbClr val="616262"/>
                </a:solidFill>
                <a:hlinkClick r:id="rId4">
                  <a:extLst>
                    <a:ext uri="{A12FA001-AC4F-418D-AE19-62706E023703}">
                      <ahyp:hlinkClr xmlns:ahyp="http://schemas.microsoft.com/office/drawing/2018/hyperlinkcolor" val="tx"/>
                    </a:ext>
                  </a:extLst>
                </a:hlinkClick>
              </a:rPr>
              <a:t>Leojen Facebook-sivu</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dirty="0">
                <a:solidFill>
                  <a:srgbClr val="616262"/>
                </a:solidFill>
              </a:rPr>
              <a:t>Leoklubiohjelman neuvoa-antavan paneelin jäsen</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847207"/>
          </a:xfrm>
          <a:prstGeom prst="rect">
            <a:avLst/>
          </a:prstGeom>
          <a:noFill/>
        </p:spPr>
        <p:txBody>
          <a:bodyPr wrap="square">
            <a:spAutoFit/>
          </a:bodyPr>
          <a:lstStyle/>
          <a:p>
            <a:r>
              <a:rPr lang="fi-FI"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Leoklubien neuvoa-antavassa paneelissa</a:t>
            </a:r>
            <a:r>
              <a:rPr lang="fi-FI" sz="2400">
                <a:solidFill>
                  <a:srgbClr val="616262"/>
                </a:solidFill>
                <a:latin typeface="Arial" panose="020B0604020202020204" pitchFamily="34" charset="0"/>
                <a:cs typeface="Arial" panose="020B0604020202020204" pitchFamily="34" charset="0"/>
              </a:rPr>
              <a:t> on 32-jäseninen hallitus, johon kuuluu kaksi leoa ja kaksi lionia jokaisesta vaalipiiristä. </a:t>
            </a:r>
          </a:p>
          <a:p>
            <a:endParaRPr lang="en-US" sz="2400" b="1" kern="0" dirty="0">
              <a:solidFill>
                <a:srgbClr val="616262"/>
              </a:solidFill>
              <a:latin typeface="Arial" panose="020B0604020202020204" pitchFamily="34" charset="0"/>
              <a:cs typeface="Arial" panose="020B0604020202020204" pitchFamily="34" charset="0"/>
            </a:endParaRPr>
          </a:p>
          <a:p>
            <a:r>
              <a:rPr lang="fi-FI" sz="2400" b="1">
                <a:solidFill>
                  <a:srgbClr val="616262"/>
                </a:solidFill>
                <a:latin typeface="Arial" panose="020B0604020202020204" pitchFamily="34" charset="0"/>
                <a:cs typeface="Arial" panose="020B0604020202020204" pitchFamily="34" charset="0"/>
              </a:rPr>
              <a:t>Hakemusten on oltava perillä 15. elokuuta mennessä.</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pic>
        <p:nvPicPr>
          <p:cNvPr id="2" name="Picture 1">
            <a:extLst>
              <a:ext uri="{FF2B5EF4-FFF2-40B4-BE49-F238E27FC236}">
                <a16:creationId xmlns:a16="http://schemas.microsoft.com/office/drawing/2014/main" id="{91349018-8D12-1584-60EE-85924C4D01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8638" y="2122467"/>
            <a:ext cx="3535598" cy="3535598"/>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a:solidFill>
                  <a:srgbClr val="616262"/>
                </a:solidFill>
              </a:rPr>
              <a:t>Hallituksen ja kuvernöörineuvoston leo- tai leo-lion yhteyshenkilöt</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876411"/>
            <a:ext cx="9821424" cy="4524315"/>
          </a:xfrm>
          <a:prstGeom prst="rect">
            <a:avLst/>
          </a:prstGeom>
          <a:noFill/>
        </p:spPr>
        <p:txBody>
          <a:bodyPr wrap="square">
            <a:spAutoFit/>
          </a:bodyPr>
          <a:lstStyle/>
          <a:p>
            <a:r>
              <a:rPr lang="fi-FI" sz="2400">
                <a:solidFill>
                  <a:srgbClr val="616262"/>
                </a:solidFill>
                <a:latin typeface="Arial" panose="020B0604020202020204" pitchFamily="34" charset="0"/>
                <a:cs typeface="Arial" panose="020B0604020202020204" pitchFamily="34" charset="0"/>
              </a:rPr>
              <a:t>Piirikuvernööri/kuvernöörineuvoston puheenjohtaja voi nimittää leon tai leo-lionin vuoden toimikaudeksi lionspiirin/moninkertaispiirin </a:t>
            </a:r>
            <a:r>
              <a:rPr lang="fi-FI" sz="2400" b="1">
                <a:solidFill>
                  <a:srgbClr val="00AC69"/>
                </a:solidFill>
                <a:latin typeface="Arial" panose="020B0604020202020204" pitchFamily="34" charset="0"/>
                <a:cs typeface="Arial" panose="020B0604020202020204" pitchFamily="34" charset="0"/>
              </a:rPr>
              <a:t>piirin yhteyshenkilöksi.</a:t>
            </a:r>
            <a:r>
              <a:rPr lang="fi-FI" sz="2400">
                <a:solidFill>
                  <a:srgbClr val="616262"/>
                </a:solidFill>
                <a:latin typeface="Arial" panose="020B0604020202020204" pitchFamily="34" charset="0"/>
                <a:cs typeface="Arial" panose="020B0604020202020204" pitchFamily="34" charset="0"/>
              </a:rPr>
              <a:t> Tämä asema edustaa leojen ja leo-lionien etuja ja näkökulmia sekä helpottaa viestintää ja yhteyksien luomista. </a:t>
            </a:r>
          </a:p>
          <a:p>
            <a:endParaRPr lang="en-US" sz="2400" dirty="0">
              <a:solidFill>
                <a:srgbClr val="616262"/>
              </a:solidFill>
              <a:latin typeface="Arial" panose="020B0604020202020204" pitchFamily="34" charset="0"/>
              <a:cs typeface="Arial" panose="020B0604020202020204" pitchFamily="34" charset="0"/>
            </a:endParaRPr>
          </a:p>
          <a:p>
            <a:r>
              <a:rPr lang="fi-FI" sz="2400">
                <a:latin typeface="Arial" panose="020B0604020202020204" pitchFamily="34" charset="0"/>
                <a:cs typeface="Arial" panose="020B0604020202020204" pitchFamily="34" charset="0"/>
              </a:rPr>
              <a:t>Hallituksen </a:t>
            </a:r>
            <a:r>
              <a:rPr lang="fi-FI" sz="2400" b="1">
                <a:solidFill>
                  <a:srgbClr val="00AC69"/>
                </a:solidFill>
                <a:latin typeface="Arial" panose="020B0604020202020204" pitchFamily="34" charset="0"/>
                <a:cs typeface="Arial" panose="020B0604020202020204" pitchFamily="34" charset="0"/>
              </a:rPr>
              <a:t>leo-lion yhteyshenkilön</a:t>
            </a:r>
            <a:r>
              <a:rPr lang="fi-FI" sz="2400">
                <a:latin typeface="Arial" panose="020B0604020202020204" pitchFamily="34" charset="0"/>
                <a:cs typeface="Arial" panose="020B0604020202020204" pitchFamily="34" charset="0"/>
              </a:rPr>
              <a:t> virka on kansainvälinen mahdollisuus kahdelle leo-lion -jäsenelle palvella Lions Clubs Internationalin hallituksessa.</a:t>
            </a:r>
            <a:r>
              <a:rPr lang="fi-FI" sz="2400">
                <a:solidFill>
                  <a:srgbClr val="616262"/>
                </a:solidFill>
                <a:latin typeface="Arial" panose="020B0604020202020204" pitchFamily="34" charset="0"/>
                <a:cs typeface="Arial" panose="020B0604020202020204" pitchFamily="34" charset="0"/>
              </a:rPr>
              <a:t> Lionien kansainvälinen presidentti valitsee yhteyshenkilöt yhdeksi vuodeksi ei-äänioikeutetuiksi hallituksen jäseniksi. </a:t>
            </a:r>
          </a:p>
          <a:p>
            <a:endParaRPr lang="en-US" sz="2400" dirty="0">
              <a:solidFill>
                <a:srgbClr val="616262"/>
              </a:solidFill>
              <a:latin typeface="Arial" panose="020B0604020202020204" pitchFamily="34" charset="0"/>
              <a:cs typeface="Arial" panose="020B0604020202020204" pitchFamily="34" charset="0"/>
            </a:endParaRPr>
          </a:p>
          <a:p>
            <a:r>
              <a:rPr lang="fi-FI" sz="2400">
                <a:solidFill>
                  <a:srgbClr val="616262"/>
                </a:solidFill>
                <a:latin typeface="Arial" panose="020B0604020202020204" pitchFamily="34" charset="0"/>
                <a:cs typeface="Arial" panose="020B0604020202020204" pitchFamily="34" charset="0"/>
              </a:rPr>
              <a:t>Lisätietoja kustakin roolista on Hallituksen sääntökokoelman luvuissa III ja VII.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a:solidFill>
                  <a:srgbClr val="616262"/>
                </a:solidFill>
                <a:hlinkClick r:id="rId4">
                  <a:extLst>
                    <a:ext uri="{A12FA001-AC4F-418D-AE19-62706E023703}">
                      <ahyp:hlinkClr xmlns:ahyp="http://schemas.microsoft.com/office/drawing/2018/hyperlinkcolor" val="tx"/>
                    </a:ext>
                  </a:extLst>
                </a:hlinkClick>
              </a:rPr>
              <a:t>Lionien oppimiskeskus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a:solidFill>
                  <a:srgbClr val="616262"/>
                </a:solidFill>
                <a:latin typeface="Helvetica Neue" charset="0"/>
                <a:ea typeface="Helvetica Neue" charset="0"/>
                <a:cs typeface="Helvetica Neue" charset="0"/>
              </a:rPr>
              <a:t>Lion Account -tili tarvitaan</a:t>
            </a:r>
          </a:p>
          <a:p>
            <a:pPr algn="ctr"/>
            <a:r>
              <a:rPr lang="fi-FI" sz="2400">
                <a:solidFill>
                  <a:srgbClr val="616262"/>
                </a:solidFill>
                <a:latin typeface="Helvetica Neue" charset="0"/>
                <a:ea typeface="Helvetica Neue" charset="0"/>
                <a:cs typeface="Helvetica Neue" charset="0"/>
              </a:rPr>
              <a:t>Päivitetyt kurssit Lionien oppimiskeskuksessa</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fi-FI" sz="2400" b="1" dirty="0">
                <a:solidFill>
                  <a:srgbClr val="616262"/>
                </a:solidFill>
                <a:latin typeface="Helvetica Neue" charset="0"/>
                <a:ea typeface="Helvetica Neue" charset="0"/>
                <a:cs typeface="Helvetica Neue" charset="0"/>
              </a:rPr>
              <a:t>Tarjoaa taloudellista avustusta lionien moninkertaispiireille, osapiireille tai yksittäispiireille leojohtajien tapahtuman pitämistä varten.</a:t>
            </a:r>
          </a:p>
          <a:p>
            <a:pPr marL="285750" indent="-285750">
              <a:buFont typeface="Arial" panose="020B0604020202020204" pitchFamily="34" charset="0"/>
              <a:buChar char="•"/>
            </a:pPr>
            <a:r>
              <a:rPr lang="fi-FI" sz="2400" dirty="0">
                <a:solidFill>
                  <a:srgbClr val="616262"/>
                </a:solidFill>
                <a:ea typeface="Helvetica Neue" charset="0"/>
              </a:rPr>
              <a:t>US$2000 apurahat korvaamaan kuluja</a:t>
            </a:r>
          </a:p>
          <a:p>
            <a:pPr marL="285750" indent="-285750">
              <a:buFont typeface="Arial" panose="020B0604020202020204" pitchFamily="34" charset="0"/>
              <a:buChar char="•"/>
            </a:pPr>
            <a:r>
              <a:rPr lang="fi-FI" sz="2400" dirty="0">
                <a:solidFill>
                  <a:srgbClr val="616262"/>
                </a:solidFill>
                <a:ea typeface="Helvetica Neue" charset="0"/>
              </a:rPr>
              <a:t>Enintään kolme apurahaa vaalipiiriä kohti</a:t>
            </a:r>
          </a:p>
          <a:p>
            <a:pPr marL="285750" indent="-285750">
              <a:buFont typeface="Arial" panose="020B0604020202020204" pitchFamily="34" charset="0"/>
              <a:buChar char="•"/>
            </a:pPr>
            <a:r>
              <a:rPr lang="fi-FI" sz="2400" dirty="0">
                <a:solidFill>
                  <a:srgbClr val="616262"/>
                </a:solidFill>
              </a:rPr>
              <a:t>Leojen toimittava esitelmän pitäjinä tai toisina pitäjinä istunnoissa</a:t>
            </a:r>
          </a:p>
          <a:p>
            <a:pPr marL="285750" indent="-285750">
              <a:buFont typeface="Arial" panose="020B0604020202020204" pitchFamily="34" charset="0"/>
              <a:buChar char="•"/>
            </a:pPr>
            <a:r>
              <a:rPr lang="fi-FI" sz="2400" dirty="0">
                <a:solidFill>
                  <a:srgbClr val="616262"/>
                </a:solidFill>
              </a:rPr>
              <a:t>Leot toimivat konferenssin suunnittelutoimikunnassa</a:t>
            </a:r>
          </a:p>
          <a:p>
            <a:pPr marL="285750" indent="-285750">
              <a:buFont typeface="Arial" panose="020B0604020202020204" pitchFamily="34" charset="0"/>
              <a:buChar char="•"/>
            </a:pPr>
            <a:r>
              <a:rPr lang="fi-FI" sz="2400" dirty="0">
                <a:solidFill>
                  <a:srgbClr val="616262"/>
                </a:solidFill>
              </a:rPr>
              <a:t>Itsenäinen tapahtuma</a:t>
            </a:r>
          </a:p>
          <a:p>
            <a:pPr marL="285750" indent="-285750">
              <a:buFont typeface="Arial" panose="020B0604020202020204" pitchFamily="34" charset="0"/>
              <a:buChar char="•"/>
            </a:pPr>
            <a:r>
              <a:rPr lang="fi-FI" sz="2400" dirty="0">
                <a:solidFill>
                  <a:srgbClr val="616262"/>
                </a:solidFill>
              </a:rPr>
              <a:t>Lionit ja leot tekevät yhteistyötä</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616262"/>
                </a:solidFill>
                <a:latin typeface="Arial" panose="020B0604020202020204" pitchFamily="34" charset="0"/>
                <a:cs typeface="Arial" panose="020B0604020202020204" pitchFamily="34" charset="0"/>
              </a:rPr>
              <a:t>Leojohtajien apurahat</a:t>
            </a:r>
          </a:p>
        </p:txBody>
      </p:sp>
      <p:sp>
        <p:nvSpPr>
          <p:cNvPr id="15" name="TextBox 14">
            <a:extLst>
              <a:ext uri="{FF2B5EF4-FFF2-40B4-BE49-F238E27FC236}">
                <a16:creationId xmlns:a16="http://schemas.microsoft.com/office/drawing/2014/main" id="{3D4A58E3-B43F-45A2-8701-CE65911E2511}"/>
              </a:ext>
            </a:extLst>
          </p:cNvPr>
          <p:cNvSpPr txBox="1"/>
          <p:nvPr/>
        </p:nvSpPr>
        <p:spPr>
          <a:xfrm>
            <a:off x="8501484" y="4240078"/>
            <a:ext cx="3530527" cy="1938992"/>
          </a:xfrm>
          <a:prstGeom prst="rect">
            <a:avLst/>
          </a:prstGeom>
          <a:solidFill>
            <a:schemeClr val="bg1"/>
          </a:solidFill>
          <a:ln w="57150">
            <a:solidFill>
              <a:srgbClr val="FFC000"/>
            </a:solidFill>
          </a:ln>
        </p:spPr>
        <p:txBody>
          <a:bodyPr wrap="square" rtlCol="0">
            <a:spAutoFit/>
          </a:bodyPr>
          <a:lstStyle/>
          <a:p>
            <a:pPr algn="ctr"/>
            <a:r>
              <a:rPr lang="fi-FI" sz="2000" b="1" dirty="0">
                <a:solidFill>
                  <a:srgbClr val="00AC69"/>
                </a:solidFill>
                <a:latin typeface="Helvetica Neue" charset="0"/>
                <a:ea typeface="Helvetica Neue" charset="0"/>
                <a:cs typeface="Helvetica Neue" charset="0"/>
              </a:rPr>
              <a:t>Hakemuksia otetaan vastaan 1. heinäkuuta - 1. toukokuuta. </a:t>
            </a:r>
          </a:p>
          <a:p>
            <a:pPr algn="ctr"/>
            <a:r>
              <a:rPr lang="fi-FI" sz="2000" b="1" dirty="0">
                <a:solidFill>
                  <a:srgbClr val="00AC69"/>
                </a:solidFill>
                <a:latin typeface="Helvetica Neue" charset="0"/>
                <a:ea typeface="Helvetica Neue" charset="0"/>
                <a:cs typeface="Helvetica Neue" charset="0"/>
              </a:rPr>
              <a:t>Hakemukset hyväksytään niiden saapumisjärjestyksessä.</a:t>
            </a:r>
          </a:p>
        </p:txBody>
      </p:sp>
    </p:spTree>
    <p:extLst>
      <p:ext uri="{BB962C8B-B14F-4D97-AF65-F5344CB8AC3E}">
        <p14:creationId xmlns:p14="http://schemas.microsoft.com/office/powerpoint/2010/main" val="217081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17</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fi-FI" sz="2400" b="1">
                <a:solidFill>
                  <a:srgbClr val="616262"/>
                </a:solidFill>
                <a:ea typeface="Helvetica Neue" charset="0"/>
              </a:rPr>
              <a:t>Tarjoavat taloudellista tukea leoklubien toteuttamille palveluprojekteille moninkertaispiirissä tai piirissä.</a:t>
            </a:r>
          </a:p>
          <a:p>
            <a:pPr marL="482600" indent="-342900">
              <a:lnSpc>
                <a:spcPct val="115000"/>
              </a:lnSpc>
              <a:buSzPts val="1400"/>
              <a:buFont typeface="Arial" panose="020B0604020202020204" pitchFamily="34" charset="0"/>
              <a:buChar char="•"/>
            </a:pPr>
            <a:r>
              <a:rPr lang="fi-FI" sz="2400">
                <a:solidFill>
                  <a:srgbClr val="616262"/>
                </a:solidFill>
              </a:rPr>
              <a:t>1500–5000 dollaria lionspiirille tai moninkertaispiirille</a:t>
            </a:r>
          </a:p>
          <a:p>
            <a:pPr marL="482600" indent="-342900">
              <a:lnSpc>
                <a:spcPct val="115000"/>
              </a:lnSpc>
              <a:buSzPts val="1400"/>
              <a:buFont typeface="Arial" panose="020B0604020202020204" pitchFamily="34" charset="0"/>
              <a:buChar char="•"/>
            </a:pPr>
            <a:r>
              <a:rPr lang="fi-FI" sz="2400">
                <a:solidFill>
                  <a:srgbClr val="616262"/>
                </a:solidFill>
              </a:rPr>
              <a:t>25% varoista kerättävä paikallisesti</a:t>
            </a:r>
          </a:p>
          <a:p>
            <a:pPr marL="482600" indent="-342900">
              <a:lnSpc>
                <a:spcPct val="115000"/>
              </a:lnSpc>
              <a:buSzPts val="1400"/>
              <a:buFont typeface="Arial" panose="020B0604020202020204" pitchFamily="34" charset="0"/>
              <a:buChar char="•"/>
            </a:pPr>
            <a:r>
              <a:rPr lang="fi-FI" sz="2400">
                <a:solidFill>
                  <a:srgbClr val="616262"/>
                </a:solidFill>
              </a:rPr>
              <a:t>Pitää sisältää:</a:t>
            </a:r>
          </a:p>
          <a:p>
            <a:pPr marL="1001699" lvl="1" indent="-342900">
              <a:lnSpc>
                <a:spcPct val="115000"/>
              </a:lnSpc>
              <a:buSzPts val="1400"/>
              <a:buFont typeface="Arial" panose="020B0604020202020204" pitchFamily="34" charset="0"/>
              <a:buChar char="•"/>
            </a:pPr>
            <a:r>
              <a:rPr lang="fi-FI" sz="2400">
                <a:solidFill>
                  <a:srgbClr val="616262"/>
                </a:solidFill>
              </a:rPr>
              <a:t>Konkreettista palvelua</a:t>
            </a:r>
          </a:p>
          <a:p>
            <a:pPr marL="1001699" lvl="1" indent="-342900">
              <a:lnSpc>
                <a:spcPct val="115000"/>
              </a:lnSpc>
              <a:buSzPts val="1400"/>
              <a:buFont typeface="Arial" panose="020B0604020202020204" pitchFamily="34" charset="0"/>
              <a:buChar char="•"/>
            </a:pPr>
            <a:r>
              <a:rPr lang="fi-FI" sz="2400">
                <a:solidFill>
                  <a:srgbClr val="616262"/>
                </a:solidFill>
              </a:rPr>
              <a:t>Leojen ja lionien yhteistyötä</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616262"/>
                </a:solidFill>
                <a:latin typeface="Arial" panose="020B0604020202020204" pitchFamily="34" charset="0"/>
                <a:cs typeface="Arial" panose="020B0604020202020204" pitchFamily="34" charset="0"/>
              </a:rPr>
              <a:t>LCIF:n Leojen palveluapurahat</a:t>
            </a:r>
          </a:p>
        </p:txBody>
      </p:sp>
      <p:sp>
        <p:nvSpPr>
          <p:cNvPr id="11" name="TextBox 10">
            <a:extLst>
              <a:ext uri="{FF2B5EF4-FFF2-40B4-BE49-F238E27FC236}">
                <a16:creationId xmlns:a16="http://schemas.microsoft.com/office/drawing/2014/main" id="{AF8A0016-3380-C74F-A6C8-53798FDD9D4A}"/>
              </a:ext>
            </a:extLst>
          </p:cNvPr>
          <p:cNvSpPr txBox="1"/>
          <p:nvPr/>
        </p:nvSpPr>
        <p:spPr>
          <a:xfrm>
            <a:off x="7454685" y="3576027"/>
            <a:ext cx="3960447" cy="2308324"/>
          </a:xfrm>
          <a:prstGeom prst="rect">
            <a:avLst/>
          </a:prstGeom>
          <a:solidFill>
            <a:schemeClr val="bg1"/>
          </a:solidFill>
          <a:ln w="57150">
            <a:solidFill>
              <a:srgbClr val="FFC000"/>
            </a:solidFill>
          </a:ln>
        </p:spPr>
        <p:txBody>
          <a:bodyPr wrap="square" rtlCol="0">
            <a:spAutoFit/>
          </a:bodyPr>
          <a:lstStyle/>
          <a:p>
            <a:pPr algn="ctr"/>
            <a:r>
              <a:rPr lang="fi-FI" sz="2400" b="1" dirty="0">
                <a:solidFill>
                  <a:srgbClr val="00AC69"/>
                </a:solidFill>
                <a:latin typeface="Helvetica Neue" charset="0"/>
                <a:ea typeface="Helvetica Neue" charset="0"/>
                <a:cs typeface="Helvetica Neue" charset="0"/>
              </a:rPr>
              <a:t>Hakemuksia otetaan vastaan 1. heinäkuuta - 1. toukokuuta. </a:t>
            </a:r>
          </a:p>
          <a:p>
            <a:pPr algn="ctr"/>
            <a:r>
              <a:rPr lang="fi-FI" sz="2400" b="1" dirty="0">
                <a:solidFill>
                  <a:srgbClr val="00AC69"/>
                </a:solidFill>
                <a:latin typeface="Helvetica Neue" charset="0"/>
                <a:ea typeface="Helvetica Neue" charset="0"/>
                <a:cs typeface="Helvetica Neue" charset="0"/>
              </a:rPr>
              <a:t>Hakemukset hyväksytään niiden saapumisjärjestyksessä.</a:t>
            </a:r>
          </a:p>
        </p:txBody>
      </p:sp>
    </p:spTree>
    <p:extLst>
      <p:ext uri="{BB962C8B-B14F-4D97-AF65-F5344CB8AC3E}">
        <p14:creationId xmlns:p14="http://schemas.microsoft.com/office/powerpoint/2010/main" val="25578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616262"/>
                </a:solidFill>
                <a:latin typeface="Arial" panose="020B0604020202020204" pitchFamily="34" charset="0"/>
                <a:cs typeface="Arial" panose="020B0604020202020204" pitchFamily="34" charset="0"/>
              </a:rPr>
              <a:t>Leopalkinnot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509200"/>
          </a:xfrm>
          <a:prstGeom prst="rect">
            <a:avLst/>
          </a:prstGeom>
          <a:noFill/>
        </p:spPr>
        <p:txBody>
          <a:bodyPr wrap="square" rtlCol="0">
            <a:spAutoFit/>
          </a:bodyPr>
          <a:lstStyle/>
          <a:p>
            <a:pPr>
              <a:spcBef>
                <a:spcPts val="0"/>
              </a:spcBef>
              <a:spcAft>
                <a:spcPts val="600"/>
              </a:spcAft>
              <a:defRPr/>
            </a:pPr>
            <a:r>
              <a:rPr lang="fi-FI" sz="2400">
                <a:solidFill>
                  <a:srgbClr val="616262"/>
                </a:solidFill>
                <a:latin typeface="Arial" panose="020B0604020202020204" pitchFamily="34" charset="0"/>
                <a:cs typeface="Arial" panose="020B0604020202020204" pitchFamily="34" charset="0"/>
              </a:rPr>
              <a:t>Lions Internationalilla on useita palkintoja, joilla annetaan tunnustusta leoklubiohjelmassa toimiville leoille ja lioneille. Alla on vain muutamia palkintotyyppejä, mutta lisätietoja ja -perusteita löytyy lionien verkkosivuilta osoitteesta </a:t>
            </a:r>
            <a:r>
              <a:rPr lang="fi-FI" sz="2400">
                <a:solidFill>
                  <a:srgbClr val="81827C"/>
                </a:solidFill>
                <a:latin typeface="Arial" panose="020B0604020202020204" pitchFamily="34" charset="0"/>
                <a:cs typeface="Arial" panose="020B0604020202020204" pitchFamily="34" charset="0"/>
                <a:hlinkClick r:id="rId6"/>
              </a:rPr>
              <a:t>https://www.lionsclubs.org/fi/resources-for-members/resource-center/leo-awards-and-recognitions</a:t>
            </a:r>
          </a:p>
          <a:p>
            <a:pPr>
              <a:spcBef>
                <a:spcPts val="0"/>
              </a:spcBef>
              <a:spcAft>
                <a:spcPts val="600"/>
              </a:spcAft>
              <a:defRPr/>
            </a:pPr>
            <a:r>
              <a:rPr lang="fi-FI" sz="2400" b="1" u="sng">
                <a:solidFill>
                  <a:srgbClr val="00AC69"/>
                </a:solidFill>
                <a:latin typeface="Arial" panose="020B0604020202020204" pitchFamily="34" charset="0"/>
                <a:cs typeface="Arial" panose="020B0604020202020204" pitchFamily="34" charset="0"/>
              </a:rPr>
              <a:t>Henkilöt</a:t>
            </a:r>
          </a:p>
          <a:p>
            <a:pPr marL="342900" indent="-342900">
              <a:spcBef>
                <a:spcPts val="0"/>
              </a:spcBef>
              <a:spcAft>
                <a:spcPts val="600"/>
              </a:spcAft>
              <a:buFont typeface="Arial" panose="020B0604020202020204" pitchFamily="34" charset="0"/>
              <a:buChar char="•"/>
              <a:defRPr/>
            </a:pPr>
            <a:r>
              <a:rPr lang="fi-FI" sz="2400">
                <a:solidFill>
                  <a:srgbClr val="616262"/>
                </a:solidFill>
                <a:latin typeface="Arial" panose="020B0604020202020204" pitchFamily="34" charset="0"/>
                <a:cs typeface="Arial" panose="020B0604020202020204" pitchFamily="34" charset="0"/>
              </a:rPr>
              <a:t>Vuoden leo</a:t>
            </a:r>
          </a:p>
          <a:p>
            <a:pPr>
              <a:spcBef>
                <a:spcPts val="0"/>
              </a:spcBef>
              <a:spcAft>
                <a:spcPts val="600"/>
              </a:spcAft>
              <a:defRPr/>
            </a:pPr>
            <a:r>
              <a:rPr lang="fi-FI" sz="2400" b="1" u="sng">
                <a:solidFill>
                  <a:srgbClr val="00AC69"/>
                </a:solidFill>
                <a:latin typeface="Arial" panose="020B0604020202020204" pitchFamily="34" charset="0"/>
                <a:cs typeface="Arial" panose="020B0604020202020204" pitchFamily="34" charset="0"/>
              </a:rPr>
              <a:t>Klubi</a:t>
            </a:r>
          </a:p>
          <a:p>
            <a:pPr marL="342900" indent="-342900">
              <a:spcBef>
                <a:spcPts val="0"/>
              </a:spcBef>
              <a:spcAft>
                <a:spcPts val="600"/>
              </a:spcAft>
              <a:buFont typeface="Arial" panose="020B0604020202020204" pitchFamily="34" charset="0"/>
              <a:buChar char="•"/>
              <a:defRPr/>
            </a:pPr>
            <a:r>
              <a:rPr lang="fi-FI" sz="2400">
                <a:solidFill>
                  <a:srgbClr val="616262"/>
                </a:solidFill>
                <a:latin typeface="Arial" panose="020B0604020202020204" pitchFamily="34" charset="0"/>
                <a:cs typeface="Arial" panose="020B0604020202020204" pitchFamily="34" charset="0"/>
              </a:rPr>
              <a:t>Klubin erinomaisuuspalkinto</a:t>
            </a:r>
          </a:p>
          <a:p>
            <a:pPr marL="342900" indent="-342900">
              <a:spcBef>
                <a:spcPts val="0"/>
              </a:spcBef>
              <a:spcAft>
                <a:spcPts val="600"/>
              </a:spcAft>
              <a:buFont typeface="Arial" panose="020B0604020202020204" pitchFamily="34" charset="0"/>
              <a:buChar char="•"/>
              <a:defRPr/>
            </a:pPr>
            <a:r>
              <a:rPr lang="fi-FI" sz="2400">
                <a:solidFill>
                  <a:srgbClr val="616262"/>
                </a:solidFill>
                <a:latin typeface="Arial" panose="020B0604020202020204" pitchFamily="34" charset="0"/>
                <a:cs typeface="Arial" panose="020B0604020202020204" pitchFamily="34" charset="0"/>
              </a:rPr>
              <a:t>Palvelemme yhdessä -palkinto</a:t>
            </a:r>
          </a:p>
          <a:p>
            <a:pPr>
              <a:spcBef>
                <a:spcPts val="0"/>
              </a:spcBef>
              <a:spcAft>
                <a:spcPts val="600"/>
              </a:spcAft>
              <a:defRPr/>
            </a:pPr>
            <a:r>
              <a:rPr lang="fi-FI" sz="2400" b="1" u="sng">
                <a:solidFill>
                  <a:srgbClr val="00AC69"/>
                </a:solidFill>
                <a:latin typeface="Arial" panose="020B0604020202020204" pitchFamily="34" charset="0"/>
                <a:cs typeface="Arial" panose="020B0604020202020204" pitchFamily="34" charset="0"/>
              </a:rPr>
              <a:t>Piiri/Moninkertaispiiri</a:t>
            </a:r>
          </a:p>
          <a:p>
            <a:pPr marL="342900" indent="-342900">
              <a:spcBef>
                <a:spcPts val="0"/>
              </a:spcBef>
              <a:spcAft>
                <a:spcPts val="600"/>
              </a:spcAft>
              <a:buFont typeface="Arial" panose="020B0604020202020204" pitchFamily="34" charset="0"/>
              <a:buChar char="•"/>
              <a:defRPr/>
            </a:pPr>
            <a:r>
              <a:rPr lang="fi-FI" sz="2400">
                <a:solidFill>
                  <a:srgbClr val="616262"/>
                </a:solidFill>
                <a:latin typeface="Arial" panose="020B0604020202020204" pitchFamily="34" charset="0"/>
                <a:cs typeface="Arial" panose="020B0604020202020204" pitchFamily="34" charset="0"/>
              </a:rPr>
              <a:t>Leopiirin presidentin palkinnot</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name="Acrobat Document" r:id="rId7" imgW="3200301" imgH="2286000" progId="AcroExch.Document.DC">
                  <p:embed/>
                </p:oleObj>
              </mc:Choice>
              <mc:Fallback>
                <p:oleObj name="Acrobat Document" r:id="rId7" imgW="3200301" imgH="2286000" progId="AcroExch.Document.DC">
                  <p:embed/>
                  <p:pic>
                    <p:nvPicPr>
                      <p:cNvPr id="9" name="Object 8">
                        <a:extLst>
                          <a:ext uri="{FF2B5EF4-FFF2-40B4-BE49-F238E27FC236}">
                            <a16:creationId xmlns:a16="http://schemas.microsoft.com/office/drawing/2014/main" id="{4402AC27-DF68-4AC2-A629-168CD1624EFB}"/>
                          </a:ext>
                        </a:extLst>
                      </p:cNvPr>
                      <p:cNvPicPr/>
                      <p:nvPr/>
                    </p:nvPicPr>
                    <p:blipFill>
                      <a:blip r:embed="rId8"/>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a:solidFill>
                  <a:schemeClr val="bg1"/>
                </a:solidFill>
                <a:effectLst>
                  <a:glow>
                    <a:schemeClr val="bg1"/>
                  </a:glow>
                </a:effectLst>
              </a:rPr>
              <a:t>Yhteenveto</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fi-FI" sz="2400">
                <a:solidFill>
                  <a:schemeClr val="bg1"/>
                </a:solidFill>
                <a:latin typeface="Arial" panose="020B0604020202020204" pitchFamily="34" charset="0"/>
                <a:cs typeface="Arial" panose="020B0604020202020204" pitchFamily="34" charset="0"/>
              </a:rPr>
              <a:t>Tärkeitä kohtia tästä moduulista</a:t>
            </a:r>
          </a:p>
          <a:p>
            <a:pPr marL="342900" indent="-342900">
              <a:buFont typeface="Arial" panose="020B0604020202020204" pitchFamily="34" charset="0"/>
              <a:buChar char="•"/>
            </a:pPr>
            <a:r>
              <a:rPr lang="fi-FI" sz="2400">
                <a:solidFill>
                  <a:schemeClr val="bg1"/>
                </a:solidFill>
                <a:latin typeface="Arial" panose="020B0604020202020204" pitchFamily="34" charset="0"/>
                <a:cs typeface="Arial" panose="020B0604020202020204" pitchFamily="34" charset="0"/>
              </a:rPr>
              <a:t>Lions Internationalilla on sekä ilmaisia tulostettavia leoklubien verkko-oppaita että Lions Shop -kaupan tuotteita ostettavissa.</a:t>
            </a:r>
          </a:p>
          <a:p>
            <a:pPr marL="342900" indent="-342900">
              <a:buFont typeface="Arial" panose="020B0604020202020204" pitchFamily="34" charset="0"/>
              <a:buChar char="•"/>
            </a:pPr>
            <a:r>
              <a:rPr lang="fi-FI" sz="2400">
                <a:solidFill>
                  <a:schemeClr val="bg1"/>
                </a:solidFill>
                <a:latin typeface="Arial" panose="020B0604020202020204" pitchFamily="34" charset="0"/>
                <a:cs typeface="Arial" panose="020B0604020202020204" pitchFamily="34" charset="0"/>
              </a:rPr>
              <a:t>Lions International viestii leoklubeille leo@lionsclubs.org sähköpostiosoitteesta ja Facebookin Leoklubiohjelman sivun kautta.</a:t>
            </a:r>
          </a:p>
          <a:p>
            <a:pPr marL="342900" indent="-342900">
              <a:buFont typeface="Arial" panose="020B0604020202020204" pitchFamily="34" charset="0"/>
              <a:buChar char="•"/>
            </a:pPr>
            <a:r>
              <a:rPr lang="fi-FI" sz="2400">
                <a:solidFill>
                  <a:schemeClr val="bg1"/>
                </a:solidFill>
                <a:latin typeface="Arial" panose="020B0604020202020204" pitchFamily="34" charset="0"/>
                <a:cs typeface="Arial" panose="020B0604020202020204" pitchFamily="34" charset="0"/>
              </a:rPr>
              <a:t>Tarjolla on 20 palkinto-ohjelmaa, joilla annetaan tunnustusta menestyneille leoille.</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fi-FI" sz="2400">
                <a:solidFill>
                  <a:schemeClr val="bg1"/>
                </a:solidFill>
                <a:latin typeface="Arial" panose="020B0604020202020204" pitchFamily="34" charset="0"/>
                <a:cs typeface="Arial" panose="020B0604020202020204" pitchFamily="34" charset="0"/>
              </a:rPr>
              <a:t>Moduulin lopun harjoitus</a:t>
            </a:r>
          </a:p>
          <a:p>
            <a:pPr marL="342900" indent="-342900">
              <a:buFont typeface="Arial" panose="020B0604020202020204" pitchFamily="34" charset="0"/>
              <a:buChar char="•"/>
            </a:pPr>
            <a:r>
              <a:rPr lang="fi-FI" sz="2400">
                <a:solidFill>
                  <a:schemeClr val="bg1"/>
                </a:solidFill>
                <a:latin typeface="Arial" panose="020B0604020202020204" pitchFamily="34" charset="0"/>
                <a:cs typeface="Arial" panose="020B0604020202020204" pitchFamily="34" charset="0"/>
              </a:rPr>
              <a:t>Pohdi moduulin 2 lopussa kehitettyä suunnitelmaa. Mitä resursseja käytät suunnitelmien toteuttamiseen tai niiden laatimiseen?</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2"/>
            <a:ext cx="5320880" cy="3145366"/>
            <a:chOff x="4739767" y="1033790"/>
            <a:chExt cx="824031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fi-FI" sz="2000" b="1" dirty="0">
                  <a:solidFill>
                    <a:srgbClr val="407CCA"/>
                  </a:solidFill>
                  <a:latin typeface="Arial" panose="020B0604020202020204" pitchFamily="34" charset="0"/>
                  <a:cs typeface="Arial" panose="020B0604020202020204" pitchFamily="34" charset="0"/>
                </a:rPr>
                <a:t>Moduuli 1 </a:t>
              </a:r>
              <a:r>
                <a:rPr lang="fi-FI" sz="2000" dirty="0">
                  <a:solidFill>
                    <a:srgbClr val="EBB700"/>
                  </a:solidFill>
                  <a:latin typeface="Arial" panose="020B0604020202020204" pitchFamily="34" charset="0"/>
                  <a:cs typeface="Arial" panose="020B0604020202020204" pitchFamily="34" charset="0"/>
                </a:rPr>
                <a:t>//</a:t>
              </a:r>
              <a:r>
                <a:rPr lang="fi-FI" sz="2000" dirty="0">
                  <a:solidFill>
                    <a:srgbClr val="55565A"/>
                  </a:solidFill>
                  <a:latin typeface="Arial" panose="020B0604020202020204" pitchFamily="34" charset="0"/>
                  <a:cs typeface="Arial" panose="020B0604020202020204" pitchFamily="34" charset="0"/>
                </a:rPr>
                <a:t> Leoklubiohjelman yleiskatsaus</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fi-FI" sz="2000" b="1" dirty="0">
                  <a:solidFill>
                    <a:srgbClr val="407CCA"/>
                  </a:solidFill>
                  <a:latin typeface="Arial" panose="020B0604020202020204" pitchFamily="34" charset="0"/>
                  <a:cs typeface="Arial" panose="020B0604020202020204" pitchFamily="34" charset="0"/>
                </a:rPr>
                <a:t>Moduuli 2 </a:t>
              </a:r>
              <a:r>
                <a:rPr lang="fi-FI" sz="2000" dirty="0">
                  <a:solidFill>
                    <a:srgbClr val="EBB700"/>
                  </a:solidFill>
                  <a:latin typeface="Arial" panose="020B0604020202020204" pitchFamily="34" charset="0"/>
                  <a:cs typeface="Arial" panose="020B0604020202020204" pitchFamily="34" charset="0"/>
                </a:rPr>
                <a:t>// </a:t>
              </a:r>
              <a:r>
                <a:rPr lang="fi-FI" sz="2000" dirty="0">
                  <a:solidFill>
                    <a:srgbClr val="55565A"/>
                  </a:solidFill>
                  <a:latin typeface="Arial" panose="020B0604020202020204" pitchFamily="34" charset="0"/>
                  <a:cs typeface="Arial" panose="020B0604020202020204" pitchFamily="34" charset="0"/>
                </a:rPr>
                <a:t>Leoneuvojan rooli</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fi-FI" sz="2000" b="1" dirty="0">
                  <a:solidFill>
                    <a:srgbClr val="407CCA"/>
                  </a:solidFill>
                  <a:latin typeface="Arial" panose="020B0604020202020204" pitchFamily="34" charset="0"/>
                  <a:cs typeface="Arial" panose="020B0604020202020204" pitchFamily="34" charset="0"/>
                </a:rPr>
                <a:t>Moduuli 3 </a:t>
              </a:r>
              <a:r>
                <a:rPr lang="fi-FI" sz="2000" dirty="0">
                  <a:solidFill>
                    <a:srgbClr val="EBB700"/>
                  </a:solidFill>
                  <a:latin typeface="Arial" panose="020B0604020202020204" pitchFamily="34" charset="0"/>
                  <a:cs typeface="Arial" panose="020B0604020202020204" pitchFamily="34" charset="0"/>
                </a:rPr>
                <a:t>// </a:t>
              </a:r>
              <a:r>
                <a:rPr lang="fi-FI" sz="2000" dirty="0">
                  <a:solidFill>
                    <a:srgbClr val="55565A"/>
                  </a:solidFill>
                  <a:latin typeface="Arial" panose="020B0604020202020204" pitchFamily="34" charset="0"/>
                  <a:cs typeface="Arial" panose="020B0604020202020204" pitchFamily="34" charset="0"/>
                </a:rPr>
                <a:t>Leoklubin hallinto</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fi-FI" sz="2000" b="1" dirty="0">
                  <a:solidFill>
                    <a:srgbClr val="407CCA"/>
                  </a:solidFill>
                  <a:latin typeface="Arial" panose="020B0604020202020204" pitchFamily="34" charset="0"/>
                  <a:cs typeface="Arial" panose="020B0604020202020204" pitchFamily="34" charset="0"/>
                </a:rPr>
                <a:t>Moduuli 4 </a:t>
              </a:r>
              <a:r>
                <a:rPr lang="fi-FI" sz="2000" dirty="0">
                  <a:solidFill>
                    <a:srgbClr val="EBB700"/>
                  </a:solidFill>
                  <a:latin typeface="Arial" panose="020B0604020202020204" pitchFamily="34" charset="0"/>
                  <a:cs typeface="Arial" panose="020B0604020202020204" pitchFamily="34" charset="0"/>
                </a:rPr>
                <a:t>//</a:t>
              </a:r>
              <a:r>
                <a:rPr lang="fi-FI" sz="2000" dirty="0">
                  <a:solidFill>
                    <a:srgbClr val="55565A"/>
                  </a:solidFill>
                  <a:latin typeface="Arial" panose="020B0604020202020204" pitchFamily="34" charset="0"/>
                  <a:cs typeface="Arial" panose="020B0604020202020204" pitchFamily="34" charset="0"/>
                </a:rPr>
                <a:t> Leoklubiohjelman resurssit</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286088" cy="400110"/>
            </a:xfrm>
            <a:prstGeom prst="rect">
              <a:avLst/>
            </a:prstGeom>
            <a:noFill/>
          </p:spPr>
          <p:txBody>
            <a:bodyPr wrap="none" rtlCol="0">
              <a:spAutoFit/>
            </a:bodyPr>
            <a:lstStyle/>
            <a:p>
              <a:endParaRPr lang="fi-FI" sz="2000" dirty="0">
                <a:solidFill>
                  <a:srgbClr val="55565A"/>
                </a:solidFill>
                <a:latin typeface="Arial" panose="020B0604020202020204" pitchFamily="34" charset="0"/>
                <a:cs typeface="Arial" panose="020B0604020202020204" pitchFamily="34" charset="0"/>
              </a:endParaRP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fi-FI" sz="6000" b="1">
                <a:solidFill>
                  <a:schemeClr val="bg1"/>
                </a:solidFill>
                <a:latin typeface="Arial Black" panose="020B0604020202020204" pitchFamily="34" charset="0"/>
                <a:ea typeface="Arial" charset="0"/>
                <a:cs typeface="Arial Black" panose="020B0604020202020204" pitchFamily="34" charset="0"/>
              </a:rPr>
              <a:t>Moduulit</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3" name="TextBox 2">
            <a:extLst>
              <a:ext uri="{FF2B5EF4-FFF2-40B4-BE49-F238E27FC236}">
                <a16:creationId xmlns:a16="http://schemas.microsoft.com/office/drawing/2014/main" id="{7EBC8D7D-A97D-E437-1CB2-82347666EF4E}"/>
              </a:ext>
            </a:extLst>
          </p:cNvPr>
          <p:cNvSpPr txBox="1"/>
          <p:nvPr/>
        </p:nvSpPr>
        <p:spPr>
          <a:xfrm>
            <a:off x="6082185" y="4406858"/>
            <a:ext cx="6101254" cy="1015663"/>
          </a:xfrm>
          <a:prstGeom prst="rect">
            <a:avLst/>
          </a:prstGeom>
          <a:noFill/>
        </p:spPr>
        <p:txBody>
          <a:bodyPr wrap="square">
            <a:spAutoFit/>
          </a:bodyPr>
          <a:lstStyle/>
          <a:p>
            <a:r>
              <a:rPr lang="fi-FI" sz="2000" b="1" dirty="0">
                <a:solidFill>
                  <a:srgbClr val="407CCA"/>
                </a:solidFill>
                <a:latin typeface="Arial" panose="020B0604020202020204" pitchFamily="34" charset="0"/>
                <a:cs typeface="Arial" panose="020B0604020202020204" pitchFamily="34" charset="0"/>
              </a:rPr>
              <a:t>Moduuli 5 </a:t>
            </a:r>
            <a:r>
              <a:rPr lang="fi-FI" sz="2000" dirty="0">
                <a:solidFill>
                  <a:srgbClr val="EBB700"/>
                </a:solidFill>
                <a:latin typeface="Arial" panose="020B0604020202020204" pitchFamily="34" charset="0"/>
                <a:cs typeface="Arial" panose="020B0604020202020204" pitchFamily="34" charset="0"/>
              </a:rPr>
              <a:t>// </a:t>
            </a:r>
            <a:r>
              <a:rPr lang="fi-FI" sz="2000" dirty="0">
                <a:solidFill>
                  <a:srgbClr val="55565A"/>
                </a:solidFill>
                <a:latin typeface="Arial" panose="020B0604020202020204" pitchFamily="34" charset="0"/>
                <a:cs typeface="Arial" panose="020B0604020202020204" pitchFamily="34" charset="0"/>
              </a:rPr>
              <a:t>Yhteistyö nuorten kanssa</a:t>
            </a:r>
          </a:p>
          <a:p>
            <a:endParaRPr lang="fi-FI" sz="2000" dirty="0">
              <a:solidFill>
                <a:srgbClr val="55565A"/>
              </a:solidFill>
              <a:latin typeface="Arial" panose="020B0604020202020204" pitchFamily="34" charset="0"/>
              <a:cs typeface="Arial" panose="020B0604020202020204" pitchFamily="34" charset="0"/>
            </a:endParaRPr>
          </a:p>
          <a:p>
            <a:r>
              <a:rPr lang="fi-FI" sz="2000" b="1" dirty="0">
                <a:solidFill>
                  <a:srgbClr val="407CCA"/>
                </a:solidFill>
                <a:latin typeface="Arial" panose="020B0604020202020204" pitchFamily="34" charset="0"/>
                <a:cs typeface="Arial" panose="020B0604020202020204" pitchFamily="34" charset="0"/>
              </a:rPr>
              <a:t>Moduuli 6 </a:t>
            </a:r>
            <a:r>
              <a:rPr lang="fi-FI" sz="2000" dirty="0">
                <a:solidFill>
                  <a:srgbClr val="EBB700"/>
                </a:solidFill>
                <a:latin typeface="Arial" panose="020B0604020202020204" pitchFamily="34" charset="0"/>
                <a:cs typeface="Arial" panose="020B0604020202020204" pitchFamily="34" charset="0"/>
              </a:rPr>
              <a:t>// </a:t>
            </a:r>
            <a:r>
              <a:rPr lang="fi-FI" sz="2000" dirty="0">
                <a:solidFill>
                  <a:srgbClr val="55565A"/>
                </a:solidFill>
                <a:latin typeface="Arial" panose="020B0604020202020204" pitchFamily="34" charset="0"/>
                <a:cs typeface="Arial" panose="020B0604020202020204" pitchFamily="34" charset="0"/>
              </a:rPr>
              <a:t>Palvelun matkan jatkaminen</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i-FI" sz="6000">
                <a:latin typeface="Arial Black" panose="020B0604020202020204" pitchFamily="34" charset="0"/>
                <a:cs typeface="Arial Black" panose="020B0604020202020204" pitchFamily="34" charset="0"/>
              </a:rPr>
              <a:t>Moduuli 4</a:t>
            </a:r>
          </a:p>
          <a:p>
            <a:pPr>
              <a:spcBef>
                <a:spcPts val="0"/>
              </a:spcBef>
            </a:pPr>
            <a:r>
              <a:rPr lang="fi-FI" sz="4000" b="0">
                <a:latin typeface="Arial"/>
                <a:cs typeface="Arial"/>
              </a:rPr>
              <a:t>Leoklubiohjelman resurssit</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fi-FI" sz="3800" b="1">
                <a:solidFill>
                  <a:schemeClr val="bg1"/>
                </a:solidFill>
                <a:latin typeface="Arial" panose="020B0604020202020204" pitchFamily="34" charset="0"/>
                <a:ea typeface="Helvetica Neue" charset="0"/>
                <a:cs typeface="Arial" panose="020B0604020202020204" pitchFamily="34" charset="0"/>
              </a:rPr>
              <a:t>Kansainvälinen päämaja</a:t>
            </a:r>
          </a:p>
          <a:p>
            <a:r>
              <a:rPr lang="fi-FI" sz="3800" b="1">
                <a:solidFill>
                  <a:schemeClr val="bg1"/>
                </a:solidFill>
                <a:latin typeface="Arial" panose="020B0604020202020204" pitchFamily="34" charset="0"/>
                <a:ea typeface="Helvetica Neue" charset="0"/>
                <a:cs typeface="Arial" panose="020B0604020202020204" pitchFamily="34" charset="0"/>
              </a:rPr>
              <a:t>Oak Brook, Illinois, USA</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fi-FI" sz="3200">
                <a:solidFill>
                  <a:schemeClr val="bg1"/>
                </a:solidFill>
                <a:latin typeface="Arial" panose="020B0604020202020204" pitchFamily="34" charset="0"/>
                <a:ea typeface="Helvetica Neue" charset="0"/>
                <a:cs typeface="Arial" panose="020B0604020202020204" pitchFamily="34" charset="0"/>
              </a:rPr>
              <a:t>300 W 22</a:t>
            </a:r>
            <a:r>
              <a:rPr lang="fi-FI" sz="3200" baseline="30000">
                <a:solidFill>
                  <a:schemeClr val="bg1"/>
                </a:solidFill>
                <a:latin typeface="Arial" panose="020B0604020202020204" pitchFamily="34" charset="0"/>
                <a:ea typeface="Helvetica Neue" charset="0"/>
                <a:cs typeface="Arial" panose="020B0604020202020204" pitchFamily="34" charset="0"/>
              </a:rPr>
              <a:t>nd</a:t>
            </a:r>
            <a:r>
              <a:rPr lang="fi-FI" sz="3200">
                <a:solidFill>
                  <a:schemeClr val="bg1"/>
                </a:solidFill>
                <a:latin typeface="Arial" panose="020B0604020202020204" pitchFamily="34" charset="0"/>
                <a:ea typeface="Helvetica Neue" charset="0"/>
                <a:cs typeface="Arial" panose="020B0604020202020204" pitchFamily="34" charset="0"/>
              </a:rPr>
              <a:t> Street</a:t>
            </a:r>
          </a:p>
          <a:p>
            <a:r>
              <a:rPr lang="fi-FI" sz="3200">
                <a:solidFill>
                  <a:schemeClr val="bg1"/>
                </a:solidFill>
                <a:latin typeface="Arial" panose="020B0604020202020204" pitchFamily="34" charset="0"/>
                <a:ea typeface="Helvetica Neue"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fi-FI" sz="2400" dirty="0">
                <a:solidFill>
                  <a:srgbClr val="81827C"/>
                </a:solidFill>
                <a:ea typeface="+mn-ea"/>
                <a:hlinkClick r:id="rId6"/>
              </a:rPr>
              <a:t>Leo -sivu lionien verkkosivulla</a:t>
            </a:r>
            <a:r>
              <a:rPr lang="fi-FI" sz="2400" dirty="0">
                <a:solidFill>
                  <a:srgbClr val="81827C"/>
                </a:solidFill>
                <a:ea typeface="+mn-ea"/>
              </a:rPr>
              <a:t> </a:t>
            </a:r>
          </a:p>
          <a:p>
            <a:pPr marL="342900" indent="-342900">
              <a:spcBef>
                <a:spcPts val="600"/>
              </a:spcBef>
              <a:buFont typeface="Arial" pitchFamily="34" charset="0"/>
              <a:buChar char="•"/>
              <a:defRPr/>
            </a:pPr>
            <a:r>
              <a:rPr lang="fi-FI" sz="2400" dirty="0">
                <a:solidFill>
                  <a:srgbClr val="81827C"/>
                </a:solidFill>
                <a:latin typeface="Arial"/>
                <a:ea typeface="+mn-ea"/>
                <a:cs typeface="Arial"/>
                <a:hlinkClick r:id="rId7"/>
              </a:rPr>
              <a:t>Leojen markkinointi- ja rekrytointimateriaalit</a:t>
            </a:r>
          </a:p>
          <a:p>
            <a:pPr marL="342900" indent="-342900">
              <a:spcBef>
                <a:spcPts val="600"/>
              </a:spcBef>
              <a:buFont typeface="Arial" pitchFamily="34" charset="0"/>
              <a:buChar char="•"/>
              <a:defRPr/>
            </a:pPr>
            <a:r>
              <a:rPr lang="fi-FI" sz="2400" dirty="0">
                <a:solidFill>
                  <a:srgbClr val="81827C"/>
                </a:solidFill>
                <a:ea typeface="+mn-ea"/>
                <a:hlinkClick r:id="rId8"/>
              </a:rPr>
              <a:t>Leotuotteet Lions Shop -kaupasta</a:t>
            </a:r>
          </a:p>
          <a:p>
            <a:pPr marL="342900" indent="-342900">
              <a:spcBef>
                <a:spcPts val="600"/>
              </a:spcBef>
              <a:buFont typeface="Arial" pitchFamily="34" charset="0"/>
              <a:buChar char="•"/>
              <a:defRPr/>
            </a:pPr>
            <a:r>
              <a:rPr lang="fi-FI" sz="2400" dirty="0">
                <a:solidFill>
                  <a:srgbClr val="616262"/>
                </a:solidFill>
                <a:latin typeface="Arial"/>
                <a:ea typeface="+mn-ea"/>
                <a:cs typeface="Arial"/>
              </a:rPr>
              <a:t>Leo eNews</a:t>
            </a:r>
          </a:p>
          <a:p>
            <a:pPr marL="342900" indent="-342900">
              <a:spcBef>
                <a:spcPts val="600"/>
              </a:spcBef>
              <a:buFont typeface="Arial" pitchFamily="34" charset="0"/>
              <a:buChar char="•"/>
              <a:defRPr/>
            </a:pPr>
            <a:r>
              <a:rPr lang="fi-FI" sz="2400" dirty="0">
                <a:solidFill>
                  <a:srgbClr val="81827C"/>
                </a:solidFill>
                <a:ea typeface="+mn-ea"/>
                <a:hlinkClick r:id="rId9"/>
              </a:rPr>
              <a:t>Leojen Facebook-sivu</a:t>
            </a:r>
            <a:r>
              <a:rPr lang="fi-FI" sz="2400" dirty="0">
                <a:solidFill>
                  <a:srgbClr val="81827C"/>
                </a:solidFill>
                <a:ea typeface="+mn-ea"/>
              </a:rPr>
              <a:t> </a:t>
            </a:r>
          </a:p>
          <a:p>
            <a:pPr marL="342900" indent="-342900">
              <a:spcBef>
                <a:spcPts val="600"/>
              </a:spcBef>
              <a:buFont typeface="Arial" pitchFamily="34" charset="0"/>
              <a:buChar char="•"/>
              <a:defRPr/>
            </a:pPr>
            <a:r>
              <a:rPr lang="fi-FI" sz="2400" dirty="0">
                <a:solidFill>
                  <a:srgbClr val="81827C"/>
                </a:solidFill>
                <a:ea typeface="+mn-ea"/>
                <a:hlinkClick r:id="rId10"/>
              </a:rPr>
              <a:t>Lionien oppimiskeskus ja johtajakoulutusinstituutit</a:t>
            </a:r>
          </a:p>
          <a:p>
            <a:pPr marL="342900" indent="-342900">
              <a:spcBef>
                <a:spcPts val="600"/>
              </a:spcBef>
              <a:buFont typeface="Arial" pitchFamily="34" charset="0"/>
              <a:buChar char="•"/>
              <a:defRPr/>
            </a:pPr>
            <a:r>
              <a:rPr lang="fi-FI" sz="2400" dirty="0">
                <a:solidFill>
                  <a:srgbClr val="81827C"/>
                </a:solidFill>
                <a:ea typeface="+mn-ea"/>
                <a:hlinkClick r:id="rId11"/>
              </a:rPr>
              <a:t>Leojohtajien apurahaohjelma</a:t>
            </a:r>
          </a:p>
          <a:p>
            <a:pPr marL="342900" indent="-342900">
              <a:spcBef>
                <a:spcPts val="600"/>
              </a:spcBef>
              <a:buFont typeface="Arial" pitchFamily="34" charset="0"/>
              <a:buChar char="•"/>
              <a:defRPr/>
            </a:pPr>
            <a:r>
              <a:rPr lang="fi-FI" sz="2400" dirty="0">
                <a:solidFill>
                  <a:srgbClr val="81827C"/>
                </a:solidFill>
                <a:ea typeface="+mn-ea"/>
                <a:hlinkClick r:id="rId11"/>
              </a:rPr>
              <a:t>LCIF:n Leojen palveluapuraha</a:t>
            </a:r>
          </a:p>
          <a:p>
            <a:pPr marL="342900" indent="-342900">
              <a:spcBef>
                <a:spcPts val="600"/>
              </a:spcBef>
              <a:buFont typeface="Arial" pitchFamily="34" charset="0"/>
              <a:buChar char="•"/>
              <a:defRPr/>
            </a:pPr>
            <a:r>
              <a:rPr lang="fi-FI" sz="2400" dirty="0">
                <a:solidFill>
                  <a:srgbClr val="81827C"/>
                </a:solidFill>
                <a:ea typeface="+mn-ea"/>
                <a:hlinkClick r:id="rId12"/>
              </a:rPr>
              <a:t>Vaalipiirin leo-tapahtumat, Lions Internationalin vuosikokous</a:t>
            </a:r>
          </a:p>
          <a:p>
            <a:pPr marL="342900" indent="-342900">
              <a:spcBef>
                <a:spcPts val="600"/>
              </a:spcBef>
              <a:buFont typeface="Arial" pitchFamily="34" charset="0"/>
              <a:buChar char="•"/>
              <a:defRPr/>
            </a:pPr>
            <a:r>
              <a:rPr lang="fi-FI" sz="2400" dirty="0">
                <a:solidFill>
                  <a:srgbClr val="81827C"/>
                </a:solidFill>
                <a:ea typeface="+mn-ea"/>
                <a:hlinkClick r:id="rId13"/>
              </a:rPr>
              <a:t>Palkinnot ja tunnustus</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55565A"/>
                </a:solidFill>
                <a:latin typeface="Arial" panose="020B0604020202020204" pitchFamily="34" charset="0"/>
                <a:cs typeface="Arial" panose="020B0604020202020204" pitchFamily="34" charset="0"/>
              </a:rPr>
              <a:t>Leoklubiohjelman resurssit</a:t>
            </a:r>
          </a:p>
        </p:txBody>
      </p:sp>
    </p:spTree>
    <p:extLst>
      <p:ext uri="{BB962C8B-B14F-4D97-AF65-F5344CB8AC3E}">
        <p14:creationId xmlns:p14="http://schemas.microsoft.com/office/powerpoint/2010/main" val="1290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fi-FI" sz="3600" b="1">
                <a:solidFill>
                  <a:schemeClr val="bg1"/>
                </a:solidFill>
                <a:latin typeface="Arial" panose="020B0604020202020204" pitchFamily="34" charset="0"/>
                <a:ea typeface="Helvetica Neue" charset="0"/>
                <a:cs typeface="Arial" panose="020B0604020202020204" pitchFamily="34" charset="0"/>
              </a:rPr>
              <a:t>Verkkoresurssit</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600" b="1">
                <a:solidFill>
                  <a:srgbClr val="616262"/>
                </a:solidFill>
              </a:rPr>
              <a:t>Leoklubin markkinointi- ja rekrytointiresurssit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4647426"/>
          </a:xfrm>
          <a:prstGeom prst="rect">
            <a:avLst/>
          </a:prstGeom>
          <a:noFill/>
          <a:ln>
            <a:noFill/>
          </a:ln>
        </p:spPr>
        <p:txBody>
          <a:bodyPr wrap="square">
            <a:spAutoFit/>
          </a:bodyPr>
          <a:lstStyle/>
          <a:p>
            <a:r>
              <a:rPr lang="fi-FI" sz="2400">
                <a:solidFill>
                  <a:srgbClr val="616262"/>
                </a:solidFill>
                <a:latin typeface="Arial" panose="020B0604020202020204" pitchFamily="34" charset="0"/>
                <a:cs typeface="Arial" panose="020B0604020202020204" pitchFamily="34" charset="0"/>
              </a:rPr>
              <a:t>Painetut leojen rekrytointimateriaalit:</a:t>
            </a:r>
          </a:p>
          <a:p>
            <a:endParaRPr lang="en-US" sz="2400" dirty="0">
              <a:solidFill>
                <a:srgbClr val="616262"/>
              </a:solidFill>
              <a:latin typeface="Arial" panose="020B0604020202020204" pitchFamily="34" charset="0"/>
              <a:cs typeface="Arial" panose="020B0604020202020204" pitchFamily="34" charset="0"/>
            </a:endParaRPr>
          </a:p>
          <a:p>
            <a:r>
              <a:rPr lang="fi-FI" sz="2400">
                <a:solidFill>
                  <a:srgbClr val="616262"/>
                </a:solidFill>
                <a:latin typeface="Arial" panose="020B0604020202020204" pitchFamily="34" charset="0"/>
                <a:cs typeface="Arial" panose="020B0604020202020204" pitchFamily="34" charset="0"/>
              </a:rPr>
              <a:t>Hae "Leoklubiohjelman julkaisut -tilauslomake" lionsclubs.org -sivulla. </a:t>
            </a:r>
          </a:p>
          <a:p>
            <a:endParaRPr lang="en-US" sz="2400" dirty="0">
              <a:solidFill>
                <a:srgbClr val="81827C"/>
              </a:solidFill>
              <a:latin typeface="Arial" panose="020B0604020202020204" pitchFamily="34" charset="0"/>
              <a:cs typeface="Arial" panose="020B0604020202020204" pitchFamily="34" charset="0"/>
            </a:endParaRPr>
          </a:p>
          <a:p>
            <a:r>
              <a:rPr lang="fi-FI" sz="2400">
                <a:solidFill>
                  <a:srgbClr val="616262"/>
                </a:solidFill>
                <a:latin typeface="Arial" panose="020B0604020202020204" pitchFamily="34" charset="0"/>
                <a:cs typeface="Arial" panose="020B0604020202020204" pitchFamily="34" charset="0"/>
              </a:rPr>
              <a:t>Lähetä täytetty lomake osoitteeseen </a:t>
            </a:r>
            <a:r>
              <a:rPr lang="fi-FI" sz="2800" b="1">
                <a:solidFill>
                  <a:srgbClr val="407CCA"/>
                </a:solidFill>
                <a:hlinkClick r:id="rId3">
                  <a:extLst>
                    <a:ext uri="{A12FA001-AC4F-418D-AE19-62706E023703}">
                      <ahyp:hlinkClr xmlns:ahyp="http://schemas.microsoft.com/office/drawing/2018/hyperlinkcolor" val="tx"/>
                    </a:ext>
                  </a:extLst>
                </a:hlinkClick>
              </a:rPr>
              <a:t>leo@lionsclubs.org</a:t>
            </a:r>
            <a:r>
              <a:rPr lang="fi-FI" sz="2800" b="1">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1734</Words>
  <Application>Microsoft Office PowerPoint</Application>
  <PresentationFormat>Widescreen</PresentationFormat>
  <Paragraphs>178</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Arial Black</vt:lpstr>
      <vt:lpstr>Calibri</vt:lpstr>
      <vt:lpstr>Calibri Light</vt:lpstr>
      <vt:lpstr>Helvetica Neue</vt:lpstr>
      <vt:lpstr>HelveticaNeue-Light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Christensen, Ashley</cp:lastModifiedBy>
  <cp:revision>6</cp:revision>
  <dcterms:created xsi:type="dcterms:W3CDTF">2021-12-10T18:32:04Z</dcterms:created>
  <dcterms:modified xsi:type="dcterms:W3CDTF">2024-02-21T21:21:45Z</dcterms:modified>
</cp:coreProperties>
</file>