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omments/modernComment_4ED_2E3693AA.xml" ContentType="application/vnd.ms-powerpoint.comment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7"/>
  </p:notesMasterIdLst>
  <p:sldIdLst>
    <p:sldId id="1147" r:id="rId2"/>
    <p:sldId id="1100" r:id="rId3"/>
    <p:sldId id="1140" r:id="rId4"/>
    <p:sldId id="1103" r:id="rId5"/>
    <p:sldId id="1157" r:id="rId6"/>
    <p:sldId id="1158" r:id="rId7"/>
    <p:sldId id="1146" r:id="rId8"/>
    <p:sldId id="1165" r:id="rId9"/>
    <p:sldId id="1141" r:id="rId10"/>
    <p:sldId id="1164" r:id="rId11"/>
    <p:sldId id="1156" r:id="rId12"/>
    <p:sldId id="964" r:id="rId13"/>
    <p:sldId id="1152" r:id="rId14"/>
    <p:sldId id="924" r:id="rId15"/>
    <p:sldId id="1241" r:id="rId16"/>
    <p:sldId id="1163" r:id="rId17"/>
    <p:sldId id="1239" r:id="rId18"/>
    <p:sldId id="1160" r:id="rId19"/>
    <p:sldId id="1235" r:id="rId20"/>
    <p:sldId id="1236" r:id="rId21"/>
    <p:sldId id="1169" r:id="rId22"/>
    <p:sldId id="1170" r:id="rId23"/>
    <p:sldId id="1171" r:id="rId24"/>
    <p:sldId id="1242" r:id="rId25"/>
    <p:sldId id="1172" r:id="rId26"/>
    <p:sldId id="1256" r:id="rId27"/>
    <p:sldId id="1257" r:id="rId28"/>
    <p:sldId id="1180" r:id="rId29"/>
    <p:sldId id="1181" r:id="rId30"/>
    <p:sldId id="1186" r:id="rId31"/>
    <p:sldId id="1183" r:id="rId32"/>
    <p:sldId id="1184" r:id="rId33"/>
    <p:sldId id="1187" r:id="rId34"/>
    <p:sldId id="1179" r:id="rId35"/>
    <p:sldId id="1196" r:id="rId36"/>
    <p:sldId id="1174" r:id="rId37"/>
    <p:sldId id="1178" r:id="rId38"/>
    <p:sldId id="1201" r:id="rId39"/>
    <p:sldId id="1190" r:id="rId40"/>
    <p:sldId id="1192" r:id="rId41"/>
    <p:sldId id="1245" r:id="rId42"/>
    <p:sldId id="1208" r:id="rId43"/>
    <p:sldId id="1150" r:id="rId44"/>
    <p:sldId id="1210" r:id="rId45"/>
    <p:sldId id="1214" r:id="rId46"/>
    <p:sldId id="1215" r:id="rId47"/>
    <p:sldId id="1211" r:id="rId48"/>
    <p:sldId id="1213" r:id="rId49"/>
    <p:sldId id="1216" r:id="rId50"/>
    <p:sldId id="1218" r:id="rId51"/>
    <p:sldId id="1220" r:id="rId52"/>
    <p:sldId id="1221" r:id="rId53"/>
    <p:sldId id="1261" r:id="rId54"/>
    <p:sldId id="1222" r:id="rId55"/>
    <p:sldId id="1226" r:id="rId56"/>
    <p:sldId id="1227" r:id="rId57"/>
    <p:sldId id="1223" r:id="rId58"/>
    <p:sldId id="1249" r:id="rId59"/>
    <p:sldId id="1209" r:id="rId60"/>
    <p:sldId id="990" r:id="rId61"/>
    <p:sldId id="1285" r:id="rId62"/>
    <p:sldId id="1286" r:id="rId63"/>
    <p:sldId id="1287" r:id="rId64"/>
    <p:sldId id="1288" r:id="rId65"/>
    <p:sldId id="1289" r:id="rId66"/>
    <p:sldId id="1290" r:id="rId67"/>
    <p:sldId id="1291" r:id="rId68"/>
    <p:sldId id="1292" r:id="rId69"/>
    <p:sldId id="1293" r:id="rId70"/>
    <p:sldId id="1294" r:id="rId71"/>
    <p:sldId id="1295" r:id="rId72"/>
    <p:sldId id="1296" r:id="rId73"/>
    <p:sldId id="1297" r:id="rId74"/>
    <p:sldId id="1298" r:id="rId75"/>
    <p:sldId id="1299" r:id="rId76"/>
    <p:sldId id="1300" r:id="rId77"/>
    <p:sldId id="1301" r:id="rId78"/>
    <p:sldId id="1011" r:id="rId79"/>
    <p:sldId id="1302" r:id="rId80"/>
    <p:sldId id="1303" r:id="rId81"/>
    <p:sldId id="1304" r:id="rId82"/>
    <p:sldId id="1305" r:id="rId83"/>
    <p:sldId id="1306" r:id="rId84"/>
    <p:sldId id="1284" r:id="rId85"/>
    <p:sldId id="1144"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ACCF21-149B-537D-23FD-807A4D0AB43F}" name="DiMaggio, Kristin" initials="DK" userId="S::kdimaggio@lionsclubs.org::f298a555-1268-425a-8c4f-f0bf55330952" providerId="AD"/>
  <p188:author id="{352AD0AF-C767-9293-1F2D-9C110981B5CC}" name="Bianchi, Cynthia" initials="BC" userId="S::cbianchi@lionsclubs.org::5a908d06-6eb3-4bf5-a09b-fefbb2ba3a17" providerId="AD"/>
  <p188:author id="{3E0F87B0-8ED8-63FF-7BD1-BDC7817CE6A0}" name="O’Riordan, Owen" initials="OO" userId="S::ooriordan@lionsclubs.org::39bb708c-0229-404d-ae1f-1336cbda0a05" providerId="AD"/>
  <p188:author id="{36F809DB-9849-FC5E-7412-79D4C5C8F788}" name="Nadeau, Melissa" initials="NM" userId="S::mnadeau@lionsclubs.org::f91ecf52-7e58-4562-a5d6-937d37d5c2a4" providerId="AD"/>
  <p188:author id="{095C43FD-2D81-9CFA-9C4A-A35CD6167620}" name="Khamisi Grace" initials="KG" userId="zf4GxHDVBqBlx4LynScNWqDXMqa5rPKp++84GQX4s+g="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 id="2" name="Nadeau, Melissa" initials="NM" lastIdx="44" clrIdx="1">
    <p:extLst>
      <p:ext uri="{19B8F6BF-5375-455C-9EA6-DF929625EA0E}">
        <p15:presenceInfo xmlns:p15="http://schemas.microsoft.com/office/powerpoint/2012/main" userId="S::mnadeau@lionsclubs.org::f91ecf52-7e58-4562-a5d6-937d37d5c2a4" providerId="AD"/>
      </p:ext>
    </p:extLst>
  </p:cmAuthor>
  <p:cmAuthor id="3" name="Grace, Khamisi" initials="GK" lastIdx="36" clrIdx="2">
    <p:extLst>
      <p:ext uri="{19B8F6BF-5375-455C-9EA6-DF929625EA0E}">
        <p15:presenceInfo xmlns:p15="http://schemas.microsoft.com/office/powerpoint/2012/main" userId="S::kgrace@lionsclubs.org::609a7397-3773-4306-89d7-963b1a7cb8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BB700"/>
    <a:srgbClr val="616262"/>
    <a:srgbClr val="00AC69"/>
    <a:srgbClr val="407CCA"/>
    <a:srgbClr val="55565A"/>
    <a:srgbClr val="B3B2B1"/>
    <a:srgbClr val="7A2682"/>
    <a:srgbClr val="00338D"/>
    <a:srgbClr val="0D22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8" autoAdjust="0"/>
    <p:restoredTop sz="74665" autoAdjust="0"/>
  </p:normalViewPr>
  <p:slideViewPr>
    <p:cSldViewPr snapToGrid="0" snapToObjects="1">
      <p:cViewPr varScale="1">
        <p:scale>
          <a:sx n="81" d="100"/>
          <a:sy n="81" d="100"/>
        </p:scale>
        <p:origin x="120" y="108"/>
      </p:cViewPr>
      <p:guideLst>
        <p:guide orient="horz" pos="2184"/>
        <p:guide pos="3840"/>
      </p:guideLst>
    </p:cSldViewPr>
  </p:slideViewPr>
  <p:outlineViewPr>
    <p:cViewPr>
      <p:scale>
        <a:sx n="33" d="100"/>
        <a:sy n="33" d="100"/>
      </p:scale>
      <p:origin x="0" y="-9536"/>
    </p:cViewPr>
    <p:sldLst>
      <p:sld r:id="rId1" collapse="1"/>
    </p:sldLst>
  </p:outlineViewPr>
  <p:notesTextViewPr>
    <p:cViewPr>
      <p:scale>
        <a:sx n="1" d="1"/>
        <a:sy n="1" d="1"/>
      </p:scale>
      <p:origin x="0" y="-630"/>
    </p:cViewPr>
  </p:notesTextViewPr>
  <p:sorterViewPr>
    <p:cViewPr>
      <p:scale>
        <a:sx n="80" d="100"/>
        <a:sy n="80" d="100"/>
      </p:scale>
      <p:origin x="0" y="-18396"/>
    </p:cViewPr>
  </p:sorterViewPr>
  <p:notesViewPr>
    <p:cSldViewPr snapToGrid="0" snapToObjects="1">
      <p:cViewPr varScale="1">
        <p:scale>
          <a:sx n="51" d="100"/>
          <a:sy n="51" d="100"/>
        </p:scale>
        <p:origin x="2692" y="2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comments/modernComment_4ED_2E3693AA.xml><?xml version="1.0" encoding="utf-8"?>
<p188:cmLst xmlns:a="http://schemas.openxmlformats.org/drawingml/2006/main" xmlns:r="http://schemas.openxmlformats.org/officeDocument/2006/relationships" xmlns:p188="http://schemas.microsoft.com/office/powerpoint/2018/8/main">
  <p188:cm id="{043CFDA3-8D17-4AB1-9EA4-AB8288AEF09B}" authorId="{095C43FD-2D81-9CFA-9C4A-A35CD6167620}" status="resolved" created="2021-10-12T20:57:49.764">
    <pc:sldMkLst xmlns:pc="http://schemas.microsoft.com/office/powerpoint/2013/main/command">
      <pc:docMk/>
      <pc:sldMk cId="775328682" sldId="1261"/>
    </pc:sldMkLst>
    <p188:txBody>
      <a:bodyPr/>
      <a:lstStyle/>
      <a:p>
        <a:r>
          <a:rPr lang="en-US"/>
          <a:t>I deleted the Leo-Lion so it reads "these positions" since they include both leos and leo-lions</a:t>
        </a:r>
      </a:p>
    </p188:txBody>
  </p188:cm>
  <p188:cm id="{21DCA6D0-1273-4601-81EB-475D65969D60}" authorId="{095C43FD-2D81-9CFA-9C4A-A35CD6167620}" status="resolved" created="2021-10-12T20:58:58.497">
    <ac:deMkLst xmlns:ac="http://schemas.microsoft.com/office/drawing/2013/main/command">
      <pc:docMk xmlns:pc="http://schemas.microsoft.com/office/powerpoint/2013/main/command"/>
      <pc:sldMk xmlns:pc="http://schemas.microsoft.com/office/powerpoint/2013/main/command" cId="775328682" sldId="1261"/>
      <ac:spMk id="12" creationId="{1C1157C8-D7B3-C345-97FB-8F582BC43D0E}"/>
    </ac:deMkLst>
    <p188:txBody>
      <a:bodyPr/>
      <a:lstStyle/>
      <a:p>
        <a:r>
          <a:rPr lang="en-US"/>
          <a:t>Was the MD/District phrasing from marketing. I tend to think of the "lower" level first but is this a grammar thing?</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A60671-772C-6448-BF50-349061B3A1A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8BCC3D45-5020-9948-A446-B9BFDA69E86F}">
      <dgm:prSet phldrT="[Text]"/>
      <dgm:spPr>
        <a:solidFill>
          <a:srgbClr val="407CCA"/>
        </a:solidFill>
        <a:ln>
          <a:noFill/>
        </a:ln>
      </dgm:spPr>
      <dgm:t>
        <a:bodyPr/>
        <a:lstStyle/>
        <a:p>
          <a:pPr>
            <a:lnSpc>
              <a:spcPct val="100000"/>
            </a:lnSpc>
          </a:pPr>
          <a:r>
            <a:rPr lang="en-US" b="1" dirty="0">
              <a:solidFill>
                <a:schemeClr val="bg1"/>
              </a:solidFill>
              <a:latin typeface="Arial" panose="020B0604020202020204" pitchFamily="34" charset="0"/>
              <a:ea typeface="Arial" charset="0"/>
              <a:cs typeface="Arial" panose="020B0604020202020204" pitchFamily="34" charset="0"/>
            </a:rPr>
            <a:t>Sponsoring Lions club</a:t>
          </a:r>
          <a:endParaRPr lang="en-US" dirty="0">
            <a:solidFill>
              <a:schemeClr val="bg1"/>
            </a:solidFill>
          </a:endParaRPr>
        </a:p>
      </dgm:t>
    </dgm:pt>
    <dgm:pt modelId="{50D0487B-8561-9A4A-BE5D-DF7B87F2A5BB}" type="parTrans" cxnId="{0A91EEF3-F27E-934A-9808-CED72CDC0039}">
      <dgm:prSet/>
      <dgm:spPr/>
      <dgm:t>
        <a:bodyPr/>
        <a:lstStyle/>
        <a:p>
          <a:endParaRPr lang="en-US"/>
        </a:p>
      </dgm:t>
    </dgm:pt>
    <dgm:pt modelId="{28595BF3-FF7E-A44E-99FC-6E5143869B32}" type="sibTrans" cxnId="{0A91EEF3-F27E-934A-9808-CED72CDC0039}">
      <dgm:prSet/>
      <dgm:spPr/>
      <dgm:t>
        <a:bodyPr/>
        <a:lstStyle/>
        <a:p>
          <a:endParaRPr lang="en-US"/>
        </a:p>
      </dgm:t>
    </dgm:pt>
    <dgm:pt modelId="{73B7042E-F206-EA46-9E22-46F6EFEDA716}">
      <dgm:prSet phldrT="[Text]"/>
      <dgm:spPr>
        <a:solidFill>
          <a:srgbClr val="EBB700"/>
        </a:solidFill>
        <a:ln>
          <a:noFill/>
        </a:ln>
      </dgm:spPr>
      <dgm:t>
        <a:bodyPr/>
        <a:lstStyle/>
        <a:p>
          <a:pPr>
            <a:lnSpc>
              <a:spcPct val="100000"/>
            </a:lnSpc>
          </a:pPr>
          <a:r>
            <a:rPr lang="en-US" b="1" dirty="0">
              <a:solidFill>
                <a:schemeClr val="bg1"/>
              </a:solidFill>
              <a:latin typeface="Arial" panose="020B0604020202020204" pitchFamily="34" charset="0"/>
              <a:ea typeface="Arial" charset="0"/>
              <a:cs typeface="Arial" panose="020B0604020202020204" pitchFamily="34" charset="0"/>
            </a:rPr>
            <a:t>Leo club advisor</a:t>
          </a:r>
          <a:endParaRPr lang="en-US" dirty="0">
            <a:solidFill>
              <a:schemeClr val="bg1"/>
            </a:solidFill>
          </a:endParaRPr>
        </a:p>
      </dgm:t>
    </dgm:pt>
    <dgm:pt modelId="{132AE454-5EAB-444C-A019-97603E6D7276}" type="parTrans" cxnId="{5F836F60-D7F8-ED46-B87F-F9D19BD14F24}">
      <dgm:prSet/>
      <dgm:spPr/>
      <dgm:t>
        <a:bodyPr/>
        <a:lstStyle/>
        <a:p>
          <a:endParaRPr lang="en-US"/>
        </a:p>
      </dgm:t>
    </dgm:pt>
    <dgm:pt modelId="{6522BB2A-3ACF-C949-878B-79BC04D3D969}" type="sibTrans" cxnId="{5F836F60-D7F8-ED46-B87F-F9D19BD14F24}">
      <dgm:prSet/>
      <dgm:spPr/>
      <dgm:t>
        <a:bodyPr/>
        <a:lstStyle/>
        <a:p>
          <a:endParaRPr lang="en-US"/>
        </a:p>
      </dgm:t>
    </dgm:pt>
    <dgm:pt modelId="{52412B63-CE8A-094D-AB5F-59AA189B793D}">
      <dgm:prSet phldrT="[Text]"/>
      <dgm:spPr>
        <a:solidFill>
          <a:srgbClr val="00AC69"/>
        </a:solidFill>
        <a:ln>
          <a:noFill/>
        </a:ln>
      </dgm:spPr>
      <dgm:t>
        <a:bodyPr/>
        <a:lstStyle/>
        <a:p>
          <a:pPr>
            <a:lnSpc>
              <a:spcPct val="100000"/>
            </a:lnSpc>
          </a:pPr>
          <a:r>
            <a:rPr lang="en-US" sz="1800" b="1" dirty="0">
              <a:solidFill>
                <a:schemeClr val="bg1"/>
              </a:solidFill>
              <a:latin typeface="Arial" panose="020B0604020202020204" pitchFamily="34" charset="0"/>
              <a:ea typeface="Arial" charset="0"/>
              <a:cs typeface="Arial" panose="020B0604020202020204" pitchFamily="34" charset="0"/>
            </a:rPr>
            <a:t>Leo club board of directors</a:t>
          </a:r>
          <a:endParaRPr lang="en-US" sz="1800" dirty="0">
            <a:solidFill>
              <a:schemeClr val="bg1"/>
            </a:solidFill>
          </a:endParaRPr>
        </a:p>
      </dgm:t>
    </dgm:pt>
    <dgm:pt modelId="{7BCF2E92-9370-9B4A-A13F-EEE2E3564E54}" type="parTrans" cxnId="{BE78F61C-C59B-514F-9B63-38687D85A524}">
      <dgm:prSet/>
      <dgm:spPr/>
      <dgm:t>
        <a:bodyPr/>
        <a:lstStyle/>
        <a:p>
          <a:endParaRPr lang="en-US"/>
        </a:p>
      </dgm:t>
    </dgm:pt>
    <dgm:pt modelId="{C3061198-8074-6240-8B75-0FAEC84BFFD7}" type="sibTrans" cxnId="{BE78F61C-C59B-514F-9B63-38687D85A524}">
      <dgm:prSet/>
      <dgm:spPr/>
      <dgm:t>
        <a:bodyPr/>
        <a:lstStyle/>
        <a:p>
          <a:endParaRPr lang="en-US"/>
        </a:p>
      </dgm:t>
    </dgm:pt>
    <dgm:pt modelId="{B7CA3C2F-F6EC-1444-BC39-2A1CB5837FEC}">
      <dgm:prSet phldrT="[Text]"/>
      <dgm:spPr>
        <a:solidFill>
          <a:schemeClr val="bg2">
            <a:lumMod val="75000"/>
          </a:schemeClr>
        </a:solidFill>
        <a:ln w="25400">
          <a:noFill/>
        </a:ln>
      </dgm:spPr>
      <dgm:t>
        <a:bodyPr/>
        <a:lstStyle/>
        <a:p>
          <a:pPr>
            <a:lnSpc>
              <a:spcPct val="100000"/>
            </a:lnSpc>
          </a:pPr>
          <a:r>
            <a:rPr lang="en-US" b="1" dirty="0">
              <a:solidFill>
                <a:schemeClr val="bg1"/>
              </a:solidFill>
              <a:latin typeface="Arial" panose="020B0604020202020204" pitchFamily="34" charset="0"/>
              <a:ea typeface="Arial" charset="0"/>
              <a:cs typeface="Arial" panose="020B0604020202020204" pitchFamily="34" charset="0"/>
            </a:rPr>
            <a:t>Leo club members</a:t>
          </a:r>
          <a:endParaRPr lang="en-US" dirty="0">
            <a:solidFill>
              <a:schemeClr val="bg1"/>
            </a:solidFill>
          </a:endParaRPr>
        </a:p>
      </dgm:t>
    </dgm:pt>
    <dgm:pt modelId="{FE5FA16F-FA89-5841-868C-109C219F1E2E}" type="parTrans" cxnId="{4117E4F2-068D-1D4A-8ACA-E97D096AE170}">
      <dgm:prSet/>
      <dgm:spPr/>
      <dgm:t>
        <a:bodyPr/>
        <a:lstStyle/>
        <a:p>
          <a:endParaRPr lang="en-US"/>
        </a:p>
      </dgm:t>
    </dgm:pt>
    <dgm:pt modelId="{2C58CDAC-7DE2-A04D-966B-C821E3449014}" type="sibTrans" cxnId="{4117E4F2-068D-1D4A-8ACA-E97D096AE170}">
      <dgm:prSet/>
      <dgm:spPr/>
      <dgm:t>
        <a:bodyPr/>
        <a:lstStyle/>
        <a:p>
          <a:endParaRPr lang="en-US"/>
        </a:p>
      </dgm:t>
    </dgm:pt>
    <dgm:pt modelId="{1F2C98F4-FC0E-ED48-A5B0-9B5FBCC180DD}">
      <dgm:prSet custT="1"/>
      <dgm:spPr>
        <a:solidFill>
          <a:srgbClr val="00AC69"/>
        </a:solidFill>
        <a:ln>
          <a:noFill/>
        </a:ln>
      </dgm:spPr>
      <dgm:t>
        <a:bodyPr/>
        <a:lstStyle/>
        <a:p>
          <a:pPr>
            <a:lnSpc>
              <a:spcPct val="100000"/>
            </a:lnSpc>
          </a:pPr>
          <a:r>
            <a:rPr lang="en-US" sz="1600" b="1" dirty="0">
              <a:solidFill>
                <a:schemeClr val="bg1"/>
              </a:solidFill>
              <a:latin typeface="Arial" panose="020B0604020202020204" pitchFamily="34" charset="0"/>
              <a:ea typeface="Arial" charset="0"/>
              <a:cs typeface="Arial" panose="020B0604020202020204" pitchFamily="34" charset="0"/>
            </a:rPr>
            <a:t>President</a:t>
          </a:r>
        </a:p>
      </dgm:t>
    </dgm:pt>
    <dgm:pt modelId="{C1D4E534-DA3D-F240-87C0-77D6E09F7E9E}" type="parTrans" cxnId="{099C2BDC-4C63-424C-86D9-9C0A0064B21F}">
      <dgm:prSet/>
      <dgm:spPr/>
      <dgm:t>
        <a:bodyPr/>
        <a:lstStyle/>
        <a:p>
          <a:endParaRPr lang="en-US"/>
        </a:p>
      </dgm:t>
    </dgm:pt>
    <dgm:pt modelId="{430D151B-52E2-4B4B-BD6D-BDF8726B80F8}" type="sibTrans" cxnId="{099C2BDC-4C63-424C-86D9-9C0A0064B21F}">
      <dgm:prSet/>
      <dgm:spPr/>
      <dgm:t>
        <a:bodyPr/>
        <a:lstStyle/>
        <a:p>
          <a:endParaRPr lang="en-US"/>
        </a:p>
      </dgm:t>
    </dgm:pt>
    <dgm:pt modelId="{72A124DB-36AA-B14E-95BE-6ACB52A886D2}">
      <dgm:prSet custT="1"/>
      <dgm:spPr>
        <a:solidFill>
          <a:srgbClr val="00AC69"/>
        </a:solidFill>
        <a:ln>
          <a:noFill/>
        </a:ln>
      </dgm:spPr>
      <dgm:t>
        <a:bodyPr/>
        <a:lstStyle/>
        <a:p>
          <a:pPr>
            <a:lnSpc>
              <a:spcPct val="100000"/>
            </a:lnSpc>
          </a:pPr>
          <a:r>
            <a:rPr lang="en-US" sz="1600" b="1" dirty="0">
              <a:solidFill>
                <a:schemeClr val="bg1"/>
              </a:solidFill>
              <a:latin typeface="Arial" panose="020B0604020202020204" pitchFamily="34" charset="0"/>
              <a:ea typeface="Arial" charset="0"/>
              <a:cs typeface="Arial" panose="020B0604020202020204" pitchFamily="34" charset="0"/>
            </a:rPr>
            <a:t>Vice president</a:t>
          </a:r>
        </a:p>
      </dgm:t>
    </dgm:pt>
    <dgm:pt modelId="{A46D3808-45CB-7844-B6CA-6902081D351B}" type="parTrans" cxnId="{B97687EA-7B6E-6945-A49B-E2933624C40F}">
      <dgm:prSet/>
      <dgm:spPr/>
      <dgm:t>
        <a:bodyPr/>
        <a:lstStyle/>
        <a:p>
          <a:endParaRPr lang="en-US"/>
        </a:p>
      </dgm:t>
    </dgm:pt>
    <dgm:pt modelId="{F21259B6-DA61-D04A-9F5B-3390ABF549FF}" type="sibTrans" cxnId="{B97687EA-7B6E-6945-A49B-E2933624C40F}">
      <dgm:prSet/>
      <dgm:spPr/>
      <dgm:t>
        <a:bodyPr/>
        <a:lstStyle/>
        <a:p>
          <a:endParaRPr lang="en-US"/>
        </a:p>
      </dgm:t>
    </dgm:pt>
    <dgm:pt modelId="{8ED7400F-4963-2E46-9A84-46B80A483A5F}">
      <dgm:prSet custT="1"/>
      <dgm:spPr>
        <a:solidFill>
          <a:srgbClr val="00AC69"/>
        </a:solidFill>
        <a:ln>
          <a:noFill/>
        </a:ln>
      </dgm:spPr>
      <dgm:t>
        <a:bodyPr/>
        <a:lstStyle/>
        <a:p>
          <a:pPr>
            <a:lnSpc>
              <a:spcPct val="100000"/>
            </a:lnSpc>
          </a:pPr>
          <a:r>
            <a:rPr lang="en-US" sz="1600" b="1" dirty="0">
              <a:solidFill>
                <a:schemeClr val="bg1"/>
              </a:solidFill>
              <a:latin typeface="Arial" panose="020B0604020202020204" pitchFamily="34" charset="0"/>
              <a:ea typeface="Arial" charset="0"/>
              <a:cs typeface="Arial" panose="020B0604020202020204" pitchFamily="34" charset="0"/>
            </a:rPr>
            <a:t>Secretary</a:t>
          </a:r>
        </a:p>
      </dgm:t>
    </dgm:pt>
    <dgm:pt modelId="{F91ED3E0-D839-EB44-BB73-42B74E4E3C22}" type="parTrans" cxnId="{A3C5FF1E-A050-BF49-AAC5-7C0C0DBBBAE6}">
      <dgm:prSet/>
      <dgm:spPr/>
      <dgm:t>
        <a:bodyPr/>
        <a:lstStyle/>
        <a:p>
          <a:endParaRPr lang="en-US"/>
        </a:p>
      </dgm:t>
    </dgm:pt>
    <dgm:pt modelId="{207EB303-446F-944C-BD80-BE86A473D82D}" type="sibTrans" cxnId="{A3C5FF1E-A050-BF49-AAC5-7C0C0DBBBAE6}">
      <dgm:prSet/>
      <dgm:spPr/>
      <dgm:t>
        <a:bodyPr/>
        <a:lstStyle/>
        <a:p>
          <a:endParaRPr lang="en-US"/>
        </a:p>
      </dgm:t>
    </dgm:pt>
    <dgm:pt modelId="{B875507A-2A77-624C-88FD-77A929F16109}">
      <dgm:prSet custT="1"/>
      <dgm:spPr>
        <a:solidFill>
          <a:srgbClr val="00AC69"/>
        </a:solidFill>
        <a:ln>
          <a:noFill/>
        </a:ln>
      </dgm:spPr>
      <dgm:t>
        <a:bodyPr/>
        <a:lstStyle/>
        <a:p>
          <a:pPr>
            <a:lnSpc>
              <a:spcPct val="100000"/>
            </a:lnSpc>
          </a:pPr>
          <a:r>
            <a:rPr lang="en-US" sz="1600" b="1" dirty="0">
              <a:solidFill>
                <a:schemeClr val="bg1"/>
              </a:solidFill>
              <a:latin typeface="Arial" panose="020B0604020202020204" pitchFamily="34" charset="0"/>
              <a:ea typeface="Arial" charset="0"/>
              <a:cs typeface="Arial" panose="020B0604020202020204" pitchFamily="34" charset="0"/>
            </a:rPr>
            <a:t>Treasurer</a:t>
          </a:r>
        </a:p>
      </dgm:t>
    </dgm:pt>
    <dgm:pt modelId="{1B592596-5688-D645-8B24-7A53AEE2DB43}" type="parTrans" cxnId="{F6EF5D44-125A-3A44-8E7E-B32D83787ED7}">
      <dgm:prSet/>
      <dgm:spPr/>
      <dgm:t>
        <a:bodyPr/>
        <a:lstStyle/>
        <a:p>
          <a:endParaRPr lang="en-US"/>
        </a:p>
      </dgm:t>
    </dgm:pt>
    <dgm:pt modelId="{06C0E6AF-D054-DD42-B38C-EB1831A26F6A}" type="sibTrans" cxnId="{F6EF5D44-125A-3A44-8E7E-B32D83787ED7}">
      <dgm:prSet/>
      <dgm:spPr/>
      <dgm:t>
        <a:bodyPr/>
        <a:lstStyle/>
        <a:p>
          <a:endParaRPr lang="en-US"/>
        </a:p>
      </dgm:t>
    </dgm:pt>
    <dgm:pt modelId="{4BAA7786-9825-7D45-802B-CFBD490BAB9F}">
      <dgm:prSet custT="1"/>
      <dgm:spPr>
        <a:solidFill>
          <a:srgbClr val="00AC69"/>
        </a:solidFill>
        <a:ln>
          <a:noFill/>
        </a:ln>
      </dgm:spPr>
      <dgm:t>
        <a:bodyPr/>
        <a:lstStyle/>
        <a:p>
          <a:pPr>
            <a:lnSpc>
              <a:spcPct val="100000"/>
            </a:lnSpc>
          </a:pPr>
          <a:r>
            <a:rPr lang="en-US" sz="1600" b="1" dirty="0">
              <a:solidFill>
                <a:schemeClr val="bg1"/>
              </a:solidFill>
              <a:latin typeface="Arial" panose="020B0604020202020204" pitchFamily="34" charset="0"/>
              <a:ea typeface="Arial" charset="0"/>
              <a:cs typeface="Arial" panose="020B0604020202020204" pitchFamily="34" charset="0"/>
            </a:rPr>
            <a:t>3 board members</a:t>
          </a:r>
        </a:p>
      </dgm:t>
    </dgm:pt>
    <dgm:pt modelId="{92A35D56-9051-BB4E-8FF0-1ACBEA755346}" type="parTrans" cxnId="{8EC42904-EE5D-7C41-90E0-ADF59DEBEC0E}">
      <dgm:prSet/>
      <dgm:spPr/>
      <dgm:t>
        <a:bodyPr/>
        <a:lstStyle/>
        <a:p>
          <a:endParaRPr lang="en-US"/>
        </a:p>
      </dgm:t>
    </dgm:pt>
    <dgm:pt modelId="{9EA3DF00-AD43-6044-8A1C-638E31D8D291}" type="sibTrans" cxnId="{8EC42904-EE5D-7C41-90E0-ADF59DEBEC0E}">
      <dgm:prSet/>
      <dgm:spPr/>
      <dgm:t>
        <a:bodyPr/>
        <a:lstStyle/>
        <a:p>
          <a:endParaRPr lang="en-US"/>
        </a:p>
      </dgm:t>
    </dgm:pt>
    <dgm:pt modelId="{6AD72C81-077A-5B46-AEE3-39B5850F0EC3}" type="pres">
      <dgm:prSet presAssocID="{82A60671-772C-6448-BF50-349061B3A1A9}" presName="Name0" presStyleCnt="0">
        <dgm:presLayoutVars>
          <dgm:dir/>
          <dgm:resizeHandles val="exact"/>
        </dgm:presLayoutVars>
      </dgm:prSet>
      <dgm:spPr/>
    </dgm:pt>
    <dgm:pt modelId="{299F47AF-A8B5-AC43-BCC1-1DCBEAFD5E8C}" type="pres">
      <dgm:prSet presAssocID="{8BCC3D45-5020-9948-A446-B9BFDA69E86F}" presName="Name5" presStyleLbl="vennNode1" presStyleIdx="0" presStyleCnt="4">
        <dgm:presLayoutVars>
          <dgm:bulletEnabled val="1"/>
        </dgm:presLayoutVars>
      </dgm:prSet>
      <dgm:spPr/>
    </dgm:pt>
    <dgm:pt modelId="{79635E55-1DBB-3A41-9CBC-2697789EFDAC}" type="pres">
      <dgm:prSet presAssocID="{28595BF3-FF7E-A44E-99FC-6E5143869B32}" presName="space" presStyleCnt="0"/>
      <dgm:spPr/>
    </dgm:pt>
    <dgm:pt modelId="{FF8100D5-4799-2C40-B24A-F47DE961F212}" type="pres">
      <dgm:prSet presAssocID="{73B7042E-F206-EA46-9E22-46F6EFEDA716}" presName="Name5" presStyleLbl="vennNode1" presStyleIdx="1" presStyleCnt="4">
        <dgm:presLayoutVars>
          <dgm:bulletEnabled val="1"/>
        </dgm:presLayoutVars>
      </dgm:prSet>
      <dgm:spPr/>
    </dgm:pt>
    <dgm:pt modelId="{E6F098DB-EB5B-6E4C-9908-58E2CB51A210}" type="pres">
      <dgm:prSet presAssocID="{6522BB2A-3ACF-C949-878B-79BC04D3D969}" presName="space" presStyleCnt="0"/>
      <dgm:spPr/>
    </dgm:pt>
    <dgm:pt modelId="{75415595-B662-CB46-9DFF-95849D113019}" type="pres">
      <dgm:prSet presAssocID="{52412B63-CE8A-094D-AB5F-59AA189B793D}" presName="Name5" presStyleLbl="vennNode1" presStyleIdx="2" presStyleCnt="4">
        <dgm:presLayoutVars>
          <dgm:bulletEnabled val="1"/>
        </dgm:presLayoutVars>
      </dgm:prSet>
      <dgm:spPr/>
    </dgm:pt>
    <dgm:pt modelId="{B1BBBF41-A89B-E746-BA9C-ACF2FFFA3BA3}" type="pres">
      <dgm:prSet presAssocID="{C3061198-8074-6240-8B75-0FAEC84BFFD7}" presName="space" presStyleCnt="0"/>
      <dgm:spPr/>
    </dgm:pt>
    <dgm:pt modelId="{43843FB9-4590-E049-A861-3A8D255C5CF2}" type="pres">
      <dgm:prSet presAssocID="{B7CA3C2F-F6EC-1444-BC39-2A1CB5837FEC}" presName="Name5" presStyleLbl="vennNode1" presStyleIdx="3" presStyleCnt="4">
        <dgm:presLayoutVars>
          <dgm:bulletEnabled val="1"/>
        </dgm:presLayoutVars>
      </dgm:prSet>
      <dgm:spPr/>
    </dgm:pt>
  </dgm:ptLst>
  <dgm:cxnLst>
    <dgm:cxn modelId="{8EC42904-EE5D-7C41-90E0-ADF59DEBEC0E}" srcId="{52412B63-CE8A-094D-AB5F-59AA189B793D}" destId="{4BAA7786-9825-7D45-802B-CFBD490BAB9F}" srcOrd="4" destOrd="0" parTransId="{92A35D56-9051-BB4E-8FF0-1ACBEA755346}" sibTransId="{9EA3DF00-AD43-6044-8A1C-638E31D8D291}"/>
    <dgm:cxn modelId="{8A0FDD07-8212-B24D-87D8-123EF189097B}" type="presOf" srcId="{8ED7400F-4963-2E46-9A84-46B80A483A5F}" destId="{75415595-B662-CB46-9DFF-95849D113019}" srcOrd="0" destOrd="3" presId="urn:microsoft.com/office/officeart/2005/8/layout/venn3"/>
    <dgm:cxn modelId="{DC79D415-9BB5-744F-A087-72C02F0ECE8D}" type="presOf" srcId="{8BCC3D45-5020-9948-A446-B9BFDA69E86F}" destId="{299F47AF-A8B5-AC43-BCC1-1DCBEAFD5E8C}" srcOrd="0" destOrd="0" presId="urn:microsoft.com/office/officeart/2005/8/layout/venn3"/>
    <dgm:cxn modelId="{BE78F61C-C59B-514F-9B63-38687D85A524}" srcId="{82A60671-772C-6448-BF50-349061B3A1A9}" destId="{52412B63-CE8A-094D-AB5F-59AA189B793D}" srcOrd="2" destOrd="0" parTransId="{7BCF2E92-9370-9B4A-A13F-EEE2E3564E54}" sibTransId="{C3061198-8074-6240-8B75-0FAEC84BFFD7}"/>
    <dgm:cxn modelId="{A3C5FF1E-A050-BF49-AAC5-7C0C0DBBBAE6}" srcId="{52412B63-CE8A-094D-AB5F-59AA189B793D}" destId="{8ED7400F-4963-2E46-9A84-46B80A483A5F}" srcOrd="2" destOrd="0" parTransId="{F91ED3E0-D839-EB44-BB73-42B74E4E3C22}" sibTransId="{207EB303-446F-944C-BD80-BE86A473D82D}"/>
    <dgm:cxn modelId="{7333733C-D70D-1D40-B119-18BB0CDC580C}" type="presOf" srcId="{52412B63-CE8A-094D-AB5F-59AA189B793D}" destId="{75415595-B662-CB46-9DFF-95849D113019}" srcOrd="0" destOrd="0" presId="urn:microsoft.com/office/officeart/2005/8/layout/venn3"/>
    <dgm:cxn modelId="{5F836F60-D7F8-ED46-B87F-F9D19BD14F24}" srcId="{82A60671-772C-6448-BF50-349061B3A1A9}" destId="{73B7042E-F206-EA46-9E22-46F6EFEDA716}" srcOrd="1" destOrd="0" parTransId="{132AE454-5EAB-444C-A019-97603E6D7276}" sibTransId="{6522BB2A-3ACF-C949-878B-79BC04D3D969}"/>
    <dgm:cxn modelId="{F6EF5D44-125A-3A44-8E7E-B32D83787ED7}" srcId="{52412B63-CE8A-094D-AB5F-59AA189B793D}" destId="{B875507A-2A77-624C-88FD-77A929F16109}" srcOrd="3" destOrd="0" parTransId="{1B592596-5688-D645-8B24-7A53AEE2DB43}" sibTransId="{06C0E6AF-D054-DD42-B38C-EB1831A26F6A}"/>
    <dgm:cxn modelId="{FA774874-7AE6-C54E-B568-AB75152626FE}" type="presOf" srcId="{82A60671-772C-6448-BF50-349061B3A1A9}" destId="{6AD72C81-077A-5B46-AEE3-39B5850F0EC3}" srcOrd="0" destOrd="0" presId="urn:microsoft.com/office/officeart/2005/8/layout/venn3"/>
    <dgm:cxn modelId="{297E1257-DC4B-1D45-9894-EDFF66669A7E}" type="presOf" srcId="{1F2C98F4-FC0E-ED48-A5B0-9B5FBCC180DD}" destId="{75415595-B662-CB46-9DFF-95849D113019}" srcOrd="0" destOrd="1" presId="urn:microsoft.com/office/officeart/2005/8/layout/venn3"/>
    <dgm:cxn modelId="{7AD64A93-0686-6B4E-956C-29770C54C8BF}" type="presOf" srcId="{B875507A-2A77-624C-88FD-77A929F16109}" destId="{75415595-B662-CB46-9DFF-95849D113019}" srcOrd="0" destOrd="4" presId="urn:microsoft.com/office/officeart/2005/8/layout/venn3"/>
    <dgm:cxn modelId="{9E1ABBD1-ACE9-384E-941C-64204782324D}" type="presOf" srcId="{72A124DB-36AA-B14E-95BE-6ACB52A886D2}" destId="{75415595-B662-CB46-9DFF-95849D113019}" srcOrd="0" destOrd="2" presId="urn:microsoft.com/office/officeart/2005/8/layout/venn3"/>
    <dgm:cxn modelId="{099C2BDC-4C63-424C-86D9-9C0A0064B21F}" srcId="{52412B63-CE8A-094D-AB5F-59AA189B793D}" destId="{1F2C98F4-FC0E-ED48-A5B0-9B5FBCC180DD}" srcOrd="0" destOrd="0" parTransId="{C1D4E534-DA3D-F240-87C0-77D6E09F7E9E}" sibTransId="{430D151B-52E2-4B4B-BD6D-BDF8726B80F8}"/>
    <dgm:cxn modelId="{94D320E8-BB42-1D40-94CB-D91A8CAFAF5E}" type="presOf" srcId="{B7CA3C2F-F6EC-1444-BC39-2A1CB5837FEC}" destId="{43843FB9-4590-E049-A861-3A8D255C5CF2}" srcOrd="0" destOrd="0" presId="urn:microsoft.com/office/officeart/2005/8/layout/venn3"/>
    <dgm:cxn modelId="{B97687EA-7B6E-6945-A49B-E2933624C40F}" srcId="{52412B63-CE8A-094D-AB5F-59AA189B793D}" destId="{72A124DB-36AA-B14E-95BE-6ACB52A886D2}" srcOrd="1" destOrd="0" parTransId="{A46D3808-45CB-7844-B6CA-6902081D351B}" sibTransId="{F21259B6-DA61-D04A-9F5B-3390ABF549FF}"/>
    <dgm:cxn modelId="{4117E4F2-068D-1D4A-8ACA-E97D096AE170}" srcId="{82A60671-772C-6448-BF50-349061B3A1A9}" destId="{B7CA3C2F-F6EC-1444-BC39-2A1CB5837FEC}" srcOrd="3" destOrd="0" parTransId="{FE5FA16F-FA89-5841-868C-109C219F1E2E}" sibTransId="{2C58CDAC-7DE2-A04D-966B-C821E3449014}"/>
    <dgm:cxn modelId="{0A91EEF3-F27E-934A-9808-CED72CDC0039}" srcId="{82A60671-772C-6448-BF50-349061B3A1A9}" destId="{8BCC3D45-5020-9948-A446-B9BFDA69E86F}" srcOrd="0" destOrd="0" parTransId="{50D0487B-8561-9A4A-BE5D-DF7B87F2A5BB}" sibTransId="{28595BF3-FF7E-A44E-99FC-6E5143869B32}"/>
    <dgm:cxn modelId="{6A480CF7-EF1F-A947-9707-698CB26A9DA2}" type="presOf" srcId="{73B7042E-F206-EA46-9E22-46F6EFEDA716}" destId="{FF8100D5-4799-2C40-B24A-F47DE961F212}" srcOrd="0" destOrd="0" presId="urn:microsoft.com/office/officeart/2005/8/layout/venn3"/>
    <dgm:cxn modelId="{EF3036FF-C283-764D-903C-7B9457164BCE}" type="presOf" srcId="{4BAA7786-9825-7D45-802B-CFBD490BAB9F}" destId="{75415595-B662-CB46-9DFF-95849D113019}" srcOrd="0" destOrd="5" presId="urn:microsoft.com/office/officeart/2005/8/layout/venn3"/>
    <dgm:cxn modelId="{2DAE38F7-6FF0-1A48-B38D-CF5441BE9863}" type="presParOf" srcId="{6AD72C81-077A-5B46-AEE3-39B5850F0EC3}" destId="{299F47AF-A8B5-AC43-BCC1-1DCBEAFD5E8C}" srcOrd="0" destOrd="0" presId="urn:microsoft.com/office/officeart/2005/8/layout/venn3"/>
    <dgm:cxn modelId="{15A58FD8-DD1C-194B-A00C-0B735812F1A7}" type="presParOf" srcId="{6AD72C81-077A-5B46-AEE3-39B5850F0EC3}" destId="{79635E55-1DBB-3A41-9CBC-2697789EFDAC}" srcOrd="1" destOrd="0" presId="urn:microsoft.com/office/officeart/2005/8/layout/venn3"/>
    <dgm:cxn modelId="{196D3A42-1E89-A84C-A499-D1354EB060AD}" type="presParOf" srcId="{6AD72C81-077A-5B46-AEE3-39B5850F0EC3}" destId="{FF8100D5-4799-2C40-B24A-F47DE961F212}" srcOrd="2" destOrd="0" presId="urn:microsoft.com/office/officeart/2005/8/layout/venn3"/>
    <dgm:cxn modelId="{A365802A-4A78-8741-A80E-99BE9D61D6D7}" type="presParOf" srcId="{6AD72C81-077A-5B46-AEE3-39B5850F0EC3}" destId="{E6F098DB-EB5B-6E4C-9908-58E2CB51A210}" srcOrd="3" destOrd="0" presId="urn:microsoft.com/office/officeart/2005/8/layout/venn3"/>
    <dgm:cxn modelId="{6DDCC3B1-E4B3-1D4C-A933-09E98A91362A}" type="presParOf" srcId="{6AD72C81-077A-5B46-AEE3-39B5850F0EC3}" destId="{75415595-B662-CB46-9DFF-95849D113019}" srcOrd="4" destOrd="0" presId="urn:microsoft.com/office/officeart/2005/8/layout/venn3"/>
    <dgm:cxn modelId="{AF903A04-79AA-3149-A17A-5CAD3C0A6024}" type="presParOf" srcId="{6AD72C81-077A-5B46-AEE3-39B5850F0EC3}" destId="{B1BBBF41-A89B-E746-BA9C-ACF2FFFA3BA3}" srcOrd="5" destOrd="0" presId="urn:microsoft.com/office/officeart/2005/8/layout/venn3"/>
    <dgm:cxn modelId="{B5F33AB9-43AD-1744-8C2D-4799F755AC06}" type="presParOf" srcId="{6AD72C81-077A-5B46-AEE3-39B5850F0EC3}" destId="{43843FB9-4590-E049-A861-3A8D255C5CF2}" srcOrd="6"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964B06-6E81-554B-9608-EB3F27BD0103}" type="doc">
      <dgm:prSet loTypeId="urn:microsoft.com/office/officeart/2009/layout/CircleArrowProcess" loCatId="relationship" qsTypeId="urn:microsoft.com/office/officeart/2005/8/quickstyle/simple1" qsCatId="simple" csTypeId="urn:microsoft.com/office/officeart/2005/8/colors/accent1_2" csCatId="accent1" phldr="1"/>
      <dgm:spPr/>
      <dgm:t>
        <a:bodyPr/>
        <a:lstStyle/>
        <a:p>
          <a:endParaRPr lang="en-US"/>
        </a:p>
      </dgm:t>
    </dgm:pt>
    <dgm:pt modelId="{FAE26536-E619-7F4D-A2B5-09771364FAF5}">
      <dgm:prSet phldrT="[Text]" custT="1"/>
      <dgm:spPr/>
      <dgm:t>
        <a:bodyPr/>
        <a:lstStyle/>
        <a:p>
          <a:pPr>
            <a:lnSpc>
              <a:spcPct val="100000"/>
            </a:lnSpc>
            <a:spcAft>
              <a:spcPts val="0"/>
            </a:spcAft>
          </a:pPr>
          <a:r>
            <a:rPr lang="en-US" sz="2800" b="1" i="0" baseline="0" dirty="0">
              <a:solidFill>
                <a:srgbClr val="00AC69"/>
              </a:solidFill>
              <a:latin typeface="Arial" panose="020B0604020202020204" pitchFamily="34" charset="0"/>
              <a:cs typeface="Arial" panose="020B0604020202020204" pitchFamily="34" charset="0"/>
            </a:rPr>
            <a:t>150,000+ </a:t>
          </a:r>
        </a:p>
        <a:p>
          <a:pPr>
            <a:lnSpc>
              <a:spcPct val="100000"/>
            </a:lnSpc>
            <a:spcAft>
              <a:spcPts val="0"/>
            </a:spcAft>
          </a:pPr>
          <a:r>
            <a:rPr lang="en-US" sz="2800" b="1" i="0" baseline="0" dirty="0">
              <a:solidFill>
                <a:srgbClr val="00AC69"/>
              </a:solidFill>
              <a:latin typeface="Arial" panose="020B0604020202020204" pitchFamily="34" charset="0"/>
              <a:cs typeface="Arial" panose="020B0604020202020204" pitchFamily="34" charset="0"/>
            </a:rPr>
            <a:t>reported </a:t>
          </a:r>
        </a:p>
        <a:p>
          <a:pPr>
            <a:lnSpc>
              <a:spcPct val="100000"/>
            </a:lnSpc>
            <a:spcAft>
              <a:spcPts val="0"/>
            </a:spcAft>
          </a:pPr>
          <a:r>
            <a:rPr lang="en-US" sz="2800" b="1" i="0" baseline="0" dirty="0">
              <a:solidFill>
                <a:srgbClr val="00AC69"/>
              </a:solidFill>
              <a:latin typeface="Arial" panose="020B0604020202020204" pitchFamily="34" charset="0"/>
              <a:cs typeface="Arial" panose="020B0604020202020204" pitchFamily="34" charset="0"/>
            </a:rPr>
            <a:t>members</a:t>
          </a:r>
          <a:br>
            <a:rPr lang="en-US" sz="2400" b="0" i="0" baseline="0" dirty="0">
              <a:solidFill>
                <a:srgbClr val="00AC69"/>
              </a:solidFill>
              <a:latin typeface="Arial" panose="020B0604020202020204" pitchFamily="34" charset="0"/>
              <a:cs typeface="Arial" panose="020B0604020202020204" pitchFamily="34" charset="0"/>
            </a:rPr>
          </a:br>
          <a:endParaRPr lang="en-US" sz="2400" b="0" i="0" baseline="0" dirty="0">
            <a:solidFill>
              <a:srgbClr val="00AC69"/>
            </a:solidFill>
            <a:latin typeface="Arial" panose="020B0604020202020204" pitchFamily="34" charset="0"/>
            <a:cs typeface="Arial" panose="020B0604020202020204" pitchFamily="34" charset="0"/>
          </a:endParaRPr>
        </a:p>
      </dgm:t>
    </dgm:pt>
    <dgm:pt modelId="{18E043EE-7FE2-BB40-99BD-3AD1571E647E}" type="parTrans" cxnId="{CE21A7B0-2F40-CC44-8CF4-9FE2F38CBF3C}">
      <dgm:prSet/>
      <dgm:spPr/>
      <dgm:t>
        <a:bodyPr/>
        <a:lstStyle/>
        <a:p>
          <a:endParaRPr lang="en-US"/>
        </a:p>
      </dgm:t>
    </dgm:pt>
    <dgm:pt modelId="{BB72518E-F9E2-044D-AECA-534C4B07329C}" type="sibTrans" cxnId="{CE21A7B0-2F40-CC44-8CF4-9FE2F38CBF3C}">
      <dgm:prSet/>
      <dgm:spPr/>
      <dgm:t>
        <a:bodyPr/>
        <a:lstStyle/>
        <a:p>
          <a:endParaRPr lang="en-US"/>
        </a:p>
      </dgm:t>
    </dgm:pt>
    <dgm:pt modelId="{1C00E78F-A891-7241-BE2E-3C48CCFAAC21}">
      <dgm:prSet phldrT="[Text]" custT="1"/>
      <dgm:spPr/>
      <dgm:t>
        <a:bodyPr/>
        <a:lstStyle/>
        <a:p>
          <a:r>
            <a:rPr lang="en-US" sz="2800" b="1" i="0" dirty="0">
              <a:solidFill>
                <a:srgbClr val="EBB700"/>
              </a:solidFill>
              <a:latin typeface="Arial" panose="020B0604020202020204" pitchFamily="34" charset="0"/>
              <a:cs typeface="Arial" panose="020B0604020202020204" pitchFamily="34" charset="0"/>
            </a:rPr>
            <a:t>7,400+ clubs</a:t>
          </a:r>
        </a:p>
      </dgm:t>
    </dgm:pt>
    <dgm:pt modelId="{B536A0DE-D02A-C844-B96F-0C02C0DE9D37}" type="parTrans" cxnId="{BFC96F2A-6A51-AD41-BEB6-F2AF8774E878}">
      <dgm:prSet/>
      <dgm:spPr/>
      <dgm:t>
        <a:bodyPr/>
        <a:lstStyle/>
        <a:p>
          <a:endParaRPr lang="en-US"/>
        </a:p>
      </dgm:t>
    </dgm:pt>
    <dgm:pt modelId="{67FCDD0D-336F-8442-8AA9-22FACFD2B52F}" type="sibTrans" cxnId="{BFC96F2A-6A51-AD41-BEB6-F2AF8774E878}">
      <dgm:prSet/>
      <dgm:spPr/>
      <dgm:t>
        <a:bodyPr/>
        <a:lstStyle/>
        <a:p>
          <a:endParaRPr lang="en-US"/>
        </a:p>
      </dgm:t>
    </dgm:pt>
    <dgm:pt modelId="{2A90E854-1EAD-FF49-91BF-BC6C8C9582DB}">
      <dgm:prSet phldrT="[Text]" custT="1"/>
      <dgm:spPr/>
      <dgm:t>
        <a:bodyPr/>
        <a:lstStyle/>
        <a:p>
          <a:r>
            <a:rPr lang="en-US" sz="2800" b="1" i="0" dirty="0">
              <a:solidFill>
                <a:srgbClr val="407CCA"/>
              </a:solidFill>
              <a:latin typeface="Arial" panose="020B0604020202020204" pitchFamily="34" charset="0"/>
              <a:cs typeface="Arial" panose="020B0604020202020204" pitchFamily="34" charset="0"/>
            </a:rPr>
            <a:t>150+ countries</a:t>
          </a:r>
        </a:p>
      </dgm:t>
    </dgm:pt>
    <dgm:pt modelId="{15940F83-4C81-8B46-BC7A-8F73AA6793F6}" type="parTrans" cxnId="{860B0AB8-6379-7E47-B4CA-B0A47F0D586C}">
      <dgm:prSet/>
      <dgm:spPr/>
      <dgm:t>
        <a:bodyPr/>
        <a:lstStyle/>
        <a:p>
          <a:endParaRPr lang="en-US"/>
        </a:p>
      </dgm:t>
    </dgm:pt>
    <dgm:pt modelId="{755D2DDD-068B-E24A-934B-A12DA6BDF476}" type="sibTrans" cxnId="{860B0AB8-6379-7E47-B4CA-B0A47F0D586C}">
      <dgm:prSet/>
      <dgm:spPr/>
      <dgm:t>
        <a:bodyPr/>
        <a:lstStyle/>
        <a:p>
          <a:endParaRPr lang="en-US"/>
        </a:p>
      </dgm:t>
    </dgm:pt>
    <dgm:pt modelId="{FAB72E7C-0CFB-C147-9CCA-1698D727464E}" type="pres">
      <dgm:prSet presAssocID="{27964B06-6E81-554B-9608-EB3F27BD0103}" presName="Name0" presStyleCnt="0">
        <dgm:presLayoutVars>
          <dgm:chMax val="7"/>
          <dgm:chPref val="7"/>
          <dgm:dir/>
          <dgm:animLvl val="lvl"/>
        </dgm:presLayoutVars>
      </dgm:prSet>
      <dgm:spPr/>
    </dgm:pt>
    <dgm:pt modelId="{B4F16479-1947-FA48-8784-EBED7211A466}" type="pres">
      <dgm:prSet presAssocID="{FAE26536-E619-7F4D-A2B5-09771364FAF5}" presName="Accent1" presStyleCnt="0"/>
      <dgm:spPr/>
    </dgm:pt>
    <dgm:pt modelId="{286A2D40-3744-5C4C-9F5D-AD52FAE6D2CB}" type="pres">
      <dgm:prSet presAssocID="{FAE26536-E619-7F4D-A2B5-09771364FAF5}" presName="Accent" presStyleLbl="node1" presStyleIdx="0" presStyleCnt="3"/>
      <dgm:spPr>
        <a:solidFill>
          <a:srgbClr val="00AC69"/>
        </a:solidFill>
      </dgm:spPr>
    </dgm:pt>
    <dgm:pt modelId="{F5ED7372-C607-144C-8DDF-444092D072B4}" type="pres">
      <dgm:prSet presAssocID="{FAE26536-E619-7F4D-A2B5-09771364FAF5}" presName="Parent1" presStyleLbl="revTx" presStyleIdx="0" presStyleCnt="3" custScaleX="177077" custScaleY="144304">
        <dgm:presLayoutVars>
          <dgm:chMax val="1"/>
          <dgm:chPref val="1"/>
          <dgm:bulletEnabled val="1"/>
        </dgm:presLayoutVars>
      </dgm:prSet>
      <dgm:spPr/>
    </dgm:pt>
    <dgm:pt modelId="{EDA972ED-50D9-4145-B876-EBF930FE261A}" type="pres">
      <dgm:prSet presAssocID="{1C00E78F-A891-7241-BE2E-3C48CCFAAC21}" presName="Accent2" presStyleCnt="0"/>
      <dgm:spPr/>
    </dgm:pt>
    <dgm:pt modelId="{F7BF5EEF-04BB-2F41-AB49-EAF86F755871}" type="pres">
      <dgm:prSet presAssocID="{1C00E78F-A891-7241-BE2E-3C48CCFAAC21}" presName="Accent" presStyleLbl="node1" presStyleIdx="1" presStyleCnt="3"/>
      <dgm:spPr>
        <a:solidFill>
          <a:srgbClr val="EBB700"/>
        </a:solidFill>
      </dgm:spPr>
    </dgm:pt>
    <dgm:pt modelId="{7A4F3BB8-DBA9-B84C-A8EB-0D6B9B8E2E1D}" type="pres">
      <dgm:prSet presAssocID="{1C00E78F-A891-7241-BE2E-3C48CCFAAC21}" presName="Parent2" presStyleLbl="revTx" presStyleIdx="1" presStyleCnt="3">
        <dgm:presLayoutVars>
          <dgm:chMax val="1"/>
          <dgm:chPref val="1"/>
          <dgm:bulletEnabled val="1"/>
        </dgm:presLayoutVars>
      </dgm:prSet>
      <dgm:spPr/>
    </dgm:pt>
    <dgm:pt modelId="{0B22725A-3E9E-494C-B8F6-F9AC558C75ED}" type="pres">
      <dgm:prSet presAssocID="{2A90E854-1EAD-FF49-91BF-BC6C8C9582DB}" presName="Accent3" presStyleCnt="0"/>
      <dgm:spPr/>
    </dgm:pt>
    <dgm:pt modelId="{6C668ADB-2F24-E049-9C0F-C564F1957C89}" type="pres">
      <dgm:prSet presAssocID="{2A90E854-1EAD-FF49-91BF-BC6C8C9582DB}" presName="Accent" presStyleLbl="node1" presStyleIdx="2" presStyleCnt="3"/>
      <dgm:spPr>
        <a:solidFill>
          <a:srgbClr val="407CCA"/>
        </a:solidFill>
      </dgm:spPr>
    </dgm:pt>
    <dgm:pt modelId="{4E419C4F-74E8-1F4A-9887-E4EBF1D6A15A}" type="pres">
      <dgm:prSet presAssocID="{2A90E854-1EAD-FF49-91BF-BC6C8C9582DB}" presName="Parent3" presStyleLbl="revTx" presStyleIdx="2" presStyleCnt="3">
        <dgm:presLayoutVars>
          <dgm:chMax val="1"/>
          <dgm:chPref val="1"/>
          <dgm:bulletEnabled val="1"/>
        </dgm:presLayoutVars>
      </dgm:prSet>
      <dgm:spPr/>
    </dgm:pt>
  </dgm:ptLst>
  <dgm:cxnLst>
    <dgm:cxn modelId="{BFC96F2A-6A51-AD41-BEB6-F2AF8774E878}" srcId="{27964B06-6E81-554B-9608-EB3F27BD0103}" destId="{1C00E78F-A891-7241-BE2E-3C48CCFAAC21}" srcOrd="1" destOrd="0" parTransId="{B536A0DE-D02A-C844-B96F-0C02C0DE9D37}" sibTransId="{67FCDD0D-336F-8442-8AA9-22FACFD2B52F}"/>
    <dgm:cxn modelId="{CE21A7B0-2F40-CC44-8CF4-9FE2F38CBF3C}" srcId="{27964B06-6E81-554B-9608-EB3F27BD0103}" destId="{FAE26536-E619-7F4D-A2B5-09771364FAF5}" srcOrd="0" destOrd="0" parTransId="{18E043EE-7FE2-BB40-99BD-3AD1571E647E}" sibTransId="{BB72518E-F9E2-044D-AECA-534C4B07329C}"/>
    <dgm:cxn modelId="{860B0AB8-6379-7E47-B4CA-B0A47F0D586C}" srcId="{27964B06-6E81-554B-9608-EB3F27BD0103}" destId="{2A90E854-1EAD-FF49-91BF-BC6C8C9582DB}" srcOrd="2" destOrd="0" parTransId="{15940F83-4C81-8B46-BC7A-8F73AA6793F6}" sibTransId="{755D2DDD-068B-E24A-934B-A12DA6BDF476}"/>
    <dgm:cxn modelId="{5ECB5BE5-1D80-F84C-BDEA-3EBD92D1B3B3}" type="presOf" srcId="{FAE26536-E619-7F4D-A2B5-09771364FAF5}" destId="{F5ED7372-C607-144C-8DDF-444092D072B4}" srcOrd="0" destOrd="0" presId="urn:microsoft.com/office/officeart/2009/layout/CircleArrowProcess"/>
    <dgm:cxn modelId="{9E9ED7E6-7FC7-EC46-90F5-765F1059D739}" type="presOf" srcId="{1C00E78F-A891-7241-BE2E-3C48CCFAAC21}" destId="{7A4F3BB8-DBA9-B84C-A8EB-0D6B9B8E2E1D}" srcOrd="0" destOrd="0" presId="urn:microsoft.com/office/officeart/2009/layout/CircleArrowProcess"/>
    <dgm:cxn modelId="{E85B70EE-742D-2844-92A3-FFF9185D68DF}" type="presOf" srcId="{2A90E854-1EAD-FF49-91BF-BC6C8C9582DB}" destId="{4E419C4F-74E8-1F4A-9887-E4EBF1D6A15A}" srcOrd="0" destOrd="0" presId="urn:microsoft.com/office/officeart/2009/layout/CircleArrowProcess"/>
    <dgm:cxn modelId="{E99025FC-07D7-3049-88B6-BE40A358BDA5}" type="presOf" srcId="{27964B06-6E81-554B-9608-EB3F27BD0103}" destId="{FAB72E7C-0CFB-C147-9CCA-1698D727464E}" srcOrd="0" destOrd="0" presId="urn:microsoft.com/office/officeart/2009/layout/CircleArrowProcess"/>
    <dgm:cxn modelId="{4B77C994-9B52-B144-84F4-6D7AAA21C53D}" type="presParOf" srcId="{FAB72E7C-0CFB-C147-9CCA-1698D727464E}" destId="{B4F16479-1947-FA48-8784-EBED7211A466}" srcOrd="0" destOrd="0" presId="urn:microsoft.com/office/officeart/2009/layout/CircleArrowProcess"/>
    <dgm:cxn modelId="{EFD47A01-CBAA-5143-95FE-951A4B7EF373}" type="presParOf" srcId="{B4F16479-1947-FA48-8784-EBED7211A466}" destId="{286A2D40-3744-5C4C-9F5D-AD52FAE6D2CB}" srcOrd="0" destOrd="0" presId="urn:microsoft.com/office/officeart/2009/layout/CircleArrowProcess"/>
    <dgm:cxn modelId="{660FE937-F7F6-024C-81A1-F5D6A0AF3174}" type="presParOf" srcId="{FAB72E7C-0CFB-C147-9CCA-1698D727464E}" destId="{F5ED7372-C607-144C-8DDF-444092D072B4}" srcOrd="1" destOrd="0" presId="urn:microsoft.com/office/officeart/2009/layout/CircleArrowProcess"/>
    <dgm:cxn modelId="{1DB10835-16AF-0A44-8BEA-3B472CA5126F}" type="presParOf" srcId="{FAB72E7C-0CFB-C147-9CCA-1698D727464E}" destId="{EDA972ED-50D9-4145-B876-EBF930FE261A}" srcOrd="2" destOrd="0" presId="urn:microsoft.com/office/officeart/2009/layout/CircleArrowProcess"/>
    <dgm:cxn modelId="{A94DB7B2-E784-794D-8E5B-F222E72AE639}" type="presParOf" srcId="{EDA972ED-50D9-4145-B876-EBF930FE261A}" destId="{F7BF5EEF-04BB-2F41-AB49-EAF86F755871}" srcOrd="0" destOrd="0" presId="urn:microsoft.com/office/officeart/2009/layout/CircleArrowProcess"/>
    <dgm:cxn modelId="{2FBAC014-2FA4-B040-B68F-59104CA373D8}" type="presParOf" srcId="{FAB72E7C-0CFB-C147-9CCA-1698D727464E}" destId="{7A4F3BB8-DBA9-B84C-A8EB-0D6B9B8E2E1D}" srcOrd="3" destOrd="0" presId="urn:microsoft.com/office/officeart/2009/layout/CircleArrowProcess"/>
    <dgm:cxn modelId="{D26ED649-2BDE-1449-B73A-86374DFA545B}" type="presParOf" srcId="{FAB72E7C-0CFB-C147-9CCA-1698D727464E}" destId="{0B22725A-3E9E-494C-B8F6-F9AC558C75ED}" srcOrd="4" destOrd="0" presId="urn:microsoft.com/office/officeart/2009/layout/CircleArrowProcess"/>
    <dgm:cxn modelId="{138F5A25-9D34-A146-B386-AE328020D1D6}" type="presParOf" srcId="{0B22725A-3E9E-494C-B8F6-F9AC558C75ED}" destId="{6C668ADB-2F24-E049-9C0F-C564F1957C89}" srcOrd="0" destOrd="0" presId="urn:microsoft.com/office/officeart/2009/layout/CircleArrowProcess"/>
    <dgm:cxn modelId="{9FA61892-1EB7-5F4B-A6AE-B0CA3C194B93}" type="presParOf" srcId="{FAB72E7C-0CFB-C147-9CCA-1698D727464E}" destId="{4E419C4F-74E8-1F4A-9887-E4EBF1D6A15A}" srcOrd="5" destOrd="0" presId="urn:microsoft.com/office/officeart/2009/layout/CircleArrow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F47AF-A8B5-AC43-BCC1-1DCBEAFD5E8C}">
      <dsp:nvSpPr>
        <dsp:cNvPr id="0" name=""/>
        <dsp:cNvSpPr/>
      </dsp:nvSpPr>
      <dsp:spPr>
        <a:xfrm>
          <a:off x="3152" y="2005311"/>
          <a:ext cx="3162963" cy="3162963"/>
        </a:xfrm>
        <a:prstGeom prst="ellipse">
          <a:avLst/>
        </a:prstGeom>
        <a:solidFill>
          <a:srgbClr val="407CC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4068" tIns="33020" rIns="174068" bIns="33020" numCol="1" spcCol="1270" anchor="ctr" anchorCtr="0">
          <a:noAutofit/>
        </a:bodyPr>
        <a:lstStyle/>
        <a:p>
          <a:pPr marL="0" lvl="0" indent="0" algn="ctr" defTabSz="1155700">
            <a:lnSpc>
              <a:spcPct val="100000"/>
            </a:lnSpc>
            <a:spcBef>
              <a:spcPct val="0"/>
            </a:spcBef>
            <a:spcAft>
              <a:spcPct val="35000"/>
            </a:spcAft>
            <a:buNone/>
          </a:pPr>
          <a:r>
            <a:rPr lang="en-US" sz="2600" b="1" kern="1200" dirty="0">
              <a:solidFill>
                <a:schemeClr val="bg1"/>
              </a:solidFill>
              <a:latin typeface="Arial" panose="020B0604020202020204" pitchFamily="34" charset="0"/>
              <a:ea typeface="Arial" charset="0"/>
              <a:cs typeface="Arial" panose="020B0604020202020204" pitchFamily="34" charset="0"/>
            </a:rPr>
            <a:t>Sponsoring Lions club</a:t>
          </a:r>
          <a:endParaRPr lang="en-US" sz="2600" kern="1200" dirty="0">
            <a:solidFill>
              <a:schemeClr val="bg1"/>
            </a:solidFill>
          </a:endParaRPr>
        </a:p>
      </dsp:txBody>
      <dsp:txXfrm>
        <a:off x="466357" y="2468516"/>
        <a:ext cx="2236553" cy="2236553"/>
      </dsp:txXfrm>
    </dsp:sp>
    <dsp:sp modelId="{FF8100D5-4799-2C40-B24A-F47DE961F212}">
      <dsp:nvSpPr>
        <dsp:cNvPr id="0" name=""/>
        <dsp:cNvSpPr/>
      </dsp:nvSpPr>
      <dsp:spPr>
        <a:xfrm>
          <a:off x="2533523" y="2005311"/>
          <a:ext cx="3162963" cy="3162963"/>
        </a:xfrm>
        <a:prstGeom prst="ellipse">
          <a:avLst/>
        </a:prstGeom>
        <a:solidFill>
          <a:srgbClr val="EBB7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4068" tIns="33020" rIns="174068" bIns="33020" numCol="1" spcCol="1270" anchor="ctr" anchorCtr="0">
          <a:noAutofit/>
        </a:bodyPr>
        <a:lstStyle/>
        <a:p>
          <a:pPr marL="0" lvl="0" indent="0" algn="ctr" defTabSz="1155700">
            <a:lnSpc>
              <a:spcPct val="100000"/>
            </a:lnSpc>
            <a:spcBef>
              <a:spcPct val="0"/>
            </a:spcBef>
            <a:spcAft>
              <a:spcPct val="35000"/>
            </a:spcAft>
            <a:buNone/>
          </a:pPr>
          <a:r>
            <a:rPr lang="en-US" sz="2600" b="1" kern="1200" dirty="0">
              <a:solidFill>
                <a:schemeClr val="bg1"/>
              </a:solidFill>
              <a:latin typeface="Arial" panose="020B0604020202020204" pitchFamily="34" charset="0"/>
              <a:ea typeface="Arial" charset="0"/>
              <a:cs typeface="Arial" panose="020B0604020202020204" pitchFamily="34" charset="0"/>
            </a:rPr>
            <a:t>Leo club advisor</a:t>
          </a:r>
          <a:endParaRPr lang="en-US" sz="2600" kern="1200" dirty="0">
            <a:solidFill>
              <a:schemeClr val="bg1"/>
            </a:solidFill>
          </a:endParaRPr>
        </a:p>
      </dsp:txBody>
      <dsp:txXfrm>
        <a:off x="2996728" y="2468516"/>
        <a:ext cx="2236553" cy="2236553"/>
      </dsp:txXfrm>
    </dsp:sp>
    <dsp:sp modelId="{75415595-B662-CB46-9DFF-95849D113019}">
      <dsp:nvSpPr>
        <dsp:cNvPr id="0" name=""/>
        <dsp:cNvSpPr/>
      </dsp:nvSpPr>
      <dsp:spPr>
        <a:xfrm>
          <a:off x="5063893" y="2005311"/>
          <a:ext cx="3162963" cy="3162963"/>
        </a:xfrm>
        <a:prstGeom prst="ellipse">
          <a:avLst/>
        </a:prstGeom>
        <a:solidFill>
          <a:srgbClr val="00AC6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4068" tIns="20320" rIns="174068" bIns="20320" numCol="1" spcCol="1270" anchor="ctr" anchorCtr="1">
          <a:noAutofit/>
        </a:bodyPr>
        <a:lstStyle/>
        <a:p>
          <a:pPr marL="0" lvl="0" indent="0" algn="l" defTabSz="800100">
            <a:lnSpc>
              <a:spcPct val="100000"/>
            </a:lnSpc>
            <a:spcBef>
              <a:spcPct val="0"/>
            </a:spcBef>
            <a:spcAft>
              <a:spcPct val="35000"/>
            </a:spcAft>
            <a:buNone/>
          </a:pPr>
          <a:r>
            <a:rPr lang="en-US" sz="1800" b="1" kern="1200" dirty="0">
              <a:solidFill>
                <a:schemeClr val="bg1"/>
              </a:solidFill>
              <a:latin typeface="Arial" panose="020B0604020202020204" pitchFamily="34" charset="0"/>
              <a:ea typeface="Arial" charset="0"/>
              <a:cs typeface="Arial" panose="020B0604020202020204" pitchFamily="34" charset="0"/>
            </a:rPr>
            <a:t>Leo club board of directors</a:t>
          </a:r>
          <a:endParaRPr lang="en-US" sz="1800" kern="1200" dirty="0">
            <a:solidFill>
              <a:schemeClr val="bg1"/>
            </a:solidFill>
          </a:endParaRPr>
        </a:p>
        <a:p>
          <a:pPr marL="171450" lvl="1" indent="-171450" algn="l" defTabSz="711200">
            <a:lnSpc>
              <a:spcPct val="100000"/>
            </a:lnSpc>
            <a:spcBef>
              <a:spcPct val="0"/>
            </a:spcBef>
            <a:spcAft>
              <a:spcPct val="15000"/>
            </a:spcAft>
            <a:buChar char="•"/>
          </a:pPr>
          <a:r>
            <a:rPr lang="en-US" sz="1600" b="1" kern="1200" dirty="0">
              <a:solidFill>
                <a:schemeClr val="bg1"/>
              </a:solidFill>
              <a:latin typeface="Arial" panose="020B0604020202020204" pitchFamily="34" charset="0"/>
              <a:ea typeface="Arial" charset="0"/>
              <a:cs typeface="Arial" panose="020B0604020202020204" pitchFamily="34" charset="0"/>
            </a:rPr>
            <a:t>President</a:t>
          </a:r>
        </a:p>
        <a:p>
          <a:pPr marL="171450" lvl="1" indent="-171450" algn="l" defTabSz="711200">
            <a:lnSpc>
              <a:spcPct val="100000"/>
            </a:lnSpc>
            <a:spcBef>
              <a:spcPct val="0"/>
            </a:spcBef>
            <a:spcAft>
              <a:spcPct val="15000"/>
            </a:spcAft>
            <a:buChar char="•"/>
          </a:pPr>
          <a:r>
            <a:rPr lang="en-US" sz="1600" b="1" kern="1200" dirty="0">
              <a:solidFill>
                <a:schemeClr val="bg1"/>
              </a:solidFill>
              <a:latin typeface="Arial" panose="020B0604020202020204" pitchFamily="34" charset="0"/>
              <a:ea typeface="Arial" charset="0"/>
              <a:cs typeface="Arial" panose="020B0604020202020204" pitchFamily="34" charset="0"/>
            </a:rPr>
            <a:t>Vice president</a:t>
          </a:r>
        </a:p>
        <a:p>
          <a:pPr marL="171450" lvl="1" indent="-171450" algn="l" defTabSz="711200">
            <a:lnSpc>
              <a:spcPct val="100000"/>
            </a:lnSpc>
            <a:spcBef>
              <a:spcPct val="0"/>
            </a:spcBef>
            <a:spcAft>
              <a:spcPct val="15000"/>
            </a:spcAft>
            <a:buChar char="•"/>
          </a:pPr>
          <a:r>
            <a:rPr lang="en-US" sz="1600" b="1" kern="1200" dirty="0">
              <a:solidFill>
                <a:schemeClr val="bg1"/>
              </a:solidFill>
              <a:latin typeface="Arial" panose="020B0604020202020204" pitchFamily="34" charset="0"/>
              <a:ea typeface="Arial" charset="0"/>
              <a:cs typeface="Arial" panose="020B0604020202020204" pitchFamily="34" charset="0"/>
            </a:rPr>
            <a:t>Secretary</a:t>
          </a:r>
        </a:p>
        <a:p>
          <a:pPr marL="171450" lvl="1" indent="-171450" algn="l" defTabSz="711200">
            <a:lnSpc>
              <a:spcPct val="100000"/>
            </a:lnSpc>
            <a:spcBef>
              <a:spcPct val="0"/>
            </a:spcBef>
            <a:spcAft>
              <a:spcPct val="15000"/>
            </a:spcAft>
            <a:buChar char="•"/>
          </a:pPr>
          <a:r>
            <a:rPr lang="en-US" sz="1600" b="1" kern="1200" dirty="0">
              <a:solidFill>
                <a:schemeClr val="bg1"/>
              </a:solidFill>
              <a:latin typeface="Arial" panose="020B0604020202020204" pitchFamily="34" charset="0"/>
              <a:ea typeface="Arial" charset="0"/>
              <a:cs typeface="Arial" panose="020B0604020202020204" pitchFamily="34" charset="0"/>
            </a:rPr>
            <a:t>Treasurer</a:t>
          </a:r>
        </a:p>
        <a:p>
          <a:pPr marL="171450" lvl="1" indent="-171450" algn="l" defTabSz="711200">
            <a:lnSpc>
              <a:spcPct val="100000"/>
            </a:lnSpc>
            <a:spcBef>
              <a:spcPct val="0"/>
            </a:spcBef>
            <a:spcAft>
              <a:spcPct val="15000"/>
            </a:spcAft>
            <a:buChar char="•"/>
          </a:pPr>
          <a:r>
            <a:rPr lang="en-US" sz="1600" b="1" kern="1200" dirty="0">
              <a:solidFill>
                <a:schemeClr val="bg1"/>
              </a:solidFill>
              <a:latin typeface="Arial" panose="020B0604020202020204" pitchFamily="34" charset="0"/>
              <a:ea typeface="Arial" charset="0"/>
              <a:cs typeface="Arial" panose="020B0604020202020204" pitchFamily="34" charset="0"/>
            </a:rPr>
            <a:t>3 board members</a:t>
          </a:r>
        </a:p>
      </dsp:txBody>
      <dsp:txXfrm>
        <a:off x="5527098" y="2468516"/>
        <a:ext cx="2236553" cy="2236553"/>
      </dsp:txXfrm>
    </dsp:sp>
    <dsp:sp modelId="{43843FB9-4590-E049-A861-3A8D255C5CF2}">
      <dsp:nvSpPr>
        <dsp:cNvPr id="0" name=""/>
        <dsp:cNvSpPr/>
      </dsp:nvSpPr>
      <dsp:spPr>
        <a:xfrm>
          <a:off x="7594264" y="2005311"/>
          <a:ext cx="3162963" cy="3162963"/>
        </a:xfrm>
        <a:prstGeom prst="ellipse">
          <a:avLst/>
        </a:prstGeom>
        <a:solidFill>
          <a:schemeClr val="bg2">
            <a:lumMod val="75000"/>
          </a:schemeClr>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4068" tIns="33020" rIns="174068" bIns="33020" numCol="1" spcCol="1270" anchor="ctr" anchorCtr="0">
          <a:noAutofit/>
        </a:bodyPr>
        <a:lstStyle/>
        <a:p>
          <a:pPr marL="0" lvl="0" indent="0" algn="ctr" defTabSz="1155700">
            <a:lnSpc>
              <a:spcPct val="100000"/>
            </a:lnSpc>
            <a:spcBef>
              <a:spcPct val="0"/>
            </a:spcBef>
            <a:spcAft>
              <a:spcPct val="35000"/>
            </a:spcAft>
            <a:buNone/>
          </a:pPr>
          <a:r>
            <a:rPr lang="en-US" sz="2600" b="1" kern="1200" dirty="0">
              <a:solidFill>
                <a:schemeClr val="bg1"/>
              </a:solidFill>
              <a:latin typeface="Arial" panose="020B0604020202020204" pitchFamily="34" charset="0"/>
              <a:ea typeface="Arial" charset="0"/>
              <a:cs typeface="Arial" panose="020B0604020202020204" pitchFamily="34" charset="0"/>
            </a:rPr>
            <a:t>Leo club members</a:t>
          </a:r>
          <a:endParaRPr lang="en-US" sz="2600" kern="1200" dirty="0">
            <a:solidFill>
              <a:schemeClr val="bg1"/>
            </a:solidFill>
          </a:endParaRPr>
        </a:p>
      </dsp:txBody>
      <dsp:txXfrm>
        <a:off x="8057469" y="2468516"/>
        <a:ext cx="2236553" cy="22365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A2D40-3744-5C4C-9F5D-AD52FAE6D2CB}">
      <dsp:nvSpPr>
        <dsp:cNvPr id="0" name=""/>
        <dsp:cNvSpPr/>
      </dsp:nvSpPr>
      <dsp:spPr>
        <a:xfrm>
          <a:off x="4306777" y="0"/>
          <a:ext cx="3149280" cy="3149759"/>
        </a:xfrm>
        <a:prstGeom prst="circularArrow">
          <a:avLst>
            <a:gd name="adj1" fmla="val 10980"/>
            <a:gd name="adj2" fmla="val 1142322"/>
            <a:gd name="adj3" fmla="val 4500000"/>
            <a:gd name="adj4" fmla="val 10800000"/>
            <a:gd name="adj5" fmla="val 12500"/>
          </a:avLst>
        </a:prstGeom>
        <a:solidFill>
          <a:srgbClr val="00A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ED7372-C607-144C-8DDF-444092D072B4}">
      <dsp:nvSpPr>
        <dsp:cNvPr id="0" name=""/>
        <dsp:cNvSpPr/>
      </dsp:nvSpPr>
      <dsp:spPr>
        <a:xfrm>
          <a:off x="4328449" y="943375"/>
          <a:ext cx="3098837" cy="126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100000"/>
            </a:lnSpc>
            <a:spcBef>
              <a:spcPct val="0"/>
            </a:spcBef>
            <a:spcAft>
              <a:spcPts val="0"/>
            </a:spcAft>
            <a:buNone/>
          </a:pPr>
          <a:r>
            <a:rPr lang="en-US" sz="2800" b="1" i="0" kern="1200" baseline="0" dirty="0">
              <a:solidFill>
                <a:srgbClr val="00AC69"/>
              </a:solidFill>
              <a:latin typeface="Arial" panose="020B0604020202020204" pitchFamily="34" charset="0"/>
              <a:cs typeface="Arial" panose="020B0604020202020204" pitchFamily="34" charset="0"/>
            </a:rPr>
            <a:t>150,000+ </a:t>
          </a:r>
        </a:p>
        <a:p>
          <a:pPr marL="0" lvl="0" indent="0" algn="ctr" defTabSz="1244600">
            <a:lnSpc>
              <a:spcPct val="100000"/>
            </a:lnSpc>
            <a:spcBef>
              <a:spcPct val="0"/>
            </a:spcBef>
            <a:spcAft>
              <a:spcPts val="0"/>
            </a:spcAft>
            <a:buNone/>
          </a:pPr>
          <a:r>
            <a:rPr lang="en-US" sz="2800" b="1" i="0" kern="1200" baseline="0" dirty="0">
              <a:solidFill>
                <a:srgbClr val="00AC69"/>
              </a:solidFill>
              <a:latin typeface="Arial" panose="020B0604020202020204" pitchFamily="34" charset="0"/>
              <a:cs typeface="Arial" panose="020B0604020202020204" pitchFamily="34" charset="0"/>
            </a:rPr>
            <a:t>reported </a:t>
          </a:r>
        </a:p>
        <a:p>
          <a:pPr marL="0" lvl="0" indent="0" algn="ctr" defTabSz="1244600">
            <a:lnSpc>
              <a:spcPct val="100000"/>
            </a:lnSpc>
            <a:spcBef>
              <a:spcPct val="0"/>
            </a:spcBef>
            <a:spcAft>
              <a:spcPts val="0"/>
            </a:spcAft>
            <a:buNone/>
          </a:pPr>
          <a:r>
            <a:rPr lang="en-US" sz="2800" b="1" i="0" kern="1200" baseline="0" dirty="0">
              <a:solidFill>
                <a:srgbClr val="00AC69"/>
              </a:solidFill>
              <a:latin typeface="Arial" panose="020B0604020202020204" pitchFamily="34" charset="0"/>
              <a:cs typeface="Arial" panose="020B0604020202020204" pitchFamily="34" charset="0"/>
            </a:rPr>
            <a:t>members</a:t>
          </a:r>
          <a:br>
            <a:rPr lang="en-US" sz="2400" b="0" i="0" kern="1200" baseline="0" dirty="0">
              <a:solidFill>
                <a:srgbClr val="00AC69"/>
              </a:solidFill>
              <a:latin typeface="Arial" panose="020B0604020202020204" pitchFamily="34" charset="0"/>
              <a:cs typeface="Arial" panose="020B0604020202020204" pitchFamily="34" charset="0"/>
            </a:rPr>
          </a:br>
          <a:endParaRPr lang="en-US" sz="2400" b="0" i="0" kern="1200" baseline="0" dirty="0">
            <a:solidFill>
              <a:srgbClr val="00AC69"/>
            </a:solidFill>
            <a:latin typeface="Arial" panose="020B0604020202020204" pitchFamily="34" charset="0"/>
            <a:cs typeface="Arial" panose="020B0604020202020204" pitchFamily="34" charset="0"/>
          </a:endParaRPr>
        </a:p>
      </dsp:txBody>
      <dsp:txXfrm>
        <a:off x="4328449" y="943375"/>
        <a:ext cx="3098837" cy="1262353"/>
      </dsp:txXfrm>
    </dsp:sp>
    <dsp:sp modelId="{F7BF5EEF-04BB-2F41-AB49-EAF86F755871}">
      <dsp:nvSpPr>
        <dsp:cNvPr id="0" name=""/>
        <dsp:cNvSpPr/>
      </dsp:nvSpPr>
      <dsp:spPr>
        <a:xfrm>
          <a:off x="3432075" y="1809770"/>
          <a:ext cx="3149280" cy="3149759"/>
        </a:xfrm>
        <a:prstGeom prst="leftCircularArrow">
          <a:avLst>
            <a:gd name="adj1" fmla="val 10980"/>
            <a:gd name="adj2" fmla="val 1142322"/>
            <a:gd name="adj3" fmla="val 6300000"/>
            <a:gd name="adj4" fmla="val 18900000"/>
            <a:gd name="adj5" fmla="val 12500"/>
          </a:avLst>
        </a:prstGeom>
        <a:solidFill>
          <a:srgbClr val="EBB7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4F3BB8-DBA9-B84C-A8EB-0D6B9B8E2E1D}">
      <dsp:nvSpPr>
        <dsp:cNvPr id="0" name=""/>
        <dsp:cNvSpPr/>
      </dsp:nvSpPr>
      <dsp:spPr>
        <a:xfrm>
          <a:off x="4131718" y="2957398"/>
          <a:ext cx="1749994" cy="874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i="0" kern="1200" dirty="0">
              <a:solidFill>
                <a:srgbClr val="EBB700"/>
              </a:solidFill>
              <a:latin typeface="Arial" panose="020B0604020202020204" pitchFamily="34" charset="0"/>
              <a:cs typeface="Arial" panose="020B0604020202020204" pitchFamily="34" charset="0"/>
            </a:rPr>
            <a:t>7,400+ clubs</a:t>
          </a:r>
        </a:p>
      </dsp:txBody>
      <dsp:txXfrm>
        <a:off x="4131718" y="2957398"/>
        <a:ext cx="1749994" cy="874787"/>
      </dsp:txXfrm>
    </dsp:sp>
    <dsp:sp modelId="{6C668ADB-2F24-E049-9C0F-C564F1957C89}">
      <dsp:nvSpPr>
        <dsp:cNvPr id="0" name=""/>
        <dsp:cNvSpPr/>
      </dsp:nvSpPr>
      <dsp:spPr>
        <a:xfrm>
          <a:off x="4530923" y="3836111"/>
          <a:ext cx="2705719" cy="2706804"/>
        </a:xfrm>
        <a:prstGeom prst="blockArc">
          <a:avLst>
            <a:gd name="adj1" fmla="val 13500000"/>
            <a:gd name="adj2" fmla="val 10800000"/>
            <a:gd name="adj3" fmla="val 12740"/>
          </a:avLst>
        </a:prstGeom>
        <a:solidFill>
          <a:srgbClr val="407C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419C4F-74E8-1F4A-9887-E4EBF1D6A15A}">
      <dsp:nvSpPr>
        <dsp:cNvPr id="0" name=""/>
        <dsp:cNvSpPr/>
      </dsp:nvSpPr>
      <dsp:spPr>
        <a:xfrm>
          <a:off x="5007011" y="4780254"/>
          <a:ext cx="1749994" cy="874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i="0" kern="1200" dirty="0">
              <a:solidFill>
                <a:srgbClr val="407CCA"/>
              </a:solidFill>
              <a:latin typeface="Arial" panose="020B0604020202020204" pitchFamily="34" charset="0"/>
              <a:cs typeface="Arial" panose="020B0604020202020204" pitchFamily="34" charset="0"/>
            </a:rPr>
            <a:t>150+ countries</a:t>
          </a:r>
        </a:p>
      </dsp:txBody>
      <dsp:txXfrm>
        <a:off x="5007011" y="4780254"/>
        <a:ext cx="1749994" cy="874787"/>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12/10/2021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lionsclubs.org/EN/common/pdfs/leo86.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mailto:LCIFLeoGrants@lionsclubs.org"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cdn2.webdamdb.com/md_E4RipN1OOvX0.jpg.pdf?v=1"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cdn2.webdamdb.com/md_bBCgtSQ0q236.jpg.pdf"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cdn2.webdamdb.com/md_E4RipN1OOvX0.jpg.pdf?v=1"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lionsclubs.org/en/resources-for-members/resource-center/leo-lion-program"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lionsclubs.org/en/resources-for-members/resource-center/leo-lion-program"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lionsclubs.org/en/resources-for-members/resource-center/leo-lion-program"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lionsclubs.org/en/resources-for-members/resource-center/leo-lion-program"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lionsclubs.org/en/resources-for-members/resource-center/leo-lion-program"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FF0000"/>
                </a:solidFill>
                <a:latin typeface="Arial" panose="020B0604020202020204" pitchFamily="34" charset="0"/>
                <a:ea typeface="ＭＳ Ｐゴシック" pitchFamily="34" charset="-128"/>
                <a:cs typeface="Arial" panose="020B0604020202020204" pitchFamily="34" charset="0"/>
              </a:rPr>
              <a:t>Instructor Note: </a:t>
            </a:r>
            <a:r>
              <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rPr>
              <a:t>LCI Headquarters designed this orientation and training program for Leo club advisors who are new to the role or have never received formal training about their role as a Leo Club Advisor. While the training will certainly not cover everything related to serving as a Leo club advisor, it provides the basic tools necessary to successfully carry out the duties of the position.</a:t>
            </a:r>
          </a:p>
          <a:p>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rPr>
              <a:t>This training should be conducted under the guidance of a Lion trainer, such as a District or Multiple District Leo Chairperson, an experienced Leo Club Advisor who is familiar with resources and policies from LCI, or a Lion who has completed an LCI Faculty Development </a:t>
            </a:r>
            <a:r>
              <a:rPr lang="en-US" altLang="en-US" sz="1200" baseline="0" dirty="0">
                <a:solidFill>
                  <a:srgbClr val="FF0000"/>
                </a:solidFill>
                <a:latin typeface="Arial" panose="020B0604020202020204" pitchFamily="34" charset="0"/>
                <a:ea typeface="ＭＳ Ｐゴシック" pitchFamily="34" charset="-128"/>
                <a:cs typeface="Arial" panose="020B0604020202020204" pitchFamily="34" charset="0"/>
              </a:rPr>
              <a:t>Institute or Lions Certified Instructor Program</a:t>
            </a:r>
            <a:r>
              <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rPr>
              <a:t> and is familiar with the Leo Club Program.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dirty="0"/>
          </a:p>
        </p:txBody>
      </p:sp>
    </p:spTree>
    <p:extLst>
      <p:ext uri="{BB962C8B-B14F-4D97-AF65-F5344CB8AC3E}">
        <p14:creationId xmlns:p14="http://schemas.microsoft.com/office/powerpoint/2010/main" val="421803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55565A"/>
                </a:solidFill>
                <a:latin typeface="Arial" charset="0"/>
                <a:ea typeface="+mn-ea"/>
                <a:cs typeface="Arial" charset="0"/>
              </a:rPr>
              <a:t>There are great benefits to sponsoring a Leo club. A Leo club can help inspire Lion’s members to be more bold and innovative in their service projects and inform them on the newer community needs and technology. Sponsoring a Leo club can also increase the Lion’s club exposure in the community. And perhaps one of the largest benefits is that Leos and their families are potential members for a Lions club. Speaking to parents, siblings or family members of current Leos as well as attracting graduating Leos can be a great source of new members for the club. Club advisors should speak to Leos about their life-time journey of service, including taking the step to join the Lions club throughout a Leo’s career. </a:t>
            </a:r>
          </a:p>
        </p:txBody>
      </p:sp>
    </p:spTree>
    <p:extLst>
      <p:ext uri="{BB962C8B-B14F-4D97-AF65-F5344CB8AC3E}">
        <p14:creationId xmlns:p14="http://schemas.microsoft.com/office/powerpoint/2010/main" val="2144653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200"/>
              </a:spcAft>
              <a:defRPr/>
            </a:pPr>
            <a:r>
              <a:rPr lang="en-US" sz="1200" kern="0" dirty="0">
                <a:solidFill>
                  <a:srgbClr val="55565A"/>
                </a:solidFill>
                <a:latin typeface="Arial" charset="0"/>
                <a:ea typeface="+mn-ea"/>
                <a:cs typeface="Arial" charset="0"/>
              </a:rPr>
              <a:t>A Leo club is structured very similarly to a Lions club, with the exception that all Leo clubs must be sponsored by a local Lions club and provided with a Leo club advisor.</a:t>
            </a:r>
          </a:p>
          <a:p>
            <a:pPr>
              <a:spcBef>
                <a:spcPts val="0"/>
              </a:spcBef>
              <a:spcAft>
                <a:spcPts val="1200"/>
              </a:spcAft>
              <a:defRPr/>
            </a:pPr>
            <a:endParaRPr lang="en-US" sz="1200" kern="0" dirty="0">
              <a:solidFill>
                <a:srgbClr val="55565A"/>
              </a:solidFill>
              <a:latin typeface="Arial" charset="0"/>
              <a:ea typeface="+mn-ea"/>
              <a:cs typeface="Arial" charset="0"/>
            </a:endParaRPr>
          </a:p>
          <a:p>
            <a:pPr>
              <a:spcBef>
                <a:spcPts val="0"/>
              </a:spcBef>
              <a:spcAft>
                <a:spcPts val="1200"/>
              </a:spcAft>
              <a:defRPr/>
            </a:pPr>
            <a:r>
              <a:rPr lang="en-US" sz="1200" kern="0" dirty="0">
                <a:solidFill>
                  <a:srgbClr val="55565A"/>
                </a:solidFill>
                <a:latin typeface="Arial" charset="0"/>
                <a:ea typeface="+mn-ea"/>
                <a:cs typeface="Arial" charset="0"/>
              </a:rPr>
              <a:t>Each fiscal year, Leo clubs elect four main club officers: the Leo club president, vice president, secretary and treasurer. Clubs can choose to create a board of directors and board committees to organized and oversee the business of the club with support and guidance from the Leo club advisor. Only a Leo club president, vice president, secretary and treasurer can be reported in MyLCI for a Leo club. </a:t>
            </a:r>
          </a:p>
          <a:p>
            <a:endParaRPr lang="en-US" dirty="0"/>
          </a:p>
        </p:txBody>
      </p:sp>
    </p:spTree>
    <p:extLst>
      <p:ext uri="{BB962C8B-B14F-4D97-AF65-F5344CB8AC3E}">
        <p14:creationId xmlns:p14="http://schemas.microsoft.com/office/powerpoint/2010/main" val="446849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chemeClr val="tx1"/>
                </a:solidFill>
                <a:latin typeface="Arial" panose="020B0604020202020204" pitchFamily="34" charset="0"/>
                <a:ea typeface="ＭＳ Ｐゴシック" pitchFamily="34" charset="-128"/>
                <a:cs typeface="Arial" panose="020B0604020202020204" pitchFamily="34" charset="0"/>
              </a:rPr>
              <a:t>Leo clubs are divided into two tracks:  Alpha and Omega. All Leo clubs must be designated either</a:t>
            </a:r>
            <a:r>
              <a:rPr lang="en-US" altLang="en-US" baseline="0" dirty="0">
                <a:solidFill>
                  <a:schemeClr val="tx1"/>
                </a:solidFill>
                <a:latin typeface="Arial" panose="020B0604020202020204" pitchFamily="34" charset="0"/>
                <a:ea typeface="ＭＳ Ｐゴシック" pitchFamily="34" charset="-128"/>
                <a:cs typeface="Arial" panose="020B0604020202020204" pitchFamily="34" charset="0"/>
              </a:rPr>
              <a:t> as Alpha or Omega.</a:t>
            </a:r>
            <a:endParaRPr lang="en-US" altLang="en-US" dirty="0">
              <a:solidFill>
                <a:schemeClr val="tx1"/>
              </a:solidFill>
              <a:latin typeface="Arial" panose="020B0604020202020204" pitchFamily="34" charset="0"/>
              <a:ea typeface="ＭＳ Ｐゴシック" pitchFamily="34" charset="-128"/>
              <a:cs typeface="Arial" panose="020B0604020202020204" pitchFamily="34" charset="0"/>
            </a:endParaRPr>
          </a:p>
          <a:p>
            <a:pPr marL="171450" indent="-171450" algn="l">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Alpha Leos are 12 – 18 years old. </a:t>
            </a:r>
            <a:r>
              <a:rPr lang="en-US" dirty="0">
                <a:solidFill>
                  <a:schemeClr val="tx1"/>
                </a:solidFill>
                <a:latin typeface="Arial" panose="020B0604020202020204" pitchFamily="34" charset="0"/>
                <a:ea typeface="Arial" charset="0"/>
                <a:cs typeface="Arial" panose="020B0604020202020204" pitchFamily="34" charset="0"/>
              </a:rPr>
              <a:t>This track is designated for teens and focuses on individual and social development by creating strong foundation in leadership and responsibility.</a:t>
            </a:r>
            <a:endParaRPr lang="en-US" dirty="0">
              <a:solidFill>
                <a:schemeClr val="tx1"/>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dirty="0">
                <a:solidFill>
                  <a:schemeClr val="tx1"/>
                </a:solidFill>
                <a:latin typeface="Arial" panose="020B0604020202020204" pitchFamily="34" charset="0"/>
                <a:ea typeface="Arial" charset="0"/>
                <a:cs typeface="Arial" panose="020B0604020202020204" pitchFamily="34" charset="0"/>
              </a:rPr>
              <a:t>Omega Leos are 18 – 30 years old. This track is designated for young adults and centers on personal and professional development as they focus on building community, furthering their skills and creating a direct, positive impact on society.</a:t>
            </a:r>
          </a:p>
          <a:p>
            <a:pPr algn="l"/>
            <a:endParaRPr lang="en-US" dirty="0">
              <a:solidFill>
                <a:schemeClr val="tx1"/>
              </a:solidFill>
              <a:latin typeface="Arial" panose="020B0604020202020204" pitchFamily="34" charset="0"/>
              <a:ea typeface="Arial"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chemeClr val="tx1"/>
                </a:solidFill>
                <a:latin typeface="Arial" panose="020B0604020202020204" pitchFamily="34" charset="0"/>
                <a:ea typeface="ＭＳ Ｐゴシック" pitchFamily="34" charset="-128"/>
                <a:cs typeface="Arial" panose="020B0604020202020204" pitchFamily="34" charset="0"/>
              </a:rPr>
              <a:t>While youth and young adults have many things in common, these two groups are in very different life stages, and therefore require developmentally appropriate activities to accommodate their needs. For example, young people in their mid to late teens are likely concerned with graduating from high school/secondary school, while young adults in their mid-to-late 20s are likely preparing to graduate from university and/or begin their professional careers. With this background in mind, the Lions International board of directors determined that it was appropriate for Alpha-aged Leos and Omega-aged Leos to serve separately. </a:t>
            </a:r>
          </a:p>
          <a:p>
            <a:pPr algn="l"/>
            <a:endParaRPr lang="en-US" dirty="0">
              <a:solidFill>
                <a:schemeClr val="bg1"/>
              </a:solidFill>
              <a:latin typeface="Arial"/>
              <a:ea typeface="Arial" charset="0"/>
              <a:cs typeface="Arial"/>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a:p>
        </p:txBody>
      </p:sp>
    </p:spTree>
    <p:extLst>
      <p:ext uri="{BB962C8B-B14F-4D97-AF65-F5344CB8AC3E}">
        <p14:creationId xmlns:p14="http://schemas.microsoft.com/office/powerpoint/2010/main" val="1320755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200"/>
              </a:spcAft>
              <a:defRPr/>
            </a:pPr>
            <a:r>
              <a:rPr lang="en-US" kern="0" dirty="0">
                <a:solidFill>
                  <a:schemeClr val="tx1"/>
                </a:solidFill>
                <a:latin typeface="+mn-lt"/>
              </a:rPr>
              <a:t>Lions International is the world’s largest service club organization, with approximately 1.6 million members. Regardless of the language Lions speak, religion they practice or politics they support, they all share a common dedication to helping people in need.</a:t>
            </a:r>
          </a:p>
          <a:p>
            <a:pPr>
              <a:spcBef>
                <a:spcPts val="0"/>
              </a:spcBef>
              <a:spcAft>
                <a:spcPts val="1200"/>
              </a:spcAft>
              <a:defRPr/>
            </a:pPr>
            <a:endParaRPr lang="en-US" kern="0" dirty="0">
              <a:solidFill>
                <a:schemeClr val="tx1"/>
              </a:solidFill>
              <a:latin typeface="+mn-lt"/>
            </a:endParaRPr>
          </a:p>
          <a:p>
            <a:pPr>
              <a:spcBef>
                <a:spcPts val="0"/>
              </a:spcBef>
              <a:spcAft>
                <a:spcPts val="1200"/>
              </a:spcAft>
              <a:defRPr/>
            </a:pPr>
            <a:r>
              <a:rPr lang="en-US" kern="0" dirty="0">
                <a:solidFill>
                  <a:schemeClr val="tx1"/>
                </a:solidFill>
                <a:latin typeface="+mn-lt"/>
              </a:rPr>
              <a:t>Leos are an integral part of the Lions International network, with approximately 7,400 clubs in more than 150 countries and geographic areas. The international scope of Lions International provides Leo and Lions club members a unique global identity.</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a:p>
        </p:txBody>
      </p:sp>
    </p:spTree>
    <p:extLst>
      <p:ext uri="{BB962C8B-B14F-4D97-AF65-F5344CB8AC3E}">
        <p14:creationId xmlns:p14="http://schemas.microsoft.com/office/powerpoint/2010/main" val="1476667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Arial" panose="020B0604020202020204" pitchFamily="34" charset="0"/>
                <a:cs typeface="Arial" panose="020B0604020202020204" pitchFamily="34" charset="0"/>
              </a:rPr>
              <a:t>There are Leos in all of the Lions Constitutional Areas. The map shows the approximate number of Leo clubs per the different Constitutional Areas. The top countries with Leos are Malaysia, Germany, Italy, India, Sri Lanka, United States, Brazil, Bangladesh, Japan and Nepal. </a:t>
            </a:r>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a:p>
        </p:txBody>
      </p:sp>
    </p:spTree>
    <p:extLst>
      <p:ext uri="{BB962C8B-B14F-4D97-AF65-F5344CB8AC3E}">
        <p14:creationId xmlns:p14="http://schemas.microsoft.com/office/powerpoint/2010/main" val="801640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mn-lt"/>
              </a:rPr>
              <a:t>Instructor Note: For the optional end of module activity for Module 1, ask participants to spend 5 minutes brainstorming activities a Lions club can do with a Leo club to welcome the members into the Lions family.  Encourage them to share their ideas with the group. </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n-lt"/>
              </a:rPr>
              <a:t>Examples: New clubs can host a social with food, collaborate on a fun service project, or appoint a Leo representative on the Lions club board. Existing clubs can invite Leos to the Lions club meetings, create joint fiscal year goals, or plan a joint service project.</a:t>
            </a:r>
          </a:p>
          <a:p>
            <a:endParaRPr lang="en-US" dirty="0">
              <a:solidFill>
                <a:schemeClr val="tx1"/>
              </a:solidFill>
              <a:latin typeface="+mn-lt"/>
            </a:endParaRP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n-lt"/>
              </a:rPr>
              <a:t>Estimated Time: 15 minutes</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15</a:t>
            </a:fld>
            <a:endParaRPr lang="en-US"/>
          </a:p>
        </p:txBody>
      </p:sp>
    </p:spTree>
    <p:extLst>
      <p:ext uri="{BB962C8B-B14F-4D97-AF65-F5344CB8AC3E}">
        <p14:creationId xmlns:p14="http://schemas.microsoft.com/office/powerpoint/2010/main" val="1457455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chemeClr val="tx1"/>
                </a:solidFill>
              </a:rPr>
              <a:t>The Leo club advisor is critical to the club’s success, as they are there provide guidance for club’s leaders.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3200" dirty="0">
                <a:latin typeface="Arial" pitchFamily="34" charset="0"/>
                <a:ea typeface="ＭＳ Ｐゴシック" pitchFamily="34" charset="-128"/>
              </a:rPr>
              <a:t>This module will cover:</a:t>
            </a:r>
          </a:p>
          <a:p>
            <a:pPr marL="742950" lvl="1" indent="-285750">
              <a:buFont typeface="Arial" panose="020B0604020202020204" pitchFamily="34" charset="0"/>
              <a:buChar char="•"/>
              <a:defRPr/>
            </a:pPr>
            <a:r>
              <a:rPr lang="en-US" altLang="en-US" sz="3200" dirty="0">
                <a:latin typeface="Arial" pitchFamily="34" charset="0"/>
                <a:ea typeface="ＭＳ Ｐゴシック" pitchFamily="34" charset="-128"/>
              </a:rPr>
              <a:t>Responsibilities of a club advisor, </a:t>
            </a:r>
            <a:r>
              <a:rPr lang="en-US" sz="3200" kern="0" dirty="0">
                <a:solidFill>
                  <a:schemeClr val="tx1"/>
                </a:solidFill>
              </a:rPr>
              <a:t>which is divided into five major responsibilities.</a:t>
            </a:r>
            <a:endParaRPr lang="en-US" altLang="en-US" sz="3200" dirty="0">
              <a:latin typeface="Arial" pitchFamily="34" charset="0"/>
              <a:ea typeface="ＭＳ Ｐゴシック" pitchFamily="34" charset="-128"/>
            </a:endParaRPr>
          </a:p>
          <a:p>
            <a:pPr marL="742950" lvl="1" indent="-285750">
              <a:buFont typeface="Arial" panose="020B0604020202020204" pitchFamily="34" charset="0"/>
              <a:buChar char="•"/>
              <a:defRPr/>
            </a:pPr>
            <a:r>
              <a:rPr lang="en-US" altLang="en-US" sz="3200" dirty="0">
                <a:latin typeface="Arial" pitchFamily="34" charset="0"/>
                <a:ea typeface="ＭＳ Ｐゴシック" pitchFamily="34" charset="-128"/>
              </a:rPr>
              <a:t>Differences between the types of Leo clubs</a:t>
            </a:r>
          </a:p>
          <a:p>
            <a:r>
              <a:rPr lang="en-US" dirty="0"/>
              <a:t>At the end of this module, participants will understand the role that a Leo club advisor plays in a Leo club. </a:t>
            </a:r>
          </a:p>
        </p:txBody>
      </p:sp>
      <p:sp>
        <p:nvSpPr>
          <p:cNvPr id="4" name="Slide Number Placeholder 3"/>
          <p:cNvSpPr>
            <a:spLocks noGrp="1"/>
          </p:cNvSpPr>
          <p:nvPr>
            <p:ph type="sldNum" sz="quarter" idx="5"/>
          </p:nvPr>
        </p:nvSpPr>
        <p:spPr/>
        <p:txBody>
          <a:bodyPr/>
          <a:lstStyle/>
          <a:p>
            <a:fld id="{65F38A34-01B5-8B47-8788-985DCB17BFD7}" type="slidenum">
              <a:rPr lang="en-US" smtClean="0"/>
              <a:t>16</a:t>
            </a:fld>
            <a:endParaRPr lang="en-US"/>
          </a:p>
        </p:txBody>
      </p:sp>
    </p:spTree>
    <p:extLst>
      <p:ext uri="{BB962C8B-B14F-4D97-AF65-F5344CB8AC3E}">
        <p14:creationId xmlns:p14="http://schemas.microsoft.com/office/powerpoint/2010/main" val="1678598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itchFamily="34" charset="0"/>
                <a:ea typeface="ＭＳ Ｐゴシック" pitchFamily="34" charset="-128"/>
              </a:rPr>
              <a:t>When working with Leos, advisors fill the role of mentor, motivator, counselor and service role model. Advisors guide Leo club members in managing their club and developing effective community service projects to help increase confidence and leadership abilities.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itchFamily="34" charset="0"/>
              <a:ea typeface="ＭＳ Ｐゴシック" pitchFamily="34" charset="-128"/>
            </a:endParaRPr>
          </a:p>
          <a:p>
            <a:pPr>
              <a:defRPr/>
            </a:pPr>
            <a:r>
              <a:rPr lang="en-US" altLang="en-US" dirty="0">
                <a:latin typeface="Arial" pitchFamily="34" charset="0"/>
                <a:ea typeface="ＭＳ Ｐゴシック" pitchFamily="34" charset="-128"/>
              </a:rPr>
              <a:t>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17</a:t>
            </a:fld>
            <a:endParaRPr lang="en-US"/>
          </a:p>
        </p:txBody>
      </p:sp>
    </p:spTree>
    <p:extLst>
      <p:ext uri="{BB962C8B-B14F-4D97-AF65-F5344CB8AC3E}">
        <p14:creationId xmlns:p14="http://schemas.microsoft.com/office/powerpoint/2010/main" val="1016961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As a mentor, </a:t>
            </a:r>
            <a:r>
              <a:rPr lang="en-US" sz="1200" kern="0" dirty="0">
                <a:solidFill>
                  <a:schemeClr val="tx1"/>
                </a:solidFill>
                <a:latin typeface="Arial" panose="020B0604020202020204" pitchFamily="34" charset="0"/>
                <a:cs typeface="Arial" panose="020B0604020202020204" pitchFamily="34" charset="0"/>
              </a:rPr>
              <a:t>advisors teach and support Leo club officers and help members reach their potential as leaders. Advisors also teach Leos the importance of planning and organizing</a:t>
            </a:r>
            <a:r>
              <a:rPr lang="en-US" kern="0" dirty="0">
                <a:solidFill>
                  <a:schemeClr val="tx1"/>
                </a:solidFill>
                <a:latin typeface="Arial" panose="020B0604020202020204" pitchFamily="34" charset="0"/>
                <a:cs typeface="Arial" panose="020B0604020202020204" pitchFamily="34" charset="0"/>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n-lt"/>
              </a:rPr>
              <a:t>As a motivator, </a:t>
            </a:r>
            <a:r>
              <a:rPr lang="en-US" sz="1200" dirty="0">
                <a:solidFill>
                  <a:schemeClr val="tx1"/>
                </a:solidFill>
                <a:effectLst/>
                <a:latin typeface="+mn-lt"/>
                <a:cs typeface="Arial" panose="020B0604020202020204" pitchFamily="34" charset="0"/>
              </a:rPr>
              <a:t>a</a:t>
            </a:r>
            <a:r>
              <a:rPr lang="en-US" sz="1200" dirty="0">
                <a:solidFill>
                  <a:schemeClr val="tx1"/>
                </a:solidFill>
                <a:effectLst/>
                <a:latin typeface="+mn-lt"/>
                <a:ea typeface="Calibri" panose="020F0502020204030204" pitchFamily="34" charset="0"/>
                <a:cs typeface="Arial" panose="020B0604020202020204" pitchFamily="34" charset="0"/>
              </a:rPr>
              <a:t>dvisors understand the nuances of motivating youth and the factors that can empower them, such as peer acceptance, recognition of accomplishments and a sense of personal achievement. Although advisors should inspire Leos to participate in service activities, they should not impose their personal views on Leos.</a:t>
            </a:r>
            <a:endParaRPr lang="en-US" sz="1200" dirty="0">
              <a:solidFill>
                <a:schemeClr val="tx1"/>
              </a:solidFill>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18</a:t>
            </a:fld>
            <a:endParaRPr lang="en-US"/>
          </a:p>
        </p:txBody>
      </p:sp>
    </p:spTree>
    <p:extLst>
      <p:ext uri="{BB962C8B-B14F-4D97-AF65-F5344CB8AC3E}">
        <p14:creationId xmlns:p14="http://schemas.microsoft.com/office/powerpoint/2010/main" val="3720164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Arial" panose="020B0604020202020204" pitchFamily="34" charset="0"/>
                <a:cs typeface="Arial" panose="020B0604020202020204" pitchFamily="34" charset="0"/>
              </a:rPr>
              <a:t>As counselors, </a:t>
            </a:r>
            <a:r>
              <a:rPr lang="en-US" sz="1200" dirty="0">
                <a:solidFill>
                  <a:schemeClr val="tx1"/>
                </a:solidFill>
                <a:effectLst/>
                <a:latin typeface="Arial" panose="020B0604020202020204" pitchFamily="34" charset="0"/>
                <a:cs typeface="Arial" panose="020B0604020202020204" pitchFamily="34" charset="0"/>
              </a:rPr>
              <a:t>a</a:t>
            </a:r>
            <a:r>
              <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dvisors listen to Leos and understand their needs. They must know when to counsel the group and when to let Leos take charge and make their own decisions. Advisors must be familiar with the Standard Leo Club Constitution and Bylaws, which is available on the Lions International website in the official Board Policy Manual.</a:t>
            </a:r>
          </a:p>
          <a:p>
            <a:endParaRPr lang="en-US" sz="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n-lt"/>
              </a:rPr>
              <a:t>As liaisons, </a:t>
            </a:r>
            <a:r>
              <a:rPr lang="en-US" sz="1200" dirty="0">
                <a:solidFill>
                  <a:schemeClr val="tx1"/>
                </a:solidFill>
                <a:effectLst/>
                <a:latin typeface="+mn-lt"/>
                <a:cs typeface="Arial" panose="020B0604020202020204" pitchFamily="34" charset="0"/>
              </a:rPr>
              <a:t>a</a:t>
            </a:r>
            <a:r>
              <a:rPr lang="en-US" sz="1200" dirty="0">
                <a:solidFill>
                  <a:schemeClr val="tx1"/>
                </a:solidFill>
                <a:effectLst/>
                <a:latin typeface="+mn-lt"/>
                <a:ea typeface="Calibri" panose="020F0502020204030204" pitchFamily="34" charset="0"/>
                <a:cs typeface="Arial" panose="020B0604020202020204" pitchFamily="34" charset="0"/>
              </a:rPr>
              <a:t>dvisors act as the bridge between the sponsoring Lions clubs and the Leo clubs in the district, multiple district and around the world. They inform the Lions club of Leo activities and foster a healthy relationship between the two. It is crucial that advisors also create a roadmap to help transition Leos into Lions club members.</a:t>
            </a:r>
            <a:endParaRPr lang="en-US" sz="1200" dirty="0">
              <a:solidFill>
                <a:schemeClr val="tx1"/>
              </a:solidFill>
              <a:effectLst/>
              <a:latin typeface="+mn-lt"/>
              <a:ea typeface="Calibri" panose="020F0502020204030204" pitchFamily="34" charset="0"/>
              <a:cs typeface="Times New Roman" panose="02020603050405020304" pitchFamily="18"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19</a:t>
            </a:fld>
            <a:endParaRPr lang="en-US"/>
          </a:p>
        </p:txBody>
      </p:sp>
    </p:spTree>
    <p:extLst>
      <p:ext uri="{BB962C8B-B14F-4D97-AF65-F5344CB8AC3E}">
        <p14:creationId xmlns:p14="http://schemas.microsoft.com/office/powerpoint/2010/main" val="1709622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b="1" dirty="0">
                <a:solidFill>
                  <a:srgbClr val="FF0000"/>
                </a:solidFill>
                <a:latin typeface="Arial" panose="020B0604020202020204" pitchFamily="34" charset="0"/>
                <a:ea typeface="ＭＳ Ｐゴシック" pitchFamily="34" charset="-128"/>
                <a:cs typeface="Arial" panose="020B0604020202020204" pitchFamily="34" charset="0"/>
              </a:rPr>
              <a:t>Instructor Note: </a:t>
            </a:r>
            <a:r>
              <a:rPr lang="en-US" altLang="en-US" sz="1200" kern="1200" dirty="0">
                <a:solidFill>
                  <a:schemeClr val="tx1"/>
                </a:solidFill>
                <a:latin typeface="Arial" panose="020B0604020202020204" pitchFamily="34" charset="0"/>
                <a:ea typeface="ＭＳ Ｐゴシック" pitchFamily="34" charset="-128"/>
                <a:cs typeface="Arial" panose="020B0604020202020204" pitchFamily="34" charset="0"/>
              </a:rPr>
              <a:t>This training is designed to present the modules all together or as stand-alone modules. The general recommendation is that instructors should review the material included in each section and determine the modules that are of greatest relevance to the Leo club advisors in the area. Training facilitators may choose to break the modules into various sessions or separate training programs.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kern="1200" dirty="0">
                <a:solidFill>
                  <a:srgbClr val="FF0000"/>
                </a:solidFill>
                <a:latin typeface="Arial" panose="020B0604020202020204" pitchFamily="34" charset="0"/>
                <a:ea typeface="ＭＳ Ｐゴシック" pitchFamily="34" charset="-128"/>
                <a:cs typeface="Arial" panose="020B0604020202020204" pitchFamily="34" charset="0"/>
              </a:rPr>
              <a:t>Each module concludes with a suggested reflection or discussion activity. Reflection/discussion prompts can be used in many ways:</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sz="1200" kern="1200" dirty="0">
                <a:solidFill>
                  <a:srgbClr val="FF0000"/>
                </a:solidFill>
                <a:latin typeface="Arial" panose="020B0604020202020204" pitchFamily="34" charset="0"/>
                <a:ea typeface="ＭＳ Ｐゴシック" pitchFamily="34" charset="-128"/>
                <a:cs typeface="Arial" panose="020B0604020202020204" pitchFamily="34" charset="0"/>
              </a:rPr>
              <a:t>Individual reflection – encourage learners to make notes of their answers independently</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dirty="0">
                <a:solidFill>
                  <a:srgbClr val="FF0000"/>
                </a:solidFill>
                <a:latin typeface="Arial" panose="020B0604020202020204" pitchFamily="34" charset="0"/>
                <a:ea typeface="ＭＳ Ｐゴシック" pitchFamily="34" charset="-128"/>
                <a:cs typeface="Arial" panose="020B0604020202020204" pitchFamily="34" charset="0"/>
              </a:rPr>
              <a:t>Large group discussion – use a flipchart to capture responses</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sz="1200" kern="1200" dirty="0">
                <a:solidFill>
                  <a:srgbClr val="FF0000"/>
                </a:solidFill>
                <a:latin typeface="Arial" panose="020B0604020202020204" pitchFamily="34" charset="0"/>
                <a:ea typeface="ＭＳ Ｐゴシック" pitchFamily="34" charset="-128"/>
                <a:cs typeface="Arial" panose="020B0604020202020204" pitchFamily="34" charset="0"/>
              </a:rPr>
              <a:t>Small group discussion – allocate additional time for smaller groups to discuss first and then report back their ideas to the larger group</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kern="1200" dirty="0">
                <a:solidFill>
                  <a:srgbClr val="FF0000"/>
                </a:solidFill>
                <a:latin typeface="Arial" panose="020B0604020202020204" pitchFamily="34" charset="0"/>
                <a:ea typeface="ＭＳ Ｐゴシック" pitchFamily="34" charset="-128"/>
                <a:cs typeface="Arial" panose="020B0604020202020204" pitchFamily="34" charset="0"/>
              </a:rPr>
              <a:t>Please use the following time estimates as a guide when planning to deliver the training (activity times are estimates based on individual reflection or large group discussion):</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solidFill>
                <a:srgbClr val="FF0000"/>
              </a:solidFill>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kern="1200" dirty="0">
                <a:solidFill>
                  <a:srgbClr val="FF0000"/>
                </a:solidFill>
                <a:latin typeface="Arial" panose="020B0604020202020204" pitchFamily="34" charset="0"/>
                <a:ea typeface="ＭＳ Ｐゴシック" pitchFamily="34" charset="-128"/>
                <a:cs typeface="Arial" panose="020B0604020202020204" pitchFamily="34" charset="0"/>
              </a:rPr>
              <a:t>Module 1 – 15 minutes + 15 minutes activity, Slides 3-15</a:t>
            </a:r>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a:solidFill>
                  <a:srgbClr val="FF0000"/>
                </a:solidFill>
                <a:latin typeface="Arial" panose="020B0604020202020204" pitchFamily="34" charset="0"/>
                <a:ea typeface="ＭＳ Ｐゴシック" pitchFamily="34" charset="-128"/>
                <a:cs typeface="Arial" panose="020B0604020202020204" pitchFamily="34" charset="0"/>
              </a:rPr>
              <a:t>Module 2 - </a:t>
            </a:r>
            <a:r>
              <a:rPr lang="en-US" altLang="en-US" sz="1200" kern="1200" dirty="0">
                <a:solidFill>
                  <a:srgbClr val="FF0000"/>
                </a:solidFill>
                <a:latin typeface="Arial" panose="020B0604020202020204" pitchFamily="34" charset="0"/>
                <a:ea typeface="ＭＳ Ｐゴシック" pitchFamily="34" charset="-128"/>
                <a:cs typeface="Arial" panose="020B0604020202020204" pitchFamily="34" charset="0"/>
              </a:rPr>
              <a:t>15 minutes + 15 minutes activity, Slides 16-24</a:t>
            </a:r>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a:solidFill>
                  <a:srgbClr val="FF0000"/>
                </a:solidFill>
                <a:latin typeface="Arial" panose="020B0604020202020204" pitchFamily="34" charset="0"/>
                <a:ea typeface="ＭＳ Ｐゴシック" pitchFamily="34" charset="-128"/>
                <a:cs typeface="Arial" panose="020B0604020202020204" pitchFamily="34" charset="0"/>
              </a:rPr>
              <a:t>Module 3 - </a:t>
            </a:r>
            <a:r>
              <a:rPr lang="en-US" altLang="en-US" sz="1200" kern="1200" dirty="0">
                <a:solidFill>
                  <a:srgbClr val="FF0000"/>
                </a:solidFill>
                <a:latin typeface="Arial" panose="020B0604020202020204" pitchFamily="34" charset="0"/>
                <a:ea typeface="ＭＳ Ｐゴシック" pitchFamily="34" charset="-128"/>
                <a:cs typeface="Arial" panose="020B0604020202020204" pitchFamily="34" charset="0"/>
              </a:rPr>
              <a:t>20 minutes + 10 minutes activity, Slides 25-41</a:t>
            </a:r>
            <a:endParaRPr lang="en-US" altLang="en-US" dirty="0">
              <a:solidFill>
                <a:srgbClr val="FF0000"/>
              </a:solidFill>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kern="1200" dirty="0">
                <a:solidFill>
                  <a:srgbClr val="FF0000"/>
                </a:solidFill>
                <a:latin typeface="Arial" panose="020B0604020202020204" pitchFamily="34" charset="0"/>
                <a:ea typeface="ＭＳ Ｐゴシック" pitchFamily="34" charset="-128"/>
                <a:cs typeface="Arial" panose="020B0604020202020204" pitchFamily="34" charset="0"/>
              </a:rPr>
              <a:t>Module 4 - 15 minutes + 10 minutes activity, Slides 42-58</a:t>
            </a:r>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a:solidFill>
                  <a:srgbClr val="FF0000"/>
                </a:solidFill>
                <a:latin typeface="Arial" panose="020B0604020202020204" pitchFamily="34" charset="0"/>
                <a:ea typeface="ＭＳ Ｐゴシック" pitchFamily="34" charset="-128"/>
                <a:cs typeface="Arial" panose="020B0604020202020204" pitchFamily="34" charset="0"/>
              </a:rPr>
              <a:t>Module 5 - </a:t>
            </a:r>
            <a:r>
              <a:rPr lang="en-US" altLang="en-US" sz="1200" kern="1200" dirty="0">
                <a:solidFill>
                  <a:srgbClr val="FF0000"/>
                </a:solidFill>
                <a:latin typeface="Arial" panose="020B0604020202020204" pitchFamily="34" charset="0"/>
                <a:ea typeface="ＭＳ Ｐゴシック" pitchFamily="34" charset="-128"/>
                <a:cs typeface="Arial" panose="020B0604020202020204" pitchFamily="34" charset="0"/>
              </a:rPr>
              <a:t>15 minutes + 10 minutes activity, Slides 59-84</a:t>
            </a:r>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1761626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As service role models, </a:t>
            </a:r>
            <a:r>
              <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advisors lead by example and demonstrate compassion for their communities and others, helping Leo club members understand the altruistic and compassionate aspects of community service. It is crucial that the Leo club advisor acts as a role model by not only showing the importance of service, but how they act at service projects and present themselves as representatives of Lions International.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20</a:t>
            </a:fld>
            <a:endParaRPr lang="en-US"/>
          </a:p>
        </p:txBody>
      </p:sp>
    </p:spTree>
    <p:extLst>
      <p:ext uri="{BB962C8B-B14F-4D97-AF65-F5344CB8AC3E}">
        <p14:creationId xmlns:p14="http://schemas.microsoft.com/office/powerpoint/2010/main" val="2135245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itchFamily="34" charset="0"/>
                <a:ea typeface="ＭＳ Ｐゴシック" pitchFamily="34" charset="-128"/>
              </a:rPr>
              <a:t>In addition to serving as a liaison, mentor, motivator, counselor, liaison and service role model, Leo club advisors also fulfill a variety of other roles, including those shown here.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21</a:t>
            </a:fld>
            <a:endParaRPr lang="en-US"/>
          </a:p>
        </p:txBody>
      </p:sp>
    </p:spTree>
    <p:extLst>
      <p:ext uri="{BB962C8B-B14F-4D97-AF65-F5344CB8AC3E}">
        <p14:creationId xmlns:p14="http://schemas.microsoft.com/office/powerpoint/2010/main" val="1497925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defRPr/>
            </a:pPr>
            <a:r>
              <a:rPr lang="en-US" sz="1200" b="0" kern="0" dirty="0">
                <a:solidFill>
                  <a:schemeClr val="tx1"/>
                </a:solidFill>
                <a:latin typeface="+mn-lt"/>
                <a:cs typeface="Arial" panose="020B0604020202020204" pitchFamily="34" charset="0"/>
              </a:rPr>
              <a:t>The approach to take with the Leo club will depend on the Leo club track. </a:t>
            </a:r>
          </a:p>
          <a:p>
            <a:endParaRPr lang="en-US" sz="1200" dirty="0">
              <a:solidFill>
                <a:schemeClr val="tx1"/>
              </a:solidFill>
              <a:latin typeface="+mn-lt"/>
              <a:cs typeface="Arial" panose="020B0604020202020204" pitchFamily="34" charset="0"/>
            </a:endParaRPr>
          </a:p>
          <a:p>
            <a:r>
              <a:rPr lang="en-US" sz="1200" dirty="0">
                <a:solidFill>
                  <a:schemeClr val="tx1"/>
                </a:solidFill>
                <a:latin typeface="+mn-lt"/>
                <a:cs typeface="Arial" panose="020B0604020202020204" pitchFamily="34" charset="0"/>
              </a:rPr>
              <a:t>An Alpha advisor should take a more </a:t>
            </a:r>
            <a:r>
              <a:rPr lang="en-US" altLang="en-US" sz="1200" dirty="0">
                <a:solidFill>
                  <a:schemeClr val="tx1"/>
                </a:solidFill>
                <a:latin typeface="+mn-lt"/>
                <a:ea typeface="ＭＳ Ｐゴシック" pitchFamily="34" charset="-128"/>
              </a:rPr>
              <a:t>active role in the Leo club, guiding the Leo members, as well as interacting with any parents, guardians and teachers involved. Younger Alphas typically need more direction than older Alphas.</a:t>
            </a:r>
          </a:p>
          <a:p>
            <a:pPr>
              <a:spcBef>
                <a:spcPts val="600"/>
              </a:spcBef>
              <a:defRPr/>
            </a:pPr>
            <a:endParaRPr lang="en-US" sz="1200" dirty="0">
              <a:solidFill>
                <a:schemeClr val="tx1"/>
              </a:solidFill>
              <a:latin typeface="+mn-lt"/>
              <a:cs typeface="Arial"/>
            </a:endParaRPr>
          </a:p>
          <a:p>
            <a:pPr>
              <a:spcBef>
                <a:spcPts val="600"/>
              </a:spcBef>
              <a:defRPr/>
            </a:pPr>
            <a:r>
              <a:rPr lang="en-US" sz="1200" dirty="0">
                <a:solidFill>
                  <a:schemeClr val="tx1"/>
                </a:solidFill>
                <a:latin typeface="+mn-lt"/>
                <a:cs typeface="Arial"/>
              </a:rPr>
              <a:t>Omega Leos work more independently. An advisor will fill the role of liaison between the Leo club and sponsoring Lions club, but once the club is up and running, the role will likely be more hands-off. The advisor is supporting the personal and professional development of Leos between the ages of 18 and 30, so should be cognizant of issues that are regular for college students, young professionals and young families. </a:t>
            </a:r>
            <a:endParaRPr lang="en-US" sz="1200" dirty="0">
              <a:solidFill>
                <a:schemeClr val="tx1"/>
              </a:solidFill>
              <a:latin typeface="+mn-lt"/>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22</a:t>
            </a:fld>
            <a:endParaRPr lang="en-US"/>
          </a:p>
        </p:txBody>
      </p:sp>
    </p:spTree>
    <p:extLst>
      <p:ext uri="{BB962C8B-B14F-4D97-AF65-F5344CB8AC3E}">
        <p14:creationId xmlns:p14="http://schemas.microsoft.com/office/powerpoint/2010/main" val="322999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buFont typeface="Arial" pitchFamily="34" charset="0"/>
              <a:buNone/>
              <a:defRPr/>
            </a:pPr>
            <a:r>
              <a:rPr lang="en-US" sz="1200" b="0" kern="0" dirty="0">
                <a:solidFill>
                  <a:schemeClr val="tx1"/>
                </a:solidFill>
                <a:latin typeface="+mn-lt"/>
                <a:ea typeface="+mn-ea"/>
                <a:cs typeface="Arial" pitchFamily="34" charset="0"/>
              </a:rPr>
              <a:t>An advisor’s approach may also depend on where the Leo club is located. </a:t>
            </a:r>
          </a:p>
          <a:p>
            <a:pPr marL="0" indent="0">
              <a:spcBef>
                <a:spcPts val="600"/>
              </a:spcBef>
              <a:buFont typeface="Arial" pitchFamily="34" charset="0"/>
              <a:buNone/>
              <a:defRPr/>
            </a:pPr>
            <a:endParaRPr lang="en-US" sz="1200" b="0" kern="0" dirty="0">
              <a:solidFill>
                <a:schemeClr val="tx1"/>
              </a:solidFill>
              <a:latin typeface="+mn-lt"/>
              <a:ea typeface="+mn-ea"/>
              <a:cs typeface="Arial" pitchFamily="34" charset="0"/>
            </a:endParaRPr>
          </a:p>
          <a:p>
            <a:pPr marL="0" indent="0">
              <a:spcBef>
                <a:spcPts val="600"/>
              </a:spcBef>
              <a:buFont typeface="Arial" pitchFamily="34" charset="0"/>
              <a:buNone/>
              <a:defRPr/>
            </a:pPr>
            <a:r>
              <a:rPr lang="en-US" sz="1200" b="0" kern="0" dirty="0">
                <a:solidFill>
                  <a:schemeClr val="tx1"/>
                </a:solidFill>
                <a:latin typeface="+mn-lt"/>
                <a:ea typeface="+mn-ea"/>
                <a:cs typeface="Arial" pitchFamily="34" charset="0"/>
              </a:rPr>
              <a:t>Community-based Leo clubs offer membership to any eligible young person within the local area of the Lions club. These clubs meet at a suitable location in the community like a community center, religious space or school. They can also meet virtually or have a hybrid meeting schedule</a:t>
            </a:r>
          </a:p>
          <a:p>
            <a:pPr marL="0" indent="0">
              <a:spcBef>
                <a:spcPts val="600"/>
              </a:spcBef>
              <a:buFont typeface="Arial" pitchFamily="34" charset="0"/>
              <a:buNone/>
              <a:defRPr/>
            </a:pPr>
            <a:endParaRPr lang="en-US" sz="1200" dirty="0">
              <a:solidFill>
                <a:schemeClr val="tx1"/>
              </a:solidFill>
              <a:latin typeface="+mn-lt"/>
              <a:cs typeface="Arial" panose="020B0604020202020204" pitchFamily="34" charset="0"/>
            </a:endParaRPr>
          </a:p>
          <a:p>
            <a:pPr marL="0" indent="0">
              <a:spcBef>
                <a:spcPts val="600"/>
              </a:spcBef>
              <a:buFont typeface="Arial" pitchFamily="34" charset="0"/>
              <a:buNone/>
              <a:defRPr/>
            </a:pPr>
            <a:r>
              <a:rPr lang="en-US" sz="1200" dirty="0">
                <a:solidFill>
                  <a:schemeClr val="tx1"/>
                </a:solidFill>
                <a:latin typeface="+mn-lt"/>
                <a:cs typeface="Arial" panose="020B0604020202020204" pitchFamily="34" charset="0"/>
              </a:rPr>
              <a:t>School-based Leo club advisors work as a liaison to the schools. Most school-based clubs require a faculty advisor who may or may not be members of the sponsoring Lions club. Some schools may charge a fee to the Lions club to have a club in their school. Faculty advisors are typically involved in the day-to-day affairs but should update the Leo club co-advisor frequently. Before the Leo club is organized the Lions club and school should agree with procedures for organizing club activities on and off school property, which adhere to school policies and Lion’s policies.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23</a:t>
            </a:fld>
            <a:endParaRPr lang="en-US"/>
          </a:p>
        </p:txBody>
      </p:sp>
    </p:spTree>
    <p:extLst>
      <p:ext uri="{BB962C8B-B14F-4D97-AF65-F5344CB8AC3E}">
        <p14:creationId xmlns:p14="http://schemas.microsoft.com/office/powerpoint/2010/main" val="919642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mn-lt"/>
              </a:rPr>
              <a:t>Instructor Note: For the optional end of module activity for Module 2, ask participants </a:t>
            </a:r>
            <a:r>
              <a:rPr lang="en-US" altLang="en-US" dirty="0">
                <a:solidFill>
                  <a:schemeClr val="tx1"/>
                </a:solidFill>
                <a:latin typeface="+mn-lt"/>
                <a:ea typeface="ＭＳ Ｐゴシック" pitchFamily="34" charset="-128"/>
              </a:rPr>
              <a:t>to spend 5 minutes individually developing their personal approach to serving as an effective Leo club advisor. This strategy or blueprint should include the how the advisor personally defines each of the following and plans to put these characteristics into action with his/her Leo club: </a:t>
            </a:r>
            <a:r>
              <a:rPr lang="en-US" altLang="en-US" kern="0" dirty="0">
                <a:solidFill>
                  <a:schemeClr val="tx1"/>
                </a:solidFill>
                <a:latin typeface="+mn-lt"/>
                <a:ea typeface="ＭＳ Ｐゴシック" pitchFamily="34" charset="-128"/>
                <a:cs typeface="Arial" pitchFamily="34" charset="0"/>
              </a:rPr>
              <a:t>m</a:t>
            </a:r>
            <a:r>
              <a:rPr lang="en-US" kern="0" dirty="0">
                <a:solidFill>
                  <a:schemeClr val="tx1"/>
                </a:solidFill>
                <a:latin typeface="+mn-lt"/>
                <a:cs typeface="Arial" pitchFamily="34" charset="0"/>
              </a:rPr>
              <a:t>entor, motivator, counselor, liaison and service role model.</a:t>
            </a:r>
          </a:p>
          <a:p>
            <a:endParaRPr lang="en-US" dirty="0">
              <a:solidFill>
                <a:schemeClr val="tx1"/>
              </a:solidFill>
              <a:latin typeface="+mn-lt"/>
            </a:endParaRPr>
          </a:p>
          <a:p>
            <a:r>
              <a:rPr lang="en-US" dirty="0">
                <a:solidFill>
                  <a:schemeClr val="tx1"/>
                </a:solidFill>
                <a:latin typeface="+mn-lt"/>
              </a:rPr>
              <a:t>Example: </a:t>
            </a:r>
          </a:p>
          <a:p>
            <a:r>
              <a:rPr lang="en-US" dirty="0">
                <a:solidFill>
                  <a:schemeClr val="tx1"/>
                </a:solidFill>
                <a:latin typeface="+mn-lt"/>
              </a:rPr>
              <a:t>As an Alpha Leo Club advisor at a middle school, I will plan to meet with the faculty advisor once a month to touch base on the operations of the club.</a:t>
            </a:r>
          </a:p>
          <a:p>
            <a:r>
              <a:rPr lang="en-US" dirty="0">
                <a:solidFill>
                  <a:schemeClr val="tx1"/>
                </a:solidFill>
                <a:latin typeface="+mn-lt"/>
              </a:rPr>
              <a:t>Mentor: I will do quarterly check ins with the Leo club officers.</a:t>
            </a:r>
          </a:p>
          <a:p>
            <a:r>
              <a:rPr lang="en-US" dirty="0">
                <a:solidFill>
                  <a:schemeClr val="tx1"/>
                </a:solidFill>
                <a:latin typeface="+mn-lt"/>
              </a:rPr>
              <a:t>Motivator: I will encourage Leos to host at least one service project a month. </a:t>
            </a:r>
          </a:p>
          <a:p>
            <a:r>
              <a:rPr lang="en-US" dirty="0">
                <a:solidFill>
                  <a:schemeClr val="tx1"/>
                </a:solidFill>
                <a:latin typeface="+mn-lt"/>
              </a:rPr>
              <a:t>Counselor: I will encourage open communication between officers and myself when there’s an issue and not take sides when there’s a conflict. </a:t>
            </a:r>
          </a:p>
          <a:p>
            <a:r>
              <a:rPr lang="en-US" dirty="0">
                <a:solidFill>
                  <a:schemeClr val="tx1"/>
                </a:solidFill>
                <a:latin typeface="+mn-lt"/>
              </a:rPr>
              <a:t>Liaison: I will bring at least 3 Lions to every Leo project</a:t>
            </a:r>
          </a:p>
          <a:p>
            <a:r>
              <a:rPr lang="en-US" dirty="0">
                <a:solidFill>
                  <a:schemeClr val="tx1"/>
                </a:solidFill>
                <a:latin typeface="+mn-lt"/>
              </a:rPr>
              <a:t>Service Role Model: I will wear my Leo shirt at every service project  </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n-lt"/>
              </a:rPr>
              <a:t>Estimated Time: 15 minutes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24</a:t>
            </a:fld>
            <a:endParaRPr lang="en-US"/>
          </a:p>
        </p:txBody>
      </p:sp>
    </p:spTree>
    <p:extLst>
      <p:ext uri="{BB962C8B-B14F-4D97-AF65-F5344CB8AC3E}">
        <p14:creationId xmlns:p14="http://schemas.microsoft.com/office/powerpoint/2010/main" val="2727265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ea typeface="ＭＳ Ｐゴシック" pitchFamily="34" charset="-128"/>
              </a:rPr>
              <a:t>It is important for Leo club advisors to have a clear understanding of the administrative responsibilities and obligations to ensure the Leo club is properly managed.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3200" dirty="0">
                <a:latin typeface="Arial" pitchFamily="34" charset="0"/>
                <a:ea typeface="ＭＳ Ｐゴシック" pitchFamily="34" charset="-128"/>
              </a:rPr>
              <a:t>This module will cover key administrative aspects of Leo clubs including</a:t>
            </a:r>
          </a:p>
          <a:p>
            <a:pPr marL="742950" lvl="1" indent="-285750">
              <a:buFont typeface="Arial" panose="020B0604020202020204" pitchFamily="34" charset="0"/>
              <a:buChar char="•"/>
              <a:defRPr/>
            </a:pPr>
            <a:r>
              <a:rPr lang="en-US" altLang="en-US" sz="3200" dirty="0">
                <a:latin typeface="Arial" pitchFamily="34" charset="0"/>
                <a:ea typeface="ＭＳ Ｐゴシック" pitchFamily="34" charset="-128"/>
              </a:rPr>
              <a:t>Leo membership and reporting</a:t>
            </a:r>
          </a:p>
          <a:p>
            <a:pPr marL="742950" lvl="1" indent="-285750">
              <a:buFont typeface="Arial" panose="020B0604020202020204" pitchFamily="34" charset="0"/>
              <a:buChar char="•"/>
              <a:defRPr/>
            </a:pPr>
            <a:r>
              <a:rPr lang="en-US" altLang="en-US" sz="3200" dirty="0">
                <a:latin typeface="Arial" pitchFamily="34" charset="0"/>
                <a:ea typeface="ＭＳ Ｐゴシック" pitchFamily="34" charset="-128"/>
              </a:rPr>
              <a:t>Leo service activities and reporting</a:t>
            </a:r>
          </a:p>
          <a:p>
            <a:pPr marL="742950" lvl="1" indent="-285750">
              <a:buFont typeface="Arial" panose="020B0604020202020204" pitchFamily="34" charset="0"/>
              <a:buChar char="•"/>
              <a:defRPr/>
            </a:pPr>
            <a:r>
              <a:rPr lang="en-US" altLang="en-US" sz="3200" dirty="0">
                <a:latin typeface="Arial" pitchFamily="34" charset="0"/>
                <a:ea typeface="ＭＳ Ｐゴシック" pitchFamily="34" charset="-128"/>
              </a:rPr>
              <a:t>Leo club operations</a:t>
            </a:r>
          </a:p>
          <a:p>
            <a:pPr marL="742950" lvl="1" indent="-285750">
              <a:buFont typeface="Arial" panose="020B0604020202020204" pitchFamily="34" charset="0"/>
              <a:buChar char="•"/>
              <a:defRPr/>
            </a:pPr>
            <a:r>
              <a:rPr lang="en-US" altLang="en-US" sz="3200" dirty="0">
                <a:latin typeface="Arial" pitchFamily="34" charset="0"/>
                <a:ea typeface="ＭＳ Ｐゴシック" pitchFamily="34" charset="-128"/>
              </a:rPr>
              <a:t>Leo club fees and accounting </a:t>
            </a:r>
          </a:p>
          <a:p>
            <a:pPr marL="742950" lvl="1" indent="-285750">
              <a:buFont typeface="Arial" panose="020B0604020202020204" pitchFamily="34" charset="0"/>
              <a:buChar char="•"/>
              <a:defRPr/>
            </a:pPr>
            <a:r>
              <a:rPr lang="en-US" altLang="en-US" sz="3200" dirty="0">
                <a:latin typeface="Arial" pitchFamily="34" charset="0"/>
                <a:ea typeface="ＭＳ Ｐゴシック" pitchFamily="34" charset="-128"/>
              </a:rPr>
              <a:t>Privacy, insurance and branding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end of this module, the high-level administrative tasks of a Leo club advisor should be clear and understandable.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25</a:t>
            </a:fld>
            <a:endParaRPr lang="en-US"/>
          </a:p>
        </p:txBody>
      </p:sp>
    </p:spTree>
    <p:extLst>
      <p:ext uri="{BB962C8B-B14F-4D97-AF65-F5344CB8AC3E}">
        <p14:creationId xmlns:p14="http://schemas.microsoft.com/office/powerpoint/2010/main" val="293004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Arial" panose="020B0604020202020204" pitchFamily="34" charset="0"/>
                <a:ea typeface="+mn-ea"/>
                <a:cs typeface="Arial" panose="020B0604020202020204" pitchFamily="34" charset="0"/>
              </a:rPr>
              <a:t>Maintaining Leo club records is one of the first jobs of a Leo Club Advisor. All new Leo club members should fill out the Leo 50 membership form and submit it to the Leo club advisors or club officers. The information can then be used to put the members information in MyLCI. The sponsoring Lions club keeps the forms in their record and do not send them to International Headquarters.</a:t>
            </a:r>
          </a:p>
        </p:txBody>
      </p:sp>
      <p:sp>
        <p:nvSpPr>
          <p:cNvPr id="4" name="Slide Number Placeholder 3"/>
          <p:cNvSpPr>
            <a:spLocks noGrp="1"/>
          </p:cNvSpPr>
          <p:nvPr>
            <p:ph type="sldNum" sz="quarter" idx="5"/>
          </p:nvPr>
        </p:nvSpPr>
        <p:spPr/>
        <p:txBody>
          <a:bodyPr/>
          <a:lstStyle/>
          <a:p>
            <a:fld id="{65F38A34-01B5-8B47-8788-985DCB17BFD7}" type="slidenum">
              <a:rPr lang="en-US" smtClean="0"/>
              <a:t>26</a:t>
            </a:fld>
            <a:endParaRPr lang="en-US"/>
          </a:p>
        </p:txBody>
      </p:sp>
    </p:spTree>
    <p:extLst>
      <p:ext uri="{BB962C8B-B14F-4D97-AF65-F5344CB8AC3E}">
        <p14:creationId xmlns:p14="http://schemas.microsoft.com/office/powerpoint/2010/main" val="1160697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rial" panose="020B0604020202020204" pitchFamily="34" charset="0"/>
                <a:ea typeface="+mn-ea"/>
                <a:cs typeface="Arial" panose="020B0604020202020204" pitchFamily="34" charset="0"/>
              </a:rPr>
              <a:t>The Alpha Leo Membership form (Leo 50A) is especially important for youth </a:t>
            </a:r>
            <a:r>
              <a:rPr lang="en-US" sz="1200" dirty="0">
                <a:solidFill>
                  <a:schemeClr val="tx1"/>
                </a:solidFill>
                <a:latin typeface="Arial" panose="020B0604020202020204" pitchFamily="34" charset="0"/>
                <a:cs typeface="Arial" panose="020B0604020202020204" pitchFamily="34" charset="0"/>
              </a:rPr>
              <a:t>under legal age of majority in Alpha Leo clubs. The sponsoring Lions club must have an application form signed by one of their parents or guardians.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27</a:t>
            </a:fld>
            <a:endParaRPr lang="en-US"/>
          </a:p>
        </p:txBody>
      </p:sp>
    </p:spTree>
    <p:extLst>
      <p:ext uri="{BB962C8B-B14F-4D97-AF65-F5344CB8AC3E}">
        <p14:creationId xmlns:p14="http://schemas.microsoft.com/office/powerpoint/2010/main" val="20560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mn-lt"/>
                <a:ea typeface="ＭＳ Ｐゴシック" pitchFamily="34" charset="-128"/>
              </a:rPr>
              <a:t>Each year, the sponsoring Lions club president or secretary must report a Leo club advisor, even if there are no changes. Leo club advisors can be reported online via MyLCI, or using the Leo-72 report form.  After a Leo club advisor, Leo club president and Leo club secretary have been reported as the Leo club advisor, they can then log into their Lion account and view MyLCI and MyLion to report Leo club members, access member resources and submit service activity reports. </a:t>
            </a:r>
          </a:p>
          <a:p>
            <a:endParaRPr lang="en-US" dirty="0">
              <a:solidFill>
                <a:schemeClr val="tx1"/>
              </a:solidFill>
              <a:latin typeface="+mn-lt"/>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cs typeface="Arial" panose="020B0604020202020204" pitchFamily="34" charset="0"/>
              </a:rPr>
              <a:t>Reporting is one of the key responsibilities of being a Leo club advisor.</a:t>
            </a:r>
            <a:r>
              <a:rPr lang="en-US" dirty="0">
                <a:solidFill>
                  <a:schemeClr val="tx1"/>
                </a:solidFill>
                <a:latin typeface="+mn-lt"/>
                <a:ea typeface="ＭＳ Ｐゴシック" pitchFamily="34" charset="-128"/>
              </a:rPr>
              <a:t> The advisor must ensure all Leo club officers and members are updated and that the Lions club officers have officially appointed them to the role of Leo club advisor, ensuring that they receive regular communications and program updates. When a new Leo member is added to MyLCI, the advisor can download a Leo membership card and Leo membership certificate for the new member. </a:t>
            </a:r>
          </a:p>
          <a:p>
            <a:endParaRPr lang="en-US" dirty="0">
              <a:solidFill>
                <a:schemeClr val="tx1"/>
              </a:solidFill>
              <a:latin typeface="+mn-lt"/>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28</a:t>
            </a:fld>
            <a:endParaRPr lang="en-US"/>
          </a:p>
        </p:txBody>
      </p:sp>
    </p:spTree>
    <p:extLst>
      <p:ext uri="{BB962C8B-B14F-4D97-AF65-F5344CB8AC3E}">
        <p14:creationId xmlns:p14="http://schemas.microsoft.com/office/powerpoint/2010/main" val="655377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list of officers that have the ability to report Leo members in in MyLCI. </a:t>
            </a:r>
          </a:p>
        </p:txBody>
      </p:sp>
      <p:sp>
        <p:nvSpPr>
          <p:cNvPr id="4" name="Slide Number Placeholder 3"/>
          <p:cNvSpPr>
            <a:spLocks noGrp="1"/>
          </p:cNvSpPr>
          <p:nvPr>
            <p:ph type="sldNum" sz="quarter" idx="5"/>
          </p:nvPr>
        </p:nvSpPr>
        <p:spPr/>
        <p:txBody>
          <a:bodyPr/>
          <a:lstStyle/>
          <a:p>
            <a:fld id="{65F38A34-01B5-8B47-8788-985DCB17BFD7}" type="slidenum">
              <a:rPr lang="en-US" smtClean="0"/>
              <a:t>29</a:t>
            </a:fld>
            <a:endParaRPr lang="en-US"/>
          </a:p>
        </p:txBody>
      </p:sp>
    </p:spTree>
    <p:extLst>
      <p:ext uri="{BB962C8B-B14F-4D97-AF65-F5344CB8AC3E}">
        <p14:creationId xmlns:p14="http://schemas.microsoft.com/office/powerpoint/2010/main" val="2154351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2800" dirty="0">
                <a:latin typeface="Arial" pitchFamily="34" charset="0"/>
                <a:ea typeface="ＭＳ Ｐゴシック" pitchFamily="34" charset="-128"/>
              </a:rPr>
              <a:t>This module will cover:</a:t>
            </a:r>
          </a:p>
          <a:p>
            <a:pPr marL="742950" lvl="1" indent="-285750">
              <a:buFont typeface="Arial" panose="020B0604020202020204" pitchFamily="34" charset="0"/>
              <a:buChar char="•"/>
              <a:defRPr/>
            </a:pPr>
            <a:r>
              <a:rPr lang="en-US" altLang="en-US" sz="2800" dirty="0">
                <a:latin typeface="Arial" pitchFamily="34" charset="0"/>
                <a:ea typeface="ＭＳ Ｐゴシック" pitchFamily="34" charset="-128"/>
              </a:rPr>
              <a:t>History of Leo Club Program</a:t>
            </a:r>
          </a:p>
          <a:p>
            <a:pPr marL="742950" lvl="1" indent="-285750">
              <a:buFont typeface="Arial" panose="020B0604020202020204" pitchFamily="34" charset="0"/>
              <a:buChar char="•"/>
              <a:defRPr/>
            </a:pPr>
            <a:r>
              <a:rPr lang="en-US" altLang="en-US" sz="2800" dirty="0">
                <a:latin typeface="Arial" pitchFamily="34" charset="0"/>
                <a:ea typeface="ＭＳ Ｐゴシック" pitchFamily="34" charset="-128"/>
              </a:rPr>
              <a:t>Structure of Leo Club Program</a:t>
            </a:r>
          </a:p>
          <a:p>
            <a:pPr marL="742950" lvl="1" indent="-285750">
              <a:buFont typeface="Arial" panose="020B0604020202020204" pitchFamily="34" charset="0"/>
              <a:buChar char="•"/>
              <a:defRPr/>
            </a:pPr>
            <a:r>
              <a:rPr lang="en-US" altLang="en-US" sz="2800" dirty="0">
                <a:latin typeface="Arial" pitchFamily="34" charset="0"/>
                <a:ea typeface="ＭＳ Ｐゴシック" pitchFamily="34" charset="-128"/>
              </a:rPr>
              <a:t>Leo Club Objectives</a:t>
            </a:r>
          </a:p>
          <a:p>
            <a:pPr marL="742950" lvl="1" indent="-285750">
              <a:buFont typeface="Arial" panose="020B0604020202020204" pitchFamily="34" charset="0"/>
              <a:buChar char="•"/>
              <a:defRPr/>
            </a:pPr>
            <a:r>
              <a:rPr lang="en-US" altLang="en-US" sz="2800" dirty="0">
                <a:latin typeface="Arial" pitchFamily="34" charset="0"/>
                <a:ea typeface="ＭＳ Ｐゴシック" pitchFamily="34" charset="-128"/>
              </a:rPr>
              <a:t>Current Data of the Leo Club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end of this module, the participants should have basic knowledge to explain the Leo Club Program. </a:t>
            </a:r>
          </a:p>
          <a:p>
            <a:pPr marL="0" algn="l" defTabSz="914400" rtl="0" eaLnBrk="1" latinLnBrk="0" hangingPunct="1"/>
            <a:endParaRPr lang="en-US" sz="1200" kern="1200" dirty="0">
              <a:solidFill>
                <a:schemeClr val="tx1"/>
              </a:solidFill>
              <a:latin typeface="Arial" pitchFamily="34" charset="0"/>
              <a:ea typeface="ＭＳ Ｐゴシック" pitchFamily="34" charset="-128"/>
              <a:cs typeface="+mn-cs"/>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3581213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1"/>
                </a:solidFill>
                <a:latin typeface="Arial" panose="020B0604020202020204" pitchFamily="34" charset="0"/>
                <a:ea typeface="ＭＳ Ｐゴシック" pitchFamily="34" charset="-128"/>
                <a:cs typeface="Arial" panose="020B0604020202020204" pitchFamily="34" charset="0"/>
              </a:rPr>
              <a:t>Service reporting is done for Leo clubs in MyLion. Unlike MyLCI, all Leos have access to a MyLion account with a member ID number. Any member can create a project for their club, but only the Leo club advisors, presidents, secretaries can approve it. Reasons to report include:</a:t>
            </a:r>
          </a:p>
          <a:p>
            <a:pPr marL="342900" indent="-342900">
              <a:buFont typeface="Arial" panose="020B0604020202020204" pitchFamily="34" charset="0"/>
              <a:buChar char="•"/>
            </a:pPr>
            <a:r>
              <a:rPr lang="en-US" sz="1200" dirty="0">
                <a:solidFill>
                  <a:schemeClr val="tx1"/>
                </a:solidFill>
                <a:latin typeface="Arial" panose="020B0604020202020204" pitchFamily="34" charset="0"/>
                <a:ea typeface="ＭＳ Ｐゴシック"/>
                <a:cs typeface="Arial" panose="020B0604020202020204" pitchFamily="34" charset="0"/>
              </a:rPr>
              <a:t>Demonstrating the impact of your Leo club.</a:t>
            </a:r>
          </a:p>
          <a:p>
            <a:pPr marL="342900" indent="-342900">
              <a:buFont typeface="Arial" panose="020B0604020202020204" pitchFamily="34" charset="0"/>
              <a:buChar char="•"/>
            </a:pPr>
            <a:r>
              <a:rPr lang="en-US" sz="1200" dirty="0">
                <a:solidFill>
                  <a:schemeClr val="tx1"/>
                </a:solidFill>
                <a:latin typeface="Arial" panose="020B0604020202020204" pitchFamily="34" charset="0"/>
                <a:ea typeface="ＭＳ Ｐゴシック"/>
                <a:cs typeface="Arial" panose="020B0604020202020204" pitchFamily="34" charset="0"/>
              </a:rPr>
              <a:t>Helping Lions Clubs International measure the global growth and impact of Leos around the world.</a:t>
            </a:r>
          </a:p>
          <a:p>
            <a:pPr marL="342900" indent="-342900">
              <a:buFont typeface="Arial" panose="020B0604020202020204" pitchFamily="34" charset="0"/>
              <a:buChar char="•"/>
            </a:pPr>
            <a:r>
              <a:rPr lang="en-US" sz="1200" dirty="0">
                <a:solidFill>
                  <a:schemeClr val="tx1"/>
                </a:solidFill>
                <a:latin typeface="Arial" panose="020B0604020202020204" pitchFamily="34" charset="0"/>
                <a:ea typeface="ＭＳ Ｐゴシック"/>
                <a:cs typeface="Arial" panose="020B0604020202020204" pitchFamily="34" charset="0"/>
              </a:rPr>
              <a:t>Opening the Leo members and clubs up for service reporting awards.</a:t>
            </a:r>
          </a:p>
          <a:p>
            <a:pPr marL="342900" indent="-342900">
              <a:buFont typeface="Arial" panose="020B0604020202020204" pitchFamily="34" charset="0"/>
              <a:buChar char="•"/>
            </a:pPr>
            <a:endParaRPr lang="en-US" sz="2000" dirty="0">
              <a:solidFill>
                <a:srgbClr val="616262"/>
              </a:solidFill>
              <a:latin typeface="Arial" pitchFamily="34" charset="0"/>
              <a:ea typeface="ＭＳ Ｐゴシック" pitchFamily="34" charset="-128"/>
              <a:cs typeface="Arial"/>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30</a:t>
            </a:fld>
            <a:endParaRPr lang="en-US"/>
          </a:p>
        </p:txBody>
      </p:sp>
    </p:spTree>
    <p:extLst>
      <p:ext uri="{BB962C8B-B14F-4D97-AF65-F5344CB8AC3E}">
        <p14:creationId xmlns:p14="http://schemas.microsoft.com/office/powerpoint/2010/main" val="2472770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list of officers that have the ability to report service activities in MyLion. </a:t>
            </a:r>
          </a:p>
        </p:txBody>
      </p:sp>
      <p:sp>
        <p:nvSpPr>
          <p:cNvPr id="4" name="Slide Number Placeholder 3"/>
          <p:cNvSpPr>
            <a:spLocks noGrp="1"/>
          </p:cNvSpPr>
          <p:nvPr>
            <p:ph type="sldNum" sz="quarter" idx="5"/>
          </p:nvPr>
        </p:nvSpPr>
        <p:spPr/>
        <p:txBody>
          <a:bodyPr/>
          <a:lstStyle/>
          <a:p>
            <a:fld id="{65F38A34-01B5-8B47-8788-985DCB17BFD7}" type="slidenum">
              <a:rPr lang="en-US" smtClean="0"/>
              <a:t>31</a:t>
            </a:fld>
            <a:endParaRPr lang="en-US"/>
          </a:p>
        </p:txBody>
      </p:sp>
    </p:spTree>
    <p:extLst>
      <p:ext uri="{BB962C8B-B14F-4D97-AF65-F5344CB8AC3E}">
        <p14:creationId xmlns:p14="http://schemas.microsoft.com/office/powerpoint/2010/main" val="847401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Leo club advisor reports for a Leo club, they should make sure to select the Leo club name in the drop down menu for club under “Activity Details”, not their Lions club name. This screen shot shows what the Leo club options are under “Plan Future Activity.” A Leo club officer will only show the Leo club name in this section. </a:t>
            </a:r>
          </a:p>
        </p:txBody>
      </p:sp>
      <p:sp>
        <p:nvSpPr>
          <p:cNvPr id="4" name="Slide Number Placeholder 3"/>
          <p:cNvSpPr>
            <a:spLocks noGrp="1"/>
          </p:cNvSpPr>
          <p:nvPr>
            <p:ph type="sldNum" sz="quarter" idx="5"/>
          </p:nvPr>
        </p:nvSpPr>
        <p:spPr/>
        <p:txBody>
          <a:bodyPr/>
          <a:lstStyle/>
          <a:p>
            <a:fld id="{65F38A34-01B5-8B47-8788-985DCB17BFD7}" type="slidenum">
              <a:rPr lang="en-US" smtClean="0"/>
              <a:t>32</a:t>
            </a:fld>
            <a:endParaRPr lang="en-US"/>
          </a:p>
        </p:txBody>
      </p:sp>
    </p:spTree>
    <p:extLst>
      <p:ext uri="{BB962C8B-B14F-4D97-AF65-F5344CB8AC3E}">
        <p14:creationId xmlns:p14="http://schemas.microsoft.com/office/powerpoint/2010/main" val="1418995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34" charset="0"/>
                <a:ea typeface="ＭＳ Ｐゴシック" pitchFamily="34" charset="-128"/>
              </a:rPr>
              <a:t>Similar to a Lions club, Leo clubs should designate a Leo Club Board of Directors which includes all Leo club officers and three Leo club members elected to serve as directors on the board. The Leo club advisor should work with the board of directors to oversee the club activities. </a:t>
            </a:r>
          </a:p>
          <a:p>
            <a:endParaRPr lang="en-US" dirty="0">
              <a:latin typeface="Arial" pitchFamily="34" charset="0"/>
              <a:ea typeface="ＭＳ Ｐゴシック" pitchFamily="34" charset="-128"/>
            </a:endParaRPr>
          </a:p>
          <a:p>
            <a:r>
              <a:rPr lang="en-US" dirty="0">
                <a:latin typeface="Arial" pitchFamily="34" charset="0"/>
                <a:ea typeface="ＭＳ Ｐゴシック" pitchFamily="34" charset="-128"/>
              </a:rPr>
              <a:t>Responsibilities of the board of directors include control and supervision of the club’s activities such as project planning, membership growth, fundraising, and leadership development opportunities. The board of directors should present an annual report of these activities and operations to all Leo club members and the sponsoring Lions club each year. The board is also responsible for executing club policies, developing new policies, and submitting proposed policies for approval by Leo club members. Finally, the board of directors oversees committees and officers and also sets the direction of the Leo club. For more overview, visit the Leo Club Advisor page with links to Leo officer overviews. https://</a:t>
            </a:r>
            <a:r>
              <a:rPr lang="en-US" dirty="0" err="1">
                <a:latin typeface="Arial" pitchFamily="34" charset="0"/>
                <a:ea typeface="ＭＳ Ｐゴシック" pitchFamily="34" charset="-128"/>
              </a:rPr>
              <a:t>www.lionsclubs.org</a:t>
            </a:r>
            <a:r>
              <a:rPr lang="en-US" dirty="0">
                <a:latin typeface="Arial" pitchFamily="34" charset="0"/>
                <a:ea typeface="ＭＳ Ｐゴシック" pitchFamily="34" charset="-128"/>
              </a:rPr>
              <a:t>/</a:t>
            </a:r>
            <a:r>
              <a:rPr lang="en-US" dirty="0" err="1">
                <a:latin typeface="Arial" pitchFamily="34" charset="0"/>
                <a:ea typeface="ＭＳ Ｐゴシック" pitchFamily="34" charset="-128"/>
              </a:rPr>
              <a:t>en</a:t>
            </a:r>
            <a:r>
              <a:rPr lang="en-US" dirty="0">
                <a:latin typeface="Arial" pitchFamily="34" charset="0"/>
                <a:ea typeface="ＭＳ Ｐゴシック" pitchFamily="34" charset="-128"/>
              </a:rPr>
              <a:t>/resources-for-members/resource-center/</a:t>
            </a:r>
            <a:r>
              <a:rPr lang="en-US" dirty="0" err="1">
                <a:latin typeface="Arial" pitchFamily="34" charset="0"/>
                <a:ea typeface="ＭＳ Ｐゴシック" pitchFamily="34" charset="-128"/>
              </a:rPr>
              <a:t>leo</a:t>
            </a:r>
            <a:r>
              <a:rPr lang="en-US" dirty="0">
                <a:latin typeface="Arial" pitchFamily="34" charset="0"/>
                <a:ea typeface="ＭＳ Ｐゴシック" pitchFamily="34" charset="-128"/>
              </a:rPr>
              <a:t>-club-advisors </a:t>
            </a:r>
          </a:p>
          <a:p>
            <a:endParaRPr lang="en-US" dirty="0"/>
          </a:p>
          <a:p>
            <a:r>
              <a:rPr lang="en-US" dirty="0">
                <a:latin typeface="Arial" pitchFamily="34" charset="0"/>
                <a:ea typeface="ＭＳ Ｐゴシック" pitchFamily="34" charset="-128"/>
              </a:rPr>
              <a:t>Leo clubs should meet regularly at a time and place agreed upon by club members and set forth in the club bylaws. Meetings should take place regularly at a convenient location. Clubs should also consider whether holding meetings in person, virtually or mixture of the two would work best for their members.  </a:t>
            </a:r>
          </a:p>
          <a:p>
            <a:endParaRPr lang="en-US" dirty="0">
              <a:latin typeface="Arial" pitchFamily="34" charset="0"/>
              <a:ea typeface="ＭＳ Ｐゴシック" pitchFamily="34" charset="-128"/>
            </a:endParaRPr>
          </a:p>
          <a:p>
            <a:r>
              <a:rPr lang="en-US" dirty="0">
                <a:latin typeface="Arial" pitchFamily="34" charset="0"/>
                <a:ea typeface="ＭＳ Ｐゴシック" pitchFamily="34" charset="-128"/>
              </a:rPr>
              <a:t>Leo club officers hold various responsibilities in managing club meetings. To start the meeting, the president calls the meeting to order. The secretary maintains attendance records and meeting minutes, while the treasurer provides an update on the club finances. As the Leo club advisor, it is your responsibility to help guide the meetings and ensure that Leos understand their responsibilities and fulfill the demands of their positions. Ideally, the Leo club advisor, or a designated representative of the sponsoring Lions club, should be present at all Leo club meetings.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33</a:t>
            </a:fld>
            <a:endParaRPr lang="en-US"/>
          </a:p>
        </p:txBody>
      </p:sp>
    </p:spTree>
    <p:extLst>
      <p:ext uri="{BB962C8B-B14F-4D97-AF65-F5344CB8AC3E}">
        <p14:creationId xmlns:p14="http://schemas.microsoft.com/office/powerpoint/2010/main" val="955989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latin typeface="Arial" panose="020B0604020202020204" pitchFamily="34" charset="0"/>
                <a:ea typeface="ＭＳ Ｐゴシック" pitchFamily="34" charset="-128"/>
                <a:cs typeface="Arial" panose="020B0604020202020204" pitchFamily="34" charset="0"/>
              </a:rPr>
              <a:t>A Leo club advisor should be closely involved in the supervision of the Leo club officer elections and act as a reference for the Leos should there be any questions or discrepancies. Elections should take place during the fourth quarter of each fiscal year, with elected individuals taking office July 1. School-based clubs may opt to hold elections during a different time of the year, as fits with school policy and practices.</a:t>
            </a:r>
          </a:p>
          <a:p>
            <a:endParaRPr lang="en-US" sz="1200" dirty="0">
              <a:solidFill>
                <a:schemeClr val="tx1"/>
              </a:solidFill>
              <a:latin typeface="Arial" panose="020B0604020202020204" pitchFamily="34" charset="0"/>
              <a:ea typeface="ＭＳ Ｐゴシック" pitchFamily="34" charset="-128"/>
              <a:cs typeface="Arial" panose="020B0604020202020204" pitchFamily="34" charset="0"/>
            </a:endParaRPr>
          </a:p>
          <a:p>
            <a:pPr>
              <a:spcBef>
                <a:spcPts val="0"/>
              </a:spcBef>
              <a:spcAft>
                <a:spcPts val="1200"/>
              </a:spcAft>
              <a:defRPr/>
            </a:pPr>
            <a:r>
              <a:rPr lang="en-US" sz="1200" kern="0" dirty="0">
                <a:solidFill>
                  <a:schemeClr val="tx1"/>
                </a:solidFill>
                <a:latin typeface="Arial" panose="020B0604020202020204" pitchFamily="34" charset="0"/>
                <a:cs typeface="Arial" panose="020B0604020202020204" pitchFamily="34" charset="0"/>
              </a:rPr>
              <a:t>Voting protocol is shared here, however more detail can be found in Chapter XXII of Lions International Board policy. When in doubt, refer to Chapter XXII of the Lions International Board Policy Manual for specific details related to Leo club</a:t>
            </a:r>
            <a:r>
              <a:rPr lang="en-US" sz="1200" kern="0" baseline="0" dirty="0">
                <a:solidFill>
                  <a:schemeClr val="tx1"/>
                </a:solidFill>
                <a:latin typeface="Arial" panose="020B0604020202020204" pitchFamily="34" charset="0"/>
                <a:cs typeface="Arial" panose="020B0604020202020204" pitchFamily="34" charset="0"/>
              </a:rPr>
              <a:t> voting and protocol.</a:t>
            </a:r>
            <a:endParaRPr lang="en-US" sz="12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34</a:t>
            </a:fld>
            <a:endParaRPr lang="en-US"/>
          </a:p>
        </p:txBody>
      </p:sp>
    </p:spTree>
    <p:extLst>
      <p:ext uri="{BB962C8B-B14F-4D97-AF65-F5344CB8AC3E}">
        <p14:creationId xmlns:p14="http://schemas.microsoft.com/office/powerpoint/2010/main" val="2161716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Advisors should ensure that each member is properly inducted and that each year an officer installation occurs to hand over responsibilities from previous officers. The Leo Induction Ceremony guide provides a script for hosting those events. </a:t>
            </a:r>
          </a:p>
        </p:txBody>
      </p:sp>
      <p:sp>
        <p:nvSpPr>
          <p:cNvPr id="4" name="Slide Number Placeholder 3"/>
          <p:cNvSpPr>
            <a:spLocks noGrp="1"/>
          </p:cNvSpPr>
          <p:nvPr>
            <p:ph type="sldNum" sz="quarter" idx="5"/>
          </p:nvPr>
        </p:nvSpPr>
        <p:spPr/>
        <p:txBody>
          <a:bodyPr/>
          <a:lstStyle/>
          <a:p>
            <a:fld id="{65F38A34-01B5-8B47-8788-985DCB17BFD7}" type="slidenum">
              <a:rPr lang="en-US" smtClean="0"/>
              <a:t>35</a:t>
            </a:fld>
            <a:endParaRPr lang="en-US"/>
          </a:p>
        </p:txBody>
      </p:sp>
    </p:spTree>
    <p:extLst>
      <p:ext uri="{BB962C8B-B14F-4D97-AF65-F5344CB8AC3E}">
        <p14:creationId xmlns:p14="http://schemas.microsoft.com/office/powerpoint/2010/main" val="6396956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ＭＳ Ｐゴシック" pitchFamily="34" charset="-128"/>
              </a:rPr>
              <a:t>In an effort to maintain pace with the ongoing growth and development of the Leo Club Program, certain fees are assessed both by the international headquarters office and the local Lions administration. These fees support the development of resources for Leos, such as the Leo Leadership Grant Program, </a:t>
            </a:r>
            <a:r>
              <a:rPr lang="en-US" sz="1200" dirty="0">
                <a:solidFill>
                  <a:schemeClr val="tx1"/>
                </a:solidFill>
                <a:highlight>
                  <a:srgbClr val="FFFF00"/>
                </a:highlight>
                <a:latin typeface="+mn-lt"/>
                <a:ea typeface="ＭＳ Ｐゴシック" pitchFamily="34" charset="-128"/>
              </a:rPr>
              <a:t>e-</a:t>
            </a:r>
            <a:r>
              <a:rPr lang="en-US" sz="1200" dirty="0" err="1">
                <a:solidFill>
                  <a:schemeClr val="tx1"/>
                </a:solidFill>
                <a:highlight>
                  <a:srgbClr val="FFFF00"/>
                </a:highlight>
                <a:latin typeface="+mn-lt"/>
                <a:ea typeface="ＭＳ Ｐゴシック" pitchFamily="34" charset="-128"/>
              </a:rPr>
              <a:t>Leoclubhouse</a:t>
            </a:r>
            <a:r>
              <a:rPr lang="en-US" sz="1200" dirty="0">
                <a:solidFill>
                  <a:schemeClr val="tx1"/>
                </a:solidFill>
                <a:latin typeface="+mn-lt"/>
                <a:ea typeface="ＭＳ Ｐゴシック" pitchFamily="34" charset="-128"/>
              </a:rPr>
              <a:t>, MyLCI for Leos, the Leo Facebook page, a refreshed Leo brand and promotional materials, and many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ＭＳ Ｐゴシック" pitchFamily="34" charset="-128"/>
              </a:rPr>
              <a:t>The charter fee of US$100 is billed directly to the sponsoring Lions club at the time of a new Leo club’s organization. </a:t>
            </a:r>
            <a:r>
              <a:rPr lang="en-US" sz="1200" kern="0" dirty="0">
                <a:solidFill>
                  <a:schemeClr val="tx1"/>
                </a:solidFill>
                <a:latin typeface="+mn-lt"/>
              </a:rPr>
              <a:t>Because Leos are considered a service activity of a Lions club, sponsoring Lions clubs may remit payment for Leo club sponsorship using their administrative or activity account. The fee covers charter processing and the charter kits, which includes a </a:t>
            </a:r>
            <a:r>
              <a:rPr lang="en-US" sz="1200" dirty="0">
                <a:solidFill>
                  <a:schemeClr val="tx1"/>
                </a:solidFill>
                <a:latin typeface="+mn-lt"/>
                <a:cs typeface="Arial" panose="020B0604020202020204" pitchFamily="34" charset="0"/>
              </a:rPr>
              <a:t>certificate of organization (charter), Leo club officers' kit, Leo club sponsor kit and Leo lapel pins for each original Leo club member.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chemeClr val="tx1"/>
              </a:solidFill>
              <a:latin typeface="+mn-lt"/>
            </a:endParaRPr>
          </a:p>
          <a:p>
            <a:r>
              <a:rPr lang="en-US" sz="1200" dirty="0">
                <a:solidFill>
                  <a:schemeClr val="tx1"/>
                </a:solidFill>
                <a:latin typeface="+mn-lt"/>
                <a:ea typeface="ＭＳ Ｐゴシック" pitchFamily="34" charset="-128"/>
              </a:rPr>
              <a:t>The annual Leo levy is a US$100 yearly fee for each active Leo club. The Lions clubs are billed an annual Leo club sponsor levy of US$100 each July to cover Leo Club Program materials, mailings, club record maintenance, communications, awards, program resources and insurance. </a:t>
            </a:r>
          </a:p>
          <a:p>
            <a:endParaRPr lang="en-US" sz="1200" dirty="0">
              <a:solidFill>
                <a:schemeClr val="tx1"/>
              </a:solidFill>
              <a:latin typeface="+mn-lt"/>
              <a:ea typeface="ＭＳ Ｐゴシック" pitchFamily="34" charset="-128"/>
            </a:endParaRPr>
          </a:p>
          <a:p>
            <a:r>
              <a:rPr lang="en-US" sz="1200" b="1" dirty="0">
                <a:solidFill>
                  <a:schemeClr val="tx1"/>
                </a:solidFill>
                <a:latin typeface="+mn-lt"/>
                <a:ea typeface="ＭＳ Ｐゴシック" pitchFamily="34" charset="-128"/>
              </a:rPr>
              <a:t>Club and district fees</a:t>
            </a:r>
          </a:p>
          <a:p>
            <a:r>
              <a:rPr lang="en-US" sz="1200" dirty="0">
                <a:solidFill>
                  <a:schemeClr val="tx1"/>
                </a:solidFill>
                <a:latin typeface="+mn-lt"/>
                <a:ea typeface="ＭＳ Ｐゴシック" pitchFamily="34" charset="-128"/>
              </a:rPr>
              <a:t>While International Headquarters does not collect dues from Leos, individual Leo clubs may collect dues or admission fees to offset costs related to the annual Leo levy or other administrative expenses. The Leo club dues are determined by the individual club and should be specified in the club constitution and bylaws. </a:t>
            </a:r>
          </a:p>
          <a:p>
            <a:endParaRPr lang="en-US" sz="1200" dirty="0">
              <a:solidFill>
                <a:schemeClr val="tx1"/>
              </a:solidFill>
              <a:latin typeface="+mn-lt"/>
              <a:ea typeface="ＭＳ Ｐゴシック" pitchFamily="34" charset="-128"/>
            </a:endParaRPr>
          </a:p>
          <a:p>
            <a:r>
              <a:rPr lang="en-US" sz="1200" dirty="0">
                <a:solidFill>
                  <a:schemeClr val="tx1"/>
                </a:solidFill>
                <a:latin typeface="+mn-lt"/>
                <a:ea typeface="ＭＳ Ｐゴシック" pitchFamily="34" charset="-128"/>
              </a:rPr>
              <a:t>It is important to keep in mind that any dues or assessments on Leo club membership should be nominal and should only be for the purpose of covering the club’s administrative expenses. Generally speaking, funds for activities and projects undertaken by Leo clubs should not be collected through member dues or fees.</a:t>
            </a:r>
          </a:p>
          <a:p>
            <a:endParaRPr lang="en-US" sz="1200" dirty="0">
              <a:solidFill>
                <a:schemeClr val="tx1"/>
              </a:solidFill>
              <a:latin typeface="+mn-lt"/>
              <a:ea typeface="ＭＳ Ｐゴシック" pitchFamily="34" charset="-128"/>
            </a:endParaRPr>
          </a:p>
          <a:p>
            <a:r>
              <a:rPr lang="en-US" sz="1200" dirty="0">
                <a:solidFill>
                  <a:schemeClr val="tx1"/>
                </a:solidFill>
                <a:latin typeface="+mn-lt"/>
                <a:ea typeface="ＭＳ Ｐゴシック" pitchFamily="34" charset="-128"/>
              </a:rPr>
              <a:t>Any Leo club member who has failed to pay their member dues to the club at the time of a vote at any regular or special meeting will forfeit the privilege of voting and be considered as not in good standing until the dues are paid. </a:t>
            </a:r>
          </a:p>
          <a:p>
            <a:endParaRPr lang="en-US" sz="1200" dirty="0">
              <a:solidFill>
                <a:schemeClr val="tx1"/>
              </a:solidFill>
              <a:latin typeface="+mn-lt"/>
              <a:ea typeface="ＭＳ Ｐゴシック" pitchFamily="34" charset="-128"/>
            </a:endParaRPr>
          </a:p>
          <a:p>
            <a:r>
              <a:rPr lang="en-US" sz="1200" dirty="0">
                <a:solidFill>
                  <a:schemeClr val="tx1"/>
                </a:solidFill>
                <a:latin typeface="+mn-lt"/>
                <a:ea typeface="ＭＳ Ｐゴシック" pitchFamily="34" charset="-128"/>
              </a:rPr>
              <a:t>It’s also important to note that if a club falls within a Leo district or Leo multiple district, they may assess additional club or member dues.</a:t>
            </a:r>
          </a:p>
          <a:p>
            <a:endParaRPr lang="en-US" sz="1200" dirty="0">
              <a:solidFill>
                <a:schemeClr val="tx1"/>
              </a:solidFill>
              <a:latin typeface="+mn-lt"/>
              <a:ea typeface="ＭＳ Ｐゴシック" pitchFamily="34" charset="-128"/>
            </a:endParaRPr>
          </a:p>
          <a:p>
            <a:r>
              <a:rPr lang="en-US" sz="1200" dirty="0">
                <a:solidFill>
                  <a:schemeClr val="tx1"/>
                </a:solidFill>
                <a:latin typeface="+mn-lt"/>
                <a:ea typeface="ＭＳ Ｐゴシック" pitchFamily="34" charset="-128"/>
              </a:rPr>
              <a:t>If a Leo club is no longer active, the </a:t>
            </a:r>
            <a:r>
              <a:rPr lang="en-US" sz="1200" dirty="0">
                <a:solidFill>
                  <a:schemeClr val="tx1"/>
                </a:solidFill>
                <a:latin typeface="+mn-lt"/>
                <a:ea typeface="ＭＳ Ｐゴシック" pitchFamily="34" charset="-128"/>
                <a:hlinkClick r:id="rId3">
                  <a:extLst>
                    <a:ext uri="{A12FA001-AC4F-418D-AE19-62706E023703}">
                      <ahyp:hlinkClr xmlns:ahyp="http://schemas.microsoft.com/office/drawing/2018/hyperlinkcolor" val="tx"/>
                    </a:ext>
                  </a:extLst>
                </a:hlinkClick>
              </a:rPr>
              <a:t>Leo Club Termination Form (Leo-86)</a:t>
            </a:r>
            <a:r>
              <a:rPr lang="en-US" sz="1200" dirty="0">
                <a:solidFill>
                  <a:schemeClr val="tx1"/>
                </a:solidFill>
                <a:latin typeface="+mn-lt"/>
                <a:ea typeface="ＭＳ Ｐゴシック" pitchFamily="34" charset="-128"/>
              </a:rPr>
              <a:t> must be received by the Leo Club Program Department by October 31 to receive a credit of US$100 for the current year’s Leo levy only.</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36</a:t>
            </a:fld>
            <a:endParaRPr lang="en-US"/>
          </a:p>
        </p:txBody>
      </p:sp>
    </p:spTree>
    <p:extLst>
      <p:ext uri="{BB962C8B-B14F-4D97-AF65-F5344CB8AC3E}">
        <p14:creationId xmlns:p14="http://schemas.microsoft.com/office/powerpoint/2010/main" val="24319960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mn-lt"/>
                <a:ea typeface="ＭＳ Ｐゴシック" pitchFamily="34" charset="-128"/>
              </a:rPr>
              <a:t>Some Leo clubs use the existing bank accounts of their sponsoring Lions club, while other Leo clubs may open their own bank accounts under the supervision of the sponsoring Lions club. If a Leo club chooses to open a bank account, two signors are required – the Leo club secretary or treasurer and a designee of the sponsoring Lions club. The Leo who is granted the authority to oversee this bank account should be able to open/co-sign a bank account and execute checks in accordance with local laws. </a:t>
            </a:r>
          </a:p>
          <a:p>
            <a:endParaRPr lang="en-US" dirty="0">
              <a:solidFill>
                <a:schemeClr val="tx1"/>
              </a:solidFill>
              <a:latin typeface="+mn-lt"/>
              <a:ea typeface="ＭＳ Ｐゴシック" pitchFamily="34" charset="-128"/>
            </a:endParaRPr>
          </a:p>
          <a:p>
            <a:r>
              <a:rPr lang="en-US" dirty="0">
                <a:solidFill>
                  <a:schemeClr val="tx1"/>
                </a:solidFill>
                <a:latin typeface="+mn-lt"/>
                <a:ea typeface="ＭＳ Ｐゴシック" pitchFamily="34" charset="-128"/>
              </a:rPr>
              <a:t>It is important that club have two distinct funds to separate the administrative activity from the public or fundraising account. The administrative funds should be used to support club activities and pay local dues, if applicable. The fundraising account should be used to support the club’s community service activities. With the consent of the board of directors, funds may be transferred from the administrative account to the activity account. </a:t>
            </a:r>
          </a:p>
          <a:p>
            <a:endParaRPr lang="en-US" dirty="0">
              <a:solidFill>
                <a:schemeClr val="tx1"/>
              </a:solidFill>
              <a:latin typeface="+mn-lt"/>
              <a:ea typeface="ＭＳ Ｐゴシック" pitchFamily="34" charset="-128"/>
            </a:endParaRPr>
          </a:p>
          <a:p>
            <a:r>
              <a:rPr lang="en-US" dirty="0">
                <a:solidFill>
                  <a:schemeClr val="tx1"/>
                </a:solidFill>
                <a:latin typeface="+mn-lt"/>
                <a:ea typeface="ＭＳ Ｐゴシック" pitchFamily="34" charset="-128"/>
              </a:rPr>
              <a:t>Leo clubs that have bank accounts should specifically state how the account will be handled and maintained in the club’s constitution and bylaws.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37</a:t>
            </a:fld>
            <a:endParaRPr lang="en-US"/>
          </a:p>
        </p:txBody>
      </p:sp>
    </p:spTree>
    <p:extLst>
      <p:ext uri="{BB962C8B-B14F-4D97-AF65-F5344CB8AC3E}">
        <p14:creationId xmlns:p14="http://schemas.microsoft.com/office/powerpoint/2010/main" val="19748190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34" charset="0"/>
                <a:ea typeface="ＭＳ Ｐゴシック" pitchFamily="34" charset="-128"/>
              </a:rPr>
              <a:t>Personal information that is collected by Lions International is used solely for operational activities, which include dues, distribution of updates, support of membership growth, convention and meeting planning, furtherance of public relations, supporting service programs and special advertising. </a:t>
            </a:r>
          </a:p>
          <a:p>
            <a:endParaRPr lang="en-US" dirty="0">
              <a:latin typeface="Arial" pitchFamily="34" charset="0"/>
              <a:ea typeface="ＭＳ Ｐゴシック" pitchFamily="34" charset="-128"/>
            </a:endParaRPr>
          </a:p>
          <a:p>
            <a:r>
              <a:rPr lang="en-US" dirty="0">
                <a:latin typeface="Arial" pitchFamily="34" charset="0"/>
                <a:ea typeface="ＭＳ Ｐゴシック" pitchFamily="34" charset="-128"/>
              </a:rPr>
              <a:t>It is of course our hope that no harm or damage would ever occur as a result of Lions or Leo activities, but the truth is that accidents happen and clubs should be informed of their insurance and liability coverage. Leo clubs have the exact same coverage as Lions clubs and are automatically insured and covered under the general liability insurance policy of Lions Clubs International. </a:t>
            </a:r>
          </a:p>
          <a:p>
            <a:endParaRPr lang="en-US" dirty="0">
              <a:latin typeface="Arial" pitchFamily="34" charset="0"/>
              <a:ea typeface="ＭＳ Ｐゴシック" pitchFamily="34" charset="-128"/>
            </a:endParaRPr>
          </a:p>
          <a:p>
            <a:r>
              <a:rPr lang="en-US" dirty="0">
                <a:latin typeface="Arial" pitchFamily="34" charset="0"/>
                <a:ea typeface="ＭＳ Ｐゴシック" pitchFamily="34" charset="-128"/>
              </a:rPr>
              <a:t>If you have any questions related to the specific coverage policy, please visit the LCI website or contact the Legal Division at legal@lionsclubs.org.</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38</a:t>
            </a:fld>
            <a:endParaRPr lang="en-US"/>
          </a:p>
        </p:txBody>
      </p:sp>
    </p:spTree>
    <p:extLst>
      <p:ext uri="{BB962C8B-B14F-4D97-AF65-F5344CB8AC3E}">
        <p14:creationId xmlns:p14="http://schemas.microsoft.com/office/powerpoint/2010/main" val="28622038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official colors and logos of the Leo Club Program are light blue, gray, green and yellow. The Leo and Lions emblems are registered trademarks of Lions International. Downloads of the logos are available on the Lions International website at https://www.lionsclubs.org/en/resources-for-members/resource-center/logos-and-emblems.</a:t>
            </a:r>
          </a:p>
          <a:p>
            <a:pPr marL="342900" indent="-342900" eaLnBrk="1" hangingPunct="1">
              <a:buFont typeface="Arial" panose="020B0604020202020204" pitchFamily="34" charset="0"/>
              <a:buChar char="•"/>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latin typeface="+mn-lt"/>
                <a:ea typeface="+mn-ea"/>
                <a:cs typeface="+mn-cs"/>
              </a:rPr>
              <a:t>There are rules on usage for these logos and emblems. Leo logos may be reproduced by the Leo club for usage on stationery, websites and other printed materials. Emblems cannot be used on any item sold to members or the general public for fundraising purposes. It’s important that clubs use the Leo logo properly and follow the Leo brand guidelines. </a:t>
            </a:r>
          </a:p>
          <a:p>
            <a:pPr marL="0" indent="0" eaLnBrk="1" hangingPunct="1">
              <a:buFont typeface="Arial" panose="020B0604020202020204" pitchFamily="34" charset="0"/>
              <a:buNone/>
              <a:defRPr/>
            </a:pP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39</a:t>
            </a:fld>
            <a:endParaRPr lang="en-US"/>
          </a:p>
        </p:txBody>
      </p:sp>
    </p:spTree>
    <p:extLst>
      <p:ext uri="{BB962C8B-B14F-4D97-AF65-F5344CB8AC3E}">
        <p14:creationId xmlns:p14="http://schemas.microsoft.com/office/powerpoint/2010/main" val="2251983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200" kern="1200" dirty="0">
                <a:solidFill>
                  <a:schemeClr val="tx1"/>
                </a:solidFill>
                <a:latin typeface="Arial" panose="020B0604020202020204" pitchFamily="34" charset="0"/>
                <a:ea typeface="ＭＳ Ｐゴシック" pitchFamily="34" charset="-128"/>
                <a:cs typeface="Arial" panose="020B0604020202020204" pitchFamily="34" charset="0"/>
              </a:rPr>
              <a:t>The Leo Club Program has been around for over 60 years. </a:t>
            </a:r>
          </a:p>
          <a:p>
            <a:pPr marL="342900" marR="0" lvl="0" indent="-342900">
              <a:lnSpc>
                <a:spcPct val="107000"/>
              </a:lnSpc>
              <a:spcBef>
                <a:spcPts val="0"/>
              </a:spcBef>
              <a:spcAft>
                <a:spcPts val="0"/>
              </a:spcAft>
              <a:buFont typeface="Symbol" panose="05050102010706020507" pitchFamily="18" charset="2"/>
              <a:buChar char=""/>
            </a:pPr>
            <a:r>
              <a:rPr lang="en-US" sz="1200" kern="1200" dirty="0">
                <a:solidFill>
                  <a:schemeClr val="tx1"/>
                </a:solidFill>
                <a:latin typeface="Arial" panose="020B0604020202020204" pitchFamily="34" charset="0"/>
                <a:ea typeface="ＭＳ Ｐゴシック" pitchFamily="34" charset="-128"/>
                <a:cs typeface="Arial" panose="020B0604020202020204" pitchFamily="34" charset="0"/>
              </a:rPr>
              <a:t>1957  –  The first Leo club was founded in Abington, Pennsylvania, United States by the Glenside Lions Club. Local high school baseball coach and active Lion Jim Graver chartered the first club on December 5 with 35 male high school students. The club created the acronym, “Leadership, Equality and Opportunity,” and then chose the school colors of maroon and gold to serve as the Leo club colors. “Equality” was later changed to “Experience.” </a:t>
            </a:r>
          </a:p>
          <a:p>
            <a:pPr marL="342900" marR="0" lvl="0" indent="-342900">
              <a:lnSpc>
                <a:spcPct val="107000"/>
              </a:lnSpc>
              <a:spcBef>
                <a:spcPts val="0"/>
              </a:spcBef>
              <a:spcAft>
                <a:spcPts val="0"/>
              </a:spcAft>
              <a:buFont typeface="Symbol" panose="05050102010706020507" pitchFamily="18" charset="2"/>
              <a:buChar char=""/>
            </a:pPr>
            <a:r>
              <a:rPr lang="en-US" sz="1200" kern="1200" dirty="0">
                <a:solidFill>
                  <a:schemeClr val="tx1"/>
                </a:solidFill>
                <a:latin typeface="Arial" panose="020B0604020202020204" pitchFamily="34" charset="0"/>
                <a:ea typeface="ＭＳ Ｐゴシック" pitchFamily="34" charset="-128"/>
                <a:cs typeface="Arial" panose="020B0604020202020204" pitchFamily="34" charset="0"/>
              </a:rPr>
              <a:t>1964 – The Leo Club Program became an official district project in Pennsylvania and began rapidly expanding.</a:t>
            </a:r>
          </a:p>
          <a:p>
            <a:pPr marL="342900" marR="0" lvl="0" indent="-342900">
              <a:lnSpc>
                <a:spcPct val="107000"/>
              </a:lnSpc>
              <a:spcBef>
                <a:spcPts val="0"/>
              </a:spcBef>
              <a:spcAft>
                <a:spcPts val="800"/>
              </a:spcAft>
              <a:buFont typeface="Symbol" panose="05050102010706020507" pitchFamily="18" charset="2"/>
              <a:buChar char=""/>
            </a:pPr>
            <a:r>
              <a:rPr lang="en-US" sz="1200" kern="1200" dirty="0">
                <a:solidFill>
                  <a:schemeClr val="tx1"/>
                </a:solidFill>
                <a:latin typeface="Arial" panose="020B0604020202020204" pitchFamily="34" charset="0"/>
                <a:ea typeface="ＭＳ Ｐゴシック" pitchFamily="34" charset="-128"/>
                <a:cs typeface="Arial" panose="020B0604020202020204" pitchFamily="34" charset="0"/>
              </a:rPr>
              <a:t>1967 – In October 1967, the Leo Club Program became an official Lions Clubs International program when the Board of Directors adopted it as an official program of the association. </a:t>
            </a:r>
          </a:p>
          <a:p>
            <a:endParaRPr lang="en-US" dirty="0"/>
          </a:p>
        </p:txBody>
      </p:sp>
    </p:spTree>
    <p:extLst>
      <p:ext uri="{BB962C8B-B14F-4D97-AF65-F5344CB8AC3E}">
        <p14:creationId xmlns:p14="http://schemas.microsoft.com/office/powerpoint/2010/main" val="13019327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34" charset="0"/>
                <a:ea typeface="ＭＳ Ｐゴシック" pitchFamily="34" charset="-128"/>
              </a:rPr>
              <a:t>Throughout the year, many special events take place to celebrate the Leo Club Program and recognize Leos for their contribution to the overall humanitarian work of Lions Clubs International. </a:t>
            </a:r>
          </a:p>
          <a:p>
            <a:endParaRPr lang="en-US" dirty="0">
              <a:latin typeface="Arial" pitchFamily="34" charset="0"/>
              <a:ea typeface="ＭＳ Ｐゴシック" pitchFamily="34" charset="-128"/>
            </a:endParaRPr>
          </a:p>
          <a:p>
            <a:r>
              <a:rPr lang="en-US" dirty="0">
                <a:latin typeface="Arial" pitchFamily="34" charset="0"/>
                <a:ea typeface="ＭＳ Ｐゴシック" pitchFamily="34" charset="-128"/>
              </a:rPr>
              <a:t>In October, Leo clubs host membership drives and individual Leos will receive recognition for inviting youth into the club. </a:t>
            </a:r>
          </a:p>
          <a:p>
            <a:endParaRPr lang="en-US" dirty="0">
              <a:latin typeface="Arial" pitchFamily="34" charset="0"/>
              <a:ea typeface="ＭＳ Ｐゴシック" pitchFamily="34" charset="-128"/>
            </a:endParaRPr>
          </a:p>
          <a:p>
            <a:r>
              <a:rPr lang="en-US" dirty="0">
                <a:latin typeface="Arial" pitchFamily="34" charset="0"/>
                <a:ea typeface="ＭＳ Ｐゴシック" pitchFamily="34" charset="-128"/>
              </a:rPr>
              <a:t>On December 5, the chartering of the very first Leo club in 1957 is commemorated. Known as International Leo Day, December 5 is a day of celebration and promotion of the Leo Club Program.</a:t>
            </a:r>
          </a:p>
          <a:p>
            <a:endParaRPr lang="en-US" dirty="0">
              <a:latin typeface="Arial" pitchFamily="34" charset="0"/>
              <a:ea typeface="ＭＳ Ｐゴシック" pitchFamily="34" charset="-128"/>
            </a:endParaRPr>
          </a:p>
          <a:p>
            <a:r>
              <a:rPr lang="en-US" dirty="0">
                <a:latin typeface="Arial" pitchFamily="34" charset="0"/>
                <a:ea typeface="ＭＳ Ｐゴシック" pitchFamily="34" charset="-128"/>
              </a:rPr>
              <a:t>April is Leo Club Awareness Month, which calls on Leos and Lions to spread the word of Leo clubs and the great services that they provide to their communities</a:t>
            </a:r>
            <a:r>
              <a:rPr lang="en-US" baseline="0" dirty="0">
                <a:latin typeface="Arial" pitchFamily="34" charset="0"/>
                <a:ea typeface="ＭＳ Ｐゴシック" pitchFamily="34" charset="-128"/>
              </a:rPr>
              <a:t> and the leadership opportunities available to youth through this program. </a:t>
            </a:r>
            <a:endParaRPr lang="en-US" dirty="0">
              <a:latin typeface="Arial" pitchFamily="34" charset="0"/>
              <a:ea typeface="ＭＳ Ｐゴシック" pitchFamily="34" charset="-128"/>
            </a:endParaRPr>
          </a:p>
          <a:p>
            <a:endParaRPr lang="en-US" dirty="0">
              <a:latin typeface="Arial" pitchFamily="34" charset="0"/>
              <a:ea typeface="ＭＳ Ｐゴシック" pitchFamily="34" charset="-128"/>
            </a:endParaRPr>
          </a:p>
          <a:p>
            <a:r>
              <a:rPr lang="en-US" dirty="0">
                <a:latin typeface="Arial" pitchFamily="34" charset="0"/>
                <a:ea typeface="ＭＳ Ｐゴシック" pitchFamily="34" charset="-128"/>
              </a:rPr>
              <a:t>And finally, at the end of the fiscal year Leos gather at the International Convention, where they participate in events, seminars, celebrations, and service activities</a:t>
            </a: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40</a:t>
            </a:fld>
            <a:endParaRPr lang="en-US"/>
          </a:p>
        </p:txBody>
      </p:sp>
    </p:spTree>
    <p:extLst>
      <p:ext uri="{BB962C8B-B14F-4D97-AF65-F5344CB8AC3E}">
        <p14:creationId xmlns:p14="http://schemas.microsoft.com/office/powerpoint/2010/main" val="2975487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mn-lt"/>
              </a:rPr>
              <a:t>Instructor Notes: For the optional end of module activity for Module 3, ask participants to </a:t>
            </a:r>
            <a:r>
              <a:rPr lang="en-US" altLang="en-US" dirty="0">
                <a:solidFill>
                  <a:schemeClr val="tx1"/>
                </a:solidFill>
                <a:latin typeface="+mn-lt"/>
                <a:ea typeface="ＭＳ Ｐゴシック" pitchFamily="34" charset="-128"/>
              </a:rPr>
              <a:t>share what topics they’re most concerned about with the new Leo club advisor role. Invite current Leo club advisors to share best practices for working with their club. </a:t>
            </a:r>
            <a:endParaRPr lang="en-US" kern="0" dirty="0">
              <a:solidFill>
                <a:schemeClr val="tx1"/>
              </a:solidFill>
              <a:latin typeface="+mn-lt"/>
              <a:cs typeface="Arial" pitchFamily="34" charset="0"/>
            </a:endParaRPr>
          </a:p>
          <a:p>
            <a:endParaRPr lang="en-US" dirty="0">
              <a:solidFill>
                <a:schemeClr val="tx1"/>
              </a:solidFill>
              <a:latin typeface="+mn-lt"/>
            </a:endParaRPr>
          </a:p>
          <a:p>
            <a:r>
              <a:rPr lang="en-US" dirty="0">
                <a:solidFill>
                  <a:schemeClr val="tx1"/>
                </a:solidFill>
                <a:latin typeface="+mn-lt"/>
              </a:rPr>
              <a:t>Example: Lions who are wondering on how to run a successful officer election can ask current Leo club advisors for their voting operations and platforms.</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n-lt"/>
              </a:rPr>
              <a:t>Estimated Time: 10 minutes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41</a:t>
            </a:fld>
            <a:endParaRPr lang="en-US"/>
          </a:p>
        </p:txBody>
      </p:sp>
    </p:spTree>
    <p:extLst>
      <p:ext uri="{BB962C8B-B14F-4D97-AF65-F5344CB8AC3E}">
        <p14:creationId xmlns:p14="http://schemas.microsoft.com/office/powerpoint/2010/main" val="2520690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itchFamily="34" charset="0"/>
                <a:ea typeface="ＭＳ Ｐゴシック" pitchFamily="34" charset="-128"/>
              </a:rPr>
              <a:t>The Leo club resource module includes an overview of support provided by Lions International along with many resources for Leo club advisors. The module will cover:</a:t>
            </a:r>
            <a:endParaRPr lang="en-US" altLang="en-US" sz="2400" dirty="0">
              <a:latin typeface="Arial" pitchFamily="34" charset="0"/>
              <a:ea typeface="ＭＳ Ｐゴシック" pitchFamily="34" charset="-128"/>
            </a:endParaRPr>
          </a:p>
          <a:p>
            <a:pPr marL="742950" lvl="1" indent="-285750">
              <a:buFont typeface="Arial" panose="020B0604020202020204" pitchFamily="34" charset="0"/>
              <a:buChar char="•"/>
              <a:defRPr/>
            </a:pPr>
            <a:r>
              <a:rPr lang="en-US" altLang="en-US" sz="2400" dirty="0">
                <a:latin typeface="Arial" pitchFamily="34" charset="0"/>
                <a:ea typeface="ＭＳ Ｐゴシック" pitchFamily="34" charset="-128"/>
              </a:rPr>
              <a:t>Leo club resources</a:t>
            </a:r>
          </a:p>
          <a:p>
            <a:pPr marL="742950" lvl="1" indent="-285750">
              <a:buFont typeface="Arial" panose="020B0604020202020204" pitchFamily="34" charset="0"/>
              <a:buChar char="•"/>
              <a:defRPr/>
            </a:pPr>
            <a:r>
              <a:rPr lang="en-US" altLang="en-US" sz="2400" dirty="0">
                <a:latin typeface="Arial" pitchFamily="34" charset="0"/>
                <a:ea typeface="ＭＳ Ｐゴシック" pitchFamily="34" charset="-128"/>
              </a:rPr>
              <a:t>Leo club communications</a:t>
            </a:r>
          </a:p>
          <a:p>
            <a:pPr marL="742950" lvl="1" indent="-285750">
              <a:buFont typeface="Arial" panose="020B0604020202020204" pitchFamily="34" charset="0"/>
              <a:buChar char="•"/>
              <a:defRPr/>
            </a:pPr>
            <a:r>
              <a:rPr lang="en-US" altLang="en-US" sz="2400" dirty="0">
                <a:latin typeface="Arial" pitchFamily="34" charset="0"/>
                <a:ea typeface="ＭＳ Ｐゴシック" pitchFamily="34" charset="-128"/>
              </a:rPr>
              <a:t>Leo grants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end of this module, advisors should know all the resources that Lions International offers to support Leo clubs.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42</a:t>
            </a:fld>
            <a:endParaRPr lang="en-US"/>
          </a:p>
        </p:txBody>
      </p:sp>
    </p:spTree>
    <p:extLst>
      <p:ext uri="{BB962C8B-B14F-4D97-AF65-F5344CB8AC3E}">
        <p14:creationId xmlns:p14="http://schemas.microsoft.com/office/powerpoint/2010/main" val="5270257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solidFill>
                  <a:schemeClr val="tx1"/>
                </a:solidFill>
                <a:latin typeface="Arial" panose="020B0604020202020204" pitchFamily="34" charset="0"/>
                <a:ea typeface="Helvetica Neue" charset="0"/>
                <a:cs typeface="Arial" panose="020B0604020202020204" pitchFamily="34" charset="0"/>
              </a:rPr>
              <a:t>Lions Clubs International Headquarters is located in Oak Brook, Illinois, USA. There are 300 Lions International and LCIF associates here, providing support for Lions.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43</a:t>
            </a:fld>
            <a:endParaRPr lang="en-US"/>
          </a:p>
        </p:txBody>
      </p:sp>
    </p:spTree>
    <p:extLst>
      <p:ext uri="{BB962C8B-B14F-4D97-AF65-F5344CB8AC3E}">
        <p14:creationId xmlns:p14="http://schemas.microsoft.com/office/powerpoint/2010/main" val="17224405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list of Leo Club Program Resources provided by Lions International Headquarters. The module will cover each of these in the following slides. For links to all the resources, visit www.lionsclubs.org/leos.</a:t>
            </a:r>
          </a:p>
        </p:txBody>
      </p:sp>
      <p:sp>
        <p:nvSpPr>
          <p:cNvPr id="4" name="Slide Number Placeholder 3"/>
          <p:cNvSpPr>
            <a:spLocks noGrp="1"/>
          </p:cNvSpPr>
          <p:nvPr>
            <p:ph type="sldNum" sz="quarter" idx="5"/>
          </p:nvPr>
        </p:nvSpPr>
        <p:spPr/>
        <p:txBody>
          <a:bodyPr/>
          <a:lstStyle/>
          <a:p>
            <a:fld id="{65F38A34-01B5-8B47-8788-985DCB17BFD7}" type="slidenum">
              <a:rPr lang="en-US" smtClean="0"/>
              <a:t>44</a:t>
            </a:fld>
            <a:endParaRPr lang="en-US"/>
          </a:p>
        </p:txBody>
      </p:sp>
    </p:spTree>
    <p:extLst>
      <p:ext uri="{BB962C8B-B14F-4D97-AF65-F5344CB8AC3E}">
        <p14:creationId xmlns:p14="http://schemas.microsoft.com/office/powerpoint/2010/main" val="608570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place an advisor should visit is the Leo page at www.lionsclubs.org/leos. This page has links to all of the Leo club resources and other pages to explore related to Leo clubs on the Lions International website. </a:t>
            </a:r>
          </a:p>
        </p:txBody>
      </p:sp>
      <p:sp>
        <p:nvSpPr>
          <p:cNvPr id="4" name="Slide Number Placeholder 3"/>
          <p:cNvSpPr>
            <a:spLocks noGrp="1"/>
          </p:cNvSpPr>
          <p:nvPr>
            <p:ph type="sldNum" sz="quarter" idx="5"/>
          </p:nvPr>
        </p:nvSpPr>
        <p:spPr/>
        <p:txBody>
          <a:bodyPr/>
          <a:lstStyle/>
          <a:p>
            <a:fld id="{65F38A34-01B5-8B47-8788-985DCB17BFD7}" type="slidenum">
              <a:rPr lang="en-US" smtClean="0"/>
              <a:t>45</a:t>
            </a:fld>
            <a:endParaRPr lang="en-US"/>
          </a:p>
        </p:txBody>
      </p:sp>
    </p:spTree>
    <p:extLst>
      <p:ext uri="{BB962C8B-B14F-4D97-AF65-F5344CB8AC3E}">
        <p14:creationId xmlns:p14="http://schemas.microsoft.com/office/powerpoint/2010/main" val="1681779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Lions International has created online resources to help market Leo clubs online and more. Leo advisors can find links to the Leo resources under the “Helpful Leo resources” section of the Leo webpage, or by visiting the Lions International website’s Resource Center and selecting the Leos audience. </a:t>
            </a:r>
          </a:p>
        </p:txBody>
      </p:sp>
      <p:sp>
        <p:nvSpPr>
          <p:cNvPr id="4" name="Slide Number Placeholder 3"/>
          <p:cNvSpPr>
            <a:spLocks noGrp="1"/>
          </p:cNvSpPr>
          <p:nvPr>
            <p:ph type="sldNum" sz="quarter" idx="5"/>
          </p:nvPr>
        </p:nvSpPr>
        <p:spPr/>
        <p:txBody>
          <a:bodyPr/>
          <a:lstStyle/>
          <a:p>
            <a:fld id="{65F38A34-01B5-8B47-8788-985DCB17BFD7}" type="slidenum">
              <a:rPr lang="en-US" smtClean="0"/>
              <a:t>46</a:t>
            </a:fld>
            <a:endParaRPr lang="en-US"/>
          </a:p>
        </p:txBody>
      </p:sp>
    </p:spTree>
    <p:extLst>
      <p:ext uri="{BB962C8B-B14F-4D97-AF65-F5344CB8AC3E}">
        <p14:creationId xmlns:p14="http://schemas.microsoft.com/office/powerpoint/2010/main" val="17213266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Lions International has several brochures, posters and guides on Leos which can be downloaded from the website. Lions can also place orders to receive printed materials.</a:t>
            </a:r>
          </a:p>
        </p:txBody>
      </p:sp>
      <p:sp>
        <p:nvSpPr>
          <p:cNvPr id="4" name="Slide Number Placeholder 3"/>
          <p:cNvSpPr>
            <a:spLocks noGrp="1"/>
          </p:cNvSpPr>
          <p:nvPr>
            <p:ph type="sldNum" sz="quarter" idx="5"/>
          </p:nvPr>
        </p:nvSpPr>
        <p:spPr/>
        <p:txBody>
          <a:bodyPr/>
          <a:lstStyle/>
          <a:p>
            <a:fld id="{65F38A34-01B5-8B47-8788-985DCB17BFD7}" type="slidenum">
              <a:rPr lang="en-US" smtClean="0"/>
              <a:t>47</a:t>
            </a:fld>
            <a:endParaRPr lang="en-US"/>
          </a:p>
        </p:txBody>
      </p:sp>
    </p:spTree>
    <p:extLst>
      <p:ext uri="{BB962C8B-B14F-4D97-AF65-F5344CB8AC3E}">
        <p14:creationId xmlns:p14="http://schemas.microsoft.com/office/powerpoint/2010/main" val="19900641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Leo Club Publication Form has the full list of printed resources Lions International offers. Orders can be placed submitting a Leo club program order form to leo@lionsclubs.org. Resources are free of charge, but the Lions club, district or multiple district must pay shipping. </a:t>
            </a:r>
          </a:p>
        </p:txBody>
      </p:sp>
      <p:sp>
        <p:nvSpPr>
          <p:cNvPr id="4" name="Slide Number Placeholder 3"/>
          <p:cNvSpPr>
            <a:spLocks noGrp="1"/>
          </p:cNvSpPr>
          <p:nvPr>
            <p:ph type="sldNum" sz="quarter" idx="5"/>
          </p:nvPr>
        </p:nvSpPr>
        <p:spPr/>
        <p:txBody>
          <a:bodyPr/>
          <a:lstStyle/>
          <a:p>
            <a:fld id="{65F38A34-01B5-8B47-8788-985DCB17BFD7}" type="slidenum">
              <a:rPr lang="en-US" smtClean="0"/>
              <a:t>48</a:t>
            </a:fld>
            <a:endParaRPr lang="en-US"/>
          </a:p>
        </p:txBody>
      </p:sp>
    </p:spTree>
    <p:extLst>
      <p:ext uri="{BB962C8B-B14F-4D97-AF65-F5344CB8AC3E}">
        <p14:creationId xmlns:p14="http://schemas.microsoft.com/office/powerpoint/2010/main" val="6659034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ea typeface="ＭＳ Ｐゴシック" pitchFamily="34" charset="-128"/>
              </a:rPr>
              <a:t>The Lions Shop has a Leos section that features items for new Leo members and Leo club meetings, including Leo new member kits, Leo lapel pins, Leo bells and Leo apparel. </a:t>
            </a: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49</a:t>
            </a:fld>
            <a:endParaRPr lang="en-US"/>
          </a:p>
        </p:txBody>
      </p:sp>
    </p:spTree>
    <p:extLst>
      <p:ext uri="{BB962C8B-B14F-4D97-AF65-F5344CB8AC3E}">
        <p14:creationId xmlns:p14="http://schemas.microsoft.com/office/powerpoint/2010/main" val="3350570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latinLnBrk="0" hangingPunct="1">
              <a:lnSpc>
                <a:spcPct val="107000"/>
              </a:lnSpc>
              <a:spcBef>
                <a:spcPts val="0"/>
              </a:spcBef>
              <a:spcAft>
                <a:spcPts val="0"/>
              </a:spcAft>
              <a:buFont typeface="Symbol" panose="05050102010706020507" pitchFamily="18" charset="2"/>
              <a:buNone/>
            </a:pPr>
            <a:r>
              <a:rPr lang="en-US" sz="1200" kern="1200" dirty="0">
                <a:solidFill>
                  <a:schemeClr val="tx1"/>
                </a:solidFill>
                <a:latin typeface="Arial" panose="020B0604020202020204" pitchFamily="34" charset="0"/>
                <a:ea typeface="ＭＳ Ｐゴシック" pitchFamily="34" charset="-128"/>
                <a:cs typeface="Arial" panose="020B0604020202020204" pitchFamily="34" charset="0"/>
              </a:rPr>
              <a:t>More recent history Leo history </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200" kern="1200" dirty="0">
                <a:solidFill>
                  <a:schemeClr val="tx1"/>
                </a:solidFill>
                <a:latin typeface="Arial"/>
                <a:ea typeface="ＭＳ Ｐゴシック"/>
                <a:cs typeface="Arial"/>
              </a:rPr>
              <a:t>2008 – Two distinct Leo tracks were created, .</a:t>
            </a:r>
          </a:p>
          <a:p>
            <a:pPr marL="342900" indent="-342900">
              <a:lnSpc>
                <a:spcPct val="107000"/>
              </a:lnSpc>
              <a:buFont typeface="Symbol" panose="05050102010706020507" pitchFamily="18" charset="2"/>
              <a:buChar char=""/>
            </a:pPr>
            <a:r>
              <a:rPr lang="en-US" sz="1200" kern="1200" dirty="0">
                <a:solidFill>
                  <a:schemeClr val="tx1"/>
                </a:solidFill>
                <a:latin typeface="Arial"/>
                <a:ea typeface="ＭＳ Ｐゴシック"/>
                <a:cs typeface="Arial"/>
              </a:rPr>
              <a:t>2009 – The Leo Club Advisory Panel was created as an international board of advisors, with 32 Leos and Lions representatives from each of the Constitutional areas </a:t>
            </a:r>
            <a:r>
              <a:rPr lang="en-US" dirty="0">
                <a:latin typeface="Arial"/>
                <a:ea typeface="ＭＳ Ｐゴシック"/>
                <a:cs typeface="Arial"/>
              </a:rPr>
              <a:t>and </a:t>
            </a:r>
            <a:r>
              <a:rPr lang="en-US" dirty="0"/>
              <a:t>separating Alpha Leos to ages 12 – 18 and Omega Leos to ages 18 – 30</a:t>
            </a:r>
            <a:endParaRPr lang="en-US" kern="1200" dirty="0">
              <a:cs typeface="Arial"/>
            </a:endParaRP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200" kern="1200" dirty="0">
                <a:solidFill>
                  <a:schemeClr val="tx1"/>
                </a:solidFill>
                <a:latin typeface="Arial" panose="020B0604020202020204" pitchFamily="34" charset="0"/>
                <a:ea typeface="ＭＳ Ｐゴシック" pitchFamily="34" charset="-128"/>
                <a:cs typeface="Arial" panose="020B0604020202020204" pitchFamily="34" charset="0"/>
              </a:rPr>
              <a:t>2018 – Two Leo-Lion Board Liaisons were appointed to the Lions Board of Directors, serving as the first youth-appointed representatives.</a:t>
            </a:r>
          </a:p>
          <a:p>
            <a:pPr marL="342900" marR="0" lvl="0" indent="-342900" algn="l" defTabSz="914400" rtl="0" eaLnBrk="1" latinLnBrk="0" hangingPunct="1">
              <a:lnSpc>
                <a:spcPct val="107000"/>
              </a:lnSpc>
              <a:spcBef>
                <a:spcPts val="0"/>
              </a:spcBef>
              <a:spcAft>
                <a:spcPts val="800"/>
              </a:spcAft>
              <a:buFont typeface="Symbol" panose="05050102010706020507" pitchFamily="18" charset="2"/>
              <a:buChar char=""/>
            </a:pPr>
            <a:r>
              <a:rPr lang="en-US" sz="1200" kern="1200" dirty="0">
                <a:solidFill>
                  <a:schemeClr val="tx1"/>
                </a:solidFill>
                <a:latin typeface="Arial" panose="020B0604020202020204" pitchFamily="34" charset="0"/>
                <a:ea typeface="ＭＳ Ｐゴシック" pitchFamily="34" charset="-128"/>
                <a:cs typeface="Arial" panose="020B0604020202020204" pitchFamily="34" charset="0"/>
              </a:rPr>
              <a:t>2019 – Leo Club Program reached 150 countries.</a:t>
            </a:r>
          </a:p>
          <a:p>
            <a:endParaRPr lang="en-US" dirty="0"/>
          </a:p>
        </p:txBody>
      </p:sp>
    </p:spTree>
    <p:extLst>
      <p:ext uri="{BB962C8B-B14F-4D97-AF65-F5344CB8AC3E}">
        <p14:creationId xmlns:p14="http://schemas.microsoft.com/office/powerpoint/2010/main" val="34008041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ea typeface="ＭＳ Ｐゴシック" pitchFamily="34" charset="-128"/>
              </a:rPr>
              <a:t>All Leo club officers, Leo club members, Leo club advisors and district/multiple district Leo chairpersons who have been reported</a:t>
            </a:r>
            <a:r>
              <a:rPr lang="en-US" altLang="en-US" baseline="0" dirty="0">
                <a:latin typeface="Arial" pitchFamily="34" charset="0"/>
                <a:ea typeface="ＭＳ Ｐゴシック" pitchFamily="34" charset="-128"/>
              </a:rPr>
              <a:t> for the current fiscal year and</a:t>
            </a:r>
            <a:r>
              <a:rPr lang="en-US" altLang="en-US" dirty="0">
                <a:latin typeface="Arial" pitchFamily="34" charset="0"/>
                <a:ea typeface="ＭＳ Ｐゴシック" pitchFamily="34" charset="-128"/>
              </a:rPr>
              <a:t> provided a unique email address will automatically receive the Leo </a:t>
            </a:r>
            <a:r>
              <a:rPr lang="en-US" altLang="en-US" dirty="0" err="1">
                <a:latin typeface="Arial" pitchFamily="34" charset="0"/>
                <a:ea typeface="ＭＳ Ｐゴシック" pitchFamily="34" charset="-128"/>
              </a:rPr>
              <a:t>eNews</a:t>
            </a:r>
            <a:r>
              <a:rPr lang="en-US" altLang="en-US" dirty="0">
                <a:latin typeface="Arial" pitchFamily="34" charset="0"/>
                <a:ea typeface="ＭＳ Ｐゴシック" pitchFamily="34" charset="-128"/>
              </a:rPr>
              <a:t> from International Headquarters. The </a:t>
            </a:r>
            <a:r>
              <a:rPr lang="en-US" altLang="en-US" dirty="0" err="1">
                <a:latin typeface="Arial" pitchFamily="34" charset="0"/>
                <a:ea typeface="ＭＳ Ｐゴシック" pitchFamily="34" charset="-128"/>
              </a:rPr>
              <a:t>eNews</a:t>
            </a:r>
            <a:r>
              <a:rPr lang="en-US" altLang="en-US" dirty="0">
                <a:latin typeface="Arial" pitchFamily="34" charset="0"/>
                <a:ea typeface="ＭＳ Ｐゴシック" pitchFamily="34" charset="-128"/>
              </a:rPr>
              <a:t> is sent quarterly and provides important information about upcoming deadlines, events and resources for Leos and Lions involved in the Leo Club Program.</a:t>
            </a:r>
          </a:p>
          <a:p>
            <a:endParaRPr lang="en-US" altLang="en-US" dirty="0">
              <a:latin typeface="Arial" pitchFamily="34" charset="0"/>
              <a:ea typeface="ＭＳ Ｐゴシック" pitchFamily="34" charset="-128"/>
            </a:endParaRPr>
          </a:p>
          <a:p>
            <a:r>
              <a:rPr lang="en-US" altLang="en-US" dirty="0">
                <a:latin typeface="Arial" pitchFamily="34" charset="0"/>
                <a:ea typeface="ＭＳ Ｐゴシック" pitchFamily="34" charset="-128"/>
              </a:rPr>
              <a:t>Advisors that have reported their contact details to International Headquarters and are not receiving the Leo </a:t>
            </a:r>
            <a:r>
              <a:rPr lang="en-US" altLang="en-US" dirty="0" err="1">
                <a:latin typeface="Arial" pitchFamily="34" charset="0"/>
                <a:ea typeface="ＭＳ Ｐゴシック" pitchFamily="34" charset="-128"/>
              </a:rPr>
              <a:t>eNews</a:t>
            </a:r>
            <a:r>
              <a:rPr lang="en-US" altLang="en-US" dirty="0">
                <a:latin typeface="Arial" pitchFamily="34" charset="0"/>
                <a:ea typeface="ＭＳ Ｐゴシック" pitchFamily="34" charset="-128"/>
              </a:rPr>
              <a:t> should contact the Leo Club Program Department to inquire.</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50</a:t>
            </a:fld>
            <a:endParaRPr lang="en-US"/>
          </a:p>
        </p:txBody>
      </p:sp>
    </p:spTree>
    <p:extLst>
      <p:ext uri="{BB962C8B-B14F-4D97-AF65-F5344CB8AC3E}">
        <p14:creationId xmlns:p14="http://schemas.microsoft.com/office/powerpoint/2010/main" val="17853924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itchFamily="34" charset="0"/>
                <a:ea typeface="ＭＳ Ｐゴシック" pitchFamily="34" charset="-128"/>
              </a:rPr>
              <a:t>The Leo Facebook page provides Lions and Leos with quick access to the latest news and developments within the Leo Club Program. The Facebook page also serves as a platform for Leos around the world to connect and share ideas on topics such as effective community service projects or being a good leader. Like the Leo </a:t>
            </a:r>
            <a:r>
              <a:rPr lang="en-US" altLang="en-US" dirty="0" err="1">
                <a:latin typeface="Arial" pitchFamily="34" charset="0"/>
                <a:ea typeface="ＭＳ Ｐゴシック" pitchFamily="34" charset="-128"/>
              </a:rPr>
              <a:t>eNews</a:t>
            </a:r>
            <a:r>
              <a:rPr lang="en-US" altLang="en-US" dirty="0">
                <a:latin typeface="Arial" pitchFamily="34" charset="0"/>
                <a:ea typeface="ＭＳ Ｐゴシック" pitchFamily="34" charset="-128"/>
              </a:rPr>
              <a:t>, it’s also a great way to stay informed of the latest news and events related to the Leo Club Program. Follow the page at www.facebook.com/leoclubs.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51</a:t>
            </a:fld>
            <a:endParaRPr lang="en-US"/>
          </a:p>
        </p:txBody>
      </p:sp>
    </p:spTree>
    <p:extLst>
      <p:ext uri="{BB962C8B-B14F-4D97-AF65-F5344CB8AC3E}">
        <p14:creationId xmlns:p14="http://schemas.microsoft.com/office/powerpoint/2010/main" val="26049365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Leo Advisory Panel is an advisory board of 32 Leos and Lions from each constitutional area that meet monthly and work on committees, providing feedback to Lions International and creating resources to help the Leo Club Program. The panel works on three committees that focus on Leo recruitment, Leo membership experience and Leo-to-Lion transition. Each committee has created PowerPoints and guides that are available on the Lions website. Applications are due each year on August 15.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52</a:t>
            </a:fld>
            <a:endParaRPr lang="en-US"/>
          </a:p>
        </p:txBody>
      </p:sp>
    </p:spTree>
    <p:extLst>
      <p:ext uri="{BB962C8B-B14F-4D97-AF65-F5344CB8AC3E}">
        <p14:creationId xmlns:p14="http://schemas.microsoft.com/office/powerpoint/2010/main" val="15522273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Leo or Leo-Lion can be appointed to serve at the Lions District or Lions Multiple District. </a:t>
            </a:r>
          </a:p>
          <a:p>
            <a:endParaRPr lang="en-US" dirty="0"/>
          </a:p>
          <a:p>
            <a:r>
              <a:rPr lang="en-US" dirty="0"/>
              <a:t>Leo-Lions also have the opportunity to serve as official liaisons to the Lions Club International Board of Directors. Two Leo-Lion are appointed annually to represent the interests and perspectives of young people. </a:t>
            </a:r>
          </a:p>
          <a:p>
            <a:endParaRPr lang="en-US" dirty="0"/>
          </a:p>
          <a:p>
            <a:r>
              <a:rPr lang="en-US" b="0" i="0" dirty="0">
                <a:solidFill>
                  <a:srgbClr val="151515"/>
                </a:solidFill>
                <a:effectLst/>
                <a:latin typeface="HelveticaNeue-Light"/>
              </a:rPr>
              <a:t>To learn more about </a:t>
            </a:r>
            <a:r>
              <a:rPr lang="en-US" dirty="0">
                <a:solidFill>
                  <a:srgbClr val="151515"/>
                </a:solidFill>
                <a:latin typeface="HelveticaNeue-Light"/>
              </a:rPr>
              <a:t>these positions</a:t>
            </a:r>
            <a:r>
              <a:rPr lang="en-US" b="0" i="0" dirty="0">
                <a:solidFill>
                  <a:srgbClr val="151515"/>
                </a:solidFill>
                <a:effectLst/>
                <a:latin typeface="HelveticaNeue-Light"/>
              </a:rPr>
              <a:t>, refer to Chapter III and Chapter VII of the Board Policy Manual. https://www.lionsclubs.org/en/resources-for-members/resource-center/board-policy-manual</a:t>
            </a:r>
            <a:r>
              <a:rPr lang="en-US" dirty="0">
                <a:solidFill>
                  <a:srgbClr val="151515"/>
                </a:solidFill>
                <a:latin typeface="HelveticaNeue-Light"/>
              </a:rPr>
              <a:t> </a:t>
            </a: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53</a:t>
            </a:fld>
            <a:endParaRPr lang="en-US"/>
          </a:p>
        </p:txBody>
      </p:sp>
    </p:spTree>
    <p:extLst>
      <p:ext uri="{BB962C8B-B14F-4D97-AF65-F5344CB8AC3E}">
        <p14:creationId xmlns:p14="http://schemas.microsoft.com/office/powerpoint/2010/main" val="14870079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Lions Learning Center (LLC) provides Lions and Leos with the opportunity to develop leadership skills through online learning courses accessible through the Lions website. A Leo will need Lion Account credentials to log in and navigate to the Learn digital tool.</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54</a:t>
            </a:fld>
            <a:endParaRPr lang="en-US"/>
          </a:p>
        </p:txBody>
      </p:sp>
    </p:spTree>
    <p:extLst>
      <p:ext uri="{BB962C8B-B14F-4D97-AF65-F5344CB8AC3E}">
        <p14:creationId xmlns:p14="http://schemas.microsoft.com/office/powerpoint/2010/main" val="21967034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rPr>
              <a:t>The Leo Leadership Grant offers Leos an opportunity to develop their leadership skills through a training or conference created with the specific needs of Leos in mind. Grants to help fund such conferences or trainings are available to Lions districts, multiple districts and constitutional areas. These trainings must address the development of Leos’ leadership skills, specifically in the areas of project management, teamwork, communication, innovation or planning community service projects.</a:t>
            </a:r>
          </a:p>
          <a:p>
            <a:endPar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endParaRPr>
          </a:p>
          <a:p>
            <a:r>
              <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rPr>
              <a:t>Lions International awards up to US$2,000 each fiscal year. To be considered for grant funding, grant applications must be submitted and approved prior to holding the event. Applications are reviewed in the order in which they are received beginning July 1 and are accepted on a rolling basis until May 1 of each fiscal year. Grants are awarded to eligible applicants based on the content and quality of the planned Leo leadership event. Applications are found on lionsclubs.org/</a:t>
            </a:r>
            <a:r>
              <a:rPr lang="en-US" altLang="en-US" sz="1200" dirty="0" err="1">
                <a:solidFill>
                  <a:schemeClr val="tx1"/>
                </a:solidFill>
                <a:latin typeface="Arial" panose="020B0604020202020204" pitchFamily="34" charset="0"/>
                <a:ea typeface="ＭＳ Ｐゴシック" pitchFamily="34" charset="-128"/>
                <a:cs typeface="Arial" panose="020B0604020202020204" pitchFamily="34" charset="0"/>
              </a:rPr>
              <a:t>leogrants</a:t>
            </a:r>
            <a:endPar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endParaRPr>
          </a:p>
          <a:p>
            <a:pPr lvl="0" rtl="0">
              <a:lnSpc>
                <a:spcPct val="166666"/>
              </a:lnSpc>
              <a:spcBef>
                <a:spcPts val="0"/>
              </a:spcBef>
              <a:spcAft>
                <a:spcPts val="1100"/>
              </a:spcAft>
              <a:buClr>
                <a:schemeClr val="dk1"/>
              </a:buClr>
              <a:buSzPct val="91666"/>
              <a:buFont typeface="Arial"/>
              <a:buNone/>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55</a:t>
            </a:fld>
            <a:endParaRPr lang="en-US"/>
          </a:p>
        </p:txBody>
      </p:sp>
    </p:spTree>
    <p:extLst>
      <p:ext uri="{BB962C8B-B14F-4D97-AF65-F5344CB8AC3E}">
        <p14:creationId xmlns:p14="http://schemas.microsoft.com/office/powerpoint/2010/main" val="24907868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0"/>
              </a:spcBef>
              <a:spcAft>
                <a:spcPts val="1100"/>
              </a:spcAft>
              <a:buClr>
                <a:schemeClr val="dk1"/>
              </a:buClr>
              <a:buSzPct val="91666"/>
              <a:buFont typeface="Arial"/>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LCIF Leo Service Grant was started in 2018 to help provide financial assistant to Leo service projects. A Lions district or multiple district can apply for up to US$5,000, regardless of the number of clubs involved or the type of club, with a 25% matching requirement mobilized by the local Leos and Lions. This grant is the first grant that LCIF has created just for Leos. Leo clubs looking to complete a project that has a strong service component, Leo/Lion collaboration or meets an unmet humanitarian need in the community should consider applying for this grant. If you have any questions, please email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LCIFLeoGrants@lionsclubs.org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56</a:t>
            </a:fld>
            <a:endParaRPr lang="en-US"/>
          </a:p>
        </p:txBody>
      </p:sp>
    </p:spTree>
    <p:extLst>
      <p:ext uri="{BB962C8B-B14F-4D97-AF65-F5344CB8AC3E}">
        <p14:creationId xmlns:p14="http://schemas.microsoft.com/office/powerpoint/2010/main" val="18909138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66666"/>
              </a:lnSpc>
              <a:spcBef>
                <a:spcPts val="0"/>
              </a:spcBef>
              <a:spcAft>
                <a:spcPts val="1100"/>
              </a:spcAft>
              <a:buClr>
                <a:schemeClr val="dk1"/>
              </a:buClr>
              <a:buSzPct val="91666"/>
              <a:buFont typeface="Arial"/>
              <a:buNone/>
              <a:tabLst/>
              <a:defRPr/>
            </a:pPr>
            <a:r>
              <a:rPr lang="en-US" altLang="en-US" dirty="0">
                <a:latin typeface="Arial" pitchFamily="34" charset="0"/>
                <a:ea typeface="ＭＳ Ｐゴシック" pitchFamily="34" charset="-128"/>
              </a:rPr>
              <a:t>Lions International offers a variety of awards and recognition for Leos and Lions involved in the Leo Club Program. Some awards are meant for individual Leos and Lions, while others are designed to recognize Leo clubs, districts, or multiple districts. For more detailed information, including a full listing of awards and application forms, visit the Leo webpage at </a:t>
            </a:r>
            <a:r>
              <a:rPr lang="en-US" altLang="en-US" sz="1200" dirty="0" err="1">
                <a:solidFill>
                  <a:schemeClr val="tx1"/>
                </a:solidFill>
                <a:latin typeface="Arial" panose="020B0604020202020204" pitchFamily="34" charset="0"/>
                <a:ea typeface="ＭＳ Ｐゴシック" pitchFamily="34" charset="-128"/>
                <a:cs typeface="Arial" panose="020B0604020202020204" pitchFamily="34" charset="0"/>
              </a:rPr>
              <a:t>lionsclubs.org</a:t>
            </a:r>
            <a:r>
              <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rPr>
              <a:t>/</a:t>
            </a:r>
            <a:r>
              <a:rPr lang="en-US" altLang="en-US" sz="1200" dirty="0" err="1">
                <a:solidFill>
                  <a:schemeClr val="tx1"/>
                </a:solidFill>
                <a:latin typeface="Arial" panose="020B0604020202020204" pitchFamily="34" charset="0"/>
                <a:ea typeface="ＭＳ Ｐゴシック" pitchFamily="34" charset="-128"/>
                <a:cs typeface="Arial" panose="020B0604020202020204" pitchFamily="34" charset="0"/>
              </a:rPr>
              <a:t>leos</a:t>
            </a:r>
            <a:r>
              <a:rPr lang="en-US" altLang="en-US" dirty="0">
                <a:latin typeface="Arial" pitchFamily="34" charset="0"/>
                <a:ea typeface="ＭＳ Ｐゴシック" pitchFamily="34" charset="-128"/>
              </a:rPr>
              <a:t>.</a:t>
            </a:r>
          </a:p>
          <a:p>
            <a:pPr lvl="0" rtl="0">
              <a:lnSpc>
                <a:spcPct val="166666"/>
              </a:lnSpc>
              <a:spcBef>
                <a:spcPts val="0"/>
              </a:spcBef>
              <a:spcAft>
                <a:spcPts val="1100"/>
              </a:spcAft>
              <a:buClr>
                <a:schemeClr val="dk1"/>
              </a:buClr>
              <a:buSzPct val="91666"/>
              <a:buFont typeface="Arial"/>
              <a:buNone/>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57</a:t>
            </a:fld>
            <a:endParaRPr lang="en-US"/>
          </a:p>
        </p:txBody>
      </p:sp>
    </p:spTree>
    <p:extLst>
      <p:ext uri="{BB962C8B-B14F-4D97-AF65-F5344CB8AC3E}">
        <p14:creationId xmlns:p14="http://schemas.microsoft.com/office/powerpoint/2010/main" val="15228387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mn-lt"/>
              </a:rPr>
              <a:t>Instructor Notes: For the optional end of module activity for Module 4, ask participants to reflect on the blueprint you developed at the end of Module 2. Ask what resources they will use to help achieve or augment the plans they made to have a successful club. </a:t>
            </a:r>
            <a:endParaRPr lang="en-US" dirty="0"/>
          </a:p>
          <a:p>
            <a:endParaRPr lang="en-US" dirty="0"/>
          </a:p>
          <a:p>
            <a:r>
              <a:rPr lang="en-US" dirty="0"/>
              <a:t>Example: Advisors who planned to host a recruitment night at the school can plan to order some brochures and posters from Lions Clubs International by filling out the Leo Club Program Publication Form. </a:t>
            </a:r>
          </a:p>
          <a:p>
            <a:endParaRPr lang="en-US" dirty="0"/>
          </a:p>
          <a:p>
            <a:r>
              <a:rPr lang="en-US" dirty="0"/>
              <a:t>Estimated Time: 10 minutes</a:t>
            </a:r>
          </a:p>
        </p:txBody>
      </p:sp>
      <p:sp>
        <p:nvSpPr>
          <p:cNvPr id="4" name="Slide Number Placeholder 3"/>
          <p:cNvSpPr>
            <a:spLocks noGrp="1"/>
          </p:cNvSpPr>
          <p:nvPr>
            <p:ph type="sldNum" sz="quarter" idx="5"/>
          </p:nvPr>
        </p:nvSpPr>
        <p:spPr/>
        <p:txBody>
          <a:bodyPr/>
          <a:lstStyle/>
          <a:p>
            <a:fld id="{65F38A34-01B5-8B47-8788-985DCB17BFD7}" type="slidenum">
              <a:rPr lang="en-US" smtClean="0"/>
              <a:t>58</a:t>
            </a:fld>
            <a:endParaRPr lang="en-US"/>
          </a:p>
        </p:txBody>
      </p:sp>
    </p:spTree>
    <p:extLst>
      <p:ext uri="{BB962C8B-B14F-4D97-AF65-F5344CB8AC3E}">
        <p14:creationId xmlns:p14="http://schemas.microsoft.com/office/powerpoint/2010/main" val="35782902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itchFamily="34" charset="0"/>
                <a:ea typeface="ＭＳ Ｐゴシック" pitchFamily="34" charset="-128"/>
              </a:rPr>
              <a:t>The “continuing the Leo service journey” module discusses how a Leo club advisor can help Leos continue their journey to becoming a Lion and the different pathways to membership for a Leo.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2400" dirty="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2400" dirty="0">
                <a:latin typeface="Arial" pitchFamily="34" charset="0"/>
                <a:ea typeface="ＭＳ Ｐゴシック" pitchFamily="34" charset="-128"/>
              </a:rPr>
              <a:t>This module will cover:</a:t>
            </a:r>
          </a:p>
          <a:p>
            <a:pPr marL="742950" lvl="1" indent="-285750">
              <a:buFont typeface="Arial" panose="020B0604020202020204" pitchFamily="34" charset="0"/>
              <a:buChar char="•"/>
              <a:defRPr/>
            </a:pPr>
            <a:r>
              <a:rPr lang="en-US" altLang="en-US" sz="2400" dirty="0">
                <a:latin typeface="Arial" pitchFamily="34" charset="0"/>
                <a:ea typeface="ＭＳ Ｐゴシック" pitchFamily="34" charset="-128"/>
              </a:rPr>
              <a:t>How Leo club advisors support the Leo to Lion journey.</a:t>
            </a:r>
          </a:p>
          <a:p>
            <a:pPr marL="742950" lvl="1" indent="-285750">
              <a:buFont typeface="Arial" panose="020B0604020202020204" pitchFamily="34" charset="0"/>
              <a:buChar char="•"/>
              <a:defRPr/>
            </a:pPr>
            <a:r>
              <a:rPr lang="en-US" altLang="en-US" sz="2400" dirty="0">
                <a:latin typeface="Arial" pitchFamily="34" charset="0"/>
                <a:ea typeface="ＭＳ Ｐゴシック" pitchFamily="34" charset="-128"/>
              </a:rPr>
              <a:t>Different types of Lions clubs Leos can join.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end of this module, advisors should know all the options Leos have to join a Lions club.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59</a:t>
            </a:fld>
            <a:endParaRPr lang="en-US"/>
          </a:p>
        </p:txBody>
      </p:sp>
    </p:spTree>
    <p:extLst>
      <p:ext uri="{BB962C8B-B14F-4D97-AF65-F5344CB8AC3E}">
        <p14:creationId xmlns:p14="http://schemas.microsoft.com/office/powerpoint/2010/main" val="2208409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The purpose of the Leo club is to promote the service activities that develop the individual qualities of Leadership, Experience and Opportunity among young people in the community. The Leo program embodies those words by:</a:t>
            </a:r>
          </a:p>
          <a:p>
            <a:pPr marL="171450" indent="-171450">
              <a:buFont typeface="Arial" panose="020B0604020202020204" pitchFamily="34" charset="0"/>
              <a:buChar char="•"/>
            </a:pPr>
            <a:r>
              <a:rPr lang="en-US" dirty="0">
                <a:solidFill>
                  <a:schemeClr val="tx1"/>
                </a:solidFill>
              </a:rPr>
              <a:t>Leadership – Developing Leos’ skills as a project organizer, time manager and team leader.</a:t>
            </a:r>
          </a:p>
          <a:p>
            <a:pPr marL="171450" indent="-171450">
              <a:buFont typeface="Arial" panose="020B0604020202020204" pitchFamily="34" charset="0"/>
              <a:buChar char="•"/>
            </a:pPr>
            <a:r>
              <a:rPr lang="en-US" dirty="0">
                <a:solidFill>
                  <a:schemeClr val="tx1"/>
                </a:solidFill>
              </a:rPr>
              <a:t>Experience –Encouraging Leos to discover how teamwork and cooperation can bring positive changes in the community.</a:t>
            </a:r>
          </a:p>
          <a:p>
            <a:pPr marL="171450" indent="-171450">
              <a:buFont typeface="Arial" panose="020B0604020202020204" pitchFamily="34" charset="0"/>
              <a:buChar char="•"/>
            </a:pPr>
            <a:r>
              <a:rPr lang="en-US" dirty="0">
                <a:solidFill>
                  <a:schemeClr val="tx1"/>
                </a:solidFill>
              </a:rPr>
              <a:t>Opportunity – Creating lifelong connections to Leos as they see their impact through community service.</a:t>
            </a:r>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10653483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3102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training is an overview of the different service pathways available to Leos, with a deep dive into the Leo-Lion membership program, Lion club types and awards for advisors and chairpersons. </a:t>
            </a:r>
          </a:p>
          <a:p>
            <a:endParaRPr lang="en-US" dirty="0">
              <a:cs typeface="Calibri"/>
            </a:endParaRPr>
          </a:p>
          <a:p>
            <a:r>
              <a:rPr lang="en-US" dirty="0">
                <a:cs typeface="Calibri"/>
              </a:rPr>
              <a:t>These slides are intended for Leo Club Advisors and Leo Chairpersons to help educate them on the Leo to Lion transition.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 quick fact: in a 2019 survey, the majority of Leos indicated that continuing their service journey as Lions was important to them. However, the transition rate from Leo to Lion is under 10%. </a:t>
            </a:r>
            <a:endParaRPr lang="en-US"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61</a:t>
            </a:fld>
            <a:endParaRPr lang="en-US"/>
          </a:p>
        </p:txBody>
      </p:sp>
    </p:spTree>
    <p:extLst>
      <p:ext uri="{BB962C8B-B14F-4D97-AF65-F5344CB8AC3E}">
        <p14:creationId xmlns:p14="http://schemas.microsoft.com/office/powerpoint/2010/main" val="21255229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cs typeface="Calibri"/>
              </a:rPr>
              <a:t>The Leo Club Advisor is usually the first and most prominent connection a Leo has to the broader Lions Club family. </a:t>
            </a:r>
          </a:p>
          <a:p>
            <a:r>
              <a:rPr lang="en-US" sz="1200" dirty="0">
                <a:cs typeface="Calibri"/>
              </a:rPr>
              <a:t>Their role:</a:t>
            </a:r>
          </a:p>
          <a:p>
            <a:pPr marL="628650" lvl="1" indent="-171450">
              <a:buFont typeface="Arial" panose="020B0604020202020204" pitchFamily="34" charset="0"/>
              <a:buChar char="•"/>
            </a:pPr>
            <a:r>
              <a:rPr lang="en-US" sz="1200" dirty="0">
                <a:cs typeface="Calibri"/>
              </a:rPr>
              <a:t>Encourage the relationship between Leos and their Lions club members</a:t>
            </a:r>
          </a:p>
          <a:p>
            <a:pPr marL="628650" lvl="1" indent="-171450">
              <a:buFont typeface="Arial" panose="020B0604020202020204" pitchFamily="34" charset="0"/>
              <a:buChar char="•"/>
            </a:pPr>
            <a:r>
              <a:rPr lang="en-US" sz="1200" dirty="0">
                <a:cs typeface="Calibri"/>
              </a:rPr>
              <a:t>Help Leos plan a roadmap to their continuing service with Lions Clubs International</a:t>
            </a:r>
          </a:p>
          <a:p>
            <a:pPr marL="171450" indent="-171450">
              <a:buFont typeface="Arial" panose="020B0604020202020204" pitchFamily="34" charset="0"/>
              <a:buChar char="•"/>
            </a:pPr>
            <a:endParaRPr lang="en-US" sz="1200" dirty="0">
              <a:cs typeface="Calibri"/>
            </a:endParaRPr>
          </a:p>
          <a:p>
            <a:pPr marL="0" indent="0">
              <a:buFont typeface="Arial" panose="020B0604020202020204" pitchFamily="34" charset="0"/>
              <a:buNone/>
            </a:pPr>
            <a:r>
              <a:rPr lang="en-US" sz="1200" dirty="0">
                <a:cs typeface="Calibri"/>
              </a:rPr>
              <a:t>A Leos relationship with their Lions club doesn't start at when you ask them to become a Lion, it's throughout a Leo's experience. </a:t>
            </a:r>
          </a:p>
          <a:p>
            <a:pPr marL="171450" indent="-171450">
              <a:buFont typeface="Arial" panose="020B0604020202020204" pitchFamily="34" charset="0"/>
              <a:buChar char="•"/>
            </a:pPr>
            <a:endParaRPr lang="en-US" sz="1200" dirty="0">
              <a:cs typeface="Calibri"/>
            </a:endParaRPr>
          </a:p>
          <a:p>
            <a:pPr marL="0" indent="0">
              <a:buFont typeface="Arial" panose="020B0604020202020204" pitchFamily="34" charset="0"/>
              <a:buNone/>
            </a:pPr>
            <a:r>
              <a:rPr lang="en-US" sz="1200" dirty="0">
                <a:cs typeface="Calibri"/>
              </a:rPr>
              <a:t>Some pointers on helping Leos</a:t>
            </a:r>
          </a:p>
          <a:p>
            <a:pPr marL="628650" lvl="1" indent="-171450">
              <a:buFont typeface="Arial" panose="020B0604020202020204" pitchFamily="34" charset="0"/>
              <a:buChar char="•"/>
            </a:pPr>
            <a:r>
              <a:rPr lang="en-US" sz="1200" dirty="0">
                <a:cs typeface="Calibri"/>
              </a:rPr>
              <a:t>Hold joint Leo and Lion service projects. </a:t>
            </a:r>
          </a:p>
          <a:p>
            <a:pPr marL="628650" lvl="1" indent="-171450">
              <a:buFont typeface="Arial" panose="020B0604020202020204" pitchFamily="34" charset="0"/>
              <a:buChar char="•"/>
            </a:pPr>
            <a:r>
              <a:rPr lang="en-US" sz="1200" dirty="0">
                <a:cs typeface="Calibri"/>
              </a:rPr>
              <a:t>Make Leos feel welcome at Lions meetings and events — </a:t>
            </a:r>
            <a:r>
              <a:rPr lang="en-US" sz="1200" u="sng" dirty="0">
                <a:cs typeface="Calibri"/>
              </a:rPr>
              <a:t>while they are still active Leos</a:t>
            </a:r>
            <a:r>
              <a:rPr lang="en-US" sz="1200" u="none" dirty="0">
                <a:cs typeface="Calibri"/>
              </a:rPr>
              <a:t> — </a:t>
            </a:r>
            <a:r>
              <a:rPr lang="en-US" sz="1200" dirty="0">
                <a:cs typeface="Calibri"/>
              </a:rPr>
              <a:t>before thinking about inviting them as new Lions members.</a:t>
            </a:r>
          </a:p>
          <a:p>
            <a:pPr marL="628650" lvl="1" indent="-171450">
              <a:buFont typeface="Arial" panose="020B0604020202020204" pitchFamily="34" charset="0"/>
              <a:buChar char="•"/>
            </a:pPr>
            <a:r>
              <a:rPr lang="en-US" sz="1200" dirty="0">
                <a:cs typeface="Calibri"/>
              </a:rPr>
              <a:t>Positive role models and experiences matter! Feeling respected and vital to the group and their cause makes for a very positive experience. </a:t>
            </a:r>
          </a:p>
          <a:p>
            <a:pPr marL="628650" lvl="1" indent="-171450">
              <a:buFont typeface="Arial" panose="020B0604020202020204" pitchFamily="34" charset="0"/>
              <a:buChar char="•"/>
            </a:pPr>
            <a:r>
              <a:rPr lang="en-US" sz="1200" dirty="0">
                <a:cs typeface="Calibri"/>
              </a:rPr>
              <a:t>A diminished input or feeling of failure can demotivate Leos. </a:t>
            </a:r>
          </a:p>
        </p:txBody>
      </p:sp>
      <p:sp>
        <p:nvSpPr>
          <p:cNvPr id="4" name="Slide Number Placeholder 3"/>
          <p:cNvSpPr>
            <a:spLocks noGrp="1"/>
          </p:cNvSpPr>
          <p:nvPr>
            <p:ph type="sldNum" sz="quarter" idx="5"/>
          </p:nvPr>
        </p:nvSpPr>
        <p:spPr/>
        <p:txBody>
          <a:bodyPr/>
          <a:lstStyle/>
          <a:p>
            <a:fld id="{28EC7B55-43E3-4FAC-A905-28B75FD6C7DA}" type="slidenum">
              <a:rPr lang="en-US" smtClean="0"/>
              <a:t>62</a:t>
            </a:fld>
            <a:endParaRPr lang="en-US"/>
          </a:p>
        </p:txBody>
      </p:sp>
    </p:spTree>
    <p:extLst>
      <p:ext uri="{BB962C8B-B14F-4D97-AF65-F5344CB8AC3E}">
        <p14:creationId xmlns:p14="http://schemas.microsoft.com/office/powerpoint/2010/main" val="12577513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cs typeface="Calibri"/>
              </a:rPr>
              <a:t>Reporting service in MyLCI is huge for a Leo’s service journey. Here’s why:</a:t>
            </a:r>
          </a:p>
          <a:p>
            <a:pPr marL="171450" indent="-171450">
              <a:buFont typeface="Arial" panose="020B0604020202020204" pitchFamily="34" charset="0"/>
              <a:buChar char="•"/>
            </a:pPr>
            <a:r>
              <a:rPr lang="en-US" sz="1200" dirty="0">
                <a:cs typeface="Calibri"/>
              </a:rPr>
              <a:t>They only get communications about continuing their journey if they are reported in the system. </a:t>
            </a:r>
          </a:p>
          <a:p>
            <a:pPr marL="171450" indent="-171450">
              <a:buFont typeface="Arial" panose="020B0604020202020204" pitchFamily="34" charset="0"/>
              <a:buChar char="•"/>
            </a:pPr>
            <a:r>
              <a:rPr lang="en-US" sz="1200" dirty="0">
                <a:cs typeface="Calibri"/>
              </a:rPr>
              <a:t>They can see the years of impact they’ve had on their record in MyLCI. </a:t>
            </a:r>
          </a:p>
          <a:p>
            <a:pPr marL="171450" indent="-171450">
              <a:buFont typeface="Arial" panose="020B0604020202020204" pitchFamily="34" charset="0"/>
              <a:buChar char="•"/>
            </a:pPr>
            <a:r>
              <a:rPr lang="en-US" sz="1200" dirty="0">
                <a:cs typeface="Calibri"/>
              </a:rPr>
              <a:t>Their service will help them reach the eligibility requirements — Leos must serve at least one year and a day to be eligible for the Leo-Lion program.</a:t>
            </a:r>
          </a:p>
          <a:p>
            <a:endParaRPr lang="en-US" sz="1200" dirty="0">
              <a:cs typeface="Calibri"/>
            </a:endParaRP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63</a:t>
            </a:fld>
            <a:endParaRPr lang="en-US"/>
          </a:p>
        </p:txBody>
      </p:sp>
    </p:spTree>
    <p:extLst>
      <p:ext uri="{BB962C8B-B14F-4D97-AF65-F5344CB8AC3E}">
        <p14:creationId xmlns:p14="http://schemas.microsoft.com/office/powerpoint/2010/main" val="19964630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cs typeface="Calibri"/>
              </a:rPr>
              <a:t>As an advisor, your role is to provide a road map that presents multiple options for Leos to continue their service journey in Lions. </a:t>
            </a:r>
          </a:p>
          <a:p>
            <a:pPr marL="685800" lvl="1" indent="-228600">
              <a:buFont typeface="+mj-lt"/>
              <a:buAutoNum type="arabicPeriod"/>
            </a:pPr>
            <a:r>
              <a:rPr lang="en-US" dirty="0">
                <a:cs typeface="Calibri"/>
              </a:rPr>
              <a:t>Talk to them about their future plans. Find out what they’re looking for.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cs typeface="Calibri"/>
              </a:rPr>
              <a:t>Understand the different choices, opportunities and challenges that Leos face today compared to your experiences.</a:t>
            </a:r>
          </a:p>
          <a:p>
            <a:pPr marL="685800" lvl="1" indent="-228600">
              <a:buFont typeface="+mj-lt"/>
              <a:buAutoNum type="arabicPeriod"/>
            </a:pPr>
            <a:r>
              <a:rPr lang="en-US" dirty="0">
                <a:cs typeface="Calibri"/>
              </a:rPr>
              <a:t>Encourage them to keep serving and to develop their leadership skills.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cs typeface="Calibri"/>
              </a:rPr>
              <a:t>Offer them different pathways to Lions membership — show them how Lions membership is flexible.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cs typeface="Calibri"/>
              </a:rPr>
              <a:t>It’s easy to think: “Leos don’t want to become Lions. They’ll be too busy with school and will come back later.” Here are some things to remind you and your Leos: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Schools around the world are filled with students who have joined service clubs and organizations.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In fact, some schools require service to maintain good standing.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Volunteer hours are now part of scholarship requirements and part of a well-rounded professional resume.</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64</a:t>
            </a:fld>
            <a:endParaRPr lang="en-US"/>
          </a:p>
        </p:txBody>
      </p:sp>
    </p:spTree>
    <p:extLst>
      <p:ext uri="{BB962C8B-B14F-4D97-AF65-F5344CB8AC3E}">
        <p14:creationId xmlns:p14="http://schemas.microsoft.com/office/powerpoint/2010/main" val="5983712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review the important takeaways from this section.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section of slides will review the Leo-Lion membership type and Lions club options attractive to Leos. </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65</a:t>
            </a:fld>
            <a:endParaRPr lang="en-US"/>
          </a:p>
        </p:txBody>
      </p:sp>
    </p:spTree>
    <p:extLst>
      <p:ext uri="{BB962C8B-B14F-4D97-AF65-F5344CB8AC3E}">
        <p14:creationId xmlns:p14="http://schemas.microsoft.com/office/powerpoint/2010/main" val="12112198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66</a:t>
            </a:fld>
            <a:endParaRPr lang="en-US"/>
          </a:p>
        </p:txBody>
      </p:sp>
    </p:spTree>
    <p:extLst>
      <p:ext uri="{BB962C8B-B14F-4D97-AF65-F5344CB8AC3E}">
        <p14:creationId xmlns:p14="http://schemas.microsoft.com/office/powerpoint/2010/main" val="8359046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Leo-Lion program is a membership program exclusively for Leos who are ready to become Lions.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a:t>
            </a:r>
            <a:r>
              <a:rPr lang="en-US" b="1" dirty="0"/>
              <a:t>Lions membership type</a:t>
            </a:r>
            <a:r>
              <a:rPr lang="en-US" dirty="0"/>
              <a:t>, and not part of the Leo program.</a:t>
            </a:r>
          </a:p>
          <a:p>
            <a:endParaRPr lang="en-US" dirty="0"/>
          </a:p>
          <a:p>
            <a:pPr defTabSz="931774">
              <a:defRPr/>
            </a:pPr>
            <a:r>
              <a:rPr lang="en-US" dirty="0">
                <a:solidFill>
                  <a:schemeClr val="accent1">
                    <a:lumMod val="75000"/>
                  </a:schemeClr>
                </a:solidFill>
              </a:rPr>
              <a:t>It’s important to understand the eligibility. A current or former Leo seeking membership must also meet the criteria of: </a:t>
            </a:r>
          </a:p>
          <a:p>
            <a:pPr marL="685800" lvl="1" indent="-228600" defTabSz="931774">
              <a:buFont typeface="+mj-lt"/>
              <a:buAutoNum type="arabicPeriod"/>
              <a:defRPr/>
            </a:pPr>
            <a:r>
              <a:rPr lang="en-US" dirty="0">
                <a:solidFill>
                  <a:schemeClr val="accent1">
                    <a:lumMod val="75000"/>
                  </a:schemeClr>
                </a:solidFill>
              </a:rPr>
              <a:t>Having served as a Leo for at least one year plus one day</a:t>
            </a:r>
          </a:p>
          <a:p>
            <a:pPr marL="685800" lvl="1" indent="-228600" defTabSz="931774">
              <a:buFont typeface="+mj-lt"/>
              <a:buAutoNum type="arabicPeriod"/>
              <a:defRPr/>
            </a:pPr>
            <a:r>
              <a:rPr lang="en-US" dirty="0">
                <a:solidFill>
                  <a:schemeClr val="accent1">
                    <a:lumMod val="75000"/>
                  </a:schemeClr>
                </a:solidFill>
              </a:rPr>
              <a:t>Is between the age of legal majority through age 35. </a:t>
            </a:r>
          </a:p>
          <a:p>
            <a:pPr defTabSz="931774">
              <a:defRPr/>
            </a:pPr>
            <a:endParaRPr lang="en-US" dirty="0">
              <a:solidFill>
                <a:schemeClr val="accent1">
                  <a:lumMod val="75000"/>
                </a:schemeClr>
              </a:solidFill>
            </a:endParaRPr>
          </a:p>
          <a:p>
            <a:pPr defTabSz="931774">
              <a:defRPr/>
            </a:pPr>
            <a:r>
              <a:rPr lang="en-US" dirty="0">
                <a:solidFill>
                  <a:schemeClr val="accent1">
                    <a:lumMod val="75000"/>
                  </a:schemeClr>
                </a:solidFill>
              </a:rPr>
              <a:t>A current Leo can transition directly from the Leo program to this Lions membership type. Or a former Leo who left Lions can return to the organization and join as a Leo-Lion member if they still meet the requirements of the program.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Access the Leo-Lion Info Card by clicking on the “</a:t>
            </a:r>
            <a:r>
              <a:rPr lang="en-US" sz="1200" b="1" dirty="0">
                <a:hlinkClick r:id="rId3"/>
              </a:rPr>
              <a:t>Learn more</a:t>
            </a:r>
            <a:r>
              <a:rPr lang="en-US" b="1" dirty="0"/>
              <a:t>” link in the slide</a:t>
            </a:r>
            <a:endParaRPr lang="en-US" sz="1200" b="1" dirty="0"/>
          </a:p>
          <a:p>
            <a:endParaRPr lang="en-US" b="1" dirty="0"/>
          </a:p>
        </p:txBody>
      </p:sp>
      <p:sp>
        <p:nvSpPr>
          <p:cNvPr id="4" name="Slide Number Placeholder 3"/>
          <p:cNvSpPr>
            <a:spLocks noGrp="1"/>
          </p:cNvSpPr>
          <p:nvPr>
            <p:ph type="sldNum" sz="quarter" idx="5"/>
          </p:nvPr>
        </p:nvSpPr>
        <p:spPr/>
        <p:txBody>
          <a:bodyPr/>
          <a:lstStyle/>
          <a:p>
            <a:fld id="{28EC7B55-43E3-4FAC-A905-28B75FD6C7DA}" type="slidenum">
              <a:rPr lang="en-US" smtClean="0"/>
              <a:t>67</a:t>
            </a:fld>
            <a:endParaRPr lang="en-US"/>
          </a:p>
        </p:txBody>
      </p:sp>
    </p:spTree>
    <p:extLst>
      <p:ext uri="{BB962C8B-B14F-4D97-AF65-F5344CB8AC3E}">
        <p14:creationId xmlns:p14="http://schemas.microsoft.com/office/powerpoint/2010/main" val="20442420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July of 2018, then International President Gudrun </a:t>
            </a:r>
            <a:r>
              <a:rPr lang="en-US" b="0" i="0" dirty="0" err="1">
                <a:solidFill>
                  <a:srgbClr val="112E57"/>
                </a:solidFill>
                <a:effectLst/>
                <a:latin typeface="HelveticaNeue-Bold"/>
              </a:rPr>
              <a:t>Yngvadottir</a:t>
            </a:r>
            <a:r>
              <a:rPr lang="en-US" dirty="0"/>
              <a:t>, appointed the first Leo-Lion Board Liaisons as an added a program benefit.</a:t>
            </a:r>
          </a:p>
          <a:p>
            <a:endParaRPr lang="en-US" dirty="0"/>
          </a:p>
          <a:p>
            <a:pPr defTabSz="931774">
              <a:defRPr/>
            </a:pPr>
            <a:r>
              <a:rPr lang="en-US" dirty="0"/>
              <a:t>Each year, two Leo-Lion board liaisons are appointed by the IP to promote the Leo-Lion Program, represent young Lions members and Leos around the world.</a:t>
            </a:r>
          </a:p>
          <a:p>
            <a:pPr defTabSz="931774">
              <a:defRPr/>
            </a:pPr>
            <a:endParaRPr lang="en-US" dirty="0"/>
          </a:p>
          <a:p>
            <a:r>
              <a:rPr lang="en-US" dirty="0"/>
              <a:t>Many districts and multiple districts have followed this model of inviting young leaders to non-voting positions on their cabinets and councils to gain insight to issues important to young members.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2019, Leos shared their feedback in a survey, and identified membership benefits that are important in their decision to become Lion members. In January of 2020, the enhanced Leo-Lion program was launched. </a:t>
            </a:r>
            <a:endParaRPr lang="en-US" dirty="0">
              <a:solidFill>
                <a:schemeClr val="accent1">
                  <a:lumMod val="75000"/>
                </a:schemeClr>
              </a:solidFill>
            </a:endParaRPr>
          </a:p>
          <a:p>
            <a:endParaRPr lang="en-US" dirty="0"/>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1200" b="1" kern="1200" noProof="0" dirty="0">
                <a:solidFill>
                  <a:schemeClr val="tx1"/>
                </a:solidFill>
                <a:latin typeface="+mn-lt"/>
                <a:ea typeface="+mn-ea"/>
                <a:cs typeface="+mn-cs"/>
              </a:rPr>
              <a:t>Read more about each of these benefits by following the </a:t>
            </a:r>
            <a:r>
              <a:rPr lang="en-US" sz="1200" b="1" kern="1200" dirty="0">
                <a:solidFill>
                  <a:schemeClr val="tx1"/>
                </a:solidFill>
                <a:latin typeface="+mn-lt"/>
                <a:ea typeface="+mn-ea"/>
                <a:cs typeface="+mn-cs"/>
              </a:rPr>
              <a:t>“</a:t>
            </a:r>
            <a:r>
              <a:rPr lang="en-US" sz="1200" b="1" dirty="0">
                <a:hlinkClick r:id="rId3"/>
              </a:rPr>
              <a:t>Learn more</a:t>
            </a:r>
            <a:r>
              <a:rPr lang="en-US" sz="1200" b="1" kern="1200" dirty="0">
                <a:solidFill>
                  <a:schemeClr val="tx1"/>
                </a:solidFill>
                <a:latin typeface="+mn-lt"/>
                <a:ea typeface="+mn-ea"/>
                <a:cs typeface="+mn-cs"/>
              </a:rPr>
              <a:t>” link in the slide</a:t>
            </a:r>
            <a:endParaRPr kumimoji="0" lang="en-US" sz="12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68</a:t>
            </a:fld>
            <a:endParaRPr lang="en-US"/>
          </a:p>
        </p:txBody>
      </p:sp>
    </p:spTree>
    <p:extLst>
      <p:ext uri="{BB962C8B-B14F-4D97-AF65-F5344CB8AC3E}">
        <p14:creationId xmlns:p14="http://schemas.microsoft.com/office/powerpoint/2010/main" val="21380969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cs typeface="+mn-cs"/>
              </a:rPr>
              <a:t>Each month Lions Clubs International ships complimentary Leo-Lion membership pins to new Leo-Lion members who were entered in MyLCI the month prior.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cs typeface="+mn-cs"/>
              </a:rPr>
              <a:t>Leo-Lions may purchase additional pins from the Lions clubs Shop.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cs typeface="+mn-cs"/>
              </a:rPr>
              <a:t>Pins are to be worn only by Leo-Lions, and are not to be traded or gifted to non-Leo-Lion members.</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69</a:t>
            </a:fld>
            <a:endParaRPr lang="en-US"/>
          </a:p>
        </p:txBody>
      </p:sp>
    </p:spTree>
    <p:extLst>
      <p:ext uri="{BB962C8B-B14F-4D97-AF65-F5344CB8AC3E}">
        <p14:creationId xmlns:p14="http://schemas.microsoft.com/office/powerpoint/2010/main" val="477838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0" dirty="0">
                <a:solidFill>
                  <a:srgbClr val="55565A"/>
                </a:solidFill>
                <a:latin typeface="Arial" charset="0"/>
                <a:cs typeface="Arial" charset="0"/>
              </a:rPr>
              <a:t>The Leo Club Program is a youth development program. It adheres to the following objectives to grow the community of young people. As stated in Lions International Board Policy, Chapter XXII, the objectives are as follows.  </a:t>
            </a:r>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13963105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a:t>The </a:t>
            </a:r>
            <a:r>
              <a:rPr lang="en-US" sz="1400" b="1" dirty="0"/>
              <a:t>Leo-Lion Cultural Exchange Ambassador Scholarship:</a:t>
            </a:r>
            <a:r>
              <a:rPr lang="en-US" b="1" dirty="0"/>
              <a:t> </a:t>
            </a:r>
          </a:p>
          <a:p>
            <a:pPr marL="628650" lvl="1" indent="-171450">
              <a:buFont typeface="Arial" panose="020B0604020202020204" pitchFamily="34" charset="0"/>
              <a:buChar char="•"/>
            </a:pPr>
            <a:r>
              <a:rPr lang="en-US" b="0" dirty="0"/>
              <a:t>Provides an opportunity for a Leo-Lion from each constitutional area to attend a forum outside of their own</a:t>
            </a:r>
          </a:p>
          <a:p>
            <a:pPr marL="628650" lvl="1" indent="-171450">
              <a:buFont typeface="Arial" panose="020B0604020202020204" pitchFamily="34" charset="0"/>
              <a:buChar char="•"/>
            </a:pPr>
            <a:r>
              <a:rPr lang="en-US" b="0" dirty="0"/>
              <a:t>Supports a Leo-Lion participating in at least one forum sponsored service project.</a:t>
            </a:r>
            <a:endParaRPr lang="en-US" b="0" dirty="0">
              <a:cs typeface="Calibri"/>
            </a:endParaRPr>
          </a:p>
          <a:p>
            <a:pPr marL="628650" lvl="1" indent="-171450">
              <a:buFont typeface="Arial" panose="020B0604020202020204" pitchFamily="34" charset="0"/>
              <a:buChar char="•"/>
            </a:pPr>
            <a:r>
              <a:rPr lang="en-US" dirty="0"/>
              <a:t>Financial support for eligible travel, meal, and lodging expenses with approved limited reimbursements</a:t>
            </a:r>
            <a:r>
              <a:rPr lang="en-US" b="0" dirty="0"/>
              <a:t>.</a:t>
            </a:r>
            <a:endParaRPr lang="en-US" b="0" dirty="0">
              <a:cs typeface="Calibri"/>
            </a:endParaRPr>
          </a:p>
          <a:p>
            <a:endParaRPr lang="en-US" baseline="0" dirty="0"/>
          </a:p>
          <a:p>
            <a:r>
              <a:rPr lang="en-US" dirty="0"/>
              <a:t>LCI’s </a:t>
            </a:r>
            <a:r>
              <a:rPr lang="en-US" b="1" dirty="0"/>
              <a:t>Advanced Lion</a:t>
            </a:r>
            <a:r>
              <a:rPr lang="en-US" b="1" baseline="0" dirty="0"/>
              <a:t> Leadership Institute (ALLI):</a:t>
            </a:r>
          </a:p>
          <a:p>
            <a:pPr marL="628650" lvl="1" indent="-171450">
              <a:buFont typeface="Arial" panose="020B0604020202020204" pitchFamily="34" charset="0"/>
              <a:buChar char="•"/>
            </a:pPr>
            <a:r>
              <a:rPr lang="en-US" b="0" baseline="0" dirty="0"/>
              <a:t>One Leo-Lion scholarship per Constitutional Area </a:t>
            </a:r>
          </a:p>
          <a:p>
            <a:pPr marL="628650" lvl="1" indent="-171450">
              <a:buFont typeface="Arial" panose="020B0604020202020204" pitchFamily="34" charset="0"/>
              <a:buChar char="•"/>
            </a:pPr>
            <a:r>
              <a:rPr lang="en-US" dirty="0"/>
              <a:t>Financial support for things that are not covered under the ALLI program with approved reimbursements.</a:t>
            </a:r>
            <a:endParaRPr lang="en-US" dirty="0">
              <a:solidFill>
                <a:srgbClr val="000000"/>
              </a:solidFill>
            </a:endParaRPr>
          </a:p>
          <a:p>
            <a:endParaRPr lang="en-US" dirty="0">
              <a:solidFill>
                <a:srgbClr val="FF0000"/>
              </a:solidFill>
            </a:endParaRPr>
          </a:p>
          <a:p>
            <a:r>
              <a:rPr lang="en-US" dirty="0">
                <a:solidFill>
                  <a:srgbClr val="FF0000"/>
                </a:solidFill>
              </a:rPr>
              <a:t>Both</a:t>
            </a:r>
            <a:r>
              <a:rPr lang="en-US" b="0" u="none" baseline="0" dirty="0">
                <a:solidFill>
                  <a:srgbClr val="FF0000"/>
                </a:solidFill>
              </a:rPr>
              <a:t> scholarship Information sheets are a</a:t>
            </a:r>
            <a:r>
              <a:rPr lang="en-US" b="0" u="none" dirty="0"/>
              <a:t>vailable on the Leo-Lion P</a:t>
            </a:r>
            <a:r>
              <a:rPr lang="en-US" b="0" dirty="0"/>
              <a:t>rogram webpage.</a:t>
            </a:r>
            <a:r>
              <a:rPr lang="en-US" dirty="0"/>
              <a:t> </a:t>
            </a:r>
            <a:endParaRPr lang="en-US" b="0" dirty="0">
              <a:cs typeface="Calibri"/>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b="1" dirty="0"/>
          </a:p>
        </p:txBody>
      </p:sp>
      <p:sp>
        <p:nvSpPr>
          <p:cNvPr id="4" name="Slide Number Placeholder 3"/>
          <p:cNvSpPr>
            <a:spLocks noGrp="1"/>
          </p:cNvSpPr>
          <p:nvPr>
            <p:ph type="sldNum" sz="quarter" idx="5"/>
          </p:nvPr>
        </p:nvSpPr>
        <p:spPr/>
        <p:txBody>
          <a:bodyPr/>
          <a:lstStyle/>
          <a:p>
            <a:fld id="{28EC7B55-43E3-4FAC-A905-28B75FD6C7DA}" type="slidenum">
              <a:rPr lang="en-US" smtClean="0"/>
              <a:t>70</a:t>
            </a:fld>
            <a:endParaRPr lang="en-US"/>
          </a:p>
        </p:txBody>
      </p:sp>
    </p:spTree>
    <p:extLst>
      <p:ext uri="{BB962C8B-B14F-4D97-AF65-F5344CB8AC3E}">
        <p14:creationId xmlns:p14="http://schemas.microsoft.com/office/powerpoint/2010/main" val="5952301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The Leo-Lion private LinkedIn group is a professional networking group for Leo-Lions to:</a:t>
            </a:r>
          </a:p>
          <a:p>
            <a:pPr marL="171450" indent="-171450" fontAlgn="base">
              <a:buFont typeface="Arial" panose="020B0604020202020204" pitchFamily="34" charset="0"/>
              <a:buChar char="•"/>
            </a:pPr>
            <a:r>
              <a:rPr lang="en-US" dirty="0"/>
              <a:t>Ask questions</a:t>
            </a:r>
          </a:p>
          <a:p>
            <a:pPr marL="171450" indent="-171450" fontAlgn="base">
              <a:buFont typeface="Arial" panose="020B0604020202020204" pitchFamily="34" charset="0"/>
              <a:buChar char="•"/>
            </a:pPr>
            <a:r>
              <a:rPr lang="en-US" dirty="0"/>
              <a:t>Post resources </a:t>
            </a:r>
          </a:p>
          <a:p>
            <a:pPr marL="171450" indent="-171450" fontAlgn="base">
              <a:buFont typeface="Arial" panose="020B0604020202020204" pitchFamily="34" charset="0"/>
              <a:buChar char="•"/>
            </a:pPr>
            <a:r>
              <a:rPr lang="en-US" dirty="0"/>
              <a:t>Share skills and insights from school, work and service. </a:t>
            </a:r>
          </a:p>
          <a:p>
            <a:pPr fontAlgn="base"/>
            <a:endParaRPr lang="en-US" dirty="0"/>
          </a:p>
          <a:p>
            <a:pPr fontAlgn="base"/>
            <a:r>
              <a:rPr lang="en-US" dirty="0"/>
              <a:t>Want to contribute? Reach out to the membership division Young Lions Specialist or the Global Action Team staff specialists for upcoming leadership and professional development events in their area to be posted on this Leo-Lion LinkedIn group.</a:t>
            </a:r>
          </a:p>
          <a:p>
            <a:pPr defTabSz="949478">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71</a:t>
            </a:fld>
            <a:endParaRPr lang="en-US"/>
          </a:p>
        </p:txBody>
      </p:sp>
    </p:spTree>
    <p:extLst>
      <p:ext uri="{BB962C8B-B14F-4D97-AF65-F5344CB8AC3E}">
        <p14:creationId xmlns:p14="http://schemas.microsoft.com/office/powerpoint/2010/main" val="29222546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Dual Memberships are an attractive opportunity for Leo-Lions. Here’s the qualifications:</a:t>
            </a:r>
            <a:endParaRPr lang="en-US" dirty="0">
              <a:cs typeface="Calibri"/>
            </a:endParaRPr>
          </a:p>
          <a:p>
            <a:pPr marL="171450" indent="-171450">
              <a:buFont typeface="Arial" panose="020B0604020202020204" pitchFamily="34" charset="0"/>
              <a:buChar char="•"/>
            </a:pPr>
            <a:r>
              <a:rPr lang="en-US" dirty="0"/>
              <a:t>If a Leo-Lion has a strong relationship with their Leo club, they can continue serving with their Leo club while serving in their Lions club.  </a:t>
            </a:r>
            <a:endParaRPr lang="en-US" dirty="0">
              <a:cs typeface="Calibri" panose="020F0502020204030204"/>
            </a:endParaRPr>
          </a:p>
          <a:p>
            <a:pPr marL="171450" indent="-171450">
              <a:buFont typeface="Arial" panose="020B0604020202020204" pitchFamily="34" charset="0"/>
              <a:buChar char="•"/>
            </a:pPr>
            <a:r>
              <a:rPr lang="en-US" dirty="0"/>
              <a:t>They must be between the age of 18 as an Alpha Leo and through the age of 30 as an Omega Leo.</a:t>
            </a:r>
          </a:p>
          <a:p>
            <a:pPr marL="171450" indent="-171450">
              <a:buFont typeface="Arial" panose="020B0604020202020204" pitchFamily="34" charset="0"/>
              <a:buChar char="•"/>
            </a:pPr>
            <a:r>
              <a:rPr lang="en-US" dirty="0"/>
              <a:t>Dual membership ends at age 30.</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more about Dual Memberships by following the “</a:t>
            </a:r>
            <a:r>
              <a:rPr lang="en-US" sz="1200" b="1" dirty="0">
                <a:hlinkClick r:id="rId3"/>
              </a:rPr>
              <a:t>Learn more</a:t>
            </a:r>
            <a:r>
              <a:rPr lang="en-US" b="1" dirty="0"/>
              <a:t>” link in the slide</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72</a:t>
            </a:fld>
            <a:endParaRPr lang="en-US"/>
          </a:p>
        </p:txBody>
      </p:sp>
    </p:spTree>
    <p:extLst>
      <p:ext uri="{BB962C8B-B14F-4D97-AF65-F5344CB8AC3E}">
        <p14:creationId xmlns:p14="http://schemas.microsoft.com/office/powerpoint/2010/main" val="25085901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73</a:t>
            </a:fld>
            <a:endParaRPr lang="en-US"/>
          </a:p>
        </p:txBody>
      </p:sp>
    </p:spTree>
    <p:extLst>
      <p:ext uri="{BB962C8B-B14F-4D97-AF65-F5344CB8AC3E}">
        <p14:creationId xmlns:p14="http://schemas.microsoft.com/office/powerpoint/2010/main" val="28309270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1" dirty="0">
                <a:cs typeface="Arial" panose="020B0604020202020204" pitchFamily="34" charset="0"/>
              </a:rPr>
              <a:t>Leo-Lions clubs </a:t>
            </a:r>
            <a:r>
              <a:rPr lang="en-US" b="0" dirty="0">
                <a:cs typeface="Arial" panose="020B0604020202020204" pitchFamily="34" charset="0"/>
              </a:rPr>
              <a:t>offer an</a:t>
            </a:r>
            <a:r>
              <a:rPr lang="en-US" dirty="0">
                <a:latin typeface="Calibri Light" panose="020F0302020204030204" pitchFamily="34" charset="0"/>
                <a:ea typeface="ヒラギノ角ゴ Pro W3" charset="0"/>
                <a:cs typeface="ヒラギノ角ゴ Pro W3" charset="0"/>
              </a:rPr>
              <a:t> opportunity for Leos and Lions </a:t>
            </a:r>
            <a:r>
              <a:rPr lang="en-US" b="0" dirty="0">
                <a:latin typeface="Calibri Light" panose="020F0302020204030204" pitchFamily="34" charset="0"/>
                <a:ea typeface="ヒラギノ角ゴ Pro W3" charset="0"/>
                <a:cs typeface="ヒラギノ角ゴ Pro W3" charset="0"/>
              </a:rPr>
              <a:t>to build young Lion service communities and specialize in service initiates that are meaningful to them.</a:t>
            </a:r>
          </a:p>
          <a:p>
            <a:pPr defTabSz="949478">
              <a:defRPr/>
            </a:pPr>
            <a:endParaRPr lang="en-US" b="0" dirty="0">
              <a:latin typeface="Calibri Light" panose="020F0302020204030204" pitchFamily="34" charset="0"/>
              <a:ea typeface="ヒラギノ角ゴ Pro W3" charset="0"/>
              <a:cs typeface="ヒラギノ角ゴ Pro W3" charset="0"/>
            </a:endParaRPr>
          </a:p>
          <a:p>
            <a:pPr defTabSz="949478">
              <a:defRPr/>
            </a:pPr>
            <a:r>
              <a:rPr lang="en-US" dirty="0">
                <a:latin typeface="Calibri Light" panose="020F0302020204030204" pitchFamily="34" charset="0"/>
                <a:ea typeface="ヒラギノ角ゴ Pro W3" charset="0"/>
                <a:cs typeface="ヒラギノ角ゴ Pro W3" charset="0"/>
              </a:rPr>
              <a:t>Lions of all ages may join a Leo-Lion club</a:t>
            </a:r>
          </a:p>
          <a:p>
            <a:pPr marL="628650" lvl="1" indent="-171450" defTabSz="949478">
              <a:buFont typeface="Arial" panose="020B0604020202020204" pitchFamily="34" charset="0"/>
              <a:buChar char="•"/>
              <a:defRPr/>
            </a:pPr>
            <a:r>
              <a:rPr lang="en-US" u="none" dirty="0">
                <a:latin typeface="Calibri Light" panose="020F0302020204030204" pitchFamily="34" charset="0"/>
                <a:ea typeface="ヒラギノ角ゴ Pro W3" charset="0"/>
                <a:cs typeface="ヒラギノ角ゴ Pro W3" charset="0"/>
              </a:rPr>
              <a:t>Non Leo-Lions under the age of 31 are also eligible for the </a:t>
            </a:r>
            <a:r>
              <a:rPr lang="en-US" u="sng" dirty="0">
                <a:latin typeface="Calibri Light" panose="020F0302020204030204" pitchFamily="34" charset="0"/>
                <a:ea typeface="ヒラギノ角ゴ Pro W3" charset="0"/>
                <a:cs typeface="ヒラギノ角ゴ Pro W3" charset="0"/>
              </a:rPr>
              <a:t>same international dues discount and fee waiver</a:t>
            </a:r>
            <a:r>
              <a:rPr lang="en-US" u="none" dirty="0">
                <a:latin typeface="Calibri Light" panose="020F0302020204030204" pitchFamily="34" charset="0"/>
                <a:ea typeface="ヒラギノ角ゴ Pro W3" charset="0"/>
                <a:cs typeface="ヒラギノ角ゴ Pro W3" charset="0"/>
              </a:rPr>
              <a:t> as their Leo-Lions friends under the </a:t>
            </a:r>
            <a:r>
              <a:rPr lang="en-US" i="0" u="sng" dirty="0">
                <a:latin typeface="Calibri Light" panose="020F0302020204030204" pitchFamily="34" charset="0"/>
                <a:ea typeface="ヒラギノ角ゴ Pro W3" charset="0"/>
                <a:cs typeface="ヒラギノ角ゴ Pro W3" charset="0"/>
              </a:rPr>
              <a:t>“Young Adult”</a:t>
            </a:r>
            <a:r>
              <a:rPr lang="en-US" u="none" dirty="0">
                <a:latin typeface="Calibri Light" panose="020F0302020204030204" pitchFamily="34" charset="0"/>
                <a:ea typeface="ヒラギノ角ゴ Pro W3" charset="0"/>
                <a:cs typeface="ヒラギノ角ゴ Pro W3" charset="0"/>
              </a:rPr>
              <a:t> membership type.</a:t>
            </a:r>
          </a:p>
          <a:p>
            <a:pPr marL="628650" lvl="1" indent="-171450" defTabSz="949478">
              <a:buFont typeface="Arial" panose="020B0604020202020204" pitchFamily="34" charset="0"/>
              <a:buChar char="•"/>
              <a:defRPr/>
            </a:pPr>
            <a:r>
              <a:rPr lang="en-US" dirty="0">
                <a:latin typeface="Calibri Light" panose="020F0302020204030204" pitchFamily="34" charset="0"/>
                <a:ea typeface="ヒラギノ角ゴ Pro W3" charset="0"/>
                <a:cs typeface="ヒラギノ角ゴ Pro W3" charset="0"/>
              </a:rPr>
              <a:t>Members </a:t>
            </a:r>
            <a:r>
              <a:rPr lang="en-US" u="sng" dirty="0">
                <a:latin typeface="Calibri Light" panose="020F0302020204030204" pitchFamily="34" charset="0"/>
                <a:ea typeface="ヒラギノ角ゴ Pro W3" charset="0"/>
                <a:cs typeface="ヒラギノ角ゴ Pro W3" charset="0"/>
              </a:rPr>
              <a:t>over the age of 30</a:t>
            </a:r>
            <a:r>
              <a:rPr lang="en-US" u="none" dirty="0">
                <a:latin typeface="Calibri Light" panose="020F0302020204030204" pitchFamily="34" charset="0"/>
                <a:ea typeface="ヒラギノ角ゴ Pro W3" charset="0"/>
                <a:cs typeface="ヒラギノ角ゴ Pro W3" charset="0"/>
              </a:rPr>
              <a:t> </a:t>
            </a:r>
            <a:r>
              <a:rPr lang="en-US" dirty="0">
                <a:latin typeface="Calibri Light" panose="020F0302020204030204" pitchFamily="34" charset="0"/>
                <a:ea typeface="ヒラギノ角ゴ Pro W3" charset="0"/>
                <a:cs typeface="ヒラギノ角ゴ Pro W3" charset="0"/>
              </a:rPr>
              <a:t>may join Leo-Lion clubs, but do </a:t>
            </a:r>
            <a:r>
              <a:rPr lang="en-US" u="sng" dirty="0">
                <a:latin typeface="Calibri Light" panose="020F0302020204030204" pitchFamily="34" charset="0"/>
                <a:ea typeface="ヒラギノ角ゴ Pro W3" charset="0"/>
                <a:cs typeface="ヒラギノ角ゴ Pro W3" charset="0"/>
              </a:rPr>
              <a:t>not qualify </a:t>
            </a:r>
            <a:r>
              <a:rPr lang="en-US" dirty="0">
                <a:latin typeface="Calibri Light" panose="020F0302020204030204" pitchFamily="34" charset="0"/>
                <a:ea typeface="ヒラギノ角ゴ Pro W3" charset="0"/>
                <a:cs typeface="ヒラギノ角ゴ Pro W3" charset="0"/>
              </a:rPr>
              <a:t>for the Leo-Lion discounts.</a:t>
            </a:r>
            <a:endParaRPr lang="en-US" b="1" dirty="0">
              <a:latin typeface="Calibri Light" panose="020F0302020204030204" pitchFamily="34" charset="0"/>
              <a:ea typeface="ヒラギノ角ゴ Pro W3" charset="0"/>
              <a:cs typeface="ヒラギノ角ゴ Pro W3" charset="0"/>
            </a:endParaRPr>
          </a:p>
          <a:p>
            <a:endParaRPr lang="en-US" dirty="0">
              <a:latin typeface="Calibri Light" panose="020F0302020204030204" pitchFamily="34" charset="0"/>
              <a:ea typeface="ヒラギノ角ゴ Pro W3" charset="0"/>
              <a:cs typeface="ヒラギノ角ゴ Pro W3" charset="0"/>
            </a:endParaRPr>
          </a:p>
          <a:p>
            <a:r>
              <a:rPr lang="en-US" b="0" dirty="0"/>
              <a:t>“</a:t>
            </a:r>
            <a:r>
              <a:rPr lang="en-US" sz="1200" b="1" dirty="0">
                <a:hlinkClick r:id="rId3"/>
              </a:rPr>
              <a:t>Learn more</a:t>
            </a:r>
            <a:r>
              <a:rPr lang="en-US" sz="1200" b="1" dirty="0"/>
              <a:t>” on the LCI website. </a:t>
            </a:r>
            <a:endParaRPr lang="en-US" dirty="0">
              <a:latin typeface="Calibri Light" panose="020F0302020204030204" pitchFamily="34" charset="0"/>
              <a:ea typeface="ヒラギノ角ゴ Pro W3" charset="0"/>
              <a:cs typeface="ヒラギノ角ゴ Pro W3" charset="0"/>
            </a:endParaRPr>
          </a:p>
          <a:p>
            <a:endParaRPr lang="en-US" dirty="0">
              <a:latin typeface="Calibri Light" panose="020F0302020204030204" pitchFamily="34" charset="0"/>
              <a:ea typeface="ヒラギノ角ゴ Pro W3" charset="0"/>
              <a:cs typeface="ヒラギノ角ゴ Pro W3" charset="0"/>
            </a:endParaRP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74</a:t>
            </a:fld>
            <a:endParaRPr lang="en-US"/>
          </a:p>
        </p:txBody>
      </p:sp>
    </p:spTree>
    <p:extLst>
      <p:ext uri="{BB962C8B-B14F-4D97-AF65-F5344CB8AC3E}">
        <p14:creationId xmlns:p14="http://schemas.microsoft.com/office/powerpoint/2010/main" val="10157938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University/Campus Lions Clubs offer an opportunity to transition from Leo to Lion.</a:t>
            </a:r>
          </a:p>
          <a:p>
            <a:endParaRPr lang="en-US" dirty="0"/>
          </a:p>
          <a:p>
            <a:r>
              <a:rPr lang="en-US" dirty="0"/>
              <a:t>Leos can join under the Leo-Lion membership program with other young Lions who join as Student Members. </a:t>
            </a:r>
          </a:p>
          <a:p>
            <a:pPr marL="800100" lvl="1" indent="-342900">
              <a:buFont typeface="Wingdings" panose="05000000000000000000" pitchFamily="2" charset="2"/>
              <a:buChar char="q"/>
              <a:defRPr/>
            </a:pPr>
            <a:r>
              <a:rPr lang="en-US" dirty="0">
                <a:solidFill>
                  <a:schemeClr val="bg2">
                    <a:lumMod val="50000"/>
                  </a:schemeClr>
                </a:solidFill>
                <a:latin typeface="Arial" panose="020B0604020202020204" pitchFamily="34" charset="0"/>
                <a:cs typeface="Arial" panose="020B0604020202020204" pitchFamily="34" charset="0"/>
              </a:rPr>
              <a:t>Student Members through age 30</a:t>
            </a:r>
          </a:p>
          <a:p>
            <a:pPr marL="1257300" lvl="2" indent="-342900">
              <a:buFont typeface="Wingdings" panose="05000000000000000000" pitchFamily="2" charset="2"/>
              <a:buChar char="ü"/>
              <a:defRPr/>
            </a:pPr>
            <a:r>
              <a:rPr lang="en-US" dirty="0">
                <a:solidFill>
                  <a:schemeClr val="bg2">
                    <a:lumMod val="50000"/>
                  </a:schemeClr>
                </a:solidFill>
                <a:latin typeface="Arial" panose="020B0604020202020204" pitchFamily="34" charset="0"/>
                <a:cs typeface="Arial" panose="020B0604020202020204" pitchFamily="34" charset="0"/>
              </a:rPr>
              <a:t> Half international dues</a:t>
            </a:r>
          </a:p>
          <a:p>
            <a:pPr marL="1257300" lvl="2" indent="-342900">
              <a:buFont typeface="Wingdings" panose="05000000000000000000" pitchFamily="2" charset="2"/>
              <a:buChar char="ü"/>
              <a:defRPr/>
            </a:pPr>
            <a:r>
              <a:rPr lang="en-US" dirty="0">
                <a:solidFill>
                  <a:schemeClr val="bg2">
                    <a:lumMod val="50000"/>
                  </a:schemeClr>
                </a:solidFill>
                <a:latin typeface="Arial" panose="020B0604020202020204" pitchFamily="34" charset="0"/>
                <a:cs typeface="Arial" panose="020B0604020202020204" pitchFamily="34" charset="0"/>
              </a:rPr>
              <a:t> Charter/entrance fee waiver</a:t>
            </a:r>
          </a:p>
          <a:p>
            <a:pPr marL="800100" lvl="1" indent="-342900">
              <a:buFont typeface="Wingdings" panose="05000000000000000000" pitchFamily="2" charset="2"/>
              <a:buChar char="q"/>
              <a:defRPr/>
            </a:pPr>
            <a:r>
              <a:rPr lang="en-US" dirty="0">
                <a:solidFill>
                  <a:schemeClr val="bg2">
                    <a:lumMod val="50000"/>
                  </a:schemeClr>
                </a:solidFill>
                <a:latin typeface="Arial" panose="020B0604020202020204" pitchFamily="34" charset="0"/>
                <a:cs typeface="Arial" panose="020B0604020202020204" pitchFamily="34" charset="0"/>
              </a:rPr>
              <a:t>Student Members over age 30 </a:t>
            </a:r>
            <a:r>
              <a:rPr lang="en-US" i="1" dirty="0">
                <a:solidFill>
                  <a:schemeClr val="bg2">
                    <a:lumMod val="50000"/>
                  </a:schemeClr>
                </a:solidFill>
                <a:latin typeface="Arial" panose="020B0604020202020204" pitchFamily="34" charset="0"/>
                <a:cs typeface="Arial" panose="020B0604020202020204" pitchFamily="34" charset="0"/>
              </a:rPr>
              <a:t>(In a Campus Lions club)</a:t>
            </a:r>
          </a:p>
          <a:p>
            <a:pPr marL="1257300" lvl="2" indent="-342900">
              <a:buFont typeface="Wingdings" panose="05000000000000000000" pitchFamily="2" charset="2"/>
              <a:buChar char="ü"/>
              <a:defRPr/>
            </a:pPr>
            <a:r>
              <a:rPr lang="en-US" dirty="0">
                <a:solidFill>
                  <a:schemeClr val="bg2">
                    <a:lumMod val="50000"/>
                  </a:schemeClr>
                </a:solidFill>
                <a:latin typeface="Arial" panose="020B0604020202020204" pitchFamily="34" charset="0"/>
                <a:cs typeface="Arial" panose="020B0604020202020204" pitchFamily="34" charset="0"/>
              </a:rPr>
              <a:t>Discounted charter/entrance fee of US $10.00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t>
            </a:r>
            <a:r>
              <a:rPr lang="en-US" sz="1200" b="1" dirty="0">
                <a:hlinkClick r:id="rId3"/>
              </a:rPr>
              <a:t>Learn more</a:t>
            </a:r>
            <a:r>
              <a:rPr lang="en-US" sz="1200" b="1" dirty="0"/>
              <a:t>” on the Campus Lions club webpage.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75</a:t>
            </a:fld>
            <a:endParaRPr lang="en-US"/>
          </a:p>
        </p:txBody>
      </p:sp>
    </p:spTree>
    <p:extLst>
      <p:ext uri="{BB962C8B-B14F-4D97-AF65-F5344CB8AC3E}">
        <p14:creationId xmlns:p14="http://schemas.microsoft.com/office/powerpoint/2010/main" val="25833752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Club branches:</a:t>
            </a:r>
          </a:p>
          <a:p>
            <a:pPr marL="171450" indent="-171450">
              <a:buFont typeface="Arial" panose="020B0604020202020204" pitchFamily="34" charset="0"/>
              <a:buChar char="•"/>
            </a:pPr>
            <a:r>
              <a:rPr lang="en-US" b="0" dirty="0"/>
              <a:t>O</a:t>
            </a:r>
            <a:r>
              <a:rPr lang="en-US" dirty="0"/>
              <a:t>nly need 5 members to form a club branch of a sponsoring Lions club.</a:t>
            </a:r>
          </a:p>
          <a:p>
            <a:pPr marL="171450" indent="-171450">
              <a:buFont typeface="Arial" panose="020B0604020202020204" pitchFamily="34" charset="0"/>
              <a:buChar char="•"/>
            </a:pPr>
            <a:r>
              <a:rPr lang="en-US" dirty="0"/>
              <a:t>With support from the parent club, members can meet and choose service projects that they are passionate about.</a:t>
            </a:r>
          </a:p>
          <a:p>
            <a:pPr marL="171450" indent="-171450">
              <a:buFont typeface="Wingdings" panose="05000000000000000000" pitchFamily="2" charset="2"/>
              <a:buChar char="§"/>
            </a:pPr>
            <a:endParaRPr lang="en-US" dirty="0"/>
          </a:p>
          <a:p>
            <a:r>
              <a:rPr lang="en-US" b="1" dirty="0"/>
              <a:t>Specialty clubs </a:t>
            </a:r>
          </a:p>
          <a:p>
            <a:pPr marL="171450" indent="-171450">
              <a:buFont typeface="Arial" panose="020B0604020202020204" pitchFamily="34" charset="0"/>
              <a:buChar char="•"/>
            </a:pPr>
            <a:r>
              <a:rPr lang="en-US" sz="1200" kern="1200" dirty="0">
                <a:solidFill>
                  <a:schemeClr val="tx1"/>
                </a:solidFill>
                <a:latin typeface="+mn-lt"/>
                <a:ea typeface="+mn-ea"/>
                <a:cs typeface="+mn-cs"/>
              </a:rPr>
              <a:t>Connects members by a similar service cause, culture, life stage, partnership, sport or hobby, or any number of unique qualities a club or its members want to highlight.</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All clubs and club branches may be specialty clubs. </a:t>
            </a:r>
            <a:r>
              <a:rPr lang="en-US" sz="1200" b="0" kern="1200" dirty="0">
                <a:solidFill>
                  <a:schemeClr val="tx1"/>
                </a:solidFill>
                <a:latin typeface="+mn-lt"/>
                <a:ea typeface="+mn-ea"/>
                <a:cs typeface="+mn-cs"/>
              </a:rPr>
              <a:t>For example:</a:t>
            </a:r>
            <a:endParaRPr lang="en-US" sz="1200" b="1" kern="1200" dirty="0">
              <a:solidFill>
                <a:schemeClr val="tx1"/>
              </a:solidFill>
              <a:latin typeface="+mn-lt"/>
              <a:ea typeface="+mn-ea"/>
              <a:cs typeface="+mn-cs"/>
            </a:endParaRPr>
          </a:p>
          <a:p>
            <a:pPr marL="171450" indent="-171450">
              <a:buFont typeface="Arial" panose="020B0604020202020204" pitchFamily="34" charset="0"/>
              <a:buChar char="•"/>
            </a:pPr>
            <a:r>
              <a:rPr lang="en-US" sz="1800" dirty="0">
                <a:solidFill>
                  <a:srgbClr val="51555A"/>
                </a:solidFill>
                <a:latin typeface="Segoe UI" panose="020B0502040204020203" pitchFamily="34" charset="0"/>
              </a:rPr>
              <a:t>Campus Lions club members who are studying healthcare or other human services may want to specialize to provide related service in their communities like supporting children battling cancer or partnering with drug prevent programs.</a:t>
            </a:r>
          </a:p>
          <a:p>
            <a:pPr marL="171450" indent="-171450">
              <a:buFont typeface="Arial" panose="020B0604020202020204" pitchFamily="34" charset="0"/>
              <a:buChar char="•"/>
            </a:pPr>
            <a:r>
              <a:rPr lang="en-US" sz="1800" dirty="0">
                <a:solidFill>
                  <a:srgbClr val="51555A"/>
                </a:solidFill>
                <a:latin typeface="Segoe UI" panose="020B0502040204020203" pitchFamily="34" charset="0"/>
              </a:rPr>
              <a:t>Members of Leo-Lion clubs and Leo-Lion club branches may chose a specialty category that best represents their members or the service they provide.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51555A"/>
              </a:solidFill>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t>
            </a:r>
            <a:r>
              <a:rPr lang="en-US" sz="1200" b="1" dirty="0">
                <a:hlinkClick r:id="rId3"/>
              </a:rPr>
              <a:t>Learn more</a:t>
            </a:r>
            <a:r>
              <a:rPr lang="en-US" sz="1200" b="1" dirty="0"/>
              <a:t>” at the the Lions club branch and </a:t>
            </a:r>
            <a:r>
              <a:rPr lang="en-US" b="1" dirty="0"/>
              <a:t>Specialty</a:t>
            </a:r>
            <a:r>
              <a:rPr lang="en-US" sz="1200" b="1" dirty="0"/>
              <a:t> club webpages.</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76</a:t>
            </a:fld>
            <a:endParaRPr lang="en-US"/>
          </a:p>
        </p:txBody>
      </p:sp>
    </p:spTree>
    <p:extLst>
      <p:ext uri="{BB962C8B-B14F-4D97-AF65-F5344CB8AC3E}">
        <p14:creationId xmlns:p14="http://schemas.microsoft.com/office/powerpoint/2010/main" val="39882725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77</a:t>
            </a:fld>
            <a:endParaRPr lang="en-US"/>
          </a:p>
        </p:txBody>
      </p:sp>
    </p:spTree>
    <p:extLst>
      <p:ext uri="{BB962C8B-B14F-4D97-AF65-F5344CB8AC3E}">
        <p14:creationId xmlns:p14="http://schemas.microsoft.com/office/powerpoint/2010/main" val="31650523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Arial" panose="020B0604020202020204" pitchFamily="34" charset="0"/>
                <a:cs typeface="Arial" panose="020B0604020202020204" pitchFamily="34" charset="0"/>
              </a:rPr>
              <a:t>Leos, Lions clubs secretaries and presidents may use the Leo to Lion Certification (LL2) as a worksheet to keep for club records. The LL2 form is not required to be submitted to LCI.</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Complete the Transfer of Leos to Lions Membership using MyLCI.</a:t>
            </a:r>
          </a:p>
        </p:txBody>
      </p:sp>
      <p:sp>
        <p:nvSpPr>
          <p:cNvPr id="4" name="Slide Number Placeholder 3"/>
          <p:cNvSpPr>
            <a:spLocks noGrp="1"/>
          </p:cNvSpPr>
          <p:nvPr>
            <p:ph type="sldNum" sz="quarter" idx="5"/>
          </p:nvPr>
        </p:nvSpPr>
        <p:spPr/>
        <p:txBody>
          <a:bodyPr/>
          <a:lstStyle/>
          <a:p>
            <a:fld id="{28EC7B55-43E3-4FAC-A905-28B75FD6C7DA}" type="slidenum">
              <a:rPr lang="en-US" smtClean="0"/>
              <a:t>78</a:t>
            </a:fld>
            <a:endParaRPr lang="en-US"/>
          </a:p>
        </p:txBody>
      </p:sp>
    </p:spTree>
    <p:extLst>
      <p:ext uri="{BB962C8B-B14F-4D97-AF65-F5344CB8AC3E}">
        <p14:creationId xmlns:p14="http://schemas.microsoft.com/office/powerpoint/2010/main" val="28570043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Wingdings" panose="05000000000000000000" pitchFamily="2" charset="2"/>
              <a:buChar char="§"/>
            </a:pPr>
            <a:r>
              <a:rPr lang="en-US" sz="1400" b="0" dirty="0">
                <a:latin typeface="Arial" panose="020B0604020202020204" pitchFamily="34" charset="0"/>
                <a:cs typeface="Arial" panose="020B0604020202020204" pitchFamily="34" charset="0"/>
              </a:rPr>
              <a:t>A Lions club president, secretary or administrator can initiate the  transfer of a Leo member to a Lions club using MyLCI.</a:t>
            </a:r>
          </a:p>
          <a:p>
            <a:pPr marL="628650" lvl="1" indent="-171450">
              <a:buFont typeface="Wingdings" panose="05000000000000000000" pitchFamily="2" charset="2"/>
              <a:buChar char="§"/>
            </a:pPr>
            <a:r>
              <a:rPr lang="en-US" sz="1400" b="0" dirty="0">
                <a:latin typeface="Arial" panose="020B0604020202020204" pitchFamily="34" charset="0"/>
                <a:cs typeface="Arial" panose="020B0604020202020204" pitchFamily="34" charset="0"/>
              </a:rPr>
              <a:t>Leos will retain their Leo member numbers as their new Lions membership numbers.</a:t>
            </a:r>
          </a:p>
          <a:p>
            <a:pPr marL="628650" lvl="1" indent="-171450">
              <a:buFont typeface="Wingdings" panose="05000000000000000000" pitchFamily="2" charset="2"/>
              <a:buChar char="§"/>
            </a:pPr>
            <a:r>
              <a:rPr lang="en-US" sz="1400" b="0" dirty="0">
                <a:latin typeface="Arial" panose="020B0604020202020204" pitchFamily="34" charset="0"/>
                <a:cs typeface="Arial" panose="020B0604020202020204" pitchFamily="34" charset="0"/>
              </a:rPr>
              <a:t>Leo years of service will automatically be credited to new Lions’ member records.</a:t>
            </a:r>
          </a:p>
          <a:p>
            <a:pPr marL="628650" lvl="1" indent="-171450">
              <a:buFont typeface="Wingdings" panose="05000000000000000000" pitchFamily="2" charset="2"/>
              <a:buChar char="§"/>
            </a:pPr>
            <a:r>
              <a:rPr lang="en-US" sz="1400" b="0" dirty="0">
                <a:latin typeface="Arial" panose="020B0604020202020204" pitchFamily="34" charset="0"/>
                <a:cs typeface="Arial" panose="020B0604020202020204" pitchFamily="34" charset="0"/>
              </a:rPr>
              <a:t>Follow the "Learn more" link for complete instructions.</a:t>
            </a:r>
          </a:p>
          <a:p>
            <a:pPr marL="628650" lvl="1" indent="-171450">
              <a:buFont typeface="Wingdings" panose="05000000000000000000" pitchFamily="2" charset="2"/>
              <a:buChar char="§"/>
            </a:pPr>
            <a:r>
              <a:rPr lang="en-US" sz="1400" b="0" dirty="0">
                <a:latin typeface="Arial" panose="020B0604020202020204" pitchFamily="34" charset="0"/>
                <a:cs typeface="Arial" panose="020B0604020202020204" pitchFamily="34" charset="0"/>
              </a:rPr>
              <a:t>Contact memberservicecenter@lionsclubs.org for any questions or assistance in adding or editing Leo-Lion member records.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428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55565A"/>
                </a:solidFill>
                <a:latin typeface="Arial" charset="0"/>
                <a:ea typeface="+mn-ea"/>
                <a:cs typeface="Arial" charset="0"/>
              </a:rPr>
              <a:t>The sponsoring Lions club is responsible for guiding and counseling the Leo club.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rgbClr val="55565A"/>
              </a:solidFill>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55565A"/>
                </a:solidFill>
                <a:latin typeface="Arial" charset="0"/>
                <a:ea typeface="+mn-ea"/>
                <a:cs typeface="Arial" charset="0"/>
              </a:rPr>
              <a:t>Per Board Policy, Leo clubs are a service activity of a Lions club, not a membership category. Leos do not pay dues to Lions International headquarters. Instead, their sponsoring Lions club is billed for the maintenance and organization of the club.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rgbClr val="55565A"/>
              </a:solidFill>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55565A"/>
                </a:solidFill>
                <a:latin typeface="Arial" charset="0"/>
                <a:ea typeface="+mn-ea"/>
                <a:cs typeface="Arial" charset="0"/>
              </a:rPr>
              <a:t>The sponsoring Lions club must counsel Leo clubs in administrative and service issues, including setting up bank accounts, tracking accounting and establishing community partnerships. The sponsoring club also provides support through assigning an energetic Leo club advisor and attending Leo club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rgbClr val="55565A"/>
              </a:solidFill>
              <a:latin typeface="Arial" charset="0"/>
              <a:ea typeface="+mn-ea"/>
              <a:cs typeface="Arial"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19007308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80</a:t>
            </a:fld>
            <a:endParaRPr lang="en-US"/>
          </a:p>
        </p:txBody>
      </p:sp>
    </p:spTree>
    <p:extLst>
      <p:ext uri="{BB962C8B-B14F-4D97-AF65-F5344CB8AC3E}">
        <p14:creationId xmlns:p14="http://schemas.microsoft.com/office/powerpoint/2010/main" val="9902228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Leo to Leo-Lion Membership Award recognizes Leo club advisors, district Leo chairpersons and multiple district Leo chairpersons who have supported our Leos to transition to membership.</a:t>
            </a:r>
          </a:p>
          <a:p>
            <a:endParaRPr lang="en-US" dirty="0"/>
          </a:p>
          <a:p>
            <a:r>
              <a:rPr lang="en-US" dirty="0"/>
              <a:t>Special certificates will also be awarded at the club, district, and multiple district level by Lions Clubs International for completed Leo-Lion club charters approved for each current fiscal year.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Follow the </a:t>
            </a:r>
            <a:r>
              <a:rPr lang="en-US" b="0" dirty="0"/>
              <a:t>“</a:t>
            </a:r>
            <a:r>
              <a:rPr lang="en-US" sz="1200" b="1" dirty="0">
                <a:hlinkClick r:id="rId3"/>
              </a:rPr>
              <a:t>Learn more</a:t>
            </a:r>
            <a:r>
              <a:rPr lang="en-US" sz="1200" b="1" dirty="0"/>
              <a:t>” link for full details about the Leo-Lion Program awards.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6418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82</a:t>
            </a:fld>
            <a:endParaRPr lang="en-US"/>
          </a:p>
        </p:txBody>
      </p:sp>
    </p:spTree>
    <p:extLst>
      <p:ext uri="{BB962C8B-B14F-4D97-AF65-F5344CB8AC3E}">
        <p14:creationId xmlns:p14="http://schemas.microsoft.com/office/powerpoint/2010/main" val="42882295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Lions Clubs International defines Young Lions as members who are approximately ages 40 and younger, which include Leo-Lions.</a:t>
            </a:r>
          </a:p>
          <a:p>
            <a:endParaRPr lang="en-US" dirty="0"/>
          </a:p>
          <a:p>
            <a:r>
              <a:rPr lang="en-US" sz="1200" b="1" kern="1200" dirty="0">
                <a:solidFill>
                  <a:schemeClr val="tx1"/>
                </a:solidFill>
                <a:latin typeface="+mn-lt"/>
                <a:ea typeface="+mn-ea"/>
                <a:cs typeface="+mn-cs"/>
              </a:rPr>
              <a:t>Follow the </a:t>
            </a:r>
            <a:r>
              <a:rPr lang="en-US" b="0" dirty="0"/>
              <a:t>“</a:t>
            </a:r>
            <a:r>
              <a:rPr lang="en-US" sz="1200" b="1" dirty="0">
                <a:hlinkClick r:id="rId3"/>
              </a:rPr>
              <a:t>Learn more</a:t>
            </a:r>
            <a:r>
              <a:rPr lang="en-US" sz="1200" b="1" dirty="0"/>
              <a:t>” link on the slide to find out more about </a:t>
            </a:r>
            <a:r>
              <a:rPr lang="en-US" sz="1200" b="1" kern="1200" dirty="0">
                <a:solidFill>
                  <a:schemeClr val="tx1"/>
                </a:solidFill>
                <a:latin typeface="+mn-lt"/>
                <a:ea typeface="+mn-ea"/>
                <a:cs typeface="+mn-cs"/>
              </a:rPr>
              <a:t>Young Lions and access two helpful resources:</a:t>
            </a:r>
          </a:p>
          <a:p>
            <a:pPr lvl="1">
              <a:lnSpc>
                <a:spcPct val="150000"/>
              </a:lnSpc>
              <a:buFont typeface="Wingdings" panose="05000000000000000000" pitchFamily="2" charset="2"/>
              <a:buChar char="§"/>
            </a:pPr>
            <a:r>
              <a:rPr kumimoji="0" lang="en-US"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Connecting to Young Lions</a:t>
            </a:r>
            <a:r>
              <a:rPr kumimoji="0" lang="en-US"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 – to learn how to make your Lions club attractive to Young Lions.</a:t>
            </a:r>
          </a:p>
          <a:p>
            <a:pPr lvl="1">
              <a:lnSpc>
                <a:spcPct val="150000"/>
              </a:lnSpc>
              <a:buFont typeface="Wingdings" panose="05000000000000000000" pitchFamily="2" charset="2"/>
              <a:buChar char="§"/>
            </a:pPr>
            <a:r>
              <a:rPr kumimoji="0" lang="en-US"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Young Lions Membership Guide</a:t>
            </a:r>
            <a:r>
              <a:rPr kumimoji="0" lang="en-US"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 – A comprehensive guide to membership and club types for all Young Lions.</a:t>
            </a:r>
          </a:p>
          <a:p>
            <a:pPr algn="l"/>
            <a:endParaRPr lang="en-US" b="0" i="0" dirty="0">
              <a:solidFill>
                <a:srgbClr val="407CCA"/>
              </a:solidFill>
              <a:effectLst/>
              <a:latin typeface="HelveticaNeue"/>
            </a:endParaRPr>
          </a:p>
          <a:p>
            <a:br>
              <a:rPr lang="en-US" b="0" i="0" dirty="0">
                <a:solidFill>
                  <a:srgbClr val="000000"/>
                </a:solidFill>
                <a:effectLst/>
                <a:latin typeface="HelveticaNeue"/>
              </a:rPr>
            </a:br>
            <a:endParaRPr lang="en-US"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83</a:t>
            </a:fld>
            <a:endParaRPr lang="en-US"/>
          </a:p>
        </p:txBody>
      </p:sp>
    </p:spTree>
    <p:extLst>
      <p:ext uri="{BB962C8B-B14F-4D97-AF65-F5344CB8AC3E}">
        <p14:creationId xmlns:p14="http://schemas.microsoft.com/office/powerpoint/2010/main" val="41362228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Visit lionsclubs.org/</a:t>
            </a:r>
            <a:r>
              <a:rPr lang="en-US" dirty="0" err="1">
                <a:cs typeface="Calibri"/>
              </a:rPr>
              <a:t>leo</a:t>
            </a:r>
            <a:r>
              <a:rPr lang="en-US" dirty="0">
                <a:cs typeface="Calibri"/>
              </a:rPr>
              <a:t>-lions for additional links and more information. </a:t>
            </a:r>
          </a:p>
          <a:p>
            <a:endParaRPr lang="en-US" dirty="0">
              <a:cs typeface="Calibri"/>
            </a:endParaRPr>
          </a:p>
          <a:p>
            <a:r>
              <a:rPr lang="en-US" dirty="0">
                <a:cs typeface="Calibri"/>
              </a:rPr>
              <a:t>End of module activity: Discuss which Lions membership pathways would work best for Leos in your club. Share how you plan to approach eligible Leos with membership opportunities.</a:t>
            </a:r>
          </a:p>
          <a:p>
            <a:endParaRPr lang="en-US" dirty="0">
              <a:cs typeface="Calibri"/>
            </a:endParaRPr>
          </a:p>
          <a:p>
            <a:r>
              <a:rPr lang="en-US" dirty="0">
                <a:cs typeface="Calibri"/>
              </a:rPr>
              <a:t>Example: For an Omega Leo club that is based in a community, if there is not enough members to create a whole new Lions club, consider opening a club branch of a sponsoring Lions club for Leo-Lions. A club branch only needs 5 members to start and has the opportunity to become its own Lions club of former Leos in the future.  </a:t>
            </a:r>
          </a:p>
          <a:p>
            <a:endParaRPr lang="en-US" dirty="0">
              <a:cs typeface="Calibri"/>
            </a:endParaRPr>
          </a:p>
          <a:p>
            <a:r>
              <a:rPr lang="en-US" dirty="0">
                <a:cs typeface="Calibri"/>
              </a:rPr>
              <a:t>Estimated Time: 10 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6714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Arial" panose="020B0604020202020204" pitchFamily="34" charset="0"/>
                <a:cs typeface="Arial" panose="020B0604020202020204" pitchFamily="34" charset="0"/>
              </a:rPr>
              <a:t>The Leo club advisor training is now complete! Please email </a:t>
            </a:r>
            <a:r>
              <a:rPr lang="en-US" dirty="0" err="1">
                <a:solidFill>
                  <a:schemeClr val="tx1"/>
                </a:solidFill>
                <a:latin typeface="Arial" panose="020B0604020202020204" pitchFamily="34" charset="0"/>
                <a:cs typeface="Arial" panose="020B0604020202020204" pitchFamily="34" charset="0"/>
              </a:rPr>
              <a:t>leo@lionsclubs.org</a:t>
            </a:r>
            <a:r>
              <a:rPr lang="en-US" dirty="0">
                <a:solidFill>
                  <a:schemeClr val="tx1"/>
                </a:solidFill>
                <a:latin typeface="Arial" panose="020B0604020202020204" pitchFamily="34" charset="0"/>
                <a:cs typeface="Arial" panose="020B0604020202020204" pitchFamily="34" charset="0"/>
              </a:rPr>
              <a:t> with any questions. </a:t>
            </a:r>
          </a:p>
        </p:txBody>
      </p:sp>
      <p:sp>
        <p:nvSpPr>
          <p:cNvPr id="4" name="Slide Number Placeholder 3"/>
          <p:cNvSpPr>
            <a:spLocks noGrp="1"/>
          </p:cNvSpPr>
          <p:nvPr>
            <p:ph type="sldNum" sz="quarter" idx="5"/>
          </p:nvPr>
        </p:nvSpPr>
        <p:spPr/>
        <p:txBody>
          <a:bodyPr/>
          <a:lstStyle/>
          <a:p>
            <a:fld id="{65F38A34-01B5-8B47-8788-985DCB17BFD7}" type="slidenum">
              <a:rPr lang="en-US" smtClean="0"/>
              <a:t>85</a:t>
            </a:fld>
            <a:endParaRPr lang="en-US"/>
          </a:p>
        </p:txBody>
      </p:sp>
    </p:spTree>
    <p:extLst>
      <p:ext uri="{BB962C8B-B14F-4D97-AF65-F5344CB8AC3E}">
        <p14:creationId xmlns:p14="http://schemas.microsoft.com/office/powerpoint/2010/main" val="3648189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120000"/>
            </a:pPr>
            <a:r>
              <a:rPr lang="en-US" sz="1200" kern="0" dirty="0">
                <a:solidFill>
                  <a:schemeClr val="tx1"/>
                </a:solidFill>
                <a:latin typeface="Arial" panose="020B0604020202020204" pitchFamily="34" charset="0"/>
                <a:ea typeface="Arial" charset="0"/>
                <a:cs typeface="Arial" panose="020B0604020202020204" pitchFamily="34" charset="0"/>
              </a:rPr>
              <a:t>Why are Leo clubs important? Through service, youth develop personally and professionally and have opportunities to improve their communities. Lions can gain valuable skills in mentorship while reaching a new audience in the community. Together, Lions and Leos form one family, partnered in service. </a:t>
            </a: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1460235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F7E62-B4C9-4C43-BDDF-4ABC3F15DD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CBD341-408A-4E78-9877-A79EE20EBF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76D82E-5303-412F-8EA7-5F3DF1563B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23991-FAA4-4B5D-B3AB-BC9961C6FB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399BD4-C2CB-4B19-BAA0-7112E72D79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1DB36C-D8E8-49D1-AAFE-8EBC9ADE5601}"/>
              </a:ext>
            </a:extLst>
          </p:cNvPr>
          <p:cNvSpPr>
            <a:spLocks noGrp="1"/>
          </p:cNvSpPr>
          <p:nvPr>
            <p:ph type="dt" sz="half" idx="10"/>
          </p:nvPr>
        </p:nvSpPr>
        <p:spPr/>
        <p:txBody>
          <a:bodyPr/>
          <a:lstStyle/>
          <a:p>
            <a:fld id="{C5B2C31E-6284-4690-B3C5-E7FF353C0911}" type="datetimeFigureOut">
              <a:rPr lang="en-US" smtClean="0"/>
              <a:t>12/10/2021</a:t>
            </a:fld>
            <a:endParaRPr lang="en-US"/>
          </a:p>
        </p:txBody>
      </p:sp>
      <p:sp>
        <p:nvSpPr>
          <p:cNvPr id="8" name="Footer Placeholder 7">
            <a:extLst>
              <a:ext uri="{FF2B5EF4-FFF2-40B4-BE49-F238E27FC236}">
                <a16:creationId xmlns:a16="http://schemas.microsoft.com/office/drawing/2014/main" id="{AC7394F2-582B-47F2-8133-86F0F423FE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C492C1-7FB6-4F05-8F90-CD242856DE1B}"/>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3952075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F8F2F-BB5F-4F13-AE04-2CC476F1F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3D8302-FED8-4544-BBDC-72C3CF4FF3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1FA04D-0D34-4723-82D8-75551397BB1A}"/>
              </a:ext>
            </a:extLst>
          </p:cNvPr>
          <p:cNvSpPr>
            <a:spLocks noGrp="1"/>
          </p:cNvSpPr>
          <p:nvPr>
            <p:ph type="dt" sz="half" idx="10"/>
          </p:nvPr>
        </p:nvSpPr>
        <p:spPr/>
        <p:txBody>
          <a:bodyPr/>
          <a:lstStyle/>
          <a:p>
            <a:fld id="{C5B2C31E-6284-4690-B3C5-E7FF353C0911}" type="datetimeFigureOut">
              <a:rPr lang="en-US" smtClean="0"/>
              <a:t>12/10/2021</a:t>
            </a:fld>
            <a:endParaRPr lang="en-US"/>
          </a:p>
        </p:txBody>
      </p:sp>
      <p:sp>
        <p:nvSpPr>
          <p:cNvPr id="5" name="Footer Placeholder 4">
            <a:extLst>
              <a:ext uri="{FF2B5EF4-FFF2-40B4-BE49-F238E27FC236}">
                <a16:creationId xmlns:a16="http://schemas.microsoft.com/office/drawing/2014/main" id="{5963D484-A636-4C55-ABC0-00F4E99EF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DADB3E-3DFD-448D-9BC3-2012A396BF4D}"/>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1086799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AD1E9-1939-4940-B00A-D00FB5EBDB3E}"/>
              </a:ext>
            </a:extLst>
          </p:cNvPr>
          <p:cNvSpPr>
            <a:spLocks noGrp="1"/>
          </p:cNvSpPr>
          <p:nvPr>
            <p:ph type="dt" sz="half" idx="10"/>
          </p:nvPr>
        </p:nvSpPr>
        <p:spPr/>
        <p:txBody>
          <a:bodyPr/>
          <a:lstStyle/>
          <a:p>
            <a:fld id="{C5B2C31E-6284-4690-B3C5-E7FF353C0911}" type="datetimeFigureOut">
              <a:rPr lang="en-US" smtClean="0"/>
              <a:t>12/10/2021</a:t>
            </a:fld>
            <a:endParaRPr lang="en-US"/>
          </a:p>
        </p:txBody>
      </p:sp>
      <p:sp>
        <p:nvSpPr>
          <p:cNvPr id="3" name="Footer Placeholder 2">
            <a:extLst>
              <a:ext uri="{FF2B5EF4-FFF2-40B4-BE49-F238E27FC236}">
                <a16:creationId xmlns:a16="http://schemas.microsoft.com/office/drawing/2014/main" id="{67E88E72-E097-4EB1-A29A-A2B7AC06F6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4B2A37-096B-4069-9143-0671B4C1ADA3}"/>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2347735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2402-71E6-46A6-8758-4BD5438C1D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2CB169-5B81-4499-A75A-263FF69C0C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007E30-B3F8-4447-B209-372DC917EFB9}"/>
              </a:ext>
            </a:extLst>
          </p:cNvPr>
          <p:cNvSpPr>
            <a:spLocks noGrp="1"/>
          </p:cNvSpPr>
          <p:nvPr>
            <p:ph type="dt" sz="half" idx="10"/>
          </p:nvPr>
        </p:nvSpPr>
        <p:spPr/>
        <p:txBody>
          <a:bodyPr/>
          <a:lstStyle/>
          <a:p>
            <a:fld id="{62105DAB-76B8-4EE9-9986-EB716181FE37}" type="datetimeFigureOut">
              <a:rPr lang="en-US" smtClean="0"/>
              <a:t>12/10/2021</a:t>
            </a:fld>
            <a:endParaRPr lang="en-US"/>
          </a:p>
        </p:txBody>
      </p:sp>
      <p:sp>
        <p:nvSpPr>
          <p:cNvPr id="5" name="Footer Placeholder 4">
            <a:extLst>
              <a:ext uri="{FF2B5EF4-FFF2-40B4-BE49-F238E27FC236}">
                <a16:creationId xmlns:a16="http://schemas.microsoft.com/office/drawing/2014/main" id="{04B17905-E59E-465D-AC37-DCD78B4D1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89768-6CEE-4F14-86C5-052F050D42DC}"/>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19771165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 id="2147483664" r:id="rId2"/>
    <p:sldLayoutId id="2147483665" r:id="rId3"/>
    <p:sldLayoutId id="2147483666" r:id="rId4"/>
    <p:sldLayoutId id="214748366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image" Target="../media/image5.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2.png"/><Relationship Id="rId7" Type="http://schemas.openxmlformats.org/officeDocument/2006/relationships/diagramLayout" Target="../diagrams/layout2.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Data" Target="../diagrams/data2.xml"/><Relationship Id="rId5" Type="http://schemas.openxmlformats.org/officeDocument/2006/relationships/image" Target="../media/image4.png"/><Relationship Id="rId10" Type="http://schemas.microsoft.com/office/2007/relationships/diagramDrawing" Target="../diagrams/drawing2.xml"/><Relationship Id="rId4" Type="http://schemas.openxmlformats.org/officeDocument/2006/relationships/image" Target="../media/image5.png"/><Relationship Id="rId9" Type="http://schemas.openxmlformats.org/officeDocument/2006/relationships/diagramColors" Target="../diagrams/colors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3.xml"/><Relationship Id="rId7" Type="http://schemas.openxmlformats.org/officeDocument/2006/relationships/slide" Target="slide59.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slide" Target="slide25.xml"/><Relationship Id="rId10" Type="http://schemas.openxmlformats.org/officeDocument/2006/relationships/image" Target="../media/image3.png"/><Relationship Id="rId4" Type="http://schemas.openxmlformats.org/officeDocument/2006/relationships/slide" Target="slide16.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6.xml"/><Relationship Id="rId7" Type="http://schemas.openxmlformats.org/officeDocument/2006/relationships/hyperlink" Target="https://www.lionsclubs.org/resources/79863711" TargetMode="External"/><Relationship Id="rId12"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hyperlink" Target="https://www.lionsclubs.org/resources/79863644" TargetMode="External"/><Relationship Id="rId11" Type="http://schemas.openxmlformats.org/officeDocument/2006/relationships/image" Target="../media/image21.emf"/><Relationship Id="rId5" Type="http://schemas.openxmlformats.org/officeDocument/2006/relationships/image" Target="../media/image5.png"/><Relationship Id="rId10" Type="http://schemas.openxmlformats.org/officeDocument/2006/relationships/oleObject" Target="../embeddings/oleObject2.bin"/><Relationship Id="rId4" Type="http://schemas.openxmlformats.org/officeDocument/2006/relationships/image" Target="../media/image12.png"/><Relationship Id="rId9" Type="http://schemas.openxmlformats.org/officeDocument/2006/relationships/image" Target="../media/image20.emf"/></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4.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25.JPG"/></Relationships>
</file>

<file path=ppt/slides/_rels/slide35.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notesSlide" Target="../notesSlides/notesSlide35.xml"/><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hyperlink" Target="https://www.lionsclubs.org/resources/120142828" TargetMode="External"/><Relationship Id="rId5"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7.PNG"/><Relationship Id="rId7"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hyperlink" Target="https://lionsclubsinternational.myshopify.com/collections/leos" TargetMode="External"/><Relationship Id="rId13" Type="http://schemas.openxmlformats.org/officeDocument/2006/relationships/hyperlink" Target="https://www.lionsclubs.org/en/resources-for-members/resource-center/leo-awards-and-recognitions" TargetMode="External"/><Relationship Id="rId3" Type="http://schemas.openxmlformats.org/officeDocument/2006/relationships/image" Target="../media/image12.png"/><Relationship Id="rId7" Type="http://schemas.openxmlformats.org/officeDocument/2006/relationships/hyperlink" Target="https://cdn2.webdamdb.com/md_Y0zEfxxHFjr0.jpg.pdf" TargetMode="External"/><Relationship Id="rId12" Type="http://schemas.openxmlformats.org/officeDocument/2006/relationships/hyperlink" Target="https://www.lionsclubs.org/en/resources-for-members/lions-events-calendar"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hyperlink" Target="https://www.lionsclubs.org/en/discover-our-clubs/about-leos" TargetMode="External"/><Relationship Id="rId11" Type="http://schemas.openxmlformats.org/officeDocument/2006/relationships/hyperlink" Target="https://www.lionsclubs.org/en/start-our-approach/grant-types/leo-grants" TargetMode="External"/><Relationship Id="rId5" Type="http://schemas.openxmlformats.org/officeDocument/2006/relationships/image" Target="../media/image5.png"/><Relationship Id="rId10" Type="http://schemas.openxmlformats.org/officeDocument/2006/relationships/hyperlink" Target="https://www.lionsclubs.org/en/learn" TargetMode="External"/><Relationship Id="rId4" Type="http://schemas.openxmlformats.org/officeDocument/2006/relationships/image" Target="../media/image4.png"/><Relationship Id="rId9" Type="http://schemas.openxmlformats.org/officeDocument/2006/relationships/hyperlink" Target="https://www.facebook.com/leoclub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hyperlink" Target="http://www.lionsclubs.org/leo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hyperlink" Target="mailto:leo@lionsclubs.org"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hyperlink" Target="https://lionsclubsinternational.myshopify.com/collections/leos" TargetMode="External"/><Relationship Id="rId7"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2.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hyperlink" Target="mailto:leo@lionsclubs.org" TargetMode="External"/><Relationship Id="rId5" Type="http://schemas.openxmlformats.org/officeDocument/2006/relationships/image" Target="../media/image43.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hyperlink" Target="http://www.facebook.com/leoclub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hyperlink" Target="https://www.lionsclubs.org/en/discover-our-clubs/about-leos/leo-club-advisory-panel" TargetMode="Externa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microsoft.com/office/2018/10/relationships/comments" Target="../comments/modernComment_4ED_2E3693AA.xml"/><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png"/><Relationship Id="rId4" Type="http://schemas.openxmlformats.org/officeDocument/2006/relationships/hyperlink" Target="https://www.lionsclubs.org/en/learn"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57.xml"/><Relationship Id="rId7" Type="http://schemas.openxmlformats.org/officeDocument/2006/relationships/hyperlink" Target="https://www.lionsclubs.org/en/resources-for-members/resource-center/leo-awards-and-recognitions" TargetMode="Externa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49.emf"/></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hyperlink" Target="https://cdn2.webdamdb.com/md_soZEaj33Rf33.jpg.pdf?v=1"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60.em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hyperlink" Target="https://cdn2.webdamdb.com/md_Alm6xPG4Aww3.jpg.pdf?v=1" TargetMode="External"/><Relationship Id="rId4" Type="http://schemas.openxmlformats.org/officeDocument/2006/relationships/hyperlink" Target="https://cdn2.webdamdb.com/md_6psXIpXQGvp3.jpg.pdf?v=5"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hyperlink" Target="https://www.flickr.com/photos/93591348@N03/13448653495"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56.png"/></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hyperlink" Target="https://cdn2.webdamdb.com/md_E4RipN1OOvX0.jpg.pdf?v=1" TargetMode="External"/><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image" Target="../media/image66.jpeg"/><Relationship Id="rId5" Type="http://schemas.openxmlformats.org/officeDocument/2006/relationships/image" Target="../media/image51.png"/><Relationship Id="rId4" Type="http://schemas.openxmlformats.org/officeDocument/2006/relationships/hyperlink" Target="https://cdn2.webdamdb.com/md_McWHvYOsxPd9.jpg.pdf?v=1"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5.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67.emf"/><Relationship Id="rId4" Type="http://schemas.openxmlformats.org/officeDocument/2006/relationships/hyperlink" Target="https://www.lionsclubs.org/en/resources-for-members/resource-center/campus-lions-club"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hyperlink" Target="https://www.lionsclubs.org/en/resources-for-members/resource-center/specialty-clubs-program" TargetMode="External"/><Relationship Id="rId4" Type="http://schemas.openxmlformats.org/officeDocument/2006/relationships/hyperlink" Target="https://www.lionsclubs.org/en/resources-for-members/resource-center/club-branch"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7.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8.xml"/><Relationship Id="rId1" Type="http://schemas.openxmlformats.org/officeDocument/2006/relationships/slideLayout" Target="../slideLayouts/slideLayout4.xml"/><Relationship Id="rId5" Type="http://schemas.openxmlformats.org/officeDocument/2006/relationships/image" Target="../media/image68.jpeg"/><Relationship Id="rId4" Type="http://schemas.openxmlformats.org/officeDocument/2006/relationships/image" Target="../media/image56.png"/></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9.xml"/><Relationship Id="rId1" Type="http://schemas.openxmlformats.org/officeDocument/2006/relationships/slideLayout" Target="../slideLayouts/slideLayout5.xml"/><Relationship Id="rId6" Type="http://schemas.openxmlformats.org/officeDocument/2006/relationships/hyperlink" Target="https://www.lionsclubs.org/en/v2/resource/download/122386359"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0.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https://cdn2.webdamdb.com/md_2IpxJgJUjU40.jpg.pdf?v=1"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2.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image" Target="../media/image72.tmp"/><Relationship Id="rId5" Type="http://schemas.openxmlformats.org/officeDocument/2006/relationships/image" Target="../media/image51.png"/><Relationship Id="rId4" Type="http://schemas.openxmlformats.org/officeDocument/2006/relationships/hyperlink" Target="https://www.lionsclubs.org/en/resources-for-members/resource-center/young-lions"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1.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hyperlink" Target="https://cdn2.webdamdb.com/md_oAaSmZjQ51V1.jpg.pdf" TargetMode="External"/><Relationship Id="rId5" Type="http://schemas.openxmlformats.org/officeDocument/2006/relationships/hyperlink" Target="https://www.lionsclubs.org/en/resources-for-members/resource-center/leo-lion-program" TargetMode="External"/><Relationship Id="rId4" Type="http://schemas.openxmlformats.org/officeDocument/2006/relationships/image" Target="../media/image74.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looking at a camera&#10;&#10;Description automatically generated with low confidence">
            <a:extLst>
              <a:ext uri="{FF2B5EF4-FFF2-40B4-BE49-F238E27FC236}">
                <a16:creationId xmlns:a16="http://schemas.microsoft.com/office/drawing/2014/main" id="{E4A9691F-D9E0-47C4-93DE-59987768B647}"/>
              </a:ext>
            </a:extLst>
          </p:cNvPr>
          <p:cNvPicPr>
            <a:picLocks noChangeAspect="1"/>
          </p:cNvPicPr>
          <p:nvPr/>
        </p:nvPicPr>
        <p:blipFill rotWithShape="1">
          <a:blip r:embed="rId3"/>
          <a:srcRect t="7671" r="3622"/>
          <a:stretch/>
        </p:blipFill>
        <p:spPr>
          <a:xfrm>
            <a:off x="1467395" y="-6765"/>
            <a:ext cx="10724605" cy="6858000"/>
          </a:xfrm>
          <a:prstGeom prst="rect">
            <a:avLst/>
          </a:prstGeom>
        </p:spPr>
      </p:pic>
      <p:sp>
        <p:nvSpPr>
          <p:cNvPr id="8" name="Background - Solid">
            <a:extLst>
              <a:ext uri="{FF2B5EF4-FFF2-40B4-BE49-F238E27FC236}">
                <a16:creationId xmlns:a16="http://schemas.microsoft.com/office/drawing/2014/main" id="{056D9397-8354-2540-BA75-4F5FFA8E2948}"/>
              </a:ext>
            </a:extLst>
          </p:cNvPr>
          <p:cNvSpPr/>
          <p:nvPr/>
        </p:nvSpPr>
        <p:spPr>
          <a:xfrm>
            <a:off x="-24464" y="6765"/>
            <a:ext cx="153521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4"/>
          <a:srcRect l="68604" t="4387" r="-7305" b="37925"/>
          <a:stretch/>
        </p:blipFill>
        <p:spPr>
          <a:xfrm>
            <a:off x="-24467" y="3099618"/>
            <a:ext cx="1683934" cy="3765146"/>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333453" y="3805144"/>
            <a:ext cx="7534918" cy="242168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lstStyle/>
          <a:p>
            <a:r>
              <a:rPr lang="en-US" sz="4000" b="1" kern="0" dirty="0">
                <a:solidFill>
                  <a:srgbClr val="55565A"/>
                </a:solidFill>
                <a:latin typeface="Arial Black" panose="020B0604020202020204" pitchFamily="34" charset="0"/>
                <a:cs typeface="Arial" panose="020B0604020202020204" pitchFamily="34" charset="0"/>
              </a:rPr>
              <a:t>Leo Club Advisor </a:t>
            </a:r>
          </a:p>
          <a:p>
            <a:r>
              <a:rPr lang="en-US" sz="4000" b="1" kern="0" dirty="0">
                <a:solidFill>
                  <a:srgbClr val="55565A"/>
                </a:solidFill>
                <a:latin typeface="Arial Black" panose="020B0604020202020204" pitchFamily="34" charset="0"/>
                <a:cs typeface="Arial" panose="020B0604020202020204" pitchFamily="34" charset="0"/>
              </a:rPr>
              <a:t>Training and Orientation</a:t>
            </a:r>
          </a:p>
          <a:p>
            <a:pPr>
              <a:lnSpc>
                <a:spcPct val="150000"/>
              </a:lnSpc>
            </a:pPr>
            <a:r>
              <a:rPr lang="en-US" sz="2800" kern="0" dirty="0">
                <a:solidFill>
                  <a:srgbClr val="00AC69"/>
                </a:solidFill>
                <a:latin typeface="Arial" panose="020B0604020202020204" pitchFamily="34" charset="0"/>
                <a:cs typeface="Arial" panose="020B0604020202020204" pitchFamily="34" charset="0"/>
              </a:rPr>
              <a:t>LIONS CLUBS INTERNATIONAL</a:t>
            </a:r>
            <a:endParaRPr lang="en-US" sz="2800" kern="0" dirty="0">
              <a:solidFill>
                <a:srgbClr val="55565A"/>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433EEC4-385F-3F4D-A9B7-D9FE43C78479}"/>
              </a:ext>
            </a:extLst>
          </p:cNvPr>
          <p:cNvPicPr>
            <a:picLocks noChangeAspect="1"/>
          </p:cNvPicPr>
          <p:nvPr/>
        </p:nvPicPr>
        <p:blipFill>
          <a:blip r:embed="rId5"/>
          <a:stretch>
            <a:fillRect/>
          </a:stretch>
        </p:blipFill>
        <p:spPr>
          <a:xfrm>
            <a:off x="6518014" y="5822296"/>
            <a:ext cx="1188293" cy="594146"/>
          </a:xfrm>
          <a:prstGeom prst="rect">
            <a:avLst/>
          </a:prstGeom>
        </p:spPr>
      </p:pic>
      <p:pic>
        <p:nvPicPr>
          <p:cNvPr id="9" name="Picture 8">
            <a:extLst>
              <a:ext uri="{FF2B5EF4-FFF2-40B4-BE49-F238E27FC236}">
                <a16:creationId xmlns:a16="http://schemas.microsoft.com/office/drawing/2014/main" id="{0F6A1B70-48D8-634D-ADB9-B9FF0F7009AB}"/>
              </a:ext>
            </a:extLst>
          </p:cNvPr>
          <p:cNvPicPr>
            <a:picLocks noChangeAspect="1"/>
          </p:cNvPicPr>
          <p:nvPr/>
        </p:nvPicPr>
        <p:blipFill>
          <a:blip r:embed="rId6"/>
          <a:stretch>
            <a:fillRect/>
          </a:stretch>
        </p:blipFill>
        <p:spPr>
          <a:xfrm>
            <a:off x="450448" y="489506"/>
            <a:ext cx="2120604" cy="2120604"/>
          </a:xfrm>
          <a:prstGeom prst="rect">
            <a:avLst/>
          </a:prstGeom>
        </p:spPr>
      </p:pic>
    </p:spTree>
    <p:extLst>
      <p:ext uri="{BB962C8B-B14F-4D97-AF65-F5344CB8AC3E}">
        <p14:creationId xmlns:p14="http://schemas.microsoft.com/office/powerpoint/2010/main" val="4113554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6BBCAB-BED4-E74A-A953-6B4C978A6B7E}"/>
              </a:ext>
            </a:extLst>
          </p:cNvPr>
          <p:cNvPicPr>
            <a:picLocks noChangeAspect="1"/>
          </p:cNvPicPr>
          <p:nvPr/>
        </p:nvPicPr>
        <p:blipFill rotWithShape="1">
          <a:blip r:embed="rId3"/>
          <a:srcRect l="28541" t="162" r="25425" b="-162"/>
          <a:stretch/>
        </p:blipFill>
        <p:spPr>
          <a:xfrm>
            <a:off x="-1" y="11102"/>
            <a:ext cx="4724399" cy="6839266"/>
          </a:xfrm>
          <a:prstGeom prst="rect">
            <a:avLst/>
          </a:prstGeom>
        </p:spPr>
      </p:pic>
      <p:sp>
        <p:nvSpPr>
          <p:cNvPr id="35" name="Background - Solid">
            <a:extLst>
              <a:ext uri="{FF2B5EF4-FFF2-40B4-BE49-F238E27FC236}">
                <a16:creationId xmlns:a16="http://schemas.microsoft.com/office/drawing/2014/main" id="{41C1D83A-F4A2-774F-8E54-C1FAE3EFE604}"/>
              </a:ext>
            </a:extLst>
          </p:cNvPr>
          <p:cNvSpPr/>
          <p:nvPr/>
        </p:nvSpPr>
        <p:spPr>
          <a:xfrm>
            <a:off x="4724400" y="17771"/>
            <a:ext cx="7467600" cy="684022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5986801D-A409-B749-AF55-37779FCA4B31}"/>
              </a:ext>
            </a:extLst>
          </p:cNvPr>
          <p:cNvPicPr>
            <a:picLocks noChangeAspect="1"/>
          </p:cNvPicPr>
          <p:nvPr/>
        </p:nvPicPr>
        <p:blipFill rotWithShape="1">
          <a:blip r:embed="rId4"/>
          <a:srcRect l="68604" t="4387" r="-7305" b="37925"/>
          <a:stretch/>
        </p:blipFill>
        <p:spPr>
          <a:xfrm rot="10800000">
            <a:off x="10508066" y="7632"/>
            <a:ext cx="1683934" cy="3765146"/>
          </a:xfrm>
          <a:prstGeom prst="rect">
            <a:avLst/>
          </a:prstGeom>
        </p:spPr>
      </p:pic>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10</a:t>
            </a:fld>
            <a:endParaRPr lang="en-US" sz="1000" dirty="0">
              <a:solidFill>
                <a:schemeClr val="bg1"/>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82336C24-D321-7340-8B66-DE7D22D72A7A}"/>
              </a:ext>
            </a:extLst>
          </p:cNvPr>
          <p:cNvPicPr>
            <a:picLocks noChangeAspect="1"/>
          </p:cNvPicPr>
          <p:nvPr/>
        </p:nvPicPr>
        <p:blipFill rotWithShape="1">
          <a:blip r:embed="rId5"/>
          <a:srcRect l="15744" b="4901"/>
          <a:stretch/>
        </p:blipFill>
        <p:spPr>
          <a:xfrm rot="10800000" flipH="1">
            <a:off x="0" y="7632"/>
            <a:ext cx="991893" cy="1679305"/>
          </a:xfrm>
          <a:prstGeom prst="rect">
            <a:avLst/>
          </a:prstGeom>
        </p:spPr>
      </p:pic>
      <p:sp>
        <p:nvSpPr>
          <p:cNvPr id="11" name="TextBox 10">
            <a:extLst>
              <a:ext uri="{FF2B5EF4-FFF2-40B4-BE49-F238E27FC236}">
                <a16:creationId xmlns:a16="http://schemas.microsoft.com/office/drawing/2014/main" id="{8F6C09F4-01B5-4E2C-9253-481D8E1A3E0A}"/>
              </a:ext>
            </a:extLst>
          </p:cNvPr>
          <p:cNvSpPr txBox="1"/>
          <p:nvPr/>
        </p:nvSpPr>
        <p:spPr>
          <a:xfrm>
            <a:off x="5270753" y="1149045"/>
            <a:ext cx="6374893" cy="5232202"/>
          </a:xfrm>
          <a:prstGeom prst="rect">
            <a:avLst/>
          </a:prstGeom>
          <a:noFill/>
        </p:spPr>
        <p:txBody>
          <a:bodyPr wrap="square">
            <a:spAutoFit/>
          </a:bodyPr>
          <a:lstStyle/>
          <a:p>
            <a:pPr>
              <a:spcAft>
                <a:spcPts val="600"/>
              </a:spcAft>
            </a:pPr>
            <a:r>
              <a:rPr lang="en-US" sz="3200" b="1" kern="0" dirty="0">
                <a:solidFill>
                  <a:schemeClr val="bg1"/>
                </a:solidFill>
                <a:latin typeface="Arial" panose="020B0604020202020204" pitchFamily="34" charset="0"/>
                <a:cs typeface="Arial" panose="020B0604020202020204" pitchFamily="34" charset="0"/>
              </a:rPr>
              <a:t>Benefits for a Lions clubs sponsoring a Leo club</a:t>
            </a:r>
          </a:p>
          <a:p>
            <a:pPr marL="342900" indent="-342900">
              <a:spcAft>
                <a:spcPts val="600"/>
              </a:spcAft>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Inspire and energize Lion’s members.</a:t>
            </a:r>
          </a:p>
          <a:p>
            <a:pPr marL="342900" indent="-342900">
              <a:spcAft>
                <a:spcPts val="600"/>
              </a:spcAft>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Inform Lions about new trends and community needs.</a:t>
            </a:r>
          </a:p>
          <a:p>
            <a:pPr marL="342900" indent="-342900">
              <a:spcAft>
                <a:spcPts val="600"/>
              </a:spcAft>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Increase Lions club exposure in the community.</a:t>
            </a:r>
          </a:p>
          <a:p>
            <a:pPr marL="342900" indent="-342900">
              <a:spcAft>
                <a:spcPts val="600"/>
              </a:spcAft>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Gain potential new members in the Lions club, with both graduating Leos and their parents/family members.</a:t>
            </a:r>
          </a:p>
          <a:p>
            <a:pPr>
              <a:spcAft>
                <a:spcPts val="600"/>
              </a:spcAft>
            </a:pPr>
            <a:endParaRPr lang="en-US" sz="2400" kern="0" dirty="0">
              <a:solidFill>
                <a:srgbClr val="55565A"/>
              </a:solidFill>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endParaRPr lang="en-US" sz="2400" kern="0" dirty="0">
              <a:solidFill>
                <a:srgbClr val="55565A"/>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F0A4A53-AA7C-1543-94B0-66EC92BE9D17}"/>
              </a:ext>
            </a:extLst>
          </p:cNvPr>
          <p:cNvPicPr>
            <a:picLocks noChangeAspect="1"/>
          </p:cNvPicPr>
          <p:nvPr/>
        </p:nvPicPr>
        <p:blipFill>
          <a:blip r:embed="rId6"/>
          <a:stretch>
            <a:fillRect/>
          </a:stretch>
        </p:blipFill>
        <p:spPr>
          <a:xfrm>
            <a:off x="4073182" y="5737256"/>
            <a:ext cx="1326937" cy="663469"/>
          </a:xfrm>
          <a:prstGeom prst="rect">
            <a:avLst/>
          </a:prstGeom>
        </p:spPr>
      </p:pic>
    </p:spTree>
    <p:extLst>
      <p:ext uri="{BB962C8B-B14F-4D97-AF65-F5344CB8AC3E}">
        <p14:creationId xmlns:p14="http://schemas.microsoft.com/office/powerpoint/2010/main" val="2725320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Background - Solid">
            <a:extLst>
              <a:ext uri="{FF2B5EF4-FFF2-40B4-BE49-F238E27FC236}">
                <a16:creationId xmlns:a16="http://schemas.microsoft.com/office/drawing/2014/main" id="{41C1D83A-F4A2-774F-8E54-C1FAE3EFE604}"/>
              </a:ext>
            </a:extLst>
          </p:cNvPr>
          <p:cNvSpPr/>
          <p:nvPr/>
        </p:nvSpPr>
        <p:spPr>
          <a:xfrm>
            <a:off x="10508066" y="0"/>
            <a:ext cx="168393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5986801D-A409-B749-AF55-37779FCA4B31}"/>
              </a:ext>
            </a:extLst>
          </p:cNvPr>
          <p:cNvPicPr>
            <a:picLocks noChangeAspect="1"/>
          </p:cNvPicPr>
          <p:nvPr/>
        </p:nvPicPr>
        <p:blipFill rotWithShape="1">
          <a:blip r:embed="rId3"/>
          <a:srcRect l="68604" t="4387" r="-7305" b="37925"/>
          <a:stretch/>
        </p:blipFill>
        <p:spPr>
          <a:xfrm rot="10800000">
            <a:off x="10508066" y="0"/>
            <a:ext cx="1683934" cy="3765146"/>
          </a:xfrm>
          <a:prstGeom prst="rect">
            <a:avLst/>
          </a:prstGeom>
        </p:spPr>
      </p:pic>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11</a:t>
            </a:fld>
            <a:endParaRPr lang="en-US" sz="1000" dirty="0">
              <a:solidFill>
                <a:schemeClr val="bg1"/>
              </a:solidFill>
              <a:latin typeface="Arial" panose="020B0604020202020204" pitchFamily="34" charset="0"/>
              <a:cs typeface="Arial" panose="020B0604020202020204" pitchFamily="34"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2155307" y="927257"/>
            <a:ext cx="902099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kern="0" dirty="0">
                <a:solidFill>
                  <a:srgbClr val="616262"/>
                </a:solidFill>
              </a:rPr>
              <a:t>Leo club </a:t>
            </a:r>
            <a:r>
              <a:rPr lang="en-US" sz="3200" kern="0" dirty="0">
                <a:solidFill>
                  <a:srgbClr val="55565A"/>
                </a:solidFill>
              </a:rPr>
              <a:t>organization structure </a:t>
            </a:r>
            <a:endParaRPr lang="en-US" sz="3200" kern="0" dirty="0">
              <a:solidFill>
                <a:srgbClr val="55565A"/>
              </a:solidFill>
              <a:highlight>
                <a:srgbClr val="FFFF00"/>
              </a:highlight>
            </a:endParaRPr>
          </a:p>
        </p:txBody>
      </p:sp>
      <p:pic>
        <p:nvPicPr>
          <p:cNvPr id="37" name="Picture 36">
            <a:extLst>
              <a:ext uri="{FF2B5EF4-FFF2-40B4-BE49-F238E27FC236}">
                <a16:creationId xmlns:a16="http://schemas.microsoft.com/office/drawing/2014/main" id="{82336C24-D321-7340-8B66-DE7D22D72A7A}"/>
              </a:ext>
            </a:extLst>
          </p:cNvPr>
          <p:cNvPicPr>
            <a:picLocks noChangeAspect="1"/>
          </p:cNvPicPr>
          <p:nvPr/>
        </p:nvPicPr>
        <p:blipFill rotWithShape="1">
          <a:blip r:embed="rId4"/>
          <a:srcRect l="15744" b="4901"/>
          <a:stretch/>
        </p:blipFill>
        <p:spPr>
          <a:xfrm rot="10800000" flipH="1">
            <a:off x="1" y="-3785"/>
            <a:ext cx="991893" cy="1679305"/>
          </a:xfrm>
          <a:prstGeom prst="rect">
            <a:avLst/>
          </a:prstGeom>
        </p:spPr>
      </p:pic>
      <p:graphicFrame>
        <p:nvGraphicFramePr>
          <p:cNvPr id="4" name="Diagram 3">
            <a:extLst>
              <a:ext uri="{FF2B5EF4-FFF2-40B4-BE49-F238E27FC236}">
                <a16:creationId xmlns:a16="http://schemas.microsoft.com/office/drawing/2014/main" id="{E392A8A8-D904-F748-8D18-47BA2E31531B}"/>
              </a:ext>
            </a:extLst>
          </p:cNvPr>
          <p:cNvGraphicFramePr/>
          <p:nvPr>
            <p:extLst>
              <p:ext uri="{D42A27DB-BD31-4B8C-83A1-F6EECF244321}">
                <p14:modId xmlns:p14="http://schemas.microsoft.com/office/powerpoint/2010/main" val="3846810739"/>
              </p:ext>
            </p:extLst>
          </p:nvPr>
        </p:nvGraphicFramePr>
        <p:xfrm>
          <a:off x="715810" y="338911"/>
          <a:ext cx="10760380" cy="71735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8">
            <a:extLst>
              <a:ext uri="{FF2B5EF4-FFF2-40B4-BE49-F238E27FC236}">
                <a16:creationId xmlns:a16="http://schemas.microsoft.com/office/drawing/2014/main" id="{EBBE438B-578A-9F4E-A64F-69BC77CF2110}"/>
              </a:ext>
            </a:extLst>
          </p:cNvPr>
          <p:cNvPicPr>
            <a:picLocks noChangeAspect="1"/>
          </p:cNvPicPr>
          <p:nvPr/>
        </p:nvPicPr>
        <p:blipFill>
          <a:blip r:embed="rId10"/>
          <a:stretch>
            <a:fillRect/>
          </a:stretch>
        </p:blipFill>
        <p:spPr>
          <a:xfrm>
            <a:off x="597101" y="436785"/>
            <a:ext cx="1558206" cy="1558206"/>
          </a:xfrm>
          <a:prstGeom prst="rect">
            <a:avLst/>
          </a:prstGeom>
        </p:spPr>
      </p:pic>
    </p:spTree>
    <p:extLst>
      <p:ext uri="{BB962C8B-B14F-4D97-AF65-F5344CB8AC3E}">
        <p14:creationId xmlns:p14="http://schemas.microsoft.com/office/powerpoint/2010/main" val="1865441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ackground - Solid">
            <a:extLst>
              <a:ext uri="{FF2B5EF4-FFF2-40B4-BE49-F238E27FC236}">
                <a16:creationId xmlns:a16="http://schemas.microsoft.com/office/drawing/2014/main" id="{48FF1701-0946-F143-9751-EB1504B9767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BA60DFF-EABE-3341-99EA-342D507EC251}"/>
              </a:ext>
            </a:extLst>
          </p:cNvPr>
          <p:cNvPicPr>
            <a:picLocks noChangeAspect="1"/>
          </p:cNvPicPr>
          <p:nvPr/>
        </p:nvPicPr>
        <p:blipFill rotWithShape="1">
          <a:blip r:embed="rId3"/>
          <a:srcRect l="16488" t="6778" r="50870" b="51086"/>
          <a:stretch/>
        </p:blipFill>
        <p:spPr>
          <a:xfrm>
            <a:off x="4061315" y="0"/>
            <a:ext cx="3525051" cy="6858002"/>
          </a:xfrm>
          <a:prstGeom prst="rect">
            <a:avLst/>
          </a:prstGeom>
        </p:spPr>
      </p:pic>
      <p:sp>
        <p:nvSpPr>
          <p:cNvPr id="15" name="Background - Solid">
            <a:extLst>
              <a:ext uri="{FF2B5EF4-FFF2-40B4-BE49-F238E27FC236}">
                <a16:creationId xmlns:a16="http://schemas.microsoft.com/office/drawing/2014/main" id="{EB46604F-2465-E243-832D-6EF9F5DDD4A1}"/>
              </a:ext>
            </a:extLst>
          </p:cNvPr>
          <p:cNvSpPr/>
          <p:nvPr/>
        </p:nvSpPr>
        <p:spPr>
          <a:xfrm>
            <a:off x="7586366" y="-2"/>
            <a:ext cx="4605635" cy="6858002"/>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1" name="TextBox 10"/>
          <p:cNvSpPr txBox="1"/>
          <p:nvPr/>
        </p:nvSpPr>
        <p:spPr>
          <a:xfrm>
            <a:off x="6942667" y="4142805"/>
            <a:ext cx="4706660" cy="1631216"/>
          </a:xfrm>
          <a:prstGeom prst="rect">
            <a:avLst/>
          </a:prstGeom>
          <a:noFill/>
        </p:spPr>
        <p:txBody>
          <a:bodyPr wrap="square" lIns="91440" tIns="45720" rIns="91440" bIns="45720" rtlCol="0" anchor="t">
            <a:spAutoFit/>
          </a:bodyPr>
          <a:lstStyle/>
          <a:p>
            <a:pPr algn="ctr"/>
            <a:r>
              <a:rPr lang="en-US" sz="2200" b="1" dirty="0">
                <a:solidFill>
                  <a:schemeClr val="bg1"/>
                </a:solidFill>
                <a:latin typeface="Arial" panose="020B0604020202020204" pitchFamily="34" charset="0"/>
                <a:ea typeface="Arial" charset="0"/>
                <a:cs typeface="Arial" panose="020B0604020202020204" pitchFamily="34" charset="0"/>
              </a:rPr>
              <a:t>Omega Leos: 18 – 30 years old</a:t>
            </a:r>
          </a:p>
          <a:p>
            <a:pPr algn="ctr"/>
            <a:r>
              <a:rPr lang="en-US" dirty="0">
                <a:solidFill>
                  <a:schemeClr val="bg1"/>
                </a:solidFill>
                <a:latin typeface="Arial"/>
                <a:ea typeface="Arial" charset="0"/>
                <a:cs typeface="Arial"/>
              </a:rPr>
              <a:t>Focused on furthering personal and professional skills and creating a direct, positive impact on the community.</a:t>
            </a:r>
          </a:p>
          <a:p>
            <a:pPr algn="ctr"/>
            <a:endParaRPr lang="en-US" sz="2400" dirty="0">
              <a:solidFill>
                <a:schemeClr val="bg1"/>
              </a:solidFill>
              <a:latin typeface="Arial"/>
              <a:ea typeface="Arial" charset="0"/>
              <a:cs typeface="Arial"/>
            </a:endParaRPr>
          </a:p>
        </p:txBody>
      </p:sp>
      <p:sp>
        <p:nvSpPr>
          <p:cNvPr id="23" name="Page Number - White">
            <a:extLst>
              <a:ext uri="{FF2B5EF4-FFF2-40B4-BE49-F238E27FC236}">
                <a16:creationId xmlns:a16="http://schemas.microsoft.com/office/drawing/2014/main" id="{09835167-AA6D-3548-84BA-DC61391D742F}"/>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12</a:t>
            </a:fld>
            <a:endParaRPr lang="en-US" sz="1000" dirty="0">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D978FF46-4E0E-8F4C-8E7E-CA4871ACCE86}"/>
              </a:ext>
            </a:extLst>
          </p:cNvPr>
          <p:cNvPicPr>
            <a:picLocks noChangeAspect="1"/>
          </p:cNvPicPr>
          <p:nvPr/>
        </p:nvPicPr>
        <p:blipFill rotWithShape="1">
          <a:blip r:embed="rId4"/>
          <a:srcRect l="15744" b="4901"/>
          <a:stretch/>
        </p:blipFill>
        <p:spPr>
          <a:xfrm rot="10800000" flipH="1" flipV="1">
            <a:off x="1" y="5178695"/>
            <a:ext cx="991893" cy="1679305"/>
          </a:xfrm>
          <a:prstGeom prst="rect">
            <a:avLst/>
          </a:prstGeom>
        </p:spPr>
      </p:pic>
      <p:pic>
        <p:nvPicPr>
          <p:cNvPr id="17" name="Picture 16">
            <a:extLst>
              <a:ext uri="{FF2B5EF4-FFF2-40B4-BE49-F238E27FC236}">
                <a16:creationId xmlns:a16="http://schemas.microsoft.com/office/drawing/2014/main" id="{DCB2DEBB-178C-114F-82D6-0370FE2C1BD9}"/>
              </a:ext>
            </a:extLst>
          </p:cNvPr>
          <p:cNvPicPr>
            <a:picLocks noChangeAspect="1"/>
          </p:cNvPicPr>
          <p:nvPr/>
        </p:nvPicPr>
        <p:blipFill rotWithShape="1">
          <a:blip r:embed="rId5"/>
          <a:srcRect l="8882" t="39439" r="65220" b="6057"/>
          <a:stretch/>
        </p:blipFill>
        <p:spPr>
          <a:xfrm flipV="1">
            <a:off x="10873688" y="-2"/>
            <a:ext cx="1326938" cy="4188974"/>
          </a:xfrm>
          <a:prstGeom prst="rect">
            <a:avLst/>
          </a:prstGeom>
        </p:spPr>
      </p:pic>
      <p:sp>
        <p:nvSpPr>
          <p:cNvPr id="20" name="TextBox 19">
            <a:extLst>
              <a:ext uri="{FF2B5EF4-FFF2-40B4-BE49-F238E27FC236}">
                <a16:creationId xmlns:a16="http://schemas.microsoft.com/office/drawing/2014/main" id="{987D9063-00A4-4349-9BC7-13D16BB4597C}"/>
              </a:ext>
            </a:extLst>
          </p:cNvPr>
          <p:cNvSpPr txBox="1"/>
          <p:nvPr/>
        </p:nvSpPr>
        <p:spPr>
          <a:xfrm>
            <a:off x="617309" y="4188972"/>
            <a:ext cx="4534318" cy="1661993"/>
          </a:xfrm>
          <a:prstGeom prst="rect">
            <a:avLst/>
          </a:prstGeom>
          <a:noFill/>
        </p:spPr>
        <p:txBody>
          <a:bodyPr wrap="square" rtlCol="0">
            <a:spAutoFit/>
          </a:bodyPr>
          <a:lstStyle/>
          <a:p>
            <a:pPr algn="ctr"/>
            <a:r>
              <a:rPr lang="en-US" sz="2200" b="1" dirty="0">
                <a:solidFill>
                  <a:srgbClr val="55565A"/>
                </a:solidFill>
                <a:latin typeface="Arial" panose="020B0604020202020204" pitchFamily="34" charset="0"/>
                <a:ea typeface="Arial" charset="0"/>
                <a:cs typeface="Arial" panose="020B0604020202020204" pitchFamily="34" charset="0"/>
              </a:rPr>
              <a:t>Alpha Leos: 12 – 18 years old.</a:t>
            </a:r>
          </a:p>
          <a:p>
            <a:pPr algn="ctr"/>
            <a:r>
              <a:rPr lang="en-US" dirty="0">
                <a:solidFill>
                  <a:srgbClr val="55565A"/>
                </a:solidFill>
                <a:latin typeface="Arial" panose="020B0604020202020204" pitchFamily="34" charset="0"/>
                <a:ea typeface="Arial" charset="0"/>
                <a:cs typeface="Arial" panose="020B0604020202020204" pitchFamily="34" charset="0"/>
              </a:rPr>
              <a:t>Focused on service to the community and creating a strong foundation in leadership and responsibility.</a:t>
            </a:r>
            <a:endParaRPr lang="en-US" sz="2400" dirty="0">
              <a:solidFill>
                <a:srgbClr val="55565A"/>
              </a:solidFill>
              <a:latin typeface="Arial" panose="020B0604020202020204" pitchFamily="34" charset="0"/>
              <a:ea typeface="Arial" charset="0"/>
              <a:cs typeface="Arial" panose="020B0604020202020204" pitchFamily="34" charset="0"/>
            </a:endParaRPr>
          </a:p>
          <a:p>
            <a:pPr algn="ctr"/>
            <a:endParaRPr lang="en-US" sz="2400" dirty="0">
              <a:solidFill>
                <a:srgbClr val="55565A"/>
              </a:solidFill>
              <a:latin typeface="Arial" panose="020B0604020202020204" pitchFamily="34" charset="0"/>
              <a:ea typeface="Arial" charset="0"/>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1CD1FA61-5E6F-488F-913F-ED5B27E99009}"/>
              </a:ext>
            </a:extLst>
          </p:cNvPr>
          <p:cNvPicPr>
            <a:picLocks noChangeAspect="1"/>
          </p:cNvPicPr>
          <p:nvPr/>
        </p:nvPicPr>
        <p:blipFill>
          <a:blip r:embed="rId6"/>
          <a:stretch>
            <a:fillRect/>
          </a:stretch>
        </p:blipFill>
        <p:spPr>
          <a:xfrm>
            <a:off x="1142135" y="936885"/>
            <a:ext cx="3205920" cy="3205920"/>
          </a:xfrm>
          <a:prstGeom prst="rect">
            <a:avLst/>
          </a:prstGeom>
        </p:spPr>
      </p:pic>
      <p:pic>
        <p:nvPicPr>
          <p:cNvPr id="5" name="Picture 4">
            <a:extLst>
              <a:ext uri="{FF2B5EF4-FFF2-40B4-BE49-F238E27FC236}">
                <a16:creationId xmlns:a16="http://schemas.microsoft.com/office/drawing/2014/main" id="{DD437DB4-9576-4281-9A12-5662CD651397}"/>
              </a:ext>
            </a:extLst>
          </p:cNvPr>
          <p:cNvPicPr>
            <a:picLocks noChangeAspect="1"/>
          </p:cNvPicPr>
          <p:nvPr/>
        </p:nvPicPr>
        <p:blipFill>
          <a:blip r:embed="rId7"/>
          <a:srcRect/>
          <a:stretch/>
        </p:blipFill>
        <p:spPr>
          <a:xfrm>
            <a:off x="7523343" y="848307"/>
            <a:ext cx="3205921" cy="3205921"/>
          </a:xfrm>
          <a:prstGeom prst="rect">
            <a:avLst/>
          </a:prstGeom>
        </p:spPr>
      </p:pic>
      <p:pic>
        <p:nvPicPr>
          <p:cNvPr id="12" name="Picture 11">
            <a:extLst>
              <a:ext uri="{FF2B5EF4-FFF2-40B4-BE49-F238E27FC236}">
                <a16:creationId xmlns:a16="http://schemas.microsoft.com/office/drawing/2014/main" id="{B365B527-70B4-494F-B265-252FF9111400}"/>
              </a:ext>
            </a:extLst>
          </p:cNvPr>
          <p:cNvPicPr>
            <a:picLocks noChangeAspect="1"/>
          </p:cNvPicPr>
          <p:nvPr/>
        </p:nvPicPr>
        <p:blipFill>
          <a:blip r:embed="rId8"/>
          <a:stretch>
            <a:fillRect/>
          </a:stretch>
        </p:blipFill>
        <p:spPr>
          <a:xfrm>
            <a:off x="5279237" y="3390759"/>
            <a:ext cx="1326937" cy="663469"/>
          </a:xfrm>
          <a:prstGeom prst="rect">
            <a:avLst/>
          </a:prstGeom>
        </p:spPr>
      </p:pic>
    </p:spTree>
    <p:extLst>
      <p:ext uri="{BB962C8B-B14F-4D97-AF65-F5344CB8AC3E}">
        <p14:creationId xmlns:p14="http://schemas.microsoft.com/office/powerpoint/2010/main" val="2813575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645656" y="1632583"/>
            <a:ext cx="7499277" cy="5005246"/>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gradFill>
            <a:gsLst>
              <a:gs pos="3000">
                <a:schemeClr val="accent1">
                  <a:lumMod val="5000"/>
                  <a:lumOff val="95000"/>
                </a:schemeClr>
              </a:gs>
              <a:gs pos="65000">
                <a:srgbClr val="B3B2B1">
                  <a:alpha val="50000"/>
                </a:srgbClr>
              </a:gs>
              <a:gs pos="95000">
                <a:schemeClr val="accent1">
                  <a:lumMod val="5000"/>
                  <a:lumOff val="95000"/>
                </a:schemeClr>
              </a:gs>
              <a:gs pos="35000">
                <a:srgbClr val="B3B2B1">
                  <a:alpha val="50000"/>
                </a:srgbClr>
              </a:gs>
            </a:gsLst>
            <a:lin ang="5400000" scaled="1"/>
          </a:gradFill>
          <a:ln>
            <a:noFill/>
          </a:ln>
        </p:spPr>
        <p:txBody>
          <a:bodyPr/>
          <a:lstStyle/>
          <a:p>
            <a:endParaRPr lang="en-US"/>
          </a:p>
        </p:txBody>
      </p:sp>
      <p:pic>
        <p:nvPicPr>
          <p:cNvPr id="14" name="Picture 13">
            <a:extLst>
              <a:ext uri="{FF2B5EF4-FFF2-40B4-BE49-F238E27FC236}">
                <a16:creationId xmlns:a16="http://schemas.microsoft.com/office/drawing/2014/main" id="{96ADD217-0140-0F4C-ADB9-7F06708FE597}"/>
              </a:ext>
            </a:extLst>
          </p:cNvPr>
          <p:cNvPicPr>
            <a:picLocks noChangeAspect="1"/>
          </p:cNvPicPr>
          <p:nvPr/>
        </p:nvPicPr>
        <p:blipFill rotWithShape="1">
          <a:blip r:embed="rId3"/>
          <a:srcRect l="16530" t="2053" r="10928" b="4800"/>
          <a:stretch/>
        </p:blipFill>
        <p:spPr>
          <a:xfrm>
            <a:off x="0" y="4933714"/>
            <a:ext cx="999067" cy="1924286"/>
          </a:xfrm>
          <a:prstGeom prst="rect">
            <a:avLst/>
          </a:prstGeom>
        </p:spPr>
      </p:pic>
      <p:pic>
        <p:nvPicPr>
          <p:cNvPr id="15" name="Picture 14">
            <a:extLst>
              <a:ext uri="{FF2B5EF4-FFF2-40B4-BE49-F238E27FC236}">
                <a16:creationId xmlns:a16="http://schemas.microsoft.com/office/drawing/2014/main" id="{96300D43-FEF1-9D44-AFF4-2D4F569F05BD}"/>
              </a:ext>
            </a:extLst>
          </p:cNvPr>
          <p:cNvPicPr>
            <a:picLocks noChangeAspect="1"/>
          </p:cNvPicPr>
          <p:nvPr/>
        </p:nvPicPr>
        <p:blipFill rotWithShape="1">
          <a:blip r:embed="rId4"/>
          <a:srcRect l="15744" b="4901"/>
          <a:stretch/>
        </p:blipFill>
        <p:spPr>
          <a:xfrm rot="10800000">
            <a:off x="11431864" y="1"/>
            <a:ext cx="760135" cy="1286932"/>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13</a:t>
            </a:fld>
            <a:endParaRPr lang="en-US" sz="1000" dirty="0">
              <a:solidFill>
                <a:srgbClr val="00338D"/>
              </a:solidFill>
            </a:endParaRPr>
          </a:p>
        </p:txBody>
      </p:sp>
      <p:sp>
        <p:nvSpPr>
          <p:cNvPr id="9" name="Headline">
            <a:extLst>
              <a:ext uri="{FF2B5EF4-FFF2-40B4-BE49-F238E27FC236}">
                <a16:creationId xmlns:a16="http://schemas.microsoft.com/office/drawing/2014/main" id="{6640FF03-E64D-4C4E-ADC3-5A677FAC1D1E}"/>
              </a:ext>
            </a:extLst>
          </p:cNvPr>
          <p:cNvSpPr txBox="1">
            <a:spLocks/>
          </p:cNvSpPr>
          <p:nvPr/>
        </p:nvSpPr>
        <p:spPr>
          <a:xfrm>
            <a:off x="2393302" y="87054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55565A"/>
                </a:solidFill>
                <a:latin typeface="Arial" panose="020B0604020202020204" pitchFamily="34" charset="0"/>
                <a:cs typeface="Arial" panose="020B0604020202020204" pitchFamily="34" charset="0"/>
              </a:rPr>
              <a:t>Leos </a:t>
            </a:r>
            <a:r>
              <a:rPr lang="en-US" sz="3200" kern="0" dirty="0">
                <a:solidFill>
                  <a:srgbClr val="55565A"/>
                </a:solidFill>
                <a:effectLst>
                  <a:glow rad="254000">
                    <a:schemeClr val="bg1">
                      <a:alpha val="91000"/>
                    </a:schemeClr>
                  </a:glow>
                </a:effectLst>
              </a:rPr>
              <a:t>at a glance</a:t>
            </a:r>
            <a:endParaRPr lang="en-US" sz="3200" kern="0" dirty="0">
              <a:solidFill>
                <a:srgbClr val="55565A"/>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38A0116-1150-C341-B3BA-03A58BB526B1}"/>
              </a:ext>
            </a:extLst>
          </p:cNvPr>
          <p:cNvPicPr>
            <a:picLocks noChangeAspect="1"/>
          </p:cNvPicPr>
          <p:nvPr/>
        </p:nvPicPr>
        <p:blipFill>
          <a:blip r:embed="rId5"/>
          <a:stretch>
            <a:fillRect/>
          </a:stretch>
        </p:blipFill>
        <p:spPr>
          <a:xfrm>
            <a:off x="645656" y="430972"/>
            <a:ext cx="1558206" cy="1558206"/>
          </a:xfrm>
          <a:prstGeom prst="rect">
            <a:avLst/>
          </a:prstGeom>
        </p:spPr>
      </p:pic>
      <p:graphicFrame>
        <p:nvGraphicFramePr>
          <p:cNvPr id="5" name="Diagram 4">
            <a:extLst>
              <a:ext uri="{FF2B5EF4-FFF2-40B4-BE49-F238E27FC236}">
                <a16:creationId xmlns:a16="http://schemas.microsoft.com/office/drawing/2014/main" id="{40CCC617-9A77-5D48-91B0-4D081D53E525}"/>
              </a:ext>
            </a:extLst>
          </p:cNvPr>
          <p:cNvGraphicFramePr/>
          <p:nvPr>
            <p:extLst>
              <p:ext uri="{D42A27DB-BD31-4B8C-83A1-F6EECF244321}">
                <p14:modId xmlns:p14="http://schemas.microsoft.com/office/powerpoint/2010/main" val="1610255034"/>
              </p:ext>
            </p:extLst>
          </p:nvPr>
        </p:nvGraphicFramePr>
        <p:xfrm>
          <a:off x="4034940" y="67384"/>
          <a:ext cx="10888133" cy="654291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770105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3457396" y="2122711"/>
            <a:ext cx="7802164" cy="4558839"/>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14" name="Picture 13">
            <a:extLst>
              <a:ext uri="{FF2B5EF4-FFF2-40B4-BE49-F238E27FC236}">
                <a16:creationId xmlns:a16="http://schemas.microsoft.com/office/drawing/2014/main" id="{96ADD217-0140-0F4C-ADB9-7F06708FE597}"/>
              </a:ext>
            </a:extLst>
          </p:cNvPr>
          <p:cNvPicPr>
            <a:picLocks noChangeAspect="1"/>
          </p:cNvPicPr>
          <p:nvPr/>
        </p:nvPicPr>
        <p:blipFill rotWithShape="1">
          <a:blip r:embed="rId3"/>
          <a:srcRect l="16530" t="2053" r="10928" b="4800"/>
          <a:stretch/>
        </p:blipFill>
        <p:spPr>
          <a:xfrm>
            <a:off x="0" y="4933714"/>
            <a:ext cx="999067" cy="1924286"/>
          </a:xfrm>
          <a:prstGeom prst="rect">
            <a:avLst/>
          </a:prstGeom>
        </p:spPr>
      </p:pic>
      <p:pic>
        <p:nvPicPr>
          <p:cNvPr id="15" name="Picture 14">
            <a:extLst>
              <a:ext uri="{FF2B5EF4-FFF2-40B4-BE49-F238E27FC236}">
                <a16:creationId xmlns:a16="http://schemas.microsoft.com/office/drawing/2014/main" id="{96300D43-FEF1-9D44-AFF4-2D4F569F05BD}"/>
              </a:ext>
            </a:extLst>
          </p:cNvPr>
          <p:cNvPicPr>
            <a:picLocks noChangeAspect="1"/>
          </p:cNvPicPr>
          <p:nvPr/>
        </p:nvPicPr>
        <p:blipFill rotWithShape="1">
          <a:blip r:embed="rId4"/>
          <a:srcRect l="15744" b="4901"/>
          <a:stretch/>
        </p:blipFill>
        <p:spPr>
          <a:xfrm rot="10800000">
            <a:off x="11431864" y="1"/>
            <a:ext cx="760135" cy="1286932"/>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dirty="0">
              <a:solidFill>
                <a:srgbClr val="00338D"/>
              </a:solidFill>
            </a:endParaRPr>
          </a:p>
        </p:txBody>
      </p:sp>
      <p:sp>
        <p:nvSpPr>
          <p:cNvPr id="20" name="Text Placeholder 18">
            <a:extLst>
              <a:ext uri="{FF2B5EF4-FFF2-40B4-BE49-F238E27FC236}">
                <a16:creationId xmlns:a16="http://schemas.microsoft.com/office/drawing/2014/main" id="{B97DA9D7-0EA5-4B05-A948-11B372C921CE}"/>
              </a:ext>
            </a:extLst>
          </p:cNvPr>
          <p:cNvSpPr txBox="1">
            <a:spLocks/>
          </p:cNvSpPr>
          <p:nvPr/>
        </p:nvSpPr>
        <p:spPr>
          <a:xfrm>
            <a:off x="1772929" y="1323581"/>
            <a:ext cx="6092824" cy="445043"/>
          </a:xfrm>
          <a:prstGeom prst="rect">
            <a:avLst/>
          </a:prstGeom>
        </p:spPr>
        <p:txBody>
          <a:bodyPr lIns="91440" tIns="45720" rIns="91440" bIns="45720"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400" b="0" kern="0" dirty="0">
                <a:solidFill>
                  <a:srgbClr val="55565A"/>
                </a:solidFill>
              </a:rPr>
              <a:t>Number of clubs by constitutional area</a:t>
            </a:r>
          </a:p>
        </p:txBody>
      </p:sp>
      <p:sp>
        <p:nvSpPr>
          <p:cNvPr id="27" name="Headline">
            <a:extLst>
              <a:ext uri="{FF2B5EF4-FFF2-40B4-BE49-F238E27FC236}">
                <a16:creationId xmlns:a16="http://schemas.microsoft.com/office/drawing/2014/main" id="{EB8A70A5-3D37-034C-A8CC-09818E31A4AA}"/>
              </a:ext>
            </a:extLst>
          </p:cNvPr>
          <p:cNvSpPr txBox="1">
            <a:spLocks/>
          </p:cNvSpPr>
          <p:nvPr/>
        </p:nvSpPr>
        <p:spPr>
          <a:xfrm>
            <a:off x="1778170" y="77588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55565A"/>
                </a:solidFill>
                <a:latin typeface="Arial" panose="020B0604020202020204" pitchFamily="34" charset="0"/>
                <a:cs typeface="Arial" panose="020B0604020202020204" pitchFamily="34" charset="0"/>
              </a:rPr>
              <a:t>Leos </a:t>
            </a:r>
            <a:r>
              <a:rPr lang="en-US" sz="3200" kern="0" dirty="0">
                <a:solidFill>
                  <a:srgbClr val="55565A"/>
                </a:solidFill>
                <a:effectLst>
                  <a:glow rad="254000">
                    <a:schemeClr val="bg1">
                      <a:alpha val="91000"/>
                    </a:schemeClr>
                  </a:glow>
                </a:effectLst>
              </a:rPr>
              <a:t>are around the world</a:t>
            </a:r>
            <a:endParaRPr lang="en-US" sz="3200" kern="0" dirty="0">
              <a:solidFill>
                <a:srgbClr val="55565A"/>
              </a:solidFill>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BF34A249-04A3-7949-B494-526DDDD501AE}"/>
              </a:ext>
            </a:extLst>
          </p:cNvPr>
          <p:cNvPicPr>
            <a:picLocks noChangeAspect="1"/>
          </p:cNvPicPr>
          <p:nvPr/>
        </p:nvPicPr>
        <p:blipFill>
          <a:blip r:embed="rId5"/>
          <a:stretch>
            <a:fillRect/>
          </a:stretch>
        </p:blipFill>
        <p:spPr>
          <a:xfrm>
            <a:off x="219964" y="530177"/>
            <a:ext cx="1558206" cy="1558206"/>
          </a:xfrm>
          <a:prstGeom prst="rect">
            <a:avLst/>
          </a:prstGeom>
        </p:spPr>
      </p:pic>
      <p:sp>
        <p:nvSpPr>
          <p:cNvPr id="22" name="TextBox 21">
            <a:extLst>
              <a:ext uri="{FF2B5EF4-FFF2-40B4-BE49-F238E27FC236}">
                <a16:creationId xmlns:a16="http://schemas.microsoft.com/office/drawing/2014/main" id="{ACBFDD81-610B-E94C-A626-9EE167DF8DA0}"/>
              </a:ext>
            </a:extLst>
          </p:cNvPr>
          <p:cNvSpPr txBox="1"/>
          <p:nvPr/>
        </p:nvSpPr>
        <p:spPr>
          <a:xfrm>
            <a:off x="1778181" y="2061075"/>
            <a:ext cx="2667113" cy="4339650"/>
          </a:xfrm>
          <a:prstGeom prst="rect">
            <a:avLst/>
          </a:prstGeom>
          <a:noFill/>
        </p:spPr>
        <p:txBody>
          <a:bodyPr wrap="square" rtlCol="0">
            <a:spAutoFit/>
          </a:bodyPr>
          <a:lstStyle/>
          <a:p>
            <a:r>
              <a:rPr lang="en-US" b="1" dirty="0">
                <a:solidFill>
                  <a:srgbClr val="00AC69"/>
                </a:solidFill>
                <a:latin typeface="Arial" panose="020B0604020202020204" pitchFamily="34" charset="0"/>
                <a:cs typeface="Arial" panose="020B0604020202020204" pitchFamily="34" charset="0"/>
              </a:rPr>
              <a:t>Top 10 Countries</a:t>
            </a:r>
          </a:p>
          <a:p>
            <a:pPr>
              <a:lnSpc>
                <a:spcPct val="150000"/>
              </a:lnSpc>
            </a:pPr>
            <a:r>
              <a:rPr lang="en-US" sz="1600" dirty="0">
                <a:solidFill>
                  <a:srgbClr val="616262"/>
                </a:solidFill>
                <a:latin typeface="Arial" panose="020B0604020202020204" pitchFamily="34" charset="0"/>
                <a:cs typeface="Arial" panose="020B0604020202020204" pitchFamily="34" charset="0"/>
              </a:rPr>
              <a:t>Bangladesh</a:t>
            </a:r>
          </a:p>
          <a:p>
            <a:pPr>
              <a:lnSpc>
                <a:spcPct val="150000"/>
              </a:lnSpc>
            </a:pPr>
            <a:r>
              <a:rPr lang="en-US" sz="1600" dirty="0">
                <a:solidFill>
                  <a:srgbClr val="616262"/>
                </a:solidFill>
                <a:latin typeface="Arial" panose="020B0604020202020204" pitchFamily="34" charset="0"/>
                <a:cs typeface="Arial" panose="020B0604020202020204" pitchFamily="34" charset="0"/>
              </a:rPr>
              <a:t>Brazil</a:t>
            </a:r>
          </a:p>
          <a:p>
            <a:pPr>
              <a:lnSpc>
                <a:spcPct val="150000"/>
              </a:lnSpc>
            </a:pPr>
            <a:r>
              <a:rPr lang="en-US" sz="1600" dirty="0">
                <a:solidFill>
                  <a:srgbClr val="616262"/>
                </a:solidFill>
                <a:latin typeface="Arial" panose="020B0604020202020204" pitchFamily="34" charset="0"/>
                <a:cs typeface="Arial" panose="020B0604020202020204" pitchFamily="34" charset="0"/>
              </a:rPr>
              <a:t>Germany</a:t>
            </a:r>
          </a:p>
          <a:p>
            <a:pPr>
              <a:lnSpc>
                <a:spcPct val="150000"/>
              </a:lnSpc>
            </a:pPr>
            <a:r>
              <a:rPr lang="en-US" sz="1600" dirty="0">
                <a:solidFill>
                  <a:srgbClr val="616262"/>
                </a:solidFill>
                <a:latin typeface="Arial" panose="020B0604020202020204" pitchFamily="34" charset="0"/>
                <a:cs typeface="Arial" panose="020B0604020202020204" pitchFamily="34" charset="0"/>
              </a:rPr>
              <a:t>India</a:t>
            </a:r>
          </a:p>
          <a:p>
            <a:pPr>
              <a:lnSpc>
                <a:spcPct val="150000"/>
              </a:lnSpc>
            </a:pPr>
            <a:r>
              <a:rPr lang="en-US" sz="1600" dirty="0">
                <a:solidFill>
                  <a:srgbClr val="616262"/>
                </a:solidFill>
                <a:latin typeface="Arial" panose="020B0604020202020204" pitchFamily="34" charset="0"/>
                <a:cs typeface="Arial" panose="020B0604020202020204" pitchFamily="34" charset="0"/>
              </a:rPr>
              <a:t>Italy</a:t>
            </a:r>
          </a:p>
          <a:p>
            <a:pPr>
              <a:lnSpc>
                <a:spcPct val="150000"/>
              </a:lnSpc>
            </a:pPr>
            <a:r>
              <a:rPr lang="en-US" sz="1600" dirty="0">
                <a:solidFill>
                  <a:srgbClr val="616262"/>
                </a:solidFill>
                <a:latin typeface="Arial" panose="020B0604020202020204" pitchFamily="34" charset="0"/>
                <a:cs typeface="Arial" panose="020B0604020202020204" pitchFamily="34" charset="0"/>
              </a:rPr>
              <a:t>Japan</a:t>
            </a:r>
          </a:p>
          <a:p>
            <a:pPr>
              <a:lnSpc>
                <a:spcPct val="150000"/>
              </a:lnSpc>
            </a:pPr>
            <a:r>
              <a:rPr lang="en-US" sz="1600" dirty="0">
                <a:solidFill>
                  <a:srgbClr val="616262"/>
                </a:solidFill>
                <a:latin typeface="Arial" panose="020B0604020202020204" pitchFamily="34" charset="0"/>
                <a:cs typeface="Arial" panose="020B0604020202020204" pitchFamily="34" charset="0"/>
              </a:rPr>
              <a:t>Malaysia</a:t>
            </a:r>
          </a:p>
          <a:p>
            <a:pPr>
              <a:lnSpc>
                <a:spcPct val="150000"/>
              </a:lnSpc>
            </a:pPr>
            <a:r>
              <a:rPr lang="en-US" sz="1600" dirty="0">
                <a:solidFill>
                  <a:srgbClr val="616262"/>
                </a:solidFill>
                <a:latin typeface="Arial" panose="020B0604020202020204" pitchFamily="34" charset="0"/>
                <a:cs typeface="Arial" panose="020B0604020202020204" pitchFamily="34" charset="0"/>
              </a:rPr>
              <a:t>Nepal</a:t>
            </a:r>
          </a:p>
          <a:p>
            <a:pPr>
              <a:lnSpc>
                <a:spcPct val="150000"/>
              </a:lnSpc>
            </a:pPr>
            <a:r>
              <a:rPr lang="en-US" sz="1600" dirty="0">
                <a:solidFill>
                  <a:srgbClr val="616262"/>
                </a:solidFill>
                <a:latin typeface="Arial" panose="020B0604020202020204" pitchFamily="34" charset="0"/>
                <a:cs typeface="Arial" panose="020B0604020202020204" pitchFamily="34" charset="0"/>
              </a:rPr>
              <a:t>Sri Lanka</a:t>
            </a:r>
          </a:p>
          <a:p>
            <a:pPr>
              <a:lnSpc>
                <a:spcPct val="150000"/>
              </a:lnSpc>
            </a:pPr>
            <a:r>
              <a:rPr lang="en-US" sz="1600" dirty="0">
                <a:solidFill>
                  <a:srgbClr val="616262"/>
                </a:solidFill>
                <a:latin typeface="Arial" panose="020B0604020202020204" pitchFamily="34" charset="0"/>
                <a:cs typeface="Arial" panose="020B0604020202020204" pitchFamily="34" charset="0"/>
              </a:rPr>
              <a:t>United States</a:t>
            </a:r>
          </a:p>
          <a:p>
            <a:endParaRPr lang="en-US" b="1" dirty="0">
              <a:solidFill>
                <a:srgbClr val="00AC69"/>
              </a:solidFill>
            </a:endParaRPr>
          </a:p>
        </p:txBody>
      </p:sp>
      <p:sp>
        <p:nvSpPr>
          <p:cNvPr id="31" name="Pentagon 30">
            <a:extLst>
              <a:ext uri="{FF2B5EF4-FFF2-40B4-BE49-F238E27FC236}">
                <a16:creationId xmlns:a16="http://schemas.microsoft.com/office/drawing/2014/main" id="{FE9B1761-0083-3F4A-930E-36260F606E3F}"/>
              </a:ext>
            </a:extLst>
          </p:cNvPr>
          <p:cNvSpPr/>
          <p:nvPr/>
        </p:nvSpPr>
        <p:spPr>
          <a:xfrm rot="5400000">
            <a:off x="4673140" y="3479177"/>
            <a:ext cx="978408" cy="484632"/>
          </a:xfrm>
          <a:prstGeom prst="homePlate">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entagon 39">
            <a:extLst>
              <a:ext uri="{FF2B5EF4-FFF2-40B4-BE49-F238E27FC236}">
                <a16:creationId xmlns:a16="http://schemas.microsoft.com/office/drawing/2014/main" id="{CC27CBDC-2A2E-464A-BC92-7328360CEC60}"/>
              </a:ext>
            </a:extLst>
          </p:cNvPr>
          <p:cNvSpPr/>
          <p:nvPr/>
        </p:nvSpPr>
        <p:spPr>
          <a:xfrm rot="5400000">
            <a:off x="4134212" y="2768170"/>
            <a:ext cx="978408" cy="484632"/>
          </a:xfrm>
          <a:prstGeom prst="homePlate">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2595DDB1-9567-314D-B86B-453BF271EB45}"/>
              </a:ext>
            </a:extLst>
          </p:cNvPr>
          <p:cNvSpPr txBox="1"/>
          <p:nvPr/>
        </p:nvSpPr>
        <p:spPr>
          <a:xfrm>
            <a:off x="4835587" y="3459238"/>
            <a:ext cx="1066800" cy="338554"/>
          </a:xfrm>
          <a:prstGeom prst="rect">
            <a:avLst/>
          </a:prstGeom>
          <a:noFill/>
        </p:spPr>
        <p:txBody>
          <a:bodyPr wrap="square" rtlCol="0">
            <a:spAutoFit/>
          </a:bodyPr>
          <a:lstStyle/>
          <a:p>
            <a:r>
              <a:rPr lang="en-US" sz="1600" b="1" dirty="0">
                <a:solidFill>
                  <a:schemeClr val="bg1"/>
                </a:solidFill>
                <a:latin typeface="Arial Narrow" panose="020B0604020202020204" pitchFamily="34" charset="0"/>
                <a:cs typeface="Arial Narrow" panose="020B0604020202020204" pitchFamily="34" charset="0"/>
              </a:rPr>
              <a:t>1700+</a:t>
            </a:r>
          </a:p>
        </p:txBody>
      </p:sp>
      <p:sp>
        <p:nvSpPr>
          <p:cNvPr id="24" name="TextBox 23">
            <a:extLst>
              <a:ext uri="{FF2B5EF4-FFF2-40B4-BE49-F238E27FC236}">
                <a16:creationId xmlns:a16="http://schemas.microsoft.com/office/drawing/2014/main" id="{C8CEC173-478F-BB4E-A4DF-048F5B37A500}"/>
              </a:ext>
            </a:extLst>
          </p:cNvPr>
          <p:cNvSpPr txBox="1"/>
          <p:nvPr/>
        </p:nvSpPr>
        <p:spPr>
          <a:xfrm>
            <a:off x="4391795" y="2792053"/>
            <a:ext cx="1066800" cy="338554"/>
          </a:xfrm>
          <a:prstGeom prst="rect">
            <a:avLst/>
          </a:prstGeom>
          <a:noFill/>
        </p:spPr>
        <p:txBody>
          <a:bodyPr wrap="square" rtlCol="0">
            <a:spAutoFit/>
          </a:bodyPr>
          <a:lstStyle/>
          <a:p>
            <a:r>
              <a:rPr lang="en-US" sz="1600" b="1" dirty="0">
                <a:solidFill>
                  <a:schemeClr val="bg1"/>
                </a:solidFill>
                <a:latin typeface="Arial Narrow" panose="020B0604020202020204" pitchFamily="34" charset="0"/>
                <a:cs typeface="Arial Narrow" panose="020B0604020202020204" pitchFamily="34" charset="0"/>
              </a:rPr>
              <a:t>80+</a:t>
            </a:r>
          </a:p>
        </p:txBody>
      </p:sp>
      <p:sp>
        <p:nvSpPr>
          <p:cNvPr id="41" name="Pentagon 40">
            <a:extLst>
              <a:ext uri="{FF2B5EF4-FFF2-40B4-BE49-F238E27FC236}">
                <a16:creationId xmlns:a16="http://schemas.microsoft.com/office/drawing/2014/main" id="{D0333843-4501-4942-BC60-0B439645C449}"/>
              </a:ext>
            </a:extLst>
          </p:cNvPr>
          <p:cNvSpPr/>
          <p:nvPr/>
        </p:nvSpPr>
        <p:spPr>
          <a:xfrm rot="5400000">
            <a:off x="5390686" y="4891209"/>
            <a:ext cx="978408" cy="484632"/>
          </a:xfrm>
          <a:prstGeom prst="homePlate">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11B6B85C-4FEF-4D4D-9A0B-1A747081B677}"/>
              </a:ext>
            </a:extLst>
          </p:cNvPr>
          <p:cNvSpPr txBox="1"/>
          <p:nvPr/>
        </p:nvSpPr>
        <p:spPr>
          <a:xfrm>
            <a:off x="5562600" y="4868391"/>
            <a:ext cx="1066800" cy="338554"/>
          </a:xfrm>
          <a:prstGeom prst="rect">
            <a:avLst/>
          </a:prstGeom>
          <a:noFill/>
        </p:spPr>
        <p:txBody>
          <a:bodyPr wrap="square" rtlCol="0">
            <a:spAutoFit/>
          </a:bodyPr>
          <a:lstStyle/>
          <a:p>
            <a:r>
              <a:rPr lang="en-US" sz="1600" b="1" dirty="0">
                <a:solidFill>
                  <a:schemeClr val="bg1"/>
                </a:solidFill>
                <a:latin typeface="Arial Narrow" panose="020B0604020202020204" pitchFamily="34" charset="0"/>
                <a:cs typeface="Arial Narrow" panose="020B0604020202020204" pitchFamily="34" charset="0"/>
              </a:rPr>
              <a:t>1100+</a:t>
            </a:r>
          </a:p>
        </p:txBody>
      </p:sp>
      <p:sp>
        <p:nvSpPr>
          <p:cNvPr id="43" name="Pentagon 42">
            <a:extLst>
              <a:ext uri="{FF2B5EF4-FFF2-40B4-BE49-F238E27FC236}">
                <a16:creationId xmlns:a16="http://schemas.microsoft.com/office/drawing/2014/main" id="{5542CF5D-12FD-2B48-A066-1BF988C21A1D}"/>
              </a:ext>
            </a:extLst>
          </p:cNvPr>
          <p:cNvSpPr/>
          <p:nvPr/>
        </p:nvSpPr>
        <p:spPr>
          <a:xfrm rot="5400000">
            <a:off x="7070474" y="3160361"/>
            <a:ext cx="978408" cy="484632"/>
          </a:xfrm>
          <a:prstGeom prst="homePlate">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21AB29B-BC64-4F41-A711-05C6B621A8E6}"/>
              </a:ext>
            </a:extLst>
          </p:cNvPr>
          <p:cNvSpPr txBox="1"/>
          <p:nvPr/>
        </p:nvSpPr>
        <p:spPr>
          <a:xfrm>
            <a:off x="7229637" y="3174317"/>
            <a:ext cx="1066800" cy="338554"/>
          </a:xfrm>
          <a:prstGeom prst="rect">
            <a:avLst/>
          </a:prstGeom>
          <a:noFill/>
        </p:spPr>
        <p:txBody>
          <a:bodyPr wrap="square" rtlCol="0">
            <a:spAutoFit/>
          </a:bodyPr>
          <a:lstStyle/>
          <a:p>
            <a:r>
              <a:rPr lang="en-US" sz="1600" b="1" dirty="0">
                <a:solidFill>
                  <a:schemeClr val="bg1"/>
                </a:solidFill>
                <a:latin typeface="Arial Narrow" panose="020B0604020202020204" pitchFamily="34" charset="0"/>
                <a:cs typeface="Arial Narrow" panose="020B0604020202020204" pitchFamily="34" charset="0"/>
              </a:rPr>
              <a:t>1100+</a:t>
            </a:r>
          </a:p>
        </p:txBody>
      </p:sp>
      <p:sp>
        <p:nvSpPr>
          <p:cNvPr id="46" name="Pentagon 45">
            <a:extLst>
              <a:ext uri="{FF2B5EF4-FFF2-40B4-BE49-F238E27FC236}">
                <a16:creationId xmlns:a16="http://schemas.microsoft.com/office/drawing/2014/main" id="{87786AC0-D848-6F49-BCA3-D608F3C0FFC9}"/>
              </a:ext>
            </a:extLst>
          </p:cNvPr>
          <p:cNvSpPr/>
          <p:nvPr/>
        </p:nvSpPr>
        <p:spPr>
          <a:xfrm rot="5400000">
            <a:off x="7282902" y="4712878"/>
            <a:ext cx="978408" cy="484632"/>
          </a:xfrm>
          <a:prstGeom prst="homePlate">
            <a:avLst/>
          </a:prstGeom>
          <a:solidFill>
            <a:srgbClr val="616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F06B566F-80BC-EF49-8C9B-2A9D3CDCC5DF}"/>
              </a:ext>
            </a:extLst>
          </p:cNvPr>
          <p:cNvSpPr txBox="1"/>
          <p:nvPr/>
        </p:nvSpPr>
        <p:spPr>
          <a:xfrm>
            <a:off x="7500189" y="4712260"/>
            <a:ext cx="1066800" cy="338554"/>
          </a:xfrm>
          <a:prstGeom prst="rect">
            <a:avLst/>
          </a:prstGeom>
          <a:noFill/>
        </p:spPr>
        <p:txBody>
          <a:bodyPr wrap="square" rtlCol="0">
            <a:spAutoFit/>
          </a:bodyPr>
          <a:lstStyle/>
          <a:p>
            <a:r>
              <a:rPr lang="en-US" sz="1600" b="1" dirty="0">
                <a:solidFill>
                  <a:schemeClr val="bg1"/>
                </a:solidFill>
                <a:latin typeface="Arial Narrow" panose="020B0604020202020204" pitchFamily="34" charset="0"/>
                <a:cs typeface="Arial Narrow" panose="020B0604020202020204" pitchFamily="34" charset="0"/>
              </a:rPr>
              <a:t>500+</a:t>
            </a:r>
          </a:p>
        </p:txBody>
      </p:sp>
      <p:sp>
        <p:nvSpPr>
          <p:cNvPr id="48" name="Pentagon 47">
            <a:extLst>
              <a:ext uri="{FF2B5EF4-FFF2-40B4-BE49-F238E27FC236}">
                <a16:creationId xmlns:a16="http://schemas.microsoft.com/office/drawing/2014/main" id="{9861A35F-5D41-2043-8B45-67EF020C2E1A}"/>
              </a:ext>
            </a:extLst>
          </p:cNvPr>
          <p:cNvSpPr/>
          <p:nvPr/>
        </p:nvSpPr>
        <p:spPr>
          <a:xfrm rot="5400000">
            <a:off x="9245959" y="3662487"/>
            <a:ext cx="978408" cy="484632"/>
          </a:xfrm>
          <a:prstGeom prst="homePlate">
            <a:avLst/>
          </a:prstGeom>
          <a:solidFill>
            <a:srgbClr val="616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Pentagon 53">
            <a:extLst>
              <a:ext uri="{FF2B5EF4-FFF2-40B4-BE49-F238E27FC236}">
                <a16:creationId xmlns:a16="http://schemas.microsoft.com/office/drawing/2014/main" id="{D05BFF2E-5C71-CF45-9E90-77CCF1BB9DA6}"/>
              </a:ext>
            </a:extLst>
          </p:cNvPr>
          <p:cNvSpPr/>
          <p:nvPr/>
        </p:nvSpPr>
        <p:spPr>
          <a:xfrm rot="5400000">
            <a:off x="9903646" y="5164337"/>
            <a:ext cx="978408" cy="484632"/>
          </a:xfrm>
          <a:prstGeom prst="homePlate">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entagon 54">
            <a:extLst>
              <a:ext uri="{FF2B5EF4-FFF2-40B4-BE49-F238E27FC236}">
                <a16:creationId xmlns:a16="http://schemas.microsoft.com/office/drawing/2014/main" id="{069C6D35-1D98-9C41-A275-6838F196AD74}"/>
              </a:ext>
            </a:extLst>
          </p:cNvPr>
          <p:cNvSpPr/>
          <p:nvPr/>
        </p:nvSpPr>
        <p:spPr>
          <a:xfrm rot="5400000">
            <a:off x="8524653" y="3874289"/>
            <a:ext cx="978408" cy="484632"/>
          </a:xfrm>
          <a:prstGeom prst="homePlate">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7190C7F3-E4E1-5942-A244-1A69C8E31663}"/>
              </a:ext>
            </a:extLst>
          </p:cNvPr>
          <p:cNvSpPr txBox="1"/>
          <p:nvPr/>
        </p:nvSpPr>
        <p:spPr>
          <a:xfrm>
            <a:off x="8683006" y="3858526"/>
            <a:ext cx="1066800" cy="338554"/>
          </a:xfrm>
          <a:prstGeom prst="rect">
            <a:avLst/>
          </a:prstGeom>
          <a:noFill/>
        </p:spPr>
        <p:txBody>
          <a:bodyPr wrap="square" rtlCol="0">
            <a:spAutoFit/>
          </a:bodyPr>
          <a:lstStyle/>
          <a:p>
            <a:r>
              <a:rPr lang="en-US" sz="1600" b="1" dirty="0">
                <a:solidFill>
                  <a:schemeClr val="bg1"/>
                </a:solidFill>
                <a:latin typeface="Arial Narrow" panose="020B0604020202020204" pitchFamily="34" charset="0"/>
                <a:cs typeface="Arial Narrow" panose="020B0604020202020204" pitchFamily="34" charset="0"/>
              </a:rPr>
              <a:t>1900+</a:t>
            </a:r>
          </a:p>
        </p:txBody>
      </p:sp>
      <p:sp>
        <p:nvSpPr>
          <p:cNvPr id="57" name="TextBox 56">
            <a:extLst>
              <a:ext uri="{FF2B5EF4-FFF2-40B4-BE49-F238E27FC236}">
                <a16:creationId xmlns:a16="http://schemas.microsoft.com/office/drawing/2014/main" id="{782E9731-31D7-6C48-8E48-208BE4F98E15}"/>
              </a:ext>
            </a:extLst>
          </p:cNvPr>
          <p:cNvSpPr txBox="1"/>
          <p:nvPr/>
        </p:nvSpPr>
        <p:spPr>
          <a:xfrm>
            <a:off x="9464250" y="3661599"/>
            <a:ext cx="1066800" cy="338554"/>
          </a:xfrm>
          <a:prstGeom prst="rect">
            <a:avLst/>
          </a:prstGeom>
          <a:noFill/>
        </p:spPr>
        <p:txBody>
          <a:bodyPr wrap="square" rtlCol="0">
            <a:spAutoFit/>
          </a:bodyPr>
          <a:lstStyle/>
          <a:p>
            <a:r>
              <a:rPr lang="en-US" sz="1600" b="1" dirty="0">
                <a:solidFill>
                  <a:schemeClr val="bg1"/>
                </a:solidFill>
                <a:latin typeface="Arial Narrow" panose="020B0604020202020204" pitchFamily="34" charset="0"/>
                <a:cs typeface="Arial Narrow" panose="020B0604020202020204" pitchFamily="34" charset="0"/>
              </a:rPr>
              <a:t>700+</a:t>
            </a:r>
          </a:p>
        </p:txBody>
      </p:sp>
      <p:sp>
        <p:nvSpPr>
          <p:cNvPr id="58" name="TextBox 57">
            <a:extLst>
              <a:ext uri="{FF2B5EF4-FFF2-40B4-BE49-F238E27FC236}">
                <a16:creationId xmlns:a16="http://schemas.microsoft.com/office/drawing/2014/main" id="{DC16514C-6E19-4A4D-9341-DCB84962DC9F}"/>
              </a:ext>
            </a:extLst>
          </p:cNvPr>
          <p:cNvSpPr txBox="1"/>
          <p:nvPr/>
        </p:nvSpPr>
        <p:spPr>
          <a:xfrm>
            <a:off x="10109555" y="5160937"/>
            <a:ext cx="1066800" cy="338554"/>
          </a:xfrm>
          <a:prstGeom prst="rect">
            <a:avLst/>
          </a:prstGeom>
          <a:noFill/>
        </p:spPr>
        <p:txBody>
          <a:bodyPr wrap="square" rtlCol="0">
            <a:spAutoFit/>
          </a:bodyPr>
          <a:lstStyle/>
          <a:p>
            <a:r>
              <a:rPr lang="en-US" sz="1600" b="1" dirty="0">
                <a:solidFill>
                  <a:schemeClr val="bg1"/>
                </a:solidFill>
                <a:latin typeface="Arial Narrow" panose="020B0604020202020204" pitchFamily="34" charset="0"/>
                <a:cs typeface="Arial Narrow" panose="020B0604020202020204" pitchFamily="34" charset="0"/>
              </a:rPr>
              <a:t>200+</a:t>
            </a:r>
          </a:p>
        </p:txBody>
      </p:sp>
    </p:spTree>
    <p:extLst>
      <p:ext uri="{BB962C8B-B14F-4D97-AF65-F5344CB8AC3E}">
        <p14:creationId xmlns:p14="http://schemas.microsoft.com/office/powerpoint/2010/main" val="1652278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F2CAC243-30AC-CC4A-9F44-042F4E72F565}"/>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15</a:t>
            </a:fld>
            <a:endParaRPr lang="en-US" sz="1000" dirty="0">
              <a:solidFill>
                <a:srgbClr val="00338D"/>
              </a:solidFill>
            </a:endParaRPr>
          </a:p>
        </p:txBody>
      </p:sp>
      <p:sp>
        <p:nvSpPr>
          <p:cNvPr id="16" name="Text Placeholder 18">
            <a:extLst>
              <a:ext uri="{FF2B5EF4-FFF2-40B4-BE49-F238E27FC236}">
                <a16:creationId xmlns:a16="http://schemas.microsoft.com/office/drawing/2014/main" id="{95CF3BC0-6133-9D44-8F9B-F16ED366B64B}"/>
              </a:ext>
            </a:extLst>
          </p:cNvPr>
          <p:cNvSpPr txBox="1">
            <a:spLocks/>
          </p:cNvSpPr>
          <p:nvPr/>
        </p:nvSpPr>
        <p:spPr>
          <a:xfrm>
            <a:off x="1243013" y="431126"/>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kern="0" dirty="0">
                <a:solidFill>
                  <a:schemeClr val="bg1"/>
                </a:solidFill>
                <a:effectLst>
                  <a:glow>
                    <a:schemeClr val="bg1"/>
                  </a:glow>
                </a:effectLst>
              </a:rPr>
              <a:t>Summary</a:t>
            </a:r>
          </a:p>
        </p:txBody>
      </p:sp>
      <p:sp>
        <p:nvSpPr>
          <p:cNvPr id="2" name="TextBox 1">
            <a:extLst>
              <a:ext uri="{FF2B5EF4-FFF2-40B4-BE49-F238E27FC236}">
                <a16:creationId xmlns:a16="http://schemas.microsoft.com/office/drawing/2014/main" id="{848F00FF-2D96-479E-85DD-00A894EEB8BB}"/>
              </a:ext>
            </a:extLst>
          </p:cNvPr>
          <p:cNvSpPr txBox="1"/>
          <p:nvPr/>
        </p:nvSpPr>
        <p:spPr>
          <a:xfrm>
            <a:off x="1243013" y="1579407"/>
            <a:ext cx="9551513" cy="452431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Important points from the module</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Leo stands for “Leadership, Experience and Opportunity.”</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Starting a Leo Club Program can be beneficial to a Lions club as Leos offer new ideas, new energy and new potential members.</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Leo clubs exist all around the world, and feature members 12 – 18 years old and 18 – 30 years old.</a:t>
            </a:r>
          </a:p>
          <a:p>
            <a:pPr marL="342900" indent="-34290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End of module activity</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Brainstorm what activities a Lions club can do with a Leo club to welcome them to the Lions family. If the Leo club already exists, what are some ways to re-introduce Leos to Lions members?</a:t>
            </a:r>
          </a:p>
          <a:p>
            <a:pPr marL="342900" indent="-342900">
              <a:buFont typeface="Arial" panose="020B0604020202020204" pitchFamily="34" charset="0"/>
              <a:buChar char="•"/>
            </a:pPr>
            <a:endParaRPr lang="en-US" sz="2400" dirty="0">
              <a:solidFill>
                <a:srgbClr val="616262"/>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C8F5439-0712-D946-8782-840FA54744A6}"/>
              </a:ext>
            </a:extLst>
          </p:cNvPr>
          <p:cNvPicPr>
            <a:picLocks noChangeAspect="1"/>
          </p:cNvPicPr>
          <p:nvPr/>
        </p:nvPicPr>
        <p:blipFill>
          <a:blip r:embed="rId4"/>
          <a:stretch>
            <a:fillRect/>
          </a:stretch>
        </p:blipFill>
        <p:spPr>
          <a:xfrm>
            <a:off x="3410364" y="527294"/>
            <a:ext cx="1326937" cy="663469"/>
          </a:xfrm>
          <a:prstGeom prst="rect">
            <a:avLst/>
          </a:prstGeom>
        </p:spPr>
      </p:pic>
    </p:spTree>
    <p:extLst>
      <p:ext uri="{BB962C8B-B14F-4D97-AF65-F5344CB8AC3E}">
        <p14:creationId xmlns:p14="http://schemas.microsoft.com/office/powerpoint/2010/main" val="487858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en-US" sz="6000" kern="0" dirty="0">
                <a:latin typeface="Arial Black" panose="020B0604020202020204" pitchFamily="34" charset="0"/>
                <a:cs typeface="Arial Black" panose="020B0604020202020204" pitchFamily="34" charset="0"/>
              </a:rPr>
              <a:t>Module 2</a:t>
            </a:r>
          </a:p>
          <a:p>
            <a:pPr>
              <a:spcBef>
                <a:spcPts val="0"/>
              </a:spcBef>
            </a:pPr>
            <a:r>
              <a:rPr lang="en-US" sz="4000" b="0" kern="0" dirty="0"/>
              <a:t>Role of Leo Club Advisor</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915313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Background - Solid">
            <a:extLst>
              <a:ext uri="{FF2B5EF4-FFF2-40B4-BE49-F238E27FC236}">
                <a16:creationId xmlns:a16="http://schemas.microsoft.com/office/drawing/2014/main" id="{01E102B9-E19F-FA49-8E1B-6B0514BCBF3A}"/>
              </a:ext>
            </a:extLst>
          </p:cNvPr>
          <p:cNvSpPr/>
          <p:nvPr/>
        </p:nvSpPr>
        <p:spPr>
          <a:xfrm>
            <a:off x="4768936" y="28166"/>
            <a:ext cx="7467600" cy="684022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84877D5-0D59-9440-A546-C529D37C4FD4}"/>
              </a:ext>
            </a:extLst>
          </p:cNvPr>
          <p:cNvPicPr>
            <a:picLocks noChangeAspect="1"/>
          </p:cNvPicPr>
          <p:nvPr/>
        </p:nvPicPr>
        <p:blipFill rotWithShape="1">
          <a:blip r:embed="rId3"/>
          <a:srcRect l="20695" t="148" r="33151" b="-148"/>
          <a:stretch/>
        </p:blipFill>
        <p:spPr>
          <a:xfrm>
            <a:off x="32285" y="12701"/>
            <a:ext cx="4736651" cy="6850368"/>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dirty="0">
              <a:solidFill>
                <a:schemeClr val="bg1"/>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2324749" y="1482330"/>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p:txBody>
      </p:sp>
      <p:pic>
        <p:nvPicPr>
          <p:cNvPr id="21" name="Picture 20">
            <a:extLst>
              <a:ext uri="{FF2B5EF4-FFF2-40B4-BE49-F238E27FC236}">
                <a16:creationId xmlns:a16="http://schemas.microsoft.com/office/drawing/2014/main" id="{9B6CC027-E9BB-5445-9EB6-DA1D74F480CE}"/>
              </a:ext>
            </a:extLst>
          </p:cNvPr>
          <p:cNvPicPr>
            <a:picLocks noChangeAspect="1"/>
          </p:cNvPicPr>
          <p:nvPr/>
        </p:nvPicPr>
        <p:blipFill rotWithShape="1">
          <a:blip r:embed="rId4"/>
          <a:srcRect l="68604" t="4387" r="-7305" b="37925"/>
          <a:stretch/>
        </p:blipFill>
        <p:spPr>
          <a:xfrm rot="10800000">
            <a:off x="10508066" y="15035"/>
            <a:ext cx="1683934" cy="3765146"/>
          </a:xfrm>
          <a:prstGeom prst="rect">
            <a:avLst/>
          </a:prstGeom>
        </p:spPr>
      </p:pic>
      <p:pic>
        <p:nvPicPr>
          <p:cNvPr id="22" name="Picture 21">
            <a:extLst>
              <a:ext uri="{FF2B5EF4-FFF2-40B4-BE49-F238E27FC236}">
                <a16:creationId xmlns:a16="http://schemas.microsoft.com/office/drawing/2014/main" id="{0E121B89-A85E-134F-8BA4-7705C93510F7}"/>
              </a:ext>
            </a:extLst>
          </p:cNvPr>
          <p:cNvPicPr>
            <a:picLocks noChangeAspect="1"/>
          </p:cNvPicPr>
          <p:nvPr/>
        </p:nvPicPr>
        <p:blipFill rotWithShape="1">
          <a:blip r:embed="rId5"/>
          <a:srcRect l="15744" b="4901"/>
          <a:stretch/>
        </p:blipFill>
        <p:spPr>
          <a:xfrm rot="10800000" flipH="1">
            <a:off x="0" y="-43328"/>
            <a:ext cx="991893" cy="1679305"/>
          </a:xfrm>
          <a:prstGeom prst="rect">
            <a:avLst/>
          </a:prstGeom>
        </p:spPr>
      </p:pic>
      <p:pic>
        <p:nvPicPr>
          <p:cNvPr id="23" name="Picture 22">
            <a:extLst>
              <a:ext uri="{FF2B5EF4-FFF2-40B4-BE49-F238E27FC236}">
                <a16:creationId xmlns:a16="http://schemas.microsoft.com/office/drawing/2014/main" id="{4DEBB0AB-5AC3-674E-A406-3F5DA2E3C708}"/>
              </a:ext>
            </a:extLst>
          </p:cNvPr>
          <p:cNvPicPr>
            <a:picLocks noChangeAspect="1"/>
          </p:cNvPicPr>
          <p:nvPr/>
        </p:nvPicPr>
        <p:blipFill>
          <a:blip r:embed="rId6"/>
          <a:stretch>
            <a:fillRect/>
          </a:stretch>
        </p:blipFill>
        <p:spPr>
          <a:xfrm>
            <a:off x="10210219" y="5453502"/>
            <a:ext cx="1326937" cy="663469"/>
          </a:xfrm>
          <a:prstGeom prst="rect">
            <a:avLst/>
          </a:prstGeom>
        </p:spPr>
      </p:pic>
      <p:sp>
        <p:nvSpPr>
          <p:cNvPr id="2" name="TextBox 1">
            <a:extLst>
              <a:ext uri="{FF2B5EF4-FFF2-40B4-BE49-F238E27FC236}">
                <a16:creationId xmlns:a16="http://schemas.microsoft.com/office/drawing/2014/main" id="{512C92B7-9A30-420F-9D73-DB30F607CB29}"/>
              </a:ext>
            </a:extLst>
          </p:cNvPr>
          <p:cNvSpPr txBox="1"/>
          <p:nvPr/>
        </p:nvSpPr>
        <p:spPr>
          <a:xfrm>
            <a:off x="5375739" y="1970315"/>
            <a:ext cx="7157223" cy="27938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lnSpc>
                <a:spcPct val="150000"/>
              </a:lnSpc>
              <a:buFont typeface="Arial"/>
              <a:buChar char="•"/>
            </a:pPr>
            <a:r>
              <a:rPr lang="en-US" sz="2400" dirty="0">
                <a:solidFill>
                  <a:schemeClr val="bg1"/>
                </a:solidFill>
                <a:latin typeface="Arial" panose="020B0604020202020204" pitchFamily="34" charset="0"/>
                <a:ea typeface="+mn-lt"/>
                <a:cs typeface="Arial" panose="020B0604020202020204" pitchFamily="34" charset="0"/>
              </a:rPr>
              <a:t>Mentor</a:t>
            </a:r>
            <a:endParaRPr lang="en-US" sz="2400" dirty="0">
              <a:solidFill>
                <a:schemeClr val="bg1"/>
              </a:solidFill>
              <a:latin typeface="Arial" panose="020B0604020202020204" pitchFamily="34" charset="0"/>
              <a:cs typeface="Arial" panose="020B0604020202020204" pitchFamily="34" charset="0"/>
            </a:endParaRPr>
          </a:p>
          <a:p>
            <a:pPr marL="285750" indent="-285750" algn="just">
              <a:lnSpc>
                <a:spcPct val="150000"/>
              </a:lnSpc>
              <a:buFont typeface="Arial"/>
              <a:buChar char="•"/>
            </a:pPr>
            <a:r>
              <a:rPr lang="en-US" sz="2400" dirty="0">
                <a:solidFill>
                  <a:schemeClr val="bg1"/>
                </a:solidFill>
                <a:latin typeface="Arial" panose="020B0604020202020204" pitchFamily="34" charset="0"/>
                <a:ea typeface="+mn-lt"/>
                <a:cs typeface="Arial" panose="020B0604020202020204" pitchFamily="34" charset="0"/>
              </a:rPr>
              <a:t>Motivator</a:t>
            </a:r>
          </a:p>
          <a:p>
            <a:pPr marL="285750" indent="-285750" algn="just">
              <a:lnSpc>
                <a:spcPct val="150000"/>
              </a:lnSpc>
              <a:buFont typeface="Arial"/>
              <a:buChar char="•"/>
            </a:pPr>
            <a:r>
              <a:rPr lang="en-US" sz="2400" dirty="0">
                <a:solidFill>
                  <a:schemeClr val="bg1"/>
                </a:solidFill>
                <a:latin typeface="Arial" panose="020B0604020202020204" pitchFamily="34" charset="0"/>
                <a:ea typeface="+mn-lt"/>
                <a:cs typeface="Arial" panose="020B0604020202020204" pitchFamily="34" charset="0"/>
              </a:rPr>
              <a:t>Counselor</a:t>
            </a:r>
          </a:p>
          <a:p>
            <a:pPr marL="285750" indent="-285750" algn="just">
              <a:lnSpc>
                <a:spcPct val="150000"/>
              </a:lnSpc>
              <a:buFont typeface="Arial"/>
              <a:buChar char="•"/>
            </a:pPr>
            <a:r>
              <a:rPr lang="en-US" sz="2400" dirty="0">
                <a:solidFill>
                  <a:schemeClr val="bg1"/>
                </a:solidFill>
                <a:latin typeface="Arial" panose="020B0604020202020204" pitchFamily="34" charset="0"/>
                <a:cs typeface="Arial" panose="020B0604020202020204" pitchFamily="34" charset="0"/>
              </a:rPr>
              <a:t>Liaison</a:t>
            </a:r>
          </a:p>
          <a:p>
            <a:pPr marL="285750" indent="-285750" algn="just">
              <a:lnSpc>
                <a:spcPct val="150000"/>
              </a:lnSpc>
              <a:buFont typeface="Arial"/>
              <a:buChar char="•"/>
            </a:pPr>
            <a:r>
              <a:rPr lang="en-US" sz="2400" dirty="0">
                <a:solidFill>
                  <a:schemeClr val="bg1"/>
                </a:solidFill>
                <a:latin typeface="Arial" panose="020B0604020202020204" pitchFamily="34" charset="0"/>
                <a:ea typeface="+mn-lt"/>
                <a:cs typeface="Arial" panose="020B0604020202020204" pitchFamily="34" charset="0"/>
              </a:rPr>
              <a:t>Service Role Model</a:t>
            </a:r>
            <a:endParaRPr lang="en-US" sz="2400" dirty="0">
              <a:solidFill>
                <a:schemeClr val="bg1"/>
              </a:solidFill>
              <a:latin typeface="Arial" panose="020B0604020202020204" pitchFamily="34" charset="0"/>
              <a:cs typeface="Arial" panose="020B0604020202020204" pitchFamily="34" charset="0"/>
            </a:endParaRPr>
          </a:p>
        </p:txBody>
      </p:sp>
      <p:sp>
        <p:nvSpPr>
          <p:cNvPr id="18" name="Headline">
            <a:extLst>
              <a:ext uri="{FF2B5EF4-FFF2-40B4-BE49-F238E27FC236}">
                <a16:creationId xmlns:a16="http://schemas.microsoft.com/office/drawing/2014/main" id="{F98BA96E-DF1D-8B46-845F-E6ABE8C1AC8D}"/>
              </a:ext>
            </a:extLst>
          </p:cNvPr>
          <p:cNvSpPr txBox="1">
            <a:spLocks/>
          </p:cNvSpPr>
          <p:nvPr/>
        </p:nvSpPr>
        <p:spPr>
          <a:xfrm>
            <a:off x="5369136" y="1369277"/>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chemeClr val="bg1"/>
                </a:solidFill>
                <a:latin typeface="Arial" panose="020B0604020202020204" pitchFamily="34" charset="0"/>
                <a:cs typeface="Arial" panose="020B0604020202020204" pitchFamily="34" charset="0"/>
              </a:rPr>
              <a:t>Role of Leo club advisor</a:t>
            </a:r>
          </a:p>
        </p:txBody>
      </p:sp>
    </p:spTree>
    <p:extLst>
      <p:ext uri="{BB962C8B-B14F-4D97-AF65-F5344CB8AC3E}">
        <p14:creationId xmlns:p14="http://schemas.microsoft.com/office/powerpoint/2010/main" val="3609888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DC1A1B9-A64B-E849-BEE6-6022B40227B0}"/>
              </a:ext>
            </a:extLst>
          </p:cNvPr>
          <p:cNvPicPr>
            <a:picLocks noChangeAspect="1"/>
          </p:cNvPicPr>
          <p:nvPr/>
        </p:nvPicPr>
        <p:blipFill rotWithShape="1">
          <a:blip r:embed="rId3"/>
          <a:srcRect l="24438" t="521" r="29220" b="-521"/>
          <a:stretch/>
        </p:blipFill>
        <p:spPr>
          <a:xfrm>
            <a:off x="7336716" y="-9314"/>
            <a:ext cx="4855284" cy="6993335"/>
          </a:xfrm>
          <a:prstGeom prst="rect">
            <a:avLst/>
          </a:prstGeom>
        </p:spPr>
      </p:pic>
      <p:sp>
        <p:nvSpPr>
          <p:cNvPr id="7" name="Background - Solid">
            <a:extLst>
              <a:ext uri="{FF2B5EF4-FFF2-40B4-BE49-F238E27FC236}">
                <a16:creationId xmlns:a16="http://schemas.microsoft.com/office/drawing/2014/main" id="{70DE6CC5-8816-1349-A0F9-775C7E459994}"/>
              </a:ext>
            </a:extLst>
          </p:cNvPr>
          <p:cNvSpPr/>
          <p:nvPr/>
        </p:nvSpPr>
        <p:spPr>
          <a:xfrm>
            <a:off x="0" y="1"/>
            <a:ext cx="74553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18</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0"/>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14021" y="1401277"/>
            <a:ext cx="6285267" cy="328946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800" b="1" dirty="0">
                <a:solidFill>
                  <a:srgbClr val="00AC69"/>
                </a:solidFill>
              </a:rPr>
              <a:t>Mentor</a:t>
            </a:r>
          </a:p>
          <a:p>
            <a:r>
              <a:rPr lang="en-US" sz="2400" kern="0" dirty="0">
                <a:solidFill>
                  <a:srgbClr val="55565A"/>
                </a:solidFill>
              </a:rPr>
              <a:t>Advisors teach and support the Leo club officers and help members reach their potential as leaders. They also teach Leos the importance of planning and organizing. </a:t>
            </a: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14020" y="75560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55565A"/>
                </a:solidFill>
                <a:latin typeface="Arial" panose="020B0604020202020204" pitchFamily="34" charset="0"/>
                <a:cs typeface="Arial" panose="020B0604020202020204" pitchFamily="34" charset="0"/>
              </a:rPr>
              <a:t>Role </a:t>
            </a:r>
            <a:r>
              <a:rPr lang="en-US" sz="3200" kern="0" dirty="0">
                <a:solidFill>
                  <a:srgbClr val="616262"/>
                </a:solidFill>
                <a:latin typeface="Arial" panose="020B0604020202020204" pitchFamily="34" charset="0"/>
                <a:cs typeface="Arial" panose="020B0604020202020204" pitchFamily="34" charset="0"/>
              </a:rPr>
              <a:t>of Leo club </a:t>
            </a:r>
            <a:r>
              <a:rPr lang="en-US" sz="3200" kern="0" dirty="0">
                <a:solidFill>
                  <a:srgbClr val="55565A"/>
                </a:solidFill>
                <a:latin typeface="Arial" panose="020B0604020202020204" pitchFamily="34" charset="0"/>
                <a:cs typeface="Arial" panose="020B0604020202020204" pitchFamily="34" charset="0"/>
              </a:rPr>
              <a:t>advisor </a:t>
            </a:r>
          </a:p>
        </p:txBody>
      </p:sp>
      <p:sp>
        <p:nvSpPr>
          <p:cNvPr id="10" name="Body Copy">
            <a:extLst>
              <a:ext uri="{FF2B5EF4-FFF2-40B4-BE49-F238E27FC236}">
                <a16:creationId xmlns:a16="http://schemas.microsoft.com/office/drawing/2014/main" id="{B284F87C-3735-4DE1-8183-886F607F78F8}"/>
              </a:ext>
            </a:extLst>
          </p:cNvPr>
          <p:cNvSpPr txBox="1">
            <a:spLocks/>
          </p:cNvSpPr>
          <p:nvPr/>
        </p:nvSpPr>
        <p:spPr>
          <a:xfrm>
            <a:off x="914021" y="3755861"/>
            <a:ext cx="6285267" cy="225555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800" b="1" dirty="0">
                <a:solidFill>
                  <a:srgbClr val="00AC69"/>
                </a:solidFill>
              </a:rPr>
              <a:t>Motivator</a:t>
            </a:r>
            <a:r>
              <a:rPr lang="en-US" sz="2800" b="1" dirty="0">
                <a:solidFill>
                  <a:srgbClr val="4E4F4F"/>
                </a:solidFill>
              </a:rPr>
              <a:t> </a:t>
            </a:r>
          </a:p>
          <a:p>
            <a:r>
              <a:rPr lang="en-US" sz="2400" dirty="0">
                <a:solidFill>
                  <a:srgbClr val="4E4F4F"/>
                </a:solidFill>
                <a:effectLst/>
                <a:latin typeface="Arial" panose="020B0604020202020204" pitchFamily="34" charset="0"/>
                <a:ea typeface="Calibri" panose="020F0502020204030204" pitchFamily="34" charset="0"/>
                <a:cs typeface="Arial" panose="020B0604020202020204" pitchFamily="34" charset="0"/>
              </a:rPr>
              <a:t>Advisors should motivate youth, promoting peer acceptance, recognition of accomplishments and a sense of personal achievement. </a:t>
            </a:r>
            <a:endParaRPr lang="en-US" sz="1800" kern="0" dirty="0">
              <a:solidFill>
                <a:srgbClr val="55565A"/>
              </a:solidFill>
            </a:endParaRPr>
          </a:p>
        </p:txBody>
      </p:sp>
      <p:pic>
        <p:nvPicPr>
          <p:cNvPr id="18" name="Picture 17">
            <a:extLst>
              <a:ext uri="{FF2B5EF4-FFF2-40B4-BE49-F238E27FC236}">
                <a16:creationId xmlns:a16="http://schemas.microsoft.com/office/drawing/2014/main" id="{3C11A711-7BDF-FC41-9ECE-1A5BC39BFEB6}"/>
              </a:ext>
            </a:extLst>
          </p:cNvPr>
          <p:cNvPicPr>
            <a:picLocks noChangeAspect="1"/>
          </p:cNvPicPr>
          <p:nvPr/>
        </p:nvPicPr>
        <p:blipFill rotWithShape="1">
          <a:blip r:embed="rId5"/>
          <a:srcRect l="16530" t="2053" r="10928" b="4800"/>
          <a:stretch/>
        </p:blipFill>
        <p:spPr>
          <a:xfrm>
            <a:off x="0" y="4933714"/>
            <a:ext cx="999067" cy="1924286"/>
          </a:xfrm>
          <a:prstGeom prst="rect">
            <a:avLst/>
          </a:prstGeom>
        </p:spPr>
      </p:pic>
      <p:pic>
        <p:nvPicPr>
          <p:cNvPr id="19" name="Picture 18">
            <a:extLst>
              <a:ext uri="{FF2B5EF4-FFF2-40B4-BE49-F238E27FC236}">
                <a16:creationId xmlns:a16="http://schemas.microsoft.com/office/drawing/2014/main" id="{F818FD5C-9869-F447-B06C-6FCCBA196042}"/>
              </a:ext>
            </a:extLst>
          </p:cNvPr>
          <p:cNvPicPr>
            <a:picLocks noChangeAspect="1"/>
          </p:cNvPicPr>
          <p:nvPr/>
        </p:nvPicPr>
        <p:blipFill>
          <a:blip r:embed="rId6"/>
          <a:stretch>
            <a:fillRect/>
          </a:stretch>
        </p:blipFill>
        <p:spPr>
          <a:xfrm>
            <a:off x="5592973" y="5625621"/>
            <a:ext cx="1326937" cy="663469"/>
          </a:xfrm>
          <a:prstGeom prst="rect">
            <a:avLst/>
          </a:prstGeom>
        </p:spPr>
      </p:pic>
    </p:spTree>
    <p:extLst>
      <p:ext uri="{BB962C8B-B14F-4D97-AF65-F5344CB8AC3E}">
        <p14:creationId xmlns:p14="http://schemas.microsoft.com/office/powerpoint/2010/main" val="257108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with medium confidence">
            <a:extLst>
              <a:ext uri="{FF2B5EF4-FFF2-40B4-BE49-F238E27FC236}">
                <a16:creationId xmlns:a16="http://schemas.microsoft.com/office/drawing/2014/main" id="{49B38F12-7CB4-DB40-B5BA-F8D00D318FF4}"/>
              </a:ext>
            </a:extLst>
          </p:cNvPr>
          <p:cNvPicPr>
            <a:picLocks noChangeAspect="1"/>
          </p:cNvPicPr>
          <p:nvPr/>
        </p:nvPicPr>
        <p:blipFill rotWithShape="1">
          <a:blip r:embed="rId3"/>
          <a:srcRect l="43092" r="11250"/>
          <a:stretch/>
        </p:blipFill>
        <p:spPr>
          <a:xfrm>
            <a:off x="-2" y="0"/>
            <a:ext cx="4724400" cy="6846241"/>
          </a:xfrm>
          <a:prstGeom prst="rect">
            <a:avLst/>
          </a:prstGeom>
        </p:spPr>
      </p:pic>
      <p:pic>
        <p:nvPicPr>
          <p:cNvPr id="20" name="Picture 19">
            <a:extLst>
              <a:ext uri="{FF2B5EF4-FFF2-40B4-BE49-F238E27FC236}">
                <a16:creationId xmlns:a16="http://schemas.microsoft.com/office/drawing/2014/main" id="{54316AF9-FD24-B74B-8598-A15216E0612B}"/>
              </a:ext>
            </a:extLst>
          </p:cNvPr>
          <p:cNvPicPr>
            <a:picLocks noChangeAspect="1"/>
          </p:cNvPicPr>
          <p:nvPr/>
        </p:nvPicPr>
        <p:blipFill>
          <a:blip r:embed="rId4"/>
          <a:stretch>
            <a:fillRect/>
          </a:stretch>
        </p:blipFill>
        <p:spPr>
          <a:xfrm>
            <a:off x="9844597" y="5737257"/>
            <a:ext cx="1326937" cy="663469"/>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616262"/>
                </a:solidFill>
              </a:rPr>
              <a:pPr eaLnBrk="0" hangingPunct="0">
                <a:spcBef>
                  <a:spcPct val="50000"/>
                </a:spcBef>
                <a:defRPr/>
              </a:pPr>
              <a:t>19</a:t>
            </a:fld>
            <a:endParaRPr lang="en-US" sz="1000" dirty="0">
              <a:solidFill>
                <a:srgbClr val="616262"/>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5074157" y="1242647"/>
            <a:ext cx="6516830" cy="364412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en-US" sz="2800" b="1" dirty="0">
                <a:solidFill>
                  <a:srgbClr val="00AC69"/>
                </a:solidFill>
                <a:effectLst/>
                <a:latin typeface="Arial" panose="020B0604020202020204" pitchFamily="34" charset="0"/>
                <a:ea typeface="Calibri" panose="020F0502020204030204" pitchFamily="34" charset="0"/>
                <a:cs typeface="Arial" panose="020B0604020202020204" pitchFamily="34" charset="0"/>
              </a:rPr>
              <a:t>Counselor </a:t>
            </a:r>
            <a:endParaRPr lang="en-US" sz="2800" dirty="0">
              <a:solidFill>
                <a:srgbClr val="00AC69"/>
              </a:solidFill>
              <a:effectLst/>
              <a:latin typeface="Arial" panose="020B0604020202020204" pitchFamily="34" charset="0"/>
              <a:ea typeface="Calibri" panose="020F0502020204030204" pitchFamily="34" charset="0"/>
              <a:cs typeface="Times New Roman" panose="02020603050405020304" pitchFamily="18" charset="0"/>
            </a:endParaRPr>
          </a:p>
          <a:p>
            <a:pPr marL="115570" marR="0">
              <a:lnSpc>
                <a:spcPct val="115000"/>
              </a:lnSpc>
              <a:spcBef>
                <a:spcPts val="0"/>
              </a:spcBef>
              <a:spcAft>
                <a:spcPts val="0"/>
              </a:spcAft>
            </a:pPr>
            <a:r>
              <a:rPr lang="en-US" sz="2400" dirty="0">
                <a:solidFill>
                  <a:srgbClr val="616262"/>
                </a:solidFill>
                <a:effectLst/>
                <a:latin typeface="Arial" panose="020B0604020202020204" pitchFamily="34" charset="0"/>
                <a:ea typeface="Calibri" panose="020F0502020204030204" pitchFamily="34" charset="0"/>
                <a:cs typeface="Arial" panose="020B0604020202020204" pitchFamily="34" charset="0"/>
              </a:rPr>
              <a:t>Advisors must understand when to counsel the club and when to let Leos take charge and make their own decisions. Also be familiar with Lions Board Policy, Chapter XXII.</a:t>
            </a:r>
            <a:endParaRPr lang="en-US" sz="2400" dirty="0">
              <a:solidFill>
                <a:srgbClr val="616262"/>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616262"/>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5184400" y="58058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616262"/>
                </a:solidFill>
                <a:latin typeface="Arial" panose="020B0604020202020204" pitchFamily="34" charset="0"/>
                <a:cs typeface="Arial" panose="020B0604020202020204" pitchFamily="34" charset="0"/>
              </a:rPr>
              <a:t>Role of Leo club advisor</a:t>
            </a:r>
          </a:p>
        </p:txBody>
      </p:sp>
      <p:sp>
        <p:nvSpPr>
          <p:cNvPr id="10" name="Body Copy">
            <a:extLst>
              <a:ext uri="{FF2B5EF4-FFF2-40B4-BE49-F238E27FC236}">
                <a16:creationId xmlns:a16="http://schemas.microsoft.com/office/drawing/2014/main" id="{822417C5-BA57-43E7-ABD7-605300B4C83A}"/>
              </a:ext>
            </a:extLst>
          </p:cNvPr>
          <p:cNvSpPr txBox="1">
            <a:spLocks/>
          </p:cNvSpPr>
          <p:nvPr/>
        </p:nvSpPr>
        <p:spPr>
          <a:xfrm>
            <a:off x="5074154" y="3599168"/>
            <a:ext cx="6516831" cy="36307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en-US" sz="2800" b="1" dirty="0">
                <a:solidFill>
                  <a:srgbClr val="00AC69"/>
                </a:solidFill>
                <a:effectLst/>
                <a:latin typeface="Arial" panose="020B0604020202020204" pitchFamily="34" charset="0"/>
                <a:ea typeface="Calibri" panose="020F0502020204030204" pitchFamily="34" charset="0"/>
                <a:cs typeface="Arial" panose="020B0604020202020204" pitchFamily="34" charset="0"/>
              </a:rPr>
              <a:t>Liaison </a:t>
            </a:r>
            <a:endParaRPr lang="en-US" sz="2800" dirty="0">
              <a:solidFill>
                <a:srgbClr val="00AC69"/>
              </a:solidFill>
              <a:effectLst/>
              <a:latin typeface="Arial" panose="020B0604020202020204" pitchFamily="34" charset="0"/>
              <a:ea typeface="Calibri" panose="020F0502020204030204" pitchFamily="34" charset="0"/>
              <a:cs typeface="Times New Roman" panose="02020603050405020304" pitchFamily="18" charset="0"/>
            </a:endParaRPr>
          </a:p>
          <a:p>
            <a:pPr marL="115570" marR="0">
              <a:lnSpc>
                <a:spcPct val="115000"/>
              </a:lnSpc>
              <a:spcBef>
                <a:spcPts val="0"/>
              </a:spcBef>
              <a:spcAft>
                <a:spcPts val="0"/>
              </a:spcAft>
            </a:pPr>
            <a:r>
              <a:rPr lang="en-US" sz="2400" dirty="0">
                <a:solidFill>
                  <a:srgbClr val="616262"/>
                </a:solidFill>
                <a:effectLst/>
                <a:latin typeface="Arial" panose="020B0604020202020204" pitchFamily="34" charset="0"/>
                <a:ea typeface="Calibri" panose="020F0502020204030204" pitchFamily="34" charset="0"/>
                <a:cs typeface="Arial" panose="020B0604020202020204" pitchFamily="34" charset="0"/>
              </a:rPr>
              <a:t>Advisors act as the bridge between the sponsoring Lions clubs and Leo </a:t>
            </a:r>
            <a:r>
              <a:rPr lang="en-US" sz="2400" dirty="0">
                <a:solidFill>
                  <a:srgbClr val="616262"/>
                </a:solidFill>
              </a:rPr>
              <a:t>clubs in the district, multiple district, country and internationally. </a:t>
            </a:r>
          </a:p>
          <a:p>
            <a:pPr marL="115570" marR="0">
              <a:lnSpc>
                <a:spcPct val="115000"/>
              </a:lnSpc>
              <a:spcBef>
                <a:spcPts val="0"/>
              </a:spcBef>
              <a:spcAft>
                <a:spcPts val="0"/>
              </a:spcAft>
            </a:pPr>
            <a:endParaRPr lang="en-US" sz="1800" dirty="0">
              <a:solidFill>
                <a:srgbClr val="616262"/>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616262"/>
              </a:solidFill>
            </a:endParaRPr>
          </a:p>
        </p:txBody>
      </p:sp>
      <p:pic>
        <p:nvPicPr>
          <p:cNvPr id="21" name="Picture 20">
            <a:extLst>
              <a:ext uri="{FF2B5EF4-FFF2-40B4-BE49-F238E27FC236}">
                <a16:creationId xmlns:a16="http://schemas.microsoft.com/office/drawing/2014/main" id="{4E89F1C6-19F3-A24C-9D15-5C53CB1347D3}"/>
              </a:ext>
            </a:extLst>
          </p:cNvPr>
          <p:cNvPicPr>
            <a:picLocks noChangeAspect="1"/>
          </p:cNvPicPr>
          <p:nvPr/>
        </p:nvPicPr>
        <p:blipFill rotWithShape="1">
          <a:blip r:embed="rId5"/>
          <a:srcRect l="68604" t="4387" r="-7305" b="37925"/>
          <a:stretch/>
        </p:blipFill>
        <p:spPr>
          <a:xfrm rot="10800000">
            <a:off x="10508066" y="28450"/>
            <a:ext cx="1683934" cy="3765146"/>
          </a:xfrm>
          <a:prstGeom prst="rect">
            <a:avLst/>
          </a:prstGeom>
        </p:spPr>
      </p:pic>
      <p:pic>
        <p:nvPicPr>
          <p:cNvPr id="22" name="Picture 21">
            <a:extLst>
              <a:ext uri="{FF2B5EF4-FFF2-40B4-BE49-F238E27FC236}">
                <a16:creationId xmlns:a16="http://schemas.microsoft.com/office/drawing/2014/main" id="{E1779C1D-6149-5F40-9E69-EC27BAEA8142}"/>
              </a:ext>
            </a:extLst>
          </p:cNvPr>
          <p:cNvPicPr>
            <a:picLocks noChangeAspect="1"/>
          </p:cNvPicPr>
          <p:nvPr/>
        </p:nvPicPr>
        <p:blipFill rotWithShape="1">
          <a:blip r:embed="rId6"/>
          <a:srcRect l="15744" b="4901"/>
          <a:stretch/>
        </p:blipFill>
        <p:spPr>
          <a:xfrm rot="10800000">
            <a:off x="11200107" y="0"/>
            <a:ext cx="991893" cy="1679305"/>
          </a:xfrm>
          <a:prstGeom prst="rect">
            <a:avLst/>
          </a:prstGeom>
        </p:spPr>
      </p:pic>
      <p:pic>
        <p:nvPicPr>
          <p:cNvPr id="23" name="Picture 22">
            <a:extLst>
              <a:ext uri="{FF2B5EF4-FFF2-40B4-BE49-F238E27FC236}">
                <a16:creationId xmlns:a16="http://schemas.microsoft.com/office/drawing/2014/main" id="{EC8136F7-E951-294C-9D81-C495A4B5D3EA}"/>
              </a:ext>
            </a:extLst>
          </p:cNvPr>
          <p:cNvPicPr>
            <a:picLocks noChangeAspect="1"/>
          </p:cNvPicPr>
          <p:nvPr/>
        </p:nvPicPr>
        <p:blipFill rotWithShape="1">
          <a:blip r:embed="rId7"/>
          <a:srcRect l="16530" t="2053" r="10928" b="4800"/>
          <a:stretch/>
        </p:blipFill>
        <p:spPr>
          <a:xfrm>
            <a:off x="0" y="4933714"/>
            <a:ext cx="999067" cy="1924286"/>
          </a:xfrm>
          <a:prstGeom prst="rect">
            <a:avLst/>
          </a:prstGeom>
        </p:spPr>
      </p:pic>
    </p:spTree>
    <p:extLst>
      <p:ext uri="{BB962C8B-B14F-4D97-AF65-F5344CB8AC3E}">
        <p14:creationId xmlns:p14="http://schemas.microsoft.com/office/powerpoint/2010/main" val="2647007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ackground - Solid">
            <a:extLst>
              <a:ext uri="{FF2B5EF4-FFF2-40B4-BE49-F238E27FC236}">
                <a16:creationId xmlns:a16="http://schemas.microsoft.com/office/drawing/2014/main" id="{8328F559-8FF5-6040-8126-7A383475992C}"/>
              </a:ext>
            </a:extLst>
          </p:cNvPr>
          <p:cNvSpPr/>
          <p:nvPr/>
        </p:nvSpPr>
        <p:spPr>
          <a:xfrm>
            <a:off x="0" y="247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30" name="Background - Solid">
            <a:extLst>
              <a:ext uri="{FF2B5EF4-FFF2-40B4-BE49-F238E27FC236}">
                <a16:creationId xmlns:a16="http://schemas.microsoft.com/office/drawing/2014/main" id="{35426377-3C67-E340-9178-35579BC02071}"/>
              </a:ext>
            </a:extLst>
          </p:cNvPr>
          <p:cNvSpPr/>
          <p:nvPr/>
        </p:nvSpPr>
        <p:spPr>
          <a:xfrm>
            <a:off x="0" y="0"/>
            <a:ext cx="305919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cs typeface="Arial" panose="020B0604020202020204" pitchFamily="34" charset="0"/>
              </a:rPr>
              <a:pPr eaLnBrk="0" hangingPunct="0">
                <a:spcBef>
                  <a:spcPct val="50000"/>
                </a:spcBef>
                <a:defRPr/>
              </a:pPr>
              <a:t>2</a:t>
            </a:fld>
            <a:endParaRPr lang="en-US" sz="1000" dirty="0">
              <a:solidFill>
                <a:srgbClr val="55565A"/>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49DC86A-388D-1944-89D9-316D63D39A00}"/>
              </a:ext>
            </a:extLst>
          </p:cNvPr>
          <p:cNvGrpSpPr/>
          <p:nvPr/>
        </p:nvGrpSpPr>
        <p:grpSpPr>
          <a:xfrm>
            <a:off x="6024778" y="1626331"/>
            <a:ext cx="5320880" cy="3331251"/>
            <a:chOff x="4739767" y="1033790"/>
            <a:chExt cx="8240314" cy="3331251"/>
          </a:xfrm>
        </p:grpSpPr>
        <p:sp>
          <p:nvSpPr>
            <p:cNvPr id="14" name="TextBox 13">
              <a:extLst>
                <a:ext uri="{FF2B5EF4-FFF2-40B4-BE49-F238E27FC236}">
                  <a16:creationId xmlns:a16="http://schemas.microsoft.com/office/drawing/2014/main" id="{36A55C21-6A6A-DA41-8784-578005CA4461}"/>
                </a:ext>
              </a:extLst>
            </p:cNvPr>
            <p:cNvSpPr txBox="1"/>
            <p:nvPr/>
          </p:nvSpPr>
          <p:spPr>
            <a:xfrm>
              <a:off x="4739767" y="1033790"/>
              <a:ext cx="7430711" cy="400110"/>
            </a:xfrm>
            <a:prstGeom prst="rect">
              <a:avLst/>
            </a:prstGeom>
            <a:noFill/>
          </p:spPr>
          <p:txBody>
            <a:bodyPr wrap="none" rtlCol="0">
              <a:spAutoFit/>
            </a:bodyPr>
            <a:lstStyle/>
            <a:p>
              <a:r>
                <a:rPr lang="en-US" sz="2000" b="1" dirty="0">
                  <a:solidFill>
                    <a:srgbClr val="407CCA"/>
                  </a:solidFill>
                  <a:latin typeface="Arial" panose="020B0604020202020204" pitchFamily="34" charset="0"/>
                  <a:cs typeface="Arial" panose="020B0604020202020204" pitchFamily="34" charset="0"/>
                  <a:hlinkClick r:id="rId3" action="ppaction://hlinksldjump"/>
                </a:rPr>
                <a:t>Module 1</a:t>
              </a:r>
              <a:r>
                <a:rPr lang="en-US" sz="2000" b="1" dirty="0">
                  <a:solidFill>
                    <a:srgbClr val="407CCA"/>
                  </a:solidFill>
                  <a:latin typeface="Arial" panose="020B0604020202020204" pitchFamily="34" charset="0"/>
                  <a:cs typeface="Arial" panose="020B0604020202020204" pitchFamily="34" charset="0"/>
                </a:rPr>
                <a:t> </a:t>
              </a:r>
              <a:r>
                <a:rPr lang="en-US" sz="2000" dirty="0">
                  <a:solidFill>
                    <a:srgbClr val="EBB700"/>
                  </a:solidFill>
                  <a:latin typeface="Arial" panose="020B0604020202020204" pitchFamily="34" charset="0"/>
                  <a:cs typeface="Arial" panose="020B0604020202020204" pitchFamily="34" charset="0"/>
                </a:rPr>
                <a:t>//</a:t>
              </a:r>
              <a:r>
                <a:rPr lang="en-US" sz="2000" dirty="0">
                  <a:solidFill>
                    <a:srgbClr val="55565A"/>
                  </a:solidFill>
                  <a:latin typeface="Arial" panose="020B0604020202020204" pitchFamily="34" charset="0"/>
                  <a:cs typeface="Arial" panose="020B0604020202020204" pitchFamily="34" charset="0"/>
                </a:rPr>
                <a:t> Leo Club Program Overview</a:t>
              </a:r>
            </a:p>
          </p:txBody>
        </p:sp>
        <p:sp>
          <p:nvSpPr>
            <p:cNvPr id="16" name="TextBox 15">
              <a:extLst>
                <a:ext uri="{FF2B5EF4-FFF2-40B4-BE49-F238E27FC236}">
                  <a16:creationId xmlns:a16="http://schemas.microsoft.com/office/drawing/2014/main" id="{BCBB37C5-3F62-5E4F-926B-3D99B4E6B4CD}"/>
                </a:ext>
              </a:extLst>
            </p:cNvPr>
            <p:cNvSpPr txBox="1"/>
            <p:nvPr/>
          </p:nvSpPr>
          <p:spPr>
            <a:xfrm>
              <a:off x="4739767" y="1800217"/>
              <a:ext cx="8240314" cy="400110"/>
            </a:xfrm>
            <a:prstGeom prst="rect">
              <a:avLst/>
            </a:prstGeom>
            <a:noFill/>
          </p:spPr>
          <p:txBody>
            <a:bodyPr wrap="none" rtlCol="0">
              <a:spAutoFit/>
            </a:bodyPr>
            <a:lstStyle/>
            <a:p>
              <a:r>
                <a:rPr lang="en-US" sz="2000" b="1" dirty="0">
                  <a:solidFill>
                    <a:srgbClr val="407CCA"/>
                  </a:solidFill>
                  <a:latin typeface="Arial" panose="020B0604020202020204" pitchFamily="34" charset="0"/>
                  <a:cs typeface="Arial" panose="020B0604020202020204" pitchFamily="34" charset="0"/>
                  <a:hlinkClick r:id="rId4" action="ppaction://hlinksldjump"/>
                </a:rPr>
                <a:t>Module 2</a:t>
              </a:r>
              <a:r>
                <a:rPr lang="en-US" sz="2000" b="1" dirty="0">
                  <a:solidFill>
                    <a:srgbClr val="407CCA"/>
                  </a:solidFill>
                  <a:latin typeface="Arial" panose="020B0604020202020204" pitchFamily="34" charset="0"/>
                  <a:cs typeface="Arial" panose="020B0604020202020204" pitchFamily="34" charset="0"/>
                </a:rPr>
                <a:t> </a:t>
              </a:r>
              <a:r>
                <a:rPr lang="en-US" sz="2000" dirty="0">
                  <a:solidFill>
                    <a:srgbClr val="EBB700"/>
                  </a:solidFill>
                  <a:latin typeface="Arial" panose="020B0604020202020204" pitchFamily="34" charset="0"/>
                  <a:cs typeface="Arial" panose="020B0604020202020204" pitchFamily="34" charset="0"/>
                </a:rPr>
                <a:t>// </a:t>
              </a:r>
              <a:r>
                <a:rPr lang="en-US" sz="2000" dirty="0">
                  <a:solidFill>
                    <a:srgbClr val="55565A"/>
                  </a:solidFill>
                  <a:latin typeface="Arial" panose="020B0604020202020204" pitchFamily="34" charset="0"/>
                  <a:cs typeface="Arial" panose="020B0604020202020204" pitchFamily="34" charset="0"/>
                </a:rPr>
                <a:t>The Role of the Leo Club Advisor</a:t>
              </a:r>
            </a:p>
          </p:txBody>
        </p:sp>
        <p:sp>
          <p:nvSpPr>
            <p:cNvPr id="18" name="TextBox 17">
              <a:extLst>
                <a:ext uri="{FF2B5EF4-FFF2-40B4-BE49-F238E27FC236}">
                  <a16:creationId xmlns:a16="http://schemas.microsoft.com/office/drawing/2014/main" id="{863A6554-1985-5146-BEE0-C53FBAD75EF8}"/>
                </a:ext>
              </a:extLst>
            </p:cNvPr>
            <p:cNvSpPr txBox="1"/>
            <p:nvPr/>
          </p:nvSpPr>
          <p:spPr>
            <a:xfrm>
              <a:off x="4739767" y="2549140"/>
              <a:ext cx="6639181" cy="400110"/>
            </a:xfrm>
            <a:prstGeom prst="rect">
              <a:avLst/>
            </a:prstGeom>
            <a:noFill/>
          </p:spPr>
          <p:txBody>
            <a:bodyPr wrap="none" rtlCol="0">
              <a:spAutoFit/>
            </a:bodyPr>
            <a:lstStyle/>
            <a:p>
              <a:r>
                <a:rPr lang="en-US" sz="2000" b="1" dirty="0">
                  <a:solidFill>
                    <a:srgbClr val="407CCA"/>
                  </a:solidFill>
                  <a:latin typeface="Arial" panose="020B0604020202020204" pitchFamily="34" charset="0"/>
                  <a:cs typeface="Arial" panose="020B0604020202020204" pitchFamily="34" charset="0"/>
                  <a:hlinkClick r:id="rId5" action="ppaction://hlinksldjump"/>
                </a:rPr>
                <a:t>Module 3</a:t>
              </a:r>
              <a:r>
                <a:rPr lang="en-US" sz="2000" b="1" dirty="0">
                  <a:solidFill>
                    <a:srgbClr val="407CCA"/>
                  </a:solidFill>
                  <a:latin typeface="Arial" panose="020B0604020202020204" pitchFamily="34" charset="0"/>
                  <a:cs typeface="Arial" panose="020B0604020202020204" pitchFamily="34" charset="0"/>
                </a:rPr>
                <a:t> </a:t>
              </a:r>
              <a:r>
                <a:rPr lang="en-US" sz="2000" dirty="0">
                  <a:solidFill>
                    <a:srgbClr val="EBB700"/>
                  </a:solidFill>
                  <a:latin typeface="Arial" panose="020B0604020202020204" pitchFamily="34" charset="0"/>
                  <a:cs typeface="Arial" panose="020B0604020202020204" pitchFamily="34" charset="0"/>
                </a:rPr>
                <a:t>// </a:t>
              </a:r>
              <a:r>
                <a:rPr lang="en-US" sz="2000" dirty="0">
                  <a:solidFill>
                    <a:srgbClr val="55565A"/>
                  </a:solidFill>
                  <a:latin typeface="Arial" panose="020B0604020202020204" pitchFamily="34" charset="0"/>
                  <a:cs typeface="Arial" panose="020B0604020202020204" pitchFamily="34" charset="0"/>
                </a:rPr>
                <a:t>Leo Club Administration</a:t>
              </a:r>
            </a:p>
          </p:txBody>
        </p:sp>
        <p:sp>
          <p:nvSpPr>
            <p:cNvPr id="22" name="TextBox 21">
              <a:extLst>
                <a:ext uri="{FF2B5EF4-FFF2-40B4-BE49-F238E27FC236}">
                  <a16:creationId xmlns:a16="http://schemas.microsoft.com/office/drawing/2014/main" id="{C44A5C79-559A-1643-928C-176389754B6A}"/>
                </a:ext>
              </a:extLst>
            </p:cNvPr>
            <p:cNvSpPr txBox="1"/>
            <p:nvPr/>
          </p:nvSpPr>
          <p:spPr>
            <a:xfrm>
              <a:off x="4739767" y="3218037"/>
              <a:ext cx="7674000" cy="400110"/>
            </a:xfrm>
            <a:prstGeom prst="rect">
              <a:avLst/>
            </a:prstGeom>
            <a:noFill/>
          </p:spPr>
          <p:txBody>
            <a:bodyPr wrap="none" rtlCol="0">
              <a:spAutoFit/>
            </a:bodyPr>
            <a:lstStyle/>
            <a:p>
              <a:r>
                <a:rPr lang="en-US" sz="2000" b="1" dirty="0">
                  <a:solidFill>
                    <a:srgbClr val="407CCA"/>
                  </a:solidFill>
                  <a:latin typeface="Arial" panose="020B0604020202020204" pitchFamily="34" charset="0"/>
                  <a:cs typeface="Arial" panose="020B0604020202020204" pitchFamily="34" charset="0"/>
                  <a:hlinkClick r:id="rId6" action="ppaction://hlinksldjump"/>
                </a:rPr>
                <a:t>Module 4</a:t>
              </a:r>
              <a:r>
                <a:rPr lang="en-US" sz="2000" b="1" dirty="0">
                  <a:solidFill>
                    <a:srgbClr val="407CCA"/>
                  </a:solidFill>
                  <a:latin typeface="Arial" panose="020B0604020202020204" pitchFamily="34" charset="0"/>
                  <a:cs typeface="Arial" panose="020B0604020202020204" pitchFamily="34" charset="0"/>
                </a:rPr>
                <a:t> </a:t>
              </a:r>
              <a:r>
                <a:rPr lang="en-US" sz="2000" dirty="0">
                  <a:solidFill>
                    <a:srgbClr val="EBB700"/>
                  </a:solidFill>
                  <a:latin typeface="Arial" panose="020B0604020202020204" pitchFamily="34" charset="0"/>
                  <a:cs typeface="Arial" panose="020B0604020202020204" pitchFamily="34" charset="0"/>
                </a:rPr>
                <a:t>// </a:t>
              </a:r>
              <a:r>
                <a:rPr lang="en-US" sz="2000" dirty="0">
                  <a:solidFill>
                    <a:srgbClr val="55565A"/>
                  </a:solidFill>
                  <a:latin typeface="Arial" panose="020B0604020202020204" pitchFamily="34" charset="0"/>
                  <a:cs typeface="Arial" panose="020B0604020202020204" pitchFamily="34" charset="0"/>
                </a:rPr>
                <a:t>Leo Club Program Resources</a:t>
              </a:r>
            </a:p>
          </p:txBody>
        </p:sp>
        <p:sp>
          <p:nvSpPr>
            <p:cNvPr id="23" name="TextBox 22">
              <a:extLst>
                <a:ext uri="{FF2B5EF4-FFF2-40B4-BE49-F238E27FC236}">
                  <a16:creationId xmlns:a16="http://schemas.microsoft.com/office/drawing/2014/main" id="{3DA2704B-6BC1-D440-8030-6A1385E82769}"/>
                </a:ext>
              </a:extLst>
            </p:cNvPr>
            <p:cNvSpPr txBox="1"/>
            <p:nvPr/>
          </p:nvSpPr>
          <p:spPr>
            <a:xfrm>
              <a:off x="4743450" y="3964931"/>
              <a:ext cx="7961973" cy="400110"/>
            </a:xfrm>
            <a:prstGeom prst="rect">
              <a:avLst/>
            </a:prstGeom>
            <a:noFill/>
          </p:spPr>
          <p:txBody>
            <a:bodyPr wrap="none" rtlCol="0">
              <a:spAutoFit/>
            </a:bodyPr>
            <a:lstStyle/>
            <a:p>
              <a:r>
                <a:rPr lang="en-US" sz="2000" b="1" dirty="0">
                  <a:solidFill>
                    <a:srgbClr val="407CCA"/>
                  </a:solidFill>
                  <a:latin typeface="Arial" panose="020B0604020202020204" pitchFamily="34" charset="0"/>
                  <a:cs typeface="Arial" panose="020B0604020202020204" pitchFamily="34" charset="0"/>
                  <a:hlinkClick r:id="rId7" action="ppaction://hlinksldjump"/>
                </a:rPr>
                <a:t>Module 5</a:t>
              </a:r>
              <a:r>
                <a:rPr lang="en-US" sz="2000" b="1" dirty="0">
                  <a:solidFill>
                    <a:srgbClr val="407CCA"/>
                  </a:solidFill>
                  <a:latin typeface="Arial" panose="020B0604020202020204" pitchFamily="34" charset="0"/>
                  <a:cs typeface="Arial" panose="020B0604020202020204" pitchFamily="34" charset="0"/>
                </a:rPr>
                <a:t> </a:t>
              </a:r>
              <a:r>
                <a:rPr lang="en-US" sz="2000" dirty="0">
                  <a:solidFill>
                    <a:srgbClr val="EBB700"/>
                  </a:solidFill>
                  <a:latin typeface="Arial" panose="020B0604020202020204" pitchFamily="34" charset="0"/>
                  <a:cs typeface="Arial" panose="020B0604020202020204" pitchFamily="34" charset="0"/>
                </a:rPr>
                <a:t>// </a:t>
              </a:r>
              <a:r>
                <a:rPr lang="en-US" sz="2000" dirty="0">
                  <a:solidFill>
                    <a:srgbClr val="55565A"/>
                  </a:solidFill>
                  <a:latin typeface="Arial" panose="020B0604020202020204" pitchFamily="34" charset="0"/>
                  <a:cs typeface="Arial" panose="020B0604020202020204" pitchFamily="34" charset="0"/>
                </a:rPr>
                <a:t>Continuing the Service Journey</a:t>
              </a:r>
            </a:p>
          </p:txBody>
        </p:sp>
      </p:grpSp>
      <p:pic>
        <p:nvPicPr>
          <p:cNvPr id="33" name="Picture 32">
            <a:extLst>
              <a:ext uri="{FF2B5EF4-FFF2-40B4-BE49-F238E27FC236}">
                <a16:creationId xmlns:a16="http://schemas.microsoft.com/office/drawing/2014/main" id="{36A9576F-B595-E340-971A-0FF79C4EF50B}"/>
              </a:ext>
            </a:extLst>
          </p:cNvPr>
          <p:cNvPicPr>
            <a:picLocks noChangeAspect="1"/>
          </p:cNvPicPr>
          <p:nvPr/>
        </p:nvPicPr>
        <p:blipFill rotWithShape="1">
          <a:blip r:embed="rId8"/>
          <a:srcRect l="15744" b="4901"/>
          <a:stretch/>
        </p:blipFill>
        <p:spPr>
          <a:xfrm rot="10800000">
            <a:off x="11200107" y="-2473"/>
            <a:ext cx="991893" cy="1679305"/>
          </a:xfrm>
          <a:prstGeom prst="rect">
            <a:avLst/>
          </a:prstGeom>
        </p:spPr>
      </p:pic>
      <p:pic>
        <p:nvPicPr>
          <p:cNvPr id="17" name="Picture 16">
            <a:extLst>
              <a:ext uri="{FF2B5EF4-FFF2-40B4-BE49-F238E27FC236}">
                <a16:creationId xmlns:a16="http://schemas.microsoft.com/office/drawing/2014/main" id="{743D5647-19F5-7A4A-BA0A-308A65905795}"/>
              </a:ext>
            </a:extLst>
          </p:cNvPr>
          <p:cNvPicPr>
            <a:picLocks noChangeAspect="1"/>
          </p:cNvPicPr>
          <p:nvPr/>
        </p:nvPicPr>
        <p:blipFill rotWithShape="1">
          <a:blip r:embed="rId9"/>
          <a:srcRect l="16488" t="6778" r="50870" b="51086"/>
          <a:stretch/>
        </p:blipFill>
        <p:spPr>
          <a:xfrm rot="10800000">
            <a:off x="3017303" y="-2473"/>
            <a:ext cx="3541853" cy="6858002"/>
          </a:xfrm>
          <a:prstGeom prst="rect">
            <a:avLst/>
          </a:prstGeom>
        </p:spPr>
      </p:pic>
      <p:sp>
        <p:nvSpPr>
          <p:cNvPr id="25" name="Large #">
            <a:extLst>
              <a:ext uri="{FF2B5EF4-FFF2-40B4-BE49-F238E27FC236}">
                <a16:creationId xmlns:a16="http://schemas.microsoft.com/office/drawing/2014/main" id="{2E20D425-63F8-344E-9EAF-9DA816EF30EC}"/>
              </a:ext>
            </a:extLst>
          </p:cNvPr>
          <p:cNvSpPr txBox="1"/>
          <p:nvPr/>
        </p:nvSpPr>
        <p:spPr>
          <a:xfrm>
            <a:off x="193492" y="2804731"/>
            <a:ext cx="4119992" cy="1054391"/>
          </a:xfrm>
          <a:prstGeom prst="rect">
            <a:avLst/>
          </a:prstGeom>
          <a:noFill/>
        </p:spPr>
        <p:txBody>
          <a:bodyPr wrap="square" rtlCol="0" anchor="b">
            <a:spAutoFit/>
          </a:bodyPr>
          <a:lstStyle/>
          <a:p>
            <a:pPr algn="ctr">
              <a:lnSpc>
                <a:spcPts val="8000"/>
              </a:lnSpc>
            </a:pPr>
            <a:r>
              <a:rPr lang="en-US" sz="6000" b="1" dirty="0">
                <a:solidFill>
                  <a:schemeClr val="bg1"/>
                </a:solidFill>
                <a:latin typeface="Arial Black" panose="020B0604020202020204" pitchFamily="34" charset="0"/>
                <a:ea typeface="Arial" charset="0"/>
                <a:cs typeface="Arial Black" panose="020B0604020202020204" pitchFamily="34" charset="0"/>
              </a:rPr>
              <a:t>Modules</a:t>
            </a:r>
          </a:p>
        </p:txBody>
      </p:sp>
      <p:pic>
        <p:nvPicPr>
          <p:cNvPr id="15" name="Picture 14">
            <a:extLst>
              <a:ext uri="{FF2B5EF4-FFF2-40B4-BE49-F238E27FC236}">
                <a16:creationId xmlns:a16="http://schemas.microsoft.com/office/drawing/2014/main" id="{45F42314-E718-C64F-9A80-BF5DBEE092F8}"/>
              </a:ext>
            </a:extLst>
          </p:cNvPr>
          <p:cNvPicPr>
            <a:picLocks noChangeAspect="1"/>
          </p:cNvPicPr>
          <p:nvPr/>
        </p:nvPicPr>
        <p:blipFill>
          <a:blip r:embed="rId10"/>
          <a:stretch>
            <a:fillRect/>
          </a:stretch>
        </p:blipFill>
        <p:spPr>
          <a:xfrm>
            <a:off x="2795155" y="3859122"/>
            <a:ext cx="1188293" cy="594146"/>
          </a:xfrm>
          <a:prstGeom prst="rect">
            <a:avLst/>
          </a:prstGeom>
        </p:spPr>
      </p:pic>
    </p:spTree>
    <p:extLst>
      <p:ext uri="{BB962C8B-B14F-4D97-AF65-F5344CB8AC3E}">
        <p14:creationId xmlns:p14="http://schemas.microsoft.com/office/powerpoint/2010/main" val="264789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9C4463-8B3E-4963-B022-1085A199C34E}"/>
              </a:ext>
            </a:extLst>
          </p:cNvPr>
          <p:cNvPicPr>
            <a:picLocks noChangeAspect="1"/>
          </p:cNvPicPr>
          <p:nvPr/>
        </p:nvPicPr>
        <p:blipFill rotWithShape="1">
          <a:blip r:embed="rId3"/>
          <a:srcRect l="23128" r="30530"/>
          <a:stretch/>
        </p:blipFill>
        <p:spPr>
          <a:xfrm>
            <a:off x="0" y="12953"/>
            <a:ext cx="4736651" cy="6822461"/>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dirty="0">
              <a:solidFill>
                <a:schemeClr val="bg1"/>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5247959" y="1598764"/>
            <a:ext cx="4488469" cy="367823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en-US" sz="2800" b="1" dirty="0">
                <a:solidFill>
                  <a:srgbClr val="00AC69"/>
                </a:solidFill>
              </a:rPr>
              <a:t>Service role model </a:t>
            </a:r>
          </a:p>
          <a:p>
            <a:pPr marL="115570" marR="0">
              <a:lnSpc>
                <a:spcPct val="115000"/>
              </a:lnSpc>
              <a:spcBef>
                <a:spcPts val="0"/>
              </a:spcBef>
              <a:spcAft>
                <a:spcPts val="0"/>
              </a:spcAft>
            </a:pPr>
            <a:r>
              <a:rPr lang="en-US" sz="2400" dirty="0">
                <a:solidFill>
                  <a:srgbClr val="616262"/>
                </a:solidFill>
              </a:rPr>
              <a:t>Advisors lead by example and demonstrate compassion for their communities and others.</a:t>
            </a:r>
            <a:endParaRPr lang="en-US" sz="2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5315987" y="92961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616262"/>
                </a:solidFill>
                <a:latin typeface="Arial" panose="020B0604020202020204" pitchFamily="34" charset="0"/>
                <a:cs typeface="Arial" panose="020B0604020202020204" pitchFamily="34" charset="0"/>
              </a:rPr>
              <a:t>Role of Leo club advisor</a:t>
            </a:r>
          </a:p>
        </p:txBody>
      </p:sp>
      <p:pic>
        <p:nvPicPr>
          <p:cNvPr id="16" name="Picture 15">
            <a:extLst>
              <a:ext uri="{FF2B5EF4-FFF2-40B4-BE49-F238E27FC236}">
                <a16:creationId xmlns:a16="http://schemas.microsoft.com/office/drawing/2014/main" id="{6BE909D6-A77D-544B-BD31-52026855CBCE}"/>
              </a:ext>
            </a:extLst>
          </p:cNvPr>
          <p:cNvPicPr>
            <a:picLocks noChangeAspect="1"/>
          </p:cNvPicPr>
          <p:nvPr/>
        </p:nvPicPr>
        <p:blipFill rotWithShape="1">
          <a:blip r:embed="rId4"/>
          <a:srcRect l="15744" b="4901"/>
          <a:stretch/>
        </p:blipFill>
        <p:spPr>
          <a:xfrm rot="10800000" flipH="1">
            <a:off x="-12251" y="0"/>
            <a:ext cx="991893" cy="1679305"/>
          </a:xfrm>
          <a:prstGeom prst="rect">
            <a:avLst/>
          </a:prstGeom>
        </p:spPr>
      </p:pic>
      <p:pic>
        <p:nvPicPr>
          <p:cNvPr id="18" name="Picture 17">
            <a:extLst>
              <a:ext uri="{FF2B5EF4-FFF2-40B4-BE49-F238E27FC236}">
                <a16:creationId xmlns:a16="http://schemas.microsoft.com/office/drawing/2014/main" id="{B69D5A32-CA5C-1C42-A20F-A8E74DDFDC87}"/>
              </a:ext>
            </a:extLst>
          </p:cNvPr>
          <p:cNvPicPr>
            <a:picLocks noChangeAspect="1"/>
          </p:cNvPicPr>
          <p:nvPr/>
        </p:nvPicPr>
        <p:blipFill>
          <a:blip r:embed="rId5"/>
          <a:stretch>
            <a:fillRect/>
          </a:stretch>
        </p:blipFill>
        <p:spPr>
          <a:xfrm>
            <a:off x="10210219" y="5453502"/>
            <a:ext cx="1326937" cy="663469"/>
          </a:xfrm>
          <a:prstGeom prst="rect">
            <a:avLst/>
          </a:prstGeom>
        </p:spPr>
      </p:pic>
      <p:pic>
        <p:nvPicPr>
          <p:cNvPr id="19" name="Picture 18">
            <a:extLst>
              <a:ext uri="{FF2B5EF4-FFF2-40B4-BE49-F238E27FC236}">
                <a16:creationId xmlns:a16="http://schemas.microsoft.com/office/drawing/2014/main" id="{D4F63711-71DA-E042-9118-A0CEFB360C83}"/>
              </a:ext>
            </a:extLst>
          </p:cNvPr>
          <p:cNvPicPr>
            <a:picLocks noChangeAspect="1"/>
          </p:cNvPicPr>
          <p:nvPr/>
        </p:nvPicPr>
        <p:blipFill rotWithShape="1">
          <a:blip r:embed="rId6"/>
          <a:srcRect l="68604" t="4387" r="-7305" b="37925"/>
          <a:stretch/>
        </p:blipFill>
        <p:spPr>
          <a:xfrm rot="10800000">
            <a:off x="10508066" y="28450"/>
            <a:ext cx="1683934" cy="3765146"/>
          </a:xfrm>
          <a:prstGeom prst="rect">
            <a:avLst/>
          </a:prstGeom>
        </p:spPr>
      </p:pic>
    </p:spTree>
    <p:extLst>
      <p:ext uri="{BB962C8B-B14F-4D97-AF65-F5344CB8AC3E}">
        <p14:creationId xmlns:p14="http://schemas.microsoft.com/office/powerpoint/2010/main" val="790206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21</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55565A"/>
                </a:solidFill>
                <a:latin typeface="Arial" panose="020B0604020202020204" pitchFamily="34" charset="0"/>
                <a:cs typeface="Arial" panose="020B0604020202020204" pitchFamily="34" charset="0"/>
              </a:rPr>
              <a:t>Specific Leo advisor responsibilities</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681367" y="461922"/>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2334818" y="1679306"/>
            <a:ext cx="9445504" cy="3708708"/>
          </a:xfrm>
          <a:prstGeom prst="rect">
            <a:avLst/>
          </a:prstGeom>
          <a:noFill/>
        </p:spPr>
        <p:txBody>
          <a:bodyPr wrap="square" lIns="91440" tIns="45720" rIns="91440" bIns="45720" rtlCol="0" anchor="t">
            <a:spAutoFit/>
          </a:bodyPr>
          <a:lstStyle/>
          <a:p>
            <a:pPr marL="342900" indent="-342900">
              <a:spcBef>
                <a:spcPts val="600"/>
              </a:spcBef>
              <a:buFont typeface="Arial" pitchFamily="34" charset="0"/>
              <a:buChar char="•"/>
              <a:defRPr/>
            </a:pPr>
            <a:r>
              <a:rPr lang="en-US" sz="2000" b="1" dirty="0">
                <a:solidFill>
                  <a:srgbClr val="00AC69"/>
                </a:solidFill>
                <a:latin typeface="Arial" panose="020B0604020202020204" pitchFamily="34" charset="0"/>
                <a:cs typeface="Arial" panose="020B0604020202020204" pitchFamily="34" charset="0"/>
              </a:rPr>
              <a:t>Oversee</a:t>
            </a:r>
            <a:r>
              <a:rPr lang="en-US" sz="2000" dirty="0">
                <a:solidFill>
                  <a:srgbClr val="4E4F4F"/>
                </a:solidFill>
                <a:latin typeface="Arial" panose="020B0604020202020204" pitchFamily="34" charset="0"/>
                <a:cs typeface="Arial" panose="020B0604020202020204" pitchFamily="34" charset="0"/>
              </a:rPr>
              <a:t> initiation and ongoing development of the Leo club.</a:t>
            </a:r>
          </a:p>
          <a:p>
            <a:pPr marL="342900" indent="-342900">
              <a:spcBef>
                <a:spcPts val="600"/>
              </a:spcBef>
              <a:buFont typeface="Arial" pitchFamily="34" charset="0"/>
              <a:buChar char="•"/>
              <a:defRPr/>
            </a:pPr>
            <a:r>
              <a:rPr lang="en-US" sz="2000" b="1" dirty="0">
                <a:solidFill>
                  <a:srgbClr val="00AC69"/>
                </a:solidFill>
                <a:latin typeface="Arial"/>
                <a:cs typeface="Arial"/>
              </a:rPr>
              <a:t>Report</a:t>
            </a:r>
            <a:r>
              <a:rPr lang="en-US" sz="2000" b="1" dirty="0">
                <a:solidFill>
                  <a:srgbClr val="4E4F4F"/>
                </a:solidFill>
                <a:latin typeface="Arial"/>
                <a:cs typeface="Arial"/>
              </a:rPr>
              <a:t> </a:t>
            </a:r>
            <a:r>
              <a:rPr lang="en-US" sz="2000" dirty="0">
                <a:solidFill>
                  <a:srgbClr val="4E4F4F"/>
                </a:solidFill>
                <a:latin typeface="Arial"/>
                <a:cs typeface="Arial"/>
              </a:rPr>
              <a:t>Leo club officers and members in MyLCI and the Leo club’s service activities in </a:t>
            </a:r>
            <a:r>
              <a:rPr lang="en-US" sz="2000" dirty="0" err="1">
                <a:solidFill>
                  <a:srgbClr val="4E4F4F"/>
                </a:solidFill>
                <a:latin typeface="Arial"/>
                <a:cs typeface="Arial"/>
              </a:rPr>
              <a:t>MyLion</a:t>
            </a:r>
            <a:r>
              <a:rPr lang="en-US" sz="2000" dirty="0">
                <a:solidFill>
                  <a:srgbClr val="4E4F4F"/>
                </a:solidFill>
                <a:latin typeface="Arial"/>
                <a:cs typeface="Arial"/>
              </a:rPr>
              <a:t>.</a:t>
            </a:r>
            <a:endParaRPr lang="en-US" sz="2000" dirty="0">
              <a:solidFill>
                <a:srgbClr val="4E4F4F"/>
              </a:solidFill>
              <a:latin typeface="Arial" panose="020B0604020202020204" pitchFamily="34" charset="0"/>
              <a:cs typeface="Arial" panose="020B0604020202020204" pitchFamily="34" charset="0"/>
            </a:endParaRPr>
          </a:p>
          <a:p>
            <a:pPr marL="342900" indent="-342900">
              <a:spcBef>
                <a:spcPts val="600"/>
              </a:spcBef>
              <a:buFont typeface="Arial" pitchFamily="34" charset="0"/>
              <a:buChar char="•"/>
              <a:defRPr/>
            </a:pPr>
            <a:r>
              <a:rPr lang="en-US" sz="2000" b="1" dirty="0">
                <a:solidFill>
                  <a:srgbClr val="00AC69"/>
                </a:solidFill>
                <a:latin typeface="Arial"/>
                <a:cs typeface="Arial"/>
              </a:rPr>
              <a:t>Train</a:t>
            </a:r>
            <a:r>
              <a:rPr lang="en-US" sz="2000" b="1" dirty="0">
                <a:solidFill>
                  <a:srgbClr val="4E4F4F"/>
                </a:solidFill>
                <a:latin typeface="Arial"/>
                <a:cs typeface="Arial"/>
              </a:rPr>
              <a:t> </a:t>
            </a:r>
            <a:r>
              <a:rPr lang="en-US" sz="2000" dirty="0">
                <a:solidFill>
                  <a:srgbClr val="4E4F4F"/>
                </a:solidFill>
                <a:latin typeface="Arial"/>
                <a:cs typeface="Arial"/>
              </a:rPr>
              <a:t>Leo club officers to use MyLCI and </a:t>
            </a:r>
            <a:r>
              <a:rPr lang="en-US" sz="2000" dirty="0" err="1">
                <a:solidFill>
                  <a:srgbClr val="4E4F4F"/>
                </a:solidFill>
                <a:latin typeface="Arial"/>
                <a:cs typeface="Arial"/>
              </a:rPr>
              <a:t>MyLion</a:t>
            </a:r>
            <a:r>
              <a:rPr lang="en-US" sz="2000" dirty="0">
                <a:solidFill>
                  <a:srgbClr val="4E4F4F"/>
                </a:solidFill>
                <a:latin typeface="Arial"/>
                <a:cs typeface="Arial"/>
              </a:rPr>
              <a:t> for reporting.</a:t>
            </a:r>
          </a:p>
          <a:p>
            <a:pPr marL="342900" indent="-342900">
              <a:spcBef>
                <a:spcPts val="600"/>
              </a:spcBef>
              <a:buFont typeface="Arial" pitchFamily="34" charset="0"/>
              <a:buChar char="•"/>
              <a:defRPr/>
            </a:pPr>
            <a:r>
              <a:rPr lang="en-US" sz="2000" b="1" dirty="0">
                <a:solidFill>
                  <a:srgbClr val="00AC69"/>
                </a:solidFill>
                <a:latin typeface="Arial"/>
                <a:cs typeface="Arial"/>
              </a:rPr>
              <a:t>Promote</a:t>
            </a:r>
            <a:r>
              <a:rPr lang="en-US" sz="2000" dirty="0">
                <a:solidFill>
                  <a:srgbClr val="4E4F4F"/>
                </a:solidFill>
                <a:latin typeface="Arial"/>
                <a:cs typeface="Arial"/>
              </a:rPr>
              <a:t> collaboration between Leos and sponsoring Lions club by regularly updating Lions on Leo club activities.</a:t>
            </a:r>
            <a:endParaRPr lang="en-US" sz="2000" dirty="0"/>
          </a:p>
          <a:p>
            <a:pPr marL="342900" indent="-342900">
              <a:spcBef>
                <a:spcPts val="600"/>
              </a:spcBef>
              <a:buFont typeface="Arial" pitchFamily="34" charset="0"/>
              <a:buChar char="•"/>
              <a:defRPr/>
            </a:pPr>
            <a:r>
              <a:rPr lang="en-US" sz="2000" b="1" dirty="0">
                <a:solidFill>
                  <a:srgbClr val="00AC69"/>
                </a:solidFill>
                <a:latin typeface="Arial" panose="020B0604020202020204" pitchFamily="34" charset="0"/>
                <a:cs typeface="Arial" panose="020B0604020202020204" pitchFamily="34" charset="0"/>
              </a:rPr>
              <a:t>Attend</a:t>
            </a:r>
            <a:r>
              <a:rPr lang="en-US" sz="2000" dirty="0">
                <a:solidFill>
                  <a:srgbClr val="4E4F4F"/>
                </a:solidFill>
                <a:latin typeface="Arial" panose="020B0604020202020204" pitchFamily="34" charset="0"/>
                <a:cs typeface="Arial" panose="020B0604020202020204" pitchFamily="34" charset="0"/>
              </a:rPr>
              <a:t> Leo club and board of directors’ meetings.</a:t>
            </a:r>
          </a:p>
          <a:p>
            <a:pPr marL="342900" indent="-342900">
              <a:spcBef>
                <a:spcPts val="600"/>
              </a:spcBef>
              <a:buFont typeface="Arial" pitchFamily="34" charset="0"/>
              <a:buChar char="•"/>
              <a:defRPr/>
            </a:pPr>
            <a:r>
              <a:rPr lang="en-US" sz="2000" b="1" dirty="0">
                <a:solidFill>
                  <a:srgbClr val="00AC69"/>
                </a:solidFill>
                <a:latin typeface="Arial" panose="020B0604020202020204" pitchFamily="34" charset="0"/>
                <a:cs typeface="Arial" panose="020B0604020202020204" pitchFamily="34" charset="0"/>
              </a:rPr>
              <a:t>Ensure</a:t>
            </a:r>
            <a:r>
              <a:rPr lang="en-US" sz="2000" dirty="0">
                <a:solidFill>
                  <a:srgbClr val="4E4F4F"/>
                </a:solidFill>
                <a:latin typeface="Arial" panose="020B0604020202020204" pitchFamily="34" charset="0"/>
                <a:cs typeface="Arial" panose="020B0604020202020204" pitchFamily="34" charset="0"/>
              </a:rPr>
              <a:t> new Leos receive new member materials and orientation.</a:t>
            </a:r>
          </a:p>
          <a:p>
            <a:pPr marL="342900" indent="-342900">
              <a:spcBef>
                <a:spcPts val="600"/>
              </a:spcBef>
              <a:buFont typeface="Arial" pitchFamily="34" charset="0"/>
              <a:buChar char="•"/>
              <a:defRPr/>
            </a:pPr>
            <a:r>
              <a:rPr lang="en-US" sz="2000" b="1" dirty="0">
                <a:solidFill>
                  <a:srgbClr val="00AC69"/>
                </a:solidFill>
                <a:latin typeface="Arial" panose="020B0604020202020204" pitchFamily="34" charset="0"/>
                <a:cs typeface="Arial" panose="020B0604020202020204" pitchFamily="34" charset="0"/>
              </a:rPr>
              <a:t>Recognize</a:t>
            </a:r>
            <a:r>
              <a:rPr lang="en-US" sz="2000" dirty="0">
                <a:solidFill>
                  <a:srgbClr val="4E4F4F"/>
                </a:solidFill>
                <a:latin typeface="Arial" panose="020B0604020202020204" pitchFamily="34" charset="0"/>
                <a:cs typeface="Arial" panose="020B0604020202020204" pitchFamily="34" charset="0"/>
              </a:rPr>
              <a:t> Leos for their achievements.</a:t>
            </a:r>
          </a:p>
          <a:p>
            <a:pPr marL="342900" indent="-342900">
              <a:spcBef>
                <a:spcPts val="600"/>
              </a:spcBef>
              <a:buFont typeface="Arial" pitchFamily="34" charset="0"/>
              <a:buChar char="•"/>
              <a:defRPr/>
            </a:pPr>
            <a:r>
              <a:rPr lang="en-US" sz="2000" b="1" dirty="0">
                <a:solidFill>
                  <a:srgbClr val="00AC69"/>
                </a:solidFill>
                <a:latin typeface="Arial" panose="020B0604020202020204" pitchFamily="34" charset="0"/>
                <a:cs typeface="Arial" panose="020B0604020202020204" pitchFamily="34" charset="0"/>
              </a:rPr>
              <a:t>Encourage</a:t>
            </a:r>
            <a:r>
              <a:rPr lang="en-US" sz="2000" dirty="0">
                <a:solidFill>
                  <a:srgbClr val="4E4F4F"/>
                </a:solidFill>
                <a:latin typeface="Arial" panose="020B0604020202020204" pitchFamily="34" charset="0"/>
                <a:cs typeface="Arial" panose="020B0604020202020204" pitchFamily="34" charset="0"/>
              </a:rPr>
              <a:t> eligible Leos to become Lions.</a:t>
            </a:r>
          </a:p>
        </p:txBody>
      </p:sp>
      <p:pic>
        <p:nvPicPr>
          <p:cNvPr id="9" name="Picture 8">
            <a:extLst>
              <a:ext uri="{FF2B5EF4-FFF2-40B4-BE49-F238E27FC236}">
                <a16:creationId xmlns:a16="http://schemas.microsoft.com/office/drawing/2014/main" id="{5C871625-5A9D-8047-8C92-66672BF3D366}"/>
              </a:ext>
            </a:extLst>
          </p:cNvPr>
          <p:cNvPicPr>
            <a:picLocks noChangeAspect="1"/>
          </p:cNvPicPr>
          <p:nvPr/>
        </p:nvPicPr>
        <p:blipFill>
          <a:blip r:embed="rId6"/>
          <a:stretch>
            <a:fillRect/>
          </a:stretch>
        </p:blipFill>
        <p:spPr>
          <a:xfrm>
            <a:off x="9404593" y="5568763"/>
            <a:ext cx="1326937" cy="663469"/>
          </a:xfrm>
          <a:prstGeom prst="rect">
            <a:avLst/>
          </a:prstGeom>
        </p:spPr>
      </p:pic>
    </p:spTree>
    <p:extLst>
      <p:ext uri="{BB962C8B-B14F-4D97-AF65-F5344CB8AC3E}">
        <p14:creationId xmlns:p14="http://schemas.microsoft.com/office/powerpoint/2010/main" val="2912708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22</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8"/>
            <a:ext cx="9040477" cy="53340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55565A"/>
                </a:solidFill>
                <a:latin typeface="Arial"/>
                <a:cs typeface="Arial"/>
              </a:rPr>
              <a:t>Difference between Alpha and Omega clubs </a:t>
            </a:r>
            <a:endParaRPr lang="en-US" sz="3200" kern="0" dirty="0">
              <a:solidFill>
                <a:srgbClr val="55565A"/>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399212" y="1686979"/>
            <a:ext cx="8150087" cy="3493264"/>
          </a:xfrm>
          <a:prstGeom prst="rect">
            <a:avLst/>
          </a:prstGeom>
          <a:noFill/>
        </p:spPr>
        <p:txBody>
          <a:bodyPr wrap="square" lIns="91440" tIns="45720" rIns="91440" bIns="45720" rtlCol="0" anchor="t">
            <a:spAutoFit/>
          </a:bodyPr>
          <a:lstStyle/>
          <a:p>
            <a:pPr>
              <a:spcBef>
                <a:spcPts val="600"/>
              </a:spcBef>
              <a:defRPr/>
            </a:pPr>
            <a:r>
              <a:rPr lang="en-US" sz="2400" b="1" kern="0" dirty="0">
                <a:solidFill>
                  <a:srgbClr val="00AC69"/>
                </a:solidFill>
                <a:latin typeface="Arial" panose="020B0604020202020204" pitchFamily="34" charset="0"/>
                <a:cs typeface="Arial" panose="020B0604020202020204" pitchFamily="34" charset="0"/>
              </a:rPr>
              <a:t>Alpha Leo club advisors</a:t>
            </a:r>
            <a:endParaRPr lang="en-US" sz="2400" b="1" kern="0" dirty="0">
              <a:solidFill>
                <a:srgbClr val="00AC69"/>
              </a:solidFill>
              <a:ea typeface="+mn-ea"/>
              <a:cs typeface="Arial" pitchFamily="34" charset="0"/>
            </a:endParaRPr>
          </a:p>
          <a:p>
            <a:pPr marL="342900" indent="-342900">
              <a:spcBef>
                <a:spcPts val="600"/>
              </a:spcBef>
              <a:buFont typeface="Arial" pitchFamily="34" charset="0"/>
              <a:buChar char="•"/>
              <a:defRPr/>
            </a:pPr>
            <a:r>
              <a:rPr lang="en-US" sz="2000" dirty="0">
                <a:solidFill>
                  <a:srgbClr val="4E4F4F"/>
                </a:solidFill>
                <a:latin typeface="Arial" panose="020B0604020202020204" pitchFamily="34" charset="0"/>
                <a:cs typeface="Arial" panose="020B0604020202020204" pitchFamily="34" charset="0"/>
              </a:rPr>
              <a:t>Takes an active role in guiding Leos through projects and meetings.</a:t>
            </a:r>
          </a:p>
          <a:p>
            <a:pPr marL="342900" indent="-342900">
              <a:spcBef>
                <a:spcPts val="600"/>
              </a:spcBef>
              <a:buFont typeface="Arial" pitchFamily="34" charset="0"/>
              <a:buChar char="•"/>
              <a:defRPr/>
            </a:pPr>
            <a:r>
              <a:rPr lang="en-US" sz="2000" dirty="0">
                <a:solidFill>
                  <a:srgbClr val="4E4F4F"/>
                </a:solidFill>
                <a:latin typeface="Arial" panose="020B0604020202020204" pitchFamily="34" charset="0"/>
                <a:cs typeface="Arial" panose="020B0604020202020204" pitchFamily="34" charset="0"/>
              </a:rPr>
              <a:t>Corresponds between parents, schools and Lions club.</a:t>
            </a:r>
          </a:p>
          <a:p>
            <a:pPr>
              <a:spcBef>
                <a:spcPts val="600"/>
              </a:spcBef>
              <a:defRPr/>
            </a:pPr>
            <a:endParaRPr lang="en-US" sz="1800" kern="0" dirty="0">
              <a:solidFill>
                <a:srgbClr val="81827C"/>
              </a:solidFill>
              <a:ea typeface="+mn-ea"/>
              <a:cs typeface="Arial" pitchFamily="34" charset="0"/>
            </a:endParaRPr>
          </a:p>
          <a:p>
            <a:pPr>
              <a:spcBef>
                <a:spcPts val="600"/>
              </a:spcBef>
              <a:defRPr/>
            </a:pPr>
            <a:r>
              <a:rPr lang="en-US" sz="2400" b="1" kern="0" dirty="0">
                <a:solidFill>
                  <a:srgbClr val="00AC69"/>
                </a:solidFill>
                <a:latin typeface="Arial" panose="020B0604020202020204" pitchFamily="34" charset="0"/>
                <a:cs typeface="Arial" panose="020B0604020202020204" pitchFamily="34" charset="0"/>
              </a:rPr>
              <a:t>Omega Leo club advisors</a:t>
            </a:r>
            <a:endParaRPr lang="en-US" sz="2400" b="1" kern="0" dirty="0">
              <a:solidFill>
                <a:srgbClr val="00AC69"/>
              </a:solidFill>
              <a:ea typeface="+mn-ea"/>
              <a:cs typeface="Arial" pitchFamily="34" charset="0"/>
            </a:endParaRPr>
          </a:p>
          <a:p>
            <a:pPr marL="342900" indent="-342900">
              <a:spcBef>
                <a:spcPts val="600"/>
              </a:spcBef>
              <a:buFont typeface="Arial" pitchFamily="34" charset="0"/>
              <a:buChar char="•"/>
              <a:defRPr/>
            </a:pPr>
            <a:r>
              <a:rPr lang="en-US" sz="2000" dirty="0">
                <a:solidFill>
                  <a:srgbClr val="4E4F4F"/>
                </a:solidFill>
                <a:latin typeface="Arial" panose="020B0604020202020204" pitchFamily="34" charset="0"/>
                <a:cs typeface="Arial" panose="020B0604020202020204" pitchFamily="34" charset="0"/>
              </a:rPr>
              <a:t>Acts as a liaison between the Leo club and sponsoring Lions club.</a:t>
            </a:r>
          </a:p>
          <a:p>
            <a:pPr marL="342900" indent="-342900">
              <a:spcBef>
                <a:spcPts val="600"/>
              </a:spcBef>
              <a:buFont typeface="Arial" pitchFamily="34" charset="0"/>
              <a:buChar char="•"/>
              <a:defRPr/>
            </a:pPr>
            <a:r>
              <a:rPr lang="en-US" sz="2000" dirty="0">
                <a:solidFill>
                  <a:srgbClr val="4E4F4F"/>
                </a:solidFill>
                <a:latin typeface="Arial"/>
                <a:cs typeface="Arial"/>
              </a:rPr>
              <a:t>Less directly involved in day-to-day administration as Leos take on more responsibilities.</a:t>
            </a:r>
          </a:p>
          <a:p>
            <a:pPr marL="342900" indent="-342900">
              <a:spcBef>
                <a:spcPts val="600"/>
              </a:spcBef>
              <a:buFont typeface="Arial" pitchFamily="34" charset="0"/>
              <a:buChar char="•"/>
              <a:defRPr/>
            </a:pPr>
            <a:r>
              <a:rPr lang="en-US" sz="2000" dirty="0">
                <a:solidFill>
                  <a:srgbClr val="4E4F4F"/>
                </a:solidFill>
                <a:latin typeface="Arial"/>
                <a:cs typeface="Arial"/>
              </a:rPr>
              <a:t>Supports the personal and professional development of Leos.</a:t>
            </a:r>
            <a:endParaRPr lang="en-US" sz="2000" dirty="0">
              <a:solidFill>
                <a:srgbClr val="4E4F4F"/>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764AFEF-26C9-C843-A5C7-275F9DF709BD}"/>
              </a:ext>
            </a:extLst>
          </p:cNvPr>
          <p:cNvPicPr>
            <a:picLocks noChangeAspect="1"/>
          </p:cNvPicPr>
          <p:nvPr/>
        </p:nvPicPr>
        <p:blipFill>
          <a:blip r:embed="rId5"/>
          <a:stretch>
            <a:fillRect/>
          </a:stretch>
        </p:blipFill>
        <p:spPr>
          <a:xfrm>
            <a:off x="9404593" y="5568763"/>
            <a:ext cx="1326937" cy="663469"/>
          </a:xfrm>
          <a:prstGeom prst="rect">
            <a:avLst/>
          </a:prstGeom>
        </p:spPr>
      </p:pic>
      <p:pic>
        <p:nvPicPr>
          <p:cNvPr id="11" name="Picture 10">
            <a:extLst>
              <a:ext uri="{FF2B5EF4-FFF2-40B4-BE49-F238E27FC236}">
                <a16:creationId xmlns:a16="http://schemas.microsoft.com/office/drawing/2014/main" id="{758B8836-AD9B-A740-A73F-576CB5D7A692}"/>
              </a:ext>
            </a:extLst>
          </p:cNvPr>
          <p:cNvPicPr>
            <a:picLocks noChangeAspect="1"/>
          </p:cNvPicPr>
          <p:nvPr/>
        </p:nvPicPr>
        <p:blipFill>
          <a:blip r:embed="rId6"/>
          <a:stretch>
            <a:fillRect/>
          </a:stretch>
        </p:blipFill>
        <p:spPr>
          <a:xfrm>
            <a:off x="681367" y="461922"/>
            <a:ext cx="1558206" cy="1558206"/>
          </a:xfrm>
          <a:prstGeom prst="rect">
            <a:avLst/>
          </a:prstGeom>
        </p:spPr>
      </p:pic>
    </p:spTree>
    <p:extLst>
      <p:ext uri="{BB962C8B-B14F-4D97-AF65-F5344CB8AC3E}">
        <p14:creationId xmlns:p14="http://schemas.microsoft.com/office/powerpoint/2010/main" val="2238615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23</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7"/>
            <a:ext cx="9304985" cy="74943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55565A"/>
                </a:solidFill>
                <a:latin typeface="Arial" panose="020B0604020202020204" pitchFamily="34" charset="0"/>
                <a:cs typeface="Arial" panose="020B0604020202020204" pitchFamily="34" charset="0"/>
              </a:rPr>
              <a:t>Difference between school and community based clubs</a:t>
            </a:r>
          </a:p>
        </p:txBody>
      </p:sp>
      <p:sp>
        <p:nvSpPr>
          <p:cNvPr id="2" name="TextBox 1">
            <a:extLst>
              <a:ext uri="{FF2B5EF4-FFF2-40B4-BE49-F238E27FC236}">
                <a16:creationId xmlns:a16="http://schemas.microsoft.com/office/drawing/2014/main" id="{7EEC8933-4E72-42ED-AACA-CE3BF15C5871}"/>
              </a:ext>
            </a:extLst>
          </p:cNvPr>
          <p:cNvSpPr txBox="1"/>
          <p:nvPr/>
        </p:nvSpPr>
        <p:spPr>
          <a:xfrm>
            <a:off x="2357625" y="2076995"/>
            <a:ext cx="8150087" cy="3831818"/>
          </a:xfrm>
          <a:prstGeom prst="rect">
            <a:avLst/>
          </a:prstGeom>
          <a:noFill/>
        </p:spPr>
        <p:txBody>
          <a:bodyPr wrap="square" rtlCol="0">
            <a:spAutoFit/>
          </a:bodyPr>
          <a:lstStyle/>
          <a:p>
            <a:pPr>
              <a:spcBef>
                <a:spcPts val="600"/>
              </a:spcBef>
              <a:defRPr/>
            </a:pPr>
            <a:r>
              <a:rPr lang="en-US" sz="2400" b="1" kern="0" dirty="0">
                <a:solidFill>
                  <a:srgbClr val="00AC69"/>
                </a:solidFill>
                <a:latin typeface="Arial" panose="020B0604020202020204" pitchFamily="34" charset="0"/>
                <a:cs typeface="Arial" panose="020B0604020202020204" pitchFamily="34" charset="0"/>
              </a:rPr>
              <a:t>Community-based Leo club advisors</a:t>
            </a:r>
            <a:endParaRPr lang="en-US" sz="2000" b="1" kern="0" dirty="0">
              <a:solidFill>
                <a:srgbClr val="00AC69"/>
              </a:solidFill>
              <a:ea typeface="+mn-ea"/>
              <a:cs typeface="Arial" pitchFamily="34" charset="0"/>
            </a:endParaRPr>
          </a:p>
          <a:p>
            <a:pPr marL="342900" indent="-342900">
              <a:spcBef>
                <a:spcPts val="600"/>
              </a:spcBef>
              <a:buFont typeface="Arial" panose="020B0604020202020204" pitchFamily="34" charset="0"/>
              <a:buChar char="•"/>
              <a:defRPr/>
            </a:pPr>
            <a:r>
              <a:rPr lang="en-US" sz="2000" dirty="0">
                <a:solidFill>
                  <a:srgbClr val="4E4F4F"/>
                </a:solidFill>
                <a:latin typeface="Arial" panose="020B0604020202020204" pitchFamily="34" charset="0"/>
                <a:cs typeface="Arial" panose="020B0604020202020204" pitchFamily="34" charset="0"/>
              </a:rPr>
              <a:t>Open to any eligible young person in a local area.</a:t>
            </a:r>
          </a:p>
          <a:p>
            <a:pPr marL="342900" indent="-342900">
              <a:spcBef>
                <a:spcPts val="600"/>
              </a:spcBef>
              <a:buFont typeface="Arial" panose="020B0604020202020204" pitchFamily="34" charset="0"/>
              <a:buChar char="•"/>
              <a:defRPr/>
            </a:pPr>
            <a:r>
              <a:rPr lang="en-US" sz="2000" dirty="0">
                <a:solidFill>
                  <a:srgbClr val="4E4F4F"/>
                </a:solidFill>
                <a:latin typeface="Arial" panose="020B0604020202020204" pitchFamily="34" charset="0"/>
                <a:cs typeface="Arial" panose="020B0604020202020204" pitchFamily="34" charset="0"/>
              </a:rPr>
              <a:t>Meets at a central location in the community like a community center, religious space or school.</a:t>
            </a:r>
          </a:p>
          <a:p>
            <a:pPr>
              <a:spcBef>
                <a:spcPts val="600"/>
              </a:spcBef>
              <a:defRPr/>
            </a:pPr>
            <a:r>
              <a:rPr lang="en-US" sz="2000" dirty="0">
                <a:solidFill>
                  <a:srgbClr val="4E4F4F"/>
                </a:solidFill>
                <a:latin typeface="Arial" panose="020B0604020202020204" pitchFamily="34" charset="0"/>
                <a:cs typeface="Arial" panose="020B0604020202020204" pitchFamily="34" charset="0"/>
              </a:rPr>
              <a:t> </a:t>
            </a:r>
          </a:p>
          <a:p>
            <a:pPr>
              <a:spcBef>
                <a:spcPts val="600"/>
              </a:spcBef>
              <a:defRPr/>
            </a:pPr>
            <a:r>
              <a:rPr lang="en-US" sz="2400" b="1" kern="0" dirty="0">
                <a:solidFill>
                  <a:srgbClr val="00AC69"/>
                </a:solidFill>
                <a:latin typeface="Arial" panose="020B0604020202020204" pitchFamily="34" charset="0"/>
                <a:cs typeface="Arial" panose="020B0604020202020204" pitchFamily="34" charset="0"/>
              </a:rPr>
              <a:t>School-based Leo club advisors</a:t>
            </a:r>
          </a:p>
          <a:p>
            <a:pPr marL="342900" indent="-342900">
              <a:spcBef>
                <a:spcPts val="600"/>
              </a:spcBef>
              <a:buFont typeface="Arial" pitchFamily="34" charset="0"/>
              <a:buChar char="•"/>
              <a:defRPr/>
            </a:pPr>
            <a:r>
              <a:rPr lang="en-US" sz="2000" dirty="0">
                <a:solidFill>
                  <a:srgbClr val="4E4F4F"/>
                </a:solidFill>
                <a:latin typeface="Arial" panose="020B0604020202020204" pitchFamily="34" charset="0"/>
                <a:cs typeface="Arial" panose="020B0604020202020204" pitchFamily="34" charset="0"/>
              </a:rPr>
              <a:t>Draws members from students of a local school.</a:t>
            </a:r>
          </a:p>
          <a:p>
            <a:pPr marL="342900" indent="-342900">
              <a:spcBef>
                <a:spcPts val="600"/>
              </a:spcBef>
              <a:buFont typeface="Arial" pitchFamily="34" charset="0"/>
              <a:buChar char="•"/>
              <a:defRPr/>
            </a:pPr>
            <a:r>
              <a:rPr lang="en-US" sz="2000" dirty="0">
                <a:solidFill>
                  <a:srgbClr val="4E4F4F"/>
                </a:solidFill>
                <a:latin typeface="Arial" panose="020B0604020202020204" pitchFamily="34" charset="0"/>
                <a:cs typeface="Arial" panose="020B0604020202020204" pitchFamily="34" charset="0"/>
              </a:rPr>
              <a:t>Works with a faculty advisor, who may or may not be a member of the sponsoring Lions club.</a:t>
            </a:r>
          </a:p>
          <a:p>
            <a:pPr marL="342900" indent="-342900">
              <a:spcBef>
                <a:spcPts val="600"/>
              </a:spcBef>
              <a:buFont typeface="Arial" pitchFamily="34" charset="0"/>
              <a:buChar char="•"/>
              <a:defRPr/>
            </a:pPr>
            <a:r>
              <a:rPr lang="en-US" sz="2000" dirty="0">
                <a:solidFill>
                  <a:srgbClr val="4E4F4F"/>
                </a:solidFill>
                <a:latin typeface="Arial" panose="020B0604020202020204" pitchFamily="34" charset="0"/>
                <a:cs typeface="Arial" panose="020B0604020202020204" pitchFamily="34" charset="0"/>
              </a:rPr>
              <a:t>Meets at school or determined space near the school</a:t>
            </a:r>
          </a:p>
        </p:txBody>
      </p:sp>
      <p:pic>
        <p:nvPicPr>
          <p:cNvPr id="10" name="Picture 9">
            <a:extLst>
              <a:ext uri="{FF2B5EF4-FFF2-40B4-BE49-F238E27FC236}">
                <a16:creationId xmlns:a16="http://schemas.microsoft.com/office/drawing/2014/main" id="{08A85A00-EE04-D943-9ABC-F65F88572D00}"/>
              </a:ext>
            </a:extLst>
          </p:cNvPr>
          <p:cNvPicPr>
            <a:picLocks noChangeAspect="1"/>
          </p:cNvPicPr>
          <p:nvPr/>
        </p:nvPicPr>
        <p:blipFill>
          <a:blip r:embed="rId5"/>
          <a:stretch>
            <a:fillRect/>
          </a:stretch>
        </p:blipFill>
        <p:spPr>
          <a:xfrm>
            <a:off x="9404593" y="5568763"/>
            <a:ext cx="1326937" cy="663469"/>
          </a:xfrm>
          <a:prstGeom prst="rect">
            <a:avLst/>
          </a:prstGeom>
        </p:spPr>
      </p:pic>
      <p:pic>
        <p:nvPicPr>
          <p:cNvPr id="11" name="Picture 10">
            <a:extLst>
              <a:ext uri="{FF2B5EF4-FFF2-40B4-BE49-F238E27FC236}">
                <a16:creationId xmlns:a16="http://schemas.microsoft.com/office/drawing/2014/main" id="{F23B4E02-3C88-6541-9B25-8A734276D7AD}"/>
              </a:ext>
            </a:extLst>
          </p:cNvPr>
          <p:cNvPicPr>
            <a:picLocks noChangeAspect="1"/>
          </p:cNvPicPr>
          <p:nvPr/>
        </p:nvPicPr>
        <p:blipFill>
          <a:blip r:embed="rId6"/>
          <a:stretch>
            <a:fillRect/>
          </a:stretch>
        </p:blipFill>
        <p:spPr>
          <a:xfrm>
            <a:off x="681367" y="461922"/>
            <a:ext cx="1558206" cy="1558206"/>
          </a:xfrm>
          <a:prstGeom prst="rect">
            <a:avLst/>
          </a:prstGeom>
        </p:spPr>
      </p:pic>
    </p:spTree>
    <p:extLst>
      <p:ext uri="{BB962C8B-B14F-4D97-AF65-F5344CB8AC3E}">
        <p14:creationId xmlns:p14="http://schemas.microsoft.com/office/powerpoint/2010/main" val="993536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D8F3676-5A3A-A04E-86C3-479AF63F5121}"/>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24</a:t>
            </a:fld>
            <a:endParaRPr lang="en-US" sz="1000" dirty="0">
              <a:solidFill>
                <a:srgbClr val="00338D"/>
              </a:solidFill>
            </a:endParaRPr>
          </a:p>
        </p:txBody>
      </p:sp>
      <p:sp>
        <p:nvSpPr>
          <p:cNvPr id="2" name="TextBox 1">
            <a:extLst>
              <a:ext uri="{FF2B5EF4-FFF2-40B4-BE49-F238E27FC236}">
                <a16:creationId xmlns:a16="http://schemas.microsoft.com/office/drawing/2014/main" id="{848F00FF-2D96-479E-85DD-00A894EEB8BB}"/>
              </a:ext>
            </a:extLst>
          </p:cNvPr>
          <p:cNvSpPr txBox="1"/>
          <p:nvPr/>
        </p:nvSpPr>
        <p:spPr>
          <a:xfrm>
            <a:off x="1109164" y="1423741"/>
            <a:ext cx="8672526" cy="4524315"/>
          </a:xfrm>
          <a:prstGeom prst="rect">
            <a:avLst/>
          </a:prstGeom>
          <a:noFill/>
        </p:spPr>
        <p:txBody>
          <a:bodyPr wrap="square" rtlCol="0">
            <a:spAutoFit/>
          </a:bodyPr>
          <a:lstStyle/>
          <a:p>
            <a:r>
              <a:rPr lang="en-US" sz="2400" dirty="0">
                <a:solidFill>
                  <a:schemeClr val="bg1"/>
                </a:solidFill>
                <a:effectLst>
                  <a:glow>
                    <a:schemeClr val="bg1"/>
                  </a:glow>
                </a:effectLst>
                <a:latin typeface="Arial" panose="020B0604020202020204" pitchFamily="34" charset="0"/>
                <a:cs typeface="Arial" panose="020B0604020202020204" pitchFamily="34" charset="0"/>
              </a:rPr>
              <a:t>Important points from the module</a:t>
            </a:r>
          </a:p>
          <a:p>
            <a:pPr marL="342900" indent="-342900">
              <a:buFont typeface="Arial" panose="020B0604020202020204" pitchFamily="34" charset="0"/>
              <a:buChar char="•"/>
            </a:pPr>
            <a:r>
              <a:rPr lang="en-US" sz="2400" dirty="0">
                <a:solidFill>
                  <a:schemeClr val="bg1"/>
                </a:solidFill>
                <a:effectLst>
                  <a:glow>
                    <a:schemeClr val="bg1"/>
                  </a:glow>
                </a:effectLst>
                <a:latin typeface="Arial" panose="020B0604020202020204" pitchFamily="34" charset="0"/>
                <a:cs typeface="Arial" panose="020B0604020202020204" pitchFamily="34" charset="0"/>
              </a:rPr>
              <a:t>Leo club advisors act as a mentor, motivator, counselor, liaison and service role model. </a:t>
            </a:r>
          </a:p>
          <a:p>
            <a:pPr marL="342900" indent="-342900">
              <a:buFont typeface="Arial" panose="020B0604020202020204" pitchFamily="34" charset="0"/>
              <a:buChar char="•"/>
            </a:pPr>
            <a:r>
              <a:rPr lang="en-US" sz="2400" dirty="0">
                <a:solidFill>
                  <a:schemeClr val="bg1"/>
                </a:solidFill>
                <a:effectLst>
                  <a:glow>
                    <a:schemeClr val="bg1"/>
                  </a:glow>
                </a:effectLst>
                <a:latin typeface="Arial" panose="020B0604020202020204" pitchFamily="34" charset="0"/>
                <a:cs typeface="Arial" panose="020B0604020202020204" pitchFamily="34" charset="0"/>
              </a:rPr>
              <a:t>The way the Leo club advisor works with the club will depend on the type of club, the location and the Leos themselves.</a:t>
            </a:r>
          </a:p>
          <a:p>
            <a:pPr marL="342900" indent="-342900">
              <a:buFont typeface="Arial" panose="020B0604020202020204" pitchFamily="34" charset="0"/>
              <a:buChar char="•"/>
            </a:pPr>
            <a:endParaRPr lang="en-US" sz="2400" dirty="0">
              <a:solidFill>
                <a:schemeClr val="bg1"/>
              </a:solidFill>
              <a:effectLst>
                <a:glow>
                  <a:schemeClr val="bg1"/>
                </a:glow>
              </a:effectLst>
              <a:latin typeface="Arial" panose="020B0604020202020204" pitchFamily="34" charset="0"/>
              <a:cs typeface="Arial" panose="020B0604020202020204" pitchFamily="34" charset="0"/>
            </a:endParaRPr>
          </a:p>
          <a:p>
            <a:r>
              <a:rPr lang="en-US" sz="2400" dirty="0">
                <a:solidFill>
                  <a:schemeClr val="bg1"/>
                </a:solidFill>
                <a:effectLst>
                  <a:glow>
                    <a:schemeClr val="bg1"/>
                  </a:glow>
                </a:effectLst>
                <a:latin typeface="Arial" panose="020B0604020202020204" pitchFamily="34" charset="0"/>
                <a:cs typeface="Arial" panose="020B0604020202020204" pitchFamily="34" charset="0"/>
              </a:rPr>
              <a:t>End of module activity</a:t>
            </a:r>
          </a:p>
          <a:p>
            <a:pPr marL="342900" indent="-342900">
              <a:buFont typeface="Arial" panose="020B0604020202020204" pitchFamily="34" charset="0"/>
              <a:buChar char="•"/>
            </a:pPr>
            <a:r>
              <a:rPr lang="en-US" sz="2400" dirty="0">
                <a:solidFill>
                  <a:schemeClr val="bg1"/>
                </a:solidFill>
                <a:effectLst>
                  <a:glow>
                    <a:schemeClr val="bg1"/>
                  </a:glow>
                </a:effectLst>
                <a:latin typeface="Arial" panose="020B0604020202020204" pitchFamily="34" charset="0"/>
                <a:cs typeface="Arial" panose="020B0604020202020204" pitchFamily="34" charset="0"/>
              </a:rPr>
              <a:t>Create a blueprint for success as a Leo club advisor by developing a strategy based on your type of club, location and each of the five characteristics into action.  </a:t>
            </a:r>
          </a:p>
          <a:p>
            <a:pPr marL="342900" indent="-342900">
              <a:buFont typeface="Arial" panose="020B0604020202020204" pitchFamily="34" charset="0"/>
              <a:buChar char="•"/>
            </a:pPr>
            <a:endParaRPr lang="en-US" sz="2400" dirty="0">
              <a:solidFill>
                <a:srgbClr val="616262"/>
              </a:solidFill>
              <a:latin typeface="Arial" panose="020B0604020202020204" pitchFamily="34" charset="0"/>
              <a:cs typeface="Arial" panose="020B0604020202020204" pitchFamily="34" charset="0"/>
            </a:endParaRPr>
          </a:p>
        </p:txBody>
      </p:sp>
      <p:sp>
        <p:nvSpPr>
          <p:cNvPr id="10" name="Text Placeholder 18">
            <a:extLst>
              <a:ext uri="{FF2B5EF4-FFF2-40B4-BE49-F238E27FC236}">
                <a16:creationId xmlns:a16="http://schemas.microsoft.com/office/drawing/2014/main" id="{37642B63-DF84-BF4F-A498-00702E42F473}"/>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kern="0" dirty="0">
                <a:solidFill>
                  <a:schemeClr val="bg1"/>
                </a:solidFill>
                <a:effectLst>
                  <a:glow>
                    <a:schemeClr val="bg1"/>
                  </a:glow>
                </a:effectLst>
              </a:rPr>
              <a:t>Summary</a:t>
            </a:r>
          </a:p>
        </p:txBody>
      </p:sp>
      <p:pic>
        <p:nvPicPr>
          <p:cNvPr id="11" name="Picture 10">
            <a:extLst>
              <a:ext uri="{FF2B5EF4-FFF2-40B4-BE49-F238E27FC236}">
                <a16:creationId xmlns:a16="http://schemas.microsoft.com/office/drawing/2014/main" id="{160A87CF-F851-324A-B445-26194A82D825}"/>
              </a:ext>
            </a:extLst>
          </p:cNvPr>
          <p:cNvPicPr>
            <a:picLocks noChangeAspect="1"/>
          </p:cNvPicPr>
          <p:nvPr/>
        </p:nvPicPr>
        <p:blipFill>
          <a:blip r:embed="rId4"/>
          <a:stretch>
            <a:fillRect/>
          </a:stretch>
        </p:blipFill>
        <p:spPr>
          <a:xfrm>
            <a:off x="2790826" y="527295"/>
            <a:ext cx="1326937" cy="663469"/>
          </a:xfrm>
          <a:prstGeom prst="rect">
            <a:avLst/>
          </a:prstGeom>
        </p:spPr>
      </p:pic>
    </p:spTree>
    <p:extLst>
      <p:ext uri="{BB962C8B-B14F-4D97-AF65-F5344CB8AC3E}">
        <p14:creationId xmlns:p14="http://schemas.microsoft.com/office/powerpoint/2010/main" val="1664356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dirty="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en-US" sz="6000" kern="0" dirty="0">
                <a:latin typeface="Arial Black" panose="020B0604020202020204" pitchFamily="34" charset="0"/>
                <a:cs typeface="Arial Black" panose="020B0604020202020204" pitchFamily="34" charset="0"/>
              </a:rPr>
              <a:t>Module 3</a:t>
            </a:r>
          </a:p>
          <a:p>
            <a:pPr>
              <a:spcBef>
                <a:spcPts val="0"/>
              </a:spcBef>
            </a:pPr>
            <a:r>
              <a:rPr lang="en-US" sz="4000" b="0" kern="0" dirty="0"/>
              <a:t>Leo Club Administration</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60841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4064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4"/>
          <a:srcRect l="16530" t="2053" r="10928" b="4800"/>
          <a:stretch/>
        </p:blipFill>
        <p:spPr>
          <a:xfrm>
            <a:off x="-29036"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26</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232170" y="614264"/>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616262"/>
                </a:solidFill>
                <a:latin typeface="Arial" panose="020B0604020202020204" pitchFamily="34" charset="0"/>
                <a:cs typeface="Arial" panose="020B0604020202020204" pitchFamily="34" charset="0"/>
              </a:rPr>
              <a:t>Application forms for Leo club membership</a:t>
            </a:r>
          </a:p>
        </p:txBody>
      </p:sp>
      <p:sp>
        <p:nvSpPr>
          <p:cNvPr id="2" name="TextBox 1">
            <a:extLst>
              <a:ext uri="{FF2B5EF4-FFF2-40B4-BE49-F238E27FC236}">
                <a16:creationId xmlns:a16="http://schemas.microsoft.com/office/drawing/2014/main" id="{7EEC8933-4E72-42ED-AACA-CE3BF15C5871}"/>
              </a:ext>
            </a:extLst>
          </p:cNvPr>
          <p:cNvSpPr txBox="1"/>
          <p:nvPr/>
        </p:nvSpPr>
        <p:spPr>
          <a:xfrm>
            <a:off x="2232171" y="1208745"/>
            <a:ext cx="9210134" cy="1200329"/>
          </a:xfrm>
          <a:prstGeom prst="rect">
            <a:avLst/>
          </a:prstGeom>
          <a:noFill/>
        </p:spPr>
        <p:txBody>
          <a:bodyPr wrap="square" rtlCol="0">
            <a:spAutoFit/>
          </a:bodyPr>
          <a:lstStyle/>
          <a:p>
            <a:pPr eaLnBrk="1" hangingPunct="1">
              <a:defRPr/>
            </a:pPr>
            <a:r>
              <a:rPr lang="en-US" sz="2400" dirty="0">
                <a:solidFill>
                  <a:srgbClr val="81827C"/>
                </a:solidFill>
                <a:latin typeface="Arial" panose="020B0604020202020204" pitchFamily="34" charset="0"/>
                <a:cs typeface="Arial" panose="020B0604020202020204" pitchFamily="34" charset="0"/>
              </a:rPr>
              <a:t>L</a:t>
            </a:r>
            <a:r>
              <a:rPr lang="en-US" sz="2400" dirty="0">
                <a:solidFill>
                  <a:srgbClr val="616262"/>
                </a:solidFill>
                <a:latin typeface="Arial" panose="020B0604020202020204" pitchFamily="34" charset="0"/>
                <a:cs typeface="Arial" panose="020B0604020202020204" pitchFamily="34" charset="0"/>
              </a:rPr>
              <a:t>eos interested in joining a club should submit a Leo club membership form (</a:t>
            </a:r>
            <a:r>
              <a:rPr lang="en-US" sz="2400" dirty="0">
                <a:solidFill>
                  <a:srgbClr val="81827C"/>
                </a:solidFill>
                <a:latin typeface="Arial" panose="020B0604020202020204" pitchFamily="34" charset="0"/>
                <a:cs typeface="Arial" panose="020B0604020202020204" pitchFamily="34" charset="0"/>
                <a:hlinkClick r:id="rId6"/>
              </a:rPr>
              <a:t>Leo 50A </a:t>
            </a:r>
            <a:r>
              <a:rPr lang="en-US" sz="2400" dirty="0">
                <a:solidFill>
                  <a:srgbClr val="616262"/>
                </a:solidFill>
                <a:latin typeface="Arial" panose="020B0604020202020204" pitchFamily="34" charset="0"/>
                <a:cs typeface="Arial" panose="020B0604020202020204" pitchFamily="34" charset="0"/>
              </a:rPr>
              <a:t>or </a:t>
            </a:r>
            <a:r>
              <a:rPr lang="en-US" sz="2400" dirty="0">
                <a:solidFill>
                  <a:srgbClr val="81827C"/>
                </a:solidFill>
                <a:latin typeface="Arial" panose="020B0604020202020204" pitchFamily="34" charset="0"/>
                <a:cs typeface="Arial" panose="020B0604020202020204" pitchFamily="34" charset="0"/>
                <a:hlinkClick r:id="rId7"/>
              </a:rPr>
              <a:t>Leo 50O</a:t>
            </a:r>
            <a:r>
              <a:rPr lang="en-US" sz="2400" dirty="0">
                <a:solidFill>
                  <a:srgbClr val="616262"/>
                </a:solidFill>
                <a:latin typeface="Arial" panose="020B0604020202020204" pitchFamily="34" charset="0"/>
                <a:cs typeface="Arial" panose="020B0604020202020204" pitchFamily="34" charset="0"/>
              </a:rPr>
              <a:t>) to the sponsoring </a:t>
            </a:r>
          </a:p>
          <a:p>
            <a:pPr eaLnBrk="1" hangingPunct="1">
              <a:defRPr/>
            </a:pPr>
            <a:r>
              <a:rPr lang="en-US" sz="2400" dirty="0">
                <a:solidFill>
                  <a:srgbClr val="616262"/>
                </a:solidFill>
                <a:latin typeface="Arial" panose="020B0604020202020204" pitchFamily="34" charset="0"/>
                <a:cs typeface="Arial" panose="020B0604020202020204" pitchFamily="34" charset="0"/>
              </a:rPr>
              <a:t>Lions club. </a:t>
            </a:r>
          </a:p>
        </p:txBody>
      </p:sp>
      <p:graphicFrame>
        <p:nvGraphicFramePr>
          <p:cNvPr id="3" name="Object 2">
            <a:extLst>
              <a:ext uri="{FF2B5EF4-FFF2-40B4-BE49-F238E27FC236}">
                <a16:creationId xmlns:a16="http://schemas.microsoft.com/office/drawing/2014/main" id="{286EA2F5-8B79-4532-BD15-5E72679D3138}"/>
              </a:ext>
            </a:extLst>
          </p:cNvPr>
          <p:cNvGraphicFramePr>
            <a:graphicFrameLocks noChangeAspect="1"/>
          </p:cNvGraphicFramePr>
          <p:nvPr>
            <p:extLst>
              <p:ext uri="{D42A27DB-BD31-4B8C-83A1-F6EECF244321}">
                <p14:modId xmlns:p14="http://schemas.microsoft.com/office/powerpoint/2010/main" val="3822965314"/>
              </p:ext>
            </p:extLst>
          </p:nvPr>
        </p:nvGraphicFramePr>
        <p:xfrm>
          <a:off x="3421962" y="2516071"/>
          <a:ext cx="3177876" cy="4112545"/>
        </p:xfrm>
        <a:graphic>
          <a:graphicData uri="http://schemas.openxmlformats.org/presentationml/2006/ole">
            <mc:AlternateContent xmlns:mc="http://schemas.openxmlformats.org/markup-compatibility/2006">
              <mc:Choice xmlns:v="urn:schemas-microsoft-com:vml" Requires="v">
                <p:oleObj spid="_x0000_s1193" name="Acrobat Document" r:id="rId8" imgW="3886052" imgH="5029200" progId="AcroExch.Document.DC">
                  <p:embed/>
                </p:oleObj>
              </mc:Choice>
              <mc:Fallback>
                <p:oleObj name="Acrobat Document" r:id="rId8" imgW="3886052" imgH="5029200" progId="AcroExch.Document.DC">
                  <p:embed/>
                  <p:pic>
                    <p:nvPicPr>
                      <p:cNvPr id="3" name="Object 2">
                        <a:extLst>
                          <a:ext uri="{FF2B5EF4-FFF2-40B4-BE49-F238E27FC236}">
                            <a16:creationId xmlns:a16="http://schemas.microsoft.com/office/drawing/2014/main" id="{286EA2F5-8B79-4532-BD15-5E72679D3138}"/>
                          </a:ext>
                        </a:extLst>
                      </p:cNvPr>
                      <p:cNvPicPr/>
                      <p:nvPr/>
                    </p:nvPicPr>
                    <p:blipFill>
                      <a:blip r:embed="rId9"/>
                      <a:stretch>
                        <a:fillRect/>
                      </a:stretch>
                    </p:blipFill>
                    <p:spPr>
                      <a:xfrm>
                        <a:off x="3421962" y="2516071"/>
                        <a:ext cx="3177876" cy="4112545"/>
                      </a:xfrm>
                      <a:prstGeom prst="rect">
                        <a:avLst/>
                      </a:prstGeom>
                      <a:ln>
                        <a:solidFill>
                          <a:srgbClr val="616262"/>
                        </a:solidFill>
                      </a:ln>
                    </p:spPr>
                  </p:pic>
                </p:oleObj>
              </mc:Fallback>
            </mc:AlternateContent>
          </a:graphicData>
        </a:graphic>
      </p:graphicFrame>
      <p:graphicFrame>
        <p:nvGraphicFramePr>
          <p:cNvPr id="5" name="Object 4">
            <a:extLst>
              <a:ext uri="{FF2B5EF4-FFF2-40B4-BE49-F238E27FC236}">
                <a16:creationId xmlns:a16="http://schemas.microsoft.com/office/drawing/2014/main" id="{C6B696EE-C53C-4EE1-B4AB-57F3A22AFD63}"/>
              </a:ext>
            </a:extLst>
          </p:cNvPr>
          <p:cNvGraphicFramePr>
            <a:graphicFrameLocks noChangeAspect="1"/>
          </p:cNvGraphicFramePr>
          <p:nvPr>
            <p:extLst>
              <p:ext uri="{D42A27DB-BD31-4B8C-83A1-F6EECF244321}">
                <p14:modId xmlns:p14="http://schemas.microsoft.com/office/powerpoint/2010/main" val="4276230538"/>
              </p:ext>
            </p:extLst>
          </p:nvPr>
        </p:nvGraphicFramePr>
        <p:xfrm>
          <a:off x="6863699" y="2516071"/>
          <a:ext cx="3195669" cy="4135572"/>
        </p:xfrm>
        <a:graphic>
          <a:graphicData uri="http://schemas.openxmlformats.org/presentationml/2006/ole">
            <mc:AlternateContent xmlns:mc="http://schemas.openxmlformats.org/markup-compatibility/2006">
              <mc:Choice xmlns:v="urn:schemas-microsoft-com:vml" Requires="v">
                <p:oleObj spid="_x0000_s1194" name="Acrobat Document" r:id="rId10" imgW="3886052" imgH="5029200" progId="AcroExch.Document.DC">
                  <p:embed/>
                </p:oleObj>
              </mc:Choice>
              <mc:Fallback>
                <p:oleObj name="Acrobat Document" r:id="rId10" imgW="3886052" imgH="5029200" progId="AcroExch.Document.DC">
                  <p:embed/>
                  <p:pic>
                    <p:nvPicPr>
                      <p:cNvPr id="5" name="Object 4">
                        <a:extLst>
                          <a:ext uri="{FF2B5EF4-FFF2-40B4-BE49-F238E27FC236}">
                            <a16:creationId xmlns:a16="http://schemas.microsoft.com/office/drawing/2014/main" id="{C6B696EE-C53C-4EE1-B4AB-57F3A22AFD63}"/>
                          </a:ext>
                        </a:extLst>
                      </p:cNvPr>
                      <p:cNvPicPr/>
                      <p:nvPr/>
                    </p:nvPicPr>
                    <p:blipFill>
                      <a:blip r:embed="rId11"/>
                      <a:stretch>
                        <a:fillRect/>
                      </a:stretch>
                    </p:blipFill>
                    <p:spPr>
                      <a:xfrm>
                        <a:off x="6863699" y="2516071"/>
                        <a:ext cx="3195669" cy="4135572"/>
                      </a:xfrm>
                      <a:prstGeom prst="rect">
                        <a:avLst/>
                      </a:prstGeom>
                      <a:ln>
                        <a:solidFill>
                          <a:srgbClr val="616262"/>
                        </a:solidFill>
                      </a:ln>
                    </p:spPr>
                  </p:pic>
                </p:oleObj>
              </mc:Fallback>
            </mc:AlternateContent>
          </a:graphicData>
        </a:graphic>
      </p:graphicFrame>
      <p:pic>
        <p:nvPicPr>
          <p:cNvPr id="18" name="Picture 17">
            <a:extLst>
              <a:ext uri="{FF2B5EF4-FFF2-40B4-BE49-F238E27FC236}">
                <a16:creationId xmlns:a16="http://schemas.microsoft.com/office/drawing/2014/main" id="{5A4FDCFB-DF2A-4446-A2E1-C638BBD0C4FF}"/>
              </a:ext>
            </a:extLst>
          </p:cNvPr>
          <p:cNvPicPr>
            <a:picLocks noChangeAspect="1"/>
          </p:cNvPicPr>
          <p:nvPr/>
        </p:nvPicPr>
        <p:blipFill>
          <a:blip r:embed="rId12"/>
          <a:stretch>
            <a:fillRect/>
          </a:stretch>
        </p:blipFill>
        <p:spPr>
          <a:xfrm>
            <a:off x="443733" y="471847"/>
            <a:ext cx="1558206" cy="1558206"/>
          </a:xfrm>
          <a:prstGeom prst="rect">
            <a:avLst/>
          </a:prstGeom>
        </p:spPr>
      </p:pic>
    </p:spTree>
    <p:extLst>
      <p:ext uri="{BB962C8B-B14F-4D97-AF65-F5344CB8AC3E}">
        <p14:creationId xmlns:p14="http://schemas.microsoft.com/office/powerpoint/2010/main" val="242246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5052"/>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27</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080727" y="606656"/>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616262"/>
                </a:solidFill>
                <a:latin typeface="Arial" panose="020B0604020202020204" pitchFamily="34" charset="0"/>
                <a:cs typeface="Arial" panose="020B0604020202020204" pitchFamily="34" charset="0"/>
              </a:rPr>
              <a:t>Parental consent for Alpha Leos</a:t>
            </a:r>
          </a:p>
        </p:txBody>
      </p:sp>
      <p:sp>
        <p:nvSpPr>
          <p:cNvPr id="2" name="TextBox 1">
            <a:extLst>
              <a:ext uri="{FF2B5EF4-FFF2-40B4-BE49-F238E27FC236}">
                <a16:creationId xmlns:a16="http://schemas.microsoft.com/office/drawing/2014/main" id="{7EEC8933-4E72-42ED-AACA-CE3BF15C5871}"/>
              </a:ext>
            </a:extLst>
          </p:cNvPr>
          <p:cNvSpPr txBox="1"/>
          <p:nvPr/>
        </p:nvSpPr>
        <p:spPr>
          <a:xfrm>
            <a:off x="2080728" y="1356087"/>
            <a:ext cx="3429240" cy="2308324"/>
          </a:xfrm>
          <a:prstGeom prst="rect">
            <a:avLst/>
          </a:prstGeom>
          <a:noFill/>
        </p:spPr>
        <p:txBody>
          <a:bodyPr wrap="square" lIns="91440" tIns="45720" rIns="91440" bIns="45720" rtlCol="0" anchor="t">
            <a:spAutoFit/>
          </a:bodyPr>
          <a:lstStyle/>
          <a:p>
            <a:pPr>
              <a:defRPr/>
            </a:pPr>
            <a:r>
              <a:rPr lang="en-US" sz="2400" b="1" dirty="0">
                <a:solidFill>
                  <a:srgbClr val="00AC69"/>
                </a:solidFill>
                <a:latin typeface="Arial"/>
                <a:cs typeface="Arial"/>
              </a:rPr>
              <a:t>The Alpha Leo Membership form (Leo 50A) </a:t>
            </a:r>
            <a:r>
              <a:rPr lang="en-US" sz="2400" dirty="0">
                <a:solidFill>
                  <a:srgbClr val="81827C"/>
                </a:solidFill>
                <a:latin typeface="Arial"/>
                <a:cs typeface="Arial"/>
              </a:rPr>
              <a:t>includes a parental consent section that must be completed</a:t>
            </a:r>
          </a:p>
        </p:txBody>
      </p:sp>
      <p:pic>
        <p:nvPicPr>
          <p:cNvPr id="8" name="Picture 7" descr="Graphical user interface, text&#10;&#10;Description automatically generated">
            <a:extLst>
              <a:ext uri="{FF2B5EF4-FFF2-40B4-BE49-F238E27FC236}">
                <a16:creationId xmlns:a16="http://schemas.microsoft.com/office/drawing/2014/main" id="{1ED1A806-54F0-47B7-A48A-CD1A4E3F3C53}"/>
              </a:ext>
            </a:extLst>
          </p:cNvPr>
          <p:cNvPicPr>
            <a:picLocks noChangeAspect="1"/>
          </p:cNvPicPr>
          <p:nvPr/>
        </p:nvPicPr>
        <p:blipFill>
          <a:blip r:embed="rId5"/>
          <a:stretch>
            <a:fillRect/>
          </a:stretch>
        </p:blipFill>
        <p:spPr>
          <a:xfrm>
            <a:off x="5106253" y="1550246"/>
            <a:ext cx="6286327" cy="4769158"/>
          </a:xfrm>
          <a:prstGeom prst="rect">
            <a:avLst/>
          </a:prstGeom>
        </p:spPr>
      </p:pic>
      <p:pic>
        <p:nvPicPr>
          <p:cNvPr id="15" name="Picture 14">
            <a:extLst>
              <a:ext uri="{FF2B5EF4-FFF2-40B4-BE49-F238E27FC236}">
                <a16:creationId xmlns:a16="http://schemas.microsoft.com/office/drawing/2014/main" id="{4D560536-FD57-EF4C-91C7-F27EECF8A230}"/>
              </a:ext>
            </a:extLst>
          </p:cNvPr>
          <p:cNvPicPr>
            <a:picLocks noChangeAspect="1"/>
          </p:cNvPicPr>
          <p:nvPr/>
        </p:nvPicPr>
        <p:blipFill>
          <a:blip r:embed="rId6"/>
          <a:stretch>
            <a:fillRect/>
          </a:stretch>
        </p:blipFill>
        <p:spPr>
          <a:xfrm>
            <a:off x="495336" y="403898"/>
            <a:ext cx="1558206" cy="1558206"/>
          </a:xfrm>
          <a:prstGeom prst="rect">
            <a:avLst/>
          </a:prstGeom>
        </p:spPr>
      </p:pic>
    </p:spTree>
    <p:extLst>
      <p:ext uri="{BB962C8B-B14F-4D97-AF65-F5344CB8AC3E}">
        <p14:creationId xmlns:p14="http://schemas.microsoft.com/office/powerpoint/2010/main" val="1310944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28</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443733" y="471847"/>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2001939" y="633277"/>
            <a:ext cx="9489550" cy="1323439"/>
          </a:xfrm>
          <a:prstGeom prst="rect">
            <a:avLst/>
          </a:prstGeom>
          <a:noFill/>
        </p:spPr>
        <p:txBody>
          <a:bodyPr wrap="square" lIns="91440" tIns="45720" rIns="91440" bIns="45720" rtlCol="0" anchor="t">
            <a:spAutoFit/>
          </a:bodyPr>
          <a:lstStyle/>
          <a:p>
            <a:pPr marL="0" indent="0" eaLnBrk="1" hangingPunct="1">
              <a:buFont typeface="Arial" pitchFamily="34" charset="0"/>
              <a:buNone/>
              <a:defRPr/>
            </a:pPr>
            <a:r>
              <a:rPr lang="en-US" sz="3200" b="1" kern="0" dirty="0">
                <a:solidFill>
                  <a:srgbClr val="616262"/>
                </a:solidFill>
                <a:latin typeface="Arial" panose="020B0604020202020204" pitchFamily="34" charset="0"/>
                <a:cs typeface="Arial" panose="020B0604020202020204" pitchFamily="34" charset="0"/>
              </a:rPr>
              <a:t>Importance of membership and officer reporting</a:t>
            </a:r>
          </a:p>
          <a:p>
            <a:endParaRPr lang="en-US" sz="2400" b="1" dirty="0">
              <a:solidFill>
                <a:srgbClr val="F14619"/>
              </a:solidFill>
            </a:endParaRPr>
          </a:p>
          <a:p>
            <a:endParaRPr lang="en-US" sz="2400" b="1" dirty="0">
              <a:solidFill>
                <a:srgbClr val="F14619"/>
              </a:solidFill>
            </a:endParaRPr>
          </a:p>
        </p:txBody>
      </p:sp>
      <p:pic>
        <p:nvPicPr>
          <p:cNvPr id="10" name="Picture 9">
            <a:extLst>
              <a:ext uri="{FF2B5EF4-FFF2-40B4-BE49-F238E27FC236}">
                <a16:creationId xmlns:a16="http://schemas.microsoft.com/office/drawing/2014/main" id="{2C9FC6F6-AF17-45CB-B355-DEA0F60F063F}"/>
              </a:ext>
            </a:extLst>
          </p:cNvPr>
          <p:cNvPicPr>
            <a:picLocks noChangeAspect="1"/>
          </p:cNvPicPr>
          <p:nvPr/>
        </p:nvPicPr>
        <p:blipFill>
          <a:blip r:embed="rId6"/>
          <a:stretch>
            <a:fillRect/>
          </a:stretch>
        </p:blipFill>
        <p:spPr>
          <a:xfrm>
            <a:off x="3000650" y="1410430"/>
            <a:ext cx="6668096" cy="5240523"/>
          </a:xfrm>
          <a:prstGeom prst="rect">
            <a:avLst/>
          </a:prstGeom>
          <a:ln w="12700">
            <a:solidFill>
              <a:schemeClr val="tx1">
                <a:lumMod val="50000"/>
                <a:lumOff val="50000"/>
              </a:schemeClr>
            </a:solidFill>
          </a:ln>
        </p:spPr>
      </p:pic>
    </p:spTree>
    <p:extLst>
      <p:ext uri="{BB962C8B-B14F-4D97-AF65-F5344CB8AC3E}">
        <p14:creationId xmlns:p14="http://schemas.microsoft.com/office/powerpoint/2010/main" val="2935460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29</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169514" y="534576"/>
            <a:ext cx="8150087" cy="1169551"/>
          </a:xfrm>
          <a:prstGeom prst="rect">
            <a:avLst/>
          </a:prstGeom>
          <a:noFill/>
        </p:spPr>
        <p:txBody>
          <a:bodyPr wrap="square" rtlCol="0">
            <a:spAutoFit/>
          </a:bodyPr>
          <a:lstStyle/>
          <a:p>
            <a:pPr marL="0" indent="0" eaLnBrk="1" hangingPunct="1">
              <a:buFont typeface="Arial" pitchFamily="34" charset="0"/>
              <a:buNone/>
              <a:defRPr/>
            </a:pPr>
            <a:r>
              <a:rPr lang="en-US" sz="3200" b="1" kern="0" dirty="0">
                <a:solidFill>
                  <a:srgbClr val="00AC69"/>
                </a:solidFill>
                <a:latin typeface="Arial" panose="020B0604020202020204" pitchFamily="34" charset="0"/>
                <a:cs typeface="Arial" panose="020B0604020202020204" pitchFamily="34" charset="0"/>
              </a:rPr>
              <a:t>MyLCI </a:t>
            </a:r>
            <a:r>
              <a:rPr lang="en-US" sz="3200" b="1" kern="0" dirty="0">
                <a:solidFill>
                  <a:srgbClr val="616262"/>
                </a:solidFill>
                <a:latin typeface="Arial" panose="020B0604020202020204" pitchFamily="34" charset="0"/>
                <a:cs typeface="Arial" panose="020B0604020202020204" pitchFamily="34" charset="0"/>
              </a:rPr>
              <a:t>membership reporting access</a:t>
            </a:r>
            <a:endParaRPr lang="en-US" sz="3200" b="1" dirty="0">
              <a:solidFill>
                <a:srgbClr val="616262"/>
              </a:solidFill>
            </a:endParaRP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9" name="Table 8">
            <a:extLst>
              <a:ext uri="{FF2B5EF4-FFF2-40B4-BE49-F238E27FC236}">
                <a16:creationId xmlns:a16="http://schemas.microsoft.com/office/drawing/2014/main" id="{76F05E3B-0450-4063-9602-669517DABC81}"/>
              </a:ext>
            </a:extLst>
          </p:cNvPr>
          <p:cNvGraphicFramePr>
            <a:graphicFrameLocks noGrp="1"/>
          </p:cNvGraphicFramePr>
          <p:nvPr>
            <p:extLst>
              <p:ext uri="{D42A27DB-BD31-4B8C-83A1-F6EECF244321}">
                <p14:modId xmlns:p14="http://schemas.microsoft.com/office/powerpoint/2010/main" val="1417105680"/>
              </p:ext>
            </p:extLst>
          </p:nvPr>
        </p:nvGraphicFramePr>
        <p:xfrm>
          <a:off x="2257968" y="1337121"/>
          <a:ext cx="8875359" cy="4925853"/>
        </p:xfrm>
        <a:graphic>
          <a:graphicData uri="http://schemas.openxmlformats.org/drawingml/2006/table">
            <a:tbl>
              <a:tblPr firstRow="1" firstCol="1" bandRow="1">
                <a:tableStyleId>{FABFCF23-3B69-468F-B69F-88F6DE6A72F2}</a:tableStyleId>
              </a:tblPr>
              <a:tblGrid>
                <a:gridCol w="2507343">
                  <a:extLst>
                    <a:ext uri="{9D8B030D-6E8A-4147-A177-3AD203B41FA5}">
                      <a16:colId xmlns:a16="http://schemas.microsoft.com/office/drawing/2014/main" val="613060639"/>
                    </a:ext>
                  </a:extLst>
                </a:gridCol>
                <a:gridCol w="3184008">
                  <a:extLst>
                    <a:ext uri="{9D8B030D-6E8A-4147-A177-3AD203B41FA5}">
                      <a16:colId xmlns:a16="http://schemas.microsoft.com/office/drawing/2014/main" val="2574482494"/>
                    </a:ext>
                  </a:extLst>
                </a:gridCol>
                <a:gridCol w="3184008">
                  <a:extLst>
                    <a:ext uri="{9D8B030D-6E8A-4147-A177-3AD203B41FA5}">
                      <a16:colId xmlns:a16="http://schemas.microsoft.com/office/drawing/2014/main" val="3860545635"/>
                    </a:ext>
                  </a:extLst>
                </a:gridCol>
              </a:tblGrid>
              <a:tr h="277489">
                <a:tc>
                  <a:txBody>
                    <a:bodyPr/>
                    <a:lstStyle/>
                    <a:p>
                      <a:pPr marL="0" marR="0" algn="ctr">
                        <a:spcBef>
                          <a:spcPts val="0"/>
                        </a:spcBef>
                        <a:spcAft>
                          <a:spcPts val="0"/>
                        </a:spcAft>
                      </a:pPr>
                      <a:r>
                        <a:rPr lang="en-US" sz="1600" dirty="0">
                          <a:effectLst/>
                          <a:latin typeface="Arial" panose="020B0604020202020204" pitchFamily="34" charset="0"/>
                          <a:cs typeface="Arial" panose="020B0604020202020204" pitchFamily="34" charset="0"/>
                        </a:rPr>
                        <a:t>Officer Title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R w="6350" cap="flat" cmpd="sng" algn="ctr">
                      <a:no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Reported By</a:t>
                      </a:r>
                    </a:p>
                  </a:txBody>
                  <a:tcPr marL="64411" marR="64411" marT="0" marB="0" anchor="ctr">
                    <a:lnL w="6350" cap="flat" cmpd="sng" algn="ctr">
                      <a:no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en-US" sz="1600" dirty="0">
                          <a:effectLst/>
                          <a:latin typeface="Arial" panose="020B0604020202020204" pitchFamily="34" charset="0"/>
                          <a:cs typeface="Arial" panose="020B0604020202020204" pitchFamily="34" charset="0"/>
                        </a:rPr>
                        <a:t>Access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L w="6350" cap="flat" cmpd="sng" algn="ctr">
                      <a:solidFill>
                        <a:srgbClr val="407CCA"/>
                      </a:solidFill>
                      <a:prstDash val="solid"/>
                      <a:round/>
                      <a:headEnd type="none" w="med" len="med"/>
                      <a:tailEnd type="none" w="med" len="med"/>
                    </a:lnL>
                    <a:solidFill>
                      <a:srgbClr val="407CCA"/>
                    </a:solidFill>
                  </a:tcPr>
                </a:tc>
                <a:extLst>
                  <a:ext uri="{0D108BD9-81ED-4DB2-BD59-A6C34878D82A}">
                    <a16:rowId xmlns:a16="http://schemas.microsoft.com/office/drawing/2014/main" val="2839205544"/>
                  </a:ext>
                </a:extLst>
              </a:tr>
              <a:tr h="662618">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Leo club president</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Leo club advisor/ sponsoring </a:t>
                      </a:r>
                      <a:br>
                        <a:rPr lang="en-US" sz="1400" dirty="0">
                          <a:effectLst/>
                          <a:latin typeface="Arial" panose="020B0604020202020204" pitchFamily="34" charset="0"/>
                          <a:ea typeface="Calibri" panose="020F0502020204030204" pitchFamily="34" charset="0"/>
                          <a:cs typeface="Arial" panose="020B0604020202020204" pitchFamily="34" charset="0"/>
                        </a:rPr>
                      </a:br>
                      <a:r>
                        <a:rPr lang="en-US" sz="1400" dirty="0">
                          <a:effectLst/>
                          <a:latin typeface="Arial" panose="020B0604020202020204" pitchFamily="34" charset="0"/>
                          <a:ea typeface="Calibri" panose="020F0502020204030204" pitchFamily="34" charset="0"/>
                          <a:cs typeface="Arial" panose="020B0604020202020204" pitchFamily="34" charset="0"/>
                        </a:rPr>
                        <a:t>Lions club president</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Report members for their </a:t>
                      </a:r>
                      <a:br>
                        <a:rPr lang="en-US" sz="1400" dirty="0">
                          <a:effectLst/>
                          <a:latin typeface="Arial" panose="020B0604020202020204" pitchFamily="34" charset="0"/>
                          <a:cs typeface="Arial" panose="020B0604020202020204" pitchFamily="34" charset="0"/>
                        </a:rPr>
                      </a:br>
                      <a:r>
                        <a:rPr lang="en-US" sz="1400" dirty="0">
                          <a:effectLst/>
                          <a:latin typeface="Arial" panose="020B0604020202020204" pitchFamily="34" charset="0"/>
                          <a:cs typeface="Arial" panose="020B0604020202020204" pitchFamily="34" charset="0"/>
                        </a:rPr>
                        <a:t>own Leo club</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556446553"/>
                  </a:ext>
                </a:extLst>
              </a:tr>
              <a:tr h="740302">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Leo club secretary</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Leo club advisor/ sponsoring </a:t>
                      </a:r>
                      <a:br>
                        <a:rPr lang="en-US" sz="1400" dirty="0">
                          <a:effectLst/>
                          <a:latin typeface="Arial" panose="020B0604020202020204" pitchFamily="34" charset="0"/>
                          <a:ea typeface="Calibri" panose="020F0502020204030204" pitchFamily="34" charset="0"/>
                          <a:cs typeface="Arial" panose="020B0604020202020204" pitchFamily="34" charset="0"/>
                        </a:rPr>
                      </a:br>
                      <a:r>
                        <a:rPr lang="en-US" sz="1400" dirty="0">
                          <a:effectLst/>
                          <a:latin typeface="Arial" panose="020B0604020202020204" pitchFamily="34" charset="0"/>
                          <a:ea typeface="Calibri" panose="020F0502020204030204" pitchFamily="34" charset="0"/>
                          <a:cs typeface="Arial" panose="020B0604020202020204" pitchFamily="34" charset="0"/>
                        </a:rPr>
                        <a:t>Lions club president</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Report members for their </a:t>
                      </a:r>
                      <a:br>
                        <a:rPr lang="en-US" sz="1400" dirty="0">
                          <a:effectLst/>
                          <a:latin typeface="Arial" panose="020B0604020202020204" pitchFamily="34" charset="0"/>
                          <a:cs typeface="Arial" panose="020B0604020202020204" pitchFamily="34" charset="0"/>
                        </a:rPr>
                      </a:br>
                      <a:r>
                        <a:rPr lang="en-US" sz="1400" dirty="0">
                          <a:effectLst/>
                          <a:latin typeface="Arial" panose="020B0604020202020204" pitchFamily="34" charset="0"/>
                          <a:cs typeface="Arial" panose="020B0604020202020204" pitchFamily="34" charset="0"/>
                        </a:rPr>
                        <a:t>own Leo club</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4045420336"/>
                  </a:ext>
                </a:extLst>
              </a:tr>
              <a:tr h="832465">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Leo club advisor</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Leo club advisor/ sponsoring Lions club president</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Report members for their</a:t>
                      </a:r>
                      <a:br>
                        <a:rPr lang="en-US" sz="1400" dirty="0">
                          <a:effectLst/>
                          <a:latin typeface="Arial" panose="020B0604020202020204" pitchFamily="34" charset="0"/>
                          <a:cs typeface="Arial" panose="020B0604020202020204" pitchFamily="34" charset="0"/>
                        </a:rPr>
                      </a:br>
                      <a:r>
                        <a:rPr lang="en-US" sz="1400" dirty="0">
                          <a:effectLst/>
                          <a:latin typeface="Arial" panose="020B0604020202020204" pitchFamily="34" charset="0"/>
                          <a:cs typeface="Arial" panose="020B0604020202020204" pitchFamily="34" charset="0"/>
                        </a:rPr>
                        <a:t>own Leo club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1971379389"/>
                  </a:ext>
                </a:extLst>
              </a:tr>
              <a:tr h="554977">
                <a:tc>
                  <a:txBody>
                    <a:bodyPr/>
                    <a:lstStyle/>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Sponsoring Lions </a:t>
                      </a:r>
                      <a:br>
                        <a:rPr lang="en-US" sz="1400" dirty="0">
                          <a:effectLst/>
                          <a:latin typeface="Arial" panose="020B0604020202020204" pitchFamily="34" charset="0"/>
                          <a:ea typeface="Calibri" panose="020F0502020204030204" pitchFamily="34" charset="0"/>
                          <a:cs typeface="Arial" panose="020B0604020202020204" pitchFamily="34" charset="0"/>
                        </a:rPr>
                      </a:br>
                      <a:r>
                        <a:rPr lang="en-US" sz="1400" dirty="0">
                          <a:effectLst/>
                          <a:latin typeface="Arial" panose="020B0604020202020204" pitchFamily="34" charset="0"/>
                          <a:ea typeface="Calibri" panose="020F0502020204030204" pitchFamily="34" charset="0"/>
                          <a:cs typeface="Arial" panose="020B0604020202020204" pitchFamily="34" charset="0"/>
                        </a:rPr>
                        <a:t>club president</a:t>
                      </a: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Lions International</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Report members for Leo club </a:t>
                      </a:r>
                      <a:br>
                        <a:rPr lang="en-US" sz="1400" dirty="0">
                          <a:effectLst/>
                          <a:latin typeface="Arial" panose="020B0604020202020204" pitchFamily="34" charset="0"/>
                          <a:ea typeface="Calibri" panose="020F0502020204030204" pitchFamily="34" charset="0"/>
                          <a:cs typeface="Arial" panose="020B0604020202020204" pitchFamily="34" charset="0"/>
                        </a:rPr>
                      </a:br>
                      <a:r>
                        <a:rPr lang="en-US" sz="1400" dirty="0">
                          <a:effectLst/>
                          <a:latin typeface="Arial" panose="020B0604020202020204" pitchFamily="34" charset="0"/>
                          <a:ea typeface="Calibri" panose="020F0502020204030204" pitchFamily="34" charset="0"/>
                          <a:cs typeface="Arial" panose="020B0604020202020204" pitchFamily="34" charset="0"/>
                        </a:rPr>
                        <a:t>that the Lions club sponsor</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2766286819"/>
                  </a:ext>
                </a:extLst>
              </a:tr>
              <a:tr h="781815">
                <a:tc>
                  <a:txBody>
                    <a:bodyPr/>
                    <a:lstStyle/>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Sponsoring Lions </a:t>
                      </a:r>
                      <a:br>
                        <a:rPr lang="en-US" sz="1400" dirty="0">
                          <a:effectLst/>
                          <a:latin typeface="Arial" panose="020B0604020202020204" pitchFamily="34" charset="0"/>
                          <a:ea typeface="Calibri" panose="020F0502020204030204" pitchFamily="34" charset="0"/>
                          <a:cs typeface="Arial" panose="020B0604020202020204" pitchFamily="34" charset="0"/>
                        </a:rPr>
                      </a:br>
                      <a:r>
                        <a:rPr lang="en-US" sz="1400" dirty="0">
                          <a:effectLst/>
                          <a:latin typeface="Arial" panose="020B0604020202020204" pitchFamily="34" charset="0"/>
                          <a:ea typeface="Calibri" panose="020F0502020204030204" pitchFamily="34" charset="0"/>
                          <a:cs typeface="Arial" panose="020B0604020202020204" pitchFamily="34" charset="0"/>
                        </a:rPr>
                        <a:t>club secretary</a:t>
                      </a: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Lions International</a:t>
                      </a:r>
                    </a:p>
                    <a:p>
                      <a:pPr marL="0" marR="0" algn="ctr">
                        <a:spcBef>
                          <a:spcPts val="0"/>
                        </a:spcBef>
                        <a:spcAft>
                          <a:spcPts val="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Report members for Leo club </a:t>
                      </a:r>
                      <a:br>
                        <a:rPr lang="en-US" sz="1400" dirty="0">
                          <a:effectLst/>
                          <a:latin typeface="Arial" panose="020B0604020202020204" pitchFamily="34" charset="0"/>
                          <a:ea typeface="Calibri" panose="020F0502020204030204" pitchFamily="34" charset="0"/>
                          <a:cs typeface="Arial" panose="020B0604020202020204" pitchFamily="34" charset="0"/>
                        </a:rPr>
                      </a:br>
                      <a:r>
                        <a:rPr lang="en-US" sz="1400" dirty="0">
                          <a:effectLst/>
                          <a:latin typeface="Arial" panose="020B0604020202020204" pitchFamily="34" charset="0"/>
                          <a:ea typeface="Calibri" panose="020F0502020204030204" pitchFamily="34" charset="0"/>
                          <a:cs typeface="Arial" panose="020B0604020202020204" pitchFamily="34" charset="0"/>
                        </a:rPr>
                        <a:t>that the Lions club sponsors</a:t>
                      </a: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2458149478"/>
                  </a:ext>
                </a:extLst>
              </a:tr>
              <a:tr h="521210">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District Leo chairperson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District governor</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Report Leo district officers</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801736254"/>
                  </a:ext>
                </a:extLst>
              </a:tr>
              <a:tr h="554977">
                <a:tc>
                  <a:txBody>
                    <a:bodyPr/>
                    <a:lstStyle/>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Multiple district Leo chairperson</a:t>
                      </a:r>
                    </a:p>
                  </a:txBody>
                  <a:tcPr marL="64411" marR="64411" marT="0" marB="0" anchor="ctr">
                    <a:lnR w="6350" cap="flat" cmpd="sng" algn="ctr">
                      <a:solidFill>
                        <a:srgbClr val="407CCA"/>
                      </a:solidFill>
                      <a:prstDash val="solid"/>
                      <a:round/>
                      <a:headEnd type="none" w="med" len="med"/>
                      <a:tailEnd type="none" w="med" len="med"/>
                    </a:lnR>
                    <a:solidFill>
                      <a:srgbClr val="616262">
                        <a:alpha val="15023"/>
                      </a:srgbClr>
                    </a:solidFill>
                  </a:tcPr>
                </a:tc>
                <a:tc>
                  <a:txBody>
                    <a:bodyPr/>
                    <a:lstStyle/>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Council chairperson</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23"/>
                      </a:srgbClr>
                    </a:solidFill>
                  </a:tcPr>
                </a:tc>
                <a:tc>
                  <a:txBody>
                    <a:bodyPr/>
                    <a:lstStyle/>
                    <a:p>
                      <a:pPr marL="0" marR="0" algn="ctr">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Report multiple district officers</a:t>
                      </a:r>
                    </a:p>
                  </a:txBody>
                  <a:tcPr marL="64411" marR="64411" marT="0" marB="0" anchor="ctr">
                    <a:lnL w="6350" cap="flat" cmpd="sng" algn="ctr">
                      <a:solidFill>
                        <a:srgbClr val="407CCA"/>
                      </a:solidFill>
                      <a:prstDash val="solid"/>
                      <a:round/>
                      <a:headEnd type="none" w="med" len="med"/>
                      <a:tailEnd type="none" w="med" len="med"/>
                    </a:lnL>
                    <a:solidFill>
                      <a:srgbClr val="616262">
                        <a:alpha val="15023"/>
                      </a:srgbClr>
                    </a:solidFill>
                  </a:tcPr>
                </a:tc>
                <a:extLst>
                  <a:ext uri="{0D108BD9-81ED-4DB2-BD59-A6C34878D82A}">
                    <a16:rowId xmlns:a16="http://schemas.microsoft.com/office/drawing/2014/main" val="1593959244"/>
                  </a:ext>
                </a:extLst>
              </a:tr>
            </a:tbl>
          </a:graphicData>
        </a:graphic>
      </p:graphicFrame>
      <p:pic>
        <p:nvPicPr>
          <p:cNvPr id="11" name="Picture 10">
            <a:extLst>
              <a:ext uri="{FF2B5EF4-FFF2-40B4-BE49-F238E27FC236}">
                <a16:creationId xmlns:a16="http://schemas.microsoft.com/office/drawing/2014/main" id="{54031819-4468-EE45-A608-298057420C04}"/>
              </a:ext>
            </a:extLst>
          </p:cNvPr>
          <p:cNvPicPr>
            <a:picLocks noChangeAspect="1"/>
          </p:cNvPicPr>
          <p:nvPr/>
        </p:nvPicPr>
        <p:blipFill>
          <a:blip r:embed="rId5"/>
          <a:stretch>
            <a:fillRect/>
          </a:stretch>
        </p:blipFill>
        <p:spPr>
          <a:xfrm>
            <a:off x="443733" y="471847"/>
            <a:ext cx="1558206" cy="1558206"/>
          </a:xfrm>
          <a:prstGeom prst="rect">
            <a:avLst/>
          </a:prstGeom>
        </p:spPr>
      </p:pic>
    </p:spTree>
    <p:extLst>
      <p:ext uri="{BB962C8B-B14F-4D97-AF65-F5344CB8AC3E}">
        <p14:creationId xmlns:p14="http://schemas.microsoft.com/office/powerpoint/2010/main" val="3662969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en-US" sz="6000" kern="0" dirty="0">
                <a:latin typeface="Arial Black" panose="020B0604020202020204" pitchFamily="34" charset="0"/>
                <a:cs typeface="Arial Black" panose="020B0604020202020204" pitchFamily="34" charset="0"/>
              </a:rPr>
              <a:t>Module 1</a:t>
            </a:r>
          </a:p>
          <a:p>
            <a:pPr>
              <a:spcBef>
                <a:spcPts val="0"/>
              </a:spcBef>
            </a:pPr>
            <a:r>
              <a:rPr lang="en-US" sz="4000" b="0" kern="0" dirty="0"/>
              <a:t>Leo Club Program Overview</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4246742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11604" y="2360949"/>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30</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38820" y="539096"/>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2152574" y="654935"/>
            <a:ext cx="8549932" cy="6032421"/>
          </a:xfrm>
          <a:prstGeom prst="rect">
            <a:avLst/>
          </a:prstGeom>
          <a:noFill/>
        </p:spPr>
        <p:txBody>
          <a:bodyPr wrap="square" lIns="91440" tIns="45720" rIns="91440" bIns="45720" rtlCol="0" anchor="t">
            <a:spAutoFit/>
          </a:bodyPr>
          <a:lstStyle/>
          <a:p>
            <a:pPr>
              <a:defRPr/>
            </a:pPr>
            <a:r>
              <a:rPr lang="en-US" sz="3200" b="1" kern="0" dirty="0">
                <a:solidFill>
                  <a:srgbClr val="616262"/>
                </a:solidFill>
                <a:latin typeface="Arial" panose="020B0604020202020204" pitchFamily="34" charset="0"/>
                <a:cs typeface="Arial" panose="020B0604020202020204" pitchFamily="34" charset="0"/>
              </a:rPr>
              <a:t>Importance of service reporting</a:t>
            </a:r>
          </a:p>
          <a:p>
            <a:endParaRPr lang="en-US" b="1" dirty="0">
              <a:solidFill>
                <a:srgbClr val="F14619"/>
              </a:solidFill>
            </a:endParaRPr>
          </a:p>
          <a:p>
            <a:pPr marL="342900" indent="-342900">
              <a:buFont typeface="Arial" panose="020B0604020202020204" pitchFamily="34" charset="0"/>
              <a:buChar char="•"/>
            </a:pPr>
            <a:r>
              <a:rPr lang="en-US" sz="2400" dirty="0">
                <a:solidFill>
                  <a:srgbClr val="616262"/>
                </a:solidFill>
                <a:latin typeface="Arial" pitchFamily="34" charset="0"/>
                <a:ea typeface="ＭＳ Ｐゴシック" pitchFamily="34" charset="-128"/>
              </a:rPr>
              <a:t>In MyLion, Leos and Lions can schedule </a:t>
            </a:r>
            <a:r>
              <a:rPr lang="en-US" sz="2400" b="1" dirty="0">
                <a:solidFill>
                  <a:srgbClr val="00AC69"/>
                </a:solidFill>
                <a:latin typeface="Arial" pitchFamily="34" charset="0"/>
                <a:ea typeface="ＭＳ Ｐゴシック" pitchFamily="34" charset="-128"/>
              </a:rPr>
              <a:t>upcoming service projects</a:t>
            </a:r>
            <a:r>
              <a:rPr lang="en-US" sz="2400" dirty="0">
                <a:solidFill>
                  <a:srgbClr val="00AC69"/>
                </a:solidFill>
                <a:latin typeface="Arial" pitchFamily="34" charset="0"/>
                <a:ea typeface="ＭＳ Ｐゴシック" pitchFamily="34" charset="-128"/>
              </a:rPr>
              <a:t> and </a:t>
            </a:r>
            <a:r>
              <a:rPr lang="en-US" sz="2400" b="1" dirty="0">
                <a:solidFill>
                  <a:srgbClr val="00AC69"/>
                </a:solidFill>
                <a:latin typeface="Arial" pitchFamily="34" charset="0"/>
                <a:ea typeface="ＭＳ Ｐゴシック" pitchFamily="34" charset="-128"/>
              </a:rPr>
              <a:t>report past service projects,</a:t>
            </a:r>
            <a:r>
              <a:rPr lang="en-US" sz="2400" dirty="0">
                <a:solidFill>
                  <a:srgbClr val="00AC69"/>
                </a:solidFill>
                <a:latin typeface="Arial" pitchFamily="34" charset="0"/>
                <a:ea typeface="ＭＳ Ｐゴシック" pitchFamily="34" charset="-128"/>
              </a:rPr>
              <a:t> </a:t>
            </a:r>
            <a:r>
              <a:rPr lang="en-US" sz="2400" dirty="0">
                <a:solidFill>
                  <a:srgbClr val="616262"/>
                </a:solidFill>
                <a:latin typeface="Arial" pitchFamily="34" charset="0"/>
                <a:ea typeface="ＭＳ Ｐゴシック" pitchFamily="34" charset="-128"/>
              </a:rPr>
              <a:t>providing the number of volunteers and the number of people served.</a:t>
            </a:r>
          </a:p>
          <a:p>
            <a:pPr marL="342900" indent="-342900">
              <a:buFont typeface="Arial" panose="020B0604020202020204" pitchFamily="34" charset="0"/>
              <a:buChar char="•"/>
            </a:pPr>
            <a:endParaRPr lang="en-US" sz="2400" dirty="0">
              <a:solidFill>
                <a:srgbClr val="616262"/>
              </a:solidFill>
              <a:latin typeface="Arial" pitchFamily="34" charset="0"/>
              <a:ea typeface="ＭＳ Ｐゴシック" pitchFamily="34" charset="-128"/>
            </a:endParaRPr>
          </a:p>
          <a:p>
            <a:pPr marL="342900" indent="-342900">
              <a:buFont typeface="Arial" panose="020B0604020202020204" pitchFamily="34" charset="0"/>
              <a:buChar char="•"/>
            </a:pPr>
            <a:r>
              <a:rPr lang="en-US" sz="2400" dirty="0">
                <a:solidFill>
                  <a:srgbClr val="616262"/>
                </a:solidFill>
                <a:latin typeface="Arial" pitchFamily="34" charset="0"/>
                <a:ea typeface="ＭＳ Ｐゴシック" pitchFamily="34" charset="-128"/>
              </a:rPr>
              <a:t>Reasons to report</a:t>
            </a:r>
          </a:p>
          <a:p>
            <a:pPr marL="800100" lvl="1" indent="-342900">
              <a:buFont typeface="Arial" panose="020B0604020202020204" pitchFamily="34" charset="0"/>
              <a:buChar char="•"/>
            </a:pPr>
            <a:r>
              <a:rPr lang="en-US" sz="2400" dirty="0">
                <a:solidFill>
                  <a:srgbClr val="616262"/>
                </a:solidFill>
                <a:latin typeface="Arial" pitchFamily="34" charset="0"/>
                <a:ea typeface="ＭＳ Ｐゴシック" pitchFamily="34" charset="-128"/>
              </a:rPr>
              <a:t>Showcase impact of the Leo club.</a:t>
            </a:r>
          </a:p>
          <a:p>
            <a:pPr marL="800100" lvl="1" indent="-342900">
              <a:buFont typeface="Arial" panose="020B0604020202020204" pitchFamily="34" charset="0"/>
              <a:buChar char="•"/>
            </a:pPr>
            <a:r>
              <a:rPr lang="en-US" sz="2400" dirty="0">
                <a:solidFill>
                  <a:srgbClr val="616262"/>
                </a:solidFill>
                <a:latin typeface="Arial" pitchFamily="34" charset="0"/>
                <a:ea typeface="ＭＳ Ｐゴシック" pitchFamily="34" charset="-128"/>
              </a:rPr>
              <a:t>Measure the global growth and impact of Leos around the world.</a:t>
            </a:r>
          </a:p>
          <a:p>
            <a:pPr marL="800100" lvl="1" indent="-342900">
              <a:buFont typeface="Arial" panose="020B0604020202020204" pitchFamily="34" charset="0"/>
              <a:buChar char="•"/>
            </a:pPr>
            <a:r>
              <a:rPr lang="en-US" sz="2400" dirty="0">
                <a:solidFill>
                  <a:srgbClr val="616262"/>
                </a:solidFill>
                <a:latin typeface="Arial" pitchFamily="34" charset="0"/>
                <a:ea typeface="ＭＳ Ｐゴシック" pitchFamily="34" charset="-128"/>
              </a:rPr>
              <a:t>Service activity awards and recognitions.</a:t>
            </a:r>
          </a:p>
          <a:p>
            <a:pPr marL="342900" indent="-342900">
              <a:buFont typeface="Arial" panose="020B0604020202020204" pitchFamily="34" charset="0"/>
              <a:buChar char="•"/>
            </a:pPr>
            <a:endParaRPr lang="en-US" sz="2000" dirty="0">
              <a:solidFill>
                <a:srgbClr val="616262"/>
              </a:solidFill>
              <a:highlight>
                <a:srgbClr val="FFFF00"/>
              </a:highlight>
              <a:latin typeface="Arial" pitchFamily="34" charset="0"/>
              <a:ea typeface="ＭＳ Ｐゴシック" pitchFamily="34" charset="-128"/>
            </a:endParaRPr>
          </a:p>
          <a:p>
            <a:endParaRPr lang="en-US" sz="2000" dirty="0">
              <a:solidFill>
                <a:srgbClr val="616262"/>
              </a:solidFill>
              <a:latin typeface="Arial"/>
              <a:ea typeface="ＭＳ Ｐゴシック"/>
              <a:cs typeface="Arial"/>
            </a:endParaRPr>
          </a:p>
          <a:p>
            <a:pPr marL="0" indent="0">
              <a:buFontTx/>
              <a:buNone/>
              <a:defRPr/>
            </a:pPr>
            <a:endParaRPr lang="en-US" b="1" dirty="0">
              <a:solidFill>
                <a:srgbClr val="F14619"/>
              </a:solidFill>
              <a:latin typeface="Calibri" panose="020F0502020204030204"/>
              <a:cs typeface="Calibri" panose="020F0502020204030204"/>
            </a:endParaRP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a:defRPr/>
            </a:pPr>
            <a:endParaRPr lang="en-US" sz="2000" dirty="0">
              <a:cs typeface="Calibri" panose="020F0502020204030204"/>
            </a:endParaRPr>
          </a:p>
        </p:txBody>
      </p:sp>
      <p:pic>
        <p:nvPicPr>
          <p:cNvPr id="9" name="Picture 8">
            <a:extLst>
              <a:ext uri="{FF2B5EF4-FFF2-40B4-BE49-F238E27FC236}">
                <a16:creationId xmlns:a16="http://schemas.microsoft.com/office/drawing/2014/main" id="{82D2F55D-75D6-D84D-827B-093D56E09630}"/>
              </a:ext>
            </a:extLst>
          </p:cNvPr>
          <p:cNvPicPr>
            <a:picLocks noChangeAspect="1"/>
          </p:cNvPicPr>
          <p:nvPr/>
        </p:nvPicPr>
        <p:blipFill>
          <a:blip r:embed="rId6"/>
          <a:stretch>
            <a:fillRect/>
          </a:stretch>
        </p:blipFill>
        <p:spPr>
          <a:xfrm>
            <a:off x="9215017" y="5862797"/>
            <a:ext cx="1326937" cy="663469"/>
          </a:xfrm>
          <a:prstGeom prst="rect">
            <a:avLst/>
          </a:prstGeom>
        </p:spPr>
      </p:pic>
    </p:spTree>
    <p:extLst>
      <p:ext uri="{BB962C8B-B14F-4D97-AF65-F5344CB8AC3E}">
        <p14:creationId xmlns:p14="http://schemas.microsoft.com/office/powerpoint/2010/main" val="2559496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3252"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31</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203627" y="497928"/>
            <a:ext cx="8150087" cy="1169551"/>
          </a:xfrm>
          <a:prstGeom prst="rect">
            <a:avLst/>
          </a:prstGeom>
          <a:noFill/>
        </p:spPr>
        <p:txBody>
          <a:bodyPr wrap="square" rtlCol="0">
            <a:spAutoFit/>
          </a:bodyPr>
          <a:lstStyle/>
          <a:p>
            <a:pPr marL="0" indent="0" eaLnBrk="1" hangingPunct="1">
              <a:buFont typeface="Arial" pitchFamily="34" charset="0"/>
              <a:buNone/>
              <a:defRPr/>
            </a:pPr>
            <a:r>
              <a:rPr lang="en-US" sz="3200" b="1" kern="0" dirty="0" err="1">
                <a:solidFill>
                  <a:srgbClr val="00AC69"/>
                </a:solidFill>
                <a:latin typeface="Arial" panose="020B0604020202020204" pitchFamily="34" charset="0"/>
                <a:cs typeface="Arial" panose="020B0604020202020204" pitchFamily="34" charset="0"/>
              </a:rPr>
              <a:t>MyLion</a:t>
            </a:r>
            <a:r>
              <a:rPr lang="en-US" sz="3200" b="1" kern="0" dirty="0">
                <a:solidFill>
                  <a:srgbClr val="00AC69"/>
                </a:solidFill>
                <a:latin typeface="Arial" panose="020B0604020202020204" pitchFamily="34" charset="0"/>
                <a:cs typeface="Arial" panose="020B0604020202020204" pitchFamily="34" charset="0"/>
              </a:rPr>
              <a:t> </a:t>
            </a:r>
            <a:r>
              <a:rPr lang="en-US" sz="3200" b="1" kern="0" dirty="0">
                <a:solidFill>
                  <a:srgbClr val="616262"/>
                </a:solidFill>
                <a:latin typeface="Arial" panose="020B0604020202020204" pitchFamily="34" charset="0"/>
                <a:cs typeface="Arial" panose="020B0604020202020204" pitchFamily="34" charset="0"/>
              </a:rPr>
              <a:t>service reporting access</a:t>
            </a:r>
            <a:endParaRPr lang="en-US" sz="3200" b="1" dirty="0">
              <a:solidFill>
                <a:srgbClr val="616262"/>
              </a:solidFill>
            </a:endParaRP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10" name="Table 9">
            <a:extLst>
              <a:ext uri="{FF2B5EF4-FFF2-40B4-BE49-F238E27FC236}">
                <a16:creationId xmlns:a16="http://schemas.microsoft.com/office/drawing/2014/main" id="{58CD4B80-8FCE-40D8-832E-6BB0585E1A97}"/>
              </a:ext>
            </a:extLst>
          </p:cNvPr>
          <p:cNvGraphicFramePr>
            <a:graphicFrameLocks noGrp="1"/>
          </p:cNvGraphicFramePr>
          <p:nvPr>
            <p:extLst>
              <p:ext uri="{D42A27DB-BD31-4B8C-83A1-F6EECF244321}">
                <p14:modId xmlns:p14="http://schemas.microsoft.com/office/powerpoint/2010/main" val="1240670097"/>
              </p:ext>
            </p:extLst>
          </p:nvPr>
        </p:nvGraphicFramePr>
        <p:xfrm>
          <a:off x="2286000" y="1257137"/>
          <a:ext cx="9219923" cy="4032187"/>
        </p:xfrm>
        <a:graphic>
          <a:graphicData uri="http://schemas.openxmlformats.org/drawingml/2006/table">
            <a:tbl>
              <a:tblPr firstRow="1" firstCol="1" bandRow="1">
                <a:tableStyleId>{FABFCF23-3B69-468F-B69F-88F6DE6A72F2}</a:tableStyleId>
              </a:tblPr>
              <a:tblGrid>
                <a:gridCol w="4061868">
                  <a:extLst>
                    <a:ext uri="{9D8B030D-6E8A-4147-A177-3AD203B41FA5}">
                      <a16:colId xmlns:a16="http://schemas.microsoft.com/office/drawing/2014/main" val="613060639"/>
                    </a:ext>
                  </a:extLst>
                </a:gridCol>
                <a:gridCol w="5158055">
                  <a:extLst>
                    <a:ext uri="{9D8B030D-6E8A-4147-A177-3AD203B41FA5}">
                      <a16:colId xmlns:a16="http://schemas.microsoft.com/office/drawing/2014/main" val="3860545635"/>
                    </a:ext>
                  </a:extLst>
                </a:gridCol>
              </a:tblGrid>
              <a:tr h="403219">
                <a:tc>
                  <a:txBody>
                    <a:bodyPr/>
                    <a:lstStyle/>
                    <a:p>
                      <a:pPr marL="0" marR="0" algn="ctr">
                        <a:spcBef>
                          <a:spcPts val="0"/>
                        </a:spcBef>
                        <a:spcAft>
                          <a:spcPts val="0"/>
                        </a:spcAft>
                      </a:pPr>
                      <a:r>
                        <a:rPr lang="en-US" sz="1600" dirty="0">
                          <a:effectLst/>
                          <a:latin typeface="Arial" panose="020B0604020202020204" pitchFamily="34" charset="0"/>
                          <a:cs typeface="Arial" panose="020B0604020202020204" pitchFamily="34" charset="0"/>
                        </a:rPr>
                        <a:t>Officer Title</a:t>
                      </a:r>
                      <a:endParaRPr lang="en-US" sz="1600" dirty="0">
                        <a:effectLst/>
                        <a:latin typeface="Arial" panose="020B0604020202020204" pitchFamily="34" charset="0"/>
                        <a:ea typeface="+mn-ea"/>
                        <a:cs typeface="Arial" panose="020B0604020202020204" pitchFamily="34" charset="0"/>
                      </a:endParaRPr>
                    </a:p>
                  </a:txBody>
                  <a:tcPr marL="64803" marR="64803" marT="0" marB="0" anchor="ctr">
                    <a:lnR w="6350" cap="flat" cmpd="sng" algn="ctr">
                      <a:solidFill>
                        <a:srgbClr val="407CCA"/>
                      </a:solid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en-US" sz="1600" dirty="0">
                          <a:effectLst/>
                          <a:latin typeface="Arial" panose="020B0604020202020204" pitchFamily="34" charset="0"/>
                          <a:cs typeface="Arial" panose="020B0604020202020204" pitchFamily="34" charset="0"/>
                        </a:rPr>
                        <a:t>Access</a:t>
                      </a:r>
                      <a:endParaRPr lang="en-US" sz="1600" dirty="0">
                        <a:effectLst/>
                        <a:latin typeface="Arial" panose="020B0604020202020204" pitchFamily="34" charset="0"/>
                        <a:ea typeface="+mn-ea"/>
                        <a:cs typeface="Arial" panose="020B0604020202020204" pitchFamily="34" charset="0"/>
                      </a:endParaRPr>
                    </a:p>
                  </a:txBody>
                  <a:tcPr marL="64803" marR="64803" marT="0" marB="0" anchor="ctr">
                    <a:lnL w="6350" cap="flat" cmpd="sng" algn="ctr">
                      <a:solidFill>
                        <a:srgbClr val="407CCA"/>
                      </a:solidFill>
                      <a:prstDash val="solid"/>
                      <a:round/>
                      <a:headEnd type="none" w="med" len="med"/>
                      <a:tailEnd type="none" w="med" len="med"/>
                    </a:lnL>
                    <a:solidFill>
                      <a:srgbClr val="407CCA"/>
                    </a:solidFill>
                  </a:tcPr>
                </a:tc>
                <a:extLst>
                  <a:ext uri="{0D108BD9-81ED-4DB2-BD59-A6C34878D82A}">
                    <a16:rowId xmlns:a16="http://schemas.microsoft.com/office/drawing/2014/main" val="2839205544"/>
                  </a:ext>
                </a:extLst>
              </a:tr>
              <a:tr h="388818">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Leo club president</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For their own Leo club</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556446553"/>
                  </a:ext>
                </a:extLst>
              </a:tr>
              <a:tr h="388818">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Leo club secretary</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For their own Leo club</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4045420336"/>
                  </a:ext>
                </a:extLst>
              </a:tr>
              <a:tr h="518424">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Leo club advisor</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For the Leo club to which they are assigned as an officer</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1971379389"/>
                  </a:ext>
                </a:extLst>
              </a:tr>
              <a:tr h="388818">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District Leo chairperson</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On behalf of the Leo district</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801736254"/>
                  </a:ext>
                </a:extLst>
              </a:tr>
              <a:tr h="388818">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Leo district president</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On behalf of the Leo district</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2601076444"/>
                  </a:ext>
                </a:extLst>
              </a:tr>
              <a:tr h="388818">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Leo district secretary</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On behalf of the Leo district</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362357992"/>
                  </a:ext>
                </a:extLst>
              </a:tr>
              <a:tr h="388818">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Multiple district Leo chairperson</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On behalf of the Leo multiple district</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1617409000"/>
                  </a:ext>
                </a:extLst>
              </a:tr>
              <a:tr h="388818">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Leo multiple district president</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On behalf of the Leo multiple district</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215078514"/>
                  </a:ext>
                </a:extLst>
              </a:tr>
              <a:tr h="388818">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Leo multiple district secretary</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On behalf of the Leo multiple district</a:t>
                      </a:r>
                      <a:endParaRPr lang="en-US" sz="1400" dirty="0">
                        <a:effectLst/>
                        <a:latin typeface="Arial" panose="020B0604020202020204" pitchFamily="34" charset="0"/>
                        <a:ea typeface="+mn-ea"/>
                        <a:cs typeface="Arial" panose="020B0604020202020204" pitchFamily="34" charset="0"/>
                      </a:endParaRP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1545771531"/>
                  </a:ext>
                </a:extLst>
              </a:tr>
            </a:tbl>
          </a:graphicData>
        </a:graphic>
      </p:graphicFrame>
      <p:sp>
        <p:nvSpPr>
          <p:cNvPr id="3" name="TextBox 2">
            <a:extLst>
              <a:ext uri="{FF2B5EF4-FFF2-40B4-BE49-F238E27FC236}">
                <a16:creationId xmlns:a16="http://schemas.microsoft.com/office/drawing/2014/main" id="{2379850C-EF52-BE4D-8E1D-ACB9D38C7B61}"/>
              </a:ext>
            </a:extLst>
          </p:cNvPr>
          <p:cNvSpPr txBox="1"/>
          <p:nvPr/>
        </p:nvSpPr>
        <p:spPr>
          <a:xfrm>
            <a:off x="2286000" y="-304800"/>
            <a:ext cx="184731" cy="369332"/>
          </a:xfrm>
          <a:prstGeom prst="rect">
            <a:avLst/>
          </a:prstGeom>
          <a:noFill/>
        </p:spPr>
        <p:txBody>
          <a:bodyPr wrap="none" rtlCol="0">
            <a:spAutoFit/>
          </a:bodyPr>
          <a:lstStyle/>
          <a:p>
            <a:endParaRPr lang="en-US" dirty="0"/>
          </a:p>
        </p:txBody>
      </p:sp>
      <p:pic>
        <p:nvPicPr>
          <p:cNvPr id="13" name="Picture 12">
            <a:extLst>
              <a:ext uri="{FF2B5EF4-FFF2-40B4-BE49-F238E27FC236}">
                <a16:creationId xmlns:a16="http://schemas.microsoft.com/office/drawing/2014/main" id="{8DA2C31A-A503-6740-ABC9-636D68A17657}"/>
              </a:ext>
            </a:extLst>
          </p:cNvPr>
          <p:cNvPicPr>
            <a:picLocks noChangeAspect="1"/>
          </p:cNvPicPr>
          <p:nvPr/>
        </p:nvPicPr>
        <p:blipFill>
          <a:blip r:embed="rId5"/>
          <a:stretch>
            <a:fillRect/>
          </a:stretch>
        </p:blipFill>
        <p:spPr>
          <a:xfrm>
            <a:off x="578131" y="401372"/>
            <a:ext cx="1558206" cy="1558206"/>
          </a:xfrm>
          <a:prstGeom prst="rect">
            <a:avLst/>
          </a:prstGeom>
        </p:spPr>
      </p:pic>
    </p:spTree>
    <p:extLst>
      <p:ext uri="{BB962C8B-B14F-4D97-AF65-F5344CB8AC3E}">
        <p14:creationId xmlns:p14="http://schemas.microsoft.com/office/powerpoint/2010/main" val="360419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32</a:t>
            </a:fld>
            <a:endParaRPr lang="en-US" sz="1000" dirty="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050508" y="484293"/>
            <a:ext cx="8150087" cy="1169551"/>
          </a:xfrm>
          <a:prstGeom prst="rect">
            <a:avLst/>
          </a:prstGeom>
          <a:noFill/>
        </p:spPr>
        <p:txBody>
          <a:bodyPr wrap="square" rtlCol="0">
            <a:spAutoFit/>
          </a:bodyPr>
          <a:lstStyle/>
          <a:p>
            <a:pPr marL="0" indent="0" eaLnBrk="1" hangingPunct="1">
              <a:buFont typeface="Arial" pitchFamily="34" charset="0"/>
              <a:buNone/>
              <a:defRPr/>
            </a:pPr>
            <a:r>
              <a:rPr lang="en-US" sz="3200" b="1" kern="0" dirty="0" err="1">
                <a:solidFill>
                  <a:srgbClr val="00AC69"/>
                </a:solidFill>
                <a:latin typeface="Arial" panose="020B0604020202020204" pitchFamily="34" charset="0"/>
                <a:cs typeface="Arial" panose="020B0604020202020204" pitchFamily="34" charset="0"/>
              </a:rPr>
              <a:t>MyLion</a:t>
            </a:r>
            <a:r>
              <a:rPr lang="en-US" sz="3200" b="1" kern="0" dirty="0">
                <a:solidFill>
                  <a:srgbClr val="00AC69"/>
                </a:solidFill>
                <a:latin typeface="Arial" panose="020B0604020202020204" pitchFamily="34" charset="0"/>
                <a:cs typeface="Arial" panose="020B0604020202020204" pitchFamily="34" charset="0"/>
              </a:rPr>
              <a:t> </a:t>
            </a:r>
            <a:r>
              <a:rPr lang="en-US" sz="3200" b="1" kern="0" dirty="0">
                <a:solidFill>
                  <a:srgbClr val="616262"/>
                </a:solidFill>
                <a:latin typeface="Arial" panose="020B0604020202020204" pitchFamily="34" charset="0"/>
                <a:cs typeface="Arial" panose="020B0604020202020204" pitchFamily="34" charset="0"/>
              </a:rPr>
              <a:t>service reporting access</a:t>
            </a:r>
            <a:endParaRPr lang="en-US" sz="3200" b="1" dirty="0">
              <a:solidFill>
                <a:srgbClr val="616262"/>
              </a:solidFill>
            </a:endParaRP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pic>
        <p:nvPicPr>
          <p:cNvPr id="11" name="Picture 10">
            <a:extLst>
              <a:ext uri="{FF2B5EF4-FFF2-40B4-BE49-F238E27FC236}">
                <a16:creationId xmlns:a16="http://schemas.microsoft.com/office/drawing/2014/main" id="{A17444E2-F5E4-4149-B907-A4CE940F031D}"/>
              </a:ext>
            </a:extLst>
          </p:cNvPr>
          <p:cNvPicPr/>
          <p:nvPr/>
        </p:nvPicPr>
        <p:blipFill rotWithShape="1">
          <a:blip r:embed="rId4"/>
          <a:srcRect l="16189" t="10182" r="15749"/>
          <a:stretch/>
        </p:blipFill>
        <p:spPr>
          <a:xfrm>
            <a:off x="2932849" y="1517706"/>
            <a:ext cx="8225027" cy="4918994"/>
          </a:xfrm>
          <a:prstGeom prst="rect">
            <a:avLst/>
          </a:prstGeom>
        </p:spPr>
      </p:pic>
      <p:sp>
        <p:nvSpPr>
          <p:cNvPr id="3" name="TextBox 2">
            <a:extLst>
              <a:ext uri="{FF2B5EF4-FFF2-40B4-BE49-F238E27FC236}">
                <a16:creationId xmlns:a16="http://schemas.microsoft.com/office/drawing/2014/main" id="{E4937BF5-0020-4881-AD8C-B93C90983DFF}"/>
              </a:ext>
            </a:extLst>
          </p:cNvPr>
          <p:cNvSpPr txBox="1"/>
          <p:nvPr/>
        </p:nvSpPr>
        <p:spPr>
          <a:xfrm>
            <a:off x="698646" y="2874570"/>
            <a:ext cx="2109403" cy="1200329"/>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In the drop down menu under Club, select the Leo club name</a:t>
            </a:r>
          </a:p>
        </p:txBody>
      </p:sp>
      <p:cxnSp>
        <p:nvCxnSpPr>
          <p:cNvPr id="6" name="Straight Arrow Connector 5">
            <a:extLst>
              <a:ext uri="{FF2B5EF4-FFF2-40B4-BE49-F238E27FC236}">
                <a16:creationId xmlns:a16="http://schemas.microsoft.com/office/drawing/2014/main" id="{6B131B51-49DA-4008-A899-0583C4228D76}"/>
              </a:ext>
            </a:extLst>
          </p:cNvPr>
          <p:cNvCxnSpPr>
            <a:cxnSpLocks/>
          </p:cNvCxnSpPr>
          <p:nvPr/>
        </p:nvCxnSpPr>
        <p:spPr>
          <a:xfrm>
            <a:off x="2651760" y="3918211"/>
            <a:ext cx="371659"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rot="10800000">
            <a:off x="11200107" y="1"/>
            <a:ext cx="991893" cy="1679305"/>
          </a:xfrm>
          <a:prstGeom prst="rect">
            <a:avLst/>
          </a:prstGeom>
        </p:spPr>
      </p:pic>
      <p:pic>
        <p:nvPicPr>
          <p:cNvPr id="13" name="Picture 12">
            <a:extLst>
              <a:ext uri="{FF2B5EF4-FFF2-40B4-BE49-F238E27FC236}">
                <a16:creationId xmlns:a16="http://schemas.microsoft.com/office/drawing/2014/main" id="{627DB916-DFFA-3C48-AA56-7023DCE962BA}"/>
              </a:ext>
            </a:extLst>
          </p:cNvPr>
          <p:cNvPicPr>
            <a:picLocks noChangeAspect="1"/>
          </p:cNvPicPr>
          <p:nvPr/>
        </p:nvPicPr>
        <p:blipFill>
          <a:blip r:embed="rId6"/>
          <a:stretch>
            <a:fillRect/>
          </a:stretch>
        </p:blipFill>
        <p:spPr>
          <a:xfrm>
            <a:off x="471477" y="378319"/>
            <a:ext cx="1558206" cy="1558206"/>
          </a:xfrm>
          <a:prstGeom prst="rect">
            <a:avLst/>
          </a:prstGeom>
        </p:spPr>
      </p:pic>
    </p:spTree>
    <p:extLst>
      <p:ext uri="{BB962C8B-B14F-4D97-AF65-F5344CB8AC3E}">
        <p14:creationId xmlns:p14="http://schemas.microsoft.com/office/powerpoint/2010/main" val="3617412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33</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131609" y="645026"/>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616262"/>
                </a:solidFill>
                <a:latin typeface="Arial" panose="020B0604020202020204" pitchFamily="34" charset="0"/>
                <a:cs typeface="Arial" panose="020B0604020202020204" pitchFamily="34" charset="0"/>
              </a:rPr>
              <a:t>Leo club officer roles</a:t>
            </a:r>
          </a:p>
        </p:txBody>
      </p:sp>
      <p:sp>
        <p:nvSpPr>
          <p:cNvPr id="2" name="TextBox 1">
            <a:extLst>
              <a:ext uri="{FF2B5EF4-FFF2-40B4-BE49-F238E27FC236}">
                <a16:creationId xmlns:a16="http://schemas.microsoft.com/office/drawing/2014/main" id="{7EEC8933-4E72-42ED-AACA-CE3BF15C5871}"/>
              </a:ext>
            </a:extLst>
          </p:cNvPr>
          <p:cNvSpPr txBox="1"/>
          <p:nvPr/>
        </p:nvSpPr>
        <p:spPr>
          <a:xfrm>
            <a:off x="2120408" y="1297522"/>
            <a:ext cx="9315315" cy="4524315"/>
          </a:xfrm>
          <a:prstGeom prst="rect">
            <a:avLst/>
          </a:prstGeom>
          <a:noFill/>
        </p:spPr>
        <p:txBody>
          <a:bodyPr wrap="square" rtlCol="0">
            <a:spAutoFit/>
          </a:bodyPr>
          <a:lstStyle/>
          <a:p>
            <a:pPr eaLnBrk="1" hangingPunct="1"/>
            <a:r>
              <a:rPr lang="en-US" sz="2400" b="1" u="sng" dirty="0">
                <a:solidFill>
                  <a:srgbClr val="00AC69"/>
                </a:solidFill>
                <a:latin typeface="Arial" panose="020B0604020202020204" pitchFamily="34" charset="0"/>
                <a:cs typeface="Arial" panose="020B0604020202020204" pitchFamily="34" charset="0"/>
              </a:rPr>
              <a:t>Board of Directors</a:t>
            </a:r>
          </a:p>
          <a:p>
            <a:pPr marL="342900" indent="-342900" eaLnBrk="1" hangingPunct="1">
              <a:buFont typeface="Arial" panose="020B0604020202020204" pitchFamily="34" charset="0"/>
              <a:buChar char="•"/>
            </a:pPr>
            <a:r>
              <a:rPr lang="en-US" sz="2400" dirty="0">
                <a:solidFill>
                  <a:srgbClr val="616262"/>
                </a:solidFill>
                <a:latin typeface="Arial" panose="020B0604020202020204" pitchFamily="34" charset="0"/>
                <a:cs typeface="Arial" panose="020B0604020202020204" pitchFamily="34" charset="0"/>
              </a:rPr>
              <a:t>Leo Club President</a:t>
            </a:r>
          </a:p>
          <a:p>
            <a:pPr marL="342900" indent="-342900" eaLnBrk="1" hangingPunct="1">
              <a:buFont typeface="Arial" panose="020B0604020202020204" pitchFamily="34" charset="0"/>
              <a:buChar char="•"/>
            </a:pPr>
            <a:r>
              <a:rPr lang="en-US" sz="2400" dirty="0">
                <a:solidFill>
                  <a:srgbClr val="616262"/>
                </a:solidFill>
                <a:latin typeface="Arial" panose="020B0604020202020204" pitchFamily="34" charset="0"/>
                <a:cs typeface="Arial" panose="020B0604020202020204" pitchFamily="34" charset="0"/>
              </a:rPr>
              <a:t>Leo Club Vice President</a:t>
            </a:r>
          </a:p>
          <a:p>
            <a:pPr marL="342900" indent="-342900" eaLnBrk="1" hangingPunct="1">
              <a:buFont typeface="Arial" panose="020B0604020202020204" pitchFamily="34" charset="0"/>
              <a:buChar char="•"/>
            </a:pPr>
            <a:r>
              <a:rPr lang="en-US" sz="2400" dirty="0">
                <a:solidFill>
                  <a:srgbClr val="616262"/>
                </a:solidFill>
                <a:latin typeface="Arial" panose="020B0604020202020204" pitchFamily="34" charset="0"/>
                <a:cs typeface="Arial" panose="020B0604020202020204" pitchFamily="34" charset="0"/>
              </a:rPr>
              <a:t>Leo Club Secretary</a:t>
            </a:r>
          </a:p>
          <a:p>
            <a:pPr marL="342900" indent="-342900" eaLnBrk="1" hangingPunct="1">
              <a:buFont typeface="Arial" panose="020B0604020202020204" pitchFamily="34" charset="0"/>
              <a:buChar char="•"/>
            </a:pPr>
            <a:r>
              <a:rPr lang="en-US" sz="2400" dirty="0">
                <a:solidFill>
                  <a:srgbClr val="616262"/>
                </a:solidFill>
                <a:latin typeface="Arial" panose="020B0604020202020204" pitchFamily="34" charset="0"/>
                <a:cs typeface="Arial" panose="020B0604020202020204" pitchFamily="34" charset="0"/>
              </a:rPr>
              <a:t>Leo Club Treasurer</a:t>
            </a:r>
          </a:p>
          <a:p>
            <a:pPr marL="342900" indent="-342900" eaLnBrk="1" hangingPunct="1">
              <a:buFont typeface="Arial" panose="020B0604020202020204" pitchFamily="34" charset="0"/>
              <a:buChar char="•"/>
            </a:pPr>
            <a:r>
              <a:rPr lang="en-US" sz="2400" dirty="0">
                <a:solidFill>
                  <a:srgbClr val="616262"/>
                </a:solidFill>
                <a:latin typeface="Arial" panose="020B0604020202020204" pitchFamily="34" charset="0"/>
                <a:cs typeface="Arial" panose="020B0604020202020204" pitchFamily="34" charset="0"/>
              </a:rPr>
              <a:t>Leo Club Advisor</a:t>
            </a:r>
          </a:p>
          <a:p>
            <a:pPr marL="342900" indent="-342900" eaLnBrk="1" hangingPunct="1">
              <a:buFont typeface="Arial" panose="020B0604020202020204" pitchFamily="34" charset="0"/>
              <a:buChar char="•"/>
            </a:pPr>
            <a:r>
              <a:rPr lang="en-US" sz="2400" dirty="0">
                <a:solidFill>
                  <a:srgbClr val="616262"/>
                </a:solidFill>
                <a:latin typeface="Arial" panose="020B0604020202020204" pitchFamily="34" charset="0"/>
                <a:cs typeface="Arial" panose="020B0604020202020204" pitchFamily="34" charset="0"/>
              </a:rPr>
              <a:t>Three Leo club directors</a:t>
            </a:r>
          </a:p>
          <a:p>
            <a:pPr eaLnBrk="1" hangingPunct="1"/>
            <a:endParaRPr lang="en-US" sz="2400" dirty="0">
              <a:solidFill>
                <a:srgbClr val="616262"/>
              </a:solidFill>
              <a:latin typeface="Arial" panose="020B0604020202020204" pitchFamily="34" charset="0"/>
              <a:cs typeface="Arial" panose="020B0604020202020204" pitchFamily="34" charset="0"/>
            </a:endParaRPr>
          </a:p>
          <a:p>
            <a:pPr eaLnBrk="1" hangingPunct="1"/>
            <a:r>
              <a:rPr lang="en-US" sz="2400" b="1" u="sng" dirty="0">
                <a:solidFill>
                  <a:srgbClr val="00AC69"/>
                </a:solidFill>
                <a:latin typeface="Arial" panose="020B0604020202020204" pitchFamily="34" charset="0"/>
                <a:cs typeface="Arial" panose="020B0604020202020204" pitchFamily="34" charset="0"/>
              </a:rPr>
              <a:t>Meetings</a:t>
            </a:r>
          </a:p>
          <a:p>
            <a:pPr marL="342900" indent="-342900" eaLnBrk="1" hangingPunct="1">
              <a:buFont typeface="Arial" panose="020B0604020202020204" pitchFamily="34" charset="0"/>
              <a:buChar char="•"/>
            </a:pPr>
            <a:r>
              <a:rPr lang="en-US" sz="2400" dirty="0">
                <a:solidFill>
                  <a:srgbClr val="616262"/>
                </a:solidFill>
                <a:latin typeface="Arial" panose="020B0604020202020204" pitchFamily="34" charset="0"/>
                <a:cs typeface="Arial" panose="020B0604020202020204" pitchFamily="34" charset="0"/>
              </a:rPr>
              <a:t>Regular meetings at time and place agreed on by club members.</a:t>
            </a:r>
          </a:p>
          <a:p>
            <a:pPr marL="342900" indent="-342900" eaLnBrk="1" hangingPunct="1">
              <a:buFont typeface="Arial" panose="020B0604020202020204" pitchFamily="34" charset="0"/>
              <a:buChar char="•"/>
            </a:pPr>
            <a:r>
              <a:rPr lang="en-US" sz="2400" dirty="0">
                <a:solidFill>
                  <a:srgbClr val="616262"/>
                </a:solidFill>
                <a:latin typeface="Arial" panose="020B0604020202020204" pitchFamily="34" charset="0"/>
                <a:cs typeface="Arial" panose="020B0604020202020204" pitchFamily="34" charset="0"/>
              </a:rPr>
              <a:t>Consider if in person, virtual and hybrid meetings work best for you.</a:t>
            </a:r>
          </a:p>
        </p:txBody>
      </p:sp>
      <p:pic>
        <p:nvPicPr>
          <p:cNvPr id="10" name="Picture 9">
            <a:extLst>
              <a:ext uri="{FF2B5EF4-FFF2-40B4-BE49-F238E27FC236}">
                <a16:creationId xmlns:a16="http://schemas.microsoft.com/office/drawing/2014/main" id="{23267293-7CF9-444B-8479-D236B5908D61}"/>
              </a:ext>
            </a:extLst>
          </p:cNvPr>
          <p:cNvPicPr>
            <a:picLocks noChangeAspect="1"/>
          </p:cNvPicPr>
          <p:nvPr/>
        </p:nvPicPr>
        <p:blipFill>
          <a:blip r:embed="rId5"/>
          <a:stretch>
            <a:fillRect/>
          </a:stretch>
        </p:blipFill>
        <p:spPr>
          <a:xfrm>
            <a:off x="6450552" y="595082"/>
            <a:ext cx="1326937" cy="663469"/>
          </a:xfrm>
          <a:prstGeom prst="rect">
            <a:avLst/>
          </a:prstGeom>
        </p:spPr>
      </p:pic>
      <p:pic>
        <p:nvPicPr>
          <p:cNvPr id="11" name="Picture 10">
            <a:extLst>
              <a:ext uri="{FF2B5EF4-FFF2-40B4-BE49-F238E27FC236}">
                <a16:creationId xmlns:a16="http://schemas.microsoft.com/office/drawing/2014/main" id="{6FE990A3-525A-EF48-A578-15B83E86AFE4}"/>
              </a:ext>
            </a:extLst>
          </p:cNvPr>
          <p:cNvPicPr>
            <a:picLocks noChangeAspect="1"/>
          </p:cNvPicPr>
          <p:nvPr/>
        </p:nvPicPr>
        <p:blipFill>
          <a:blip r:embed="rId6"/>
          <a:stretch>
            <a:fillRect/>
          </a:stretch>
        </p:blipFill>
        <p:spPr>
          <a:xfrm>
            <a:off x="460396" y="476496"/>
            <a:ext cx="1558206" cy="1558206"/>
          </a:xfrm>
          <a:prstGeom prst="rect">
            <a:avLst/>
          </a:prstGeom>
        </p:spPr>
      </p:pic>
    </p:spTree>
    <p:extLst>
      <p:ext uri="{BB962C8B-B14F-4D97-AF65-F5344CB8AC3E}">
        <p14:creationId xmlns:p14="http://schemas.microsoft.com/office/powerpoint/2010/main" val="499531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door, person, people, group&#10;&#10;Description automatically generated">
            <a:extLst>
              <a:ext uri="{FF2B5EF4-FFF2-40B4-BE49-F238E27FC236}">
                <a16:creationId xmlns:a16="http://schemas.microsoft.com/office/drawing/2014/main" id="{5DEC9414-960B-8649-ABE0-F3CD3BBC262B}"/>
              </a:ext>
            </a:extLst>
          </p:cNvPr>
          <p:cNvPicPr>
            <a:picLocks noChangeAspect="1"/>
          </p:cNvPicPr>
          <p:nvPr/>
        </p:nvPicPr>
        <p:blipFill rotWithShape="1">
          <a:blip r:embed="rId4"/>
          <a:srcRect l="15062" r="47969"/>
          <a:stretch/>
        </p:blipFill>
        <p:spPr>
          <a:xfrm>
            <a:off x="8389090" y="-1"/>
            <a:ext cx="3802910" cy="6858000"/>
          </a:xfrm>
          <a:prstGeom prst="rect">
            <a:avLst/>
          </a:prstGeom>
        </p:spPr>
      </p:pic>
      <p:sp>
        <p:nvSpPr>
          <p:cNvPr id="13" name="Background - Solid">
            <a:extLst>
              <a:ext uri="{FF2B5EF4-FFF2-40B4-BE49-F238E27FC236}">
                <a16:creationId xmlns:a16="http://schemas.microsoft.com/office/drawing/2014/main" id="{236D333A-D493-D443-A636-A3D9E09FF394}"/>
              </a:ext>
            </a:extLst>
          </p:cNvPr>
          <p:cNvSpPr/>
          <p:nvPr/>
        </p:nvSpPr>
        <p:spPr>
          <a:xfrm>
            <a:off x="1" y="0"/>
            <a:ext cx="83890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5"/>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34</a:t>
            </a:fld>
            <a:endParaRPr lang="en-US" sz="1000" dirty="0">
              <a:solidFill>
                <a:schemeClr val="bg1"/>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6"/>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1980182" y="471245"/>
            <a:ext cx="5546985" cy="6617196"/>
          </a:xfrm>
          <a:prstGeom prst="rect">
            <a:avLst/>
          </a:prstGeom>
          <a:noFill/>
        </p:spPr>
        <p:txBody>
          <a:bodyPr wrap="square" rtlCol="0">
            <a:spAutoFit/>
          </a:bodyPr>
          <a:lstStyle/>
          <a:p>
            <a:pPr marL="0" indent="0" eaLnBrk="1" hangingPunct="1">
              <a:buFont typeface="Arial" pitchFamily="34" charset="0"/>
              <a:buNone/>
              <a:defRPr/>
            </a:pPr>
            <a:r>
              <a:rPr lang="en-US" sz="3200" b="1" kern="0" dirty="0">
                <a:solidFill>
                  <a:srgbClr val="616262"/>
                </a:solidFill>
                <a:latin typeface="Arial" panose="020B0604020202020204" pitchFamily="34" charset="0"/>
                <a:cs typeface="Arial" panose="020B0604020202020204" pitchFamily="34" charset="0"/>
              </a:rPr>
              <a:t>Leo club </a:t>
            </a:r>
            <a:r>
              <a:rPr lang="en-US" sz="3200" b="1" kern="0" dirty="0">
                <a:solidFill>
                  <a:srgbClr val="55565A"/>
                </a:solidFill>
                <a:latin typeface="Arial" panose="020B0604020202020204" pitchFamily="34" charset="0"/>
                <a:cs typeface="Arial" panose="020B0604020202020204" pitchFamily="34" charset="0"/>
              </a:rPr>
              <a:t>officer elections</a:t>
            </a:r>
          </a:p>
          <a:p>
            <a:pPr marL="0" indent="0" eaLnBrk="1" hangingPunct="1">
              <a:buFont typeface="Arial" pitchFamily="34" charset="0"/>
              <a:buNone/>
              <a:defRPr/>
            </a:pPr>
            <a:endParaRPr lang="en-US" sz="2400" b="1" kern="0" dirty="0">
              <a:solidFill>
                <a:schemeClr val="accent6"/>
              </a:solidFill>
              <a:latin typeface="Arial" panose="020B0604020202020204" pitchFamily="34" charset="0"/>
              <a:cs typeface="Arial" panose="020B0604020202020204" pitchFamily="34" charset="0"/>
            </a:endParaRPr>
          </a:p>
          <a:p>
            <a:r>
              <a:rPr lang="en-US" sz="2400" dirty="0">
                <a:solidFill>
                  <a:srgbClr val="616262"/>
                </a:solidFill>
                <a:latin typeface="Arial" panose="020B0604020202020204" pitchFamily="34" charset="0"/>
                <a:cs typeface="Arial" panose="020B0604020202020204" pitchFamily="34" charset="0"/>
              </a:rPr>
              <a:t>Elections take place during the </a:t>
            </a:r>
            <a:br>
              <a:rPr lang="en-US" sz="2400" dirty="0">
                <a:solidFill>
                  <a:srgbClr val="616262"/>
                </a:solidFill>
                <a:latin typeface="Arial" panose="020B0604020202020204" pitchFamily="34" charset="0"/>
                <a:cs typeface="Arial" panose="020B0604020202020204" pitchFamily="34" charset="0"/>
              </a:rPr>
            </a:br>
            <a:r>
              <a:rPr lang="en-US" sz="2400" b="1" dirty="0">
                <a:solidFill>
                  <a:srgbClr val="00AC69"/>
                </a:solidFill>
                <a:latin typeface="Arial" panose="020B0604020202020204" pitchFamily="34" charset="0"/>
                <a:cs typeface="Arial" panose="020B0604020202020204" pitchFamily="34" charset="0"/>
              </a:rPr>
              <a:t>fourth quarter of each fiscal year</a:t>
            </a:r>
            <a:r>
              <a:rPr lang="en-US" sz="2400" b="1" dirty="0">
                <a:solidFill>
                  <a:schemeClr val="accent6"/>
                </a:solidFill>
                <a:latin typeface="Arial" panose="020B0604020202020204" pitchFamily="34" charset="0"/>
                <a:cs typeface="Arial" panose="020B0604020202020204" pitchFamily="34" charset="0"/>
              </a:rPr>
              <a:t> </a:t>
            </a:r>
            <a:br>
              <a:rPr lang="en-US" sz="2400" b="1" dirty="0">
                <a:solidFill>
                  <a:schemeClr val="accent6"/>
                </a:solidFill>
                <a:latin typeface="Arial" panose="020B0604020202020204" pitchFamily="34" charset="0"/>
                <a:cs typeface="Arial" panose="020B0604020202020204" pitchFamily="34" charset="0"/>
              </a:rPr>
            </a:br>
            <a:r>
              <a:rPr lang="en-US" sz="2400" dirty="0">
                <a:solidFill>
                  <a:srgbClr val="616262"/>
                </a:solidFill>
                <a:latin typeface="Arial" panose="020B0604020202020204" pitchFamily="34" charset="0"/>
                <a:cs typeface="Arial" panose="020B0604020202020204" pitchFamily="34" charset="0"/>
              </a:rPr>
              <a:t>and elected individuals take office on </a:t>
            </a:r>
            <a:r>
              <a:rPr lang="en-US" sz="2400" b="1" dirty="0">
                <a:solidFill>
                  <a:srgbClr val="00AC69"/>
                </a:solidFill>
                <a:latin typeface="Arial" panose="020B0604020202020204" pitchFamily="34" charset="0"/>
                <a:cs typeface="Arial" panose="020B0604020202020204" pitchFamily="34" charset="0"/>
              </a:rPr>
              <a:t>July 1. </a:t>
            </a:r>
          </a:p>
          <a:p>
            <a:endParaRPr lang="en-US" sz="2400" b="1" dirty="0">
              <a:solidFill>
                <a:srgbClr val="F14619"/>
              </a:solidFill>
              <a:latin typeface="Arial" panose="020B0604020202020204" pitchFamily="34" charset="0"/>
              <a:cs typeface="Arial" panose="020B0604020202020204" pitchFamily="34" charset="0"/>
            </a:endParaRPr>
          </a:p>
          <a:p>
            <a:pPr marL="0" indent="0" eaLnBrk="1" hangingPunct="1">
              <a:buFont typeface="Arial" pitchFamily="34" charset="0"/>
              <a:buNone/>
            </a:pPr>
            <a:r>
              <a:rPr lang="en-US" sz="2400" b="1" u="sng" dirty="0">
                <a:solidFill>
                  <a:srgbClr val="616262"/>
                </a:solidFill>
                <a:latin typeface="Arial" panose="020B0604020202020204" pitchFamily="34" charset="0"/>
                <a:cs typeface="Arial" panose="020B0604020202020204" pitchFamily="34" charset="0"/>
              </a:rPr>
              <a:t>Voting protocol:</a:t>
            </a:r>
          </a:p>
          <a:p>
            <a:pPr marL="347472" lvl="1" indent="-347472" eaLnBrk="1" hangingPunct="1">
              <a:buFont typeface="Arial" pitchFamily="34" charset="0"/>
              <a:buChar char="•"/>
            </a:pPr>
            <a:r>
              <a:rPr lang="en-US" sz="2400" dirty="0">
                <a:solidFill>
                  <a:srgbClr val="616262"/>
                </a:solidFill>
                <a:latin typeface="Arial" panose="020B0604020202020204" pitchFamily="34" charset="0"/>
                <a:cs typeface="Arial" panose="020B0604020202020204" pitchFamily="34" charset="0"/>
              </a:rPr>
              <a:t>Nominations of candidates should be made in writing prior to election or announced from the floor.</a:t>
            </a:r>
          </a:p>
          <a:p>
            <a:pPr marL="347472" lvl="1" indent="-347472" eaLnBrk="1" hangingPunct="1">
              <a:buFont typeface="Arial" pitchFamily="34" charset="0"/>
              <a:buChar char="•"/>
            </a:pPr>
            <a:r>
              <a:rPr lang="en-US" sz="2400" dirty="0">
                <a:solidFill>
                  <a:srgbClr val="616262"/>
                </a:solidFill>
                <a:latin typeface="Arial" panose="020B0604020202020204" pitchFamily="34" charset="0"/>
                <a:cs typeface="Arial" panose="020B0604020202020204" pitchFamily="34" charset="0"/>
              </a:rPr>
              <a:t>Voting is conducted by secret ballot.</a:t>
            </a:r>
          </a:p>
          <a:p>
            <a:pPr marL="347472" lvl="1" indent="-347472" eaLnBrk="1" hangingPunct="1">
              <a:buFont typeface="Arial" pitchFamily="34" charset="0"/>
              <a:buChar char="•"/>
            </a:pPr>
            <a:r>
              <a:rPr lang="en-US" sz="2400" dirty="0">
                <a:solidFill>
                  <a:srgbClr val="616262"/>
                </a:solidFill>
                <a:latin typeface="Arial" panose="020B0604020202020204" pitchFamily="34" charset="0"/>
                <a:cs typeface="Arial" panose="020B0604020202020204" pitchFamily="34" charset="0"/>
              </a:rPr>
              <a:t>Elected </a:t>
            </a:r>
            <a:r>
              <a:rPr lang="en-US" sz="2400" dirty="0">
                <a:solidFill>
                  <a:srgbClr val="616262"/>
                </a:solidFill>
                <a:latin typeface="Arial" pitchFamily="34" charset="0"/>
                <a:ea typeface="ＭＳ Ｐゴシック" pitchFamily="34" charset="-128"/>
              </a:rPr>
              <a:t>candidates</a:t>
            </a:r>
            <a:r>
              <a:rPr lang="en-US" sz="2400" dirty="0">
                <a:solidFill>
                  <a:srgbClr val="616262"/>
                </a:solidFill>
                <a:latin typeface="Arial" panose="020B0604020202020204" pitchFamily="34" charset="0"/>
                <a:cs typeface="Arial" panose="020B0604020202020204" pitchFamily="34" charset="0"/>
              </a:rPr>
              <a:t> must receive majority of votes by members present and in good standing.</a:t>
            </a:r>
          </a:p>
          <a:p>
            <a:endParaRPr lang="en-US" sz="1800" b="1" dirty="0">
              <a:solidFill>
                <a:srgbClr val="F14619"/>
              </a:solidFill>
            </a:endParaRP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pic>
        <p:nvPicPr>
          <p:cNvPr id="9" name="Picture 8">
            <a:extLst>
              <a:ext uri="{FF2B5EF4-FFF2-40B4-BE49-F238E27FC236}">
                <a16:creationId xmlns:a16="http://schemas.microsoft.com/office/drawing/2014/main" id="{D54E217E-96DF-FB45-B8C8-3D8FCE173E94}"/>
              </a:ext>
            </a:extLst>
          </p:cNvPr>
          <p:cNvPicPr>
            <a:picLocks noChangeAspect="1"/>
          </p:cNvPicPr>
          <p:nvPr/>
        </p:nvPicPr>
        <p:blipFill>
          <a:blip r:embed="rId7"/>
          <a:stretch>
            <a:fillRect/>
          </a:stretch>
        </p:blipFill>
        <p:spPr>
          <a:xfrm>
            <a:off x="7737225" y="5737257"/>
            <a:ext cx="1326937" cy="663469"/>
          </a:xfrm>
          <a:prstGeom prst="rect">
            <a:avLst/>
          </a:prstGeom>
        </p:spPr>
      </p:pic>
      <p:pic>
        <p:nvPicPr>
          <p:cNvPr id="11" name="Picture 10">
            <a:extLst>
              <a:ext uri="{FF2B5EF4-FFF2-40B4-BE49-F238E27FC236}">
                <a16:creationId xmlns:a16="http://schemas.microsoft.com/office/drawing/2014/main" id="{B1334249-94F6-B44D-8D60-8747664D34CF}"/>
              </a:ext>
            </a:extLst>
          </p:cNvPr>
          <p:cNvPicPr>
            <a:picLocks noChangeAspect="1"/>
          </p:cNvPicPr>
          <p:nvPr/>
        </p:nvPicPr>
        <p:blipFill>
          <a:blip r:embed="rId8"/>
          <a:stretch>
            <a:fillRect/>
          </a:stretch>
        </p:blipFill>
        <p:spPr>
          <a:xfrm>
            <a:off x="421976" y="401372"/>
            <a:ext cx="1558206" cy="1558206"/>
          </a:xfrm>
          <a:prstGeom prst="rect">
            <a:avLst/>
          </a:prstGeom>
        </p:spPr>
      </p:pic>
    </p:spTree>
    <p:extLst>
      <p:ext uri="{BB962C8B-B14F-4D97-AF65-F5344CB8AC3E}">
        <p14:creationId xmlns:p14="http://schemas.microsoft.com/office/powerpoint/2010/main" val="2836173794"/>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4"/>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35</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1962896" y="659533"/>
            <a:ext cx="5334627" cy="1127876"/>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616262"/>
                </a:solidFill>
                <a:latin typeface="Arial" panose="020B0604020202020204" pitchFamily="34" charset="0"/>
                <a:cs typeface="Arial" panose="020B0604020202020204" pitchFamily="34" charset="0"/>
              </a:rPr>
              <a:t>Officer installation and new member induction</a:t>
            </a:r>
          </a:p>
        </p:txBody>
      </p:sp>
      <p:sp>
        <p:nvSpPr>
          <p:cNvPr id="2" name="TextBox 1">
            <a:extLst>
              <a:ext uri="{FF2B5EF4-FFF2-40B4-BE49-F238E27FC236}">
                <a16:creationId xmlns:a16="http://schemas.microsoft.com/office/drawing/2014/main" id="{7EEC8933-4E72-42ED-AACA-CE3BF15C5871}"/>
              </a:ext>
            </a:extLst>
          </p:cNvPr>
          <p:cNvSpPr txBox="1"/>
          <p:nvPr/>
        </p:nvSpPr>
        <p:spPr>
          <a:xfrm>
            <a:off x="1962896" y="1804151"/>
            <a:ext cx="4905988" cy="2308324"/>
          </a:xfrm>
          <a:prstGeom prst="rect">
            <a:avLst/>
          </a:prstGeom>
          <a:noFill/>
        </p:spPr>
        <p:txBody>
          <a:bodyPr wrap="square" rtlCol="0">
            <a:spAutoFit/>
          </a:bodyPr>
          <a:lstStyle/>
          <a:p>
            <a:pPr eaLnBrk="1" hangingPunct="1">
              <a:defRPr/>
            </a:pPr>
            <a:r>
              <a:rPr lang="en-US" sz="2400" dirty="0">
                <a:solidFill>
                  <a:srgbClr val="616262"/>
                </a:solidFill>
                <a:latin typeface="Arial" panose="020B0604020202020204" pitchFamily="34" charset="0"/>
                <a:cs typeface="Arial" panose="020B0604020202020204" pitchFamily="34" charset="0"/>
              </a:rPr>
              <a:t>Installing new members and officers is a pivotal part of starting Leos on their journey in a Leo club. Review the</a:t>
            </a:r>
            <a:r>
              <a:rPr lang="en-US" sz="2400" dirty="0">
                <a:solidFill>
                  <a:srgbClr val="81827C"/>
                </a:solidFill>
                <a:latin typeface="Arial" panose="020B0604020202020204" pitchFamily="34" charset="0"/>
                <a:cs typeface="Arial" panose="020B0604020202020204" pitchFamily="34" charset="0"/>
              </a:rPr>
              <a:t> </a:t>
            </a:r>
            <a:r>
              <a:rPr lang="en-US" sz="2400" dirty="0">
                <a:solidFill>
                  <a:srgbClr val="00AC69"/>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Leo Induction Ceremony</a:t>
            </a:r>
            <a:r>
              <a:rPr lang="en-US" sz="2400" dirty="0">
                <a:solidFill>
                  <a:srgbClr val="81827C"/>
                </a:solidFill>
                <a:latin typeface="Arial" panose="020B0604020202020204" pitchFamily="34" charset="0"/>
                <a:cs typeface="Arial" panose="020B0604020202020204" pitchFamily="34" charset="0"/>
              </a:rPr>
              <a:t> </a:t>
            </a:r>
            <a:r>
              <a:rPr lang="en-US" sz="2400" dirty="0">
                <a:solidFill>
                  <a:srgbClr val="616262"/>
                </a:solidFill>
                <a:latin typeface="Arial" panose="020B0604020202020204" pitchFamily="34" charset="0"/>
                <a:cs typeface="Arial" panose="020B0604020202020204" pitchFamily="34" charset="0"/>
              </a:rPr>
              <a:t>guide for more details. </a:t>
            </a:r>
          </a:p>
          <a:p>
            <a:pPr eaLnBrk="1" hangingPunct="1">
              <a:defRPr/>
            </a:pPr>
            <a:endParaRPr lang="en-US" sz="2400" dirty="0">
              <a:solidFill>
                <a:srgbClr val="81827C"/>
              </a:solidFill>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D1D4CCB7-2869-4F37-8B1A-40DD89659A7B}"/>
              </a:ext>
            </a:extLst>
          </p:cNvPr>
          <p:cNvGraphicFramePr>
            <a:graphicFrameLocks noChangeAspect="1"/>
          </p:cNvGraphicFramePr>
          <p:nvPr>
            <p:extLst>
              <p:ext uri="{D42A27DB-BD31-4B8C-83A1-F6EECF244321}">
                <p14:modId xmlns:p14="http://schemas.microsoft.com/office/powerpoint/2010/main" val="1798429473"/>
              </p:ext>
            </p:extLst>
          </p:nvPr>
        </p:nvGraphicFramePr>
        <p:xfrm>
          <a:off x="7271742" y="914400"/>
          <a:ext cx="3886200" cy="5029200"/>
        </p:xfrm>
        <a:graphic>
          <a:graphicData uri="http://schemas.openxmlformats.org/presentationml/2006/ole">
            <mc:AlternateContent xmlns:mc="http://schemas.openxmlformats.org/markup-compatibility/2006">
              <mc:Choice xmlns:v="urn:schemas-microsoft-com:vml" Requires="v">
                <p:oleObj spid="_x0000_s2133" name="Acrobat Document" r:id="rId7" imgW="3886052" imgH="5029200" progId="AcroExch.Document.DC">
                  <p:embed/>
                </p:oleObj>
              </mc:Choice>
              <mc:Fallback>
                <p:oleObj name="Acrobat Document" r:id="rId7" imgW="3886052" imgH="5029200" progId="AcroExch.Document.DC">
                  <p:embed/>
                  <p:pic>
                    <p:nvPicPr>
                      <p:cNvPr id="0" name=""/>
                      <p:cNvPicPr/>
                      <p:nvPr/>
                    </p:nvPicPr>
                    <p:blipFill>
                      <a:blip r:embed="rId8"/>
                      <a:stretch>
                        <a:fillRect/>
                      </a:stretch>
                    </p:blipFill>
                    <p:spPr>
                      <a:xfrm>
                        <a:off x="7271742" y="914400"/>
                        <a:ext cx="3886200" cy="5029200"/>
                      </a:xfrm>
                      <a:prstGeom prst="rect">
                        <a:avLst/>
                      </a:prstGeom>
                      <a:ln>
                        <a:solidFill>
                          <a:schemeClr val="tx1">
                            <a:lumMod val="50000"/>
                            <a:lumOff val="50000"/>
                          </a:schemeClr>
                        </a:solidFill>
                      </a:ln>
                    </p:spPr>
                  </p:pic>
                </p:oleObj>
              </mc:Fallback>
            </mc:AlternateContent>
          </a:graphicData>
        </a:graphic>
      </p:graphicFrame>
      <p:pic>
        <p:nvPicPr>
          <p:cNvPr id="10" name="Picture 9">
            <a:extLst>
              <a:ext uri="{FF2B5EF4-FFF2-40B4-BE49-F238E27FC236}">
                <a16:creationId xmlns:a16="http://schemas.microsoft.com/office/drawing/2014/main" id="{3FEE288E-DFB4-0C46-952A-A6D4253CDE41}"/>
              </a:ext>
            </a:extLst>
          </p:cNvPr>
          <p:cNvPicPr>
            <a:picLocks noChangeAspect="1"/>
          </p:cNvPicPr>
          <p:nvPr/>
        </p:nvPicPr>
        <p:blipFill>
          <a:blip r:embed="rId9"/>
          <a:stretch>
            <a:fillRect/>
          </a:stretch>
        </p:blipFill>
        <p:spPr>
          <a:xfrm>
            <a:off x="430471" y="551950"/>
            <a:ext cx="1558206" cy="1558206"/>
          </a:xfrm>
          <a:prstGeom prst="rect">
            <a:avLst/>
          </a:prstGeom>
        </p:spPr>
      </p:pic>
    </p:spTree>
    <p:extLst>
      <p:ext uri="{BB962C8B-B14F-4D97-AF65-F5344CB8AC3E}">
        <p14:creationId xmlns:p14="http://schemas.microsoft.com/office/powerpoint/2010/main" val="4268218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36</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087596" y="699023"/>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616262"/>
                </a:solidFill>
                <a:latin typeface="Arial" panose="020B0604020202020204" pitchFamily="34" charset="0"/>
                <a:cs typeface="Arial" panose="020B0604020202020204" pitchFamily="34" charset="0"/>
              </a:rPr>
              <a:t>Leo club fees</a:t>
            </a:r>
          </a:p>
        </p:txBody>
      </p:sp>
      <p:sp>
        <p:nvSpPr>
          <p:cNvPr id="2" name="TextBox 1">
            <a:extLst>
              <a:ext uri="{FF2B5EF4-FFF2-40B4-BE49-F238E27FC236}">
                <a16:creationId xmlns:a16="http://schemas.microsoft.com/office/drawing/2014/main" id="{7EEC8933-4E72-42ED-AACA-CE3BF15C5871}"/>
              </a:ext>
            </a:extLst>
          </p:cNvPr>
          <p:cNvSpPr txBox="1"/>
          <p:nvPr/>
        </p:nvSpPr>
        <p:spPr>
          <a:xfrm>
            <a:off x="2099201" y="1267732"/>
            <a:ext cx="8150087" cy="4524315"/>
          </a:xfrm>
          <a:prstGeom prst="rect">
            <a:avLst/>
          </a:prstGeom>
          <a:noFill/>
        </p:spPr>
        <p:txBody>
          <a:bodyPr wrap="square" rtlCol="0">
            <a:spAutoFit/>
          </a:bodyPr>
          <a:lstStyle/>
          <a:p>
            <a:pPr>
              <a:defRPr/>
            </a:pPr>
            <a:r>
              <a:rPr lang="en-US" sz="2400" b="1" kern="0" dirty="0">
                <a:solidFill>
                  <a:srgbClr val="616262"/>
                </a:solidFill>
                <a:latin typeface="Arial" panose="020B0604020202020204" pitchFamily="34" charset="0"/>
                <a:cs typeface="Arial" panose="020B0604020202020204" pitchFamily="34" charset="0"/>
              </a:rPr>
              <a:t>International fees</a:t>
            </a:r>
          </a:p>
          <a:p>
            <a:pPr marL="342900" indent="-342900">
              <a:buFont typeface="Arial" panose="020B0604020202020204" pitchFamily="34" charset="0"/>
              <a:buChar char="•"/>
              <a:defRPr/>
            </a:pPr>
            <a:r>
              <a:rPr lang="en-US" sz="2400" b="1" kern="0" dirty="0">
                <a:solidFill>
                  <a:srgbClr val="00AC69"/>
                </a:solidFill>
                <a:latin typeface="Arial" panose="020B0604020202020204" pitchFamily="34" charset="0"/>
                <a:cs typeface="Arial" panose="020B0604020202020204" pitchFamily="34" charset="0"/>
              </a:rPr>
              <a:t>Organization fee </a:t>
            </a:r>
            <a:r>
              <a:rPr lang="en-US" sz="2400" kern="0" dirty="0">
                <a:solidFill>
                  <a:srgbClr val="616262"/>
                </a:solidFill>
                <a:latin typeface="Arial" panose="020B0604020202020204" pitchFamily="34" charset="0"/>
                <a:cs typeface="Arial" panose="020B0604020202020204" pitchFamily="34" charset="0"/>
              </a:rPr>
              <a:t>of US$100 covers processing and charter kits (one time).</a:t>
            </a:r>
          </a:p>
          <a:p>
            <a:pPr marL="342900" indent="-342900">
              <a:buFont typeface="Arial" panose="020B0604020202020204" pitchFamily="34" charset="0"/>
              <a:buChar char="•"/>
              <a:defRPr/>
            </a:pPr>
            <a:r>
              <a:rPr lang="en-US" sz="2400" b="1" kern="0" dirty="0">
                <a:solidFill>
                  <a:srgbClr val="00AC69"/>
                </a:solidFill>
                <a:latin typeface="Arial" panose="020B0604020202020204" pitchFamily="34" charset="0"/>
                <a:cs typeface="Arial" panose="020B0604020202020204" pitchFamily="34" charset="0"/>
              </a:rPr>
              <a:t>Annual Leo levy </a:t>
            </a:r>
            <a:r>
              <a:rPr lang="en-US" sz="2400" kern="0" dirty="0">
                <a:solidFill>
                  <a:srgbClr val="616262"/>
                </a:solidFill>
                <a:latin typeface="Arial" panose="020B0604020202020204" pitchFamily="34" charset="0"/>
                <a:cs typeface="Arial" panose="020B0604020202020204" pitchFamily="34" charset="0"/>
              </a:rPr>
              <a:t>of US$100 cover yearly processing, billed in July.</a:t>
            </a:r>
          </a:p>
          <a:p>
            <a:pPr>
              <a:defRPr/>
            </a:pPr>
            <a:r>
              <a:rPr lang="en-US" sz="2400" kern="0" dirty="0">
                <a:solidFill>
                  <a:srgbClr val="616262"/>
                </a:solidFill>
                <a:latin typeface="Arial" panose="020B0604020202020204" pitchFamily="34" charset="0"/>
                <a:cs typeface="Arial" panose="020B0604020202020204" pitchFamily="34" charset="0"/>
              </a:rPr>
              <a:t>	</a:t>
            </a:r>
            <a:r>
              <a:rPr lang="en-US" sz="2400" kern="0" dirty="0">
                <a:solidFill>
                  <a:srgbClr val="00AC69"/>
                </a:solidFill>
                <a:latin typeface="Arial" panose="020B0604020202020204" pitchFamily="34" charset="0"/>
                <a:cs typeface="Arial" panose="020B0604020202020204" pitchFamily="34" charset="0"/>
              </a:rPr>
              <a:t>*paid by the sponsoring Lions club </a:t>
            </a:r>
          </a:p>
          <a:p>
            <a:pPr>
              <a:defRPr/>
            </a:pPr>
            <a:endParaRPr lang="en-US" sz="2400" b="1" kern="0" dirty="0">
              <a:solidFill>
                <a:schemeClr val="accent6"/>
              </a:solidFill>
              <a:latin typeface="Arial" panose="020B0604020202020204" pitchFamily="34" charset="0"/>
              <a:cs typeface="Arial" panose="020B0604020202020204" pitchFamily="34" charset="0"/>
            </a:endParaRPr>
          </a:p>
          <a:p>
            <a:pPr>
              <a:defRPr/>
            </a:pPr>
            <a:r>
              <a:rPr lang="en-US" sz="2400" b="1" kern="0" dirty="0">
                <a:solidFill>
                  <a:srgbClr val="616262"/>
                </a:solidFill>
                <a:latin typeface="Arial" panose="020B0604020202020204" pitchFamily="34" charset="0"/>
                <a:cs typeface="Arial" panose="020B0604020202020204" pitchFamily="34" charset="0"/>
              </a:rPr>
              <a:t>Club/district fees</a:t>
            </a:r>
          </a:p>
          <a:p>
            <a:pPr marL="342900" indent="-342900">
              <a:buFont typeface="Arial" panose="020B0604020202020204" pitchFamily="34" charset="0"/>
              <a:buChar char="•"/>
              <a:defRPr/>
            </a:pPr>
            <a:r>
              <a:rPr lang="en-US" sz="2400" b="1" kern="0" dirty="0">
                <a:solidFill>
                  <a:srgbClr val="00AC69"/>
                </a:solidFill>
                <a:latin typeface="Arial" panose="020B0604020202020204" pitchFamily="34" charset="0"/>
                <a:cs typeface="Arial" panose="020B0604020202020204" pitchFamily="34" charset="0"/>
              </a:rPr>
              <a:t>Leo club membership dues:</a:t>
            </a:r>
            <a:r>
              <a:rPr lang="en-US" sz="2400" kern="0" dirty="0">
                <a:solidFill>
                  <a:srgbClr val="00AC69"/>
                </a:solidFill>
                <a:latin typeface="Arial" panose="020B0604020202020204" pitchFamily="34" charset="0"/>
                <a:cs typeface="Arial" panose="020B0604020202020204" pitchFamily="34" charset="0"/>
              </a:rPr>
              <a:t> </a:t>
            </a:r>
            <a:r>
              <a:rPr lang="en-US" sz="2400" kern="0" dirty="0">
                <a:solidFill>
                  <a:srgbClr val="616262"/>
                </a:solidFill>
                <a:latin typeface="Arial" panose="020B0604020202020204" pitchFamily="34" charset="0"/>
                <a:cs typeface="Arial" panose="020B0604020202020204" pitchFamily="34" charset="0"/>
              </a:rPr>
              <a:t>Determined by Leo club.</a:t>
            </a:r>
          </a:p>
          <a:p>
            <a:pPr marL="342900" indent="-342900">
              <a:buFont typeface="Arial" panose="020B0604020202020204" pitchFamily="34" charset="0"/>
              <a:buChar char="•"/>
              <a:defRPr/>
            </a:pPr>
            <a:r>
              <a:rPr lang="en-US" sz="2400" b="1" kern="0" dirty="0">
                <a:solidFill>
                  <a:srgbClr val="00AC69"/>
                </a:solidFill>
                <a:latin typeface="Arial" panose="020B0604020202020204" pitchFamily="34" charset="0"/>
                <a:cs typeface="Arial" panose="020B0604020202020204" pitchFamily="34" charset="0"/>
              </a:rPr>
              <a:t>Leo district/multiple district membership dues: </a:t>
            </a:r>
            <a:r>
              <a:rPr lang="en-US" sz="2400" kern="0" dirty="0">
                <a:solidFill>
                  <a:srgbClr val="616262"/>
                </a:solidFill>
                <a:latin typeface="Arial" panose="020B0604020202020204" pitchFamily="34" charset="0"/>
                <a:cs typeface="Arial" panose="020B0604020202020204" pitchFamily="34" charset="0"/>
              </a:rPr>
              <a:t>May be requested by Leo districts/multiple districts. </a:t>
            </a:r>
          </a:p>
          <a:p>
            <a:pPr marL="0" indent="0">
              <a:buFont typeface="Arial" pitchFamily="34" charset="0"/>
              <a:buNone/>
              <a:defRPr/>
            </a:pPr>
            <a:endParaRPr lang="en-US" sz="2000" dirty="0">
              <a:solidFill>
                <a:srgbClr val="616262"/>
              </a:solidFill>
            </a:endParaRPr>
          </a:p>
        </p:txBody>
      </p:sp>
      <p:pic>
        <p:nvPicPr>
          <p:cNvPr id="9" name="Picture 8">
            <a:extLst>
              <a:ext uri="{FF2B5EF4-FFF2-40B4-BE49-F238E27FC236}">
                <a16:creationId xmlns:a16="http://schemas.microsoft.com/office/drawing/2014/main" id="{BC11B634-53F8-AB4E-AA36-E11BD078121F}"/>
              </a:ext>
            </a:extLst>
          </p:cNvPr>
          <p:cNvPicPr>
            <a:picLocks noChangeAspect="1"/>
          </p:cNvPicPr>
          <p:nvPr/>
        </p:nvPicPr>
        <p:blipFill>
          <a:blip r:embed="rId5"/>
          <a:stretch>
            <a:fillRect/>
          </a:stretch>
        </p:blipFill>
        <p:spPr>
          <a:xfrm>
            <a:off x="9833041" y="5590268"/>
            <a:ext cx="1326937" cy="663469"/>
          </a:xfrm>
          <a:prstGeom prst="rect">
            <a:avLst/>
          </a:prstGeom>
        </p:spPr>
      </p:pic>
      <p:pic>
        <p:nvPicPr>
          <p:cNvPr id="10" name="Picture 9">
            <a:extLst>
              <a:ext uri="{FF2B5EF4-FFF2-40B4-BE49-F238E27FC236}">
                <a16:creationId xmlns:a16="http://schemas.microsoft.com/office/drawing/2014/main" id="{E67A2924-909D-0C4B-8D07-EA417BB756D6}"/>
              </a:ext>
            </a:extLst>
          </p:cNvPr>
          <p:cNvPicPr>
            <a:picLocks noChangeAspect="1"/>
          </p:cNvPicPr>
          <p:nvPr/>
        </p:nvPicPr>
        <p:blipFill>
          <a:blip r:embed="rId6"/>
          <a:stretch>
            <a:fillRect/>
          </a:stretch>
        </p:blipFill>
        <p:spPr>
          <a:xfrm>
            <a:off x="529390" y="616370"/>
            <a:ext cx="1558206" cy="1558206"/>
          </a:xfrm>
          <a:prstGeom prst="rect">
            <a:avLst/>
          </a:prstGeom>
        </p:spPr>
      </p:pic>
    </p:spTree>
    <p:extLst>
      <p:ext uri="{BB962C8B-B14F-4D97-AF65-F5344CB8AC3E}">
        <p14:creationId xmlns:p14="http://schemas.microsoft.com/office/powerpoint/2010/main" val="2294897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37</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021792" y="452171"/>
            <a:ext cx="9502946" cy="3385542"/>
          </a:xfrm>
          <a:prstGeom prst="rect">
            <a:avLst/>
          </a:prstGeom>
          <a:noFill/>
        </p:spPr>
        <p:txBody>
          <a:bodyPr wrap="square" rtlCol="0">
            <a:spAutoFit/>
          </a:bodyPr>
          <a:lstStyle/>
          <a:p>
            <a:pPr marL="0" indent="0" eaLnBrk="1" hangingPunct="1">
              <a:buFont typeface="Arial" pitchFamily="34" charset="0"/>
              <a:buNone/>
              <a:defRPr/>
            </a:pPr>
            <a:r>
              <a:rPr lang="en-US" sz="3200" b="1" kern="0" dirty="0">
                <a:solidFill>
                  <a:srgbClr val="55565A"/>
                </a:solidFill>
                <a:latin typeface="Arial" panose="020B0604020202020204" pitchFamily="34" charset="0"/>
                <a:cs typeface="Arial" panose="020B0604020202020204" pitchFamily="34" charset="0"/>
              </a:rPr>
              <a:t>Administrative funds versus activity funds</a:t>
            </a:r>
          </a:p>
          <a:p>
            <a:pPr marL="0" indent="0" eaLnBrk="1" hangingPunct="1">
              <a:buFont typeface="Arial" pitchFamily="34" charset="0"/>
              <a:buNone/>
              <a:defRPr/>
            </a:pPr>
            <a:endParaRPr lang="en-US" sz="1600" b="1" kern="0" dirty="0">
              <a:solidFill>
                <a:srgbClr val="55565A"/>
              </a:solidFill>
              <a:latin typeface="Arial" panose="020B0604020202020204" pitchFamily="34" charset="0"/>
              <a:cs typeface="Arial" panose="020B0604020202020204" pitchFamily="34" charset="0"/>
            </a:endParaRPr>
          </a:p>
          <a:p>
            <a:pPr marL="0" indent="0" eaLnBrk="1" hangingPunct="1">
              <a:buFont typeface="Arial" pitchFamily="34" charset="0"/>
              <a:buNone/>
              <a:defRPr/>
            </a:pPr>
            <a:r>
              <a:rPr lang="en-US" sz="2400" b="1" kern="0" dirty="0">
                <a:solidFill>
                  <a:srgbClr val="00AC69"/>
                </a:solidFill>
                <a:latin typeface="Arial" panose="020B0604020202020204" pitchFamily="34" charset="0"/>
                <a:cs typeface="Arial" panose="020B0604020202020204" pitchFamily="34" charset="0"/>
              </a:rPr>
              <a:t>Administrative funds</a:t>
            </a:r>
          </a:p>
          <a:p>
            <a:pPr marL="342900" indent="-342900" eaLnBrk="1" hangingPunct="1">
              <a:buFont typeface="Arial" panose="020B0604020202020204" pitchFamily="34" charset="0"/>
              <a:buChar char="•"/>
              <a:defRPr/>
            </a:pPr>
            <a:r>
              <a:rPr lang="en-US" sz="2000" dirty="0">
                <a:solidFill>
                  <a:srgbClr val="616262"/>
                </a:solidFill>
                <a:latin typeface="Arial" pitchFamily="34" charset="0"/>
                <a:ea typeface="ＭＳ Ｐゴシック" pitchFamily="34" charset="-128"/>
              </a:rPr>
              <a:t>Admission fees and annual dues from club members.</a:t>
            </a:r>
          </a:p>
          <a:p>
            <a:pPr marL="342900" indent="-342900" eaLnBrk="1" hangingPunct="1">
              <a:buFont typeface="Arial" panose="020B0604020202020204" pitchFamily="34" charset="0"/>
              <a:buChar char="•"/>
              <a:defRPr/>
            </a:pPr>
            <a:r>
              <a:rPr lang="en-US" sz="2000" dirty="0">
                <a:solidFill>
                  <a:srgbClr val="616262"/>
                </a:solidFill>
                <a:latin typeface="Arial" pitchFamily="34" charset="0"/>
                <a:ea typeface="ＭＳ Ｐゴシック" pitchFamily="34" charset="-128"/>
              </a:rPr>
              <a:t>Used for administration and operating expenses.</a:t>
            </a:r>
          </a:p>
          <a:p>
            <a:pPr>
              <a:defRPr/>
            </a:pPr>
            <a:r>
              <a:rPr lang="en-US" sz="2400" b="1" kern="0" dirty="0">
                <a:solidFill>
                  <a:srgbClr val="00AC69"/>
                </a:solidFill>
                <a:latin typeface="Arial" panose="020B0604020202020204" pitchFamily="34" charset="0"/>
                <a:cs typeface="Arial" panose="020B0604020202020204" pitchFamily="34" charset="0"/>
              </a:rPr>
              <a:t>Activity funds</a:t>
            </a:r>
          </a:p>
          <a:p>
            <a:pPr marL="342900" indent="-342900">
              <a:buFont typeface="Arial" panose="020B0604020202020204" pitchFamily="34" charset="0"/>
              <a:buChar char="•"/>
              <a:defRPr/>
            </a:pPr>
            <a:r>
              <a:rPr lang="en-US" sz="2000" dirty="0">
                <a:solidFill>
                  <a:srgbClr val="616262"/>
                </a:solidFill>
                <a:latin typeface="Arial" pitchFamily="34" charset="0"/>
                <a:ea typeface="ＭＳ Ｐゴシック" pitchFamily="34" charset="-128"/>
              </a:rPr>
              <a:t>Money raised from public fundraising projects.</a:t>
            </a:r>
          </a:p>
          <a:p>
            <a:pPr marL="342900" indent="-342900">
              <a:buFont typeface="Arial" panose="020B0604020202020204" pitchFamily="34" charset="0"/>
              <a:buChar char="•"/>
              <a:defRPr/>
            </a:pPr>
            <a:r>
              <a:rPr lang="en-US" sz="2000" dirty="0">
                <a:solidFill>
                  <a:srgbClr val="616262"/>
                </a:solidFill>
                <a:latin typeface="Arial" pitchFamily="34" charset="0"/>
                <a:ea typeface="ＭＳ Ｐゴシック" pitchFamily="34" charset="-128"/>
              </a:rPr>
              <a:t>Must be used for charitable purposes.</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10" name="Table 9">
            <a:extLst>
              <a:ext uri="{FF2B5EF4-FFF2-40B4-BE49-F238E27FC236}">
                <a16:creationId xmlns:a16="http://schemas.microsoft.com/office/drawing/2014/main" id="{0D03C9AC-4130-445E-A703-03CECC7ADC2C}"/>
              </a:ext>
            </a:extLst>
          </p:cNvPr>
          <p:cNvGraphicFramePr>
            <a:graphicFrameLocks noGrp="1"/>
          </p:cNvGraphicFramePr>
          <p:nvPr>
            <p:extLst>
              <p:ext uri="{D42A27DB-BD31-4B8C-83A1-F6EECF244321}">
                <p14:modId xmlns:p14="http://schemas.microsoft.com/office/powerpoint/2010/main" val="2880921783"/>
              </p:ext>
            </p:extLst>
          </p:nvPr>
        </p:nvGraphicFramePr>
        <p:xfrm>
          <a:off x="2087596" y="3555608"/>
          <a:ext cx="9176643" cy="2657475"/>
        </p:xfrm>
        <a:graphic>
          <a:graphicData uri="http://schemas.openxmlformats.org/drawingml/2006/table">
            <a:tbl>
              <a:tblPr firstRow="1" bandRow="1">
                <a:tableStyleId>{5C22544A-7EE6-4342-B048-85BDC9FD1C3A}</a:tableStyleId>
              </a:tblPr>
              <a:tblGrid>
                <a:gridCol w="3241357">
                  <a:extLst>
                    <a:ext uri="{9D8B030D-6E8A-4147-A177-3AD203B41FA5}">
                      <a16:colId xmlns:a16="http://schemas.microsoft.com/office/drawing/2014/main" val="20000"/>
                    </a:ext>
                  </a:extLst>
                </a:gridCol>
                <a:gridCol w="2762054">
                  <a:extLst>
                    <a:ext uri="{9D8B030D-6E8A-4147-A177-3AD203B41FA5}">
                      <a16:colId xmlns:a16="http://schemas.microsoft.com/office/drawing/2014/main" val="20001"/>
                    </a:ext>
                  </a:extLst>
                </a:gridCol>
                <a:gridCol w="3173232">
                  <a:extLst>
                    <a:ext uri="{9D8B030D-6E8A-4147-A177-3AD203B41FA5}">
                      <a16:colId xmlns:a16="http://schemas.microsoft.com/office/drawing/2014/main" val="20002"/>
                    </a:ext>
                  </a:extLst>
                </a:gridCol>
              </a:tblGrid>
              <a:tr h="640233">
                <a:tc>
                  <a:txBody>
                    <a:bodyPr/>
                    <a:lstStyle/>
                    <a:p>
                      <a:pPr algn="ctr"/>
                      <a:r>
                        <a:rPr lang="en-US" sz="1600" dirty="0">
                          <a:latin typeface="Arial" panose="020B0604020202020204" pitchFamily="34" charset="0"/>
                          <a:cs typeface="Arial" panose="020B0604020202020204" pitchFamily="34" charset="0"/>
                        </a:rPr>
                        <a:t>How</a:t>
                      </a:r>
                      <a:r>
                        <a:rPr lang="en-US" sz="1600" baseline="0" dirty="0">
                          <a:latin typeface="Arial" panose="020B0604020202020204" pitchFamily="34" charset="0"/>
                          <a:cs typeface="Arial" panose="020B0604020202020204" pitchFamily="34" charset="0"/>
                        </a:rPr>
                        <a:t> funds are raised</a:t>
                      </a:r>
                      <a:endParaRPr lang="en-US" sz="1600" dirty="0">
                        <a:latin typeface="Arial" panose="020B0604020202020204" pitchFamily="34" charset="0"/>
                        <a:cs typeface="Arial" panose="020B0604020202020204" pitchFamily="34" charset="0"/>
                      </a:endParaRPr>
                    </a:p>
                  </a:txBody>
                  <a:tcPr marT="45731" marB="45731" anchor="ctr">
                    <a:solidFill>
                      <a:srgbClr val="407CCA"/>
                    </a:solidFill>
                  </a:tcPr>
                </a:tc>
                <a:tc>
                  <a:txBody>
                    <a:bodyPr/>
                    <a:lstStyle/>
                    <a:p>
                      <a:pPr algn="ctr"/>
                      <a:r>
                        <a:rPr lang="en-US" sz="1600" dirty="0">
                          <a:latin typeface="Arial" panose="020B0604020202020204" pitchFamily="34" charset="0"/>
                          <a:cs typeface="Arial" panose="020B0604020202020204" pitchFamily="34" charset="0"/>
                        </a:rPr>
                        <a:t>Use for public projects? </a:t>
                      </a:r>
                    </a:p>
                  </a:txBody>
                  <a:tcPr marT="45731" marB="45731" anchor="ctr">
                    <a:solidFill>
                      <a:srgbClr val="407CCA"/>
                    </a:solidFill>
                  </a:tcPr>
                </a:tc>
                <a:tc>
                  <a:txBody>
                    <a:bodyPr/>
                    <a:lstStyle/>
                    <a:p>
                      <a:pPr algn="ctr"/>
                      <a:r>
                        <a:rPr lang="en-US" sz="1600" dirty="0">
                          <a:latin typeface="Arial" panose="020B0604020202020204" pitchFamily="34" charset="0"/>
                          <a:cs typeface="Arial" panose="020B0604020202020204" pitchFamily="34" charset="0"/>
                        </a:rPr>
                        <a:t>Use for admin</a:t>
                      </a:r>
                      <a:r>
                        <a:rPr lang="en-US" sz="1600" baseline="0" dirty="0">
                          <a:latin typeface="Arial" panose="020B0604020202020204" pitchFamily="34" charset="0"/>
                          <a:cs typeface="Arial" panose="020B0604020202020204" pitchFamily="34" charset="0"/>
                        </a:rPr>
                        <a:t> expenses? </a:t>
                      </a:r>
                      <a:endParaRPr lang="en-US" sz="1600" dirty="0">
                        <a:latin typeface="Arial" panose="020B0604020202020204" pitchFamily="34" charset="0"/>
                        <a:cs typeface="Arial" panose="020B0604020202020204" pitchFamily="34" charset="0"/>
                      </a:endParaRPr>
                    </a:p>
                  </a:txBody>
                  <a:tcPr marT="45731" marB="45731" anchor="ctr">
                    <a:solidFill>
                      <a:srgbClr val="407CCA"/>
                    </a:solidFill>
                  </a:tcPr>
                </a:tc>
                <a:extLst>
                  <a:ext uri="{0D108BD9-81ED-4DB2-BD59-A6C34878D82A}">
                    <a16:rowId xmlns:a16="http://schemas.microsoft.com/office/drawing/2014/main" val="10000"/>
                  </a:ext>
                </a:extLst>
              </a:tr>
              <a:tr h="579258">
                <a:tc>
                  <a:txBody>
                    <a:bodyPr/>
                    <a:lstStyle/>
                    <a:p>
                      <a:pPr algn="ctr"/>
                      <a:r>
                        <a:rPr lang="en-US" sz="1400" dirty="0">
                          <a:latin typeface="Arial" panose="020B0604020202020204" pitchFamily="34" charset="0"/>
                          <a:cs typeface="Arial" panose="020B0604020202020204" pitchFamily="34" charset="0"/>
                        </a:rPr>
                        <a:t>Administrative –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dues and admission fees</a:t>
                      </a:r>
                    </a:p>
                  </a:txBody>
                  <a:tcPr marT="45731" marB="45731" anchor="ctr">
                    <a:solidFill>
                      <a:schemeClr val="bg1">
                        <a:lumMod val="85000"/>
                      </a:schemeClr>
                    </a:solidFill>
                  </a:tcPr>
                </a:tc>
                <a:tc>
                  <a:txBody>
                    <a:bodyPr/>
                    <a:lstStyle/>
                    <a:p>
                      <a:pPr algn="ctr"/>
                      <a:r>
                        <a:rPr lang="en-US" sz="1400" dirty="0">
                          <a:latin typeface="Arial" panose="020B0604020202020204" pitchFamily="34" charset="0"/>
                          <a:cs typeface="Arial" panose="020B0604020202020204" pitchFamily="34" charset="0"/>
                        </a:rPr>
                        <a:t>Yes</a:t>
                      </a:r>
                    </a:p>
                  </a:txBody>
                  <a:tcPr marT="45731" marB="45731" anchor="ctr">
                    <a:solidFill>
                      <a:schemeClr val="bg1">
                        <a:lumMod val="85000"/>
                      </a:schemeClr>
                    </a:solidFill>
                  </a:tcPr>
                </a:tc>
                <a:tc>
                  <a:txBody>
                    <a:bodyPr/>
                    <a:lstStyle/>
                    <a:p>
                      <a:pPr algn="ctr"/>
                      <a:r>
                        <a:rPr lang="en-US" sz="1400" dirty="0">
                          <a:latin typeface="Arial" panose="020B0604020202020204" pitchFamily="34" charset="0"/>
                          <a:cs typeface="Arial" panose="020B0604020202020204" pitchFamily="34" charset="0"/>
                        </a:rPr>
                        <a:t>Yes</a:t>
                      </a:r>
                    </a:p>
                  </a:txBody>
                  <a:tcPr marT="45731" marB="45731" anchor="ctr">
                    <a:solidFill>
                      <a:schemeClr val="bg1">
                        <a:lumMod val="85000"/>
                      </a:schemeClr>
                    </a:solidFill>
                  </a:tcPr>
                </a:tc>
                <a:extLst>
                  <a:ext uri="{0D108BD9-81ED-4DB2-BD59-A6C34878D82A}">
                    <a16:rowId xmlns:a16="http://schemas.microsoft.com/office/drawing/2014/main" val="10001"/>
                  </a:ext>
                </a:extLst>
              </a:tr>
              <a:tr h="1067055">
                <a:tc>
                  <a:txBody>
                    <a:bodyPr/>
                    <a:lstStyle/>
                    <a:p>
                      <a:pPr algn="ctr"/>
                      <a:r>
                        <a:rPr lang="en-US" sz="1400" baseline="0" dirty="0">
                          <a:latin typeface="Arial" panose="020B0604020202020204" pitchFamily="34" charset="0"/>
                          <a:cs typeface="Arial" panose="020B0604020202020204" pitchFamily="34" charset="0"/>
                        </a:rPr>
                        <a:t>Public collection – any fundraising event open to the public, public contributions and bequests</a:t>
                      </a:r>
                      <a:endParaRPr lang="en-US" sz="1400" dirty="0">
                        <a:latin typeface="Arial" panose="020B0604020202020204" pitchFamily="34" charset="0"/>
                        <a:cs typeface="Arial" panose="020B0604020202020204" pitchFamily="34" charset="0"/>
                      </a:endParaRPr>
                    </a:p>
                  </a:txBody>
                  <a:tcPr marT="45731" marB="45731" anchor="ctr">
                    <a:solidFill>
                      <a:schemeClr val="bg1">
                        <a:lumMod val="95000"/>
                      </a:schemeClr>
                    </a:solidFill>
                  </a:tcPr>
                </a:tc>
                <a:tc>
                  <a:txBody>
                    <a:bodyPr/>
                    <a:lstStyle/>
                    <a:p>
                      <a:pPr algn="ctr"/>
                      <a:r>
                        <a:rPr lang="en-US" sz="1400" dirty="0">
                          <a:latin typeface="Arial" panose="020B0604020202020204" pitchFamily="34" charset="0"/>
                          <a:cs typeface="Arial" panose="020B0604020202020204" pitchFamily="34" charset="0"/>
                        </a:rPr>
                        <a:t>Yes</a:t>
                      </a:r>
                    </a:p>
                  </a:txBody>
                  <a:tcPr marT="45731" marB="45731" anchor="ctr">
                    <a:solidFill>
                      <a:schemeClr val="bg1">
                        <a:lumMod val="95000"/>
                      </a:schemeClr>
                    </a:solidFill>
                  </a:tcPr>
                </a:tc>
                <a:tc>
                  <a:txBody>
                    <a:bodyPr/>
                    <a:lstStyle/>
                    <a:p>
                      <a:pPr algn="ctr"/>
                      <a:r>
                        <a:rPr lang="en-US" sz="1400" dirty="0">
                          <a:latin typeface="Arial" panose="020B0604020202020204" pitchFamily="34" charset="0"/>
                          <a:cs typeface="Arial" panose="020B0604020202020204" pitchFamily="34" charset="0"/>
                        </a:rPr>
                        <a:t>No</a:t>
                      </a:r>
                    </a:p>
                  </a:txBody>
                  <a:tcPr marT="45731" marB="45731" anchor="ctr">
                    <a:solidFill>
                      <a:schemeClr val="bg1">
                        <a:lumMod val="95000"/>
                      </a:schemeClr>
                    </a:solidFill>
                  </a:tcPr>
                </a:tc>
                <a:extLst>
                  <a:ext uri="{0D108BD9-81ED-4DB2-BD59-A6C34878D82A}">
                    <a16:rowId xmlns:a16="http://schemas.microsoft.com/office/drawing/2014/main" val="10002"/>
                  </a:ext>
                </a:extLst>
              </a:tr>
              <a:tr h="370929">
                <a:tc>
                  <a:txBody>
                    <a:bodyPr/>
                    <a:lstStyle/>
                    <a:p>
                      <a:pPr algn="ctr"/>
                      <a:r>
                        <a:rPr lang="en-US" sz="1400" dirty="0">
                          <a:latin typeface="Arial" panose="020B0604020202020204" pitchFamily="34" charset="0"/>
                          <a:cs typeface="Arial" panose="020B0604020202020204" pitchFamily="34" charset="0"/>
                        </a:rPr>
                        <a:t>Interest</a:t>
                      </a:r>
                    </a:p>
                  </a:txBody>
                  <a:tcPr marT="45731" marB="45731" anchor="ctr">
                    <a:solidFill>
                      <a:schemeClr val="bg1">
                        <a:lumMod val="85000"/>
                      </a:schemeClr>
                    </a:solidFill>
                  </a:tcPr>
                </a:tc>
                <a:tc>
                  <a:txBody>
                    <a:bodyPr/>
                    <a:lstStyle/>
                    <a:p>
                      <a:pPr algn="ctr"/>
                      <a:r>
                        <a:rPr lang="en-US" sz="1400" dirty="0">
                          <a:latin typeface="Arial" panose="020B0604020202020204" pitchFamily="34" charset="0"/>
                          <a:cs typeface="Arial" panose="020B0604020202020204" pitchFamily="34" charset="0"/>
                        </a:rPr>
                        <a:t>Yes</a:t>
                      </a:r>
                    </a:p>
                  </a:txBody>
                  <a:tcPr marT="45731" marB="45731" anchor="ctr">
                    <a:solidFill>
                      <a:schemeClr val="bg1">
                        <a:lumMod val="85000"/>
                      </a:schemeClr>
                    </a:solidFill>
                  </a:tcPr>
                </a:tc>
                <a:tc>
                  <a:txBody>
                    <a:bodyPr/>
                    <a:lstStyle/>
                    <a:p>
                      <a:pPr algn="ctr"/>
                      <a:r>
                        <a:rPr lang="en-US" sz="1400" dirty="0">
                          <a:latin typeface="Arial" panose="020B0604020202020204" pitchFamily="34" charset="0"/>
                          <a:cs typeface="Arial" panose="020B0604020202020204" pitchFamily="34" charset="0"/>
                        </a:rPr>
                        <a:t>No</a:t>
                      </a:r>
                    </a:p>
                  </a:txBody>
                  <a:tcPr marT="45731" marB="45731" anchor="ctr">
                    <a:solidFill>
                      <a:schemeClr val="bg1">
                        <a:lumMod val="85000"/>
                      </a:schemeClr>
                    </a:solidFill>
                  </a:tcPr>
                </a:tc>
                <a:extLst>
                  <a:ext uri="{0D108BD9-81ED-4DB2-BD59-A6C34878D82A}">
                    <a16:rowId xmlns:a16="http://schemas.microsoft.com/office/drawing/2014/main" val="10003"/>
                  </a:ext>
                </a:extLst>
              </a:tr>
            </a:tbl>
          </a:graphicData>
        </a:graphic>
      </p:graphicFrame>
      <p:pic>
        <p:nvPicPr>
          <p:cNvPr id="11" name="Picture 10">
            <a:extLst>
              <a:ext uri="{FF2B5EF4-FFF2-40B4-BE49-F238E27FC236}">
                <a16:creationId xmlns:a16="http://schemas.microsoft.com/office/drawing/2014/main" id="{D2AFB187-33D4-0641-B5E8-289192022ACC}"/>
              </a:ext>
            </a:extLst>
          </p:cNvPr>
          <p:cNvPicPr>
            <a:picLocks noChangeAspect="1"/>
          </p:cNvPicPr>
          <p:nvPr/>
        </p:nvPicPr>
        <p:blipFill>
          <a:blip r:embed="rId5"/>
          <a:stretch>
            <a:fillRect/>
          </a:stretch>
        </p:blipFill>
        <p:spPr>
          <a:xfrm>
            <a:off x="529390" y="401372"/>
            <a:ext cx="1558206" cy="1558206"/>
          </a:xfrm>
          <a:prstGeom prst="rect">
            <a:avLst/>
          </a:prstGeom>
        </p:spPr>
      </p:pic>
    </p:spTree>
    <p:extLst>
      <p:ext uri="{BB962C8B-B14F-4D97-AF65-F5344CB8AC3E}">
        <p14:creationId xmlns:p14="http://schemas.microsoft.com/office/powerpoint/2010/main" val="2272723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38</a:t>
            </a:fld>
            <a:endParaRPr lang="en-US" sz="1000" dirty="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1732288" y="464937"/>
            <a:ext cx="9091487" cy="74943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616262"/>
                </a:solidFill>
                <a:latin typeface="Arial"/>
                <a:cs typeface="Arial"/>
              </a:rPr>
              <a:t>Lions International privacy policy </a:t>
            </a:r>
            <a:br>
              <a:rPr lang="en-US" sz="3200" kern="0" dirty="0">
                <a:solidFill>
                  <a:srgbClr val="616262"/>
                </a:solidFill>
                <a:latin typeface="Arial"/>
                <a:cs typeface="Arial"/>
              </a:rPr>
            </a:br>
            <a:r>
              <a:rPr lang="en-US" sz="3200" kern="0" dirty="0">
                <a:solidFill>
                  <a:srgbClr val="616262"/>
                </a:solidFill>
                <a:latin typeface="Arial"/>
                <a:cs typeface="Arial"/>
              </a:rPr>
              <a:t>and liability insurance</a:t>
            </a:r>
            <a:endParaRPr lang="en-US" sz="3200" kern="0" dirty="0">
              <a:solidFill>
                <a:srgbClr val="616262"/>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1365662" y="1550246"/>
            <a:ext cx="10171495" cy="2616101"/>
          </a:xfrm>
          <a:prstGeom prst="rect">
            <a:avLst/>
          </a:prstGeom>
          <a:noFill/>
          <a:ln>
            <a:noFill/>
          </a:ln>
        </p:spPr>
        <p:txBody>
          <a:bodyPr wrap="square" lIns="91440" tIns="45720" rIns="91440" bIns="45720" rtlCol="0" anchor="t">
            <a:spAutoFit/>
          </a:bodyPr>
          <a:lstStyle/>
          <a:p>
            <a:pPr marL="0" indent="0" eaLnBrk="1" hangingPunct="1">
              <a:buFont typeface="Arial" pitchFamily="34" charset="0"/>
              <a:buNone/>
              <a:defRPr/>
            </a:pPr>
            <a:r>
              <a:rPr lang="en-US" sz="2000" b="1" kern="1200" dirty="0">
                <a:solidFill>
                  <a:srgbClr val="407CCA"/>
                </a:solidFill>
                <a:latin typeface="Arial"/>
                <a:cs typeface="Arial"/>
              </a:rPr>
              <a:t>Personal Information Usage</a:t>
            </a:r>
          </a:p>
          <a:p>
            <a:pPr marL="0" lvl="1" indent="-285750" defTabSz="146304" eaLnBrk="1" hangingPunct="1">
              <a:buFont typeface="Arial" panose="020B0604020202020204" pitchFamily="34" charset="0"/>
              <a:buChar char="•"/>
              <a:defRPr/>
            </a:pPr>
            <a:r>
              <a:rPr lang="en-US" dirty="0">
                <a:solidFill>
                  <a:srgbClr val="81827C"/>
                </a:solidFill>
                <a:latin typeface="Arial"/>
                <a:cs typeface="Arial"/>
              </a:rPr>
              <a:t>Dues and other billings</a:t>
            </a:r>
          </a:p>
          <a:p>
            <a:pPr marL="0" lvl="1" indent="-285750" defTabSz="146304" eaLnBrk="1" hangingPunct="1">
              <a:buFont typeface="Arial" panose="020B0604020202020204" pitchFamily="34" charset="0"/>
              <a:buChar char="•"/>
              <a:defRPr/>
            </a:pPr>
            <a:r>
              <a:rPr lang="en-US" dirty="0">
                <a:solidFill>
                  <a:srgbClr val="81827C"/>
                </a:solidFill>
                <a:latin typeface="Arial"/>
                <a:cs typeface="Arial"/>
              </a:rPr>
              <a:t>Distribution of information/updates</a:t>
            </a:r>
          </a:p>
          <a:p>
            <a:pPr marL="0" lvl="1" indent="-285750" defTabSz="146304" eaLnBrk="1" hangingPunct="1">
              <a:buFont typeface="Arial" panose="020B0604020202020204" pitchFamily="34" charset="0"/>
              <a:buChar char="•"/>
              <a:defRPr/>
            </a:pPr>
            <a:r>
              <a:rPr lang="en-US" dirty="0">
                <a:solidFill>
                  <a:srgbClr val="81827C"/>
                </a:solidFill>
                <a:latin typeface="Arial"/>
                <a:cs typeface="Arial"/>
              </a:rPr>
              <a:t>Support of membership growth, extension and retention programs</a:t>
            </a:r>
          </a:p>
          <a:p>
            <a:pPr marL="0" lvl="1" indent="-285750" defTabSz="146304" eaLnBrk="1" hangingPunct="1">
              <a:buFont typeface="Arial" panose="020B0604020202020204" pitchFamily="34" charset="0"/>
              <a:buChar char="•"/>
              <a:defRPr/>
            </a:pPr>
            <a:r>
              <a:rPr lang="en-US" dirty="0">
                <a:solidFill>
                  <a:srgbClr val="81827C"/>
                </a:solidFill>
                <a:latin typeface="Arial"/>
                <a:cs typeface="Arial"/>
              </a:rPr>
              <a:t>Convention and meeting planning</a:t>
            </a:r>
          </a:p>
          <a:p>
            <a:pPr marL="0" lvl="1" indent="-285750" defTabSz="146304" eaLnBrk="1" hangingPunct="1">
              <a:buFont typeface="Arial" panose="020B0604020202020204" pitchFamily="34" charset="0"/>
              <a:buChar char="•"/>
              <a:defRPr/>
            </a:pPr>
            <a:r>
              <a:rPr lang="en-US" dirty="0">
                <a:solidFill>
                  <a:srgbClr val="81827C"/>
                </a:solidFill>
                <a:latin typeface="Arial"/>
                <a:cs typeface="Arial"/>
              </a:rPr>
              <a:t>Furtherance of public relations activities</a:t>
            </a:r>
          </a:p>
          <a:p>
            <a:pPr marL="0" lvl="1" indent="-285750" defTabSz="146304" eaLnBrk="1" hangingPunct="1">
              <a:buFont typeface="Arial" panose="020B0604020202020204" pitchFamily="34" charset="0"/>
              <a:buChar char="•"/>
              <a:defRPr/>
            </a:pPr>
            <a:r>
              <a:rPr lang="en-US" dirty="0">
                <a:solidFill>
                  <a:srgbClr val="81827C"/>
                </a:solidFill>
                <a:latin typeface="Arial"/>
                <a:cs typeface="Arial"/>
              </a:rPr>
              <a:t>Support of Lions clubs, the  International </a:t>
            </a:r>
          </a:p>
          <a:p>
            <a:pPr marL="0" lvl="1" indent="-285750" defTabSz="146304" eaLnBrk="1" hangingPunct="1">
              <a:buFont typeface="Arial" panose="020B0604020202020204" pitchFamily="34" charset="0"/>
              <a:buChar char="•"/>
              <a:defRPr/>
            </a:pPr>
            <a:r>
              <a:rPr lang="en-US" dirty="0">
                <a:solidFill>
                  <a:srgbClr val="81827C"/>
                </a:solidFill>
                <a:latin typeface="Arial"/>
                <a:cs typeface="Arial"/>
              </a:rPr>
              <a:t>Foundation (LCIF) and other adopted service programs</a:t>
            </a:r>
          </a:p>
          <a:p>
            <a:pPr marL="0" lvl="1" indent="-285750" defTabSz="146304" eaLnBrk="1" hangingPunct="1">
              <a:buFont typeface="Arial" panose="020B0604020202020204" pitchFamily="34" charset="0"/>
              <a:buChar char="•"/>
              <a:defRPr/>
            </a:pPr>
            <a:r>
              <a:rPr lang="en-US" dirty="0">
                <a:solidFill>
                  <a:srgbClr val="81827C"/>
                </a:solidFill>
                <a:latin typeface="Arial"/>
                <a:cs typeface="Arial"/>
              </a:rPr>
              <a:t>Special advertising and other purposes as determined by the International Board of Directors</a:t>
            </a:r>
          </a:p>
        </p:txBody>
      </p:sp>
      <p:sp>
        <p:nvSpPr>
          <p:cNvPr id="3" name="TextBox 2">
            <a:extLst>
              <a:ext uri="{FF2B5EF4-FFF2-40B4-BE49-F238E27FC236}">
                <a16:creationId xmlns:a16="http://schemas.microsoft.com/office/drawing/2014/main" id="{2F3430AB-06B4-4D46-83CA-4827F6678765}"/>
              </a:ext>
            </a:extLst>
          </p:cNvPr>
          <p:cNvSpPr txBox="1"/>
          <p:nvPr/>
        </p:nvSpPr>
        <p:spPr>
          <a:xfrm>
            <a:off x="2546237" y="4349034"/>
            <a:ext cx="8779500" cy="206210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407CCA"/>
                </a:solidFill>
                <a:latin typeface="Arial"/>
                <a:cs typeface="Arial"/>
              </a:rPr>
              <a:t>Commercial general liability insurance</a:t>
            </a:r>
            <a:endParaRPr lang="en-US" sz="900" dirty="0">
              <a:solidFill>
                <a:srgbClr val="81827C"/>
              </a:solidFill>
              <a:latin typeface="Arial"/>
              <a:cs typeface="Arial"/>
            </a:endParaRPr>
          </a:p>
          <a:p>
            <a:pPr marL="285750" indent="-285750">
              <a:buFont typeface="Arial" panose="020B0604020202020204" pitchFamily="34" charset="0"/>
              <a:buChar char="•"/>
            </a:pPr>
            <a:r>
              <a:rPr lang="en-US" dirty="0">
                <a:solidFill>
                  <a:srgbClr val="81827C"/>
                </a:solidFill>
                <a:latin typeface="Arial"/>
                <a:cs typeface="Arial"/>
              </a:rPr>
              <a:t>All Lions clubs, Leo clubs and districts are named insured under the Lions Clubs International General Liability Insurance Policy.</a:t>
            </a:r>
            <a:endParaRPr lang="en-US" dirty="0">
              <a:ea typeface="+mn-lt"/>
              <a:cs typeface="+mn-lt"/>
            </a:endParaRPr>
          </a:p>
          <a:p>
            <a:pPr marL="285750" indent="-285750">
              <a:buFont typeface="Arial" panose="020B0604020202020204" pitchFamily="34" charset="0"/>
              <a:buChar char="•"/>
            </a:pPr>
            <a:r>
              <a:rPr lang="en-US" dirty="0">
                <a:solidFill>
                  <a:srgbClr val="81827C"/>
                </a:solidFill>
                <a:latin typeface="Arial"/>
                <a:cs typeface="Arial"/>
              </a:rPr>
              <a:t>US$2,000,000 general aggregate coverage is provided by Lions International.</a:t>
            </a:r>
            <a:endParaRPr lang="en-US" dirty="0">
              <a:ea typeface="+mn-lt"/>
              <a:cs typeface="+mn-lt"/>
            </a:endParaRPr>
          </a:p>
          <a:p>
            <a:pPr marL="285750" indent="-285750">
              <a:buFont typeface="Arial" panose="020B0604020202020204" pitchFamily="34" charset="0"/>
              <a:buChar char="•"/>
            </a:pPr>
            <a:r>
              <a:rPr lang="en-US" dirty="0">
                <a:solidFill>
                  <a:srgbClr val="81827C"/>
                </a:solidFill>
                <a:latin typeface="Arial"/>
                <a:cs typeface="Arial"/>
              </a:rPr>
              <a:t>A Certificate of Insurance is available upon request through the Lions International website.</a:t>
            </a:r>
            <a:endParaRPr lang="en-US" dirty="0">
              <a:ea typeface="+mn-lt"/>
              <a:cs typeface="+mn-lt"/>
            </a:endParaRPr>
          </a:p>
          <a:p>
            <a:pPr marL="285750" indent="-285750">
              <a:buFont typeface="Arial" panose="020B0604020202020204" pitchFamily="34" charset="0"/>
              <a:buChar char="•"/>
            </a:pPr>
            <a:r>
              <a:rPr lang="en-US" b="1" dirty="0">
                <a:solidFill>
                  <a:srgbClr val="407CCA"/>
                </a:solidFill>
                <a:latin typeface="Arial"/>
                <a:cs typeface="Arial"/>
              </a:rPr>
              <a:t>Additional liability insurance is available</a:t>
            </a:r>
            <a:r>
              <a:rPr lang="en-US" sz="1600" b="1" dirty="0">
                <a:solidFill>
                  <a:srgbClr val="407CCA"/>
                </a:solidFill>
                <a:latin typeface="Arial"/>
                <a:cs typeface="Arial"/>
              </a:rPr>
              <a:t>. </a:t>
            </a:r>
            <a:endParaRPr lang="en-US" sz="1600" dirty="0">
              <a:solidFill>
                <a:srgbClr val="407CCA"/>
              </a:solidFill>
              <a:ea typeface="+mn-lt"/>
              <a:cs typeface="+mn-lt"/>
            </a:endParaRPr>
          </a:p>
        </p:txBody>
      </p:sp>
      <p:pic>
        <p:nvPicPr>
          <p:cNvPr id="10" name="Picture 9">
            <a:extLst>
              <a:ext uri="{FF2B5EF4-FFF2-40B4-BE49-F238E27FC236}">
                <a16:creationId xmlns:a16="http://schemas.microsoft.com/office/drawing/2014/main" id="{2E811091-D0F8-CF46-9157-D799B5AD77AA}"/>
              </a:ext>
            </a:extLst>
          </p:cNvPr>
          <p:cNvPicPr>
            <a:picLocks noChangeAspect="1"/>
          </p:cNvPicPr>
          <p:nvPr/>
        </p:nvPicPr>
        <p:blipFill rotWithShape="1">
          <a:blip r:embed="rId4"/>
          <a:srcRect l="15744" b="4901"/>
          <a:stretch/>
        </p:blipFill>
        <p:spPr>
          <a:xfrm rot="10800000">
            <a:off x="11200107" y="9900"/>
            <a:ext cx="991893" cy="1679305"/>
          </a:xfrm>
          <a:prstGeom prst="rect">
            <a:avLst/>
          </a:prstGeom>
        </p:spPr>
      </p:pic>
      <p:pic>
        <p:nvPicPr>
          <p:cNvPr id="11" name="Picture 10">
            <a:extLst>
              <a:ext uri="{FF2B5EF4-FFF2-40B4-BE49-F238E27FC236}">
                <a16:creationId xmlns:a16="http://schemas.microsoft.com/office/drawing/2014/main" id="{FC9C716F-837A-7F44-84EF-C4D85DAE3238}"/>
              </a:ext>
            </a:extLst>
          </p:cNvPr>
          <p:cNvPicPr>
            <a:picLocks noChangeAspect="1"/>
          </p:cNvPicPr>
          <p:nvPr/>
        </p:nvPicPr>
        <p:blipFill>
          <a:blip r:embed="rId5"/>
          <a:stretch>
            <a:fillRect/>
          </a:stretch>
        </p:blipFill>
        <p:spPr>
          <a:xfrm>
            <a:off x="1136514" y="5697629"/>
            <a:ext cx="1326937" cy="663469"/>
          </a:xfrm>
          <a:prstGeom prst="rect">
            <a:avLst/>
          </a:prstGeom>
        </p:spPr>
      </p:pic>
    </p:spTree>
    <p:extLst>
      <p:ext uri="{BB962C8B-B14F-4D97-AF65-F5344CB8AC3E}">
        <p14:creationId xmlns:p14="http://schemas.microsoft.com/office/powerpoint/2010/main" val="247106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658619" y="584532"/>
            <a:ext cx="5007456"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en-US" sz="3200" kern="0" dirty="0">
                <a:solidFill>
                  <a:srgbClr val="55565A"/>
                </a:solidFill>
                <a:latin typeface="Arial" panose="020B0604020202020204" pitchFamily="34" charset="0"/>
                <a:cs typeface="Arial" panose="020B0604020202020204" pitchFamily="34" charset="0"/>
              </a:rPr>
              <a:t>Leo and Lions emblems</a:t>
            </a:r>
          </a:p>
        </p:txBody>
      </p:sp>
      <p:pic>
        <p:nvPicPr>
          <p:cNvPr id="10" name="Picture 9" descr="Chart, diagram, bubble chart&#10;&#10;Description automatically generated">
            <a:extLst>
              <a:ext uri="{FF2B5EF4-FFF2-40B4-BE49-F238E27FC236}">
                <a16:creationId xmlns:a16="http://schemas.microsoft.com/office/drawing/2014/main" id="{592FF19C-B60F-4AE9-B53C-30DC6F2CAFA3}"/>
              </a:ext>
            </a:extLst>
          </p:cNvPr>
          <p:cNvPicPr>
            <a:picLocks noChangeAspect="1"/>
          </p:cNvPicPr>
          <p:nvPr/>
        </p:nvPicPr>
        <p:blipFill>
          <a:blip r:embed="rId3"/>
          <a:stretch>
            <a:fillRect/>
          </a:stretch>
        </p:blipFill>
        <p:spPr>
          <a:xfrm>
            <a:off x="4203061" y="1271588"/>
            <a:ext cx="6216101" cy="4914572"/>
          </a:xfrm>
          <a:prstGeom prst="rect">
            <a:avLst/>
          </a:prstGeom>
        </p:spPr>
      </p:pic>
      <p:pic>
        <p:nvPicPr>
          <p:cNvPr id="16" name="Picture 15" descr="Logo&#10;&#10;Description automatically generated">
            <a:extLst>
              <a:ext uri="{FF2B5EF4-FFF2-40B4-BE49-F238E27FC236}">
                <a16:creationId xmlns:a16="http://schemas.microsoft.com/office/drawing/2014/main" id="{22AF99DC-188F-4426-8562-C4468FD606A8}"/>
              </a:ext>
            </a:extLst>
          </p:cNvPr>
          <p:cNvPicPr>
            <a:picLocks noChangeAspect="1"/>
          </p:cNvPicPr>
          <p:nvPr/>
        </p:nvPicPr>
        <p:blipFill>
          <a:blip r:embed="rId4"/>
          <a:stretch>
            <a:fillRect/>
          </a:stretch>
        </p:blipFill>
        <p:spPr>
          <a:xfrm>
            <a:off x="825647" y="1424097"/>
            <a:ext cx="2605193" cy="2605193"/>
          </a:xfrm>
          <a:prstGeom prst="rect">
            <a:avLst/>
          </a:prstGeom>
        </p:spPr>
      </p:pic>
      <p:pic>
        <p:nvPicPr>
          <p:cNvPr id="21" name="Picture 20" descr="Logo&#10;&#10;Description automatically generated">
            <a:extLst>
              <a:ext uri="{FF2B5EF4-FFF2-40B4-BE49-F238E27FC236}">
                <a16:creationId xmlns:a16="http://schemas.microsoft.com/office/drawing/2014/main" id="{296820EC-C27C-4658-BA7E-4F38226D5AD1}"/>
              </a:ext>
            </a:extLst>
          </p:cNvPr>
          <p:cNvPicPr>
            <a:picLocks noChangeAspect="1"/>
          </p:cNvPicPr>
          <p:nvPr/>
        </p:nvPicPr>
        <p:blipFill>
          <a:blip r:embed="rId5"/>
          <a:stretch>
            <a:fillRect/>
          </a:stretch>
        </p:blipFill>
        <p:spPr>
          <a:xfrm>
            <a:off x="2367322" y="3377319"/>
            <a:ext cx="2540877" cy="2540877"/>
          </a:xfrm>
          <a:prstGeom prst="rect">
            <a:avLst/>
          </a:prstGeom>
        </p:spPr>
      </p:pic>
      <p:sp>
        <p:nvSpPr>
          <p:cNvPr id="11" name="Background - Solid">
            <a:extLst>
              <a:ext uri="{FF2B5EF4-FFF2-40B4-BE49-F238E27FC236}">
                <a16:creationId xmlns:a16="http://schemas.microsoft.com/office/drawing/2014/main" id="{7CEF8F77-7D3D-B349-BF5A-1DE5994BC18A}"/>
              </a:ext>
            </a:extLst>
          </p:cNvPr>
          <p:cNvSpPr/>
          <p:nvPr/>
        </p:nvSpPr>
        <p:spPr>
          <a:xfrm>
            <a:off x="10508066" y="1"/>
            <a:ext cx="168393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A49A987C-3CF2-8C40-8F47-06AE6C0909CD}"/>
              </a:ext>
            </a:extLst>
          </p:cNvPr>
          <p:cNvPicPr>
            <a:picLocks noChangeAspect="1"/>
          </p:cNvPicPr>
          <p:nvPr/>
        </p:nvPicPr>
        <p:blipFill rotWithShape="1">
          <a:blip r:embed="rId6"/>
          <a:srcRect l="68604" t="4387" r="-7305" b="37925"/>
          <a:stretch/>
        </p:blipFill>
        <p:spPr>
          <a:xfrm rot="10800000">
            <a:off x="10508066" y="1"/>
            <a:ext cx="1683934" cy="3765146"/>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39</a:t>
            </a:fld>
            <a:endParaRPr lang="en-US" sz="1000" dirty="0">
              <a:solidFill>
                <a:schemeClr val="bg1"/>
              </a:solidFill>
            </a:endParaRPr>
          </a:p>
        </p:txBody>
      </p:sp>
      <p:pic>
        <p:nvPicPr>
          <p:cNvPr id="18" name="Picture 17">
            <a:extLst>
              <a:ext uri="{FF2B5EF4-FFF2-40B4-BE49-F238E27FC236}">
                <a16:creationId xmlns:a16="http://schemas.microsoft.com/office/drawing/2014/main" id="{C500430C-0F53-3C45-A2AB-5A2238DDD080}"/>
              </a:ext>
            </a:extLst>
          </p:cNvPr>
          <p:cNvPicPr>
            <a:picLocks noChangeAspect="1"/>
          </p:cNvPicPr>
          <p:nvPr/>
        </p:nvPicPr>
        <p:blipFill rotWithShape="1">
          <a:blip r:embed="rId7"/>
          <a:srcRect l="16530" t="2053" r="10928" b="4800"/>
          <a:stretch/>
        </p:blipFill>
        <p:spPr>
          <a:xfrm>
            <a:off x="0" y="2360951"/>
            <a:ext cx="2334818" cy="4497050"/>
          </a:xfrm>
          <a:prstGeom prst="rect">
            <a:avLst/>
          </a:prstGeom>
        </p:spPr>
      </p:pic>
      <p:pic>
        <p:nvPicPr>
          <p:cNvPr id="19" name="Picture 18">
            <a:extLst>
              <a:ext uri="{FF2B5EF4-FFF2-40B4-BE49-F238E27FC236}">
                <a16:creationId xmlns:a16="http://schemas.microsoft.com/office/drawing/2014/main" id="{27BD051A-605A-6546-849D-A4B3E198ECA6}"/>
              </a:ext>
            </a:extLst>
          </p:cNvPr>
          <p:cNvPicPr>
            <a:picLocks noChangeAspect="1"/>
          </p:cNvPicPr>
          <p:nvPr/>
        </p:nvPicPr>
        <p:blipFill>
          <a:blip r:embed="rId8"/>
          <a:stretch>
            <a:fillRect/>
          </a:stretch>
        </p:blipFill>
        <p:spPr>
          <a:xfrm>
            <a:off x="1136514" y="5697629"/>
            <a:ext cx="1326937" cy="663469"/>
          </a:xfrm>
          <a:prstGeom prst="rect">
            <a:avLst/>
          </a:prstGeom>
        </p:spPr>
      </p:pic>
    </p:spTree>
    <p:extLst>
      <p:ext uri="{BB962C8B-B14F-4D97-AF65-F5344CB8AC3E}">
        <p14:creationId xmlns:p14="http://schemas.microsoft.com/office/powerpoint/2010/main" val="1590272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Background - Solid">
            <a:extLst>
              <a:ext uri="{FF2B5EF4-FFF2-40B4-BE49-F238E27FC236}">
                <a16:creationId xmlns:a16="http://schemas.microsoft.com/office/drawing/2014/main" id="{41C1D83A-F4A2-774F-8E54-C1FAE3EFE604}"/>
              </a:ext>
            </a:extLst>
          </p:cNvPr>
          <p:cNvSpPr/>
          <p:nvPr/>
        </p:nvSpPr>
        <p:spPr>
          <a:xfrm>
            <a:off x="10508066" y="0"/>
            <a:ext cx="168393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5986801D-A409-B749-AF55-37779FCA4B31}"/>
              </a:ext>
            </a:extLst>
          </p:cNvPr>
          <p:cNvPicPr>
            <a:picLocks noChangeAspect="1"/>
          </p:cNvPicPr>
          <p:nvPr/>
        </p:nvPicPr>
        <p:blipFill rotWithShape="1">
          <a:blip r:embed="rId3"/>
          <a:srcRect l="68604" t="4387" r="-7305" b="37925"/>
          <a:stretch/>
        </p:blipFill>
        <p:spPr>
          <a:xfrm rot="10800000">
            <a:off x="10508066" y="0"/>
            <a:ext cx="1683934" cy="3765146"/>
          </a:xfrm>
          <a:prstGeom prst="rect">
            <a:avLst/>
          </a:prstGeom>
        </p:spPr>
      </p:pic>
      <p:sp>
        <p:nvSpPr>
          <p:cNvPr id="139" name="TextBox 138"/>
          <p:cNvSpPr txBox="1"/>
          <p:nvPr/>
        </p:nvSpPr>
        <p:spPr>
          <a:xfrm>
            <a:off x="948846" y="1544784"/>
            <a:ext cx="5709896" cy="584775"/>
          </a:xfrm>
          <a:prstGeom prst="rect">
            <a:avLst/>
          </a:prstGeom>
          <a:noFill/>
        </p:spPr>
        <p:txBody>
          <a:bodyPr wrap="square" rtlCol="0">
            <a:spAutoFit/>
          </a:bodyPr>
          <a:lstStyle/>
          <a:p>
            <a:r>
              <a:rPr lang="en-US" sz="3200" b="1" dirty="0">
                <a:solidFill>
                  <a:srgbClr val="407CCA"/>
                </a:solidFill>
                <a:latin typeface="Arial" panose="020B0604020202020204" pitchFamily="34" charset="0"/>
                <a:ea typeface="Arial" charset="0"/>
                <a:cs typeface="Arial" panose="020B0604020202020204" pitchFamily="34" charset="0"/>
              </a:rPr>
              <a:t>-1957-</a:t>
            </a:r>
          </a:p>
        </p:txBody>
      </p:sp>
      <p:sp>
        <p:nvSpPr>
          <p:cNvPr id="140" name="TextBox 139"/>
          <p:cNvSpPr txBox="1"/>
          <p:nvPr/>
        </p:nvSpPr>
        <p:spPr>
          <a:xfrm>
            <a:off x="948846" y="2897055"/>
            <a:ext cx="5709896" cy="584775"/>
          </a:xfrm>
          <a:prstGeom prst="rect">
            <a:avLst/>
          </a:prstGeom>
          <a:noFill/>
        </p:spPr>
        <p:txBody>
          <a:bodyPr wrap="square" rtlCol="0">
            <a:spAutoFit/>
          </a:bodyPr>
          <a:lstStyle/>
          <a:p>
            <a:r>
              <a:rPr lang="en-US" sz="3200" b="1" dirty="0">
                <a:solidFill>
                  <a:srgbClr val="EBB700"/>
                </a:solidFill>
                <a:latin typeface="Arial" panose="020B0604020202020204" pitchFamily="34" charset="0"/>
                <a:ea typeface="Arial" charset="0"/>
                <a:cs typeface="Arial" panose="020B0604020202020204" pitchFamily="34" charset="0"/>
              </a:rPr>
              <a:t>-1964-</a:t>
            </a:r>
            <a:endParaRPr lang="en-US" sz="3200" dirty="0">
              <a:solidFill>
                <a:srgbClr val="EBB700"/>
              </a:solidFill>
              <a:latin typeface="Arial" panose="020B0604020202020204" pitchFamily="34" charset="0"/>
              <a:ea typeface="Arial" charset="0"/>
              <a:cs typeface="Arial" panose="020B0604020202020204" pitchFamily="34" charset="0"/>
            </a:endParaRPr>
          </a:p>
        </p:txBody>
      </p:sp>
      <p:sp>
        <p:nvSpPr>
          <p:cNvPr id="141" name="TextBox 140"/>
          <p:cNvSpPr txBox="1"/>
          <p:nvPr/>
        </p:nvSpPr>
        <p:spPr>
          <a:xfrm>
            <a:off x="961610" y="4189644"/>
            <a:ext cx="5709896" cy="584775"/>
          </a:xfrm>
          <a:prstGeom prst="rect">
            <a:avLst/>
          </a:prstGeom>
          <a:noFill/>
        </p:spPr>
        <p:txBody>
          <a:bodyPr wrap="square" rtlCol="0">
            <a:spAutoFit/>
          </a:bodyPr>
          <a:lstStyle/>
          <a:p>
            <a:r>
              <a:rPr lang="en-US" sz="3200" b="1" dirty="0">
                <a:solidFill>
                  <a:srgbClr val="00AC69"/>
                </a:solidFill>
                <a:latin typeface="Arial" panose="020B0604020202020204" pitchFamily="34" charset="0"/>
                <a:ea typeface="Arial" charset="0"/>
                <a:cs typeface="Arial" panose="020B0604020202020204" pitchFamily="34" charset="0"/>
              </a:rPr>
              <a:t>-1967-</a:t>
            </a:r>
          </a:p>
        </p:txBody>
      </p:sp>
      <p:sp>
        <p:nvSpPr>
          <p:cNvPr id="146" name="TextBox 145"/>
          <p:cNvSpPr txBox="1"/>
          <p:nvPr/>
        </p:nvSpPr>
        <p:spPr>
          <a:xfrm>
            <a:off x="948846" y="2170606"/>
            <a:ext cx="5709896" cy="707886"/>
          </a:xfrm>
          <a:prstGeom prst="rect">
            <a:avLst/>
          </a:prstGeom>
          <a:noFill/>
        </p:spPr>
        <p:txBody>
          <a:bodyPr wrap="square" rtlCol="0">
            <a:spAutoFit/>
          </a:bodyPr>
          <a:lstStyle/>
          <a:p>
            <a:r>
              <a:rPr lang="en-US" sz="2000" kern="0" dirty="0">
                <a:solidFill>
                  <a:srgbClr val="55565A"/>
                </a:solidFill>
                <a:latin typeface="Arial" panose="020B0604020202020204" pitchFamily="34" charset="0"/>
                <a:cs typeface="Arial" panose="020B0604020202020204" pitchFamily="34" charset="0"/>
              </a:rPr>
              <a:t>First Leo club founded in Abington, Pennsylvania, USA</a:t>
            </a:r>
          </a:p>
        </p:txBody>
      </p:sp>
      <p:sp>
        <p:nvSpPr>
          <p:cNvPr id="147" name="TextBox 146"/>
          <p:cNvSpPr txBox="1"/>
          <p:nvPr/>
        </p:nvSpPr>
        <p:spPr>
          <a:xfrm>
            <a:off x="948846" y="3345315"/>
            <a:ext cx="5709896" cy="707886"/>
          </a:xfrm>
          <a:prstGeom prst="rect">
            <a:avLst/>
          </a:prstGeom>
          <a:noFill/>
        </p:spPr>
        <p:txBody>
          <a:bodyPr wrap="square" rtlCol="0">
            <a:spAutoFit/>
          </a:bodyPr>
          <a:lstStyle/>
          <a:p>
            <a:r>
              <a:rPr lang="en-US" sz="2000" kern="0" dirty="0">
                <a:solidFill>
                  <a:srgbClr val="55565A"/>
                </a:solidFill>
                <a:latin typeface="Arial" panose="020B0604020202020204" pitchFamily="34" charset="0"/>
                <a:cs typeface="Arial" panose="020B0604020202020204" pitchFamily="34" charset="0"/>
              </a:rPr>
              <a:t>Leo clubs became an official district project </a:t>
            </a:r>
            <a:br>
              <a:rPr lang="en-US" sz="2000" kern="0" dirty="0">
                <a:solidFill>
                  <a:srgbClr val="55565A"/>
                </a:solidFill>
                <a:latin typeface="Arial" panose="020B0604020202020204" pitchFamily="34" charset="0"/>
                <a:cs typeface="Arial" panose="020B0604020202020204" pitchFamily="34" charset="0"/>
              </a:rPr>
            </a:br>
            <a:r>
              <a:rPr lang="en-US" sz="2000" kern="0" dirty="0">
                <a:solidFill>
                  <a:srgbClr val="55565A"/>
                </a:solidFill>
                <a:latin typeface="Arial" panose="020B0604020202020204" pitchFamily="34" charset="0"/>
                <a:cs typeface="Arial" panose="020B0604020202020204" pitchFamily="34" charset="0"/>
              </a:rPr>
              <a:t>in Pennsylvania</a:t>
            </a:r>
          </a:p>
        </p:txBody>
      </p:sp>
      <p:sp>
        <p:nvSpPr>
          <p:cNvPr id="148" name="TextBox 147"/>
          <p:cNvSpPr txBox="1"/>
          <p:nvPr/>
        </p:nvSpPr>
        <p:spPr>
          <a:xfrm>
            <a:off x="953704" y="4697959"/>
            <a:ext cx="5709896" cy="707886"/>
          </a:xfrm>
          <a:prstGeom prst="rect">
            <a:avLst/>
          </a:prstGeom>
          <a:noFill/>
        </p:spPr>
        <p:txBody>
          <a:bodyPr wrap="square" rtlCol="0">
            <a:spAutoFit/>
          </a:bodyPr>
          <a:lstStyle/>
          <a:p>
            <a:r>
              <a:rPr lang="en-US" sz="2000" kern="0" dirty="0">
                <a:solidFill>
                  <a:srgbClr val="55565A"/>
                </a:solidFill>
                <a:latin typeface="Arial" panose="020B0604020202020204" pitchFamily="34" charset="0"/>
                <a:cs typeface="Arial" panose="020B0604020202020204" pitchFamily="34" charset="0"/>
              </a:rPr>
              <a:t>The Leo club program became an official program of Lions Clubs International</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4</a:t>
            </a:fld>
            <a:endParaRPr lang="en-US" sz="1000" dirty="0">
              <a:solidFill>
                <a:schemeClr val="bg1"/>
              </a:solidFill>
              <a:latin typeface="Arial" panose="020B0604020202020204" pitchFamily="34" charset="0"/>
              <a:cs typeface="Arial" panose="020B0604020202020204" pitchFamily="34"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953704" y="847466"/>
            <a:ext cx="6209629" cy="445043"/>
          </a:xfrm>
          <a:prstGeom prst="rect">
            <a:avLst/>
          </a:prstGeom>
        </p:spPr>
        <p:txBody>
          <a:bodyPr lIns="91440" tIns="45720" rIns="91440" bIns="45720"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kern="0" dirty="0">
                <a:solidFill>
                  <a:srgbClr val="55565A"/>
                </a:solidFill>
                <a:latin typeface="Arial"/>
                <a:ea typeface="ヒラギノ角ゴ Pro W3"/>
                <a:cs typeface="Arial"/>
              </a:rPr>
              <a:t>A brief history of </a:t>
            </a:r>
            <a:r>
              <a:rPr lang="en-US" sz="3200" kern="0" dirty="0">
                <a:solidFill>
                  <a:srgbClr val="616262"/>
                </a:solidFill>
              </a:rPr>
              <a:t>Leo clubs</a:t>
            </a:r>
          </a:p>
        </p:txBody>
      </p:sp>
      <p:pic>
        <p:nvPicPr>
          <p:cNvPr id="37" name="Picture 36">
            <a:extLst>
              <a:ext uri="{FF2B5EF4-FFF2-40B4-BE49-F238E27FC236}">
                <a16:creationId xmlns:a16="http://schemas.microsoft.com/office/drawing/2014/main" id="{82336C24-D321-7340-8B66-DE7D22D72A7A}"/>
              </a:ext>
            </a:extLst>
          </p:cNvPr>
          <p:cNvPicPr>
            <a:picLocks noChangeAspect="1"/>
          </p:cNvPicPr>
          <p:nvPr/>
        </p:nvPicPr>
        <p:blipFill rotWithShape="1">
          <a:blip r:embed="rId4"/>
          <a:srcRect l="15744" b="4901"/>
          <a:stretch/>
        </p:blipFill>
        <p:spPr>
          <a:xfrm rot="10800000" flipH="1">
            <a:off x="1" y="-3785"/>
            <a:ext cx="991893" cy="1679305"/>
          </a:xfrm>
          <a:prstGeom prst="rect">
            <a:avLst/>
          </a:prstGeom>
        </p:spPr>
      </p:pic>
      <p:pic>
        <p:nvPicPr>
          <p:cNvPr id="32" name="Picture 6" descr="H:\50year_Leos\1964.gif">
            <a:extLst>
              <a:ext uri="{FF2B5EF4-FFF2-40B4-BE49-F238E27FC236}">
                <a16:creationId xmlns:a16="http://schemas.microsoft.com/office/drawing/2014/main" id="{B27A38B9-AA07-48DB-B658-19662647A9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2383" y="1671027"/>
            <a:ext cx="4684773" cy="405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5880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5AD47C-9F13-4649-9519-CB13B2714A0E}"/>
              </a:ext>
            </a:extLst>
          </p:cNvPr>
          <p:cNvPicPr>
            <a:picLocks noChangeAspect="1"/>
          </p:cNvPicPr>
          <p:nvPr/>
        </p:nvPicPr>
        <p:blipFill rotWithShape="1">
          <a:blip r:embed="rId3"/>
          <a:srcRect l="26206" t="5790" r="31963" b="5788"/>
          <a:stretch/>
        </p:blipFill>
        <p:spPr>
          <a:xfrm>
            <a:off x="7325360" y="-1"/>
            <a:ext cx="4866639" cy="6857999"/>
          </a:xfrm>
          <a:prstGeom prst="rect">
            <a:avLst/>
          </a:prstGeom>
        </p:spPr>
      </p:pic>
      <p:pic>
        <p:nvPicPr>
          <p:cNvPr id="14" name="Picture 13">
            <a:extLst>
              <a:ext uri="{FF2B5EF4-FFF2-40B4-BE49-F238E27FC236}">
                <a16:creationId xmlns:a16="http://schemas.microsoft.com/office/drawing/2014/main" id="{96ADD217-0140-0F4C-ADB9-7F06708FE597}"/>
              </a:ext>
            </a:extLst>
          </p:cNvPr>
          <p:cNvPicPr>
            <a:picLocks noChangeAspect="1"/>
          </p:cNvPicPr>
          <p:nvPr/>
        </p:nvPicPr>
        <p:blipFill rotWithShape="1">
          <a:blip r:embed="rId4"/>
          <a:srcRect l="16530" t="2053" r="10928" b="4800"/>
          <a:stretch/>
        </p:blipFill>
        <p:spPr>
          <a:xfrm>
            <a:off x="0" y="4933714"/>
            <a:ext cx="999067" cy="1924286"/>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616262"/>
                </a:solidFill>
              </a:rPr>
              <a:pPr eaLnBrk="0" hangingPunct="0">
                <a:spcBef>
                  <a:spcPct val="50000"/>
                </a:spcBef>
                <a:defRPr/>
              </a:pPr>
              <a:t>40</a:t>
            </a:fld>
            <a:endParaRPr lang="en-US" sz="1000" dirty="0">
              <a:solidFill>
                <a:srgbClr val="616262"/>
              </a:solidFill>
            </a:endParaRPr>
          </a:p>
        </p:txBody>
      </p:sp>
      <p:sp>
        <p:nvSpPr>
          <p:cNvPr id="8" name="Body Copy">
            <a:extLst>
              <a:ext uri="{FF2B5EF4-FFF2-40B4-BE49-F238E27FC236}">
                <a16:creationId xmlns:a16="http://schemas.microsoft.com/office/drawing/2014/main" id="{7E7FBE8F-2B04-1E4B-9F08-8CADBF59EE02}"/>
              </a:ext>
            </a:extLst>
          </p:cNvPr>
          <p:cNvSpPr txBox="1">
            <a:spLocks/>
          </p:cNvSpPr>
          <p:nvPr/>
        </p:nvSpPr>
        <p:spPr>
          <a:xfrm>
            <a:off x="781649" y="2525083"/>
            <a:ext cx="6619533" cy="367823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R="0" defTabSz="57150">
              <a:lnSpc>
                <a:spcPct val="115000"/>
              </a:lnSpc>
              <a:spcBef>
                <a:spcPts val="0"/>
              </a:spcBef>
              <a:spcAft>
                <a:spcPts val="0"/>
              </a:spcAft>
            </a:pPr>
            <a:r>
              <a:rPr lang="en-US" sz="2800" b="1" dirty="0">
                <a:solidFill>
                  <a:srgbClr val="00AC69"/>
                </a:solidFill>
                <a:effectLst/>
                <a:latin typeface="Arial" panose="020B0604020202020204" pitchFamily="34" charset="0"/>
                <a:ea typeface="Calibri" panose="020F0502020204030204" pitchFamily="34" charset="0"/>
                <a:cs typeface="Arial" panose="020B0604020202020204" pitchFamily="34" charset="0"/>
              </a:rPr>
              <a:t>October: </a:t>
            </a:r>
            <a:r>
              <a:rPr lang="en-US" sz="2400" dirty="0">
                <a:solidFill>
                  <a:srgbClr val="4E4F4F"/>
                </a:solidFill>
                <a:effectLst/>
                <a:latin typeface="Arial" panose="020B0604020202020204" pitchFamily="34" charset="0"/>
                <a:ea typeface="Calibri" panose="020F0502020204030204" pitchFamily="34" charset="0"/>
                <a:cs typeface="Arial" panose="020B0604020202020204" pitchFamily="34" charset="0"/>
              </a:rPr>
              <a:t>Leo Membership Growth Month</a:t>
            </a:r>
          </a:p>
          <a:p>
            <a:pPr defTabSz="57150">
              <a:defRPr/>
            </a:pPr>
            <a:r>
              <a:rPr lang="en-US" sz="2800" b="1" kern="0" dirty="0">
                <a:solidFill>
                  <a:srgbClr val="00AC69"/>
                </a:solidFill>
              </a:rPr>
              <a:t>December 5: </a:t>
            </a:r>
            <a:r>
              <a:rPr lang="en-US" sz="2400" kern="0" dirty="0">
                <a:solidFill>
                  <a:srgbClr val="616262"/>
                </a:solidFill>
              </a:rPr>
              <a:t>International Leo Day</a:t>
            </a:r>
            <a:endParaRPr lang="en-US" sz="1800" b="1" kern="0" dirty="0">
              <a:solidFill>
                <a:schemeClr val="accent6"/>
              </a:solidFill>
            </a:endParaRPr>
          </a:p>
          <a:p>
            <a:pPr defTabSz="57150">
              <a:defRPr/>
            </a:pPr>
            <a:r>
              <a:rPr lang="en-US" sz="2800" b="1" kern="0" dirty="0">
                <a:solidFill>
                  <a:srgbClr val="00AC69"/>
                </a:solidFill>
              </a:rPr>
              <a:t>April: </a:t>
            </a:r>
            <a:r>
              <a:rPr lang="en-US" sz="2400" kern="0" dirty="0">
                <a:solidFill>
                  <a:srgbClr val="616262"/>
                </a:solidFill>
              </a:rPr>
              <a:t>Leo Club Awareness Month</a:t>
            </a:r>
            <a:endParaRPr lang="en-US" sz="1800" b="1" kern="0" dirty="0">
              <a:solidFill>
                <a:schemeClr val="accent6"/>
              </a:solidFill>
            </a:endParaRPr>
          </a:p>
          <a:p>
            <a:pPr defTabSz="57150">
              <a:defRPr/>
            </a:pPr>
            <a:r>
              <a:rPr lang="en-US" sz="2800" b="1" kern="0" dirty="0">
                <a:solidFill>
                  <a:srgbClr val="00AC69"/>
                </a:solidFill>
              </a:rPr>
              <a:t>Last week of June: </a:t>
            </a:r>
          </a:p>
          <a:p>
            <a:pPr defTabSz="57150">
              <a:defRPr/>
            </a:pPr>
            <a:r>
              <a:rPr lang="en-US" sz="2400" kern="0" dirty="0">
                <a:solidFill>
                  <a:srgbClr val="616262"/>
                </a:solidFill>
              </a:rPr>
              <a:t>Lions Clubs International Convention</a:t>
            </a:r>
            <a:endParaRPr lang="en-US" sz="2400" dirty="0">
              <a:solidFill>
                <a:srgbClr val="616262"/>
              </a:solidFill>
            </a:endParaRPr>
          </a:p>
          <a:p>
            <a:pPr marL="115570" marR="0">
              <a:lnSpc>
                <a:spcPct val="115000"/>
              </a:lnSpc>
              <a:spcBef>
                <a:spcPts val="0"/>
              </a:spcBef>
              <a:spcAft>
                <a:spcPts val="0"/>
              </a:spcAft>
            </a:pPr>
            <a:endParaRPr lang="en-US" sz="1800" kern="0" dirty="0">
              <a:solidFill>
                <a:srgbClr val="55565A"/>
              </a:solidFill>
            </a:endParaRPr>
          </a:p>
        </p:txBody>
      </p:sp>
      <p:sp>
        <p:nvSpPr>
          <p:cNvPr id="9" name="Headline">
            <a:extLst>
              <a:ext uri="{FF2B5EF4-FFF2-40B4-BE49-F238E27FC236}">
                <a16:creationId xmlns:a16="http://schemas.microsoft.com/office/drawing/2014/main" id="{D897F15D-2608-D741-8119-75CC363965A5}"/>
              </a:ext>
            </a:extLst>
          </p:cNvPr>
          <p:cNvSpPr txBox="1">
            <a:spLocks/>
          </p:cNvSpPr>
          <p:nvPr/>
        </p:nvSpPr>
        <p:spPr>
          <a:xfrm>
            <a:off x="781649" y="1924286"/>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55565A"/>
                </a:solidFill>
                <a:latin typeface="Arial" panose="020B0604020202020204" pitchFamily="34" charset="0"/>
                <a:cs typeface="Arial" panose="020B0604020202020204" pitchFamily="34" charset="0"/>
              </a:rPr>
              <a:t>Important dates</a:t>
            </a:r>
          </a:p>
        </p:txBody>
      </p:sp>
      <p:pic>
        <p:nvPicPr>
          <p:cNvPr id="10" name="Picture 9">
            <a:extLst>
              <a:ext uri="{FF2B5EF4-FFF2-40B4-BE49-F238E27FC236}">
                <a16:creationId xmlns:a16="http://schemas.microsoft.com/office/drawing/2014/main" id="{1870197C-0799-6B42-A98C-FC6D1F3DBECB}"/>
              </a:ext>
            </a:extLst>
          </p:cNvPr>
          <p:cNvPicPr>
            <a:picLocks noChangeAspect="1"/>
          </p:cNvPicPr>
          <p:nvPr/>
        </p:nvPicPr>
        <p:blipFill>
          <a:blip r:embed="rId5"/>
          <a:stretch>
            <a:fillRect/>
          </a:stretch>
        </p:blipFill>
        <p:spPr>
          <a:xfrm>
            <a:off x="477927" y="366080"/>
            <a:ext cx="1558206" cy="1558206"/>
          </a:xfrm>
          <a:prstGeom prst="rect">
            <a:avLst/>
          </a:prstGeom>
        </p:spPr>
      </p:pic>
      <p:pic>
        <p:nvPicPr>
          <p:cNvPr id="11" name="Picture 10">
            <a:extLst>
              <a:ext uri="{FF2B5EF4-FFF2-40B4-BE49-F238E27FC236}">
                <a16:creationId xmlns:a16="http://schemas.microsoft.com/office/drawing/2014/main" id="{3547BA8B-D60A-E04C-A122-F61FE0F53962}"/>
              </a:ext>
            </a:extLst>
          </p:cNvPr>
          <p:cNvPicPr>
            <a:picLocks noChangeAspect="1"/>
          </p:cNvPicPr>
          <p:nvPr/>
        </p:nvPicPr>
        <p:blipFill>
          <a:blip r:embed="rId6"/>
          <a:stretch>
            <a:fillRect/>
          </a:stretch>
        </p:blipFill>
        <p:spPr>
          <a:xfrm>
            <a:off x="5410777" y="5535457"/>
            <a:ext cx="1326937" cy="663469"/>
          </a:xfrm>
          <a:prstGeom prst="rect">
            <a:avLst/>
          </a:prstGeom>
        </p:spPr>
      </p:pic>
      <p:pic>
        <p:nvPicPr>
          <p:cNvPr id="12" name="Picture 11">
            <a:extLst>
              <a:ext uri="{FF2B5EF4-FFF2-40B4-BE49-F238E27FC236}">
                <a16:creationId xmlns:a16="http://schemas.microsoft.com/office/drawing/2014/main" id="{0AD18213-8A4B-AF47-A1FD-B7D391E4AC66}"/>
              </a:ext>
            </a:extLst>
          </p:cNvPr>
          <p:cNvPicPr>
            <a:picLocks noChangeAspect="1"/>
          </p:cNvPicPr>
          <p:nvPr/>
        </p:nvPicPr>
        <p:blipFill rotWithShape="1">
          <a:blip r:embed="rId7"/>
          <a:srcRect l="15744" b="4901"/>
          <a:stretch/>
        </p:blipFill>
        <p:spPr>
          <a:xfrm rot="10800000">
            <a:off x="11200107" y="9900"/>
            <a:ext cx="991893" cy="1679305"/>
          </a:xfrm>
          <a:prstGeom prst="rect">
            <a:avLst/>
          </a:prstGeom>
        </p:spPr>
      </p:pic>
    </p:spTree>
    <p:extLst>
      <p:ext uri="{BB962C8B-B14F-4D97-AF65-F5344CB8AC3E}">
        <p14:creationId xmlns:p14="http://schemas.microsoft.com/office/powerpoint/2010/main" val="2750233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hape&#10;&#10;Description automatically generated">
            <a:extLst>
              <a:ext uri="{FF2B5EF4-FFF2-40B4-BE49-F238E27FC236}">
                <a16:creationId xmlns:a16="http://schemas.microsoft.com/office/drawing/2014/main" id="{D7BDBCC6-4239-E244-9A5D-BB046FB1B8DD}"/>
              </a:ext>
            </a:extLst>
          </p:cNvPr>
          <p:cNvPicPr>
            <a:picLocks noChangeAspect="1"/>
          </p:cNvPicPr>
          <p:nvPr/>
        </p:nvPicPr>
        <p:blipFill>
          <a:blip r:embed="rId3"/>
          <a:stretch>
            <a:fillRect/>
          </a:stretch>
        </p:blipFill>
        <p:spPr>
          <a:xfrm>
            <a:off x="0" y="0"/>
            <a:ext cx="12172208" cy="6858000"/>
          </a:xfrm>
          <a:prstGeom prst="rect">
            <a:avLst/>
          </a:prstGeom>
        </p:spPr>
      </p:pic>
      <p:sp>
        <p:nvSpPr>
          <p:cNvPr id="8" name="Text Placeholder 18">
            <a:extLst>
              <a:ext uri="{FF2B5EF4-FFF2-40B4-BE49-F238E27FC236}">
                <a16:creationId xmlns:a16="http://schemas.microsoft.com/office/drawing/2014/main" id="{160D42C4-E53C-AC42-BB3A-239ED2EB9B1C}"/>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kern="0" dirty="0">
                <a:solidFill>
                  <a:schemeClr val="bg1"/>
                </a:solidFill>
                <a:effectLst>
                  <a:glow>
                    <a:schemeClr val="bg1">
                      <a:alpha val="91000"/>
                    </a:schemeClr>
                  </a:glow>
                </a:effectLst>
              </a:rPr>
              <a:t>Summary</a:t>
            </a: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41</a:t>
            </a:fld>
            <a:endParaRPr lang="en-US" sz="1000" dirty="0">
              <a:solidFill>
                <a:srgbClr val="00338D"/>
              </a:solidFill>
            </a:endParaRPr>
          </a:p>
        </p:txBody>
      </p:sp>
      <p:sp>
        <p:nvSpPr>
          <p:cNvPr id="2" name="TextBox 1">
            <a:extLst>
              <a:ext uri="{FF2B5EF4-FFF2-40B4-BE49-F238E27FC236}">
                <a16:creationId xmlns:a16="http://schemas.microsoft.com/office/drawing/2014/main" id="{848F00FF-2D96-479E-85DD-00A894EEB8BB}"/>
              </a:ext>
            </a:extLst>
          </p:cNvPr>
          <p:cNvSpPr txBox="1"/>
          <p:nvPr/>
        </p:nvSpPr>
        <p:spPr>
          <a:xfrm>
            <a:off x="856827" y="1286932"/>
            <a:ext cx="9780693" cy="5262979"/>
          </a:xfrm>
          <a:prstGeom prst="rect">
            <a:avLst/>
          </a:prstGeom>
          <a:noFill/>
        </p:spPr>
        <p:txBody>
          <a:bodyPr wrap="square" rtlCol="0">
            <a:spAutoFit/>
          </a:bodyPr>
          <a:lstStyle/>
          <a:p>
            <a:r>
              <a:rPr lang="en-US" sz="2400" dirty="0">
                <a:solidFill>
                  <a:schemeClr val="bg1"/>
                </a:solidFill>
                <a:effectLst>
                  <a:glow>
                    <a:schemeClr val="bg1"/>
                  </a:glow>
                </a:effectLst>
                <a:latin typeface="Arial" panose="020B0604020202020204" pitchFamily="34" charset="0"/>
                <a:cs typeface="Arial" panose="020B0604020202020204" pitchFamily="34" charset="0"/>
              </a:rPr>
              <a:t>Important points from the module</a:t>
            </a:r>
          </a:p>
          <a:p>
            <a:pPr marL="342900" indent="-342900">
              <a:buFont typeface="Arial" panose="020B0604020202020204" pitchFamily="34" charset="0"/>
              <a:buChar char="•"/>
            </a:pPr>
            <a:r>
              <a:rPr lang="en-US" sz="2400" dirty="0">
                <a:solidFill>
                  <a:schemeClr val="bg1"/>
                </a:solidFill>
                <a:effectLst>
                  <a:glow>
                    <a:schemeClr val="bg1"/>
                  </a:glow>
                </a:effectLst>
                <a:latin typeface="Arial" panose="020B0604020202020204" pitchFamily="34" charset="0"/>
                <a:cs typeface="Arial" panose="020B0604020202020204" pitchFamily="34" charset="0"/>
              </a:rPr>
              <a:t>US$100 annual fee to sponsor a Leo club.</a:t>
            </a:r>
          </a:p>
          <a:p>
            <a:pPr marL="342900" indent="-342900">
              <a:buFont typeface="Arial" panose="020B0604020202020204" pitchFamily="34" charset="0"/>
              <a:buChar char="•"/>
            </a:pPr>
            <a:r>
              <a:rPr lang="en-US" sz="2400" dirty="0">
                <a:solidFill>
                  <a:schemeClr val="bg1"/>
                </a:solidFill>
                <a:effectLst>
                  <a:glow>
                    <a:schemeClr val="bg1"/>
                  </a:glow>
                </a:effectLst>
                <a:latin typeface="Arial" panose="020B0604020202020204" pitchFamily="34" charset="0"/>
                <a:cs typeface="Arial" panose="020B0604020202020204" pitchFamily="34" charset="0"/>
              </a:rPr>
              <a:t>Reporting Leos shows the impact of the Leo club to Lions International; records must be updated yearly with each election.</a:t>
            </a:r>
          </a:p>
          <a:p>
            <a:pPr marL="342900" indent="-342900">
              <a:buFont typeface="Arial" panose="020B0604020202020204" pitchFamily="34" charset="0"/>
              <a:buChar char="•"/>
            </a:pPr>
            <a:r>
              <a:rPr lang="en-US" sz="2400" dirty="0">
                <a:solidFill>
                  <a:schemeClr val="bg1"/>
                </a:solidFill>
                <a:effectLst>
                  <a:glow>
                    <a:schemeClr val="bg1"/>
                  </a:glow>
                </a:effectLst>
                <a:latin typeface="Arial" panose="020B0604020202020204" pitchFamily="34" charset="0"/>
                <a:cs typeface="Arial" panose="020B0604020202020204" pitchFamily="34" charset="0"/>
              </a:rPr>
              <a:t>Leos are covered under Lions’ insurance.</a:t>
            </a:r>
          </a:p>
          <a:p>
            <a:pPr marL="342900" indent="-342900">
              <a:buFont typeface="Arial" panose="020B0604020202020204" pitchFamily="34" charset="0"/>
              <a:buChar char="•"/>
            </a:pPr>
            <a:r>
              <a:rPr lang="en-US" sz="2400" dirty="0">
                <a:solidFill>
                  <a:schemeClr val="bg1"/>
                </a:solidFill>
                <a:effectLst>
                  <a:glow>
                    <a:schemeClr val="bg1"/>
                  </a:glow>
                </a:effectLst>
                <a:latin typeface="Arial" panose="020B0604020202020204" pitchFamily="34" charset="0"/>
                <a:cs typeface="Arial" panose="020B0604020202020204" pitchFamily="34" charset="0"/>
              </a:rPr>
              <a:t>Leo logos are allowed to be used on promotional materials, communications and websites, but can’t be used on items sold for profit. </a:t>
            </a:r>
          </a:p>
          <a:p>
            <a:endParaRPr lang="en-US" sz="2400" dirty="0">
              <a:solidFill>
                <a:schemeClr val="bg1"/>
              </a:solidFill>
              <a:effectLst>
                <a:glow>
                  <a:schemeClr val="bg1"/>
                </a:glow>
              </a:effectLst>
              <a:latin typeface="Arial" panose="020B0604020202020204" pitchFamily="34" charset="0"/>
              <a:cs typeface="Arial" panose="020B0604020202020204" pitchFamily="34" charset="0"/>
            </a:endParaRPr>
          </a:p>
          <a:p>
            <a:r>
              <a:rPr lang="en-US" sz="2400" dirty="0">
                <a:solidFill>
                  <a:schemeClr val="bg1"/>
                </a:solidFill>
                <a:effectLst>
                  <a:glow>
                    <a:schemeClr val="bg1"/>
                  </a:glow>
                </a:effectLst>
                <a:latin typeface="Arial" panose="020B0604020202020204" pitchFamily="34" charset="0"/>
                <a:cs typeface="Arial" panose="020B0604020202020204" pitchFamily="34" charset="0"/>
              </a:rPr>
              <a:t>End of module activity</a:t>
            </a:r>
          </a:p>
          <a:p>
            <a:pPr marL="342900" indent="-342900">
              <a:buFont typeface="Arial" panose="020B0604020202020204" pitchFamily="34" charset="0"/>
              <a:buChar char="•"/>
            </a:pPr>
            <a:r>
              <a:rPr lang="en-US" sz="2400" dirty="0">
                <a:solidFill>
                  <a:schemeClr val="bg1"/>
                </a:solidFill>
                <a:effectLst>
                  <a:glow>
                    <a:schemeClr val="bg1"/>
                  </a:glow>
                </a:effectLst>
                <a:latin typeface="Arial" panose="020B0604020202020204" pitchFamily="34" charset="0"/>
                <a:cs typeface="Arial" panose="020B0604020202020204" pitchFamily="34" charset="0"/>
              </a:rPr>
              <a:t>Discuss topics related to Leo club administration that advisors should be most concerned about. Get advice from current Leo club advisors on best tips for staying on top of administrative tasks. </a:t>
            </a:r>
          </a:p>
          <a:p>
            <a:pPr marL="342900" indent="-342900">
              <a:buFont typeface="Arial" panose="020B0604020202020204" pitchFamily="34" charset="0"/>
              <a:buChar char="•"/>
            </a:pPr>
            <a:endParaRPr lang="en-US" sz="2400" dirty="0">
              <a:solidFill>
                <a:srgbClr val="616262"/>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D14BD94-C57B-CA49-B65C-C762EC78A973}"/>
              </a:ext>
            </a:extLst>
          </p:cNvPr>
          <p:cNvPicPr>
            <a:picLocks noChangeAspect="1"/>
          </p:cNvPicPr>
          <p:nvPr/>
        </p:nvPicPr>
        <p:blipFill>
          <a:blip r:embed="rId4"/>
          <a:stretch>
            <a:fillRect/>
          </a:stretch>
        </p:blipFill>
        <p:spPr>
          <a:xfrm>
            <a:off x="2790826" y="527295"/>
            <a:ext cx="1326937" cy="663469"/>
          </a:xfrm>
          <a:prstGeom prst="rect">
            <a:avLst/>
          </a:prstGeom>
        </p:spPr>
      </p:pic>
    </p:spTree>
    <p:extLst>
      <p:ext uri="{BB962C8B-B14F-4D97-AF65-F5344CB8AC3E}">
        <p14:creationId xmlns:p14="http://schemas.microsoft.com/office/powerpoint/2010/main" val="2750508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42</a:t>
            </a:fld>
            <a:endParaRPr lang="en-US" sz="1000" dirty="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lIns="91440" tIns="45720" rIns="91440" bIns="45720"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en-US" sz="6000" kern="0" dirty="0">
                <a:latin typeface="Arial Black" panose="020B0604020202020204" pitchFamily="34" charset="0"/>
                <a:cs typeface="Arial Black" panose="020B0604020202020204" pitchFamily="34" charset="0"/>
              </a:rPr>
              <a:t>Module 4</a:t>
            </a:r>
          </a:p>
          <a:p>
            <a:pPr>
              <a:spcBef>
                <a:spcPts val="0"/>
              </a:spcBef>
            </a:pPr>
            <a:r>
              <a:rPr lang="en-US" sz="4000" b="0" kern="0" dirty="0">
                <a:latin typeface="Arial"/>
                <a:cs typeface="Arial"/>
              </a:rPr>
              <a:t>Leo Club Program Resources</a:t>
            </a:r>
            <a:endParaRPr lang="en-US" sz="4000" b="0" kern="0" dirty="0"/>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51038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635" y="0"/>
            <a:ext cx="12193592"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14" name="Picture 13">
            <a:extLst>
              <a:ext uri="{FF2B5EF4-FFF2-40B4-BE49-F238E27FC236}">
                <a16:creationId xmlns:a16="http://schemas.microsoft.com/office/drawing/2014/main" id="{8C8BAAAC-1C2C-1C4C-97E3-EEAFF75572DC}"/>
              </a:ext>
            </a:extLst>
          </p:cNvPr>
          <p:cNvPicPr>
            <a:picLocks noChangeAspect="1"/>
          </p:cNvPicPr>
          <p:nvPr/>
        </p:nvPicPr>
        <p:blipFill rotWithShape="1">
          <a:blip r:embed="rId3"/>
          <a:srcRect l="61299" b="29227"/>
          <a:stretch/>
        </p:blipFill>
        <p:spPr>
          <a:xfrm rot="10800000">
            <a:off x="10106928" y="0"/>
            <a:ext cx="2065029" cy="5664586"/>
          </a:xfrm>
          <a:prstGeom prst="rect">
            <a:avLst/>
          </a:prstGeom>
        </p:spPr>
      </p:pic>
      <p:pic>
        <p:nvPicPr>
          <p:cNvPr id="17" name="Picture 16">
            <a:extLst>
              <a:ext uri="{FF2B5EF4-FFF2-40B4-BE49-F238E27FC236}">
                <a16:creationId xmlns:a16="http://schemas.microsoft.com/office/drawing/2014/main" id="{15535B36-2A84-4843-B7CD-C97216D18086}"/>
              </a:ext>
            </a:extLst>
          </p:cNvPr>
          <p:cNvPicPr>
            <a:picLocks noChangeAspect="1"/>
          </p:cNvPicPr>
          <p:nvPr/>
        </p:nvPicPr>
        <p:blipFill rotWithShape="1">
          <a:blip r:embed="rId4"/>
          <a:srcRect l="15744" b="4901"/>
          <a:stretch/>
        </p:blipFill>
        <p:spPr>
          <a:xfrm>
            <a:off x="-41679" y="5178695"/>
            <a:ext cx="991893" cy="1679305"/>
          </a:xfrm>
          <a:prstGeom prst="rect">
            <a:avLst/>
          </a:prstGeom>
        </p:spPr>
      </p:pic>
      <p:sp>
        <p:nvSpPr>
          <p:cNvPr id="10" name="TextBox 9"/>
          <p:cNvSpPr txBox="1"/>
          <p:nvPr/>
        </p:nvSpPr>
        <p:spPr>
          <a:xfrm>
            <a:off x="679496" y="557800"/>
            <a:ext cx="6383479" cy="1261884"/>
          </a:xfrm>
          <a:prstGeom prst="rect">
            <a:avLst/>
          </a:prstGeom>
          <a:noFill/>
        </p:spPr>
        <p:txBody>
          <a:bodyPr wrap="none" rtlCol="0">
            <a:spAutoFit/>
          </a:bodyPr>
          <a:lstStyle/>
          <a:p>
            <a:r>
              <a:rPr lang="en-US" sz="3800" b="1" dirty="0">
                <a:solidFill>
                  <a:schemeClr val="bg1"/>
                </a:solidFill>
                <a:latin typeface="Arial" panose="020B0604020202020204" pitchFamily="34" charset="0"/>
                <a:ea typeface="Helvetica Neue" charset="0"/>
                <a:cs typeface="Arial" panose="020B0604020202020204" pitchFamily="34" charset="0"/>
              </a:rPr>
              <a:t>International Headquarters</a:t>
            </a:r>
          </a:p>
          <a:p>
            <a:r>
              <a:rPr lang="en-US" sz="3800" b="1" dirty="0">
                <a:solidFill>
                  <a:schemeClr val="bg1"/>
                </a:solidFill>
                <a:latin typeface="Arial" panose="020B0604020202020204" pitchFamily="34" charset="0"/>
                <a:ea typeface="Helvetica Neue" charset="0"/>
                <a:cs typeface="Arial" panose="020B0604020202020204" pitchFamily="34" charset="0"/>
              </a:rPr>
              <a:t>Oak Brook, Illinois USA</a:t>
            </a:r>
          </a:p>
        </p:txBody>
      </p:sp>
      <p:sp>
        <p:nvSpPr>
          <p:cNvPr id="16" name="Page Number - White">
            <a:extLst>
              <a:ext uri="{FF2B5EF4-FFF2-40B4-BE49-F238E27FC236}">
                <a16:creationId xmlns:a16="http://schemas.microsoft.com/office/drawing/2014/main" id="{4FC51006-FDCC-E647-BDD4-387B9FA8BD2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43</a:t>
            </a:fld>
            <a:endParaRPr lang="en-US" sz="1000" dirty="0">
              <a:solidFill>
                <a:schemeClr val="bg1"/>
              </a:solidFill>
            </a:endParaRPr>
          </a:p>
        </p:txBody>
      </p:sp>
      <p:sp>
        <p:nvSpPr>
          <p:cNvPr id="13" name="TextBox 12">
            <a:extLst>
              <a:ext uri="{FF2B5EF4-FFF2-40B4-BE49-F238E27FC236}">
                <a16:creationId xmlns:a16="http://schemas.microsoft.com/office/drawing/2014/main" id="{6B7D6E20-A510-442B-A1A6-C20E1B7D5267}"/>
              </a:ext>
            </a:extLst>
          </p:cNvPr>
          <p:cNvSpPr txBox="1"/>
          <p:nvPr/>
        </p:nvSpPr>
        <p:spPr>
          <a:xfrm>
            <a:off x="681271" y="2177873"/>
            <a:ext cx="4242309" cy="2000548"/>
          </a:xfrm>
          <a:prstGeom prst="rect">
            <a:avLst/>
          </a:prstGeom>
          <a:noFill/>
        </p:spPr>
        <p:txBody>
          <a:bodyPr wrap="square" rtlCol="0">
            <a:spAutoFit/>
          </a:bodyPr>
          <a:lstStyle/>
          <a:p>
            <a:r>
              <a:rPr lang="en-US" sz="3200" dirty="0">
                <a:solidFill>
                  <a:schemeClr val="bg1"/>
                </a:solidFill>
                <a:latin typeface="Arial" panose="020B0604020202020204" pitchFamily="34" charset="0"/>
                <a:ea typeface="Helvetica Neue" charset="0"/>
                <a:cs typeface="Arial" panose="020B0604020202020204" pitchFamily="34" charset="0"/>
              </a:rPr>
              <a:t>300 W 22</a:t>
            </a:r>
            <a:r>
              <a:rPr lang="en-US" sz="3200" baseline="30000" dirty="0">
                <a:solidFill>
                  <a:schemeClr val="bg1"/>
                </a:solidFill>
                <a:latin typeface="Arial" panose="020B0604020202020204" pitchFamily="34" charset="0"/>
                <a:ea typeface="Helvetica Neue" charset="0"/>
                <a:cs typeface="Arial" panose="020B0604020202020204" pitchFamily="34" charset="0"/>
              </a:rPr>
              <a:t>nd</a:t>
            </a:r>
            <a:r>
              <a:rPr lang="en-US" sz="3200" dirty="0">
                <a:solidFill>
                  <a:schemeClr val="bg1"/>
                </a:solidFill>
                <a:latin typeface="Arial" panose="020B0604020202020204" pitchFamily="34" charset="0"/>
                <a:ea typeface="Helvetica Neue" charset="0"/>
                <a:cs typeface="Arial" panose="020B0604020202020204" pitchFamily="34" charset="0"/>
              </a:rPr>
              <a:t> Street</a:t>
            </a:r>
          </a:p>
          <a:p>
            <a:r>
              <a:rPr lang="en-US" sz="3200" dirty="0">
                <a:solidFill>
                  <a:schemeClr val="bg1"/>
                </a:solidFill>
                <a:latin typeface="Arial" panose="020B0604020202020204" pitchFamily="34" charset="0"/>
                <a:ea typeface="Helvetica Neue" charset="0"/>
                <a:cs typeface="Arial" panose="020B0604020202020204" pitchFamily="34" charset="0"/>
              </a:rPr>
              <a:t>Oak Brook, Illinois 60523 USA  </a:t>
            </a:r>
          </a:p>
          <a:p>
            <a:pPr algn="ctr"/>
            <a:endParaRPr lang="en-US" sz="2800" dirty="0">
              <a:solidFill>
                <a:schemeClr val="bg1"/>
              </a:solidFill>
              <a:latin typeface="Arial" panose="020B0604020202020204" pitchFamily="34" charset="0"/>
              <a:ea typeface="Helvetica Neue" charset="0"/>
              <a:cs typeface="Arial" panose="020B0604020202020204" pitchFamily="34" charset="0"/>
            </a:endParaRPr>
          </a:p>
        </p:txBody>
      </p:sp>
      <p:pic>
        <p:nvPicPr>
          <p:cNvPr id="18" name="Picture 3">
            <a:extLst>
              <a:ext uri="{FF2B5EF4-FFF2-40B4-BE49-F238E27FC236}">
                <a16:creationId xmlns:a16="http://schemas.microsoft.com/office/drawing/2014/main" id="{8A510019-8597-4289-AB8E-F97F6A421312}"/>
              </a:ext>
            </a:extLst>
          </p:cNvPr>
          <p:cNvPicPr>
            <a:picLocks noChangeAspect="1"/>
          </p:cNvPicPr>
          <p:nvPr/>
        </p:nvPicPr>
        <p:blipFill>
          <a:blip r:embed="rId5"/>
          <a:srcRect/>
          <a:stretch/>
        </p:blipFill>
        <p:spPr bwMode="auto">
          <a:xfrm>
            <a:off x="4779997" y="2329552"/>
            <a:ext cx="5634822" cy="3756548"/>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312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3088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44</a:t>
            </a:fld>
            <a:endParaRPr lang="en-US" sz="1000" dirty="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67537"/>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178695"/>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94301" y="1435723"/>
            <a:ext cx="8875358" cy="496500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Bef>
                <a:spcPts val="600"/>
              </a:spcBef>
              <a:buFont typeface="Arial" pitchFamily="34" charset="0"/>
              <a:buChar char="•"/>
              <a:defRPr/>
            </a:pPr>
            <a:r>
              <a:rPr lang="en-US" sz="2400" dirty="0">
                <a:solidFill>
                  <a:srgbClr val="81827C"/>
                </a:solidFill>
                <a:ea typeface="+mn-ea"/>
                <a:hlinkClick r:id="rId6"/>
              </a:rPr>
              <a:t>Leo page on the Lions website</a:t>
            </a:r>
            <a:r>
              <a:rPr lang="en-US" sz="2400" dirty="0">
                <a:solidFill>
                  <a:srgbClr val="81827C"/>
                </a:solidFill>
                <a:ea typeface="+mn-ea"/>
              </a:rPr>
              <a:t> </a:t>
            </a:r>
          </a:p>
          <a:p>
            <a:pPr marL="342900" indent="-342900">
              <a:spcBef>
                <a:spcPts val="600"/>
              </a:spcBef>
              <a:buFont typeface="Arial" pitchFamily="34" charset="0"/>
              <a:buChar char="•"/>
              <a:defRPr/>
            </a:pPr>
            <a:r>
              <a:rPr lang="en-US" sz="2400" dirty="0">
                <a:solidFill>
                  <a:srgbClr val="81827C"/>
                </a:solidFill>
                <a:latin typeface="Arial"/>
                <a:ea typeface="+mn-ea"/>
                <a:cs typeface="Arial"/>
                <a:hlinkClick r:id="rId7"/>
              </a:rPr>
              <a:t>Leo Marketing and Recruitment Materials</a:t>
            </a:r>
            <a:endParaRPr lang="en-US" sz="2400" dirty="0">
              <a:solidFill>
                <a:srgbClr val="81827C"/>
              </a:solidFill>
              <a:ea typeface="+mn-ea"/>
              <a:hlinkClick r:id="rId7"/>
            </a:endParaRPr>
          </a:p>
          <a:p>
            <a:pPr marL="342900" indent="-342900">
              <a:spcBef>
                <a:spcPts val="600"/>
              </a:spcBef>
              <a:buFont typeface="Arial" pitchFamily="34" charset="0"/>
              <a:buChar char="•"/>
              <a:defRPr/>
            </a:pPr>
            <a:r>
              <a:rPr lang="en-US" sz="2400" dirty="0">
                <a:solidFill>
                  <a:srgbClr val="81827C"/>
                </a:solidFill>
                <a:ea typeface="+mn-ea"/>
                <a:hlinkClick r:id="rId8"/>
              </a:rPr>
              <a:t>Leo Items from the Lions Shop</a:t>
            </a:r>
            <a:endParaRPr lang="en-US" sz="2400" dirty="0">
              <a:solidFill>
                <a:srgbClr val="81827C"/>
              </a:solidFill>
              <a:ea typeface="+mn-ea"/>
            </a:endParaRPr>
          </a:p>
          <a:p>
            <a:pPr marL="342900" indent="-342900">
              <a:spcBef>
                <a:spcPts val="600"/>
              </a:spcBef>
              <a:buFont typeface="Arial" pitchFamily="34" charset="0"/>
              <a:buChar char="•"/>
              <a:defRPr/>
            </a:pPr>
            <a:r>
              <a:rPr lang="en-US" sz="2400" dirty="0">
                <a:solidFill>
                  <a:srgbClr val="616262"/>
                </a:solidFill>
                <a:latin typeface="Arial"/>
                <a:ea typeface="+mn-ea"/>
                <a:cs typeface="Arial"/>
              </a:rPr>
              <a:t>Leo </a:t>
            </a:r>
            <a:r>
              <a:rPr lang="en-US" sz="2400" dirty="0" err="1">
                <a:solidFill>
                  <a:srgbClr val="616262"/>
                </a:solidFill>
                <a:latin typeface="Arial"/>
                <a:ea typeface="+mn-ea"/>
                <a:cs typeface="Arial"/>
              </a:rPr>
              <a:t>eNews</a:t>
            </a:r>
            <a:endParaRPr lang="en-US" sz="2400" dirty="0">
              <a:solidFill>
                <a:srgbClr val="616262"/>
              </a:solidFill>
              <a:latin typeface="Arial"/>
              <a:ea typeface="+mn-ea"/>
              <a:cs typeface="Arial"/>
            </a:endParaRPr>
          </a:p>
          <a:p>
            <a:pPr marL="342900" indent="-342900">
              <a:spcBef>
                <a:spcPts val="600"/>
              </a:spcBef>
              <a:buFont typeface="Arial" pitchFamily="34" charset="0"/>
              <a:buChar char="•"/>
              <a:defRPr/>
            </a:pPr>
            <a:r>
              <a:rPr lang="en-US" sz="2400" dirty="0">
                <a:solidFill>
                  <a:srgbClr val="81827C"/>
                </a:solidFill>
                <a:ea typeface="+mn-ea"/>
                <a:hlinkClick r:id="rId9"/>
              </a:rPr>
              <a:t>Leo Facebook Page</a:t>
            </a:r>
            <a:r>
              <a:rPr lang="en-US" sz="2400" dirty="0">
                <a:solidFill>
                  <a:srgbClr val="81827C"/>
                </a:solidFill>
                <a:ea typeface="+mn-ea"/>
              </a:rPr>
              <a:t> </a:t>
            </a:r>
          </a:p>
          <a:p>
            <a:pPr marL="342900" indent="-342900">
              <a:spcBef>
                <a:spcPts val="600"/>
              </a:spcBef>
              <a:buFont typeface="Arial" pitchFamily="34" charset="0"/>
              <a:buChar char="•"/>
              <a:defRPr/>
            </a:pPr>
            <a:r>
              <a:rPr lang="en-US" sz="2400" dirty="0">
                <a:solidFill>
                  <a:srgbClr val="81827C"/>
                </a:solidFill>
                <a:ea typeface="+mn-ea"/>
                <a:hlinkClick r:id="rId10"/>
              </a:rPr>
              <a:t>Lions Learning Center and Leadership Institutes</a:t>
            </a:r>
            <a:endParaRPr lang="en-US" sz="2400" dirty="0">
              <a:solidFill>
                <a:srgbClr val="81827C"/>
              </a:solidFill>
              <a:ea typeface="+mn-ea"/>
            </a:endParaRPr>
          </a:p>
          <a:p>
            <a:pPr marL="342900" indent="-342900">
              <a:spcBef>
                <a:spcPts val="600"/>
              </a:spcBef>
              <a:buFont typeface="Arial" pitchFamily="34" charset="0"/>
              <a:buChar char="•"/>
              <a:defRPr/>
            </a:pPr>
            <a:r>
              <a:rPr lang="en-US" sz="2400" dirty="0">
                <a:solidFill>
                  <a:srgbClr val="81827C"/>
                </a:solidFill>
                <a:ea typeface="+mn-ea"/>
                <a:hlinkClick r:id="rId11"/>
              </a:rPr>
              <a:t>Leo Leadership Grant Program</a:t>
            </a:r>
          </a:p>
          <a:p>
            <a:pPr marL="342900" indent="-342900">
              <a:spcBef>
                <a:spcPts val="600"/>
              </a:spcBef>
              <a:buFont typeface="Arial" pitchFamily="34" charset="0"/>
              <a:buChar char="•"/>
              <a:defRPr/>
            </a:pPr>
            <a:r>
              <a:rPr lang="en-US" sz="2400" dirty="0">
                <a:solidFill>
                  <a:srgbClr val="81827C"/>
                </a:solidFill>
                <a:ea typeface="+mn-ea"/>
                <a:hlinkClick r:id="rId11"/>
              </a:rPr>
              <a:t>LCIF Leo Service Grant</a:t>
            </a:r>
            <a:endParaRPr lang="en-US" sz="2400" dirty="0">
              <a:solidFill>
                <a:srgbClr val="81827C"/>
              </a:solidFill>
              <a:ea typeface="+mn-ea"/>
            </a:endParaRPr>
          </a:p>
          <a:p>
            <a:pPr marL="342900" indent="-342900">
              <a:spcBef>
                <a:spcPts val="600"/>
              </a:spcBef>
              <a:buFont typeface="Arial" pitchFamily="34" charset="0"/>
              <a:buChar char="•"/>
              <a:defRPr/>
            </a:pPr>
            <a:r>
              <a:rPr lang="en-US" sz="2400" dirty="0">
                <a:solidFill>
                  <a:srgbClr val="81827C"/>
                </a:solidFill>
                <a:ea typeface="+mn-ea"/>
                <a:hlinkClick r:id="rId12"/>
              </a:rPr>
              <a:t>Leo Constitutional Area Events, Lions Clubs International Convention</a:t>
            </a:r>
            <a:endParaRPr lang="en-US" sz="2400" dirty="0">
              <a:solidFill>
                <a:srgbClr val="81827C"/>
              </a:solidFill>
              <a:ea typeface="+mn-ea"/>
            </a:endParaRPr>
          </a:p>
          <a:p>
            <a:pPr marL="342900" indent="-342900">
              <a:spcBef>
                <a:spcPts val="600"/>
              </a:spcBef>
              <a:buFont typeface="Arial" pitchFamily="34" charset="0"/>
              <a:buChar char="•"/>
              <a:defRPr/>
            </a:pPr>
            <a:r>
              <a:rPr lang="en-US" sz="2400" dirty="0">
                <a:solidFill>
                  <a:srgbClr val="81827C"/>
                </a:solidFill>
                <a:ea typeface="+mn-ea"/>
                <a:hlinkClick r:id="rId13"/>
              </a:rPr>
              <a:t>Awards and Recognition</a:t>
            </a:r>
            <a:endParaRPr lang="en-US" sz="2400" dirty="0">
              <a:solidFill>
                <a:srgbClr val="81827C"/>
              </a:solidFill>
              <a:ea typeface="+mn-ea"/>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18502" y="63562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55565A"/>
                </a:solidFill>
                <a:latin typeface="Arial" panose="020B0604020202020204" pitchFamily="34" charset="0"/>
                <a:cs typeface="Arial" panose="020B0604020202020204" pitchFamily="34" charset="0"/>
              </a:rPr>
              <a:t>Leo Club Program resources</a:t>
            </a:r>
          </a:p>
        </p:txBody>
      </p:sp>
    </p:spTree>
    <p:extLst>
      <p:ext uri="{BB962C8B-B14F-4D97-AF65-F5344CB8AC3E}">
        <p14:creationId xmlns:p14="http://schemas.microsoft.com/office/powerpoint/2010/main" val="129043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5AE63C-AC92-FF43-9712-4D97EBD82AA1}"/>
              </a:ext>
            </a:extLst>
          </p:cNvPr>
          <p:cNvSpPr/>
          <p:nvPr/>
        </p:nvSpPr>
        <p:spPr>
          <a:xfrm>
            <a:off x="-1592" y="0"/>
            <a:ext cx="12193592"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3" name="Picture 2" descr="Graphical user interface, website&#10;&#10;Description automatically generated">
            <a:extLst>
              <a:ext uri="{FF2B5EF4-FFF2-40B4-BE49-F238E27FC236}">
                <a16:creationId xmlns:a16="http://schemas.microsoft.com/office/drawing/2014/main" id="{72E06FB5-E861-4C3A-A8CB-F3009E2CAB91}"/>
              </a:ext>
            </a:extLst>
          </p:cNvPr>
          <p:cNvPicPr>
            <a:picLocks noChangeAspect="1"/>
          </p:cNvPicPr>
          <p:nvPr/>
        </p:nvPicPr>
        <p:blipFill rotWithShape="1">
          <a:blip r:embed="rId3"/>
          <a:srcRect l="6500" r="14416" b="20510"/>
          <a:stretch/>
        </p:blipFill>
        <p:spPr>
          <a:xfrm>
            <a:off x="1275080" y="0"/>
            <a:ext cx="9641840" cy="6856718"/>
          </a:xfrm>
          <a:prstGeom prst="rect">
            <a:avLst/>
          </a:prstGeom>
        </p:spPr>
      </p:pic>
      <p:sp>
        <p:nvSpPr>
          <p:cNvPr id="4" name="Text Placeholder 18">
            <a:extLst>
              <a:ext uri="{FF2B5EF4-FFF2-40B4-BE49-F238E27FC236}">
                <a16:creationId xmlns:a16="http://schemas.microsoft.com/office/drawing/2014/main" id="{5880BB78-7DF9-4FD1-8155-101E8C40A8FC}"/>
              </a:ext>
            </a:extLst>
          </p:cNvPr>
          <p:cNvSpPr txBox="1">
            <a:spLocks/>
          </p:cNvSpPr>
          <p:nvPr/>
        </p:nvSpPr>
        <p:spPr>
          <a:xfrm>
            <a:off x="3123265" y="3336019"/>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407CCA"/>
                </a:solidFill>
                <a:hlinkClick r:id="rId4">
                  <a:extLst>
                    <a:ext uri="{A12FA001-AC4F-418D-AE19-62706E023703}">
                      <ahyp:hlinkClr xmlns:ahyp="http://schemas.microsoft.com/office/drawing/2018/hyperlinkcolor" val="tx"/>
                    </a:ext>
                  </a:extLst>
                </a:hlinkClick>
              </a:rPr>
              <a:t>www.lionsclubs.org/leos</a:t>
            </a:r>
            <a:endParaRPr lang="en-US" kern="0" dirty="0">
              <a:solidFill>
                <a:srgbClr val="407CCA"/>
              </a:solidFill>
            </a:endParaRPr>
          </a:p>
        </p:txBody>
      </p:sp>
      <p:sp>
        <p:nvSpPr>
          <p:cNvPr id="6" name="Page Number - White">
            <a:extLst>
              <a:ext uri="{FF2B5EF4-FFF2-40B4-BE49-F238E27FC236}">
                <a16:creationId xmlns:a16="http://schemas.microsoft.com/office/drawing/2014/main" id="{8E7A5ACB-3658-964F-9E06-8F762E304F9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45</a:t>
            </a:fld>
            <a:endParaRPr lang="en-US" sz="1000" dirty="0">
              <a:solidFill>
                <a:schemeClr val="bg1"/>
              </a:solidFill>
            </a:endParaRPr>
          </a:p>
        </p:txBody>
      </p:sp>
      <p:pic>
        <p:nvPicPr>
          <p:cNvPr id="7" name="Picture 6">
            <a:extLst>
              <a:ext uri="{FF2B5EF4-FFF2-40B4-BE49-F238E27FC236}">
                <a16:creationId xmlns:a16="http://schemas.microsoft.com/office/drawing/2014/main" id="{5F9C4B6A-92F4-C64C-A390-86B2777D2F69}"/>
              </a:ext>
            </a:extLst>
          </p:cNvPr>
          <p:cNvPicPr>
            <a:picLocks noChangeAspect="1"/>
          </p:cNvPicPr>
          <p:nvPr/>
        </p:nvPicPr>
        <p:blipFill rotWithShape="1">
          <a:blip r:embed="rId5"/>
          <a:srcRect l="15744" b="4901"/>
          <a:stretch/>
        </p:blipFill>
        <p:spPr>
          <a:xfrm>
            <a:off x="0" y="5177413"/>
            <a:ext cx="991893" cy="1679305"/>
          </a:xfrm>
          <a:prstGeom prst="rect">
            <a:avLst/>
          </a:prstGeom>
        </p:spPr>
      </p:pic>
      <p:pic>
        <p:nvPicPr>
          <p:cNvPr id="8" name="Picture 7">
            <a:extLst>
              <a:ext uri="{FF2B5EF4-FFF2-40B4-BE49-F238E27FC236}">
                <a16:creationId xmlns:a16="http://schemas.microsoft.com/office/drawing/2014/main" id="{0F97CA1D-D682-6741-97FC-06B3912F3481}"/>
              </a:ext>
            </a:extLst>
          </p:cNvPr>
          <p:cNvPicPr>
            <a:picLocks noChangeAspect="1"/>
          </p:cNvPicPr>
          <p:nvPr/>
        </p:nvPicPr>
        <p:blipFill rotWithShape="1">
          <a:blip r:embed="rId6"/>
          <a:srcRect l="61299" b="29227"/>
          <a:stretch/>
        </p:blipFill>
        <p:spPr>
          <a:xfrm rot="10800000">
            <a:off x="10106928" y="0"/>
            <a:ext cx="2065029" cy="5664586"/>
          </a:xfrm>
          <a:prstGeom prst="rect">
            <a:avLst/>
          </a:prstGeom>
        </p:spPr>
      </p:pic>
    </p:spTree>
    <p:extLst>
      <p:ext uri="{BB962C8B-B14F-4D97-AF65-F5344CB8AC3E}">
        <p14:creationId xmlns:p14="http://schemas.microsoft.com/office/powerpoint/2010/main" val="217752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sz="1800" b="1" dirty="0">
              <a:solidFill>
                <a:schemeClr val="bg1"/>
              </a:solidFill>
              <a:latin typeface="Arial" panose="020B0604020202020204" pitchFamily="34" charset="0"/>
              <a:ea typeface="Helvetica Neue" charset="0"/>
              <a:cs typeface="Arial" panose="020B0604020202020204" pitchFamily="34" charset="0"/>
            </a:endParaRPr>
          </a:p>
        </p:txBody>
      </p:sp>
      <p:pic>
        <p:nvPicPr>
          <p:cNvPr id="14" name="Picture 13">
            <a:extLst>
              <a:ext uri="{FF2B5EF4-FFF2-40B4-BE49-F238E27FC236}">
                <a16:creationId xmlns:a16="http://schemas.microsoft.com/office/drawing/2014/main" id="{8C8BAAAC-1C2C-1C4C-97E3-EEAFF75572DC}"/>
              </a:ext>
            </a:extLst>
          </p:cNvPr>
          <p:cNvPicPr>
            <a:picLocks noChangeAspect="1"/>
          </p:cNvPicPr>
          <p:nvPr/>
        </p:nvPicPr>
        <p:blipFill rotWithShape="1">
          <a:blip r:embed="rId3"/>
          <a:srcRect l="61299" b="29227"/>
          <a:stretch/>
        </p:blipFill>
        <p:spPr>
          <a:xfrm rot="10800000">
            <a:off x="10106928" y="0"/>
            <a:ext cx="2065029" cy="5664586"/>
          </a:xfrm>
          <a:prstGeom prst="rect">
            <a:avLst/>
          </a:prstGeom>
        </p:spPr>
      </p:pic>
      <p:pic>
        <p:nvPicPr>
          <p:cNvPr id="17" name="Picture 16">
            <a:extLst>
              <a:ext uri="{FF2B5EF4-FFF2-40B4-BE49-F238E27FC236}">
                <a16:creationId xmlns:a16="http://schemas.microsoft.com/office/drawing/2014/main" id="{15535B36-2A84-4843-B7CD-C97216D18086}"/>
              </a:ext>
            </a:extLst>
          </p:cNvPr>
          <p:cNvPicPr>
            <a:picLocks noChangeAspect="1"/>
          </p:cNvPicPr>
          <p:nvPr/>
        </p:nvPicPr>
        <p:blipFill rotWithShape="1">
          <a:blip r:embed="rId4"/>
          <a:srcRect l="15744" b="4901"/>
          <a:stretch/>
        </p:blipFill>
        <p:spPr>
          <a:xfrm>
            <a:off x="-1" y="5178694"/>
            <a:ext cx="991893" cy="1679305"/>
          </a:xfrm>
          <a:prstGeom prst="rect">
            <a:avLst/>
          </a:prstGeom>
        </p:spPr>
      </p:pic>
      <p:sp>
        <p:nvSpPr>
          <p:cNvPr id="16" name="Page Number - White">
            <a:extLst>
              <a:ext uri="{FF2B5EF4-FFF2-40B4-BE49-F238E27FC236}">
                <a16:creationId xmlns:a16="http://schemas.microsoft.com/office/drawing/2014/main" id="{4FC51006-FDCC-E647-BDD4-387B9FA8BD2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46</a:t>
            </a:fld>
            <a:endParaRPr lang="en-US" sz="1000" dirty="0">
              <a:solidFill>
                <a:schemeClr val="bg1"/>
              </a:solidFill>
            </a:endParaRPr>
          </a:p>
        </p:txBody>
      </p:sp>
      <p:sp>
        <p:nvSpPr>
          <p:cNvPr id="13" name="TextBox 12">
            <a:extLst>
              <a:ext uri="{FF2B5EF4-FFF2-40B4-BE49-F238E27FC236}">
                <a16:creationId xmlns:a16="http://schemas.microsoft.com/office/drawing/2014/main" id="{77E5454F-0090-49EB-B58C-AF911BCDA886}"/>
              </a:ext>
            </a:extLst>
          </p:cNvPr>
          <p:cNvSpPr txBox="1"/>
          <p:nvPr/>
        </p:nvSpPr>
        <p:spPr>
          <a:xfrm>
            <a:off x="419203" y="546247"/>
            <a:ext cx="4579517"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ea typeface="Helvetica Neue" charset="0"/>
                <a:cs typeface="Arial" panose="020B0604020202020204" pitchFamily="34" charset="0"/>
              </a:rPr>
              <a:t>Online resources</a:t>
            </a:r>
            <a:endParaRPr lang="en-US" sz="2800" b="1" dirty="0">
              <a:solidFill>
                <a:schemeClr val="bg1"/>
              </a:solidFill>
              <a:latin typeface="Arial" panose="020B0604020202020204" pitchFamily="34" charset="0"/>
              <a:ea typeface="Helvetica Neue" charset="0"/>
              <a:cs typeface="Arial" panose="020B0604020202020204" pitchFamily="34" charset="0"/>
            </a:endParaRPr>
          </a:p>
        </p:txBody>
      </p:sp>
      <p:pic>
        <p:nvPicPr>
          <p:cNvPr id="4" name="Picture 3" descr="Graphical user interface, text&#10;&#10;Description automatically generated">
            <a:extLst>
              <a:ext uri="{FF2B5EF4-FFF2-40B4-BE49-F238E27FC236}">
                <a16:creationId xmlns:a16="http://schemas.microsoft.com/office/drawing/2014/main" id="{6E5B9EB2-6405-4512-8A01-2735334C4B01}"/>
              </a:ext>
            </a:extLst>
          </p:cNvPr>
          <p:cNvPicPr>
            <a:picLocks noChangeAspect="1"/>
          </p:cNvPicPr>
          <p:nvPr/>
        </p:nvPicPr>
        <p:blipFill>
          <a:blip r:embed="rId5"/>
          <a:stretch>
            <a:fillRect/>
          </a:stretch>
        </p:blipFill>
        <p:spPr>
          <a:xfrm>
            <a:off x="795956" y="1321422"/>
            <a:ext cx="8006129" cy="2703866"/>
          </a:xfrm>
          <a:prstGeom prst="rect">
            <a:avLst/>
          </a:prstGeom>
          <a:ln>
            <a:solidFill>
              <a:srgbClr val="616262"/>
            </a:solidFill>
          </a:ln>
        </p:spPr>
      </p:pic>
      <p:pic>
        <p:nvPicPr>
          <p:cNvPr id="5" name="Picture 4" descr="A picture containing graphical user interface&#10;&#10;Description automatically generated">
            <a:extLst>
              <a:ext uri="{FF2B5EF4-FFF2-40B4-BE49-F238E27FC236}">
                <a16:creationId xmlns:a16="http://schemas.microsoft.com/office/drawing/2014/main" id="{E0DD0A29-F4D5-4468-9D68-90EC18AC4599}"/>
              </a:ext>
            </a:extLst>
          </p:cNvPr>
          <p:cNvPicPr>
            <a:picLocks noChangeAspect="1"/>
          </p:cNvPicPr>
          <p:nvPr/>
        </p:nvPicPr>
        <p:blipFill>
          <a:blip r:embed="rId6"/>
          <a:stretch>
            <a:fillRect/>
          </a:stretch>
        </p:blipFill>
        <p:spPr>
          <a:xfrm>
            <a:off x="2349598" y="3367551"/>
            <a:ext cx="2703866" cy="2703866"/>
          </a:xfrm>
          <a:prstGeom prst="rect">
            <a:avLst/>
          </a:prstGeom>
          <a:ln>
            <a:solidFill>
              <a:srgbClr val="616262"/>
            </a:solidFill>
          </a:ln>
        </p:spPr>
      </p:pic>
      <p:pic>
        <p:nvPicPr>
          <p:cNvPr id="3" name="Picture 2" descr="Logo&#10;&#10;Description automatically generated">
            <a:extLst>
              <a:ext uri="{FF2B5EF4-FFF2-40B4-BE49-F238E27FC236}">
                <a16:creationId xmlns:a16="http://schemas.microsoft.com/office/drawing/2014/main" id="{B51B8DBC-77AE-4E31-AF94-ADF686804128}"/>
              </a:ext>
            </a:extLst>
          </p:cNvPr>
          <p:cNvPicPr>
            <a:picLocks noChangeAspect="1"/>
          </p:cNvPicPr>
          <p:nvPr/>
        </p:nvPicPr>
        <p:blipFill>
          <a:blip r:embed="rId7"/>
          <a:stretch>
            <a:fillRect/>
          </a:stretch>
        </p:blipFill>
        <p:spPr>
          <a:xfrm>
            <a:off x="8136485" y="1682138"/>
            <a:ext cx="2636043" cy="4686299"/>
          </a:xfrm>
          <a:prstGeom prst="rect">
            <a:avLst/>
          </a:prstGeom>
          <a:ln>
            <a:solidFill>
              <a:schemeClr val="bg1"/>
            </a:solidFill>
          </a:ln>
        </p:spPr>
      </p:pic>
    </p:spTree>
    <p:extLst>
      <p:ext uri="{BB962C8B-B14F-4D97-AF65-F5344CB8AC3E}">
        <p14:creationId xmlns:p14="http://schemas.microsoft.com/office/powerpoint/2010/main" val="1854191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47</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05667" y="726376"/>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600" b="1" kern="0" dirty="0">
                <a:solidFill>
                  <a:srgbClr val="616262"/>
                </a:solidFill>
              </a:rPr>
              <a:t>Leo club marketing and recruitment resources </a:t>
            </a:r>
            <a:endParaRPr lang="en-US" b="1" kern="0" dirty="0">
              <a:solidFill>
                <a:srgbClr val="616262"/>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447461" y="384921"/>
            <a:ext cx="1558206" cy="1558206"/>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A6C3DA3F-B10F-456F-8CCB-0C1E66B47EAE}"/>
              </a:ext>
            </a:extLst>
          </p:cNvPr>
          <p:cNvPicPr>
            <a:picLocks noChangeAspect="1"/>
          </p:cNvPicPr>
          <p:nvPr/>
        </p:nvPicPr>
        <p:blipFill rotWithShape="1">
          <a:blip r:embed="rId5"/>
          <a:srcRect l="51925"/>
          <a:stretch/>
        </p:blipFill>
        <p:spPr>
          <a:xfrm>
            <a:off x="963162" y="2056383"/>
            <a:ext cx="4051065" cy="4186100"/>
          </a:xfrm>
          <a:prstGeom prst="rect">
            <a:avLst/>
          </a:prstGeom>
          <a:ln>
            <a:solidFill>
              <a:srgbClr val="616262"/>
            </a:solidFill>
          </a:ln>
        </p:spPr>
      </p:pic>
      <p:pic>
        <p:nvPicPr>
          <p:cNvPr id="2" name="Picture 1" descr="A close up of text on a white background&#10;&#10;Description automatically generated">
            <a:extLst>
              <a:ext uri="{FF2B5EF4-FFF2-40B4-BE49-F238E27FC236}">
                <a16:creationId xmlns:a16="http://schemas.microsoft.com/office/drawing/2014/main" id="{274F2320-20B7-4240-A280-27A14D525AD0}"/>
              </a:ext>
            </a:extLst>
          </p:cNvPr>
          <p:cNvPicPr>
            <a:picLocks noChangeAspect="1"/>
          </p:cNvPicPr>
          <p:nvPr/>
        </p:nvPicPr>
        <p:blipFill>
          <a:blip r:embed="rId6"/>
          <a:stretch>
            <a:fillRect/>
          </a:stretch>
        </p:blipFill>
        <p:spPr>
          <a:xfrm>
            <a:off x="5234658" y="2056383"/>
            <a:ext cx="2594242" cy="2480744"/>
          </a:xfrm>
          <a:prstGeom prst="rect">
            <a:avLst/>
          </a:prstGeom>
          <a:ln>
            <a:solidFill>
              <a:srgbClr val="616262"/>
            </a:solidFill>
          </a:ln>
        </p:spPr>
      </p:pic>
      <p:pic>
        <p:nvPicPr>
          <p:cNvPr id="11" name="Picture 10" descr="Logo&#10;&#10;Description automatically generated">
            <a:extLst>
              <a:ext uri="{FF2B5EF4-FFF2-40B4-BE49-F238E27FC236}">
                <a16:creationId xmlns:a16="http://schemas.microsoft.com/office/drawing/2014/main" id="{72E46A45-207B-45F0-9D0A-FC5D9776C7BF}"/>
              </a:ext>
            </a:extLst>
          </p:cNvPr>
          <p:cNvPicPr>
            <a:picLocks noChangeAspect="1"/>
          </p:cNvPicPr>
          <p:nvPr/>
        </p:nvPicPr>
        <p:blipFill>
          <a:blip r:embed="rId7"/>
          <a:stretch>
            <a:fillRect/>
          </a:stretch>
        </p:blipFill>
        <p:spPr>
          <a:xfrm>
            <a:off x="5234658" y="4620346"/>
            <a:ext cx="2594242" cy="1622138"/>
          </a:xfrm>
          <a:prstGeom prst="rect">
            <a:avLst/>
          </a:prstGeom>
          <a:ln>
            <a:solidFill>
              <a:srgbClr val="616262"/>
            </a:solidFill>
          </a:ln>
        </p:spPr>
      </p:pic>
      <p:pic>
        <p:nvPicPr>
          <p:cNvPr id="10" name="Picture 9" descr="A picture containing text&#10;&#10;Description automatically generated">
            <a:extLst>
              <a:ext uri="{FF2B5EF4-FFF2-40B4-BE49-F238E27FC236}">
                <a16:creationId xmlns:a16="http://schemas.microsoft.com/office/drawing/2014/main" id="{765ACA80-1F51-4666-8A50-DCA787DD06C8}"/>
              </a:ext>
            </a:extLst>
          </p:cNvPr>
          <p:cNvPicPr>
            <a:picLocks noChangeAspect="1"/>
          </p:cNvPicPr>
          <p:nvPr/>
        </p:nvPicPr>
        <p:blipFill>
          <a:blip r:embed="rId8"/>
          <a:stretch>
            <a:fillRect/>
          </a:stretch>
        </p:blipFill>
        <p:spPr>
          <a:xfrm>
            <a:off x="8049331" y="2072097"/>
            <a:ext cx="2780257" cy="4170386"/>
          </a:xfrm>
          <a:prstGeom prst="rect">
            <a:avLst/>
          </a:prstGeom>
          <a:ln>
            <a:solidFill>
              <a:srgbClr val="616262"/>
            </a:solidFill>
          </a:ln>
        </p:spPr>
      </p:pic>
    </p:spTree>
    <p:extLst>
      <p:ext uri="{BB962C8B-B14F-4D97-AF65-F5344CB8AC3E}">
        <p14:creationId xmlns:p14="http://schemas.microsoft.com/office/powerpoint/2010/main" val="1591599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ED8E55-A62E-4810-8FD2-F9D4F926FAAA}"/>
              </a:ext>
            </a:extLst>
          </p:cNvPr>
          <p:cNvSpPr txBox="1"/>
          <p:nvPr/>
        </p:nvSpPr>
        <p:spPr>
          <a:xfrm>
            <a:off x="704707" y="1257686"/>
            <a:ext cx="3845052" cy="4647426"/>
          </a:xfrm>
          <a:prstGeom prst="rect">
            <a:avLst/>
          </a:prstGeom>
          <a:noFill/>
          <a:ln>
            <a:noFill/>
          </a:ln>
        </p:spPr>
        <p:txBody>
          <a:bodyPr wrap="square">
            <a:spAutoFit/>
          </a:bodyPr>
          <a:lstStyle/>
          <a:p>
            <a:r>
              <a:rPr lang="en-US" sz="2400" dirty="0">
                <a:solidFill>
                  <a:srgbClr val="616262"/>
                </a:solidFill>
                <a:latin typeface="Arial" panose="020B0604020202020204" pitchFamily="34" charset="0"/>
                <a:cs typeface="Arial" panose="020B0604020202020204" pitchFamily="34" charset="0"/>
              </a:rPr>
              <a:t>For printed Leo recruitment materials:</a:t>
            </a:r>
          </a:p>
          <a:p>
            <a:endParaRPr lang="en-US" sz="2400" dirty="0">
              <a:solidFill>
                <a:srgbClr val="616262"/>
              </a:solidFill>
              <a:latin typeface="Arial" panose="020B0604020202020204" pitchFamily="34" charset="0"/>
              <a:cs typeface="Arial" panose="020B0604020202020204" pitchFamily="34" charset="0"/>
            </a:endParaRPr>
          </a:p>
          <a:p>
            <a:r>
              <a:rPr lang="en-US" sz="2400" dirty="0">
                <a:solidFill>
                  <a:srgbClr val="616262"/>
                </a:solidFill>
                <a:latin typeface="Arial" panose="020B0604020202020204" pitchFamily="34" charset="0"/>
                <a:cs typeface="Arial" panose="020B0604020202020204" pitchFamily="34" charset="0"/>
              </a:rPr>
              <a:t>Search “Leo Club Program Publication Order Form” on lionsclubs.org for printed Leo recruiting materials. </a:t>
            </a:r>
          </a:p>
          <a:p>
            <a:endParaRPr lang="en-US" sz="2400" dirty="0">
              <a:solidFill>
                <a:srgbClr val="81827C"/>
              </a:solidFill>
              <a:latin typeface="Arial" panose="020B0604020202020204" pitchFamily="34" charset="0"/>
              <a:cs typeface="Arial" panose="020B0604020202020204" pitchFamily="34" charset="0"/>
            </a:endParaRPr>
          </a:p>
          <a:p>
            <a:r>
              <a:rPr lang="en-US" sz="2400" dirty="0">
                <a:solidFill>
                  <a:srgbClr val="616262"/>
                </a:solidFill>
                <a:latin typeface="Arial" panose="020B0604020202020204" pitchFamily="34" charset="0"/>
                <a:cs typeface="Arial" panose="020B0604020202020204" pitchFamily="34" charset="0"/>
              </a:rPr>
              <a:t>Submit completed form to </a:t>
            </a:r>
            <a:r>
              <a:rPr lang="en-US" sz="2800" b="1" kern="0" dirty="0">
                <a:solidFill>
                  <a:srgbClr val="407CCA"/>
                </a:solidFill>
                <a:hlinkClick r:id="rId3">
                  <a:extLst>
                    <a:ext uri="{A12FA001-AC4F-418D-AE19-62706E023703}">
                      <ahyp:hlinkClr xmlns:ahyp="http://schemas.microsoft.com/office/drawing/2018/hyperlinkcolor" val="tx"/>
                    </a:ext>
                  </a:extLst>
                </a:hlinkClick>
              </a:rPr>
              <a:t>leo@lionsclubs.org</a:t>
            </a:r>
            <a:r>
              <a:rPr lang="en-US" sz="2800" b="1" kern="0" dirty="0">
                <a:solidFill>
                  <a:srgbClr val="407CCA"/>
                </a:solidFill>
              </a:rPr>
              <a:t>. </a:t>
            </a:r>
          </a:p>
          <a:p>
            <a:endParaRPr lang="en-US" sz="2800" b="1" kern="0" dirty="0">
              <a:solidFill>
                <a:schemeClr val="accent6"/>
              </a:solidFill>
            </a:endParaRPr>
          </a:p>
        </p:txBody>
      </p:sp>
      <p:pic>
        <p:nvPicPr>
          <p:cNvPr id="7" name="Picture 6" descr="A picture containing table&#10;&#10;Description automatically generated">
            <a:extLst>
              <a:ext uri="{FF2B5EF4-FFF2-40B4-BE49-F238E27FC236}">
                <a16:creationId xmlns:a16="http://schemas.microsoft.com/office/drawing/2014/main" id="{0A5510D7-5E15-4F65-8EB8-EB3252F03F21}"/>
              </a:ext>
            </a:extLst>
          </p:cNvPr>
          <p:cNvPicPr>
            <a:picLocks noChangeAspect="1"/>
          </p:cNvPicPr>
          <p:nvPr/>
        </p:nvPicPr>
        <p:blipFill rotWithShape="1">
          <a:blip r:embed="rId4"/>
          <a:srcRect b="7929"/>
          <a:stretch/>
        </p:blipFill>
        <p:spPr>
          <a:xfrm>
            <a:off x="5012436" y="558374"/>
            <a:ext cx="6474857" cy="5741252"/>
          </a:xfrm>
          <a:prstGeom prst="rect">
            <a:avLst/>
          </a:prstGeom>
          <a:ln>
            <a:solidFill>
              <a:srgbClr val="616262"/>
            </a:solidFill>
          </a:ln>
        </p:spPr>
      </p:pic>
      <p:pic>
        <p:nvPicPr>
          <p:cNvPr id="4" name="Picture 3">
            <a:extLst>
              <a:ext uri="{FF2B5EF4-FFF2-40B4-BE49-F238E27FC236}">
                <a16:creationId xmlns:a16="http://schemas.microsoft.com/office/drawing/2014/main" id="{9B61C321-3505-BE49-8E6C-BF6A122E9A21}"/>
              </a:ext>
            </a:extLst>
          </p:cNvPr>
          <p:cNvPicPr>
            <a:picLocks noChangeAspect="1"/>
          </p:cNvPicPr>
          <p:nvPr/>
        </p:nvPicPr>
        <p:blipFill rotWithShape="1">
          <a:blip r:embed="rId5"/>
          <a:srcRect l="15744" b="4901"/>
          <a:stretch/>
        </p:blipFill>
        <p:spPr>
          <a:xfrm>
            <a:off x="-20043" y="5178695"/>
            <a:ext cx="991893" cy="1679305"/>
          </a:xfrm>
          <a:prstGeom prst="rect">
            <a:avLst/>
          </a:prstGeom>
        </p:spPr>
      </p:pic>
      <p:sp>
        <p:nvSpPr>
          <p:cNvPr id="5" name="Page Number - White">
            <a:extLst>
              <a:ext uri="{FF2B5EF4-FFF2-40B4-BE49-F238E27FC236}">
                <a16:creationId xmlns:a16="http://schemas.microsoft.com/office/drawing/2014/main" id="{B67ED5DA-5F7A-E546-95F4-1341E919858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48</a:t>
            </a:fld>
            <a:endParaRPr lang="en-US" sz="1000" dirty="0">
              <a:solidFill>
                <a:srgbClr val="55565A"/>
              </a:solidFill>
            </a:endParaRPr>
          </a:p>
        </p:txBody>
      </p:sp>
    </p:spTree>
    <p:extLst>
      <p:ext uri="{BB962C8B-B14F-4D97-AF65-F5344CB8AC3E}">
        <p14:creationId xmlns:p14="http://schemas.microsoft.com/office/powerpoint/2010/main" val="2290011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49</a:t>
            </a:fld>
            <a:endParaRPr lang="en-US" sz="1000" dirty="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807161" y="927898"/>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600" b="1" kern="0" dirty="0">
                <a:solidFill>
                  <a:srgbClr val="616262"/>
                </a:solidFill>
              </a:rPr>
              <a:t>Leo club items from the Lions Shop</a:t>
            </a:r>
            <a:endParaRPr lang="en-US" b="1" kern="0" dirty="0">
              <a:solidFill>
                <a:srgbClr val="616262"/>
              </a:solidFill>
            </a:endParaRPr>
          </a:p>
        </p:txBody>
      </p:sp>
      <p:sp>
        <p:nvSpPr>
          <p:cNvPr id="13" name="Body Copy">
            <a:extLst>
              <a:ext uri="{FF2B5EF4-FFF2-40B4-BE49-F238E27FC236}">
                <a16:creationId xmlns:a16="http://schemas.microsoft.com/office/drawing/2014/main" id="{7CD9EC34-F818-4F53-8EDD-4E4E05FF195E}"/>
              </a:ext>
            </a:extLst>
          </p:cNvPr>
          <p:cNvSpPr txBox="1">
            <a:spLocks/>
          </p:cNvSpPr>
          <p:nvPr/>
        </p:nvSpPr>
        <p:spPr>
          <a:xfrm>
            <a:off x="807161" y="1803194"/>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600"/>
              </a:spcBef>
              <a:defRPr/>
            </a:pPr>
            <a:r>
              <a:rPr lang="en-US" sz="2400" dirty="0">
                <a:solidFill>
                  <a:srgbClr val="616262"/>
                </a:solidFill>
                <a:ea typeface="+mn-ea"/>
              </a:rPr>
              <a:t>Available from the Lions Shop </a:t>
            </a:r>
            <a:r>
              <a:rPr lang="en-US" sz="2400" dirty="0">
                <a:solidFill>
                  <a:srgbClr val="81827C"/>
                </a:solidFill>
                <a:ea typeface="+mn-ea"/>
              </a:rPr>
              <a:t>(</a:t>
            </a:r>
            <a:r>
              <a:rPr lang="en-US" sz="2400" dirty="0">
                <a:solidFill>
                  <a:srgbClr val="407CCA"/>
                </a:solidFill>
                <a:ea typeface="+mn-ea"/>
                <a:hlinkClick r:id="rId3">
                  <a:extLst>
                    <a:ext uri="{A12FA001-AC4F-418D-AE19-62706E023703}">
                      <ahyp:hlinkClr xmlns:ahyp="http://schemas.microsoft.com/office/drawing/2018/hyperlinkcolor" val="tx"/>
                    </a:ext>
                  </a:extLst>
                </a:hlinkClick>
              </a:rPr>
              <a:t>https://lionsclubsinternational.myshopify.com/collections/leos</a:t>
            </a:r>
            <a:r>
              <a:rPr lang="en-US" sz="2400" dirty="0">
                <a:solidFill>
                  <a:srgbClr val="81827C"/>
                </a:solidFill>
                <a:ea typeface="+mn-ea"/>
              </a:rPr>
              <a:t>): </a:t>
            </a:r>
          </a:p>
          <a:p>
            <a:pPr marL="861999" lvl="1" indent="-342900">
              <a:spcBef>
                <a:spcPts val="600"/>
              </a:spcBef>
              <a:buFont typeface="Arial" pitchFamily="34" charset="0"/>
              <a:buChar char="•"/>
              <a:defRPr/>
            </a:pPr>
            <a:r>
              <a:rPr lang="en-US" sz="2400" dirty="0">
                <a:solidFill>
                  <a:srgbClr val="616262"/>
                </a:solidFill>
                <a:ea typeface="+mn-ea"/>
              </a:rPr>
              <a:t>Leo new member kits</a:t>
            </a:r>
          </a:p>
          <a:p>
            <a:pPr marL="861999" lvl="1" indent="-342900">
              <a:spcBef>
                <a:spcPts val="600"/>
              </a:spcBef>
              <a:buFont typeface="Arial" pitchFamily="34" charset="0"/>
              <a:buChar char="•"/>
              <a:defRPr/>
            </a:pPr>
            <a:r>
              <a:rPr lang="en-US" sz="2400" dirty="0">
                <a:solidFill>
                  <a:srgbClr val="616262"/>
                </a:solidFill>
                <a:ea typeface="+mn-ea"/>
              </a:rPr>
              <a:t>Leo apparel</a:t>
            </a:r>
          </a:p>
          <a:p>
            <a:pPr marL="861999" lvl="1" indent="-342900">
              <a:spcBef>
                <a:spcPts val="600"/>
              </a:spcBef>
              <a:buFont typeface="Arial" pitchFamily="34" charset="0"/>
              <a:buChar char="•"/>
              <a:defRPr/>
            </a:pPr>
            <a:r>
              <a:rPr lang="en-US" sz="2400" dirty="0">
                <a:solidFill>
                  <a:srgbClr val="616262"/>
                </a:solidFill>
                <a:ea typeface="+mn-ea"/>
              </a:rPr>
              <a:t>Leo club meeting accessories</a:t>
            </a:r>
          </a:p>
          <a:p>
            <a:pPr marL="861999" lvl="1" indent="-342900">
              <a:spcBef>
                <a:spcPts val="600"/>
              </a:spcBef>
              <a:buFont typeface="Arial" pitchFamily="34" charset="0"/>
              <a:buChar char="•"/>
              <a:defRPr/>
            </a:pPr>
            <a:r>
              <a:rPr lang="en-US" sz="2400" dirty="0">
                <a:solidFill>
                  <a:srgbClr val="616262"/>
                </a:solidFill>
                <a:ea typeface="+mn-ea"/>
              </a:rPr>
              <a:t>Leo certificates and plaque</a:t>
            </a:r>
          </a:p>
          <a:p>
            <a:pPr marL="861999" lvl="1" indent="-342900">
              <a:spcBef>
                <a:spcPts val="600"/>
              </a:spcBef>
              <a:buFont typeface="Arial" pitchFamily="34" charset="0"/>
              <a:buChar char="•"/>
              <a:defRPr/>
            </a:pPr>
            <a:r>
              <a:rPr lang="en-US" sz="2400" dirty="0">
                <a:solidFill>
                  <a:srgbClr val="616262"/>
                </a:solidFill>
                <a:ea typeface="+mn-ea"/>
              </a:rPr>
              <a:t>Leo club officer lapel pins</a:t>
            </a:r>
          </a:p>
          <a:p>
            <a:pPr marL="861999" lvl="1" indent="-342900">
              <a:spcBef>
                <a:spcPts val="600"/>
              </a:spcBef>
              <a:buFont typeface="Arial" pitchFamily="34" charset="0"/>
              <a:buChar char="•"/>
              <a:defRPr/>
            </a:pPr>
            <a:r>
              <a:rPr lang="en-US" sz="2400" dirty="0">
                <a:solidFill>
                  <a:srgbClr val="616262"/>
                </a:solidFill>
                <a:ea typeface="+mn-ea"/>
              </a:rPr>
              <a:t>Leo membership pins</a:t>
            </a:r>
          </a:p>
        </p:txBody>
      </p:sp>
      <p:pic>
        <p:nvPicPr>
          <p:cNvPr id="7" name="Picture 10" descr="LEO JUNIOR GONG">
            <a:extLst>
              <a:ext uri="{FF2B5EF4-FFF2-40B4-BE49-F238E27FC236}">
                <a16:creationId xmlns:a16="http://schemas.microsoft.com/office/drawing/2014/main" id="{AEC5AD66-EAB1-4E95-A46D-3EF3406F4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855" r="18887"/>
          <a:stretch>
            <a:fillRect/>
          </a:stretch>
        </p:blipFill>
        <p:spPr bwMode="auto">
          <a:xfrm>
            <a:off x="9120591" y="4696009"/>
            <a:ext cx="11366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LEO BANNER">
            <a:extLst>
              <a:ext uri="{FF2B5EF4-FFF2-40B4-BE49-F238E27FC236}">
                <a16:creationId xmlns:a16="http://schemas.microsoft.com/office/drawing/2014/main" id="{939606B5-CE2F-4908-ABAC-1AC9BD366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831" t="4758" r="12604" b="5499"/>
          <a:stretch>
            <a:fillRect/>
          </a:stretch>
        </p:blipFill>
        <p:spPr bwMode="auto">
          <a:xfrm rot="-266322">
            <a:off x="7114856" y="3843667"/>
            <a:ext cx="1751012"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BD71CA7-7EEB-3C4F-A59F-4382E5146616}"/>
              </a:ext>
            </a:extLst>
          </p:cNvPr>
          <p:cNvPicPr>
            <a:picLocks noChangeAspect="1"/>
          </p:cNvPicPr>
          <p:nvPr/>
        </p:nvPicPr>
        <p:blipFill rotWithShape="1">
          <a:blip r:embed="rId6"/>
          <a:srcRect l="16530" t="2053" r="10928" b="4800"/>
          <a:stretch/>
        </p:blipFill>
        <p:spPr>
          <a:xfrm rot="10800000">
            <a:off x="9857182" y="0"/>
            <a:ext cx="2334818" cy="4497050"/>
          </a:xfrm>
          <a:prstGeom prst="rect">
            <a:avLst/>
          </a:prstGeom>
        </p:spPr>
      </p:pic>
      <p:pic>
        <p:nvPicPr>
          <p:cNvPr id="11" name="Picture 10">
            <a:extLst>
              <a:ext uri="{FF2B5EF4-FFF2-40B4-BE49-F238E27FC236}">
                <a16:creationId xmlns:a16="http://schemas.microsoft.com/office/drawing/2014/main" id="{D22BE551-9F1B-304C-A294-A94BD3404ED5}"/>
              </a:ext>
            </a:extLst>
          </p:cNvPr>
          <p:cNvPicPr>
            <a:picLocks noChangeAspect="1"/>
          </p:cNvPicPr>
          <p:nvPr/>
        </p:nvPicPr>
        <p:blipFill rotWithShape="1">
          <a:blip r:embed="rId7"/>
          <a:srcRect l="15744" b="4901"/>
          <a:stretch/>
        </p:blipFill>
        <p:spPr>
          <a:xfrm>
            <a:off x="0" y="5178695"/>
            <a:ext cx="991893" cy="1679305"/>
          </a:xfrm>
          <a:prstGeom prst="rect">
            <a:avLst/>
          </a:prstGeom>
        </p:spPr>
      </p:pic>
      <p:pic>
        <p:nvPicPr>
          <p:cNvPr id="3" name="Picture 2" descr="A close-up of a skateboard&#10;&#10;Description automatically generated with medium confidence">
            <a:extLst>
              <a:ext uri="{FF2B5EF4-FFF2-40B4-BE49-F238E27FC236}">
                <a16:creationId xmlns:a16="http://schemas.microsoft.com/office/drawing/2014/main" id="{2C842694-5A8C-A042-AE65-DFAE72BB0ED8}"/>
              </a:ext>
            </a:extLst>
          </p:cNvPr>
          <p:cNvPicPr>
            <a:picLocks noChangeAspect="1"/>
          </p:cNvPicPr>
          <p:nvPr/>
        </p:nvPicPr>
        <p:blipFill>
          <a:blip r:embed="rId8"/>
          <a:stretch>
            <a:fillRect/>
          </a:stretch>
        </p:blipFill>
        <p:spPr>
          <a:xfrm>
            <a:off x="6141501" y="2761973"/>
            <a:ext cx="1304290" cy="1304290"/>
          </a:xfrm>
          <a:prstGeom prst="rect">
            <a:avLst/>
          </a:prstGeom>
        </p:spPr>
      </p:pic>
      <p:pic>
        <p:nvPicPr>
          <p:cNvPr id="5" name="Picture 4" descr="A person smiling for the camera&#10;&#10;Description automatically generated with low confidence">
            <a:extLst>
              <a:ext uri="{FF2B5EF4-FFF2-40B4-BE49-F238E27FC236}">
                <a16:creationId xmlns:a16="http://schemas.microsoft.com/office/drawing/2014/main" id="{E5EA7310-26EF-C647-9BEA-35F3D2F9096E}"/>
              </a:ext>
            </a:extLst>
          </p:cNvPr>
          <p:cNvPicPr>
            <a:picLocks noChangeAspect="1"/>
          </p:cNvPicPr>
          <p:nvPr/>
        </p:nvPicPr>
        <p:blipFill rotWithShape="1">
          <a:blip r:embed="rId9"/>
          <a:srcRect l="20226" r="15402"/>
          <a:stretch/>
        </p:blipFill>
        <p:spPr>
          <a:xfrm>
            <a:off x="8800616" y="2785485"/>
            <a:ext cx="1776601" cy="1841046"/>
          </a:xfrm>
          <a:prstGeom prst="rect">
            <a:avLst/>
          </a:prstGeom>
        </p:spPr>
      </p:pic>
    </p:spTree>
    <p:extLst>
      <p:ext uri="{BB962C8B-B14F-4D97-AF65-F5344CB8AC3E}">
        <p14:creationId xmlns:p14="http://schemas.microsoft.com/office/powerpoint/2010/main" val="1914656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Background - Solid">
            <a:extLst>
              <a:ext uri="{FF2B5EF4-FFF2-40B4-BE49-F238E27FC236}">
                <a16:creationId xmlns:a16="http://schemas.microsoft.com/office/drawing/2014/main" id="{41C1D83A-F4A2-774F-8E54-C1FAE3EFE604}"/>
              </a:ext>
            </a:extLst>
          </p:cNvPr>
          <p:cNvSpPr/>
          <p:nvPr/>
        </p:nvSpPr>
        <p:spPr>
          <a:xfrm>
            <a:off x="10508066" y="1"/>
            <a:ext cx="168393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5986801D-A409-B749-AF55-37779FCA4B31}"/>
              </a:ext>
            </a:extLst>
          </p:cNvPr>
          <p:cNvPicPr>
            <a:picLocks noChangeAspect="1"/>
          </p:cNvPicPr>
          <p:nvPr/>
        </p:nvPicPr>
        <p:blipFill rotWithShape="1">
          <a:blip r:embed="rId3"/>
          <a:srcRect l="68604" t="4387" r="-7305" b="37925"/>
          <a:stretch/>
        </p:blipFill>
        <p:spPr>
          <a:xfrm rot="10800000">
            <a:off x="10508066" y="1"/>
            <a:ext cx="1683934" cy="3765146"/>
          </a:xfrm>
          <a:prstGeom prst="rect">
            <a:avLst/>
          </a:prstGeom>
        </p:spPr>
      </p:pic>
      <p:sp>
        <p:nvSpPr>
          <p:cNvPr id="139" name="TextBox 138"/>
          <p:cNvSpPr txBox="1"/>
          <p:nvPr/>
        </p:nvSpPr>
        <p:spPr>
          <a:xfrm>
            <a:off x="948846" y="1566570"/>
            <a:ext cx="7259854" cy="584775"/>
          </a:xfrm>
          <a:prstGeom prst="rect">
            <a:avLst/>
          </a:prstGeom>
          <a:noFill/>
        </p:spPr>
        <p:txBody>
          <a:bodyPr wrap="square" rtlCol="0">
            <a:spAutoFit/>
          </a:bodyPr>
          <a:lstStyle/>
          <a:p>
            <a:r>
              <a:rPr lang="en-US" sz="3200" b="1" dirty="0">
                <a:solidFill>
                  <a:srgbClr val="407CCA"/>
                </a:solidFill>
                <a:latin typeface="Arial" panose="020B0604020202020204" pitchFamily="34" charset="0"/>
                <a:ea typeface="Arial" charset="0"/>
                <a:cs typeface="Arial" panose="020B0604020202020204" pitchFamily="34" charset="0"/>
              </a:rPr>
              <a:t>-2008-</a:t>
            </a:r>
          </a:p>
        </p:txBody>
      </p:sp>
      <p:sp>
        <p:nvSpPr>
          <p:cNvPr id="140" name="TextBox 139"/>
          <p:cNvSpPr txBox="1"/>
          <p:nvPr/>
        </p:nvSpPr>
        <p:spPr>
          <a:xfrm>
            <a:off x="933305" y="3798861"/>
            <a:ext cx="7259854" cy="584775"/>
          </a:xfrm>
          <a:prstGeom prst="rect">
            <a:avLst/>
          </a:prstGeom>
          <a:noFill/>
        </p:spPr>
        <p:txBody>
          <a:bodyPr wrap="square" rtlCol="0">
            <a:spAutoFit/>
          </a:bodyPr>
          <a:lstStyle/>
          <a:p>
            <a:r>
              <a:rPr lang="en-US" sz="3200" b="1" dirty="0">
                <a:solidFill>
                  <a:srgbClr val="EBB700"/>
                </a:solidFill>
                <a:latin typeface="Arial" panose="020B0604020202020204" pitchFamily="34" charset="0"/>
                <a:ea typeface="Arial" charset="0"/>
                <a:cs typeface="Arial" panose="020B0604020202020204" pitchFamily="34" charset="0"/>
              </a:rPr>
              <a:t>-2018-</a:t>
            </a:r>
            <a:endParaRPr lang="en-US" sz="3200" dirty="0">
              <a:solidFill>
                <a:srgbClr val="EBB700"/>
              </a:solidFill>
              <a:latin typeface="Arial" panose="020B0604020202020204" pitchFamily="34" charset="0"/>
              <a:ea typeface="Arial" charset="0"/>
              <a:cs typeface="Arial" panose="020B0604020202020204" pitchFamily="34" charset="0"/>
            </a:endParaRPr>
          </a:p>
        </p:txBody>
      </p:sp>
      <p:sp>
        <p:nvSpPr>
          <p:cNvPr id="141" name="TextBox 140"/>
          <p:cNvSpPr txBox="1"/>
          <p:nvPr/>
        </p:nvSpPr>
        <p:spPr>
          <a:xfrm>
            <a:off x="948846" y="5021799"/>
            <a:ext cx="7259854" cy="584775"/>
          </a:xfrm>
          <a:prstGeom prst="rect">
            <a:avLst/>
          </a:prstGeom>
          <a:noFill/>
        </p:spPr>
        <p:txBody>
          <a:bodyPr wrap="square" rtlCol="0">
            <a:spAutoFit/>
          </a:bodyPr>
          <a:lstStyle/>
          <a:p>
            <a:r>
              <a:rPr lang="en-US" sz="3200" b="1" dirty="0">
                <a:solidFill>
                  <a:srgbClr val="00AC69"/>
                </a:solidFill>
                <a:latin typeface="Arial" panose="020B0604020202020204" pitchFamily="34" charset="0"/>
                <a:ea typeface="Arial" charset="0"/>
                <a:cs typeface="Arial" panose="020B0604020202020204" pitchFamily="34" charset="0"/>
              </a:rPr>
              <a:t>-2019-</a:t>
            </a:r>
          </a:p>
        </p:txBody>
      </p:sp>
      <p:sp>
        <p:nvSpPr>
          <p:cNvPr id="146" name="TextBox 145"/>
          <p:cNvSpPr txBox="1"/>
          <p:nvPr/>
        </p:nvSpPr>
        <p:spPr>
          <a:xfrm>
            <a:off x="948846" y="2115083"/>
            <a:ext cx="7259854" cy="400110"/>
          </a:xfrm>
          <a:prstGeom prst="rect">
            <a:avLst/>
          </a:prstGeom>
          <a:noFill/>
        </p:spPr>
        <p:txBody>
          <a:bodyPr wrap="square" rtlCol="0">
            <a:spAutoFit/>
          </a:bodyPr>
          <a:lstStyle/>
          <a:p>
            <a:r>
              <a:rPr lang="en-US" sz="2000" kern="0" dirty="0">
                <a:solidFill>
                  <a:srgbClr val="55565A"/>
                </a:solidFill>
                <a:latin typeface="Arial" panose="020B0604020202020204" pitchFamily="34" charset="0"/>
                <a:cs typeface="Arial" panose="020B0604020202020204" pitchFamily="34" charset="0"/>
              </a:rPr>
              <a:t>Two distinct Leo tracks created, Alpha and Omega</a:t>
            </a:r>
          </a:p>
        </p:txBody>
      </p:sp>
      <p:sp>
        <p:nvSpPr>
          <p:cNvPr id="147" name="TextBox 146"/>
          <p:cNvSpPr txBox="1"/>
          <p:nvPr/>
        </p:nvSpPr>
        <p:spPr>
          <a:xfrm>
            <a:off x="933305" y="4313913"/>
            <a:ext cx="6085000" cy="707886"/>
          </a:xfrm>
          <a:prstGeom prst="rect">
            <a:avLst/>
          </a:prstGeom>
          <a:noFill/>
        </p:spPr>
        <p:txBody>
          <a:bodyPr wrap="square" rtlCol="0">
            <a:spAutoFit/>
          </a:bodyPr>
          <a:lstStyle/>
          <a:p>
            <a:r>
              <a:rPr lang="en-US" sz="2000" kern="0" dirty="0">
                <a:solidFill>
                  <a:srgbClr val="55565A"/>
                </a:solidFill>
                <a:latin typeface="Arial" panose="020B0604020202020204" pitchFamily="34" charset="0"/>
                <a:cs typeface="Arial" panose="020B0604020202020204" pitchFamily="34" charset="0"/>
              </a:rPr>
              <a:t>Leo-Lion board liaisons appointed as the first youth representations on the Lions International Board</a:t>
            </a:r>
          </a:p>
        </p:txBody>
      </p:sp>
      <p:sp>
        <p:nvSpPr>
          <p:cNvPr id="148" name="TextBox 147"/>
          <p:cNvSpPr txBox="1"/>
          <p:nvPr/>
        </p:nvSpPr>
        <p:spPr>
          <a:xfrm>
            <a:off x="948846" y="5488364"/>
            <a:ext cx="7259854" cy="400110"/>
          </a:xfrm>
          <a:prstGeom prst="rect">
            <a:avLst/>
          </a:prstGeom>
          <a:noFill/>
        </p:spPr>
        <p:txBody>
          <a:bodyPr wrap="square" rtlCol="0">
            <a:spAutoFit/>
          </a:bodyPr>
          <a:lstStyle/>
          <a:p>
            <a:r>
              <a:rPr lang="en-US" sz="2000" kern="0" dirty="0">
                <a:solidFill>
                  <a:srgbClr val="55565A"/>
                </a:solidFill>
                <a:latin typeface="Arial" panose="020B0604020202020204" pitchFamily="34" charset="0"/>
                <a:cs typeface="Arial" panose="020B0604020202020204" pitchFamily="34" charset="0"/>
              </a:rPr>
              <a:t>Leo Club Program reaches 150 countries</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5</a:t>
            </a:fld>
            <a:endParaRPr lang="en-US" sz="1000" dirty="0">
              <a:solidFill>
                <a:schemeClr val="bg1"/>
              </a:solidFill>
              <a:latin typeface="Arial" panose="020B0604020202020204" pitchFamily="34" charset="0"/>
              <a:cs typeface="Arial" panose="020B0604020202020204" pitchFamily="34"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986602" y="1005605"/>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kern="0" dirty="0">
                <a:solidFill>
                  <a:srgbClr val="55565A"/>
                </a:solidFill>
              </a:rPr>
              <a:t>Recent history of </a:t>
            </a:r>
            <a:r>
              <a:rPr lang="en-US" sz="3200" kern="0" dirty="0">
                <a:solidFill>
                  <a:srgbClr val="616262"/>
                </a:solidFill>
              </a:rPr>
              <a:t>Leo clubs</a:t>
            </a:r>
          </a:p>
        </p:txBody>
      </p:sp>
      <p:pic>
        <p:nvPicPr>
          <p:cNvPr id="37" name="Picture 36">
            <a:extLst>
              <a:ext uri="{FF2B5EF4-FFF2-40B4-BE49-F238E27FC236}">
                <a16:creationId xmlns:a16="http://schemas.microsoft.com/office/drawing/2014/main" id="{82336C24-D321-7340-8B66-DE7D22D72A7A}"/>
              </a:ext>
            </a:extLst>
          </p:cNvPr>
          <p:cNvPicPr>
            <a:picLocks noChangeAspect="1"/>
          </p:cNvPicPr>
          <p:nvPr/>
        </p:nvPicPr>
        <p:blipFill rotWithShape="1">
          <a:blip r:embed="rId4"/>
          <a:srcRect l="15744" b="4901"/>
          <a:stretch/>
        </p:blipFill>
        <p:spPr>
          <a:xfrm rot="10800000" flipH="1">
            <a:off x="1" y="-3785"/>
            <a:ext cx="991893" cy="1679305"/>
          </a:xfrm>
          <a:prstGeom prst="rect">
            <a:avLst/>
          </a:prstGeom>
        </p:spPr>
      </p:pic>
      <p:pic>
        <p:nvPicPr>
          <p:cNvPr id="5" name="Picture 4" descr="Logo&#10;&#10;Description automatically generated">
            <a:extLst>
              <a:ext uri="{FF2B5EF4-FFF2-40B4-BE49-F238E27FC236}">
                <a16:creationId xmlns:a16="http://schemas.microsoft.com/office/drawing/2014/main" id="{B2582124-1732-4A48-BD88-B7B3EB9A021D}"/>
              </a:ext>
            </a:extLst>
          </p:cNvPr>
          <p:cNvPicPr>
            <a:picLocks noChangeAspect="1"/>
          </p:cNvPicPr>
          <p:nvPr/>
        </p:nvPicPr>
        <p:blipFill>
          <a:blip r:embed="rId5"/>
          <a:stretch>
            <a:fillRect/>
          </a:stretch>
        </p:blipFill>
        <p:spPr>
          <a:xfrm>
            <a:off x="7213152" y="425053"/>
            <a:ext cx="3121263" cy="3121263"/>
          </a:xfrm>
          <a:prstGeom prst="rect">
            <a:avLst/>
          </a:prstGeom>
        </p:spPr>
      </p:pic>
      <p:pic>
        <p:nvPicPr>
          <p:cNvPr id="7" name="Picture 6" descr="Logo&#10;&#10;Description automatically generated">
            <a:extLst>
              <a:ext uri="{FF2B5EF4-FFF2-40B4-BE49-F238E27FC236}">
                <a16:creationId xmlns:a16="http://schemas.microsoft.com/office/drawing/2014/main" id="{BFCFAAE6-71A2-4F8E-8228-21327E9CC5FB}"/>
              </a:ext>
            </a:extLst>
          </p:cNvPr>
          <p:cNvPicPr>
            <a:picLocks noChangeAspect="1"/>
          </p:cNvPicPr>
          <p:nvPr/>
        </p:nvPicPr>
        <p:blipFill>
          <a:blip r:embed="rId6"/>
          <a:stretch>
            <a:fillRect/>
          </a:stretch>
        </p:blipFill>
        <p:spPr>
          <a:xfrm>
            <a:off x="7257652" y="3543323"/>
            <a:ext cx="3042216" cy="3042216"/>
          </a:xfrm>
          <a:prstGeom prst="rect">
            <a:avLst/>
          </a:prstGeom>
        </p:spPr>
      </p:pic>
      <p:sp>
        <p:nvSpPr>
          <p:cNvPr id="15" name="TextBox 14">
            <a:extLst>
              <a:ext uri="{FF2B5EF4-FFF2-40B4-BE49-F238E27FC236}">
                <a16:creationId xmlns:a16="http://schemas.microsoft.com/office/drawing/2014/main" id="{587BE6C6-B702-4322-951C-8531CF042AEB}"/>
              </a:ext>
            </a:extLst>
          </p:cNvPr>
          <p:cNvSpPr txBox="1"/>
          <p:nvPr/>
        </p:nvSpPr>
        <p:spPr>
          <a:xfrm>
            <a:off x="948846" y="2590072"/>
            <a:ext cx="7259854" cy="584775"/>
          </a:xfrm>
          <a:prstGeom prst="rect">
            <a:avLst/>
          </a:prstGeom>
          <a:noFill/>
        </p:spPr>
        <p:txBody>
          <a:bodyPr wrap="square" rtlCol="0">
            <a:spAutoFit/>
          </a:bodyPr>
          <a:lstStyle/>
          <a:p>
            <a:r>
              <a:rPr lang="en-US" sz="3200" b="1" dirty="0">
                <a:solidFill>
                  <a:srgbClr val="616262"/>
                </a:solidFill>
                <a:latin typeface="Arial" panose="020B0604020202020204" pitchFamily="34" charset="0"/>
                <a:ea typeface="Arial" charset="0"/>
                <a:cs typeface="Arial" panose="020B0604020202020204" pitchFamily="34" charset="0"/>
              </a:rPr>
              <a:t>-2009-</a:t>
            </a:r>
            <a:endParaRPr lang="en-US" sz="3200" dirty="0">
              <a:solidFill>
                <a:srgbClr val="616262"/>
              </a:solidFill>
              <a:latin typeface="Arial" panose="020B0604020202020204" pitchFamily="34" charset="0"/>
              <a:ea typeface="Arial" charset="0"/>
              <a:cs typeface="Arial" panose="020B0604020202020204" pitchFamily="34" charset="0"/>
            </a:endParaRPr>
          </a:p>
        </p:txBody>
      </p:sp>
      <p:sp>
        <p:nvSpPr>
          <p:cNvPr id="16" name="TextBox 15">
            <a:extLst>
              <a:ext uri="{FF2B5EF4-FFF2-40B4-BE49-F238E27FC236}">
                <a16:creationId xmlns:a16="http://schemas.microsoft.com/office/drawing/2014/main" id="{A0813B15-35D2-4FCD-9094-B00260345F67}"/>
              </a:ext>
            </a:extLst>
          </p:cNvPr>
          <p:cNvSpPr txBox="1"/>
          <p:nvPr/>
        </p:nvSpPr>
        <p:spPr>
          <a:xfrm>
            <a:off x="971096" y="3131682"/>
            <a:ext cx="7259854" cy="707886"/>
          </a:xfrm>
          <a:prstGeom prst="rect">
            <a:avLst/>
          </a:prstGeom>
          <a:noFill/>
        </p:spPr>
        <p:txBody>
          <a:bodyPr wrap="square" lIns="91440" tIns="45720" rIns="91440" bIns="45720" rtlCol="0" anchor="t">
            <a:spAutoFit/>
          </a:bodyPr>
          <a:lstStyle/>
          <a:p>
            <a:r>
              <a:rPr lang="en-US" sz="2000" kern="0" dirty="0">
                <a:solidFill>
                  <a:srgbClr val="55565A"/>
                </a:solidFill>
                <a:latin typeface="Arial" panose="020B0604020202020204" pitchFamily="34" charset="0"/>
                <a:cs typeface="Arial" panose="020B0604020202020204" pitchFamily="34" charset="0"/>
              </a:rPr>
              <a:t>Leo club advisory panel created</a:t>
            </a:r>
          </a:p>
          <a:p>
            <a:r>
              <a:rPr lang="en-US" sz="2000" kern="0" dirty="0">
                <a:solidFill>
                  <a:srgbClr val="55565A"/>
                </a:solidFill>
                <a:latin typeface="Arial"/>
                <a:cs typeface="Arial"/>
              </a:rPr>
              <a:t>Age limits created for Alpha and Omega clubs</a:t>
            </a:r>
            <a:endParaRPr lang="en-US" sz="2000" kern="0" dirty="0">
              <a:solidFill>
                <a:srgbClr val="55565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50089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50</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624776"/>
            <a:ext cx="9329645" cy="875296"/>
          </a:xfrm>
          <a:prstGeom prst="rect">
            <a:avLst/>
          </a:prstGeom>
          <a:noFill/>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600" b="1" kern="0" dirty="0">
                <a:solidFill>
                  <a:srgbClr val="616262"/>
                </a:solidFill>
              </a:rPr>
              <a:t>Leo </a:t>
            </a:r>
            <a:r>
              <a:rPr lang="en-US" sz="3600" b="1" kern="0" dirty="0" err="1">
                <a:solidFill>
                  <a:srgbClr val="616262"/>
                </a:solidFill>
              </a:rPr>
              <a:t>eNews</a:t>
            </a:r>
            <a:endParaRPr lang="en-US" b="1" kern="0" dirty="0">
              <a:solidFill>
                <a:srgbClr val="616262"/>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528741" y="283321"/>
            <a:ext cx="1558206" cy="1558206"/>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43B7FBBD-98E0-43DA-8C9A-DC4F3D74CB24}"/>
              </a:ext>
            </a:extLst>
          </p:cNvPr>
          <p:cNvPicPr>
            <a:picLocks noChangeAspect="1"/>
          </p:cNvPicPr>
          <p:nvPr/>
        </p:nvPicPr>
        <p:blipFill>
          <a:blip r:embed="rId5"/>
          <a:stretch>
            <a:fillRect/>
          </a:stretch>
        </p:blipFill>
        <p:spPr>
          <a:xfrm>
            <a:off x="5191797" y="1225119"/>
            <a:ext cx="6085803" cy="4890377"/>
          </a:xfrm>
          <a:prstGeom prst="rect">
            <a:avLst/>
          </a:prstGeom>
          <a:ln>
            <a:solidFill>
              <a:srgbClr val="616262"/>
            </a:solidFill>
          </a:ln>
        </p:spPr>
      </p:pic>
      <p:sp>
        <p:nvSpPr>
          <p:cNvPr id="9" name="TextBox 8">
            <a:extLst>
              <a:ext uri="{FF2B5EF4-FFF2-40B4-BE49-F238E27FC236}">
                <a16:creationId xmlns:a16="http://schemas.microsoft.com/office/drawing/2014/main" id="{B99B9A13-D21D-4A69-8AC9-329C2ECB62B2}"/>
              </a:ext>
            </a:extLst>
          </p:cNvPr>
          <p:cNvSpPr txBox="1"/>
          <p:nvPr/>
        </p:nvSpPr>
        <p:spPr>
          <a:xfrm>
            <a:off x="1099810" y="1927253"/>
            <a:ext cx="3845052" cy="4647426"/>
          </a:xfrm>
          <a:prstGeom prst="rect">
            <a:avLst/>
          </a:prstGeom>
          <a:noFill/>
        </p:spPr>
        <p:txBody>
          <a:bodyPr wrap="square">
            <a:spAutoFit/>
          </a:bodyPr>
          <a:lstStyle/>
          <a:p>
            <a:r>
              <a:rPr lang="en-US" sz="2400" dirty="0">
                <a:solidFill>
                  <a:srgbClr val="616262"/>
                </a:solidFill>
                <a:latin typeface="Arial" panose="020B0604020202020204" pitchFamily="34" charset="0"/>
                <a:cs typeface="Arial" panose="020B0604020202020204" pitchFamily="34" charset="0"/>
              </a:rPr>
              <a:t>Quarterly </a:t>
            </a:r>
            <a:r>
              <a:rPr lang="en-US" sz="2400" dirty="0" err="1">
                <a:solidFill>
                  <a:srgbClr val="616262"/>
                </a:solidFill>
                <a:latin typeface="Arial" panose="020B0604020202020204" pitchFamily="34" charset="0"/>
                <a:cs typeface="Arial" panose="020B0604020202020204" pitchFamily="34" charset="0"/>
              </a:rPr>
              <a:t>eNews</a:t>
            </a:r>
            <a:r>
              <a:rPr lang="en-US" sz="2400" dirty="0">
                <a:solidFill>
                  <a:srgbClr val="616262"/>
                </a:solidFill>
                <a:latin typeface="Arial" panose="020B0604020202020204" pitchFamily="34" charset="0"/>
                <a:cs typeface="Arial" panose="020B0604020202020204" pitchFamily="34" charset="0"/>
              </a:rPr>
              <a:t> sent by </a:t>
            </a:r>
            <a:r>
              <a:rPr lang="en-US" sz="2800" b="1" kern="0" dirty="0">
                <a:solidFill>
                  <a:srgbClr val="407CCA"/>
                </a:solidFill>
                <a:hlinkClick r:id="rId6">
                  <a:extLst>
                    <a:ext uri="{A12FA001-AC4F-418D-AE19-62706E023703}">
                      <ahyp:hlinkClr xmlns:ahyp="http://schemas.microsoft.com/office/drawing/2018/hyperlinkcolor" val="tx"/>
                    </a:ext>
                  </a:extLst>
                </a:hlinkClick>
              </a:rPr>
              <a:t>leo@lionsclubs.org</a:t>
            </a:r>
            <a:r>
              <a:rPr lang="en-US" sz="2800" b="1" kern="0" dirty="0">
                <a:solidFill>
                  <a:srgbClr val="407CCA"/>
                </a:solidFill>
              </a:rPr>
              <a:t> </a:t>
            </a:r>
            <a:r>
              <a:rPr lang="en-US" sz="2400" dirty="0">
                <a:solidFill>
                  <a:srgbClr val="616262"/>
                </a:solidFill>
                <a:latin typeface="Arial" panose="020B0604020202020204" pitchFamily="34" charset="0"/>
                <a:cs typeface="Arial" panose="020B0604020202020204" pitchFamily="34" charset="0"/>
              </a:rPr>
              <a:t>with up-to-date information and announcements about the Leo Club Program. </a:t>
            </a:r>
          </a:p>
          <a:p>
            <a:endParaRPr lang="en-US" sz="2400" b="1" kern="0" dirty="0">
              <a:solidFill>
                <a:srgbClr val="616262"/>
              </a:solidFill>
              <a:latin typeface="Arial" panose="020B0604020202020204" pitchFamily="34" charset="0"/>
              <a:cs typeface="Arial" panose="020B0604020202020204" pitchFamily="34" charset="0"/>
            </a:endParaRPr>
          </a:p>
          <a:p>
            <a:r>
              <a:rPr lang="en-US" sz="2400" b="1" kern="0" dirty="0" err="1">
                <a:solidFill>
                  <a:srgbClr val="616262"/>
                </a:solidFill>
                <a:latin typeface="Arial" panose="020B0604020202020204" pitchFamily="34" charset="0"/>
                <a:cs typeface="Arial" panose="020B0604020202020204" pitchFamily="34" charset="0"/>
              </a:rPr>
              <a:t>eNews</a:t>
            </a:r>
            <a:r>
              <a:rPr lang="en-US" sz="2400" b="1" kern="0" dirty="0">
                <a:solidFill>
                  <a:srgbClr val="616262"/>
                </a:solidFill>
                <a:latin typeface="Arial" panose="020B0604020202020204" pitchFamily="34" charset="0"/>
                <a:cs typeface="Arial" panose="020B0604020202020204" pitchFamily="34" charset="0"/>
              </a:rPr>
              <a:t> is sent to every Leo club and Leo club advisor that has an email address recorded in MyLCI.</a:t>
            </a:r>
            <a:endParaRPr lang="en-US" sz="2800" b="1" kern="0" dirty="0">
              <a:solidFill>
                <a:srgbClr val="616262"/>
              </a:solidFill>
            </a:endParaRPr>
          </a:p>
          <a:p>
            <a:endParaRPr lang="en-US" sz="2800" b="1" kern="0" dirty="0">
              <a:solidFill>
                <a:schemeClr val="accent6"/>
              </a:solidFill>
            </a:endParaRPr>
          </a:p>
        </p:txBody>
      </p:sp>
      <p:pic>
        <p:nvPicPr>
          <p:cNvPr id="8" name="Picture 7">
            <a:extLst>
              <a:ext uri="{FF2B5EF4-FFF2-40B4-BE49-F238E27FC236}">
                <a16:creationId xmlns:a16="http://schemas.microsoft.com/office/drawing/2014/main" id="{15E710AF-FF78-CC45-823E-03CE85DB9C02}"/>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14032494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51</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402005"/>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600" b="1" kern="0" dirty="0">
                <a:solidFill>
                  <a:srgbClr val="616262"/>
                </a:solidFill>
                <a:hlinkClick r:id="rId4">
                  <a:extLst>
                    <a:ext uri="{A12FA001-AC4F-418D-AE19-62706E023703}">
                      <ahyp:hlinkClr xmlns:ahyp="http://schemas.microsoft.com/office/drawing/2018/hyperlinkcolor" val="tx"/>
                    </a:ext>
                  </a:extLst>
                </a:hlinkClick>
              </a:rPr>
              <a:t>Leo Facebook page</a:t>
            </a:r>
            <a:endParaRPr lang="en-US" b="1" kern="0" dirty="0">
              <a:solidFill>
                <a:srgbClr val="616262"/>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28741" y="130921"/>
            <a:ext cx="1558206" cy="1558206"/>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9B8D7825-6FE0-40BD-9290-97E3B484EED8}"/>
              </a:ext>
            </a:extLst>
          </p:cNvPr>
          <p:cNvPicPr>
            <a:picLocks noChangeAspect="1"/>
          </p:cNvPicPr>
          <p:nvPr/>
        </p:nvPicPr>
        <p:blipFill>
          <a:blip r:embed="rId6"/>
          <a:stretch>
            <a:fillRect/>
          </a:stretch>
        </p:blipFill>
        <p:spPr>
          <a:xfrm>
            <a:off x="2177033" y="1222032"/>
            <a:ext cx="7281682" cy="5178694"/>
          </a:xfrm>
          <a:prstGeom prst="rect">
            <a:avLst/>
          </a:prstGeom>
          <a:ln>
            <a:solidFill>
              <a:srgbClr val="616262"/>
            </a:solidFill>
          </a:ln>
        </p:spPr>
      </p:pic>
      <p:pic>
        <p:nvPicPr>
          <p:cNvPr id="7" name="Picture 6">
            <a:extLst>
              <a:ext uri="{FF2B5EF4-FFF2-40B4-BE49-F238E27FC236}">
                <a16:creationId xmlns:a16="http://schemas.microsoft.com/office/drawing/2014/main" id="{5574C3E5-C978-394F-AE1D-979295F2D51B}"/>
              </a:ext>
            </a:extLst>
          </p:cNvPr>
          <p:cNvPicPr>
            <a:picLocks noChangeAspect="1"/>
          </p:cNvPicPr>
          <p:nvPr/>
        </p:nvPicPr>
        <p:blipFill rotWithShape="1">
          <a:blip r:embed="rId3"/>
          <a:srcRect l="15744" b="4901"/>
          <a:stretch/>
        </p:blipFill>
        <p:spPr>
          <a:xfrm>
            <a:off x="0" y="5178695"/>
            <a:ext cx="991893" cy="1679305"/>
          </a:xfrm>
          <a:prstGeom prst="rect">
            <a:avLst/>
          </a:prstGeom>
        </p:spPr>
      </p:pic>
    </p:spTree>
    <p:extLst>
      <p:ext uri="{BB962C8B-B14F-4D97-AF65-F5344CB8AC3E}">
        <p14:creationId xmlns:p14="http://schemas.microsoft.com/office/powerpoint/2010/main" val="381672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52</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726376"/>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600" b="1" kern="0" dirty="0">
                <a:solidFill>
                  <a:srgbClr val="616262"/>
                </a:solidFill>
              </a:rPr>
              <a:t>Leo Club Advisory Panelist</a:t>
            </a:r>
            <a:endParaRPr lang="en-US" b="1" kern="0" dirty="0">
              <a:solidFill>
                <a:srgbClr val="616262"/>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528741" y="384921"/>
            <a:ext cx="1558206" cy="1558206"/>
          </a:xfrm>
          <a:prstGeom prst="rect">
            <a:avLst/>
          </a:prstGeom>
        </p:spPr>
      </p:pic>
      <p:sp>
        <p:nvSpPr>
          <p:cNvPr id="9" name="TextBox 8">
            <a:extLst>
              <a:ext uri="{FF2B5EF4-FFF2-40B4-BE49-F238E27FC236}">
                <a16:creationId xmlns:a16="http://schemas.microsoft.com/office/drawing/2014/main" id="{AD3F724B-EFB1-4B3D-AAF5-ACA42042679E}"/>
              </a:ext>
            </a:extLst>
          </p:cNvPr>
          <p:cNvSpPr txBox="1"/>
          <p:nvPr/>
        </p:nvSpPr>
        <p:spPr>
          <a:xfrm>
            <a:off x="7402759" y="2122467"/>
            <a:ext cx="3462068" cy="3847207"/>
          </a:xfrm>
          <a:prstGeom prst="rect">
            <a:avLst/>
          </a:prstGeom>
          <a:noFill/>
        </p:spPr>
        <p:txBody>
          <a:bodyPr wrap="square">
            <a:spAutoFit/>
          </a:bodyPr>
          <a:lstStyle/>
          <a:p>
            <a:r>
              <a:rPr lang="en-US" sz="2400" dirty="0">
                <a:solidFill>
                  <a:srgbClr val="407CC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The Leo Club Advisory Panel </a:t>
            </a:r>
            <a:r>
              <a:rPr lang="en-US" sz="2400" dirty="0">
                <a:solidFill>
                  <a:srgbClr val="616262"/>
                </a:solidFill>
                <a:latin typeface="Arial" panose="020B0604020202020204" pitchFamily="34" charset="0"/>
                <a:cs typeface="Arial" panose="020B0604020202020204" pitchFamily="34" charset="0"/>
              </a:rPr>
              <a:t>is a 32-member board, made of two Leos and two Lions from each constitutional area. </a:t>
            </a:r>
          </a:p>
          <a:p>
            <a:endParaRPr lang="en-US" sz="2400" b="1" kern="0" dirty="0">
              <a:solidFill>
                <a:srgbClr val="616262"/>
              </a:solidFill>
              <a:latin typeface="Arial" panose="020B0604020202020204" pitchFamily="34" charset="0"/>
              <a:cs typeface="Arial" panose="020B0604020202020204" pitchFamily="34" charset="0"/>
            </a:endParaRPr>
          </a:p>
          <a:p>
            <a:r>
              <a:rPr lang="en-US" sz="2400" b="1" kern="0" dirty="0">
                <a:solidFill>
                  <a:srgbClr val="616262"/>
                </a:solidFill>
                <a:latin typeface="Arial" panose="020B0604020202020204" pitchFamily="34" charset="0"/>
                <a:cs typeface="Arial" panose="020B0604020202020204" pitchFamily="34" charset="0"/>
              </a:rPr>
              <a:t>Applications are due August 15.</a:t>
            </a:r>
            <a:endParaRPr lang="en-US" sz="2800" b="1" kern="0" dirty="0">
              <a:solidFill>
                <a:srgbClr val="616262"/>
              </a:solidFill>
            </a:endParaRPr>
          </a:p>
          <a:p>
            <a:endParaRPr lang="en-US" sz="2800" b="1" kern="0" dirty="0">
              <a:solidFill>
                <a:schemeClr val="accent6"/>
              </a:solidFill>
            </a:endParaRPr>
          </a:p>
        </p:txBody>
      </p:sp>
      <p:pic>
        <p:nvPicPr>
          <p:cNvPr id="3" name="Picture 2" descr="A collage of people&#10;&#10;Description automatically generated with medium confidence">
            <a:extLst>
              <a:ext uri="{FF2B5EF4-FFF2-40B4-BE49-F238E27FC236}">
                <a16:creationId xmlns:a16="http://schemas.microsoft.com/office/drawing/2014/main" id="{10103547-BECD-412C-BE2C-1DE5BD19556D}"/>
              </a:ext>
            </a:extLst>
          </p:cNvPr>
          <p:cNvPicPr>
            <a:picLocks noChangeAspect="1"/>
          </p:cNvPicPr>
          <p:nvPr/>
        </p:nvPicPr>
        <p:blipFill>
          <a:blip r:embed="rId6"/>
          <a:stretch>
            <a:fillRect/>
          </a:stretch>
        </p:blipFill>
        <p:spPr>
          <a:xfrm>
            <a:off x="914821" y="2278272"/>
            <a:ext cx="6275199" cy="3535598"/>
          </a:xfrm>
          <a:prstGeom prst="rect">
            <a:avLst/>
          </a:prstGeom>
        </p:spPr>
      </p:pic>
      <p:pic>
        <p:nvPicPr>
          <p:cNvPr id="8" name="Picture 7">
            <a:extLst>
              <a:ext uri="{FF2B5EF4-FFF2-40B4-BE49-F238E27FC236}">
                <a16:creationId xmlns:a16="http://schemas.microsoft.com/office/drawing/2014/main" id="{09062A73-AE2F-E242-B59B-844F3FFE7AA5}"/>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3060909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53</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1715733" y="640964"/>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600" b="1" kern="0" dirty="0">
                <a:solidFill>
                  <a:srgbClr val="616262"/>
                </a:solidFill>
              </a:rPr>
              <a:t>Leo or Leo-Lion Cabinet and Council Liaisons, Leo-Lion Board Liaisons</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181715" y="457274"/>
            <a:ext cx="1558206" cy="1558206"/>
          </a:xfrm>
          <a:prstGeom prst="rect">
            <a:avLst/>
          </a:prstGeom>
        </p:spPr>
      </p:pic>
      <p:sp>
        <p:nvSpPr>
          <p:cNvPr id="9" name="TextBox 8">
            <a:extLst>
              <a:ext uri="{FF2B5EF4-FFF2-40B4-BE49-F238E27FC236}">
                <a16:creationId xmlns:a16="http://schemas.microsoft.com/office/drawing/2014/main" id="{AD3F724B-EFB1-4B3D-AAF5-ACA42042679E}"/>
              </a:ext>
            </a:extLst>
          </p:cNvPr>
          <p:cNvSpPr txBox="1"/>
          <p:nvPr/>
        </p:nvSpPr>
        <p:spPr>
          <a:xfrm>
            <a:off x="1715733" y="1876411"/>
            <a:ext cx="9821424" cy="4524315"/>
          </a:xfrm>
          <a:prstGeom prst="rect">
            <a:avLst/>
          </a:prstGeom>
          <a:noFill/>
        </p:spPr>
        <p:txBody>
          <a:bodyPr wrap="square">
            <a:spAutoFit/>
          </a:bodyPr>
          <a:lstStyle/>
          <a:p>
            <a:r>
              <a:rPr lang="en-US" sz="2400" dirty="0">
                <a:solidFill>
                  <a:srgbClr val="616262"/>
                </a:solidFill>
                <a:latin typeface="Arial" panose="020B0604020202020204" pitchFamily="34" charset="0"/>
                <a:cs typeface="Arial" panose="020B0604020202020204" pitchFamily="34" charset="0"/>
              </a:rPr>
              <a:t>The district governor/ council chairperson can appoint a Leo or Leo-Lion to serve a one year term at the Lions District/ Multiple District as a </a:t>
            </a:r>
            <a:r>
              <a:rPr lang="en-US" sz="2400" b="1" dirty="0">
                <a:solidFill>
                  <a:srgbClr val="00AC69"/>
                </a:solidFill>
                <a:latin typeface="Arial" panose="020B0604020202020204" pitchFamily="34" charset="0"/>
                <a:cs typeface="Arial" panose="020B0604020202020204" pitchFamily="34" charset="0"/>
              </a:rPr>
              <a:t>district liaison</a:t>
            </a:r>
            <a:r>
              <a:rPr lang="en-US" sz="2400" dirty="0">
                <a:solidFill>
                  <a:srgbClr val="616262"/>
                </a:solidFill>
                <a:latin typeface="Arial" panose="020B0604020202020204" pitchFamily="34" charset="0"/>
                <a:cs typeface="Arial" panose="020B0604020202020204" pitchFamily="34" charset="0"/>
              </a:rPr>
              <a:t>. This position represents the interests and perspectives of Leos and Leo-Lions and facilitate communication and connections. </a:t>
            </a:r>
          </a:p>
          <a:p>
            <a:endParaRPr lang="en-US" sz="2400" dirty="0">
              <a:solidFill>
                <a:srgbClr val="616262"/>
              </a:solidFill>
              <a:latin typeface="Arial" panose="020B0604020202020204" pitchFamily="34" charset="0"/>
              <a:cs typeface="Arial" panose="020B0604020202020204" pitchFamily="34" charset="0"/>
            </a:endParaRPr>
          </a:p>
          <a:p>
            <a:r>
              <a:rPr lang="en-US" sz="2400" dirty="0">
                <a:solidFill>
                  <a:srgbClr val="616262"/>
                </a:solidFill>
                <a:latin typeface="Arial" panose="020B0604020202020204" pitchFamily="34" charset="0"/>
                <a:cs typeface="Arial" panose="020B0604020202020204" pitchFamily="34" charset="0"/>
              </a:rPr>
              <a:t>The </a:t>
            </a:r>
            <a:r>
              <a:rPr lang="en-US" sz="2400" b="1" dirty="0">
                <a:solidFill>
                  <a:srgbClr val="00AC69"/>
                </a:solidFill>
                <a:latin typeface="Arial" panose="020B0604020202020204" pitchFamily="34" charset="0"/>
                <a:cs typeface="Arial" panose="020B0604020202020204" pitchFamily="34" charset="0"/>
              </a:rPr>
              <a:t>Leo-Lion Board Liaison </a:t>
            </a:r>
            <a:r>
              <a:rPr lang="en-US" sz="2400" dirty="0">
                <a:solidFill>
                  <a:srgbClr val="616262"/>
                </a:solidFill>
                <a:latin typeface="Arial" panose="020B0604020202020204" pitchFamily="34" charset="0"/>
                <a:cs typeface="Arial" panose="020B0604020202020204" pitchFamily="34" charset="0"/>
              </a:rPr>
              <a:t>is an international opportunity for two Leo-Lion members to serve as part of the Lions International Board of Directors. The liaisons are selected by the Lions International President to serve a one-year term as a non-voting appointee. </a:t>
            </a:r>
          </a:p>
          <a:p>
            <a:endParaRPr lang="en-US" sz="2400" dirty="0">
              <a:solidFill>
                <a:srgbClr val="616262"/>
              </a:solidFill>
              <a:latin typeface="Arial" panose="020B0604020202020204" pitchFamily="34" charset="0"/>
              <a:cs typeface="Arial" panose="020B0604020202020204" pitchFamily="34" charset="0"/>
            </a:endParaRPr>
          </a:p>
          <a:p>
            <a:r>
              <a:rPr lang="en-US" sz="2400" dirty="0">
                <a:solidFill>
                  <a:srgbClr val="616262"/>
                </a:solidFill>
                <a:latin typeface="Arial" panose="020B0604020202020204" pitchFamily="34" charset="0"/>
                <a:cs typeface="Arial" panose="020B0604020202020204" pitchFamily="34" charset="0"/>
              </a:rPr>
              <a:t>To learn more about each role, refer to Chapter III and VII of Lions Board Policy. </a:t>
            </a:r>
            <a:endParaRPr lang="en-US" sz="2800" b="1" kern="0" dirty="0">
              <a:solidFill>
                <a:srgbClr val="616262"/>
              </a:solidFill>
            </a:endParaRPr>
          </a:p>
        </p:txBody>
      </p:sp>
      <p:pic>
        <p:nvPicPr>
          <p:cNvPr id="7" name="Picture 6">
            <a:extLst>
              <a:ext uri="{FF2B5EF4-FFF2-40B4-BE49-F238E27FC236}">
                <a16:creationId xmlns:a16="http://schemas.microsoft.com/office/drawing/2014/main" id="{AA38447D-DE09-4E46-A704-2C94DCA969D5}"/>
              </a:ext>
            </a:extLst>
          </p:cNvPr>
          <p:cNvPicPr>
            <a:picLocks noChangeAspect="1"/>
          </p:cNvPicPr>
          <p:nvPr/>
        </p:nvPicPr>
        <p:blipFill rotWithShape="1">
          <a:blip r:embed="rId4"/>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775328682"/>
      </p:ext>
    </p:extLst>
  </p:cSld>
  <p:clrMapOvr>
    <a:masterClrMapping/>
  </p:clrMapOvr>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54</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66627" y="692749"/>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600" b="1" kern="0" dirty="0">
                <a:solidFill>
                  <a:srgbClr val="616262"/>
                </a:solidFill>
                <a:hlinkClick r:id="rId4">
                  <a:extLst>
                    <a:ext uri="{A12FA001-AC4F-418D-AE19-62706E023703}">
                      <ahyp:hlinkClr xmlns:ahyp="http://schemas.microsoft.com/office/drawing/2018/hyperlinkcolor" val="tx"/>
                    </a:ext>
                  </a:extLst>
                </a:hlinkClick>
              </a:rPr>
              <a:t>Lions Learning Center</a:t>
            </a:r>
            <a:endParaRPr lang="en-US" b="1" kern="0" dirty="0">
              <a:solidFill>
                <a:srgbClr val="616262"/>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08421" y="351294"/>
            <a:ext cx="1558206" cy="1558206"/>
          </a:xfrm>
          <a:prstGeom prst="rect">
            <a:avLst/>
          </a:prstGeom>
        </p:spPr>
      </p:pic>
      <p:sp>
        <p:nvSpPr>
          <p:cNvPr id="7" name="Content Placeholder 6">
            <a:extLst>
              <a:ext uri="{FF2B5EF4-FFF2-40B4-BE49-F238E27FC236}">
                <a16:creationId xmlns:a16="http://schemas.microsoft.com/office/drawing/2014/main" id="{29090A20-0B87-4554-89A9-D4FD8415EA44}"/>
              </a:ext>
            </a:extLst>
          </p:cNvPr>
          <p:cNvSpPr txBox="1">
            <a:spLocks/>
          </p:cNvSpPr>
          <p:nvPr/>
        </p:nvSpPr>
        <p:spPr bwMode="auto">
          <a:xfrm>
            <a:off x="209064" y="4481108"/>
            <a:ext cx="6865980" cy="934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en-US" sz="2400" kern="0" dirty="0">
                <a:solidFill>
                  <a:srgbClr val="616262"/>
                </a:solidFill>
                <a:latin typeface="Helvetica Neue" charset="0"/>
                <a:ea typeface="Helvetica Neue" charset="0"/>
                <a:cs typeface="Helvetica Neue" charset="0"/>
              </a:rPr>
              <a:t>Lion Account needed</a:t>
            </a:r>
          </a:p>
          <a:p>
            <a:pPr algn="ctr"/>
            <a:r>
              <a:rPr lang="en-US" sz="2400" kern="0" dirty="0">
                <a:solidFill>
                  <a:srgbClr val="616262"/>
                </a:solidFill>
                <a:latin typeface="Helvetica Neue" charset="0"/>
                <a:ea typeface="Helvetica Neue" charset="0"/>
                <a:cs typeface="Helvetica Neue" charset="0"/>
              </a:rPr>
              <a:t>Updated courses from Lions Learning Center</a:t>
            </a:r>
          </a:p>
          <a:p>
            <a:pPr marL="0" indent="0" algn="ctr">
              <a:buNone/>
            </a:pPr>
            <a:endParaRPr lang="en-US" kern="0" dirty="0">
              <a:solidFill>
                <a:schemeClr val="bg1">
                  <a:lumMod val="50000"/>
                </a:schemeClr>
              </a:solidFill>
              <a:latin typeface="Helvetica Neue" charset="0"/>
              <a:ea typeface="Helvetica Neue" charset="0"/>
              <a:cs typeface="Helvetica Neue" charset="0"/>
            </a:endParaRPr>
          </a:p>
        </p:txBody>
      </p:sp>
      <p:pic>
        <p:nvPicPr>
          <p:cNvPr id="9" name="Picture 8" hidden="1">
            <a:extLst>
              <a:ext uri="{FF2B5EF4-FFF2-40B4-BE49-F238E27FC236}">
                <a16:creationId xmlns:a16="http://schemas.microsoft.com/office/drawing/2014/main" id="{A93E8D85-BC1C-4338-B2A2-696CA537AC03}"/>
              </a:ext>
            </a:extLst>
          </p:cNvPr>
          <p:cNvPicPr/>
          <p:nvPr/>
        </p:nvPicPr>
        <p:blipFill>
          <a:blip r:embed="rId6"/>
          <a:stretch>
            <a:fillRect/>
          </a:stretch>
        </p:blipFill>
        <p:spPr>
          <a:xfrm>
            <a:off x="666882" y="1640181"/>
            <a:ext cx="6413029" cy="2409903"/>
          </a:xfrm>
          <a:prstGeom prst="rect">
            <a:avLst/>
          </a:prstGeom>
        </p:spPr>
      </p:pic>
      <p:pic>
        <p:nvPicPr>
          <p:cNvPr id="10" name="Picture 9">
            <a:extLst>
              <a:ext uri="{FF2B5EF4-FFF2-40B4-BE49-F238E27FC236}">
                <a16:creationId xmlns:a16="http://schemas.microsoft.com/office/drawing/2014/main" id="{46BBBC32-7631-4346-A2E5-A365CC571FB6}"/>
              </a:ext>
            </a:extLst>
          </p:cNvPr>
          <p:cNvPicPr/>
          <p:nvPr/>
        </p:nvPicPr>
        <p:blipFill>
          <a:blip r:embed="rId7">
            <a:extLst>
              <a:ext uri="{28A0092B-C50C-407E-A947-70E740481C1C}">
                <a14:useLocalDpi xmlns:a14="http://schemas.microsoft.com/office/drawing/2010/main" val="0"/>
              </a:ext>
            </a:extLst>
          </a:blip>
          <a:stretch>
            <a:fillRect/>
          </a:stretch>
        </p:blipFill>
        <p:spPr>
          <a:xfrm>
            <a:off x="7075044" y="1909500"/>
            <a:ext cx="4009155" cy="4320007"/>
          </a:xfrm>
          <a:prstGeom prst="rect">
            <a:avLst/>
          </a:prstGeom>
          <a:ln>
            <a:solidFill>
              <a:srgbClr val="4472C4">
                <a:lumMod val="50000"/>
              </a:srgbClr>
            </a:solidFill>
          </a:ln>
        </p:spPr>
      </p:pic>
      <p:pic>
        <p:nvPicPr>
          <p:cNvPr id="2" name="Picture 1">
            <a:extLst>
              <a:ext uri="{FF2B5EF4-FFF2-40B4-BE49-F238E27FC236}">
                <a16:creationId xmlns:a16="http://schemas.microsoft.com/office/drawing/2014/main" id="{9C92DBA5-32B0-45A3-9077-F9290167C9C3}"/>
              </a:ext>
            </a:extLst>
          </p:cNvPr>
          <p:cNvPicPr>
            <a:picLocks noChangeAspect="1"/>
          </p:cNvPicPr>
          <p:nvPr/>
        </p:nvPicPr>
        <p:blipFill>
          <a:blip r:embed="rId8"/>
          <a:stretch>
            <a:fillRect/>
          </a:stretch>
        </p:blipFill>
        <p:spPr>
          <a:xfrm>
            <a:off x="611780" y="1909500"/>
            <a:ext cx="6260553" cy="2042869"/>
          </a:xfrm>
          <a:prstGeom prst="rect">
            <a:avLst/>
          </a:prstGeom>
        </p:spPr>
      </p:pic>
      <p:pic>
        <p:nvPicPr>
          <p:cNvPr id="11" name="Picture 10">
            <a:extLst>
              <a:ext uri="{FF2B5EF4-FFF2-40B4-BE49-F238E27FC236}">
                <a16:creationId xmlns:a16="http://schemas.microsoft.com/office/drawing/2014/main" id="{54E770BB-6D02-0345-9E8D-9797C23323B7}"/>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27636531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55</a:t>
            </a:fld>
            <a:endParaRPr lang="en-US" sz="1000" dirty="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873759" y="1807425"/>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200"/>
              </a:spcAft>
            </a:pPr>
            <a:r>
              <a:rPr lang="en-US" sz="2400" b="1" dirty="0">
                <a:solidFill>
                  <a:srgbClr val="616262"/>
                </a:solidFill>
                <a:latin typeface="Helvetica Neue" charset="0"/>
                <a:ea typeface="Helvetica Neue" charset="0"/>
                <a:cs typeface="Helvetica Neue" charset="0"/>
              </a:rPr>
              <a:t>Provides financial assistance to Lions multiple districts, sub-districts or single districts interested in organizing a Leo leadership event.</a:t>
            </a:r>
          </a:p>
          <a:p>
            <a:pPr marL="285750" indent="-285750">
              <a:buFont typeface="Arial" panose="020B0604020202020204" pitchFamily="34" charset="0"/>
              <a:buChar char="•"/>
            </a:pPr>
            <a:r>
              <a:rPr lang="en-US" sz="2400" dirty="0">
                <a:solidFill>
                  <a:srgbClr val="616262"/>
                </a:solidFill>
                <a:ea typeface="Helvetica Neue" charset="0"/>
              </a:rPr>
              <a:t>US$2,000 reimbursable grants</a:t>
            </a:r>
          </a:p>
          <a:p>
            <a:pPr marL="285750" indent="-285750">
              <a:buFont typeface="Arial" panose="020B0604020202020204" pitchFamily="34" charset="0"/>
              <a:buChar char="•"/>
            </a:pPr>
            <a:r>
              <a:rPr lang="en-US" sz="2400" dirty="0">
                <a:solidFill>
                  <a:srgbClr val="616262"/>
                </a:solidFill>
                <a:ea typeface="Helvetica Neue" charset="0"/>
              </a:rPr>
              <a:t>Up to three grants per constitutional area</a:t>
            </a:r>
          </a:p>
          <a:p>
            <a:pPr marL="285750" indent="-285750">
              <a:buFont typeface="Arial" panose="020B0604020202020204" pitchFamily="34" charset="0"/>
              <a:buChar char="•"/>
            </a:pPr>
            <a:r>
              <a:rPr lang="en-US" sz="2400" dirty="0">
                <a:solidFill>
                  <a:srgbClr val="616262"/>
                </a:solidFill>
              </a:rPr>
              <a:t>Leos present or co-present sessions</a:t>
            </a:r>
          </a:p>
          <a:p>
            <a:pPr marL="285750" indent="-285750">
              <a:buFont typeface="Arial" panose="020B0604020202020204" pitchFamily="34" charset="0"/>
              <a:buChar char="•"/>
            </a:pPr>
            <a:r>
              <a:rPr lang="en-US" sz="2400" dirty="0">
                <a:solidFill>
                  <a:srgbClr val="616262"/>
                </a:solidFill>
              </a:rPr>
              <a:t>Leos serve on conference planning committee</a:t>
            </a:r>
          </a:p>
          <a:p>
            <a:pPr marL="285750" indent="-285750">
              <a:buFont typeface="Arial" panose="020B0604020202020204" pitchFamily="34" charset="0"/>
              <a:buChar char="•"/>
            </a:pPr>
            <a:r>
              <a:rPr lang="en-US" sz="2400" dirty="0">
                <a:solidFill>
                  <a:srgbClr val="616262"/>
                </a:solidFill>
              </a:rPr>
              <a:t>Standalone event</a:t>
            </a:r>
          </a:p>
          <a:p>
            <a:pPr marL="285750" indent="-285750">
              <a:buFont typeface="Arial" panose="020B0604020202020204" pitchFamily="34" charset="0"/>
              <a:buChar char="•"/>
            </a:pPr>
            <a:r>
              <a:rPr lang="en-US" sz="2400" dirty="0">
                <a:solidFill>
                  <a:srgbClr val="616262"/>
                </a:solidFill>
              </a:rPr>
              <a:t>Lions and Leos collaborate</a:t>
            </a:r>
          </a:p>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873759" y="108001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616262"/>
                </a:solidFill>
                <a:latin typeface="Arial" panose="020B0604020202020204" pitchFamily="34" charset="0"/>
                <a:cs typeface="Arial" panose="020B0604020202020204" pitchFamily="34" charset="0"/>
              </a:rPr>
              <a:t>Leo Leadership Grants</a:t>
            </a:r>
          </a:p>
        </p:txBody>
      </p:sp>
      <p:sp>
        <p:nvSpPr>
          <p:cNvPr id="15" name="TextBox 14">
            <a:extLst>
              <a:ext uri="{FF2B5EF4-FFF2-40B4-BE49-F238E27FC236}">
                <a16:creationId xmlns:a16="http://schemas.microsoft.com/office/drawing/2014/main" id="{8C16C3B7-82E5-4AF0-B12F-C0D6D44DEC6E}"/>
              </a:ext>
            </a:extLst>
          </p:cNvPr>
          <p:cNvSpPr txBox="1"/>
          <p:nvPr/>
        </p:nvSpPr>
        <p:spPr>
          <a:xfrm>
            <a:off x="8177119" y="4247674"/>
            <a:ext cx="3638992" cy="1200329"/>
          </a:xfrm>
          <a:prstGeom prst="rect">
            <a:avLst/>
          </a:prstGeom>
          <a:solidFill>
            <a:schemeClr val="bg1"/>
          </a:solidFill>
          <a:ln w="57150">
            <a:solidFill>
              <a:srgbClr val="FFC000"/>
            </a:solidFill>
          </a:ln>
        </p:spPr>
        <p:txBody>
          <a:bodyPr wrap="square" rtlCol="0">
            <a:spAutoFit/>
          </a:bodyPr>
          <a:lstStyle/>
          <a:p>
            <a:pPr algn="ctr"/>
            <a:r>
              <a:rPr lang="en-US" sz="2400" b="1" dirty="0">
                <a:solidFill>
                  <a:srgbClr val="00AC69"/>
                </a:solidFill>
                <a:latin typeface="Helvetica Neue" charset="0"/>
                <a:ea typeface="Helvetica Neue" charset="0"/>
                <a:cs typeface="Helvetica Neue" charset="0"/>
              </a:rPr>
              <a:t>Accepted between </a:t>
            </a:r>
            <a:br>
              <a:rPr lang="en-US" sz="2400" b="1" dirty="0">
                <a:solidFill>
                  <a:srgbClr val="00AC69"/>
                </a:solidFill>
                <a:latin typeface="Helvetica Neue" charset="0"/>
                <a:ea typeface="Helvetica Neue" charset="0"/>
                <a:cs typeface="Helvetica Neue" charset="0"/>
              </a:rPr>
            </a:br>
            <a:r>
              <a:rPr lang="en-US" sz="2400" b="1" dirty="0">
                <a:solidFill>
                  <a:srgbClr val="00AC69"/>
                </a:solidFill>
                <a:latin typeface="Helvetica Neue" charset="0"/>
                <a:ea typeface="Helvetica Neue" charset="0"/>
                <a:cs typeface="Helvetica Neue" charset="0"/>
              </a:rPr>
              <a:t>July 1</a:t>
            </a:r>
            <a:r>
              <a:rPr lang="en-US" sz="2400" b="1" baseline="30000" dirty="0">
                <a:solidFill>
                  <a:srgbClr val="00AC69"/>
                </a:solidFill>
                <a:latin typeface="Helvetica Neue" charset="0"/>
                <a:ea typeface="Helvetica Neue" charset="0"/>
                <a:cs typeface="Helvetica Neue" charset="0"/>
              </a:rPr>
              <a:t> </a:t>
            </a:r>
            <a:r>
              <a:rPr lang="en-US" sz="2400" b="1" dirty="0">
                <a:solidFill>
                  <a:srgbClr val="00AC69"/>
                </a:solidFill>
                <a:latin typeface="Helvetica Neue" charset="0"/>
                <a:ea typeface="Helvetica Neue" charset="0"/>
                <a:cs typeface="Helvetica Neue" charset="0"/>
              </a:rPr>
              <a:t>and May 1. </a:t>
            </a:r>
          </a:p>
          <a:p>
            <a:pPr algn="ctr"/>
            <a:r>
              <a:rPr lang="en-US" sz="2400" b="1" dirty="0">
                <a:solidFill>
                  <a:srgbClr val="00AC69"/>
                </a:solidFill>
                <a:latin typeface="Helvetica Neue" charset="0"/>
                <a:ea typeface="Helvetica Neue" charset="0"/>
                <a:cs typeface="Helvetica Neue" charset="0"/>
              </a:rPr>
              <a:t>First come first served.</a:t>
            </a:r>
          </a:p>
        </p:txBody>
      </p:sp>
    </p:spTree>
    <p:extLst>
      <p:ext uri="{BB962C8B-B14F-4D97-AF65-F5344CB8AC3E}">
        <p14:creationId xmlns:p14="http://schemas.microsoft.com/office/powerpoint/2010/main" val="2170814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179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42524"/>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56</a:t>
            </a:fld>
            <a:endParaRPr lang="en-US" sz="1000" dirty="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48982" y="1550246"/>
            <a:ext cx="7679629"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200"/>
              </a:spcAft>
            </a:pPr>
            <a:r>
              <a:rPr lang="en-US" sz="2400" b="1" dirty="0">
                <a:solidFill>
                  <a:srgbClr val="616262"/>
                </a:solidFill>
                <a:ea typeface="Helvetica Neue" charset="0"/>
              </a:rPr>
              <a:t>Provides financial assistance to Leo service projects implemented by Leo clubs in a Lions multiple district or district.</a:t>
            </a:r>
          </a:p>
          <a:p>
            <a:pPr marL="482600" indent="-342900">
              <a:lnSpc>
                <a:spcPct val="115000"/>
              </a:lnSpc>
              <a:buSzPts val="1400"/>
              <a:buFont typeface="Arial" panose="020B0604020202020204" pitchFamily="34" charset="0"/>
              <a:buChar char="•"/>
            </a:pPr>
            <a:r>
              <a:rPr lang="en-US" sz="2400" dirty="0">
                <a:solidFill>
                  <a:srgbClr val="616262"/>
                </a:solidFill>
              </a:rPr>
              <a:t>US$1,500 to US$5,000 to a Lions district or multiple district</a:t>
            </a:r>
          </a:p>
          <a:p>
            <a:pPr marL="482600" indent="-342900">
              <a:lnSpc>
                <a:spcPct val="115000"/>
              </a:lnSpc>
              <a:buSzPts val="1400"/>
              <a:buFont typeface="Arial" panose="020B0604020202020204" pitchFamily="34" charset="0"/>
              <a:buChar char="•"/>
            </a:pPr>
            <a:r>
              <a:rPr lang="en-US" sz="2400" dirty="0">
                <a:solidFill>
                  <a:srgbClr val="616262"/>
                </a:solidFill>
              </a:rPr>
              <a:t>25% matching requirement collected locally</a:t>
            </a:r>
          </a:p>
          <a:p>
            <a:pPr marL="482600" indent="-342900">
              <a:lnSpc>
                <a:spcPct val="115000"/>
              </a:lnSpc>
              <a:buSzPts val="1400"/>
              <a:buFont typeface="Arial" panose="020B0604020202020204" pitchFamily="34" charset="0"/>
              <a:buChar char="•"/>
            </a:pPr>
            <a:r>
              <a:rPr lang="en-US" sz="2400" dirty="0">
                <a:solidFill>
                  <a:srgbClr val="616262"/>
                </a:solidFill>
              </a:rPr>
              <a:t>Should include:</a:t>
            </a:r>
          </a:p>
          <a:p>
            <a:pPr marL="1001699" lvl="1" indent="-342900">
              <a:lnSpc>
                <a:spcPct val="115000"/>
              </a:lnSpc>
              <a:buSzPts val="1400"/>
              <a:buFont typeface="Arial" panose="020B0604020202020204" pitchFamily="34" charset="0"/>
              <a:buChar char="•"/>
            </a:pPr>
            <a:r>
              <a:rPr lang="en-US" sz="2400" dirty="0">
                <a:solidFill>
                  <a:srgbClr val="616262"/>
                </a:solidFill>
              </a:rPr>
              <a:t>Hands-on service</a:t>
            </a:r>
          </a:p>
          <a:p>
            <a:pPr marL="1001699" lvl="1" indent="-342900">
              <a:lnSpc>
                <a:spcPct val="115000"/>
              </a:lnSpc>
              <a:buSzPts val="1400"/>
              <a:buFont typeface="Arial" panose="020B0604020202020204" pitchFamily="34" charset="0"/>
              <a:buChar char="•"/>
            </a:pPr>
            <a:r>
              <a:rPr lang="en-US" sz="2400" dirty="0">
                <a:solidFill>
                  <a:srgbClr val="616262"/>
                </a:solidFill>
              </a:rPr>
              <a:t>Collaboration between Leos and Lions</a:t>
            </a:r>
          </a:p>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60184" y="9491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616262"/>
                </a:solidFill>
                <a:latin typeface="Arial" panose="020B0604020202020204" pitchFamily="34" charset="0"/>
                <a:cs typeface="Arial" panose="020B0604020202020204" pitchFamily="34" charset="0"/>
              </a:rPr>
              <a:t>LCIF Leo Service Grants</a:t>
            </a:r>
          </a:p>
        </p:txBody>
      </p:sp>
      <p:sp>
        <p:nvSpPr>
          <p:cNvPr id="11" name="TextBox 10">
            <a:extLst>
              <a:ext uri="{FF2B5EF4-FFF2-40B4-BE49-F238E27FC236}">
                <a16:creationId xmlns:a16="http://schemas.microsoft.com/office/drawing/2014/main" id="{AF8A0016-3380-C74F-A6C8-53798FDD9D4A}"/>
              </a:ext>
            </a:extLst>
          </p:cNvPr>
          <p:cNvSpPr txBox="1"/>
          <p:nvPr/>
        </p:nvSpPr>
        <p:spPr>
          <a:xfrm>
            <a:off x="8177119" y="4247674"/>
            <a:ext cx="3638992" cy="1200329"/>
          </a:xfrm>
          <a:prstGeom prst="rect">
            <a:avLst/>
          </a:prstGeom>
          <a:solidFill>
            <a:schemeClr val="bg1"/>
          </a:solidFill>
          <a:ln w="57150">
            <a:solidFill>
              <a:srgbClr val="FFC000"/>
            </a:solidFill>
          </a:ln>
        </p:spPr>
        <p:txBody>
          <a:bodyPr wrap="square" rtlCol="0">
            <a:spAutoFit/>
          </a:bodyPr>
          <a:lstStyle/>
          <a:p>
            <a:pPr algn="ctr"/>
            <a:r>
              <a:rPr lang="en-US" sz="2400" b="1" dirty="0">
                <a:solidFill>
                  <a:srgbClr val="00AC69"/>
                </a:solidFill>
                <a:latin typeface="Helvetica Neue" charset="0"/>
                <a:ea typeface="Helvetica Neue" charset="0"/>
                <a:cs typeface="Helvetica Neue" charset="0"/>
              </a:rPr>
              <a:t>Accepted between </a:t>
            </a:r>
            <a:br>
              <a:rPr lang="en-US" sz="2400" b="1" dirty="0">
                <a:solidFill>
                  <a:srgbClr val="00AC69"/>
                </a:solidFill>
                <a:latin typeface="Helvetica Neue" charset="0"/>
                <a:ea typeface="Helvetica Neue" charset="0"/>
                <a:cs typeface="Helvetica Neue" charset="0"/>
              </a:rPr>
            </a:br>
            <a:r>
              <a:rPr lang="en-US" sz="2400" b="1" dirty="0">
                <a:solidFill>
                  <a:srgbClr val="00AC69"/>
                </a:solidFill>
                <a:latin typeface="Helvetica Neue" charset="0"/>
                <a:ea typeface="Helvetica Neue" charset="0"/>
                <a:cs typeface="Helvetica Neue" charset="0"/>
              </a:rPr>
              <a:t>July 1</a:t>
            </a:r>
            <a:r>
              <a:rPr lang="en-US" sz="2400" b="1" baseline="30000" dirty="0">
                <a:solidFill>
                  <a:srgbClr val="00AC69"/>
                </a:solidFill>
                <a:latin typeface="Helvetica Neue" charset="0"/>
                <a:ea typeface="Helvetica Neue" charset="0"/>
                <a:cs typeface="Helvetica Neue" charset="0"/>
              </a:rPr>
              <a:t> </a:t>
            </a:r>
            <a:r>
              <a:rPr lang="en-US" sz="2400" b="1" dirty="0">
                <a:solidFill>
                  <a:srgbClr val="00AC69"/>
                </a:solidFill>
                <a:latin typeface="Helvetica Neue" charset="0"/>
                <a:ea typeface="Helvetica Neue" charset="0"/>
                <a:cs typeface="Helvetica Neue" charset="0"/>
              </a:rPr>
              <a:t>and May 1. </a:t>
            </a:r>
          </a:p>
          <a:p>
            <a:pPr algn="ctr"/>
            <a:r>
              <a:rPr lang="en-US" sz="2400" b="1" dirty="0">
                <a:solidFill>
                  <a:srgbClr val="00AC69"/>
                </a:solidFill>
                <a:latin typeface="Helvetica Neue" charset="0"/>
                <a:ea typeface="Helvetica Neue" charset="0"/>
                <a:cs typeface="Helvetica Neue" charset="0"/>
              </a:rPr>
              <a:t>First come first served.</a:t>
            </a:r>
          </a:p>
        </p:txBody>
      </p:sp>
    </p:spTree>
    <p:extLst>
      <p:ext uri="{BB962C8B-B14F-4D97-AF65-F5344CB8AC3E}">
        <p14:creationId xmlns:p14="http://schemas.microsoft.com/office/powerpoint/2010/main" val="25578177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4"/>
          <a:srcRect l="16530" t="2053" r="10928" b="4800"/>
          <a:stretch/>
        </p:blipFill>
        <p:spPr>
          <a:xfrm rot="10800000">
            <a:off x="9857182" y="-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57</a:t>
            </a:fld>
            <a:endParaRPr lang="en-US" sz="1000" dirty="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5"/>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6"/>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375889" y="1807425"/>
            <a:ext cx="10455139"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60184" y="567341"/>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616262"/>
                </a:solidFill>
                <a:latin typeface="Arial" panose="020B0604020202020204" pitchFamily="34" charset="0"/>
                <a:cs typeface="Arial" panose="020B0604020202020204" pitchFamily="34" charset="0"/>
              </a:rPr>
              <a:t>Leo awards </a:t>
            </a:r>
          </a:p>
        </p:txBody>
      </p:sp>
      <p:sp>
        <p:nvSpPr>
          <p:cNvPr id="2" name="TextBox 1">
            <a:extLst>
              <a:ext uri="{FF2B5EF4-FFF2-40B4-BE49-F238E27FC236}">
                <a16:creationId xmlns:a16="http://schemas.microsoft.com/office/drawing/2014/main" id="{29DAECCD-02C9-4804-8494-BF7B7262CC59}"/>
              </a:ext>
            </a:extLst>
          </p:cNvPr>
          <p:cNvSpPr txBox="1"/>
          <p:nvPr/>
        </p:nvSpPr>
        <p:spPr>
          <a:xfrm>
            <a:off x="943670" y="1155002"/>
            <a:ext cx="9279516" cy="5509200"/>
          </a:xfrm>
          <a:prstGeom prst="rect">
            <a:avLst/>
          </a:prstGeom>
          <a:noFill/>
        </p:spPr>
        <p:txBody>
          <a:bodyPr wrap="square" rtlCol="0">
            <a:spAutoFit/>
          </a:bodyPr>
          <a:lstStyle/>
          <a:p>
            <a:pPr>
              <a:spcBef>
                <a:spcPts val="0"/>
              </a:spcBef>
              <a:spcAft>
                <a:spcPts val="600"/>
              </a:spcAft>
              <a:defRPr/>
            </a:pPr>
            <a:r>
              <a:rPr lang="en-US" sz="2400" dirty="0">
                <a:solidFill>
                  <a:srgbClr val="616262"/>
                </a:solidFill>
                <a:latin typeface="Arial" panose="020B0604020202020204" pitchFamily="34" charset="0"/>
                <a:cs typeface="Arial" panose="020B0604020202020204" pitchFamily="34" charset="0"/>
              </a:rPr>
              <a:t>Lions International offers various awards to recognize Leos and Lions active in the Leo Club Program. Below are just a few award types, but for criteria and more details, please visit the Lions website at </a:t>
            </a:r>
            <a:r>
              <a:rPr lang="en-US" sz="2400" dirty="0">
                <a:solidFill>
                  <a:srgbClr val="81827C"/>
                </a:solidFill>
                <a:latin typeface="Arial" panose="020B0604020202020204" pitchFamily="34" charset="0"/>
                <a:cs typeface="Arial" panose="020B0604020202020204" pitchFamily="34" charset="0"/>
                <a:hlinkClick r:id="rId7"/>
              </a:rPr>
              <a:t>https://www.lionsclubs.org/en/resources-for-members/resource-center/leo-awards-and-recognitions</a:t>
            </a:r>
            <a:endParaRPr lang="en-US" sz="2400" dirty="0">
              <a:solidFill>
                <a:srgbClr val="81827C"/>
              </a:solidFill>
              <a:latin typeface="Arial" panose="020B0604020202020204" pitchFamily="34" charset="0"/>
              <a:cs typeface="Arial" panose="020B0604020202020204" pitchFamily="34" charset="0"/>
            </a:endParaRPr>
          </a:p>
          <a:p>
            <a:pPr>
              <a:spcBef>
                <a:spcPts val="0"/>
              </a:spcBef>
              <a:spcAft>
                <a:spcPts val="600"/>
              </a:spcAft>
              <a:defRPr/>
            </a:pPr>
            <a:r>
              <a:rPr lang="en-US" sz="2400" b="1" u="sng" dirty="0">
                <a:solidFill>
                  <a:srgbClr val="00AC69"/>
                </a:solidFill>
                <a:latin typeface="Arial" panose="020B0604020202020204" pitchFamily="34" charset="0"/>
                <a:cs typeface="Arial" panose="020B0604020202020204" pitchFamily="34" charset="0"/>
              </a:rPr>
              <a:t>Individual</a:t>
            </a:r>
          </a:p>
          <a:p>
            <a:pPr marL="342900" indent="-342900">
              <a:spcBef>
                <a:spcPts val="0"/>
              </a:spcBef>
              <a:spcAft>
                <a:spcPts val="600"/>
              </a:spcAft>
              <a:buFont typeface="Arial" panose="020B0604020202020204" pitchFamily="34" charset="0"/>
              <a:buChar char="•"/>
              <a:defRPr/>
            </a:pPr>
            <a:r>
              <a:rPr lang="en-US" sz="2400" dirty="0">
                <a:solidFill>
                  <a:srgbClr val="616262"/>
                </a:solidFill>
                <a:latin typeface="Arial" panose="020B0604020202020204" pitchFamily="34" charset="0"/>
                <a:cs typeface="Arial" panose="020B0604020202020204" pitchFamily="34" charset="0"/>
              </a:rPr>
              <a:t>Leo of the Year</a:t>
            </a:r>
          </a:p>
          <a:p>
            <a:pPr>
              <a:spcBef>
                <a:spcPts val="0"/>
              </a:spcBef>
              <a:spcAft>
                <a:spcPts val="600"/>
              </a:spcAft>
              <a:defRPr/>
            </a:pPr>
            <a:r>
              <a:rPr lang="en-US" sz="2400" b="1" u="sng" dirty="0">
                <a:solidFill>
                  <a:srgbClr val="00AC69"/>
                </a:solidFill>
                <a:latin typeface="Arial" panose="020B0604020202020204" pitchFamily="34" charset="0"/>
                <a:cs typeface="Arial" panose="020B0604020202020204" pitchFamily="34" charset="0"/>
              </a:rPr>
              <a:t>Club</a:t>
            </a:r>
          </a:p>
          <a:p>
            <a:pPr marL="342900" indent="-342900">
              <a:spcBef>
                <a:spcPts val="0"/>
              </a:spcBef>
              <a:spcAft>
                <a:spcPts val="600"/>
              </a:spcAft>
              <a:buFont typeface="Arial" panose="020B0604020202020204" pitchFamily="34" charset="0"/>
              <a:buChar char="•"/>
              <a:defRPr/>
            </a:pPr>
            <a:r>
              <a:rPr lang="en-US" sz="2400" dirty="0">
                <a:solidFill>
                  <a:srgbClr val="616262"/>
                </a:solidFill>
                <a:latin typeface="Arial" panose="020B0604020202020204" pitchFamily="34" charset="0"/>
                <a:cs typeface="Arial" panose="020B0604020202020204" pitchFamily="34" charset="0"/>
              </a:rPr>
              <a:t>Club Excellence Award</a:t>
            </a:r>
          </a:p>
          <a:p>
            <a:pPr marL="342900" indent="-342900">
              <a:spcBef>
                <a:spcPts val="0"/>
              </a:spcBef>
              <a:spcAft>
                <a:spcPts val="600"/>
              </a:spcAft>
              <a:buFont typeface="Arial" panose="020B0604020202020204" pitchFamily="34" charset="0"/>
              <a:buChar char="•"/>
              <a:defRPr/>
            </a:pPr>
            <a:r>
              <a:rPr lang="en-US" sz="2400" dirty="0">
                <a:solidFill>
                  <a:srgbClr val="616262"/>
                </a:solidFill>
                <a:latin typeface="Arial" panose="020B0604020202020204" pitchFamily="34" charset="0"/>
                <a:cs typeface="Arial" panose="020B0604020202020204" pitchFamily="34" charset="0"/>
              </a:rPr>
              <a:t>Serving Together Award</a:t>
            </a:r>
          </a:p>
          <a:p>
            <a:pPr>
              <a:spcBef>
                <a:spcPts val="0"/>
              </a:spcBef>
              <a:spcAft>
                <a:spcPts val="600"/>
              </a:spcAft>
              <a:defRPr/>
            </a:pPr>
            <a:r>
              <a:rPr lang="en-US" sz="2400" b="1" u="sng" dirty="0">
                <a:solidFill>
                  <a:srgbClr val="00AC69"/>
                </a:solidFill>
                <a:latin typeface="Arial" panose="020B0604020202020204" pitchFamily="34" charset="0"/>
                <a:cs typeface="Arial" panose="020B0604020202020204" pitchFamily="34" charset="0"/>
              </a:rPr>
              <a:t>District/ Multiple District</a:t>
            </a:r>
          </a:p>
          <a:p>
            <a:pPr marL="342900" indent="-342900">
              <a:spcBef>
                <a:spcPts val="0"/>
              </a:spcBef>
              <a:spcAft>
                <a:spcPts val="600"/>
              </a:spcAft>
              <a:buFont typeface="Arial" panose="020B0604020202020204" pitchFamily="34" charset="0"/>
              <a:buChar char="•"/>
              <a:defRPr/>
            </a:pPr>
            <a:r>
              <a:rPr lang="en-US" sz="2400" dirty="0">
                <a:solidFill>
                  <a:srgbClr val="616262"/>
                </a:solidFill>
                <a:latin typeface="Arial" panose="020B0604020202020204" pitchFamily="34" charset="0"/>
                <a:cs typeface="Arial" panose="020B0604020202020204" pitchFamily="34" charset="0"/>
              </a:rPr>
              <a:t>Leo District President Awards</a:t>
            </a:r>
          </a:p>
          <a:p>
            <a:pPr>
              <a:spcBef>
                <a:spcPts val="0"/>
              </a:spcBef>
              <a:spcAft>
                <a:spcPts val="600"/>
              </a:spcAft>
              <a:defRPr/>
            </a:pPr>
            <a:endParaRPr lang="en-US" sz="2400" dirty="0">
              <a:solidFill>
                <a:srgbClr val="81827C"/>
              </a:solidFill>
              <a:latin typeface="Arial" panose="020B0604020202020204" pitchFamily="34" charset="0"/>
              <a:cs typeface="Arial" panose="020B0604020202020204" pitchFamily="34" charset="0"/>
            </a:endParaRPr>
          </a:p>
        </p:txBody>
      </p:sp>
      <p:graphicFrame>
        <p:nvGraphicFramePr>
          <p:cNvPr id="9" name="Object 8">
            <a:extLst>
              <a:ext uri="{FF2B5EF4-FFF2-40B4-BE49-F238E27FC236}">
                <a16:creationId xmlns:a16="http://schemas.microsoft.com/office/drawing/2014/main" id="{4402AC27-DF68-4AC2-A629-168CD1624EFB}"/>
              </a:ext>
            </a:extLst>
          </p:cNvPr>
          <p:cNvGraphicFramePr>
            <a:graphicFrameLocks noChangeAspect="1"/>
          </p:cNvGraphicFramePr>
          <p:nvPr>
            <p:extLst>
              <p:ext uri="{D42A27DB-BD31-4B8C-83A1-F6EECF244321}">
                <p14:modId xmlns:p14="http://schemas.microsoft.com/office/powerpoint/2010/main" val="817220924"/>
              </p:ext>
            </p:extLst>
          </p:nvPr>
        </p:nvGraphicFramePr>
        <p:xfrm>
          <a:off x="5744987" y="3318674"/>
          <a:ext cx="4160417" cy="2971726"/>
        </p:xfrm>
        <a:graphic>
          <a:graphicData uri="http://schemas.openxmlformats.org/presentationml/2006/ole">
            <mc:AlternateContent xmlns:mc="http://schemas.openxmlformats.org/markup-compatibility/2006">
              <mc:Choice xmlns:v="urn:schemas-microsoft-com:vml" Requires="v">
                <p:oleObj spid="_x0000_s3157" name="Acrobat Document" r:id="rId8" imgW="3200301" imgH="2286000" progId="AcroExch.Document.DC">
                  <p:embed/>
                </p:oleObj>
              </mc:Choice>
              <mc:Fallback>
                <p:oleObj name="Acrobat Document" r:id="rId8" imgW="3200301" imgH="2286000" progId="AcroExch.Document.DC">
                  <p:embed/>
                  <p:pic>
                    <p:nvPicPr>
                      <p:cNvPr id="11" name="Object 10">
                        <a:extLst>
                          <a:ext uri="{FF2B5EF4-FFF2-40B4-BE49-F238E27FC236}">
                            <a16:creationId xmlns:a16="http://schemas.microsoft.com/office/drawing/2014/main" id="{1E53780F-29D7-4815-A07F-887BAEBDFB7A}"/>
                          </a:ext>
                        </a:extLst>
                      </p:cNvPr>
                      <p:cNvPicPr/>
                      <p:nvPr/>
                    </p:nvPicPr>
                    <p:blipFill>
                      <a:blip r:embed="rId9"/>
                      <a:stretch>
                        <a:fillRect/>
                      </a:stretch>
                    </p:blipFill>
                    <p:spPr>
                      <a:xfrm>
                        <a:off x="5744987" y="3318674"/>
                        <a:ext cx="4160417" cy="2971726"/>
                      </a:xfrm>
                      <a:prstGeom prst="rect">
                        <a:avLst/>
                      </a:prstGeom>
                    </p:spPr>
                  </p:pic>
                </p:oleObj>
              </mc:Fallback>
            </mc:AlternateContent>
          </a:graphicData>
        </a:graphic>
      </p:graphicFrame>
    </p:spTree>
    <p:extLst>
      <p:ext uri="{BB962C8B-B14F-4D97-AF65-F5344CB8AC3E}">
        <p14:creationId xmlns:p14="http://schemas.microsoft.com/office/powerpoint/2010/main" val="212758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08E9E750-E4A7-0342-9B88-267A2AB69D8F}"/>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58</a:t>
            </a:fld>
            <a:endParaRPr lang="en-US" sz="1000" dirty="0">
              <a:solidFill>
                <a:srgbClr val="00338D"/>
              </a:solidFill>
            </a:endParaRPr>
          </a:p>
        </p:txBody>
      </p:sp>
      <p:sp>
        <p:nvSpPr>
          <p:cNvPr id="16" name="Text Placeholder 18">
            <a:extLst>
              <a:ext uri="{FF2B5EF4-FFF2-40B4-BE49-F238E27FC236}">
                <a16:creationId xmlns:a16="http://schemas.microsoft.com/office/drawing/2014/main" id="{95CF3BC0-6133-9D44-8F9B-F16ED366B64B}"/>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kern="0" dirty="0">
                <a:solidFill>
                  <a:schemeClr val="bg1"/>
                </a:solidFill>
                <a:effectLst>
                  <a:glow>
                    <a:schemeClr val="bg1"/>
                  </a:glow>
                </a:effectLst>
              </a:rPr>
              <a:t>Summary</a:t>
            </a:r>
          </a:p>
        </p:txBody>
      </p:sp>
      <p:sp>
        <p:nvSpPr>
          <p:cNvPr id="2" name="TextBox 1">
            <a:extLst>
              <a:ext uri="{FF2B5EF4-FFF2-40B4-BE49-F238E27FC236}">
                <a16:creationId xmlns:a16="http://schemas.microsoft.com/office/drawing/2014/main" id="{848F00FF-2D96-479E-85DD-00A894EEB8BB}"/>
              </a:ext>
            </a:extLst>
          </p:cNvPr>
          <p:cNvSpPr txBox="1"/>
          <p:nvPr/>
        </p:nvSpPr>
        <p:spPr>
          <a:xfrm>
            <a:off x="999067" y="1579407"/>
            <a:ext cx="9451219" cy="3785652"/>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Important points from the module</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Lions International has both free printable online guides for Leo clubs and items in the Lions Shop available for purchase.</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Lions International communicates to Leo clubs via the </a:t>
            </a:r>
            <a:r>
              <a:rPr lang="en-US" sz="2400" dirty="0" err="1">
                <a:solidFill>
                  <a:schemeClr val="bg1"/>
                </a:solidFill>
                <a:latin typeface="Arial" panose="020B0604020202020204" pitchFamily="34" charset="0"/>
                <a:cs typeface="Arial" panose="020B0604020202020204" pitchFamily="34" charset="0"/>
              </a:rPr>
              <a:t>leo@lionsclubs.org</a:t>
            </a:r>
            <a:r>
              <a:rPr lang="en-US" sz="2400" dirty="0">
                <a:solidFill>
                  <a:schemeClr val="bg1"/>
                </a:solidFill>
                <a:latin typeface="Arial" panose="020B0604020202020204" pitchFamily="34" charset="0"/>
                <a:cs typeface="Arial" panose="020B0604020202020204" pitchFamily="34" charset="0"/>
              </a:rPr>
              <a:t> email and Facebook Leo Club Program page.</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There are 20 award programs to recognize outstanding Leos.</a:t>
            </a:r>
          </a:p>
          <a:p>
            <a:pPr marL="342900" indent="-34290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End of module activity</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Reflect on the blueprint developed at the end of Module 2. What resources will you use to help achieve or augment your plans?</a:t>
            </a:r>
          </a:p>
        </p:txBody>
      </p:sp>
      <p:pic>
        <p:nvPicPr>
          <p:cNvPr id="8" name="Picture 7">
            <a:extLst>
              <a:ext uri="{FF2B5EF4-FFF2-40B4-BE49-F238E27FC236}">
                <a16:creationId xmlns:a16="http://schemas.microsoft.com/office/drawing/2014/main" id="{F2FE4FA6-76F3-1041-8912-7ADB2954544B}"/>
              </a:ext>
            </a:extLst>
          </p:cNvPr>
          <p:cNvPicPr>
            <a:picLocks noChangeAspect="1"/>
          </p:cNvPicPr>
          <p:nvPr/>
        </p:nvPicPr>
        <p:blipFill>
          <a:blip r:embed="rId4"/>
          <a:stretch>
            <a:fillRect/>
          </a:stretch>
        </p:blipFill>
        <p:spPr>
          <a:xfrm>
            <a:off x="2790826" y="527295"/>
            <a:ext cx="1326937" cy="663469"/>
          </a:xfrm>
          <a:prstGeom prst="rect">
            <a:avLst/>
          </a:prstGeom>
        </p:spPr>
      </p:pic>
    </p:spTree>
    <p:extLst>
      <p:ext uri="{BB962C8B-B14F-4D97-AF65-F5344CB8AC3E}">
        <p14:creationId xmlns:p14="http://schemas.microsoft.com/office/powerpoint/2010/main" val="39378100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59</a:t>
            </a:fld>
            <a:endParaRPr lang="en-US" sz="1000" dirty="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en-US" sz="6000" kern="0" dirty="0"/>
              <a:t>Module 5</a:t>
            </a:r>
          </a:p>
          <a:p>
            <a:pPr>
              <a:spcBef>
                <a:spcPts val="0"/>
              </a:spcBef>
            </a:pPr>
            <a:r>
              <a:rPr lang="en-US" sz="4000" b="0" kern="0" dirty="0"/>
              <a:t>Continuing the Service Journey</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4232023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BBED3819-FAE7-AD45-B403-4E0D4B681E1F}"/>
              </a:ext>
            </a:extLst>
          </p:cNvPr>
          <p:cNvPicPr>
            <a:picLocks noChangeAspect="1"/>
          </p:cNvPicPr>
          <p:nvPr/>
        </p:nvPicPr>
        <p:blipFill>
          <a:blip r:embed="rId3"/>
          <a:stretch>
            <a:fillRect/>
          </a:stretch>
        </p:blipFill>
        <p:spPr>
          <a:xfrm>
            <a:off x="8334375" y="0"/>
            <a:ext cx="3857625" cy="6858000"/>
          </a:xfrm>
          <a:prstGeom prst="rect">
            <a:avLst/>
          </a:prstGeom>
        </p:spPr>
      </p:pic>
      <p:pic>
        <p:nvPicPr>
          <p:cNvPr id="11" name="Picture 10">
            <a:extLst>
              <a:ext uri="{FF2B5EF4-FFF2-40B4-BE49-F238E27FC236}">
                <a16:creationId xmlns:a16="http://schemas.microsoft.com/office/drawing/2014/main" id="{5C582622-8BAF-2940-84F1-8C90B13D96F3}"/>
              </a:ext>
            </a:extLst>
          </p:cNvPr>
          <p:cNvPicPr>
            <a:picLocks noChangeAspect="1"/>
          </p:cNvPicPr>
          <p:nvPr/>
        </p:nvPicPr>
        <p:blipFill rotWithShape="1">
          <a:blip r:embed="rId4"/>
          <a:srcRect l="68604" t="4387" r="-7305" b="37925"/>
          <a:stretch/>
        </p:blipFill>
        <p:spPr>
          <a:xfrm rot="10800000">
            <a:off x="10508066" y="0"/>
            <a:ext cx="1683934" cy="3765146"/>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3477084" y="2003215"/>
            <a:ext cx="3857625" cy="3523860"/>
          </a:xfrm>
          <a:prstGeom prst="rect">
            <a:avLst/>
          </a:prstGeom>
        </p:spPr>
        <p:txBody>
          <a:bodyPr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lnSpc>
                <a:spcPct val="150000"/>
              </a:lnSpc>
            </a:pPr>
            <a:r>
              <a:rPr lang="en-US" sz="4000" b="1" kern="0" dirty="0">
                <a:solidFill>
                  <a:srgbClr val="00AC69"/>
                </a:solidFill>
                <a:latin typeface="Arial Black" panose="020B0604020202020204" pitchFamily="34" charset="0"/>
                <a:cs typeface="Arial Black" panose="020B0604020202020204" pitchFamily="34" charset="0"/>
              </a:rPr>
              <a:t>Leadership </a:t>
            </a:r>
          </a:p>
          <a:p>
            <a:pPr algn="ctr">
              <a:lnSpc>
                <a:spcPct val="150000"/>
              </a:lnSpc>
            </a:pPr>
            <a:r>
              <a:rPr lang="en-US" sz="4000" b="1" kern="0" dirty="0">
                <a:solidFill>
                  <a:srgbClr val="00AC69"/>
                </a:solidFill>
                <a:latin typeface="Arial Black" panose="020B0604020202020204" pitchFamily="34" charset="0"/>
                <a:cs typeface="Arial Black" panose="020B0604020202020204" pitchFamily="34" charset="0"/>
              </a:rPr>
              <a:t>Experience </a:t>
            </a:r>
          </a:p>
          <a:p>
            <a:pPr algn="ctr">
              <a:lnSpc>
                <a:spcPct val="150000"/>
              </a:lnSpc>
            </a:pPr>
            <a:r>
              <a:rPr lang="en-US" sz="4000" b="1" kern="0" dirty="0">
                <a:solidFill>
                  <a:srgbClr val="00AC69"/>
                </a:solidFill>
                <a:latin typeface="Arial Black" panose="020B0604020202020204" pitchFamily="34" charset="0"/>
                <a:cs typeface="Arial Black" panose="020B0604020202020204" pitchFamily="34" charset="0"/>
              </a:rPr>
              <a:t>Opportunity</a:t>
            </a: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91895" y="918167"/>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616262"/>
                </a:solidFill>
                <a:latin typeface="Arial" panose="020B0604020202020204" pitchFamily="34" charset="0"/>
                <a:cs typeface="Arial" panose="020B0604020202020204" pitchFamily="34" charset="0"/>
              </a:rPr>
              <a:t>The Leo club purpose</a:t>
            </a:r>
          </a:p>
        </p:txBody>
      </p:sp>
      <p:pic>
        <p:nvPicPr>
          <p:cNvPr id="16" name="Picture 15">
            <a:extLst>
              <a:ext uri="{FF2B5EF4-FFF2-40B4-BE49-F238E27FC236}">
                <a16:creationId xmlns:a16="http://schemas.microsoft.com/office/drawing/2014/main" id="{E36BB3E6-B9BC-3849-A15D-CDFFEE44AFF9}"/>
              </a:ext>
            </a:extLst>
          </p:cNvPr>
          <p:cNvPicPr>
            <a:picLocks noChangeAspect="1"/>
          </p:cNvPicPr>
          <p:nvPr/>
        </p:nvPicPr>
        <p:blipFill rotWithShape="1">
          <a:blip r:embed="rId5"/>
          <a:srcRect l="15744" b="4901"/>
          <a:stretch/>
        </p:blipFill>
        <p:spPr>
          <a:xfrm rot="10800000" flipH="1">
            <a:off x="1" y="-3785"/>
            <a:ext cx="991893" cy="1679305"/>
          </a:xfrm>
          <a:prstGeom prst="rect">
            <a:avLst/>
          </a:prstGeom>
        </p:spPr>
      </p:pic>
      <p:pic>
        <p:nvPicPr>
          <p:cNvPr id="18" name="Picture 17">
            <a:extLst>
              <a:ext uri="{FF2B5EF4-FFF2-40B4-BE49-F238E27FC236}">
                <a16:creationId xmlns:a16="http://schemas.microsoft.com/office/drawing/2014/main" id="{CD02E65A-00DE-3547-8F86-EE1324189F92}"/>
              </a:ext>
            </a:extLst>
          </p:cNvPr>
          <p:cNvPicPr>
            <a:picLocks noChangeAspect="1"/>
          </p:cNvPicPr>
          <p:nvPr/>
        </p:nvPicPr>
        <p:blipFill rotWithShape="1">
          <a:blip r:embed="rId6"/>
          <a:srcRect l="16530" t="2053" r="10928" b="4800"/>
          <a:stretch/>
        </p:blipFill>
        <p:spPr>
          <a:xfrm>
            <a:off x="0" y="2360950"/>
            <a:ext cx="2334818" cy="4497050"/>
          </a:xfrm>
          <a:prstGeom prst="rect">
            <a:avLst/>
          </a:prstGeom>
        </p:spPr>
      </p:pic>
      <p:pic>
        <p:nvPicPr>
          <p:cNvPr id="19" name="Picture 18">
            <a:extLst>
              <a:ext uri="{FF2B5EF4-FFF2-40B4-BE49-F238E27FC236}">
                <a16:creationId xmlns:a16="http://schemas.microsoft.com/office/drawing/2014/main" id="{E6568189-0227-D14B-BF49-46F5293AD796}"/>
              </a:ext>
            </a:extLst>
          </p:cNvPr>
          <p:cNvPicPr>
            <a:picLocks noChangeAspect="1"/>
          </p:cNvPicPr>
          <p:nvPr/>
        </p:nvPicPr>
        <p:blipFill>
          <a:blip r:embed="rId7"/>
          <a:stretch>
            <a:fillRect/>
          </a:stretch>
        </p:blipFill>
        <p:spPr>
          <a:xfrm>
            <a:off x="1493040" y="2599264"/>
            <a:ext cx="2113397" cy="2113397"/>
          </a:xfrm>
          <a:prstGeom prst="rect">
            <a:avLst/>
          </a:prstGeom>
        </p:spPr>
      </p:pic>
      <p:pic>
        <p:nvPicPr>
          <p:cNvPr id="22" name="Picture 21">
            <a:extLst>
              <a:ext uri="{FF2B5EF4-FFF2-40B4-BE49-F238E27FC236}">
                <a16:creationId xmlns:a16="http://schemas.microsoft.com/office/drawing/2014/main" id="{AB4194CD-7E8A-1B47-96D7-383EC0E157B8}"/>
              </a:ext>
            </a:extLst>
          </p:cNvPr>
          <p:cNvPicPr>
            <a:picLocks noChangeAspect="1"/>
          </p:cNvPicPr>
          <p:nvPr/>
        </p:nvPicPr>
        <p:blipFill>
          <a:blip r:embed="rId8"/>
          <a:stretch>
            <a:fillRect/>
          </a:stretch>
        </p:blipFill>
        <p:spPr>
          <a:xfrm>
            <a:off x="7670905" y="5737257"/>
            <a:ext cx="1326937" cy="663469"/>
          </a:xfrm>
          <a:prstGeom prst="rect">
            <a:avLst/>
          </a:prstGeom>
        </p:spPr>
      </p:pic>
    </p:spTree>
    <p:extLst>
      <p:ext uri="{BB962C8B-B14F-4D97-AF65-F5344CB8AC3E}">
        <p14:creationId xmlns:p14="http://schemas.microsoft.com/office/powerpoint/2010/main" val="1045250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A8FDEAE-3AC2-5240-8119-D3B72B5EAF0D}"/>
              </a:ext>
            </a:extLst>
          </p:cNvPr>
          <p:cNvPicPr>
            <a:picLocks/>
          </p:cNvPicPr>
          <p:nvPr/>
        </p:nvPicPr>
        <p:blipFill rotWithShape="1">
          <a:blip r:embed="rId3">
            <a:extLst>
              <a:ext uri="{28A0092B-C50C-407E-A947-70E740481C1C}">
                <a14:useLocalDpi xmlns:a14="http://schemas.microsoft.com/office/drawing/2010/main" val="0"/>
              </a:ext>
            </a:extLst>
          </a:blip>
          <a:srcRect l="2876" t="18747" r="9596" b="7585"/>
          <a:stretch/>
        </p:blipFill>
        <p:spPr>
          <a:xfrm>
            <a:off x="0" y="0"/>
            <a:ext cx="12192000" cy="6858000"/>
          </a:xfrm>
          <a:prstGeom prst="rect">
            <a:avLst/>
          </a:prstGeom>
        </p:spPr>
      </p:pic>
      <p:sp>
        <p:nvSpPr>
          <p:cNvPr id="17" name="Title 1">
            <a:extLst>
              <a:ext uri="{FF2B5EF4-FFF2-40B4-BE49-F238E27FC236}">
                <a16:creationId xmlns:a16="http://schemas.microsoft.com/office/drawing/2014/main" id="{F77340C4-742B-034D-8D04-777E45F35890}"/>
              </a:ext>
            </a:extLst>
          </p:cNvPr>
          <p:cNvSpPr>
            <a:spLocks noGrp="1"/>
          </p:cNvSpPr>
          <p:nvPr>
            <p:ph type="ctrTitle"/>
          </p:nvPr>
        </p:nvSpPr>
        <p:spPr>
          <a:xfrm>
            <a:off x="519779" y="3611880"/>
            <a:ext cx="6216302" cy="2641959"/>
          </a:xfrm>
          <a:solidFill>
            <a:schemeClr val="bg1">
              <a:alpha val="90000"/>
            </a:schemeClr>
          </a:solidFill>
        </p:spPr>
        <p:txBody>
          <a:bodyPr>
            <a:normAutofit fontScale="90000"/>
          </a:bodyPr>
          <a:lstStyle/>
          <a:p>
            <a:br>
              <a:rPr lang="en-US" sz="5400" b="1" dirty="0">
                <a:solidFill>
                  <a:schemeClr val="bg1"/>
                </a:solidFill>
                <a:latin typeface="Arial" panose="020B0604020202020204" pitchFamily="34" charset="0"/>
                <a:cs typeface="Arial" panose="020B0604020202020204" pitchFamily="34" charset="0"/>
              </a:rPr>
            </a:br>
            <a:br>
              <a:rPr lang="en-US" sz="5400" b="1" dirty="0">
                <a:solidFill>
                  <a:schemeClr val="bg1"/>
                </a:solidFill>
                <a:latin typeface="Arial" panose="020B0604020202020204" pitchFamily="34" charset="0"/>
                <a:cs typeface="Arial" panose="020B0604020202020204" pitchFamily="34" charset="0"/>
              </a:rPr>
            </a:br>
            <a:br>
              <a:rPr lang="en-US" sz="5400" b="1" dirty="0">
                <a:solidFill>
                  <a:schemeClr val="bg1"/>
                </a:solidFill>
                <a:latin typeface="Arial" panose="020B0604020202020204" pitchFamily="34" charset="0"/>
                <a:cs typeface="Arial" panose="020B0604020202020204" pitchFamily="34" charset="0"/>
              </a:rPr>
            </a:br>
            <a:br>
              <a:rPr lang="en-US" sz="5400" b="1" dirty="0">
                <a:solidFill>
                  <a:schemeClr val="bg1"/>
                </a:solidFill>
                <a:latin typeface="Arial" panose="020B0604020202020204" pitchFamily="34" charset="0"/>
                <a:cs typeface="Arial" panose="020B0604020202020204" pitchFamily="34" charset="0"/>
              </a:rPr>
            </a:br>
            <a:br>
              <a:rPr lang="en-US" sz="5400" b="1" dirty="0">
                <a:solidFill>
                  <a:schemeClr val="bg1"/>
                </a:solidFill>
                <a:latin typeface="Arial" panose="020B0604020202020204" pitchFamily="34" charset="0"/>
                <a:cs typeface="Arial" panose="020B0604020202020204" pitchFamily="34" charset="0"/>
              </a:rPr>
            </a:br>
            <a:br>
              <a:rPr lang="en-US" sz="5400" b="1" dirty="0">
                <a:solidFill>
                  <a:schemeClr val="bg1"/>
                </a:solidFill>
                <a:latin typeface="Arial" panose="020B0604020202020204" pitchFamily="34" charset="0"/>
                <a:cs typeface="Arial" panose="020B0604020202020204" pitchFamily="34" charset="0"/>
              </a:rPr>
            </a:br>
            <a:br>
              <a:rPr lang="en-US" sz="5400" b="1" dirty="0">
                <a:solidFill>
                  <a:schemeClr val="bg1"/>
                </a:solidFill>
                <a:latin typeface="Arial" panose="020B0604020202020204" pitchFamily="34" charset="0"/>
                <a:cs typeface="Arial" panose="020B0604020202020204" pitchFamily="34" charset="0"/>
              </a:rPr>
            </a:br>
            <a:br>
              <a:rPr lang="en-US" b="1" dirty="0">
                <a:solidFill>
                  <a:schemeClr val="bg1"/>
                </a:solidFill>
                <a:latin typeface="Arial" panose="020B0604020202020204" pitchFamily="34" charset="0"/>
                <a:cs typeface="Arial" panose="020B0604020202020204" pitchFamily="34" charset="0"/>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br>
            <a:r>
              <a:rPr lang="en-US" dirty="0"/>
              <a:t>                                                         </a:t>
            </a:r>
            <a:endParaRPr lang="en-US" sz="14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3701BBB-7714-4630-8D24-6BB69F078183}"/>
              </a:ext>
            </a:extLst>
          </p:cNvPr>
          <p:cNvSpPr/>
          <p:nvPr/>
        </p:nvSpPr>
        <p:spPr>
          <a:xfrm>
            <a:off x="672179" y="3764281"/>
            <a:ext cx="5891907" cy="2366888"/>
          </a:xfrm>
          <a:prstGeom prst="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7494124-DBD6-49F8-9AC1-D327F1CB093C}"/>
              </a:ext>
            </a:extLst>
          </p:cNvPr>
          <p:cNvSpPr txBox="1"/>
          <p:nvPr/>
        </p:nvSpPr>
        <p:spPr>
          <a:xfrm>
            <a:off x="847165" y="3907570"/>
            <a:ext cx="5716921" cy="1477328"/>
          </a:xfrm>
          <a:prstGeom prst="rect">
            <a:avLst/>
          </a:prstGeom>
          <a:noFill/>
        </p:spPr>
        <p:txBody>
          <a:bodyPr wrap="square" rtlCol="0" anchor="b" anchorCtr="0">
            <a:spAutoFit/>
          </a:bodyPr>
          <a:lstStyle/>
          <a:p>
            <a:pPr>
              <a:lnSpc>
                <a:spcPts val="5400"/>
              </a:lnSpc>
            </a:pPr>
            <a:r>
              <a:rPr lang="en-US" sz="5400" b="1" dirty="0">
                <a:solidFill>
                  <a:srgbClr val="00338D"/>
                </a:solidFill>
                <a:latin typeface="Arial" panose="020B0604020202020204" pitchFamily="34" charset="0"/>
                <a:cs typeface="Arial" panose="020B0604020202020204" pitchFamily="34" charset="0"/>
              </a:rPr>
              <a:t>Continuing the Service Journey</a:t>
            </a:r>
            <a:endParaRPr lang="en-US" sz="4400" dirty="0">
              <a:solidFill>
                <a:srgbClr val="00338D"/>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2F339693-9449-BF41-B3AC-527EFB6A4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6908" y="3256064"/>
            <a:ext cx="1405047" cy="702523"/>
          </a:xfrm>
          <a:prstGeom prst="rect">
            <a:avLst/>
          </a:prstGeom>
          <a:effectLst/>
        </p:spPr>
      </p:pic>
      <p:sp>
        <p:nvSpPr>
          <p:cNvPr id="9" name="TextBox 8">
            <a:extLst>
              <a:ext uri="{FF2B5EF4-FFF2-40B4-BE49-F238E27FC236}">
                <a16:creationId xmlns:a16="http://schemas.microsoft.com/office/drawing/2014/main" id="{15A2AFD3-EFE3-6B49-A3E9-FB2A2ADAC346}"/>
              </a:ext>
            </a:extLst>
          </p:cNvPr>
          <p:cNvSpPr txBox="1"/>
          <p:nvPr/>
        </p:nvSpPr>
        <p:spPr>
          <a:xfrm>
            <a:off x="847165" y="5339881"/>
            <a:ext cx="5716921" cy="677108"/>
          </a:xfrm>
          <a:prstGeom prst="rect">
            <a:avLst/>
          </a:prstGeom>
          <a:noFill/>
        </p:spPr>
        <p:txBody>
          <a:bodyPr wrap="square" rtlCol="0" anchor="b" anchorCtr="0">
            <a:spAutoFit/>
          </a:bodyPr>
          <a:lstStyle/>
          <a:p>
            <a:r>
              <a:rPr lang="en-US" sz="2000" b="1" kern="0" dirty="0">
                <a:solidFill>
                  <a:srgbClr val="55565A"/>
                </a:solidFill>
                <a:latin typeface="Arial" charset="0"/>
                <a:ea typeface="Arial" charset="0"/>
                <a:cs typeface="Arial" charset="0"/>
              </a:rPr>
              <a:t>How to support the Leo to Lion pathway</a:t>
            </a:r>
          </a:p>
          <a:p>
            <a:r>
              <a:rPr lang="en-US" dirty="0">
                <a:solidFill>
                  <a:srgbClr val="55565A"/>
                </a:solidFill>
                <a:latin typeface="Arial" panose="020B0604020202020204" pitchFamily="34" charset="0"/>
                <a:cs typeface="Arial" panose="020B0604020202020204" pitchFamily="34" charset="0"/>
              </a:rPr>
              <a:t>Training for Leo Club Advisors and Leo Chairpersons</a:t>
            </a:r>
          </a:p>
        </p:txBody>
      </p:sp>
      <p:sp>
        <p:nvSpPr>
          <p:cNvPr id="7" name="Title 1">
            <a:extLst>
              <a:ext uri="{FF2B5EF4-FFF2-40B4-BE49-F238E27FC236}">
                <a16:creationId xmlns:a16="http://schemas.microsoft.com/office/drawing/2014/main" id="{2FF56BF8-8379-4AE5-8678-D1F346F372B0}"/>
              </a:ext>
            </a:extLst>
          </p:cNvPr>
          <p:cNvSpPr txBox="1">
            <a:spLocks/>
          </p:cNvSpPr>
          <p:nvPr/>
        </p:nvSpPr>
        <p:spPr>
          <a:xfrm>
            <a:off x="672179" y="3764280"/>
            <a:ext cx="6216302" cy="2641959"/>
          </a:xfrm>
          <a:solidFill>
            <a:schemeClr val="bg1">
              <a:alpha val="90000"/>
            </a:schemeClr>
          </a:solidFill>
        </p:spPr>
        <p:txBody>
          <a:bodyPr anchor="b">
            <a:normAutofit fontScale="3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5400" b="1">
                <a:solidFill>
                  <a:schemeClr val="bg1"/>
                </a:solidFill>
                <a:latin typeface="Arial" panose="020B0604020202020204" pitchFamily="34" charset="0"/>
                <a:cs typeface="Arial" panose="020B0604020202020204" pitchFamily="34" charset="0"/>
              </a:rPr>
            </a:br>
            <a:br>
              <a:rPr lang="en-US" sz="5400" b="1">
                <a:solidFill>
                  <a:schemeClr val="bg1"/>
                </a:solidFill>
                <a:latin typeface="Arial" panose="020B0604020202020204" pitchFamily="34" charset="0"/>
                <a:cs typeface="Arial" panose="020B0604020202020204" pitchFamily="34" charset="0"/>
              </a:rPr>
            </a:br>
            <a:br>
              <a:rPr lang="en-US" sz="5400" b="1">
                <a:solidFill>
                  <a:schemeClr val="bg1"/>
                </a:solidFill>
                <a:latin typeface="Arial" panose="020B0604020202020204" pitchFamily="34" charset="0"/>
                <a:cs typeface="Arial" panose="020B0604020202020204" pitchFamily="34" charset="0"/>
              </a:rPr>
            </a:br>
            <a:br>
              <a:rPr lang="en-US" sz="5400" b="1">
                <a:solidFill>
                  <a:schemeClr val="bg1"/>
                </a:solidFill>
                <a:latin typeface="Arial" panose="020B0604020202020204" pitchFamily="34" charset="0"/>
                <a:cs typeface="Arial" panose="020B0604020202020204" pitchFamily="34" charset="0"/>
              </a:rPr>
            </a:br>
            <a:br>
              <a:rPr lang="en-US" sz="5400" b="1">
                <a:solidFill>
                  <a:schemeClr val="bg1"/>
                </a:solidFill>
                <a:latin typeface="Arial" panose="020B0604020202020204" pitchFamily="34" charset="0"/>
                <a:cs typeface="Arial" panose="020B0604020202020204" pitchFamily="34" charset="0"/>
              </a:rPr>
            </a:br>
            <a:br>
              <a:rPr lang="en-US" sz="5400" b="1">
                <a:solidFill>
                  <a:schemeClr val="bg1"/>
                </a:solidFill>
                <a:latin typeface="Arial" panose="020B0604020202020204" pitchFamily="34" charset="0"/>
                <a:cs typeface="Arial" panose="020B0604020202020204" pitchFamily="34" charset="0"/>
              </a:rPr>
            </a:br>
            <a:br>
              <a:rPr lang="en-US" sz="5400" b="1">
                <a:solidFill>
                  <a:schemeClr val="bg1"/>
                </a:solidFill>
                <a:latin typeface="Arial" panose="020B0604020202020204" pitchFamily="34" charset="0"/>
                <a:cs typeface="Arial" panose="020B0604020202020204" pitchFamily="34" charset="0"/>
              </a:rPr>
            </a:br>
            <a:br>
              <a:rPr lang="en-US" b="1">
                <a:solidFill>
                  <a:schemeClr val="bg1"/>
                </a:solidFill>
                <a:latin typeface="Arial" panose="020B0604020202020204" pitchFamily="34" charset="0"/>
                <a:cs typeface="Arial" panose="020B0604020202020204" pitchFamily="34" charset="0"/>
              </a:rPr>
            </a:br>
            <a:br>
              <a:rPr lang="en-US">
                <a:solidFill>
                  <a:schemeClr val="bg1"/>
                </a:solidFill>
              </a:rPr>
            </a:br>
            <a:br>
              <a:rPr lang="en-US">
                <a:solidFill>
                  <a:schemeClr val="bg1"/>
                </a:solidFill>
              </a:rPr>
            </a:br>
            <a:br>
              <a:rPr lang="en-US">
                <a:solidFill>
                  <a:schemeClr val="bg1"/>
                </a:solidFill>
              </a:rPr>
            </a:br>
            <a:br>
              <a:rPr lang="en-US">
                <a:solidFill>
                  <a:schemeClr val="bg1"/>
                </a:solidFill>
              </a:rPr>
            </a:br>
            <a:br>
              <a:rPr lang="en-US"/>
            </a:br>
            <a:r>
              <a:rPr lang="en-US"/>
              <a:t>                                                         </a:t>
            </a:r>
            <a:endParaRPr lang="en-US" sz="1400" b="1"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36F44393-CE30-45E5-8C1E-2FCDFAC738F2}"/>
              </a:ext>
            </a:extLst>
          </p:cNvPr>
          <p:cNvSpPr txBox="1">
            <a:spLocks/>
          </p:cNvSpPr>
          <p:nvPr/>
        </p:nvSpPr>
        <p:spPr>
          <a:xfrm>
            <a:off x="824579" y="3916680"/>
            <a:ext cx="6216302" cy="2641959"/>
          </a:xfrm>
          <a:solidFill>
            <a:schemeClr val="bg1">
              <a:alpha val="90000"/>
            </a:schemeClr>
          </a:solidFill>
        </p:spPr>
        <p:txBody>
          <a:bodyPr anchor="b">
            <a:normAutofit fontScale="3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5400" b="1">
                <a:solidFill>
                  <a:schemeClr val="bg1"/>
                </a:solidFill>
                <a:latin typeface="Arial" panose="020B0604020202020204" pitchFamily="34" charset="0"/>
                <a:cs typeface="Arial" panose="020B0604020202020204" pitchFamily="34" charset="0"/>
              </a:rPr>
            </a:br>
            <a:br>
              <a:rPr lang="en-US" sz="5400" b="1">
                <a:solidFill>
                  <a:schemeClr val="bg1"/>
                </a:solidFill>
                <a:latin typeface="Arial" panose="020B0604020202020204" pitchFamily="34" charset="0"/>
                <a:cs typeface="Arial" panose="020B0604020202020204" pitchFamily="34" charset="0"/>
              </a:rPr>
            </a:br>
            <a:br>
              <a:rPr lang="en-US" sz="5400" b="1">
                <a:solidFill>
                  <a:schemeClr val="bg1"/>
                </a:solidFill>
                <a:latin typeface="Arial" panose="020B0604020202020204" pitchFamily="34" charset="0"/>
                <a:cs typeface="Arial" panose="020B0604020202020204" pitchFamily="34" charset="0"/>
              </a:rPr>
            </a:br>
            <a:br>
              <a:rPr lang="en-US" sz="5400" b="1">
                <a:solidFill>
                  <a:schemeClr val="bg1"/>
                </a:solidFill>
                <a:latin typeface="Arial" panose="020B0604020202020204" pitchFamily="34" charset="0"/>
                <a:cs typeface="Arial" panose="020B0604020202020204" pitchFamily="34" charset="0"/>
              </a:rPr>
            </a:br>
            <a:br>
              <a:rPr lang="en-US" sz="5400" b="1">
                <a:solidFill>
                  <a:schemeClr val="bg1"/>
                </a:solidFill>
                <a:latin typeface="Arial" panose="020B0604020202020204" pitchFamily="34" charset="0"/>
                <a:cs typeface="Arial" panose="020B0604020202020204" pitchFamily="34" charset="0"/>
              </a:rPr>
            </a:br>
            <a:br>
              <a:rPr lang="en-US" sz="5400" b="1">
                <a:solidFill>
                  <a:schemeClr val="bg1"/>
                </a:solidFill>
                <a:latin typeface="Arial" panose="020B0604020202020204" pitchFamily="34" charset="0"/>
                <a:cs typeface="Arial" panose="020B0604020202020204" pitchFamily="34" charset="0"/>
              </a:rPr>
            </a:br>
            <a:br>
              <a:rPr lang="en-US" sz="5400" b="1">
                <a:solidFill>
                  <a:schemeClr val="bg1"/>
                </a:solidFill>
                <a:latin typeface="Arial" panose="020B0604020202020204" pitchFamily="34" charset="0"/>
                <a:cs typeface="Arial" panose="020B0604020202020204" pitchFamily="34" charset="0"/>
              </a:rPr>
            </a:br>
            <a:br>
              <a:rPr lang="en-US" b="1">
                <a:solidFill>
                  <a:schemeClr val="bg1"/>
                </a:solidFill>
                <a:latin typeface="Arial" panose="020B0604020202020204" pitchFamily="34" charset="0"/>
                <a:cs typeface="Arial" panose="020B0604020202020204" pitchFamily="34" charset="0"/>
              </a:rPr>
            </a:br>
            <a:br>
              <a:rPr lang="en-US">
                <a:solidFill>
                  <a:schemeClr val="bg1"/>
                </a:solidFill>
              </a:rPr>
            </a:br>
            <a:br>
              <a:rPr lang="en-US">
                <a:solidFill>
                  <a:schemeClr val="bg1"/>
                </a:solidFill>
              </a:rPr>
            </a:br>
            <a:br>
              <a:rPr lang="en-US">
                <a:solidFill>
                  <a:schemeClr val="bg1"/>
                </a:solidFill>
              </a:rPr>
            </a:br>
            <a:br>
              <a:rPr lang="en-US">
                <a:solidFill>
                  <a:schemeClr val="bg1"/>
                </a:solidFill>
              </a:rPr>
            </a:br>
            <a:br>
              <a:rPr lang="en-US"/>
            </a:br>
            <a:r>
              <a:rPr lang="en-US"/>
              <a:t>                                                         </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740518"/>
      </p:ext>
    </p:extLst>
  </p:cSld>
  <p:clrMapOvr>
    <a:masterClrMapping/>
  </p:clrMapOvr>
  <mc:AlternateContent xmlns:mc="http://schemas.openxmlformats.org/markup-compatibility/2006" xmlns:p14="http://schemas.microsoft.com/office/powerpoint/2010/main">
    <mc:Choice Requires="p14">
      <p:transition spd="slow" p14:dur="2000" advTm="28505"/>
    </mc:Choice>
    <mc:Fallback xmlns="">
      <p:transition spd="slow" advTm="28505"/>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0"/>
            <a:ext cx="8993083" cy="830997"/>
          </a:xfrm>
          <a:prstGeom prst="rect">
            <a:avLst/>
          </a:prstGeom>
          <a:noFill/>
        </p:spPr>
        <p:txBody>
          <a:bodyPr wrap="square" rtlCol="0" anchor="ctr" anchorCtr="0">
            <a:spAutoFit/>
          </a:bodyPr>
          <a:lstStyle/>
          <a:p>
            <a:pPr algn="ctr"/>
            <a:r>
              <a:rPr lang="en-US" sz="4800" b="1" dirty="0">
                <a:solidFill>
                  <a:schemeClr val="bg1"/>
                </a:solidFill>
                <a:latin typeface="Arial" panose="020B0604020202020204" pitchFamily="34" charset="0"/>
                <a:ea typeface="Arial" charset="0"/>
                <a:cs typeface="Arial" panose="020B0604020202020204" pitchFamily="34" charset="0"/>
              </a:rPr>
              <a:t>Objectives</a:t>
            </a:r>
          </a:p>
        </p:txBody>
      </p:sp>
    </p:spTree>
    <p:extLst>
      <p:ext uri="{BB962C8B-B14F-4D97-AF65-F5344CB8AC3E}">
        <p14:creationId xmlns:p14="http://schemas.microsoft.com/office/powerpoint/2010/main" val="19178575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en-US" sz="4800" b="1" dirty="0">
                <a:solidFill>
                  <a:schemeClr val="bg1"/>
                </a:solidFill>
                <a:latin typeface="Arial" panose="020B0604020202020204" pitchFamily="34" charset="0"/>
                <a:ea typeface="Arial" charset="0"/>
                <a:cs typeface="Arial" panose="020B0604020202020204" pitchFamily="34" charset="0"/>
              </a:rPr>
              <a:t>Why your support matters</a:t>
            </a:r>
          </a:p>
        </p:txBody>
      </p:sp>
    </p:spTree>
    <p:extLst>
      <p:ext uri="{BB962C8B-B14F-4D97-AF65-F5344CB8AC3E}">
        <p14:creationId xmlns:p14="http://schemas.microsoft.com/office/powerpoint/2010/main" val="10687257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en-US" sz="4800" b="1" dirty="0">
                <a:solidFill>
                  <a:schemeClr val="bg1"/>
                </a:solidFill>
                <a:latin typeface="Arial" panose="020B0604020202020204" pitchFamily="34" charset="0"/>
                <a:ea typeface="Arial" charset="0"/>
                <a:cs typeface="Arial" panose="020B0604020202020204" pitchFamily="34" charset="0"/>
              </a:rPr>
              <a:t>Report your Leos TODAY</a:t>
            </a:r>
          </a:p>
        </p:txBody>
      </p:sp>
    </p:spTree>
    <p:extLst>
      <p:ext uri="{BB962C8B-B14F-4D97-AF65-F5344CB8AC3E}">
        <p14:creationId xmlns:p14="http://schemas.microsoft.com/office/powerpoint/2010/main" val="16934195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en-US" sz="4800" b="1" dirty="0">
                <a:solidFill>
                  <a:schemeClr val="bg1"/>
                </a:solidFill>
                <a:latin typeface="Arial" panose="020B0604020202020204" pitchFamily="34" charset="0"/>
                <a:ea typeface="Arial" charset="0"/>
                <a:cs typeface="Arial" panose="020B0604020202020204" pitchFamily="34" charset="0"/>
              </a:rPr>
              <a:t>Planning the road map</a:t>
            </a:r>
          </a:p>
        </p:txBody>
      </p:sp>
    </p:spTree>
    <p:extLst>
      <p:ext uri="{BB962C8B-B14F-4D97-AF65-F5344CB8AC3E}">
        <p14:creationId xmlns:p14="http://schemas.microsoft.com/office/powerpoint/2010/main" val="21615190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2240353" y="2054749"/>
            <a:ext cx="7772327"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n-US" sz="2400" kern="0" dirty="0">
                <a:solidFill>
                  <a:srgbClr val="55565A"/>
                </a:solidFill>
                <a:latin typeface="Arial" charset="0"/>
                <a:cs typeface="Arial" charset="0"/>
              </a:rPr>
              <a:t>Leos benefit from a positive relationship with Lions early in their Leo journey</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n-US" sz="2400" kern="0" dirty="0">
                <a:solidFill>
                  <a:srgbClr val="55565A"/>
                </a:solidFill>
                <a:latin typeface="Arial" charset="0"/>
                <a:cs typeface="Arial" charset="0"/>
              </a:rPr>
              <a:t>Reporting your Leos to Lions Clubs International ensures communication, credit for years of service and eligibility as a Leo-Lion</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n-US" sz="2400" kern="0" dirty="0">
                <a:solidFill>
                  <a:srgbClr val="55565A"/>
                </a:solidFill>
                <a:latin typeface="Arial" charset="0"/>
                <a:cs typeface="Arial" charset="0"/>
              </a:rPr>
              <a:t>Help your Leos plan their continued service with Lions Clubs International </a:t>
            </a:r>
          </a:p>
        </p:txBody>
      </p:sp>
      <p:sp>
        <p:nvSpPr>
          <p:cNvPr id="7" name="TextBox 6">
            <a:extLst>
              <a:ext uri="{FF2B5EF4-FFF2-40B4-BE49-F238E27FC236}">
                <a16:creationId xmlns:a16="http://schemas.microsoft.com/office/drawing/2014/main" id="{4A0F263E-D02A-E84C-9F14-761471A5A44B}"/>
              </a:ext>
            </a:extLst>
          </p:cNvPr>
          <p:cNvSpPr txBox="1"/>
          <p:nvPr/>
        </p:nvSpPr>
        <p:spPr>
          <a:xfrm>
            <a:off x="2240353" y="983317"/>
            <a:ext cx="7579610" cy="738664"/>
          </a:xfrm>
          <a:prstGeom prst="rect">
            <a:avLst/>
          </a:prstGeom>
          <a:noFill/>
        </p:spPr>
        <p:txBody>
          <a:bodyPr wrap="square" rtlCol="0" anchor="b" anchorCtr="0">
            <a:spAutoFit/>
          </a:bodyPr>
          <a:lstStyle/>
          <a:p>
            <a:r>
              <a:rPr lang="en-US" sz="4200" b="1" dirty="0">
                <a:solidFill>
                  <a:srgbClr val="00338D"/>
                </a:solidFill>
                <a:latin typeface="Arial" panose="020B0604020202020204" pitchFamily="34" charset="0"/>
                <a:cs typeface="Arial" panose="020B0604020202020204" pitchFamily="34" charset="0"/>
              </a:rPr>
              <a:t>Important points</a:t>
            </a:r>
            <a:endParaRPr lang="en-US" sz="4200" dirty="0">
              <a:solidFill>
                <a:srgbClr val="00338D"/>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Tree>
    <p:extLst>
      <p:ext uri="{BB962C8B-B14F-4D97-AF65-F5344CB8AC3E}">
        <p14:creationId xmlns:p14="http://schemas.microsoft.com/office/powerpoint/2010/main" val="20542706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875002"/>
            <a:ext cx="8993083" cy="1107996"/>
          </a:xfrm>
          <a:prstGeom prst="rect">
            <a:avLst/>
          </a:prstGeom>
          <a:noFill/>
        </p:spPr>
        <p:txBody>
          <a:bodyPr wrap="square" rtlCol="0" anchor="ctr" anchorCtr="0">
            <a:sp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Leo-Lion Program</a:t>
            </a:r>
          </a:p>
        </p:txBody>
      </p:sp>
    </p:spTree>
    <p:extLst>
      <p:ext uri="{BB962C8B-B14F-4D97-AF65-F5344CB8AC3E}">
        <p14:creationId xmlns:p14="http://schemas.microsoft.com/office/powerpoint/2010/main" val="24436971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3089463"/>
            <a:ext cx="3887425" cy="3427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spcBef>
                <a:spcPts val="0"/>
              </a:spcBef>
              <a:spcAft>
                <a:spcPts val="1200"/>
              </a:spcAft>
              <a:buClr>
                <a:srgbClr val="EBB700"/>
              </a:buClr>
              <a:buNone/>
            </a:pPr>
            <a:r>
              <a:rPr lang="en-US" sz="2400" b="1" dirty="0">
                <a:solidFill>
                  <a:srgbClr val="55565A"/>
                </a:solidFill>
                <a:latin typeface="Arial" charset="0"/>
                <a:ea typeface="Arial" charset="0"/>
                <a:cs typeface="Arial" charset="0"/>
              </a:rPr>
              <a:t>Eligibility </a:t>
            </a:r>
          </a:p>
          <a:p>
            <a:pPr>
              <a:spcBef>
                <a:spcPts val="0"/>
              </a:spcBef>
              <a:spcAft>
                <a:spcPts val="1200"/>
              </a:spcAft>
              <a:buClr>
                <a:srgbClr val="EBB700"/>
              </a:buClr>
            </a:pPr>
            <a:r>
              <a:rPr lang="en-US" sz="2400" dirty="0">
                <a:solidFill>
                  <a:srgbClr val="55565A"/>
                </a:solidFill>
                <a:latin typeface="Arial" charset="0"/>
                <a:ea typeface="Arial" charset="0"/>
                <a:cs typeface="Arial" charset="0"/>
              </a:rPr>
              <a:t>Former Leo</a:t>
            </a:r>
          </a:p>
          <a:p>
            <a:pPr>
              <a:spcBef>
                <a:spcPts val="0"/>
              </a:spcBef>
              <a:spcAft>
                <a:spcPts val="1200"/>
              </a:spcAft>
              <a:buClr>
                <a:srgbClr val="EBB700"/>
              </a:buClr>
            </a:pPr>
            <a:r>
              <a:rPr lang="en-US" sz="2400" dirty="0">
                <a:solidFill>
                  <a:srgbClr val="55565A"/>
                </a:solidFill>
                <a:latin typeface="Arial" charset="0"/>
                <a:ea typeface="Arial" charset="0"/>
                <a:cs typeface="Arial" charset="0"/>
              </a:rPr>
              <a:t>Served as a Leo for over a year</a:t>
            </a:r>
          </a:p>
          <a:p>
            <a:pPr>
              <a:spcBef>
                <a:spcPts val="0"/>
              </a:spcBef>
              <a:spcAft>
                <a:spcPts val="1200"/>
              </a:spcAft>
              <a:buClr>
                <a:srgbClr val="EBB700"/>
              </a:buClr>
            </a:pPr>
            <a:r>
              <a:rPr lang="en-US" sz="2400" dirty="0">
                <a:solidFill>
                  <a:srgbClr val="55565A"/>
                </a:solidFill>
                <a:latin typeface="Arial" charset="0"/>
                <a:ea typeface="Arial" charset="0"/>
                <a:cs typeface="Arial" charset="0"/>
              </a:rPr>
              <a:t>Legal age of majority through age 35</a:t>
            </a: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615698"/>
            <a:ext cx="4139581" cy="2308324"/>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en-US" kern="0" dirty="0">
                <a:solidFill>
                  <a:srgbClr val="00338D"/>
                </a:solidFill>
                <a:latin typeface="Arial" panose="020B0604020202020204" pitchFamily="34" charset="0"/>
                <a:cs typeface="Arial" panose="020B0604020202020204" pitchFamily="34" charset="0"/>
              </a:rPr>
              <a:t>A membership program for Leos who are ready to become Lions</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8" name="Picture 7">
            <a:extLst>
              <a:ext uri="{FF2B5EF4-FFF2-40B4-BE49-F238E27FC236}">
                <a16:creationId xmlns:a16="http://schemas.microsoft.com/office/drawing/2014/main" id="{865F7A38-6AB5-274F-9B21-1E41988A40C4}"/>
              </a:ext>
            </a:extLst>
          </p:cNvPr>
          <p:cNvPicPr>
            <a:picLocks noChangeAspect="1"/>
          </p:cNvPicPr>
          <p:nvPr/>
        </p:nvPicPr>
        <p:blipFill rotWithShape="1">
          <a:blip r:embed="rId5">
            <a:extLst>
              <a:ext uri="{28A0092B-C50C-407E-A947-70E740481C1C}">
                <a14:useLocalDpi xmlns:a14="http://schemas.microsoft.com/office/drawing/2010/main" val="0"/>
              </a:ext>
            </a:extLst>
          </a:blip>
          <a:srcRect l="21075" t="6661" r="2480" b="11487"/>
          <a:stretch/>
        </p:blipFill>
        <p:spPr>
          <a:xfrm>
            <a:off x="7923302" y="1295400"/>
            <a:ext cx="3756790" cy="2680695"/>
          </a:xfrm>
          <a:prstGeom prst="rect">
            <a:avLst/>
          </a:prstGeom>
          <a:effectLst>
            <a:outerShdw blurRad="584200" dist="38100" dir="2700000" algn="tl" rotWithShape="0">
              <a:prstClr val="black">
                <a:alpha val="18000"/>
              </a:prstClr>
            </a:outerShdw>
          </a:effectLst>
        </p:spPr>
      </p:pic>
      <p:pic>
        <p:nvPicPr>
          <p:cNvPr id="9" name="Picture 8">
            <a:extLst>
              <a:ext uri="{FF2B5EF4-FFF2-40B4-BE49-F238E27FC236}">
                <a16:creationId xmlns:a16="http://schemas.microsoft.com/office/drawing/2014/main" id="{28D46F65-E87B-AB48-B6C2-3F55CB4612B2}"/>
              </a:ext>
            </a:extLst>
          </p:cNvPr>
          <p:cNvPicPr>
            <a:picLocks noChangeAspect="1"/>
          </p:cNvPicPr>
          <p:nvPr/>
        </p:nvPicPr>
        <p:blipFill rotWithShape="1">
          <a:blip r:embed="rId6">
            <a:extLst>
              <a:ext uri="{28A0092B-C50C-407E-A947-70E740481C1C}">
                <a14:useLocalDpi xmlns:a14="http://schemas.microsoft.com/office/drawing/2010/main" val="0"/>
              </a:ext>
            </a:extLst>
          </a:blip>
          <a:srcRect l="75" t="6011" r="75" b="6206"/>
          <a:stretch/>
        </p:blipFill>
        <p:spPr>
          <a:xfrm>
            <a:off x="6745853" y="3429000"/>
            <a:ext cx="2798585" cy="1842495"/>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369949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AB3A87B-4ABB-5740-B352-9F1DCFF57E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Large #">
            <a:extLst>
              <a:ext uri="{FF2B5EF4-FFF2-40B4-BE49-F238E27FC236}">
                <a16:creationId xmlns:a16="http://schemas.microsoft.com/office/drawing/2014/main" id="{5258ADF1-8EDF-4A48-BA3D-D66888E0C00E}"/>
              </a:ext>
            </a:extLst>
          </p:cNvPr>
          <p:cNvSpPr txBox="1"/>
          <p:nvPr/>
        </p:nvSpPr>
        <p:spPr>
          <a:xfrm>
            <a:off x="385465" y="2151727"/>
            <a:ext cx="4277549" cy="2554545"/>
          </a:xfrm>
          <a:prstGeom prst="rect">
            <a:avLst/>
          </a:prstGeom>
          <a:noFill/>
        </p:spPr>
        <p:txBody>
          <a:bodyPr wrap="square" rtlCol="0" anchor="b">
            <a:spAutoFit/>
          </a:bodyPr>
          <a:lstStyle/>
          <a:p>
            <a:pPr algn="ctr"/>
            <a:r>
              <a:rPr lang="en-US" sz="4000" b="1" dirty="0">
                <a:solidFill>
                  <a:schemeClr val="bg1"/>
                </a:solidFill>
                <a:latin typeface="Arial" panose="020B0604020202020204" pitchFamily="34" charset="0"/>
                <a:ea typeface="Arial" charset="0"/>
                <a:cs typeface="Arial" panose="020B0604020202020204" pitchFamily="34" charset="0"/>
              </a:rPr>
              <a:t>A program created to meet the interests of Leos</a:t>
            </a:r>
          </a:p>
        </p:txBody>
      </p:sp>
      <p:sp>
        <p:nvSpPr>
          <p:cNvPr id="5" name="Rectangle 4">
            <a:extLst>
              <a:ext uri="{FF2B5EF4-FFF2-40B4-BE49-F238E27FC236}">
                <a16:creationId xmlns:a16="http://schemas.microsoft.com/office/drawing/2014/main" id="{636DC1E7-5585-EF45-B643-AD35B6A36C8D}"/>
              </a:ext>
            </a:extLst>
          </p:cNvPr>
          <p:cNvSpPr/>
          <p:nvPr/>
        </p:nvSpPr>
        <p:spPr bwMode="auto">
          <a:xfrm>
            <a:off x="6235989" y="823192"/>
            <a:ext cx="1140171" cy="396007"/>
          </a:xfrm>
          <a:prstGeom prst="rect">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7338" indent="-287338" fontAlgn="base">
              <a:spcAft>
                <a:spcPct val="0"/>
              </a:spcAft>
            </a:pPr>
            <a:r>
              <a:rPr lang="en-US" b="1" spc="50" dirty="0">
                <a:solidFill>
                  <a:schemeClr val="bg1"/>
                </a:solidFill>
                <a:latin typeface="Arial" panose="020B0604020202020204" pitchFamily="34" charset="0"/>
                <a:cs typeface="Arial" panose="020B0604020202020204" pitchFamily="34" charset="0"/>
              </a:rPr>
              <a:t>Benefits</a:t>
            </a:r>
            <a:endParaRPr kumimoji="0" lang="en-US" sz="1600" b="0" i="0" u="none" strike="noStrike" cap="none" normalizeH="0" dirty="0">
              <a:ln>
                <a:noFill/>
              </a:ln>
              <a:solidFill>
                <a:srgbClr val="404040"/>
              </a:solidFill>
              <a:effectLst/>
              <a:ea typeface="ヒラギノ角ゴ Pro W3" pitchFamily="84" charset="-128"/>
            </a:endParaRPr>
          </a:p>
        </p:txBody>
      </p:sp>
      <p:sp>
        <p:nvSpPr>
          <p:cNvPr id="6" name="TextBox 5">
            <a:extLst>
              <a:ext uri="{FF2B5EF4-FFF2-40B4-BE49-F238E27FC236}">
                <a16:creationId xmlns:a16="http://schemas.microsoft.com/office/drawing/2014/main" id="{113CAB45-24AE-B248-BBBD-FCF86E375D37}"/>
              </a:ext>
            </a:extLst>
          </p:cNvPr>
          <p:cNvSpPr txBox="1"/>
          <p:nvPr/>
        </p:nvSpPr>
        <p:spPr>
          <a:xfrm>
            <a:off x="6232307" y="1445272"/>
            <a:ext cx="5574227" cy="5078313"/>
          </a:xfrm>
          <a:prstGeom prst="rect">
            <a:avLst/>
          </a:prstGeom>
          <a:noFill/>
        </p:spPr>
        <p:txBody>
          <a:bodyPr wrap="square" rtlCol="0">
            <a:spAutoFit/>
          </a:bodyPr>
          <a:lstStyle/>
          <a:p>
            <a:pPr marL="180975" indent="-180975">
              <a:buClr>
                <a:srgbClr val="EBB700"/>
              </a:buClr>
              <a:buSzPct val="50000"/>
              <a:buFont typeface="Lucida Grande" panose="020B0600040502020204" pitchFamily="34" charset="0"/>
              <a:buChar char="▶"/>
            </a:pPr>
            <a:r>
              <a:rPr lang="en-US" dirty="0">
                <a:solidFill>
                  <a:srgbClr val="55565A"/>
                </a:solidFill>
                <a:latin typeface="Arial" charset="0"/>
                <a:ea typeface="Arial" charset="0"/>
                <a:cs typeface="Arial" charset="0"/>
              </a:rPr>
              <a:t>50% discount on international dues</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en-US" dirty="0">
                <a:solidFill>
                  <a:srgbClr val="55565A"/>
                </a:solidFill>
                <a:latin typeface="Arial" charset="0"/>
                <a:ea typeface="Arial" charset="0"/>
                <a:cs typeface="Arial" charset="0"/>
              </a:rPr>
              <a:t> Entrance or charter fee waiver</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en-US" dirty="0">
                <a:solidFill>
                  <a:srgbClr val="55565A"/>
                </a:solidFill>
                <a:latin typeface="Arial" charset="0"/>
                <a:ea typeface="Arial" charset="0"/>
                <a:cs typeface="Arial" charset="0"/>
              </a:rPr>
              <a:t> Credit to your Lions record for Leo years of service</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en-US" dirty="0">
                <a:solidFill>
                  <a:srgbClr val="55565A"/>
                </a:solidFill>
                <a:latin typeface="Arial" charset="0"/>
                <a:ea typeface="Arial" charset="0"/>
                <a:cs typeface="Arial" charset="0"/>
              </a:rPr>
              <a:t>Exclusive Leo-Lion Membership Pin    </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en-US" dirty="0">
                <a:solidFill>
                  <a:srgbClr val="55565A"/>
                </a:solidFill>
                <a:latin typeface="Arial" charset="0"/>
                <a:ea typeface="Arial" charset="0"/>
                <a:cs typeface="Arial" charset="0"/>
              </a:rPr>
              <a:t> Recognition with the “Leo-Lion” membership name</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en-US" dirty="0">
                <a:solidFill>
                  <a:srgbClr val="55565A"/>
                </a:solidFill>
                <a:latin typeface="Arial" charset="0"/>
                <a:ea typeface="Arial" charset="0"/>
                <a:cs typeface="Arial" charset="0"/>
              </a:rPr>
              <a:t>LinkedIn Professional Networking Group </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en-US" dirty="0">
                <a:solidFill>
                  <a:srgbClr val="55565A"/>
                </a:solidFill>
                <a:latin typeface="Arial" charset="0"/>
                <a:ea typeface="Arial" charset="0"/>
                <a:cs typeface="Arial" charset="0"/>
              </a:rPr>
              <a:t>Scholarship opportunities</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en-US" dirty="0">
                <a:solidFill>
                  <a:srgbClr val="55565A"/>
                </a:solidFill>
                <a:latin typeface="Arial" charset="0"/>
                <a:ea typeface="Arial" charset="0"/>
                <a:cs typeface="Arial" charset="0"/>
              </a:rPr>
              <a:t>Eligible to serve as a Leo-Lion Board Liaison</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algn="r">
              <a:buClr>
                <a:srgbClr val="EBB700"/>
              </a:buClr>
              <a:buSzPct val="50000"/>
            </a:pPr>
            <a:r>
              <a:rPr lang="en-US" b="1" u="sng" kern="0" dirty="0">
                <a:solidFill>
                  <a:srgbClr val="407CCA"/>
                </a:solidFill>
                <a:latin typeface="Arial" charset="0"/>
                <a:ea typeface="Arial" charset="0"/>
                <a:cs typeface="Arial" charset="0"/>
                <a:hlinkClick r:id="rId4"/>
              </a:rPr>
              <a:t>Learn more</a:t>
            </a:r>
            <a:endParaRPr lang="en-US" b="1" u="sng" kern="0" dirty="0">
              <a:solidFill>
                <a:srgbClr val="407CC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p:txBody>
      </p:sp>
      <p:pic>
        <p:nvPicPr>
          <p:cNvPr id="14" name="Picture 13">
            <a:extLst>
              <a:ext uri="{FF2B5EF4-FFF2-40B4-BE49-F238E27FC236}">
                <a16:creationId xmlns:a16="http://schemas.microsoft.com/office/drawing/2014/main" id="{3757EA92-9923-6C4F-98B2-B492A6A66E8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0040" y="5669280"/>
            <a:ext cx="1463040" cy="1024129"/>
          </a:xfrm>
          <a:prstGeom prst="rect">
            <a:avLst/>
          </a:prstGeom>
        </p:spPr>
      </p:pic>
    </p:spTree>
    <p:extLst>
      <p:ext uri="{BB962C8B-B14F-4D97-AF65-F5344CB8AC3E}">
        <p14:creationId xmlns:p14="http://schemas.microsoft.com/office/powerpoint/2010/main" val="36394099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760281"/>
            <a:ext cx="3887425" cy="2908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200"/>
              </a:spcAft>
              <a:buClr>
                <a:srgbClr val="EBB700"/>
              </a:buClr>
            </a:pPr>
            <a:r>
              <a:rPr lang="en-US" sz="2400" dirty="0">
                <a:solidFill>
                  <a:srgbClr val="55565A"/>
                </a:solidFill>
                <a:latin typeface="Arial" charset="0"/>
                <a:ea typeface="Arial" charset="0"/>
                <a:cs typeface="Arial" charset="0"/>
              </a:rPr>
              <a:t>Exclusive for Leo-Lion members</a:t>
            </a:r>
          </a:p>
          <a:p>
            <a:pPr>
              <a:spcBef>
                <a:spcPts val="0"/>
              </a:spcBef>
              <a:spcAft>
                <a:spcPts val="1200"/>
              </a:spcAft>
              <a:buClr>
                <a:srgbClr val="EBB700"/>
              </a:buClr>
            </a:pPr>
            <a:r>
              <a:rPr lang="en-US" sz="2400" dirty="0">
                <a:solidFill>
                  <a:srgbClr val="55565A"/>
                </a:solidFill>
                <a:latin typeface="Arial" charset="0"/>
                <a:ea typeface="Arial" charset="0"/>
                <a:cs typeface="Arial" charset="0"/>
              </a:rPr>
              <a:t>To be worn only by current active Leo-Lions</a:t>
            </a:r>
          </a:p>
          <a:p>
            <a:pPr>
              <a:spcBef>
                <a:spcPts val="0"/>
              </a:spcBef>
              <a:spcAft>
                <a:spcPts val="1200"/>
              </a:spcAft>
              <a:buClr>
                <a:srgbClr val="EBB700"/>
              </a:buClr>
            </a:pPr>
            <a:r>
              <a:rPr lang="en-US" sz="2400" dirty="0">
                <a:solidFill>
                  <a:srgbClr val="55565A"/>
                </a:solidFill>
                <a:latin typeface="Arial" charset="0"/>
                <a:ea typeface="Arial" charset="0"/>
                <a:cs typeface="Arial" charset="0"/>
              </a:rPr>
              <a:t>Not designed for trading</a:t>
            </a: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1377072"/>
            <a:ext cx="4139581" cy="1200329"/>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en-US" kern="0" dirty="0">
                <a:solidFill>
                  <a:srgbClr val="00338D"/>
                </a:solidFill>
                <a:latin typeface="Arial" panose="020B0604020202020204" pitchFamily="34" charset="0"/>
                <a:cs typeface="Arial" panose="020B0604020202020204" pitchFamily="34" charset="0"/>
              </a:rPr>
              <a:t>Leo-Lion Membership Pin</a:t>
            </a:r>
          </a:p>
        </p:txBody>
      </p:sp>
      <p:pic>
        <p:nvPicPr>
          <p:cNvPr id="9" name="Picture 8">
            <a:extLst>
              <a:ext uri="{FF2B5EF4-FFF2-40B4-BE49-F238E27FC236}">
                <a16:creationId xmlns:a16="http://schemas.microsoft.com/office/drawing/2014/main" id="{F6B1E70A-76EA-5144-A3B8-9D7306C3CB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91158" y="1126168"/>
            <a:ext cx="3786879" cy="4605664"/>
          </a:xfrm>
          <a:prstGeom prst="rect">
            <a:avLst/>
          </a:prstGeom>
          <a:effectLst>
            <a:outerShdw blurRad="622300" dist="330200" dir="8100000" algn="tr" rotWithShape="0">
              <a:prstClr val="black">
                <a:alpha val="21000"/>
              </a:prstClr>
            </a:outerShdw>
          </a:effectLst>
        </p:spPr>
      </p:pic>
    </p:spTree>
    <p:extLst>
      <p:ext uri="{BB962C8B-B14F-4D97-AF65-F5344CB8AC3E}">
        <p14:creationId xmlns:p14="http://schemas.microsoft.com/office/powerpoint/2010/main" val="102100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7</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14350" indent="-514350">
              <a:spcBef>
                <a:spcPts val="0"/>
              </a:spcBef>
              <a:spcAft>
                <a:spcPts val="1200"/>
              </a:spcAft>
              <a:buFontTx/>
              <a:buAutoNum type="alphaUcPeriod"/>
              <a:defRPr/>
            </a:pPr>
            <a:r>
              <a:rPr lang="en-US" sz="2400" kern="0" dirty="0">
                <a:solidFill>
                  <a:srgbClr val="55565A"/>
                </a:solidFill>
              </a:rPr>
              <a:t>To make available to Lions clubs an activity allowing them to serve the needs of youth in their respective areas.</a:t>
            </a:r>
          </a:p>
          <a:p>
            <a:pPr marL="514350" indent="-514350">
              <a:spcBef>
                <a:spcPts val="0"/>
              </a:spcBef>
              <a:spcAft>
                <a:spcPts val="1200"/>
              </a:spcAft>
              <a:buFontTx/>
              <a:buAutoNum type="alphaUcPeriod"/>
              <a:defRPr/>
            </a:pPr>
            <a:r>
              <a:rPr lang="en-US" sz="2400" kern="0" dirty="0">
                <a:solidFill>
                  <a:srgbClr val="55565A"/>
                </a:solidFill>
              </a:rPr>
              <a:t>To provide the youth of the world with an opportunity for development and contribution, individually and collectively, as responsible members of the local, national, and international communities.</a:t>
            </a:r>
          </a:p>
          <a:p>
            <a:pPr marL="514350" indent="-514350">
              <a:spcBef>
                <a:spcPts val="0"/>
              </a:spcBef>
              <a:spcAft>
                <a:spcPts val="1200"/>
              </a:spcAft>
              <a:buFontTx/>
              <a:buAutoNum type="alphaUcPeriod"/>
              <a:defRPr/>
            </a:pPr>
            <a:r>
              <a:rPr lang="en-US" sz="2400" kern="0" dirty="0">
                <a:solidFill>
                  <a:srgbClr val="55565A"/>
                </a:solidFill>
              </a:rPr>
              <a:t>To promote service activities among young people and offer them an opportunity to develop the individual qualities of Leadership, Experience and Opportunity.</a:t>
            </a:r>
          </a:p>
          <a:p>
            <a:pPr>
              <a:spcBef>
                <a:spcPts val="0"/>
              </a:spcBef>
              <a:spcAft>
                <a:spcPts val="1200"/>
              </a:spcAft>
              <a:defRPr/>
            </a:pPr>
            <a:r>
              <a:rPr lang="en-US" sz="2400" kern="0" dirty="0">
                <a:solidFill>
                  <a:srgbClr val="55565A"/>
                </a:solidFill>
                <a:latin typeface="Arial"/>
                <a:cs typeface="Arial"/>
              </a:rPr>
              <a:t>As stated in Board Policy Manual, Chapter XXII</a:t>
            </a:r>
          </a:p>
          <a:p>
            <a:pPr>
              <a:spcBef>
                <a:spcPts val="0"/>
              </a:spcBef>
              <a:spcAft>
                <a:spcPts val="1200"/>
              </a:spcAft>
              <a:defRPr/>
            </a:pPr>
            <a:endParaRPr lang="en-US" sz="2400" kern="0" dirty="0">
              <a:solidFill>
                <a:srgbClr val="81827C"/>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616262"/>
                </a:solidFill>
                <a:latin typeface="Arial" panose="020B0604020202020204" pitchFamily="34" charset="0"/>
                <a:cs typeface="Arial" panose="020B0604020202020204" pitchFamily="34" charset="0"/>
              </a:rPr>
              <a:t>Leo Club Program objectives</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97101" y="436785"/>
            <a:ext cx="1558206" cy="1558206"/>
          </a:xfrm>
          <a:prstGeom prst="rect">
            <a:avLst/>
          </a:prstGeom>
        </p:spPr>
      </p:pic>
    </p:spTree>
    <p:extLst>
      <p:ext uri="{BB962C8B-B14F-4D97-AF65-F5344CB8AC3E}">
        <p14:creationId xmlns:p14="http://schemas.microsoft.com/office/powerpoint/2010/main" val="9389290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90284A-19D8-B242-9CC1-4E91709F55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2529913" y="2054748"/>
            <a:ext cx="8610527" cy="4408495"/>
          </a:xfrm>
          <a:prstGeom prst="rect">
            <a:avLst/>
          </a:prstGeom>
        </p:spPr>
        <p:txBody>
          <a:bodyPr vert="horz" lIns="91440" tIns="45720" rIns="91440" bIns="45720" numCol="2" spcCol="2743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1500"/>
              </a:spcAft>
              <a:buClr>
                <a:srgbClr val="EBB700"/>
              </a:buClr>
              <a:buSzPct val="80000"/>
              <a:buNone/>
            </a:pPr>
            <a:r>
              <a:rPr lang="en-US" sz="2000" b="1" kern="0" dirty="0">
                <a:solidFill>
                  <a:srgbClr val="55565A"/>
                </a:solidFill>
                <a:latin typeface="Arial" charset="0"/>
                <a:cs typeface="Arial" charset="0"/>
              </a:rPr>
              <a:t>Leo-Lion Cultural Exchange Ambassador Scholarship</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n-US" sz="2000" kern="0" dirty="0">
                <a:solidFill>
                  <a:srgbClr val="55565A"/>
                </a:solidFill>
                <a:latin typeface="Arial" charset="0"/>
                <a:cs typeface="Arial" charset="0"/>
              </a:rPr>
              <a:t>One Leo-Lion scholarship recipient from each Constitutional Area</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n-US" sz="2000" kern="0" dirty="0">
                <a:solidFill>
                  <a:srgbClr val="55565A"/>
                </a:solidFill>
                <a:latin typeface="Arial" charset="0"/>
                <a:cs typeface="Arial" charset="0"/>
              </a:rPr>
              <a:t>Financial support to attend a Forum outside of recipient’s Constitutional Area</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n-US" sz="2000" kern="0" dirty="0">
                <a:solidFill>
                  <a:srgbClr val="55565A"/>
                </a:solidFill>
                <a:latin typeface="Arial" charset="0"/>
                <a:cs typeface="Arial" charset="0"/>
              </a:rPr>
              <a:t>International service opportunity</a:t>
            </a:r>
          </a:p>
          <a:p>
            <a:pPr marL="0" indent="0" algn="r" fontAlgn="base">
              <a:lnSpc>
                <a:spcPct val="100000"/>
              </a:lnSpc>
              <a:spcBef>
                <a:spcPts val="0"/>
              </a:spcBef>
              <a:spcAft>
                <a:spcPts val="1500"/>
              </a:spcAft>
              <a:buClr>
                <a:srgbClr val="EBB700"/>
              </a:buClr>
              <a:buSzPct val="80000"/>
              <a:buNone/>
            </a:pPr>
            <a:r>
              <a:rPr lang="en-US" sz="2000" u="sng" kern="0" dirty="0">
                <a:solidFill>
                  <a:srgbClr val="407CCA"/>
                </a:solidFill>
                <a:latin typeface="Arial" charset="0"/>
                <a:ea typeface="Arial" charset="0"/>
                <a:cs typeface="Arial" charset="0"/>
                <a:hlinkClick r:id="rId4"/>
              </a:rPr>
              <a:t>Learn more</a:t>
            </a:r>
            <a:endParaRPr lang="en-US" sz="2000" u="sng" kern="0" dirty="0">
              <a:solidFill>
                <a:srgbClr val="407CCA"/>
              </a:solidFill>
              <a:latin typeface="Arial" charset="0"/>
              <a:ea typeface="Arial" charset="0"/>
              <a:cs typeface="Arial" charset="0"/>
            </a:endParaRP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endParaRPr lang="en-US" sz="2000" kern="0" dirty="0">
              <a:solidFill>
                <a:srgbClr val="55565A"/>
              </a:solidFill>
              <a:latin typeface="Arial" charset="0"/>
              <a:cs typeface="Arial" charset="0"/>
            </a:endParaRPr>
          </a:p>
          <a:p>
            <a:pPr marL="0" indent="0" fontAlgn="base">
              <a:lnSpc>
                <a:spcPct val="100000"/>
              </a:lnSpc>
              <a:spcBef>
                <a:spcPts val="0"/>
              </a:spcBef>
              <a:spcAft>
                <a:spcPts val="1500"/>
              </a:spcAft>
              <a:buClr>
                <a:srgbClr val="EBB700"/>
              </a:buClr>
              <a:buSzPct val="80000"/>
              <a:buNone/>
            </a:pPr>
            <a:r>
              <a:rPr lang="en-US" sz="2000" b="1" kern="0" dirty="0">
                <a:solidFill>
                  <a:srgbClr val="55565A"/>
                </a:solidFill>
                <a:latin typeface="Arial" charset="0"/>
                <a:cs typeface="Arial" charset="0"/>
              </a:rPr>
              <a:t>Advanced Lions Leadership (ALLI) Leo-Lion Scholarship </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n-US" sz="2000" kern="0" dirty="0">
                <a:solidFill>
                  <a:srgbClr val="55565A"/>
                </a:solidFill>
                <a:latin typeface="Arial" charset="0"/>
                <a:cs typeface="Arial" charset="0"/>
              </a:rPr>
              <a:t>One Leo-Lion scholarship recipient from each CA</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n-US" sz="2000" kern="0" dirty="0">
                <a:solidFill>
                  <a:srgbClr val="55565A"/>
                </a:solidFill>
                <a:latin typeface="Arial" charset="0"/>
                <a:cs typeface="Arial" charset="0"/>
              </a:rPr>
              <a:t>Financial support to attend an ALLI</a:t>
            </a:r>
          </a:p>
          <a:p>
            <a:pPr marL="0" indent="0" algn="r" fontAlgn="base">
              <a:lnSpc>
                <a:spcPct val="100000"/>
              </a:lnSpc>
              <a:spcBef>
                <a:spcPts val="0"/>
              </a:spcBef>
              <a:spcAft>
                <a:spcPts val="1500"/>
              </a:spcAft>
              <a:buClr>
                <a:srgbClr val="EBB700"/>
              </a:buClr>
              <a:buSzPct val="80000"/>
              <a:buNone/>
            </a:pPr>
            <a:r>
              <a:rPr lang="en-US" sz="2000" u="sng" kern="0" dirty="0">
                <a:solidFill>
                  <a:srgbClr val="407CCA"/>
                </a:solidFill>
                <a:latin typeface="Arial" charset="0"/>
                <a:ea typeface="Arial" charset="0"/>
                <a:cs typeface="Arial" charset="0"/>
                <a:hlinkClick r:id="rId5"/>
              </a:rPr>
              <a:t>Learn more</a:t>
            </a:r>
            <a:endParaRPr lang="en-US" sz="2000" u="sng" kern="0" dirty="0">
              <a:solidFill>
                <a:srgbClr val="407CCA"/>
              </a:solidFill>
              <a:latin typeface="Arial" charset="0"/>
              <a:ea typeface="Arial" charset="0"/>
              <a:cs typeface="Arial" charset="0"/>
            </a:endParaRP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endParaRPr lang="en-US" sz="2000" kern="0" dirty="0">
              <a:solidFill>
                <a:srgbClr val="55565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2529913" y="983317"/>
            <a:ext cx="7579610" cy="738664"/>
          </a:xfrm>
          <a:prstGeom prst="rect">
            <a:avLst/>
          </a:prstGeom>
          <a:noFill/>
        </p:spPr>
        <p:txBody>
          <a:bodyPr wrap="square" rtlCol="0" anchor="b" anchorCtr="0">
            <a:spAutoFit/>
          </a:bodyPr>
          <a:lstStyle/>
          <a:p>
            <a:r>
              <a:rPr lang="en-US" sz="4200" b="1" dirty="0">
                <a:solidFill>
                  <a:srgbClr val="00338D"/>
                </a:solidFill>
                <a:latin typeface="Arial" panose="020B0604020202020204" pitchFamily="34" charset="0"/>
                <a:cs typeface="Arial" panose="020B0604020202020204" pitchFamily="34" charset="0"/>
              </a:rPr>
              <a:t>Scholarship opportunities</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Tree>
    <p:extLst>
      <p:ext uri="{BB962C8B-B14F-4D97-AF65-F5344CB8AC3E}">
        <p14:creationId xmlns:p14="http://schemas.microsoft.com/office/powerpoint/2010/main" val="18837851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126900"/>
            <a:ext cx="4429141" cy="2908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spcBef>
                <a:spcPts val="0"/>
              </a:spcBef>
              <a:spcAft>
                <a:spcPts val="1200"/>
              </a:spcAft>
              <a:buClr>
                <a:srgbClr val="EBB700"/>
              </a:buClr>
              <a:buNone/>
            </a:pPr>
            <a:r>
              <a:rPr lang="en-US" sz="2400" b="1" dirty="0">
                <a:solidFill>
                  <a:srgbClr val="55565A"/>
                </a:solidFill>
                <a:latin typeface="Arial" charset="0"/>
                <a:ea typeface="Arial" charset="0"/>
                <a:cs typeface="Arial" charset="0"/>
              </a:rPr>
              <a:t>Private LinkedIn Group </a:t>
            </a:r>
          </a:p>
          <a:p>
            <a:pPr>
              <a:spcBef>
                <a:spcPts val="0"/>
              </a:spcBef>
              <a:spcAft>
                <a:spcPts val="1200"/>
              </a:spcAft>
              <a:buClr>
                <a:srgbClr val="EBB700"/>
              </a:buClr>
            </a:pPr>
            <a:r>
              <a:rPr lang="en-US" sz="2400" dirty="0">
                <a:solidFill>
                  <a:srgbClr val="55565A"/>
                </a:solidFill>
                <a:latin typeface="Arial" charset="0"/>
                <a:ea typeface="Arial" charset="0"/>
                <a:cs typeface="Arial" charset="0"/>
              </a:rPr>
              <a:t>Global network of Leo-Lions</a:t>
            </a:r>
          </a:p>
          <a:p>
            <a:pPr>
              <a:spcBef>
                <a:spcPts val="0"/>
              </a:spcBef>
              <a:spcAft>
                <a:spcPts val="1200"/>
              </a:spcAft>
              <a:buClr>
                <a:srgbClr val="EBB700"/>
              </a:buClr>
            </a:pPr>
            <a:r>
              <a:rPr lang="en-US" sz="2400" dirty="0">
                <a:solidFill>
                  <a:srgbClr val="55565A"/>
                </a:solidFill>
                <a:latin typeface="Arial" charset="0"/>
                <a:ea typeface="Arial" charset="0"/>
                <a:cs typeface="Arial" charset="0"/>
              </a:rPr>
              <a:t>Build your professional contact list</a:t>
            </a:r>
          </a:p>
          <a:p>
            <a:pPr>
              <a:spcBef>
                <a:spcPts val="0"/>
              </a:spcBef>
              <a:spcAft>
                <a:spcPts val="1200"/>
              </a:spcAft>
              <a:buClr>
                <a:srgbClr val="EBB700"/>
              </a:buClr>
            </a:pPr>
            <a:r>
              <a:rPr lang="en-US" sz="2400" dirty="0">
                <a:solidFill>
                  <a:srgbClr val="55565A"/>
                </a:solidFill>
                <a:latin typeface="Arial" charset="0"/>
                <a:ea typeface="Arial" charset="0"/>
                <a:cs typeface="Arial" charset="0"/>
              </a:rPr>
              <a:t>Share service ideas</a:t>
            </a:r>
          </a:p>
          <a:p>
            <a:pPr>
              <a:spcBef>
                <a:spcPts val="0"/>
              </a:spcBef>
              <a:spcAft>
                <a:spcPts val="1200"/>
              </a:spcAft>
              <a:buClr>
                <a:srgbClr val="EBB700"/>
              </a:buClr>
            </a:pPr>
            <a:r>
              <a:rPr lang="en-US" sz="2400" dirty="0">
                <a:solidFill>
                  <a:srgbClr val="55565A"/>
                </a:solidFill>
                <a:latin typeface="Arial" charset="0"/>
                <a:ea typeface="Arial" charset="0"/>
                <a:cs typeface="Arial" charset="0"/>
              </a:rPr>
              <a:t>Discuss leadership resources and essential skills</a:t>
            </a:r>
            <a:endParaRPr lang="en-US" sz="2400" kern="0" dirty="0">
              <a:solidFill>
                <a:srgbClr val="55565A"/>
              </a:solidFill>
              <a:latin typeface="Arial" charset="0"/>
              <a:ea typeface="Arial" charset="0"/>
              <a:cs typeface="Arial" charset="0"/>
            </a:endParaRP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768098"/>
            <a:ext cx="4139581" cy="1200329"/>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en-US" kern="0" dirty="0">
                <a:solidFill>
                  <a:srgbClr val="00338D"/>
                </a:solidFill>
                <a:latin typeface="Arial" panose="020B0604020202020204" pitchFamily="34" charset="0"/>
                <a:cs typeface="Arial" panose="020B0604020202020204" pitchFamily="34" charset="0"/>
              </a:rPr>
              <a:t>Professional networking</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9" name="Picture 8">
            <a:extLst>
              <a:ext uri="{FF2B5EF4-FFF2-40B4-BE49-F238E27FC236}">
                <a16:creationId xmlns:a16="http://schemas.microsoft.com/office/drawing/2014/main" id="{28D46F65-E87B-AB48-B6C2-3F55CB4612B2}"/>
              </a:ext>
            </a:extLst>
          </p:cNvPr>
          <p:cNvPicPr>
            <a:picLocks noChangeAspect="1"/>
          </p:cNvPicPr>
          <p:nvPr/>
        </p:nvPicPr>
        <p:blipFill rotWithShape="1">
          <a:blip r:embed="rId5">
            <a:extLst>
              <a:ext uri="{28A0092B-C50C-407E-A947-70E740481C1C}">
                <a14:useLocalDpi xmlns:a14="http://schemas.microsoft.com/office/drawing/2010/main" val="0"/>
              </a:ext>
            </a:extLst>
          </a:blip>
          <a:srcRect l="19201" t="11669" r="2" b="7535"/>
          <a:stretch/>
        </p:blipFill>
        <p:spPr>
          <a:xfrm>
            <a:off x="7979553" y="861980"/>
            <a:ext cx="3681792" cy="2453640"/>
          </a:xfrm>
          <a:prstGeom prst="rect">
            <a:avLst/>
          </a:prstGeom>
          <a:effectLst>
            <a:outerShdw blurRad="584200" dist="38100" dir="2700000" algn="tl" rotWithShape="0">
              <a:prstClr val="black">
                <a:alpha val="18000"/>
              </a:prstClr>
            </a:outerShdw>
          </a:effectLst>
        </p:spPr>
      </p:pic>
      <p:pic>
        <p:nvPicPr>
          <p:cNvPr id="11" name="Picture 10" descr="ODI Connect: member networking event (26 March, 2014) | Flickr">
            <a:extLst>
              <a:ext uri="{FF2B5EF4-FFF2-40B4-BE49-F238E27FC236}">
                <a16:creationId xmlns:a16="http://schemas.microsoft.com/office/drawing/2014/main" id="{DC0F5C74-C4F5-884D-896C-CBE13C32E01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1" r="31"/>
          <a:stretch/>
        </p:blipFill>
        <p:spPr>
          <a:xfrm>
            <a:off x="7357457" y="3051047"/>
            <a:ext cx="3681792" cy="2453640"/>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348366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7F7AF9-5803-8644-9735-8E35C40ADB9E}"/>
              </a:ext>
            </a:extLst>
          </p:cNvPr>
          <p:cNvPicPr>
            <a:picLocks noChangeAspect="1"/>
          </p:cNvPicPr>
          <p:nvPr/>
        </p:nvPicPr>
        <p:blipFill rotWithShape="1">
          <a:blip r:embed="rId3">
            <a:extLst>
              <a:ext uri="{28A0092B-C50C-407E-A947-70E740481C1C}">
                <a14:useLocalDpi xmlns:a14="http://schemas.microsoft.com/office/drawing/2010/main" val="0"/>
              </a:ext>
            </a:extLst>
          </a:blip>
          <a:srcRect l="1924" t="7026" r="1924" b="8596"/>
          <a:stretch/>
        </p:blipFill>
        <p:spPr>
          <a:xfrm>
            <a:off x="1" y="0"/>
            <a:ext cx="12192000" cy="6858000"/>
          </a:xfrm>
          <a:prstGeom prst="rect">
            <a:avLst/>
          </a:prstGeom>
        </p:spPr>
      </p:pic>
      <p:sp>
        <p:nvSpPr>
          <p:cNvPr id="10" name="Title 1">
            <a:extLst>
              <a:ext uri="{FF2B5EF4-FFF2-40B4-BE49-F238E27FC236}">
                <a16:creationId xmlns:a16="http://schemas.microsoft.com/office/drawing/2014/main" id="{A63B4503-5DBA-404D-B3F1-2F80B3E87836}"/>
              </a:ext>
            </a:extLst>
          </p:cNvPr>
          <p:cNvSpPr txBox="1">
            <a:spLocks/>
          </p:cNvSpPr>
          <p:nvPr/>
        </p:nvSpPr>
        <p:spPr>
          <a:xfrm>
            <a:off x="519779" y="3840480"/>
            <a:ext cx="6736080" cy="2405109"/>
          </a:xfrm>
          <a:prstGeom prst="rect">
            <a:avLst/>
          </a:prstGeom>
          <a:solidFill>
            <a:schemeClr val="bg1">
              <a:alpha val="90000"/>
            </a:schemeClr>
          </a:solidFill>
        </p:spPr>
        <p:txBody>
          <a:bodyPr>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5400" b="1">
                <a:solidFill>
                  <a:schemeClr val="bg1"/>
                </a:solidFill>
                <a:latin typeface="Arial" panose="020B0604020202020204" pitchFamily="34" charset="0"/>
                <a:cs typeface="Arial" panose="020B0604020202020204" pitchFamily="34" charset="0"/>
              </a:rPr>
            </a:br>
            <a:br>
              <a:rPr lang="en-US" sz="5400" b="1">
                <a:solidFill>
                  <a:schemeClr val="bg1"/>
                </a:solidFill>
                <a:latin typeface="Arial" panose="020B0604020202020204" pitchFamily="34" charset="0"/>
                <a:cs typeface="Arial" panose="020B0604020202020204" pitchFamily="34" charset="0"/>
              </a:rPr>
            </a:br>
            <a:br>
              <a:rPr lang="en-US" sz="5400" b="1">
                <a:solidFill>
                  <a:schemeClr val="bg1"/>
                </a:solidFill>
                <a:latin typeface="Arial" panose="020B0604020202020204" pitchFamily="34" charset="0"/>
                <a:cs typeface="Arial" panose="020B0604020202020204" pitchFamily="34" charset="0"/>
              </a:rPr>
            </a:br>
            <a:br>
              <a:rPr lang="en-US" sz="5400" b="1">
                <a:solidFill>
                  <a:schemeClr val="bg1"/>
                </a:solidFill>
                <a:latin typeface="Arial" panose="020B0604020202020204" pitchFamily="34" charset="0"/>
                <a:cs typeface="Arial" panose="020B0604020202020204" pitchFamily="34" charset="0"/>
              </a:rPr>
            </a:br>
            <a:br>
              <a:rPr lang="en-US" sz="5400" b="1">
                <a:solidFill>
                  <a:schemeClr val="bg1"/>
                </a:solidFill>
                <a:latin typeface="Arial" panose="020B0604020202020204" pitchFamily="34" charset="0"/>
                <a:cs typeface="Arial" panose="020B0604020202020204" pitchFamily="34" charset="0"/>
              </a:rPr>
            </a:br>
            <a:br>
              <a:rPr lang="en-US" sz="5400" b="1">
                <a:solidFill>
                  <a:schemeClr val="bg1"/>
                </a:solidFill>
                <a:latin typeface="Arial" panose="020B0604020202020204" pitchFamily="34" charset="0"/>
                <a:cs typeface="Arial" panose="020B0604020202020204" pitchFamily="34" charset="0"/>
              </a:rPr>
            </a:br>
            <a:br>
              <a:rPr lang="en-US" sz="5400" b="1">
                <a:solidFill>
                  <a:schemeClr val="bg1"/>
                </a:solidFill>
                <a:latin typeface="Arial" panose="020B0604020202020204" pitchFamily="34" charset="0"/>
                <a:cs typeface="Arial" panose="020B0604020202020204" pitchFamily="34" charset="0"/>
              </a:rPr>
            </a:br>
            <a:br>
              <a:rPr lang="en-US" b="1">
                <a:solidFill>
                  <a:schemeClr val="bg1"/>
                </a:solidFill>
                <a:latin typeface="Arial" panose="020B0604020202020204" pitchFamily="34" charset="0"/>
                <a:cs typeface="Arial" panose="020B0604020202020204" pitchFamily="34" charset="0"/>
              </a:rPr>
            </a:br>
            <a:br>
              <a:rPr lang="en-US">
                <a:solidFill>
                  <a:schemeClr val="bg1"/>
                </a:solidFill>
              </a:rPr>
            </a:br>
            <a:br>
              <a:rPr lang="en-US">
                <a:solidFill>
                  <a:schemeClr val="bg1"/>
                </a:solidFill>
              </a:rPr>
            </a:br>
            <a:br>
              <a:rPr lang="en-US">
                <a:solidFill>
                  <a:schemeClr val="bg1"/>
                </a:solidFill>
              </a:rPr>
            </a:br>
            <a:br>
              <a:rPr lang="en-US">
                <a:solidFill>
                  <a:schemeClr val="bg1"/>
                </a:solidFill>
              </a:rPr>
            </a:br>
            <a:br>
              <a:rPr lang="en-US"/>
            </a:br>
            <a:r>
              <a:rPr lang="en-US"/>
              <a:t>                                                         </a:t>
            </a:r>
            <a:endParaRPr lang="en-US" sz="14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76A8AC7-4451-204F-A2D6-8A870675CB8B}"/>
              </a:ext>
            </a:extLst>
          </p:cNvPr>
          <p:cNvSpPr txBox="1"/>
          <p:nvPr/>
        </p:nvSpPr>
        <p:spPr>
          <a:xfrm>
            <a:off x="847165" y="4120931"/>
            <a:ext cx="6408694" cy="1477328"/>
          </a:xfrm>
          <a:prstGeom prst="rect">
            <a:avLst/>
          </a:prstGeom>
          <a:noFill/>
        </p:spPr>
        <p:txBody>
          <a:bodyPr wrap="square" rtlCol="0" anchor="b" anchorCtr="0">
            <a:spAutoFit/>
          </a:bodyPr>
          <a:lstStyle/>
          <a:p>
            <a:pPr>
              <a:lnSpc>
                <a:spcPts val="5400"/>
              </a:lnSpc>
            </a:pPr>
            <a:r>
              <a:rPr lang="en-US" sz="5400" b="1" dirty="0">
                <a:solidFill>
                  <a:srgbClr val="00338D"/>
                </a:solidFill>
                <a:latin typeface="Arial" panose="020B0604020202020204" pitchFamily="34" charset="0"/>
                <a:cs typeface="Arial" panose="020B0604020202020204" pitchFamily="34" charset="0"/>
              </a:rPr>
              <a:t>Dual Leo and Lion memberships</a:t>
            </a:r>
            <a:endParaRPr lang="en-US" sz="4400" dirty="0">
              <a:solidFill>
                <a:srgbClr val="00338D"/>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4E62084E-9F5D-0243-8606-F7AE516B3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039" y="5769883"/>
            <a:ext cx="1405047" cy="702523"/>
          </a:xfrm>
          <a:prstGeom prst="rect">
            <a:avLst/>
          </a:prstGeom>
          <a:effectLst/>
        </p:spPr>
      </p:pic>
      <p:sp>
        <p:nvSpPr>
          <p:cNvPr id="13" name="TextBox 12">
            <a:extLst>
              <a:ext uri="{FF2B5EF4-FFF2-40B4-BE49-F238E27FC236}">
                <a16:creationId xmlns:a16="http://schemas.microsoft.com/office/drawing/2014/main" id="{4180FDF7-75A0-8E4B-B8DE-F588E7782333}"/>
              </a:ext>
            </a:extLst>
          </p:cNvPr>
          <p:cNvSpPr txBox="1"/>
          <p:nvPr/>
        </p:nvSpPr>
        <p:spPr>
          <a:xfrm>
            <a:off x="847165" y="5596590"/>
            <a:ext cx="5716921" cy="400110"/>
          </a:xfrm>
          <a:prstGeom prst="rect">
            <a:avLst/>
          </a:prstGeom>
          <a:noFill/>
        </p:spPr>
        <p:txBody>
          <a:bodyPr wrap="square" rtlCol="0" anchor="b" anchorCtr="0">
            <a:spAutoFit/>
          </a:bodyPr>
          <a:lstStyle/>
          <a:p>
            <a:r>
              <a:rPr lang="en-US" sz="2000" b="1" u="sng" kern="0" dirty="0">
                <a:solidFill>
                  <a:srgbClr val="407CCA"/>
                </a:solidFill>
                <a:latin typeface="Arial" charset="0"/>
                <a:ea typeface="Arial" charset="0"/>
                <a:cs typeface="Arial" charset="0"/>
                <a:hlinkClick r:id="rId5"/>
              </a:rPr>
              <a:t>Learn more</a:t>
            </a:r>
            <a:endParaRPr lang="en-US" b="1" u="sng" dirty="0">
              <a:solidFill>
                <a:srgbClr val="407CC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66361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644170"/>
            <a:ext cx="8993083" cy="1569660"/>
          </a:xfrm>
          <a:prstGeom prst="rect">
            <a:avLst/>
          </a:prstGeom>
          <a:noFill/>
        </p:spPr>
        <p:txBody>
          <a:bodyPr wrap="square" rtlCol="0" anchor="ctr" anchorCtr="0">
            <a:spAutoFit/>
          </a:bodyPr>
          <a:lstStyle/>
          <a:p>
            <a:pPr algn="ctr"/>
            <a:r>
              <a:rPr lang="en-US" sz="4800" b="1" dirty="0">
                <a:solidFill>
                  <a:schemeClr val="bg1"/>
                </a:solidFill>
                <a:latin typeface="Arial" panose="020B0604020202020204" pitchFamily="34" charset="0"/>
                <a:ea typeface="Arial" charset="0"/>
                <a:cs typeface="Arial" panose="020B0604020202020204" pitchFamily="34" charset="0"/>
              </a:rPr>
              <a:t>Lions club types</a:t>
            </a:r>
          </a:p>
          <a:p>
            <a:pPr algn="ctr"/>
            <a:r>
              <a:rPr lang="en-US" sz="4800" dirty="0">
                <a:solidFill>
                  <a:schemeClr val="bg1"/>
                </a:solidFill>
                <a:latin typeface="Arial" panose="020B0604020202020204" pitchFamily="34" charset="0"/>
                <a:ea typeface="Arial" charset="0"/>
                <a:cs typeface="Arial" panose="020B0604020202020204" pitchFamily="34" charset="0"/>
              </a:rPr>
              <a:t>attractive to young Lions</a:t>
            </a:r>
          </a:p>
        </p:txBody>
      </p:sp>
    </p:spTree>
    <p:extLst>
      <p:ext uri="{BB962C8B-B14F-4D97-AF65-F5344CB8AC3E}">
        <p14:creationId xmlns:p14="http://schemas.microsoft.com/office/powerpoint/2010/main" val="27285906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45129" y="2115709"/>
            <a:ext cx="5714927" cy="43475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n-US" sz="2400" kern="0" dirty="0">
                <a:solidFill>
                  <a:srgbClr val="55565A"/>
                </a:solidFill>
                <a:latin typeface="Arial" charset="0"/>
                <a:cs typeface="Arial" charset="0"/>
              </a:rPr>
              <a:t>At least 10 former Leos must be part of the 20 minimum charter member requirement</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n-US" sz="2400" kern="0" dirty="0">
                <a:solidFill>
                  <a:srgbClr val="55565A"/>
                </a:solidFill>
                <a:latin typeface="Arial" charset="0"/>
                <a:cs typeface="Arial" charset="0"/>
              </a:rPr>
              <a:t>Serve with other former Leos and friends</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n-US" sz="2400" kern="0" dirty="0">
                <a:solidFill>
                  <a:srgbClr val="55565A"/>
                </a:solidFill>
                <a:latin typeface="Arial" charset="0"/>
                <a:cs typeface="Arial" charset="0"/>
              </a:rPr>
              <a:t>Build Leo-Lion and young Lion communities</a:t>
            </a:r>
          </a:p>
          <a:p>
            <a:pPr marL="0" indent="0" fontAlgn="base">
              <a:lnSpc>
                <a:spcPct val="100000"/>
              </a:lnSpc>
              <a:spcBef>
                <a:spcPts val="0"/>
              </a:spcBef>
              <a:spcAft>
                <a:spcPts val="2400"/>
              </a:spcAft>
              <a:buClr>
                <a:srgbClr val="EBB700"/>
              </a:buClr>
              <a:buSzPct val="80000"/>
              <a:buNone/>
            </a:pPr>
            <a:r>
              <a:rPr lang="en-US" sz="2400" b="1" u="sng" kern="0" dirty="0">
                <a:solidFill>
                  <a:srgbClr val="407CCA"/>
                </a:solidFill>
                <a:latin typeface="Arial" charset="0"/>
                <a:cs typeface="Arial" charset="0"/>
                <a:hlinkClick r:id="rId4"/>
              </a:rPr>
              <a:t>Learn more</a:t>
            </a:r>
            <a:endParaRPr lang="en-US" sz="2400" b="1" u="sng" kern="0" dirty="0">
              <a:solidFill>
                <a:srgbClr val="407CC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1845129" y="1044277"/>
            <a:ext cx="6308271" cy="738664"/>
          </a:xfrm>
          <a:prstGeom prst="rect">
            <a:avLst/>
          </a:prstGeom>
          <a:noFill/>
        </p:spPr>
        <p:txBody>
          <a:bodyPr wrap="square" rtlCol="0" anchor="b" anchorCtr="0">
            <a:spAutoFit/>
          </a:bodyPr>
          <a:lstStyle/>
          <a:p>
            <a:r>
              <a:rPr lang="en-US" sz="4200" b="1" dirty="0">
                <a:solidFill>
                  <a:srgbClr val="00338D"/>
                </a:solidFill>
                <a:latin typeface="Arial" panose="020B0604020202020204" pitchFamily="34" charset="0"/>
                <a:cs typeface="Arial" panose="020B0604020202020204" pitchFamily="34" charset="0"/>
              </a:rPr>
              <a:t>Leo-Lion clubs</a:t>
            </a:r>
            <a:endParaRPr lang="en-US" sz="4200" dirty="0">
              <a:solidFill>
                <a:srgbClr val="00338D"/>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pic>
        <p:nvPicPr>
          <p:cNvPr id="6" name="Picture 5">
            <a:extLst>
              <a:ext uri="{FF2B5EF4-FFF2-40B4-BE49-F238E27FC236}">
                <a16:creationId xmlns:a16="http://schemas.microsoft.com/office/drawing/2014/main" id="{947BBC5E-30A7-814D-B218-FAE82605DDA6}"/>
              </a:ext>
            </a:extLst>
          </p:cNvPr>
          <p:cNvPicPr>
            <a:picLocks noChangeAspect="1"/>
          </p:cNvPicPr>
          <p:nvPr/>
        </p:nvPicPr>
        <p:blipFill rotWithShape="1">
          <a:blip r:embed="rId6">
            <a:extLst>
              <a:ext uri="{28A0092B-C50C-407E-A947-70E740481C1C}">
                <a14:useLocalDpi xmlns:a14="http://schemas.microsoft.com/office/drawing/2010/main" val="0"/>
              </a:ext>
            </a:extLst>
          </a:blip>
          <a:srcRect l="16691" r="33912"/>
          <a:stretch/>
        </p:blipFill>
        <p:spPr>
          <a:xfrm>
            <a:off x="8168640" y="1219200"/>
            <a:ext cx="3078480" cy="4156007"/>
          </a:xfrm>
          <a:prstGeom prst="rect">
            <a:avLst/>
          </a:prstGeom>
        </p:spPr>
      </p:pic>
    </p:spTree>
    <p:extLst>
      <p:ext uri="{BB962C8B-B14F-4D97-AF65-F5344CB8AC3E}">
        <p14:creationId xmlns:p14="http://schemas.microsoft.com/office/powerpoint/2010/main" val="34290007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45129" y="2450988"/>
            <a:ext cx="5714927" cy="3673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n-US" sz="2400" kern="0" dirty="0">
                <a:solidFill>
                  <a:srgbClr val="55565A"/>
                </a:solidFill>
                <a:latin typeface="Arial" charset="0"/>
                <a:cs typeface="Arial" charset="0"/>
              </a:rPr>
              <a:t>A great club option for Leo-Lions</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n-US" sz="2400" kern="0" dirty="0">
                <a:solidFill>
                  <a:srgbClr val="55565A"/>
                </a:solidFill>
                <a:latin typeface="Arial" charset="0"/>
                <a:cs typeface="Arial" charset="0"/>
              </a:rPr>
              <a:t>At least 5 Student Members must be part of the minimum 20 charter member requirement.</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n-US" sz="2400" kern="0" dirty="0">
                <a:solidFill>
                  <a:srgbClr val="55565A"/>
                </a:solidFill>
                <a:latin typeface="Arial" charset="0"/>
                <a:cs typeface="Arial" charset="0"/>
              </a:rPr>
              <a:t>Student Membership Discount Program</a:t>
            </a:r>
          </a:p>
          <a:p>
            <a:pPr marL="0" indent="0" fontAlgn="base">
              <a:lnSpc>
                <a:spcPct val="100000"/>
              </a:lnSpc>
              <a:spcBef>
                <a:spcPts val="0"/>
              </a:spcBef>
              <a:spcAft>
                <a:spcPts val="2400"/>
              </a:spcAft>
              <a:buClr>
                <a:srgbClr val="EBB700"/>
              </a:buClr>
              <a:buSzPct val="80000"/>
              <a:buNone/>
            </a:pPr>
            <a:r>
              <a:rPr lang="en-US" sz="2400" u="sng" kern="0" dirty="0">
                <a:solidFill>
                  <a:srgbClr val="407CCA"/>
                </a:solidFill>
                <a:latin typeface="Arial" charset="0"/>
                <a:cs typeface="Arial" charset="0"/>
                <a:hlinkClick r:id="rId4"/>
              </a:rPr>
              <a:t>Learn more</a:t>
            </a:r>
            <a:endParaRPr lang="en-US" sz="2400" u="sng" kern="0" dirty="0">
              <a:solidFill>
                <a:srgbClr val="407CC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1845129" y="733226"/>
            <a:ext cx="6948351" cy="1384995"/>
          </a:xfrm>
          <a:prstGeom prst="rect">
            <a:avLst/>
          </a:prstGeom>
          <a:noFill/>
        </p:spPr>
        <p:txBody>
          <a:bodyPr wrap="square" rtlCol="0" anchor="b" anchorCtr="0">
            <a:spAutoFit/>
          </a:bodyPr>
          <a:lstStyle/>
          <a:p>
            <a:r>
              <a:rPr lang="en-US" sz="4200" b="1" dirty="0">
                <a:solidFill>
                  <a:srgbClr val="00338D"/>
                </a:solidFill>
                <a:latin typeface="Arial" panose="020B0604020202020204" pitchFamily="34" charset="0"/>
                <a:cs typeface="Arial" panose="020B0604020202020204" pitchFamily="34" charset="0"/>
              </a:rPr>
              <a:t>Campus Lions Clubs</a:t>
            </a:r>
          </a:p>
          <a:p>
            <a:r>
              <a:rPr lang="en-US" sz="4200" b="1" dirty="0">
                <a:solidFill>
                  <a:srgbClr val="00338D"/>
                </a:solidFill>
                <a:latin typeface="Arial" panose="020B0604020202020204" pitchFamily="34" charset="0"/>
                <a:cs typeface="Arial" panose="020B0604020202020204" pitchFamily="34" charset="0"/>
              </a:rPr>
              <a:t>and Student Membership </a:t>
            </a:r>
          </a:p>
        </p:txBody>
      </p:sp>
      <p:pic>
        <p:nvPicPr>
          <p:cNvPr id="9" name="Picture 8">
            <a:extLst>
              <a:ext uri="{FF2B5EF4-FFF2-40B4-BE49-F238E27FC236}">
                <a16:creationId xmlns:a16="http://schemas.microsoft.com/office/drawing/2014/main" id="{4956D8A2-7BB8-3242-8F4A-D8B9258AE6E2}"/>
              </a:ext>
            </a:extLst>
          </p:cNvPr>
          <p:cNvPicPr>
            <a:picLocks noChangeAspect="1"/>
          </p:cNvPicPr>
          <p:nvPr/>
        </p:nvPicPr>
        <p:blipFill rotWithShape="1">
          <a:blip r:embed="rId5"/>
          <a:srcRect l="528" t="1841" r="20781" b="6082"/>
          <a:stretch/>
        </p:blipFill>
        <p:spPr>
          <a:xfrm>
            <a:off x="7802178" y="2714287"/>
            <a:ext cx="3551622" cy="3124339"/>
          </a:xfrm>
          <a:prstGeom prst="rect">
            <a:avLst/>
          </a:prstGeom>
        </p:spPr>
      </p:pic>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4348" y="2297847"/>
            <a:ext cx="1405046" cy="702523"/>
          </a:xfrm>
          <a:prstGeom prst="rect">
            <a:avLst/>
          </a:prstGeom>
          <a:effectLst/>
        </p:spPr>
      </p:pic>
    </p:spTree>
    <p:extLst>
      <p:ext uri="{BB962C8B-B14F-4D97-AF65-F5344CB8AC3E}">
        <p14:creationId xmlns:p14="http://schemas.microsoft.com/office/powerpoint/2010/main" val="5619579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76992F-86FF-3B4B-9C80-3D7E384C4742}"/>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615513" y="2344309"/>
            <a:ext cx="9662087" cy="2871635"/>
          </a:xfrm>
          <a:prstGeom prst="rect">
            <a:avLst/>
          </a:prstGeom>
        </p:spPr>
        <p:txBody>
          <a:bodyPr vert="horz" lIns="91440" tIns="45720" rIns="91440" bIns="45720" numCol="2" spcCol="2743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1500"/>
              </a:spcAft>
              <a:buClr>
                <a:srgbClr val="EBB700"/>
              </a:buClr>
              <a:buSzPct val="80000"/>
              <a:buNone/>
            </a:pPr>
            <a:r>
              <a:rPr lang="en-US" sz="2000" b="1" kern="0" dirty="0">
                <a:solidFill>
                  <a:srgbClr val="55565A"/>
                </a:solidFill>
                <a:latin typeface="Arial" charset="0"/>
                <a:cs typeface="Arial" charset="0"/>
              </a:rPr>
              <a:t>Club branches</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n-US" sz="2000" kern="0" dirty="0">
                <a:solidFill>
                  <a:srgbClr val="55565A"/>
                </a:solidFill>
                <a:latin typeface="Arial" charset="0"/>
                <a:cs typeface="Arial" charset="0"/>
              </a:rPr>
              <a:t>Form a club branch with five or more members</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n-US" sz="2000" kern="0" dirty="0">
                <a:solidFill>
                  <a:srgbClr val="55565A"/>
                </a:solidFill>
                <a:latin typeface="Arial" charset="0"/>
                <a:cs typeface="Arial" charset="0"/>
              </a:rPr>
              <a:t>Leo-Lions and other Young Lions meet and serve independently</a:t>
            </a:r>
          </a:p>
          <a:p>
            <a:pPr marL="0" indent="0" fontAlgn="base">
              <a:lnSpc>
                <a:spcPct val="100000"/>
              </a:lnSpc>
              <a:spcBef>
                <a:spcPts val="0"/>
              </a:spcBef>
              <a:spcAft>
                <a:spcPts val="1500"/>
              </a:spcAft>
              <a:buClr>
                <a:srgbClr val="EBB700"/>
              </a:buClr>
              <a:buSzPct val="80000"/>
              <a:buNone/>
            </a:pPr>
            <a:r>
              <a:rPr lang="en-US" sz="2000" b="1" u="sng" kern="0" dirty="0">
                <a:solidFill>
                  <a:srgbClr val="407CCA"/>
                </a:solidFill>
                <a:latin typeface="Arial" charset="0"/>
                <a:ea typeface="Arial" charset="0"/>
                <a:cs typeface="Arial" charset="0"/>
                <a:hlinkClick r:id="rId4"/>
              </a:rPr>
              <a:t>Learn more</a:t>
            </a:r>
            <a:endParaRPr lang="en-US" sz="2000" b="1" u="sng" kern="0" dirty="0">
              <a:solidFill>
                <a:srgbClr val="407CCA"/>
              </a:solidFill>
              <a:latin typeface="Arial" charset="0"/>
              <a:ea typeface="Arial" charset="0"/>
              <a:cs typeface="Arial" charset="0"/>
            </a:endParaRPr>
          </a:p>
          <a:p>
            <a:pPr marL="0" indent="0" fontAlgn="base">
              <a:lnSpc>
                <a:spcPct val="100000"/>
              </a:lnSpc>
              <a:spcBef>
                <a:spcPts val="0"/>
              </a:spcBef>
              <a:spcAft>
                <a:spcPts val="1500"/>
              </a:spcAft>
              <a:buClr>
                <a:srgbClr val="EBB700"/>
              </a:buClr>
              <a:buSzPct val="80000"/>
              <a:buNone/>
            </a:pPr>
            <a:endParaRPr lang="en-US" sz="2000" b="1" kern="0" dirty="0">
              <a:solidFill>
                <a:srgbClr val="55565A"/>
              </a:solidFill>
              <a:latin typeface="Arial" charset="0"/>
              <a:cs typeface="Arial" charset="0"/>
            </a:endParaRPr>
          </a:p>
          <a:p>
            <a:pPr marL="0" indent="0" fontAlgn="base">
              <a:lnSpc>
                <a:spcPct val="100000"/>
              </a:lnSpc>
              <a:spcBef>
                <a:spcPts val="0"/>
              </a:spcBef>
              <a:spcAft>
                <a:spcPts val="1500"/>
              </a:spcAft>
              <a:buClr>
                <a:srgbClr val="EBB700"/>
              </a:buClr>
              <a:buSzPct val="80000"/>
              <a:buNone/>
            </a:pPr>
            <a:r>
              <a:rPr lang="en-US" sz="2000" b="1" kern="0" dirty="0">
                <a:solidFill>
                  <a:srgbClr val="55565A"/>
                </a:solidFill>
                <a:latin typeface="Arial" charset="0"/>
                <a:cs typeface="Arial" charset="0"/>
              </a:rPr>
              <a:t>Specialty clubs</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n-US" sz="2000" kern="0" dirty="0">
                <a:solidFill>
                  <a:srgbClr val="55565A"/>
                </a:solidFill>
                <a:latin typeface="Arial" charset="0"/>
                <a:cs typeface="Arial" charset="0"/>
              </a:rPr>
              <a:t>Unite common interests, professions, culture, hobbies or life experiences</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n-US" sz="2000" kern="0" dirty="0">
                <a:solidFill>
                  <a:srgbClr val="55565A"/>
                </a:solidFill>
                <a:latin typeface="Arial" charset="0"/>
                <a:cs typeface="Arial" charset="0"/>
              </a:rPr>
              <a:t>Choose a specialty category to uniquely describe club members or service focus</a:t>
            </a:r>
          </a:p>
          <a:p>
            <a:pPr marL="0" indent="0" fontAlgn="base">
              <a:lnSpc>
                <a:spcPct val="100000"/>
              </a:lnSpc>
              <a:spcBef>
                <a:spcPts val="0"/>
              </a:spcBef>
              <a:spcAft>
                <a:spcPts val="1500"/>
              </a:spcAft>
              <a:buClr>
                <a:srgbClr val="EBB700"/>
              </a:buClr>
              <a:buSzPct val="80000"/>
              <a:buNone/>
            </a:pPr>
            <a:r>
              <a:rPr lang="en-US" sz="2000" b="1" u="sng" kern="0" dirty="0">
                <a:solidFill>
                  <a:srgbClr val="407CCA"/>
                </a:solidFill>
                <a:latin typeface="Arial" charset="0"/>
                <a:ea typeface="Arial" charset="0"/>
                <a:cs typeface="Arial" charset="0"/>
                <a:hlinkClick r:id="rId5"/>
              </a:rPr>
              <a:t>Learn more</a:t>
            </a:r>
            <a:endParaRPr lang="en-US" sz="2000" b="1" u="sng" kern="0" dirty="0">
              <a:solidFill>
                <a:srgbClr val="407CCA"/>
              </a:solidFill>
              <a:latin typeface="Arial" charset="0"/>
              <a:ea typeface="Arial" charset="0"/>
              <a:cs typeface="Arial" charset="0"/>
            </a:endParaRP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endParaRPr lang="en-US" sz="2000" kern="0" dirty="0">
              <a:solidFill>
                <a:srgbClr val="55565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1615513" y="1272877"/>
            <a:ext cx="7579610" cy="738664"/>
          </a:xfrm>
          <a:prstGeom prst="rect">
            <a:avLst/>
          </a:prstGeom>
          <a:noFill/>
        </p:spPr>
        <p:txBody>
          <a:bodyPr wrap="square" rtlCol="0" anchor="b" anchorCtr="0">
            <a:spAutoFit/>
          </a:bodyPr>
          <a:lstStyle/>
          <a:p>
            <a:r>
              <a:rPr lang="en-US" sz="4200" b="1" dirty="0">
                <a:solidFill>
                  <a:srgbClr val="00338D"/>
                </a:solidFill>
                <a:latin typeface="Arial" panose="020B0604020202020204" pitchFamily="34" charset="0"/>
                <a:cs typeface="Arial" panose="020B0604020202020204" pitchFamily="34" charset="0"/>
              </a:rPr>
              <a:t>Club options</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Tree>
    <p:extLst>
      <p:ext uri="{BB962C8B-B14F-4D97-AF65-F5344CB8AC3E}">
        <p14:creationId xmlns:p14="http://schemas.microsoft.com/office/powerpoint/2010/main" val="27725184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644170"/>
            <a:ext cx="8993083" cy="1569660"/>
          </a:xfrm>
          <a:prstGeom prst="rect">
            <a:avLst/>
          </a:prstGeom>
          <a:noFill/>
        </p:spPr>
        <p:txBody>
          <a:bodyPr wrap="square" rtlCol="0" anchor="ctr" anchorCtr="0">
            <a:spAutoFit/>
          </a:bodyPr>
          <a:lstStyle/>
          <a:p>
            <a:pPr algn="ctr"/>
            <a:r>
              <a:rPr lang="en-US" sz="4800" b="1" dirty="0">
                <a:solidFill>
                  <a:schemeClr val="bg1"/>
                </a:solidFill>
                <a:latin typeface="Arial" panose="020B0604020202020204" pitchFamily="34" charset="0"/>
                <a:ea typeface="Arial" charset="0"/>
                <a:cs typeface="Arial" panose="020B0604020202020204" pitchFamily="34" charset="0"/>
              </a:rPr>
              <a:t>Leo to Leo-Lion </a:t>
            </a:r>
          </a:p>
          <a:p>
            <a:pPr algn="ctr"/>
            <a:r>
              <a:rPr lang="en-US" sz="4800" dirty="0">
                <a:solidFill>
                  <a:schemeClr val="bg1"/>
                </a:solidFill>
                <a:latin typeface="Arial" panose="020B0604020202020204" pitchFamily="34" charset="0"/>
                <a:ea typeface="Arial" charset="0"/>
                <a:cs typeface="Arial" panose="020B0604020202020204" pitchFamily="34" charset="0"/>
              </a:rPr>
              <a:t>Easy transition steps</a:t>
            </a:r>
          </a:p>
        </p:txBody>
      </p:sp>
    </p:spTree>
    <p:extLst>
      <p:ext uri="{BB962C8B-B14F-4D97-AF65-F5344CB8AC3E}">
        <p14:creationId xmlns:p14="http://schemas.microsoft.com/office/powerpoint/2010/main" val="16522391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240281"/>
            <a:ext cx="3887425" cy="3803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spcBef>
                <a:spcPts val="0"/>
              </a:spcBef>
              <a:spcAft>
                <a:spcPts val="1200"/>
              </a:spcAft>
              <a:buClr>
                <a:srgbClr val="55565A"/>
              </a:buClr>
              <a:buFont typeface="+mj-lt"/>
              <a:buAutoNum type="arabicPeriod"/>
            </a:pPr>
            <a:r>
              <a:rPr lang="en-US" sz="2400" dirty="0">
                <a:solidFill>
                  <a:srgbClr val="55565A"/>
                </a:solidFill>
                <a:latin typeface="Arial" charset="0"/>
                <a:ea typeface="Arial" charset="0"/>
                <a:cs typeface="Arial" charset="0"/>
              </a:rPr>
              <a:t>Verify Leo-Lion membership eligibility</a:t>
            </a:r>
          </a:p>
          <a:p>
            <a:pPr marL="457200" indent="-457200">
              <a:spcBef>
                <a:spcPts val="0"/>
              </a:spcBef>
              <a:spcAft>
                <a:spcPts val="1200"/>
              </a:spcAft>
              <a:buClr>
                <a:srgbClr val="55565A"/>
              </a:buClr>
              <a:buFont typeface="+mj-lt"/>
              <a:buAutoNum type="arabicPeriod"/>
            </a:pPr>
            <a:r>
              <a:rPr lang="en-US" sz="2400" dirty="0">
                <a:solidFill>
                  <a:srgbClr val="55565A"/>
                </a:solidFill>
                <a:latin typeface="Arial" charset="0"/>
                <a:ea typeface="Arial" charset="0"/>
                <a:cs typeface="Arial" charset="0"/>
              </a:rPr>
              <a:t>Decide which club type works best for each member</a:t>
            </a:r>
          </a:p>
          <a:p>
            <a:pPr marL="3174" indent="0">
              <a:spcBef>
                <a:spcPts val="600"/>
              </a:spcBef>
              <a:spcAft>
                <a:spcPts val="1200"/>
              </a:spcAft>
              <a:buClr>
                <a:srgbClr val="EBB700"/>
              </a:buClr>
              <a:buNone/>
            </a:pPr>
            <a:r>
              <a:rPr lang="en-US" b="1" dirty="0">
                <a:solidFill>
                  <a:srgbClr val="55565A"/>
                </a:solidFill>
                <a:latin typeface="Arial" charset="0"/>
                <a:ea typeface="Arial" charset="0"/>
                <a:cs typeface="Arial" charset="0"/>
              </a:rPr>
              <a:t>IMPORTANT: Make sure to remind your Lions club president or secretary to indicate membership type as a “Leo-Lion” in MyLCI or local reporting systems.</a:t>
            </a:r>
          </a:p>
          <a:p>
            <a:pPr marL="0" indent="0">
              <a:spcBef>
                <a:spcPts val="0"/>
              </a:spcBef>
              <a:spcAft>
                <a:spcPts val="1200"/>
              </a:spcAft>
              <a:buClr>
                <a:srgbClr val="EBB700"/>
              </a:buClr>
              <a:buNone/>
            </a:pPr>
            <a:endParaRPr lang="en-US" sz="2000" u="sng" kern="0" dirty="0">
              <a:solidFill>
                <a:srgbClr val="407CCA"/>
              </a:solidFill>
              <a:latin typeface="Arial" charset="0"/>
              <a:ea typeface="Arial" charset="0"/>
              <a:cs typeface="Arial" charset="0"/>
            </a:endParaRP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874777"/>
            <a:ext cx="4383421" cy="1200329"/>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en-US" kern="0" dirty="0">
                <a:solidFill>
                  <a:srgbClr val="00338D"/>
                </a:solidFill>
                <a:latin typeface="Arial" panose="020B0604020202020204" pitchFamily="34" charset="0"/>
                <a:cs typeface="Arial" panose="020B0604020202020204" pitchFamily="34" charset="0"/>
              </a:rPr>
              <a:t>Easy steps to become a Leo-Lion</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8" name="Picture 7">
            <a:extLst>
              <a:ext uri="{FF2B5EF4-FFF2-40B4-BE49-F238E27FC236}">
                <a16:creationId xmlns:a16="http://schemas.microsoft.com/office/drawing/2014/main" id="{865F7A38-6AB5-274F-9B21-1E41988A40C4}"/>
              </a:ext>
            </a:extLst>
          </p:cNvPr>
          <p:cNvPicPr>
            <a:picLocks noChangeAspect="1"/>
          </p:cNvPicPr>
          <p:nvPr/>
        </p:nvPicPr>
        <p:blipFill rotWithShape="1">
          <a:blip r:embed="rId5">
            <a:extLst>
              <a:ext uri="{28A0092B-C50C-407E-A947-70E740481C1C}">
                <a14:useLocalDpi xmlns:a14="http://schemas.microsoft.com/office/drawing/2010/main" val="0"/>
              </a:ext>
            </a:extLst>
          </a:blip>
          <a:srcRect l="12012" r="24319" b="18085"/>
          <a:stretch/>
        </p:blipFill>
        <p:spPr>
          <a:xfrm>
            <a:off x="6898021" y="1452748"/>
            <a:ext cx="4602480" cy="3952503"/>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144728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C9498F5-9788-4117-A472-0D631884DCFF}"/>
              </a:ext>
            </a:extLst>
          </p:cNvPr>
          <p:cNvSpPr txBox="1"/>
          <p:nvPr/>
        </p:nvSpPr>
        <p:spPr>
          <a:xfrm>
            <a:off x="459412" y="1397552"/>
            <a:ext cx="6161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E7E6E6">
                    <a:lumMod val="50000"/>
                  </a:srgbClr>
                </a:solidFill>
                <a:latin typeface="Arial" panose="020B0604020202020204" pitchFamily="34" charset="0"/>
                <a:cs typeface="Arial" panose="020B0604020202020204" pitchFamily="34" charset="0"/>
              </a:rPr>
              <a:t>1)</a:t>
            </a:r>
          </a:p>
        </p:txBody>
      </p:sp>
      <p:sp>
        <p:nvSpPr>
          <p:cNvPr id="17" name="TextBox 16">
            <a:extLst>
              <a:ext uri="{FF2B5EF4-FFF2-40B4-BE49-F238E27FC236}">
                <a16:creationId xmlns:a16="http://schemas.microsoft.com/office/drawing/2014/main" id="{5BA9277C-1473-4A60-8B09-287EDDB4B3A4}"/>
              </a:ext>
            </a:extLst>
          </p:cNvPr>
          <p:cNvSpPr txBox="1"/>
          <p:nvPr/>
        </p:nvSpPr>
        <p:spPr>
          <a:xfrm flipH="1">
            <a:off x="459412" y="4046694"/>
            <a:ext cx="6161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E7E6E6">
                    <a:lumMod val="50000"/>
                  </a:srgbClr>
                </a:solidFill>
                <a:latin typeface="Arial" panose="020B0604020202020204" pitchFamily="34" charset="0"/>
                <a:cs typeface="Arial" panose="020B0604020202020204" pitchFamily="34" charset="0"/>
              </a:rPr>
              <a:t>2)</a:t>
            </a:r>
          </a:p>
        </p:txBody>
      </p:sp>
      <p:pic>
        <p:nvPicPr>
          <p:cNvPr id="12" name="Picture 11">
            <a:extLst>
              <a:ext uri="{FF2B5EF4-FFF2-40B4-BE49-F238E27FC236}">
                <a16:creationId xmlns:a16="http://schemas.microsoft.com/office/drawing/2014/main" id="{71EFD65C-C1F8-0F4E-B0A8-F405D454FC24}"/>
              </a:ext>
            </a:extLst>
          </p:cNvPr>
          <p:cNvPicPr>
            <a:picLocks noChangeAspect="1"/>
          </p:cNvPicPr>
          <p:nvPr/>
        </p:nvPicPr>
        <p:blipFill rotWithShape="1">
          <a:blip r:embed="rId3">
            <a:extLst>
              <a:ext uri="{28A0092B-C50C-407E-A947-70E740481C1C}">
                <a14:useLocalDpi xmlns:a14="http://schemas.microsoft.com/office/drawing/2010/main" val="0"/>
              </a:ext>
            </a:extLst>
          </a:blip>
          <a:srcRect l="81964"/>
          <a:stretch/>
        </p:blipFill>
        <p:spPr>
          <a:xfrm>
            <a:off x="9993086" y="0"/>
            <a:ext cx="2198914" cy="6858000"/>
          </a:xfrm>
          <a:prstGeom prst="rect">
            <a:avLst/>
          </a:prstGeom>
        </p:spPr>
      </p:pic>
      <p:pic>
        <p:nvPicPr>
          <p:cNvPr id="13" name="Picture 12">
            <a:extLst>
              <a:ext uri="{FF2B5EF4-FFF2-40B4-BE49-F238E27FC236}">
                <a16:creationId xmlns:a16="http://schemas.microsoft.com/office/drawing/2014/main" id="{D52E64E8-146F-4CA9-838D-5E865C879321}"/>
              </a:ext>
            </a:extLst>
          </p:cNvPr>
          <p:cNvPicPr/>
          <p:nvPr/>
        </p:nvPicPr>
        <p:blipFill>
          <a:blip r:embed="rId4"/>
          <a:stretch>
            <a:fillRect/>
          </a:stretch>
        </p:blipFill>
        <p:spPr>
          <a:xfrm>
            <a:off x="1191426" y="2012399"/>
            <a:ext cx="2723752" cy="1799747"/>
          </a:xfrm>
          <a:prstGeom prst="rect">
            <a:avLst/>
          </a:prstGeom>
        </p:spPr>
      </p:pic>
      <p:sp>
        <p:nvSpPr>
          <p:cNvPr id="2" name="TextBox 1">
            <a:extLst>
              <a:ext uri="{FF2B5EF4-FFF2-40B4-BE49-F238E27FC236}">
                <a16:creationId xmlns:a16="http://schemas.microsoft.com/office/drawing/2014/main" id="{60CF0ABD-500F-495A-90BE-5A09C4E6874F}"/>
              </a:ext>
            </a:extLst>
          </p:cNvPr>
          <p:cNvSpPr txBox="1"/>
          <p:nvPr/>
        </p:nvSpPr>
        <p:spPr>
          <a:xfrm>
            <a:off x="1094927" y="1459106"/>
            <a:ext cx="8019097" cy="400110"/>
          </a:xfrm>
          <a:prstGeom prst="rect">
            <a:avLst/>
          </a:prstGeom>
          <a:noFill/>
        </p:spPr>
        <p:txBody>
          <a:bodyPr wrap="square" rtlCol="0">
            <a:spAutoFit/>
          </a:bodyPr>
          <a:lstStyle/>
          <a:p>
            <a:r>
              <a:rPr lang="en-US" sz="2000" dirty="0">
                <a:solidFill>
                  <a:srgbClr val="55565A"/>
                </a:solidFill>
                <a:latin typeface="Arial" charset="0"/>
                <a:cs typeface="Arial" charset="0"/>
              </a:rPr>
              <a:t>From the </a:t>
            </a:r>
            <a:r>
              <a:rPr lang="en-US" sz="2000" b="1" dirty="0">
                <a:solidFill>
                  <a:schemeClr val="accent1"/>
                </a:solidFill>
                <a:latin typeface="Arial" charset="0"/>
                <a:cs typeface="Arial" charset="0"/>
              </a:rPr>
              <a:t>My Lions Club </a:t>
            </a:r>
            <a:r>
              <a:rPr lang="en-US" sz="2000" dirty="0">
                <a:solidFill>
                  <a:srgbClr val="55565A"/>
                </a:solidFill>
                <a:latin typeface="Arial" charset="0"/>
                <a:cs typeface="Arial" charset="0"/>
              </a:rPr>
              <a:t>menu, select  the “Members” tab</a:t>
            </a:r>
          </a:p>
        </p:txBody>
      </p:sp>
      <p:sp>
        <p:nvSpPr>
          <p:cNvPr id="16" name="TextBox 15">
            <a:extLst>
              <a:ext uri="{FF2B5EF4-FFF2-40B4-BE49-F238E27FC236}">
                <a16:creationId xmlns:a16="http://schemas.microsoft.com/office/drawing/2014/main" id="{5DF6D40E-445E-41F0-AFC9-2BD801E8447E}"/>
              </a:ext>
            </a:extLst>
          </p:cNvPr>
          <p:cNvSpPr txBox="1"/>
          <p:nvPr/>
        </p:nvSpPr>
        <p:spPr>
          <a:xfrm>
            <a:off x="1877489" y="198327"/>
            <a:ext cx="8019097" cy="1077218"/>
          </a:xfrm>
          <a:prstGeom prst="rect">
            <a:avLst/>
          </a:prstGeom>
          <a:noFill/>
        </p:spPr>
        <p:txBody>
          <a:bodyPr wrap="square">
            <a:spAutoFit/>
          </a:bodyPr>
          <a:lstStyle/>
          <a:p>
            <a:pPr marL="0" marR="0" algn="ctr">
              <a:spcBef>
                <a:spcPts val="0"/>
              </a:spcBef>
              <a:spcAft>
                <a:spcPts val="0"/>
              </a:spcAft>
            </a:pPr>
            <a:r>
              <a:rPr lang="en-US" sz="3200" b="1" dirty="0">
                <a:solidFill>
                  <a:srgbClr val="00338D"/>
                </a:solidFill>
                <a:latin typeface="Arial" panose="020B0604020202020204" pitchFamily="34" charset="0"/>
                <a:cs typeface="Arial" panose="020B0604020202020204" pitchFamily="34" charset="0"/>
              </a:rPr>
              <a:t>Transferring Leos to Lions Membership</a:t>
            </a:r>
            <a:br>
              <a:rPr lang="en-US" sz="3200" b="1" dirty="0">
                <a:solidFill>
                  <a:srgbClr val="00338D"/>
                </a:solidFill>
                <a:latin typeface="Arial" panose="020B0604020202020204" pitchFamily="34" charset="0"/>
                <a:cs typeface="Arial" panose="020B0604020202020204" pitchFamily="34" charset="0"/>
              </a:rPr>
            </a:br>
            <a:r>
              <a:rPr lang="en-US" sz="3200" b="1" dirty="0">
                <a:solidFill>
                  <a:srgbClr val="00338D"/>
                </a:solidFill>
                <a:latin typeface="Arial" panose="020B0604020202020204" pitchFamily="34" charset="0"/>
                <a:cs typeface="Arial" panose="020B0604020202020204" pitchFamily="34" charset="0"/>
              </a:rPr>
              <a:t>using MyLCI</a:t>
            </a:r>
          </a:p>
        </p:txBody>
      </p:sp>
      <p:sp>
        <p:nvSpPr>
          <p:cNvPr id="20" name="TextBox 19">
            <a:extLst>
              <a:ext uri="{FF2B5EF4-FFF2-40B4-BE49-F238E27FC236}">
                <a16:creationId xmlns:a16="http://schemas.microsoft.com/office/drawing/2014/main" id="{94970D5C-E717-4D45-87AA-A6A2C148842D}"/>
              </a:ext>
            </a:extLst>
          </p:cNvPr>
          <p:cNvSpPr txBox="1"/>
          <p:nvPr/>
        </p:nvSpPr>
        <p:spPr>
          <a:xfrm>
            <a:off x="1083149" y="4031306"/>
            <a:ext cx="8902376" cy="707886"/>
          </a:xfrm>
          <a:prstGeom prst="rect">
            <a:avLst/>
          </a:prstGeom>
          <a:noFill/>
        </p:spPr>
        <p:txBody>
          <a:bodyPr wrap="square">
            <a:spAutoFit/>
          </a:bodyPr>
          <a:lstStyle/>
          <a:p>
            <a:pPr marR="0" lvl="0">
              <a:spcBef>
                <a:spcPts val="0"/>
              </a:spcBef>
              <a:spcAft>
                <a:spcPts val="0"/>
              </a:spcAft>
            </a:pPr>
            <a:r>
              <a:rPr lang="en-US" sz="2000" dirty="0">
                <a:solidFill>
                  <a:srgbClr val="55565A"/>
                </a:solidFill>
                <a:latin typeface="Arial" charset="0"/>
                <a:cs typeface="Arial" charset="0"/>
              </a:rPr>
              <a:t>While on the Members page, click the “Add Member” drop-down and select “Transfer Member.”</a:t>
            </a:r>
          </a:p>
        </p:txBody>
      </p:sp>
      <p:pic>
        <p:nvPicPr>
          <p:cNvPr id="21" name="Picture 20">
            <a:extLst>
              <a:ext uri="{FF2B5EF4-FFF2-40B4-BE49-F238E27FC236}">
                <a16:creationId xmlns:a16="http://schemas.microsoft.com/office/drawing/2014/main" id="{CA94FDE8-2614-4E15-8C08-70B37199A17C}"/>
              </a:ext>
            </a:extLst>
          </p:cNvPr>
          <p:cNvPicPr/>
          <p:nvPr/>
        </p:nvPicPr>
        <p:blipFill>
          <a:blip r:embed="rId5"/>
          <a:stretch>
            <a:fillRect/>
          </a:stretch>
        </p:blipFill>
        <p:spPr>
          <a:xfrm>
            <a:off x="1083149" y="4878258"/>
            <a:ext cx="2958105" cy="1509663"/>
          </a:xfrm>
          <a:prstGeom prst="rect">
            <a:avLst/>
          </a:prstGeom>
        </p:spPr>
      </p:pic>
      <p:sp>
        <p:nvSpPr>
          <p:cNvPr id="22" name="TextBox 21">
            <a:extLst>
              <a:ext uri="{FF2B5EF4-FFF2-40B4-BE49-F238E27FC236}">
                <a16:creationId xmlns:a16="http://schemas.microsoft.com/office/drawing/2014/main" id="{FBA435C9-A38B-4F1B-A673-130DBD36A653}"/>
              </a:ext>
            </a:extLst>
          </p:cNvPr>
          <p:cNvSpPr txBox="1"/>
          <p:nvPr/>
        </p:nvSpPr>
        <p:spPr>
          <a:xfrm>
            <a:off x="4041254" y="5987811"/>
            <a:ext cx="1815548" cy="400110"/>
          </a:xfrm>
          <a:prstGeom prst="rect">
            <a:avLst/>
          </a:prstGeom>
          <a:noFill/>
        </p:spPr>
        <p:txBody>
          <a:bodyPr wrap="square">
            <a:spAutoFit/>
          </a:bodyPr>
          <a:lstStyle/>
          <a:p>
            <a:pPr marL="0" indent="0" fontAlgn="base">
              <a:lnSpc>
                <a:spcPct val="100000"/>
              </a:lnSpc>
              <a:spcBef>
                <a:spcPts val="0"/>
              </a:spcBef>
              <a:spcAft>
                <a:spcPts val="1500"/>
              </a:spcAft>
              <a:buClr>
                <a:srgbClr val="EBB700"/>
              </a:buClr>
              <a:buSzPct val="80000"/>
              <a:buNone/>
            </a:pPr>
            <a:r>
              <a:rPr lang="en-US" sz="2000" b="1" u="sng" kern="0" dirty="0">
                <a:solidFill>
                  <a:srgbClr val="407CCA"/>
                </a:solidFill>
                <a:latin typeface="Arial" charset="0"/>
                <a:ea typeface="Arial" charset="0"/>
                <a:cs typeface="Arial" charset="0"/>
                <a:hlinkClick r:id="rId6"/>
              </a:rPr>
              <a:t>Learn more</a:t>
            </a:r>
            <a:endParaRPr lang="en-US" sz="2000" b="1" u="sng" kern="0" dirty="0">
              <a:solidFill>
                <a:srgbClr val="407CCA"/>
              </a:solidFill>
              <a:latin typeface="Arial" charset="0"/>
              <a:ea typeface="Arial" charset="0"/>
              <a:cs typeface="Arial" charset="0"/>
            </a:endParaRPr>
          </a:p>
        </p:txBody>
      </p:sp>
    </p:spTree>
    <p:extLst>
      <p:ext uri="{BB962C8B-B14F-4D97-AF65-F5344CB8AC3E}">
        <p14:creationId xmlns:p14="http://schemas.microsoft.com/office/powerpoint/2010/main" val="3893029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056D9397-8354-2540-BA75-4F5FFA8E2948}"/>
              </a:ext>
            </a:extLst>
          </p:cNvPr>
          <p:cNvSpPr/>
          <p:nvPr/>
        </p:nvSpPr>
        <p:spPr>
          <a:xfrm>
            <a:off x="-24467" y="0"/>
            <a:ext cx="12216467"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dirty="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3"/>
          <a:srcRect l="68604" t="4387" r="-7305" b="37925"/>
          <a:stretch/>
        </p:blipFill>
        <p:spPr>
          <a:xfrm>
            <a:off x="-24467" y="-383650"/>
            <a:ext cx="3241800" cy="7248414"/>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932769" y="842127"/>
            <a:ext cx="10326461" cy="5173746"/>
          </a:xfrm>
          <a:prstGeom prst="rect">
            <a:avLst/>
          </a:prstGeom>
          <a:solidFill>
            <a:schemeClr val="bg1">
              <a:alpha val="93000"/>
            </a:schemeClr>
          </a:solidFill>
          <a:ln>
            <a:noFill/>
          </a:ln>
          <a:effectLst>
            <a:outerShdw blurRad="800100" sx="103000" sy="103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ctr" anchorCtr="0"/>
          <a:lstStyle/>
          <a:p>
            <a:pPr algn="ctr">
              <a:spcAft>
                <a:spcPts val="600"/>
              </a:spcAft>
            </a:pPr>
            <a:endParaRPr lang="en-US" sz="3200" b="1" kern="0" dirty="0">
              <a:solidFill>
                <a:srgbClr val="55565A"/>
              </a:solidFill>
              <a:latin typeface="Arial" panose="020B0604020202020204" pitchFamily="34" charset="0"/>
              <a:cs typeface="Arial" panose="020B0604020202020204" pitchFamily="34" charset="0"/>
            </a:endParaRPr>
          </a:p>
          <a:p>
            <a:pPr>
              <a:lnSpc>
                <a:spcPct val="150000"/>
              </a:lnSpc>
              <a:spcAft>
                <a:spcPts val="600"/>
              </a:spcAft>
            </a:pPr>
            <a:endParaRPr lang="en-US" sz="3200" b="1" kern="0" dirty="0">
              <a:solidFill>
                <a:srgbClr val="55565A"/>
              </a:solidFill>
              <a:latin typeface="Arial" panose="020B0604020202020204" pitchFamily="34" charset="0"/>
              <a:cs typeface="Arial" panose="020B0604020202020204" pitchFamily="34" charset="0"/>
            </a:endParaRPr>
          </a:p>
          <a:p>
            <a:pPr>
              <a:lnSpc>
                <a:spcPct val="150000"/>
              </a:lnSpc>
              <a:spcAft>
                <a:spcPts val="600"/>
              </a:spcAft>
            </a:pPr>
            <a:r>
              <a:rPr lang="en-US" sz="3200" b="1" kern="0" dirty="0">
                <a:solidFill>
                  <a:srgbClr val="55565A"/>
                </a:solidFill>
                <a:latin typeface="Arial" panose="020B0604020202020204" pitchFamily="34" charset="0"/>
                <a:cs typeface="Arial" panose="020B0604020202020204" pitchFamily="34" charset="0"/>
              </a:rPr>
              <a:t>Role of the sponsoring Lions club</a:t>
            </a:r>
          </a:p>
          <a:p>
            <a:pPr marL="342900" indent="-342900">
              <a:lnSpc>
                <a:spcPct val="150000"/>
              </a:lnSpc>
              <a:buFont typeface="Arial" panose="020B0604020202020204" pitchFamily="34" charset="0"/>
              <a:buChar char="•"/>
            </a:pPr>
            <a:r>
              <a:rPr lang="en-US" sz="2000" kern="0" dirty="0">
                <a:solidFill>
                  <a:srgbClr val="55565A"/>
                </a:solidFill>
                <a:latin typeface="Arial" panose="020B0604020202020204" pitchFamily="34" charset="0"/>
                <a:cs typeface="Arial" panose="020B0604020202020204" pitchFamily="34" charset="0"/>
              </a:rPr>
              <a:t>Cover the Leo club charter and annual organization fees. </a:t>
            </a:r>
          </a:p>
          <a:p>
            <a:pPr marL="342900" indent="-342900">
              <a:lnSpc>
                <a:spcPct val="150000"/>
              </a:lnSpc>
              <a:buFont typeface="Arial" panose="020B0604020202020204" pitchFamily="34" charset="0"/>
              <a:buChar char="•"/>
            </a:pPr>
            <a:r>
              <a:rPr lang="en-US" sz="2000" kern="0" dirty="0">
                <a:solidFill>
                  <a:srgbClr val="55565A"/>
                </a:solidFill>
                <a:latin typeface="Arial" panose="020B0604020202020204" pitchFamily="34" charset="0"/>
                <a:cs typeface="Arial" panose="020B0604020202020204" pitchFamily="34" charset="0"/>
              </a:rPr>
              <a:t>Ensure coverage to Leos under the General Liability Insurance Program provided by LCI and any additional local insurance needed.</a:t>
            </a:r>
            <a:endParaRPr lang="en-US" sz="2000" kern="0" dirty="0">
              <a:solidFill>
                <a:srgbClr val="55565A"/>
              </a:solidFill>
              <a:latin typeface="Arial"/>
              <a:cs typeface="Arial"/>
            </a:endParaRPr>
          </a:p>
          <a:p>
            <a:pPr marL="342900" indent="-342900">
              <a:lnSpc>
                <a:spcPct val="150000"/>
              </a:lnSpc>
              <a:buFont typeface="Arial" panose="020B0604020202020204" pitchFamily="34" charset="0"/>
              <a:buChar char="•"/>
            </a:pPr>
            <a:r>
              <a:rPr lang="en-US" sz="2000" kern="0" dirty="0">
                <a:solidFill>
                  <a:srgbClr val="55565A"/>
                </a:solidFill>
                <a:latin typeface="Arial" panose="020B0604020202020204" pitchFamily="34" charset="0"/>
                <a:cs typeface="Arial" panose="020B0604020202020204" pitchFamily="34" charset="0"/>
              </a:rPr>
              <a:t>Counsel Leo clubs in administrative and service issues. </a:t>
            </a:r>
          </a:p>
          <a:p>
            <a:pPr marL="342900" indent="-342900">
              <a:lnSpc>
                <a:spcPct val="150000"/>
              </a:lnSpc>
              <a:buFont typeface="Arial" panose="020B0604020202020204" pitchFamily="34" charset="0"/>
              <a:buChar char="•"/>
            </a:pPr>
            <a:r>
              <a:rPr lang="en-US" sz="2000" kern="0" dirty="0">
                <a:solidFill>
                  <a:srgbClr val="55565A"/>
                </a:solidFill>
                <a:latin typeface="Arial" panose="020B0604020202020204" pitchFamily="34" charset="0"/>
                <a:cs typeface="Arial" panose="020B0604020202020204" pitchFamily="34" charset="0"/>
              </a:rPr>
              <a:t>Set up bank accounts, accounting, community partnerships for the Leo club. </a:t>
            </a:r>
          </a:p>
          <a:p>
            <a:pPr marL="342900" indent="-342900">
              <a:lnSpc>
                <a:spcPct val="150000"/>
              </a:lnSpc>
              <a:spcAft>
                <a:spcPts val="600"/>
              </a:spcAft>
              <a:buFont typeface="Arial" panose="020B0604020202020204" pitchFamily="34" charset="0"/>
              <a:buChar char="•"/>
            </a:pPr>
            <a:r>
              <a:rPr lang="en-US" sz="2000" kern="0" dirty="0">
                <a:solidFill>
                  <a:srgbClr val="55565A"/>
                </a:solidFill>
                <a:latin typeface="Arial" panose="020B0604020202020204" pitchFamily="34" charset="0"/>
                <a:cs typeface="Arial" panose="020B0604020202020204" pitchFamily="34" charset="0"/>
              </a:rPr>
              <a:t>Assign an energetic Leo club advisor, attend Leo club planned events.</a:t>
            </a:r>
          </a:p>
          <a:p>
            <a:pPr>
              <a:lnSpc>
                <a:spcPct val="150000"/>
              </a:lnSpc>
              <a:spcAft>
                <a:spcPts val="600"/>
              </a:spcAft>
            </a:pPr>
            <a:endParaRPr lang="en-US" sz="2400" kern="0" dirty="0">
              <a:solidFill>
                <a:srgbClr val="55565A"/>
              </a:solidFill>
              <a:latin typeface="Arial" panose="020B0604020202020204" pitchFamily="34" charset="0"/>
              <a:cs typeface="Arial" panose="020B0604020202020204" pitchFamily="34" charset="0"/>
            </a:endParaRPr>
          </a:p>
          <a:p>
            <a:pPr algn="ctr">
              <a:spcAft>
                <a:spcPts val="600"/>
              </a:spcAft>
            </a:pPr>
            <a:endParaRPr lang="en-US" sz="2400" kern="0" dirty="0">
              <a:solidFill>
                <a:srgbClr val="55565A"/>
              </a:solidFill>
              <a:latin typeface="Arial" panose="020B0604020202020204" pitchFamily="34" charset="0"/>
              <a:cs typeface="Arial" panose="020B0604020202020204" pitchFamily="34" charset="0"/>
            </a:endParaRPr>
          </a:p>
          <a:p>
            <a:endParaRPr lang="en-US" sz="1600" kern="0" dirty="0">
              <a:solidFill>
                <a:srgbClr val="55565A"/>
              </a:solidFill>
              <a:latin typeface="Arial" panose="020B0604020202020204" pitchFamily="34" charset="0"/>
              <a:cs typeface="Arial" panose="020B0604020202020204" pitchFamily="34" charset="0"/>
            </a:endParaRPr>
          </a:p>
          <a:p>
            <a:endParaRPr lang="en-US" sz="2000" kern="0" dirty="0">
              <a:solidFill>
                <a:srgbClr val="55565A"/>
              </a:solidFill>
              <a:latin typeface="Arial" panose="020B0604020202020204" pitchFamily="34" charset="0"/>
              <a:cs typeface="Arial" panose="020B0604020202020204" pitchFamily="34" charset="0"/>
            </a:endParaRPr>
          </a:p>
          <a:p>
            <a:endParaRPr lang="en-US" sz="2000" kern="0" dirty="0">
              <a:solidFill>
                <a:srgbClr val="55565A"/>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CD4F7E07-5D0D-774D-8420-572867E8774F}"/>
              </a:ext>
            </a:extLst>
          </p:cNvPr>
          <p:cNvPicPr>
            <a:picLocks noChangeAspect="1"/>
          </p:cNvPicPr>
          <p:nvPr/>
        </p:nvPicPr>
        <p:blipFill rotWithShape="1">
          <a:blip r:embed="rId4"/>
          <a:srcRect l="15744" b="4901"/>
          <a:stretch/>
        </p:blipFill>
        <p:spPr>
          <a:xfrm rot="10800000">
            <a:off x="11200107" y="2473"/>
            <a:ext cx="991893" cy="1679305"/>
          </a:xfrm>
          <a:prstGeom prst="rect">
            <a:avLst/>
          </a:prstGeom>
        </p:spPr>
      </p:pic>
      <p:pic>
        <p:nvPicPr>
          <p:cNvPr id="10" name="Picture 9">
            <a:extLst>
              <a:ext uri="{FF2B5EF4-FFF2-40B4-BE49-F238E27FC236}">
                <a16:creationId xmlns:a16="http://schemas.microsoft.com/office/drawing/2014/main" id="{CB88B962-8309-5647-8809-D9885697940C}"/>
              </a:ext>
            </a:extLst>
          </p:cNvPr>
          <p:cNvPicPr>
            <a:picLocks noChangeAspect="1"/>
          </p:cNvPicPr>
          <p:nvPr/>
        </p:nvPicPr>
        <p:blipFill>
          <a:blip r:embed="rId5"/>
          <a:stretch>
            <a:fillRect/>
          </a:stretch>
        </p:blipFill>
        <p:spPr>
          <a:xfrm>
            <a:off x="9268825" y="5684138"/>
            <a:ext cx="1326937" cy="663469"/>
          </a:xfrm>
          <a:prstGeom prst="rect">
            <a:avLst/>
          </a:prstGeom>
        </p:spPr>
      </p:pic>
    </p:spTree>
    <p:extLst>
      <p:ext uri="{BB962C8B-B14F-4D97-AF65-F5344CB8AC3E}">
        <p14:creationId xmlns:p14="http://schemas.microsoft.com/office/powerpoint/2010/main" val="31692228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en-US" sz="4800" b="1" dirty="0">
                <a:solidFill>
                  <a:schemeClr val="bg1"/>
                </a:solidFill>
                <a:latin typeface="Arial" panose="020B0604020202020204" pitchFamily="34" charset="0"/>
                <a:ea typeface="Arial" charset="0"/>
                <a:cs typeface="Arial" panose="020B0604020202020204" pitchFamily="34" charset="0"/>
              </a:rPr>
              <a:t>Leo-Lion Program Awards</a:t>
            </a:r>
          </a:p>
        </p:txBody>
      </p:sp>
    </p:spTree>
    <p:extLst>
      <p:ext uri="{BB962C8B-B14F-4D97-AF65-F5344CB8AC3E}">
        <p14:creationId xmlns:p14="http://schemas.microsoft.com/office/powerpoint/2010/main" val="11205139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DF0E2D-94C8-E84D-822D-90342E8E528A}"/>
              </a:ext>
            </a:extLst>
          </p:cNvPr>
          <p:cNvPicPr>
            <a:picLocks noChangeAspect="1"/>
          </p:cNvPicPr>
          <p:nvPr/>
        </p:nvPicPr>
        <p:blipFill rotWithShape="1">
          <a:blip r:embed="rId3">
            <a:extLst>
              <a:ext uri="{28A0092B-C50C-407E-A947-70E740481C1C}">
                <a14:useLocalDpi xmlns:a14="http://schemas.microsoft.com/office/drawing/2010/main" val="0"/>
              </a:ext>
            </a:extLst>
          </a:blip>
          <a:srcRect l="12666" t="7924" r="12665" b="9374"/>
          <a:stretch/>
        </p:blipFill>
        <p:spPr>
          <a:xfrm>
            <a:off x="0" y="5662147"/>
            <a:ext cx="12191999" cy="945235"/>
          </a:xfrm>
          <a:prstGeom prst="rect">
            <a:avLst/>
          </a:prstGeom>
        </p:spPr>
      </p:pic>
      <p:graphicFrame>
        <p:nvGraphicFramePr>
          <p:cNvPr id="6" name="Table 6">
            <a:extLst>
              <a:ext uri="{FF2B5EF4-FFF2-40B4-BE49-F238E27FC236}">
                <a16:creationId xmlns:a16="http://schemas.microsoft.com/office/drawing/2014/main" id="{AE14BDFE-0D01-4EF5-A7C5-BD99A85B1BD4}"/>
              </a:ext>
            </a:extLst>
          </p:cNvPr>
          <p:cNvGraphicFramePr>
            <a:graphicFrameLocks noGrp="1"/>
          </p:cNvGraphicFramePr>
          <p:nvPr/>
        </p:nvGraphicFramePr>
        <p:xfrm>
          <a:off x="488830" y="1480869"/>
          <a:ext cx="11272719" cy="3609293"/>
        </p:xfrm>
        <a:graphic>
          <a:graphicData uri="http://schemas.openxmlformats.org/drawingml/2006/table">
            <a:tbl>
              <a:tblPr firstRow="1" bandRow="1">
                <a:tableStyleId>{5C22544A-7EE6-4342-B048-85BDC9FD1C3A}</a:tableStyleId>
              </a:tblPr>
              <a:tblGrid>
                <a:gridCol w="3959602">
                  <a:extLst>
                    <a:ext uri="{9D8B030D-6E8A-4147-A177-3AD203B41FA5}">
                      <a16:colId xmlns:a16="http://schemas.microsoft.com/office/drawing/2014/main" val="2103514071"/>
                    </a:ext>
                  </a:extLst>
                </a:gridCol>
                <a:gridCol w="3555544">
                  <a:extLst>
                    <a:ext uri="{9D8B030D-6E8A-4147-A177-3AD203B41FA5}">
                      <a16:colId xmlns:a16="http://schemas.microsoft.com/office/drawing/2014/main" val="2443343216"/>
                    </a:ext>
                  </a:extLst>
                </a:gridCol>
                <a:gridCol w="3757573">
                  <a:extLst>
                    <a:ext uri="{9D8B030D-6E8A-4147-A177-3AD203B41FA5}">
                      <a16:colId xmlns:a16="http://schemas.microsoft.com/office/drawing/2014/main" val="715638110"/>
                    </a:ext>
                  </a:extLst>
                </a:gridCol>
              </a:tblGrid>
              <a:tr h="505975">
                <a:tc>
                  <a:txBody>
                    <a:bodyPr/>
                    <a:lstStyle/>
                    <a:p>
                      <a:r>
                        <a:rPr lang="en-US" dirty="0"/>
                        <a:t>Award</a:t>
                      </a:r>
                    </a:p>
                  </a:txBody>
                  <a:tcPr/>
                </a:tc>
                <a:tc>
                  <a:txBody>
                    <a:bodyPr/>
                    <a:lstStyle/>
                    <a:p>
                      <a:r>
                        <a:rPr lang="en-US" dirty="0"/>
                        <a:t>Recipient</a:t>
                      </a:r>
                    </a:p>
                  </a:txBody>
                  <a:tcPr/>
                </a:tc>
                <a:tc>
                  <a:txBody>
                    <a:bodyPr/>
                    <a:lstStyle/>
                    <a:p>
                      <a:r>
                        <a:rPr lang="en-US" dirty="0"/>
                        <a:t>Criteria</a:t>
                      </a:r>
                    </a:p>
                  </a:txBody>
                  <a:tcPr/>
                </a:tc>
                <a:extLst>
                  <a:ext uri="{0D108BD9-81ED-4DB2-BD59-A6C34878D82A}">
                    <a16:rowId xmlns:a16="http://schemas.microsoft.com/office/drawing/2014/main" val="3940050264"/>
                  </a:ext>
                </a:extLst>
              </a:tr>
              <a:tr h="877025">
                <a:tc>
                  <a:txBody>
                    <a:bodyPr/>
                    <a:lstStyle/>
                    <a:p>
                      <a:r>
                        <a:rPr lang="en-US" sz="1600" dirty="0">
                          <a:solidFill>
                            <a:schemeClr val="bg2">
                              <a:lumMod val="25000"/>
                            </a:schemeClr>
                          </a:solidFill>
                        </a:rPr>
                        <a:t>Leo-Lion Membership Award Certificate (club)</a:t>
                      </a:r>
                    </a:p>
                  </a:txBody>
                  <a:tcPr/>
                </a:tc>
                <a:tc>
                  <a:txBody>
                    <a:bodyPr/>
                    <a:lstStyle/>
                    <a:p>
                      <a:r>
                        <a:rPr lang="en-US" sz="1600" dirty="0">
                          <a:solidFill>
                            <a:schemeClr val="bg2">
                              <a:lumMod val="25000"/>
                            </a:schemeClr>
                          </a:solidFill>
                        </a:rPr>
                        <a:t>Leo club advisor</a:t>
                      </a:r>
                    </a:p>
                  </a:txBody>
                  <a:tcPr/>
                </a:tc>
                <a:tc>
                  <a:txBody>
                    <a:bodyPr/>
                    <a:lstStyle/>
                    <a:p>
                      <a:r>
                        <a:rPr lang="en-US" sz="1600" dirty="0">
                          <a:solidFill>
                            <a:schemeClr val="bg2">
                              <a:lumMod val="25000"/>
                            </a:schemeClr>
                          </a:solidFill>
                        </a:rPr>
                        <a:t>5 new Leo-Lions from any of their sponsored Leo clubs</a:t>
                      </a:r>
                    </a:p>
                  </a:txBody>
                  <a:tcPr/>
                </a:tc>
                <a:extLst>
                  <a:ext uri="{0D108BD9-81ED-4DB2-BD59-A6C34878D82A}">
                    <a16:rowId xmlns:a16="http://schemas.microsoft.com/office/drawing/2014/main" val="1683200441"/>
                  </a:ext>
                </a:extLst>
              </a:tr>
              <a:tr h="674634">
                <a:tc>
                  <a:txBody>
                    <a:bodyPr/>
                    <a:lstStyle/>
                    <a:p>
                      <a:r>
                        <a:rPr lang="en-US" sz="1600" dirty="0">
                          <a:solidFill>
                            <a:schemeClr val="bg2">
                              <a:lumMod val="25000"/>
                            </a:schemeClr>
                          </a:solidFill>
                        </a:rPr>
                        <a:t>Leo-Lion Membership Award Certificate (district)</a:t>
                      </a:r>
                    </a:p>
                  </a:txBody>
                  <a:tcPr/>
                </a:tc>
                <a:tc>
                  <a:txBody>
                    <a:bodyPr/>
                    <a:lstStyle/>
                    <a:p>
                      <a:r>
                        <a:rPr lang="en-US" sz="1600" dirty="0">
                          <a:solidFill>
                            <a:schemeClr val="bg2">
                              <a:lumMod val="25000"/>
                            </a:schemeClr>
                          </a:solidFill>
                        </a:rPr>
                        <a:t>District Leo chairpersons</a:t>
                      </a:r>
                    </a:p>
                  </a:txBody>
                  <a:tcPr/>
                </a:tc>
                <a:tc>
                  <a:txBody>
                    <a:bodyPr/>
                    <a:lstStyle/>
                    <a:p>
                      <a:r>
                        <a:rPr lang="en-US" sz="1600" dirty="0">
                          <a:solidFill>
                            <a:schemeClr val="bg2">
                              <a:lumMod val="25000"/>
                            </a:schemeClr>
                          </a:solidFill>
                        </a:rPr>
                        <a:t>15 new Leo-Lions from any Leo clubs within their district</a:t>
                      </a:r>
                    </a:p>
                  </a:txBody>
                  <a:tcPr/>
                </a:tc>
                <a:extLst>
                  <a:ext uri="{0D108BD9-81ED-4DB2-BD59-A6C34878D82A}">
                    <a16:rowId xmlns:a16="http://schemas.microsoft.com/office/drawing/2014/main" val="1370360521"/>
                  </a:ext>
                </a:extLst>
              </a:tr>
              <a:tr h="674634">
                <a:tc>
                  <a:txBody>
                    <a:bodyPr/>
                    <a:lstStyle/>
                    <a:p>
                      <a:pPr lvl="0">
                        <a:buNone/>
                      </a:pPr>
                      <a:r>
                        <a:rPr lang="en-US" sz="1600" dirty="0">
                          <a:solidFill>
                            <a:schemeClr val="bg2">
                              <a:lumMod val="25000"/>
                            </a:schemeClr>
                          </a:solidFill>
                        </a:rPr>
                        <a:t>Leo-Lion Membership Award Certificate (multiple district)</a:t>
                      </a:r>
                    </a:p>
                  </a:txBody>
                  <a:tcPr/>
                </a:tc>
                <a:tc>
                  <a:txBody>
                    <a:bodyPr/>
                    <a:lstStyle/>
                    <a:p>
                      <a:pPr lvl="0">
                        <a:buNone/>
                      </a:pPr>
                      <a:r>
                        <a:rPr lang="en-US" sz="1600" dirty="0">
                          <a:solidFill>
                            <a:schemeClr val="bg2">
                              <a:lumMod val="25000"/>
                            </a:schemeClr>
                          </a:solidFill>
                        </a:rPr>
                        <a:t>Multiple district Leo chairperson</a:t>
                      </a:r>
                    </a:p>
                  </a:txBody>
                  <a:tcPr/>
                </a:tc>
                <a:tc>
                  <a:txBody>
                    <a:bodyPr/>
                    <a:lstStyle/>
                    <a:p>
                      <a:pPr lvl="0">
                        <a:buNone/>
                      </a:pPr>
                      <a:r>
                        <a:rPr lang="en-US" sz="1600" dirty="0">
                          <a:solidFill>
                            <a:schemeClr val="bg2">
                              <a:lumMod val="25000"/>
                            </a:schemeClr>
                          </a:solidFill>
                        </a:rPr>
                        <a:t>30 new Leo-Lions from any districts within their multiple district</a:t>
                      </a:r>
                    </a:p>
                  </a:txBody>
                  <a:tcPr/>
                </a:tc>
                <a:extLst>
                  <a:ext uri="{0D108BD9-81ED-4DB2-BD59-A6C34878D82A}">
                    <a16:rowId xmlns:a16="http://schemas.microsoft.com/office/drawing/2014/main" val="2210471224"/>
                  </a:ext>
                </a:extLst>
              </a:tr>
              <a:tr h="877025">
                <a:tc>
                  <a:txBody>
                    <a:bodyPr/>
                    <a:lstStyle/>
                    <a:p>
                      <a:pPr lvl="0">
                        <a:buNone/>
                      </a:pPr>
                      <a:r>
                        <a:rPr lang="en-US" sz="1600" dirty="0">
                          <a:solidFill>
                            <a:schemeClr val="bg2">
                              <a:lumMod val="25000"/>
                            </a:schemeClr>
                          </a:solidFill>
                        </a:rPr>
                        <a:t>Leo-Lion Club Charter Award Certificate </a:t>
                      </a:r>
                    </a:p>
                  </a:txBody>
                  <a:tcPr/>
                </a:tc>
                <a:tc>
                  <a:txBody>
                    <a:bodyPr/>
                    <a:lstStyle/>
                    <a:p>
                      <a:pPr lvl="0">
                        <a:buNone/>
                      </a:pPr>
                      <a:r>
                        <a:rPr lang="en-US" sz="1600" dirty="0">
                          <a:solidFill>
                            <a:schemeClr val="bg2">
                              <a:lumMod val="25000"/>
                            </a:schemeClr>
                          </a:solidFill>
                        </a:rPr>
                        <a:t>Sponsoring Lions club, district governor, district Leo chairperson, multiple district Leo chairperson</a:t>
                      </a:r>
                    </a:p>
                  </a:txBody>
                  <a:tcPr/>
                </a:tc>
                <a:tc>
                  <a:txBody>
                    <a:bodyPr/>
                    <a:lstStyle/>
                    <a:p>
                      <a:pPr lvl="0">
                        <a:buNone/>
                      </a:pPr>
                      <a:r>
                        <a:rPr lang="en-US" sz="1600" dirty="0">
                          <a:solidFill>
                            <a:schemeClr val="bg2">
                              <a:lumMod val="25000"/>
                            </a:schemeClr>
                          </a:solidFill>
                        </a:rPr>
                        <a:t>Sponsor at least one new Leo-Lion club in your district/ multiple district</a:t>
                      </a:r>
                    </a:p>
                  </a:txBody>
                  <a:tcPr/>
                </a:tc>
                <a:extLst>
                  <a:ext uri="{0D108BD9-81ED-4DB2-BD59-A6C34878D82A}">
                    <a16:rowId xmlns:a16="http://schemas.microsoft.com/office/drawing/2014/main" val="4086912582"/>
                  </a:ext>
                </a:extLst>
              </a:tr>
            </a:tbl>
          </a:graphicData>
        </a:graphic>
      </p:graphicFrame>
      <p:sp>
        <p:nvSpPr>
          <p:cNvPr id="2" name="Rectangle 1">
            <a:extLst>
              <a:ext uri="{FF2B5EF4-FFF2-40B4-BE49-F238E27FC236}">
                <a16:creationId xmlns:a16="http://schemas.microsoft.com/office/drawing/2014/main" id="{AF60C9D0-8EEA-B444-88F7-B3689ACF5229}"/>
              </a:ext>
            </a:extLst>
          </p:cNvPr>
          <p:cNvSpPr/>
          <p:nvPr/>
        </p:nvSpPr>
        <p:spPr>
          <a:xfrm>
            <a:off x="9829800" y="5292815"/>
            <a:ext cx="1873370" cy="369332"/>
          </a:xfrm>
          <a:prstGeom prst="rect">
            <a:avLst/>
          </a:prstGeom>
        </p:spPr>
        <p:txBody>
          <a:bodyPr wrap="square">
            <a:spAutoFit/>
          </a:bodyPr>
          <a:lstStyle/>
          <a:p>
            <a:pPr algn="r" fontAlgn="base">
              <a:spcAft>
                <a:spcPts val="2400"/>
              </a:spcAft>
              <a:buClr>
                <a:srgbClr val="EBB700"/>
              </a:buClr>
              <a:buSzPct val="80000"/>
            </a:pPr>
            <a:r>
              <a:rPr lang="en-US" b="1" u="sng" kern="0" dirty="0">
                <a:solidFill>
                  <a:srgbClr val="407CCA"/>
                </a:solidFill>
                <a:latin typeface="Arial" charset="0"/>
                <a:cs typeface="Arial" charset="0"/>
                <a:hlinkClick r:id="rId4"/>
              </a:rPr>
              <a:t>Learn more</a:t>
            </a:r>
            <a:endParaRPr lang="en-US" b="1" u="sng" kern="0" dirty="0">
              <a:solidFill>
                <a:srgbClr val="407CCA"/>
              </a:solidFill>
              <a:latin typeface="Arial" charset="0"/>
              <a:cs typeface="Arial" charset="0"/>
            </a:endParaRPr>
          </a:p>
        </p:txBody>
      </p:sp>
      <p:sp>
        <p:nvSpPr>
          <p:cNvPr id="10" name="TextBox 9">
            <a:extLst>
              <a:ext uri="{FF2B5EF4-FFF2-40B4-BE49-F238E27FC236}">
                <a16:creationId xmlns:a16="http://schemas.microsoft.com/office/drawing/2014/main" id="{4A17AB1E-549E-6B42-BB74-8FE0131C4CCE}"/>
              </a:ext>
            </a:extLst>
          </p:cNvPr>
          <p:cNvSpPr txBox="1"/>
          <p:nvPr/>
        </p:nvSpPr>
        <p:spPr>
          <a:xfrm>
            <a:off x="488830" y="512606"/>
            <a:ext cx="10058400" cy="738664"/>
          </a:xfrm>
          <a:prstGeom prst="rect">
            <a:avLst/>
          </a:prstGeom>
          <a:noFill/>
        </p:spPr>
        <p:txBody>
          <a:bodyPr wrap="square" rtlCol="0" anchor="b" anchorCtr="0">
            <a:spAutoFit/>
          </a:bodyPr>
          <a:lstStyle/>
          <a:p>
            <a:r>
              <a:rPr lang="en-US" sz="4200" b="1" dirty="0">
                <a:solidFill>
                  <a:srgbClr val="00338D"/>
                </a:solidFill>
                <a:latin typeface="Arial" panose="020B0604020202020204" pitchFamily="34" charset="0"/>
                <a:cs typeface="Arial" panose="020B0604020202020204" pitchFamily="34" charset="0"/>
              </a:rPr>
              <a:t>Leo to Leo-Lion Awards</a:t>
            </a:r>
            <a:endParaRPr lang="en-US" sz="4200" dirty="0">
              <a:solidFill>
                <a:srgbClr val="00338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3596549"/>
      </p:ext>
    </p:extLst>
  </p:cSld>
  <p:clrMapOvr>
    <a:masterClrMapping/>
  </p:clrMapOvr>
  <mc:AlternateContent xmlns:mc="http://schemas.openxmlformats.org/markup-compatibility/2006" xmlns:p14="http://schemas.microsoft.com/office/powerpoint/2010/main">
    <mc:Choice Requires="p14">
      <p:transition spd="slow" p14:dur="2000" advTm="15510"/>
    </mc:Choice>
    <mc:Fallback xmlns="">
      <p:transition spd="slow" advTm="1551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en-US" sz="4800" b="1" dirty="0">
                <a:solidFill>
                  <a:schemeClr val="bg1"/>
                </a:solidFill>
                <a:latin typeface="Arial" panose="020B0604020202020204" pitchFamily="34" charset="0"/>
                <a:ea typeface="Arial" charset="0"/>
                <a:cs typeface="Arial" panose="020B0604020202020204" pitchFamily="34" charset="0"/>
              </a:rPr>
              <a:t>Additional Resources</a:t>
            </a:r>
          </a:p>
        </p:txBody>
      </p:sp>
    </p:spTree>
    <p:extLst>
      <p:ext uri="{BB962C8B-B14F-4D97-AF65-F5344CB8AC3E}">
        <p14:creationId xmlns:p14="http://schemas.microsoft.com/office/powerpoint/2010/main" val="28520274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29889" y="1521349"/>
            <a:ext cx="5210991" cy="45059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2400"/>
              </a:spcAft>
              <a:buClr>
                <a:srgbClr val="EBB700"/>
              </a:buClr>
              <a:buSzPct val="80000"/>
              <a:buNone/>
            </a:pPr>
            <a:r>
              <a:rPr lang="en-US" sz="2400" kern="0" dirty="0">
                <a:solidFill>
                  <a:srgbClr val="55565A"/>
                </a:solidFill>
                <a:latin typeface="Arial" charset="0"/>
                <a:cs typeface="Arial" charset="0"/>
              </a:rPr>
              <a:t>Young Lions are dynamic members of our organization, approximately ages 40 and younger, who bring fresh perspectives and leadership skills to our clubs and communities.</a:t>
            </a:r>
          </a:p>
          <a:p>
            <a:pPr marL="0" indent="0" fontAlgn="base">
              <a:lnSpc>
                <a:spcPct val="100000"/>
              </a:lnSpc>
              <a:spcBef>
                <a:spcPts val="0"/>
              </a:spcBef>
              <a:spcAft>
                <a:spcPts val="1200"/>
              </a:spcAft>
              <a:buClr>
                <a:srgbClr val="EBB700"/>
              </a:buClr>
              <a:buSzPct val="80000"/>
              <a:buNone/>
            </a:pPr>
            <a:r>
              <a:rPr lang="en-US" sz="2400" b="1" kern="0" dirty="0">
                <a:solidFill>
                  <a:srgbClr val="55565A"/>
                </a:solidFill>
                <a:latin typeface="Arial" charset="0"/>
                <a:cs typeface="Arial" charset="0"/>
              </a:rPr>
              <a:t>Resources</a:t>
            </a:r>
          </a:p>
          <a:p>
            <a:pPr marL="342900" indent="-342900" fontAlgn="base">
              <a:lnSpc>
                <a:spcPct val="100000"/>
              </a:lnSpc>
              <a:spcBef>
                <a:spcPts val="0"/>
              </a:spcBef>
              <a:spcAft>
                <a:spcPts val="1200"/>
              </a:spcAft>
              <a:buClr>
                <a:srgbClr val="EBB700"/>
              </a:buClr>
              <a:buSzPct val="80000"/>
              <a:buFont typeface="Lucida Grande" panose="020B0600040502020204" pitchFamily="34" charset="0"/>
              <a:buChar char="▶"/>
            </a:pPr>
            <a:r>
              <a:rPr lang="en-US" sz="2400" kern="0" dirty="0">
                <a:solidFill>
                  <a:srgbClr val="55565A"/>
                </a:solidFill>
                <a:latin typeface="Arial" charset="0"/>
                <a:cs typeface="Arial" charset="0"/>
              </a:rPr>
              <a:t>  Connecting to Young Lions</a:t>
            </a:r>
          </a:p>
          <a:p>
            <a:pPr marL="342900" indent="-342900" fontAlgn="base">
              <a:lnSpc>
                <a:spcPct val="100000"/>
              </a:lnSpc>
              <a:spcBef>
                <a:spcPts val="0"/>
              </a:spcBef>
              <a:spcAft>
                <a:spcPts val="1200"/>
              </a:spcAft>
              <a:buClr>
                <a:srgbClr val="EBB700"/>
              </a:buClr>
              <a:buSzPct val="80000"/>
              <a:buFont typeface="Lucida Grande" panose="020B0600040502020204" pitchFamily="34" charset="0"/>
              <a:buChar char="▶"/>
            </a:pPr>
            <a:r>
              <a:rPr lang="en-US" sz="2400" kern="0" dirty="0">
                <a:solidFill>
                  <a:srgbClr val="55565A"/>
                </a:solidFill>
                <a:latin typeface="Arial" charset="0"/>
                <a:cs typeface="Arial" charset="0"/>
              </a:rPr>
              <a:t>  Young Lions Membership Guide</a:t>
            </a:r>
          </a:p>
          <a:p>
            <a:pPr marL="0" indent="0" fontAlgn="base">
              <a:lnSpc>
                <a:spcPct val="100000"/>
              </a:lnSpc>
              <a:spcBef>
                <a:spcPts val="0"/>
              </a:spcBef>
              <a:spcAft>
                <a:spcPts val="2400"/>
              </a:spcAft>
              <a:buClr>
                <a:srgbClr val="EBB700"/>
              </a:buClr>
              <a:buSzPct val="80000"/>
              <a:buNone/>
            </a:pPr>
            <a:r>
              <a:rPr lang="en-US" sz="2400" b="1" u="sng" kern="0" dirty="0">
                <a:solidFill>
                  <a:srgbClr val="407CCA"/>
                </a:solidFill>
                <a:latin typeface="Arial" charset="0"/>
                <a:cs typeface="Arial" charset="0"/>
                <a:hlinkClick r:id="rId4"/>
              </a:rPr>
              <a:t>Learn more</a:t>
            </a:r>
            <a:endParaRPr lang="en-US" sz="2400" b="1" u="sng" kern="0" dirty="0">
              <a:solidFill>
                <a:srgbClr val="407CC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1829889" y="632797"/>
            <a:ext cx="5210991" cy="738664"/>
          </a:xfrm>
          <a:prstGeom prst="rect">
            <a:avLst/>
          </a:prstGeom>
          <a:noFill/>
        </p:spPr>
        <p:txBody>
          <a:bodyPr wrap="square" rtlCol="0" anchor="b" anchorCtr="0">
            <a:spAutoFit/>
          </a:bodyPr>
          <a:lstStyle/>
          <a:p>
            <a:r>
              <a:rPr lang="en-US" sz="4200" b="1" dirty="0">
                <a:solidFill>
                  <a:srgbClr val="00338D"/>
                </a:solidFill>
                <a:latin typeface="Arial" panose="020B0604020202020204" pitchFamily="34" charset="0"/>
                <a:cs typeface="Arial" panose="020B0604020202020204" pitchFamily="34" charset="0"/>
              </a:rPr>
              <a:t>Young Lions</a:t>
            </a:r>
            <a:endParaRPr lang="en-US" sz="4200" dirty="0">
              <a:solidFill>
                <a:srgbClr val="00338D"/>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pic>
        <p:nvPicPr>
          <p:cNvPr id="9" name="Content Placeholder 9" descr="A person holding a frisbee&#10;&#10;Description automatically generated">
            <a:extLst>
              <a:ext uri="{FF2B5EF4-FFF2-40B4-BE49-F238E27FC236}">
                <a16:creationId xmlns:a16="http://schemas.microsoft.com/office/drawing/2014/main" id="{8D331EC7-5F9A-794F-8E46-BCAC3D865071}"/>
              </a:ext>
            </a:extLst>
          </p:cNvPr>
          <p:cNvPicPr>
            <a:picLocks noChangeAspect="1"/>
          </p:cNvPicPr>
          <p:nvPr/>
        </p:nvPicPr>
        <p:blipFill rotWithShape="1">
          <a:blip r:embed="rId6">
            <a:extLst>
              <a:ext uri="{28A0092B-C50C-407E-A947-70E740481C1C}">
                <a14:useLocalDpi xmlns:a14="http://schemas.microsoft.com/office/drawing/2010/main" val="0"/>
              </a:ext>
            </a:extLst>
          </a:blip>
          <a:srcRect l="17664" r="9017"/>
          <a:stretch/>
        </p:blipFill>
        <p:spPr>
          <a:xfrm>
            <a:off x="7334632" y="1600061"/>
            <a:ext cx="4222670" cy="3291979"/>
          </a:xfrm>
          <a:prstGeom prst="rect">
            <a:avLst/>
          </a:prstGeom>
        </p:spPr>
      </p:pic>
    </p:spTree>
    <p:extLst>
      <p:ext uri="{BB962C8B-B14F-4D97-AF65-F5344CB8AC3E}">
        <p14:creationId xmlns:p14="http://schemas.microsoft.com/office/powerpoint/2010/main" val="12042721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CCEDBB-7754-49B2-8149-E0F7FB8C0328}"/>
              </a:ext>
            </a:extLst>
          </p:cNvPr>
          <p:cNvSpPr>
            <a:spLocks noGrp="1"/>
          </p:cNvSpPr>
          <p:nvPr>
            <p:ph sz="half" idx="2"/>
          </p:nvPr>
        </p:nvSpPr>
        <p:spPr>
          <a:xfrm>
            <a:off x="6659821" y="513406"/>
            <a:ext cx="4719408" cy="4131132"/>
          </a:xfrm>
        </p:spPr>
        <p:txBody>
          <a:bodyPr vert="horz" lIns="91440" tIns="45720" rIns="91440" bIns="45720" rtlCol="0" anchor="t">
            <a:normAutofit/>
          </a:bodyPr>
          <a:lstStyle/>
          <a:p>
            <a:pPr marL="0" indent="0">
              <a:buNone/>
            </a:pPr>
            <a:endParaRPr lang="en-US" dirty="0">
              <a:solidFill>
                <a:srgbClr val="4472C4"/>
              </a:solidFill>
              <a:latin typeface="Arial"/>
              <a:cs typeface="Arial"/>
            </a:endParaRPr>
          </a:p>
          <a:p>
            <a:pPr marL="0" indent="0">
              <a:buNone/>
            </a:pPr>
            <a:endParaRPr lang="en-US" dirty="0">
              <a:solidFill>
                <a:srgbClr val="4472C4"/>
              </a:solidFill>
              <a:latin typeface="Arial"/>
              <a:cs typeface="Arial"/>
            </a:endParaRPr>
          </a:p>
          <a:p>
            <a:pPr marL="0" indent="0">
              <a:buNone/>
            </a:pPr>
            <a:endParaRPr lang="en-US" sz="800" dirty="0">
              <a:solidFill>
                <a:srgbClr val="4472C4"/>
              </a:solidFill>
              <a:latin typeface="Arial" panose="020B0604020202020204" pitchFamily="34" charset="0"/>
              <a:cs typeface="Arial" panose="020B0604020202020204" pitchFamily="34" charset="0"/>
            </a:endParaRPr>
          </a:p>
          <a:p>
            <a:pPr marL="0" indent="0">
              <a:buNone/>
            </a:pPr>
            <a:endParaRPr lang="de-DE" sz="3000" dirty="0">
              <a:solidFill>
                <a:schemeClr val="bg2">
                  <a:lumMod val="50000"/>
                </a:schemeClr>
              </a:solidFill>
              <a:latin typeface="Arial" panose="020B0604020202020204" pitchFamily="34" charset="0"/>
              <a:cs typeface="Arial" panose="020B0604020202020204" pitchFamily="34" charset="0"/>
            </a:endParaRPr>
          </a:p>
          <a:p>
            <a:pPr marL="0" indent="0">
              <a:buNone/>
            </a:pPr>
            <a:endParaRPr lang="de-DE" sz="2200" dirty="0">
              <a:solidFill>
                <a:schemeClr val="bg2">
                  <a:lumMod val="50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67F912A5-9042-4836-AD35-3CE7A8378E50}"/>
              </a:ext>
            </a:extLst>
          </p:cNvPr>
          <p:cNvPicPr>
            <a:picLocks noChangeAspect="1"/>
          </p:cNvPicPr>
          <p:nvPr/>
        </p:nvPicPr>
        <p:blipFill>
          <a:blip r:embed="rId3"/>
          <a:stretch>
            <a:fillRect/>
          </a:stretch>
        </p:blipFill>
        <p:spPr>
          <a:xfrm>
            <a:off x="9022990" y="1958154"/>
            <a:ext cx="2730595" cy="1995945"/>
          </a:xfrm>
          <a:prstGeom prst="rect">
            <a:avLst/>
          </a:prstGeom>
        </p:spPr>
      </p:pic>
      <p:pic>
        <p:nvPicPr>
          <p:cNvPr id="16" name="Picture 15">
            <a:extLst>
              <a:ext uri="{FF2B5EF4-FFF2-40B4-BE49-F238E27FC236}">
                <a16:creationId xmlns:a16="http://schemas.microsoft.com/office/drawing/2014/main" id="{970D8FEE-9B99-4A8C-90B8-EF30F085445A}"/>
              </a:ext>
            </a:extLst>
          </p:cNvPr>
          <p:cNvPicPr>
            <a:picLocks noChangeAspect="1"/>
          </p:cNvPicPr>
          <p:nvPr/>
        </p:nvPicPr>
        <p:blipFill>
          <a:blip r:embed="rId4"/>
          <a:stretch>
            <a:fillRect/>
          </a:stretch>
        </p:blipFill>
        <p:spPr>
          <a:xfrm>
            <a:off x="585817" y="2233341"/>
            <a:ext cx="2345103" cy="1720758"/>
          </a:xfrm>
          <a:prstGeom prst="rect">
            <a:avLst/>
          </a:prstGeom>
        </p:spPr>
      </p:pic>
      <p:sp>
        <p:nvSpPr>
          <p:cNvPr id="19" name="TextBox 18">
            <a:extLst>
              <a:ext uri="{FF2B5EF4-FFF2-40B4-BE49-F238E27FC236}">
                <a16:creationId xmlns:a16="http://schemas.microsoft.com/office/drawing/2014/main" id="{8C588709-738E-4721-A408-8F854EBDE9E3}"/>
              </a:ext>
            </a:extLst>
          </p:cNvPr>
          <p:cNvSpPr txBox="1"/>
          <p:nvPr/>
        </p:nvSpPr>
        <p:spPr>
          <a:xfrm>
            <a:off x="2930921" y="1400800"/>
            <a:ext cx="6092070" cy="4154984"/>
          </a:xfrm>
          <a:prstGeom prst="rect">
            <a:avLst/>
          </a:prstGeom>
          <a:noFill/>
        </p:spPr>
        <p:txBody>
          <a:bodyPr wrap="square">
            <a:spAutoFit/>
          </a:bodyPr>
          <a:lstStyle/>
          <a:p>
            <a:pPr marL="0" algn="ctr"/>
            <a:r>
              <a:rPr lang="en-US" sz="2400" dirty="0">
                <a:solidFill>
                  <a:srgbClr val="55565A"/>
                </a:solidFill>
                <a:latin typeface="Arial" panose="020B0604020202020204" pitchFamily="34" charset="0"/>
                <a:cs typeface="Arial" panose="020B0604020202020204" pitchFamily="34" charset="0"/>
              </a:rPr>
              <a:t>Visit </a:t>
            </a:r>
            <a:r>
              <a:rPr lang="en-US" sz="2400" dirty="0">
                <a:solidFill>
                  <a:srgbClr val="407CC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lionsclub.org/</a:t>
            </a:r>
            <a:r>
              <a:rPr lang="en-US" sz="2400" dirty="0" err="1">
                <a:solidFill>
                  <a:srgbClr val="407CC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leo</a:t>
            </a:r>
            <a:r>
              <a:rPr lang="en-US" sz="2400" dirty="0">
                <a:solidFill>
                  <a:srgbClr val="407CC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-lion </a:t>
            </a:r>
            <a:r>
              <a:rPr lang="en-US" sz="2400" dirty="0">
                <a:solidFill>
                  <a:srgbClr val="55565A"/>
                </a:solidFill>
                <a:latin typeface="Arial" panose="020B0604020202020204" pitchFamily="34" charset="0"/>
                <a:cs typeface="Arial" panose="020B0604020202020204" pitchFamily="34" charset="0"/>
              </a:rPr>
              <a:t>to read more about the benefits and resources of the Leo-Lion Program and </a:t>
            </a:r>
            <a:r>
              <a:rPr lang="en-US" sz="2400" dirty="0">
                <a:solidFill>
                  <a:srgbClr val="407CCA"/>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frequently asked questions</a:t>
            </a:r>
            <a:endParaRPr lang="en-US" sz="2400" dirty="0">
              <a:solidFill>
                <a:srgbClr val="407CCA"/>
              </a:solidFill>
              <a:latin typeface="Arial" panose="020B0604020202020204" pitchFamily="34" charset="0"/>
              <a:cs typeface="Arial" panose="020B0604020202020204" pitchFamily="34" charset="0"/>
            </a:endParaRPr>
          </a:p>
          <a:p>
            <a:pPr marL="0" algn="ctr"/>
            <a:endParaRPr lang="en-US" sz="2400" dirty="0">
              <a:solidFill>
                <a:srgbClr val="55565A"/>
              </a:solidFill>
              <a:latin typeface="Arial" panose="020B0604020202020204" pitchFamily="34" charset="0"/>
              <a:cs typeface="Arial" panose="020B0604020202020204" pitchFamily="34" charset="0"/>
            </a:endParaRPr>
          </a:p>
          <a:p>
            <a:pPr marL="0" algn="ctr"/>
            <a:endParaRPr lang="en-US" sz="2400" dirty="0">
              <a:solidFill>
                <a:srgbClr val="55565A"/>
              </a:solidFill>
              <a:latin typeface="Arial" panose="020B0604020202020204" pitchFamily="34" charset="0"/>
              <a:cs typeface="Arial" panose="020B0604020202020204" pitchFamily="34" charset="0"/>
            </a:endParaRPr>
          </a:p>
          <a:p>
            <a:pPr marL="0" algn="ctr"/>
            <a:r>
              <a:rPr lang="en-US" sz="2400" b="1" dirty="0">
                <a:solidFill>
                  <a:srgbClr val="55565A"/>
                </a:solidFill>
                <a:latin typeface="Arial" panose="020B0604020202020204" pitchFamily="34" charset="0"/>
                <a:cs typeface="Arial" panose="020B0604020202020204" pitchFamily="34" charset="0"/>
              </a:rPr>
              <a:t>End of module activity: </a:t>
            </a:r>
            <a:r>
              <a:rPr lang="en-US" sz="2400" dirty="0">
                <a:solidFill>
                  <a:srgbClr val="55565A"/>
                </a:solidFill>
                <a:latin typeface="Arial" panose="020B0604020202020204" pitchFamily="34" charset="0"/>
                <a:cs typeface="Arial" panose="020B0604020202020204" pitchFamily="34" charset="0"/>
              </a:rPr>
              <a:t>Discuss which Lions membership pathways would work best for Leos in your club. Share how you plan to approach eligible Leos with the membership opportunity</a:t>
            </a:r>
          </a:p>
        </p:txBody>
      </p:sp>
      <p:pic>
        <p:nvPicPr>
          <p:cNvPr id="7" name="Picture 6">
            <a:extLst>
              <a:ext uri="{FF2B5EF4-FFF2-40B4-BE49-F238E27FC236}">
                <a16:creationId xmlns:a16="http://schemas.microsoft.com/office/drawing/2014/main" id="{6CE79CAD-46A3-4344-8AC6-8B9B986C3914}"/>
              </a:ext>
            </a:extLst>
          </p:cNvPr>
          <p:cNvPicPr>
            <a:picLocks noChangeAspect="1"/>
          </p:cNvPicPr>
          <p:nvPr/>
        </p:nvPicPr>
        <p:blipFill rotWithShape="1">
          <a:blip r:embed="rId7">
            <a:extLst>
              <a:ext uri="{28A0092B-C50C-407E-A947-70E740481C1C}">
                <a14:useLocalDpi xmlns:a14="http://schemas.microsoft.com/office/drawing/2010/main" val="0"/>
              </a:ext>
            </a:extLst>
          </a:blip>
          <a:srcRect l="12666" t="7924" r="12665" b="9374"/>
          <a:stretch/>
        </p:blipFill>
        <p:spPr>
          <a:xfrm>
            <a:off x="0" y="5662147"/>
            <a:ext cx="12191999" cy="945235"/>
          </a:xfrm>
          <a:prstGeom prst="rect">
            <a:avLst/>
          </a:prstGeom>
        </p:spPr>
      </p:pic>
    </p:spTree>
    <p:extLst>
      <p:ext uri="{BB962C8B-B14F-4D97-AF65-F5344CB8AC3E}">
        <p14:creationId xmlns:p14="http://schemas.microsoft.com/office/powerpoint/2010/main" val="1682261013"/>
      </p:ext>
    </p:extLst>
  </p:cSld>
  <p:clrMapOvr>
    <a:masterClrMapping/>
  </p:clrMapOvr>
  <mc:AlternateContent xmlns:mc="http://schemas.openxmlformats.org/markup-compatibility/2006" xmlns:p14="http://schemas.microsoft.com/office/powerpoint/2010/main">
    <mc:Choice Requires="p14">
      <p:transition spd="slow" p14:dur="2000" advTm="15510"/>
    </mc:Choice>
    <mc:Fallback xmlns="">
      <p:transition spd="slow" advTm="1551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85</a:t>
            </a:fld>
            <a:endParaRPr lang="en-US" sz="1000" dirty="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3"/>
          <a:srcRect l="9873" t="10769" r="64229" b="50895"/>
          <a:stretch/>
        </p:blipFill>
        <p:spPr>
          <a:xfrm>
            <a:off x="10865062" y="0"/>
            <a:ext cx="1326938" cy="2946400"/>
          </a:xfrm>
          <a:prstGeom prst="rect">
            <a:avLst/>
          </a:prstGeom>
        </p:spPr>
      </p:pic>
      <p:sp>
        <p:nvSpPr>
          <p:cNvPr id="10" name="Headline">
            <a:extLst>
              <a:ext uri="{FF2B5EF4-FFF2-40B4-BE49-F238E27FC236}">
                <a16:creationId xmlns:a16="http://schemas.microsoft.com/office/drawing/2014/main" id="{AABAD8D0-5BDB-BC49-AF32-288AED58FC17}"/>
              </a:ext>
            </a:extLst>
          </p:cNvPr>
          <p:cNvSpPr txBox="1">
            <a:spLocks/>
          </p:cNvSpPr>
          <p:nvPr/>
        </p:nvSpPr>
        <p:spPr>
          <a:xfrm>
            <a:off x="2383845" y="3756674"/>
            <a:ext cx="7424303" cy="996749"/>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en-US" sz="4800" kern="0"/>
              <a:t>Leo Club Advisor </a:t>
            </a:r>
            <a:r>
              <a:rPr lang="en-US" sz="4800" kern="0" dirty="0"/>
              <a:t>T</a:t>
            </a:r>
            <a:r>
              <a:rPr lang="en-US" sz="4800" kern="0"/>
              <a:t>raining and Orientation</a:t>
            </a:r>
            <a:endParaRPr lang="en-US" sz="4800" kern="0" dirty="0"/>
          </a:p>
        </p:txBody>
      </p:sp>
      <p:pic>
        <p:nvPicPr>
          <p:cNvPr id="11" name="Picture 10">
            <a:extLst>
              <a:ext uri="{FF2B5EF4-FFF2-40B4-BE49-F238E27FC236}">
                <a16:creationId xmlns:a16="http://schemas.microsoft.com/office/drawing/2014/main" id="{452A85CD-EF90-E24C-ACB9-CEC7C2079ACC}"/>
              </a:ext>
            </a:extLst>
          </p:cNvPr>
          <p:cNvPicPr>
            <a:picLocks noChangeAspect="1"/>
          </p:cNvPicPr>
          <p:nvPr/>
        </p:nvPicPr>
        <p:blipFill>
          <a:blip r:embed="rId4"/>
          <a:stretch>
            <a:fillRect/>
          </a:stretch>
        </p:blipFill>
        <p:spPr>
          <a:xfrm>
            <a:off x="5075038" y="1894182"/>
            <a:ext cx="2041919" cy="2041919"/>
          </a:xfrm>
          <a:prstGeom prst="rect">
            <a:avLst/>
          </a:prstGeom>
        </p:spPr>
      </p:pic>
      <p:pic>
        <p:nvPicPr>
          <p:cNvPr id="12" name="Picture 11">
            <a:extLst>
              <a:ext uri="{FF2B5EF4-FFF2-40B4-BE49-F238E27FC236}">
                <a16:creationId xmlns:a16="http://schemas.microsoft.com/office/drawing/2014/main" id="{390468D0-8D40-594B-8081-4D8C4F4EBCA9}"/>
              </a:ext>
            </a:extLst>
          </p:cNvPr>
          <p:cNvPicPr>
            <a:picLocks noChangeAspect="1"/>
          </p:cNvPicPr>
          <p:nvPr/>
        </p:nvPicPr>
        <p:blipFill rotWithShape="1">
          <a:blip r:embed="rId5"/>
          <a:srcRect l="15744" b="4901"/>
          <a:stretch/>
        </p:blipFill>
        <p:spPr>
          <a:xfrm>
            <a:off x="0" y="5178695"/>
            <a:ext cx="991893" cy="1679305"/>
          </a:xfrm>
          <a:prstGeom prst="rect">
            <a:avLst/>
          </a:prstGeom>
        </p:spPr>
      </p:pic>
      <p:sp>
        <p:nvSpPr>
          <p:cNvPr id="13" name="Copyright">
            <a:extLst>
              <a:ext uri="{FF2B5EF4-FFF2-40B4-BE49-F238E27FC236}">
                <a16:creationId xmlns:a16="http://schemas.microsoft.com/office/drawing/2014/main" id="{556327CB-2D25-4048-8888-B14AA8D6B07A}"/>
              </a:ext>
            </a:extLst>
          </p:cNvPr>
          <p:cNvSpPr txBox="1"/>
          <p:nvPr/>
        </p:nvSpPr>
        <p:spPr>
          <a:xfrm>
            <a:off x="3171770" y="6248400"/>
            <a:ext cx="3399810" cy="338554"/>
          </a:xfrm>
          <a:prstGeom prst="rect">
            <a:avLst/>
          </a:prstGeom>
          <a:noFill/>
        </p:spPr>
        <p:txBody>
          <a:bodyPr wrap="square" rtlCol="0">
            <a:spAutoFit/>
          </a:bodyPr>
          <a:lstStyle/>
          <a:p>
            <a:r>
              <a:rPr lang="en-US" sz="1600" b="1" dirty="0">
                <a:solidFill>
                  <a:schemeClr val="bg1"/>
                </a:solidFill>
              </a:rPr>
              <a:t>© 2021 Lions Clubs International</a:t>
            </a:r>
          </a:p>
        </p:txBody>
      </p:sp>
      <p:sp>
        <p:nvSpPr>
          <p:cNvPr id="14" name="Date Lang Code">
            <a:extLst>
              <a:ext uri="{FF2B5EF4-FFF2-40B4-BE49-F238E27FC236}">
                <a16:creationId xmlns:a16="http://schemas.microsoft.com/office/drawing/2014/main" id="{1E0A571F-92D8-DA4E-AC4A-673FE03A1F43}"/>
              </a:ext>
            </a:extLst>
          </p:cNvPr>
          <p:cNvSpPr txBox="1"/>
          <p:nvPr/>
        </p:nvSpPr>
        <p:spPr>
          <a:xfrm>
            <a:off x="6829370" y="6248400"/>
            <a:ext cx="3046150" cy="338554"/>
          </a:xfrm>
          <a:prstGeom prst="rect">
            <a:avLst/>
          </a:prstGeom>
          <a:noFill/>
        </p:spPr>
        <p:txBody>
          <a:bodyPr wrap="square" rtlCol="0">
            <a:spAutoFit/>
          </a:bodyPr>
          <a:lstStyle/>
          <a:p>
            <a:r>
              <a:rPr lang="de-DE" sz="1600" b="1" dirty="0">
                <a:solidFill>
                  <a:schemeClr val="bg1"/>
                </a:solidFill>
              </a:rPr>
              <a:t>Leo Advisor Training EN</a:t>
            </a:r>
            <a:endParaRPr lang="en-US" sz="1600" b="1" dirty="0">
              <a:solidFill>
                <a:schemeClr val="bg1"/>
              </a:solidFill>
            </a:endParaRPr>
          </a:p>
        </p:txBody>
      </p:sp>
    </p:spTree>
    <p:extLst>
      <p:ext uri="{BB962C8B-B14F-4D97-AF65-F5344CB8AC3E}">
        <p14:creationId xmlns:p14="http://schemas.microsoft.com/office/powerpoint/2010/main" val="3164284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3B4AF208-E71A-3142-BB1D-5547209A6BD3}"/>
              </a:ext>
            </a:extLst>
          </p:cNvPr>
          <p:cNvPicPr>
            <a:picLocks noChangeAspect="1"/>
          </p:cNvPicPr>
          <p:nvPr/>
        </p:nvPicPr>
        <p:blipFill>
          <a:blip r:embed="rId3"/>
          <a:stretch>
            <a:fillRect/>
          </a:stretch>
        </p:blipFill>
        <p:spPr>
          <a:xfrm>
            <a:off x="19792" y="0"/>
            <a:ext cx="12172208" cy="6858000"/>
          </a:xfrm>
          <a:prstGeom prst="rect">
            <a:avLst/>
          </a:prstGeom>
        </p:spPr>
      </p:pic>
      <p:sp>
        <p:nvSpPr>
          <p:cNvPr id="10" name="Body Copy">
            <a:extLst>
              <a:ext uri="{FF2B5EF4-FFF2-40B4-BE49-F238E27FC236}">
                <a16:creationId xmlns:a16="http://schemas.microsoft.com/office/drawing/2014/main" id="{C9FC845C-3EEC-6F40-A790-5F0FEAB72A1D}"/>
              </a:ext>
            </a:extLst>
          </p:cNvPr>
          <p:cNvSpPr txBox="1">
            <a:spLocks/>
          </p:cNvSpPr>
          <p:nvPr/>
        </p:nvSpPr>
        <p:spPr>
          <a:xfrm>
            <a:off x="1716591" y="3429000"/>
            <a:ext cx="8778610" cy="671179"/>
          </a:xfrm>
          <a:prstGeom prst="rect">
            <a:avLst/>
          </a:prstGeom>
        </p:spPr>
        <p:txBody>
          <a:bodyPr anchor="b" anchorCtr="0"/>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pPr>
            <a:r>
              <a:rPr lang="en-US" sz="4000" b="1" kern="0" dirty="0">
                <a:solidFill>
                  <a:schemeClr val="bg1">
                    <a:alpha val="99000"/>
                  </a:schemeClr>
                </a:solidFill>
                <a:latin typeface="Arial Black" panose="020B0604020202020204" pitchFamily="34" charset="0"/>
                <a:ea typeface="Arial" charset="0"/>
                <a:cs typeface="Arial Black" panose="020B0604020202020204" pitchFamily="34" charset="0"/>
              </a:rPr>
              <a:t>Why are Leo clubs important?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9</a:t>
            </a:fld>
            <a:endParaRPr lang="en-US" sz="1000" dirty="0">
              <a:solidFill>
                <a:srgbClr val="55565A"/>
              </a:solidFill>
            </a:endParaRPr>
          </a:p>
        </p:txBody>
      </p:sp>
      <p:pic>
        <p:nvPicPr>
          <p:cNvPr id="11" name="Picture 10">
            <a:extLst>
              <a:ext uri="{FF2B5EF4-FFF2-40B4-BE49-F238E27FC236}">
                <a16:creationId xmlns:a16="http://schemas.microsoft.com/office/drawing/2014/main" id="{C2E1B497-6D08-784F-9F6E-6DF429E30806}"/>
              </a:ext>
            </a:extLst>
          </p:cNvPr>
          <p:cNvPicPr>
            <a:picLocks noChangeAspect="1"/>
          </p:cNvPicPr>
          <p:nvPr/>
        </p:nvPicPr>
        <p:blipFill>
          <a:blip r:embed="rId4"/>
          <a:stretch>
            <a:fillRect/>
          </a:stretch>
        </p:blipFill>
        <p:spPr>
          <a:xfrm>
            <a:off x="1706694" y="1188982"/>
            <a:ext cx="2113397" cy="2113397"/>
          </a:xfrm>
          <a:prstGeom prst="rect">
            <a:avLst/>
          </a:prstGeom>
        </p:spPr>
      </p:pic>
    </p:spTree>
    <p:extLst>
      <p:ext uri="{BB962C8B-B14F-4D97-AF65-F5344CB8AC3E}">
        <p14:creationId xmlns:p14="http://schemas.microsoft.com/office/powerpoint/2010/main" val="3141582678"/>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57480</TotalTime>
  <Words>11567</Words>
  <Application>Microsoft Office PowerPoint</Application>
  <PresentationFormat>Widescreen</PresentationFormat>
  <Paragraphs>1024</Paragraphs>
  <Slides>85</Slides>
  <Notes>85</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100" baseType="lpstr">
      <vt:lpstr>Arial</vt:lpstr>
      <vt:lpstr>Arial Black</vt:lpstr>
      <vt:lpstr>Arial Narrow</vt:lpstr>
      <vt:lpstr>Calibri</vt:lpstr>
      <vt:lpstr>Calibri Light</vt:lpstr>
      <vt:lpstr>Helvetica Neue</vt:lpstr>
      <vt:lpstr>HelveticaNeue</vt:lpstr>
      <vt:lpstr>HelveticaNeue-Bold</vt:lpstr>
      <vt:lpstr>HelveticaNeue-Light</vt:lpstr>
      <vt:lpstr>Lucida Grande</vt:lpstr>
      <vt:lpstr>Segoe UI</vt:lpstr>
      <vt:lpstr>Symbol</vt:lpstr>
      <vt:lpstr>Wingdings</vt:lpstr>
      <vt:lpstr>MASTER SLIDE - BLANK</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Nadeau, Melissa</cp:lastModifiedBy>
  <cp:revision>838</cp:revision>
  <cp:lastPrinted>2019-06-19T16:24:35Z</cp:lastPrinted>
  <dcterms:created xsi:type="dcterms:W3CDTF">2018-11-12T16:45:52Z</dcterms:created>
  <dcterms:modified xsi:type="dcterms:W3CDTF">2021-12-10T17:52:24Z</dcterms:modified>
</cp:coreProperties>
</file>