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pt-BR" sz="2800" b="1">
              <a:solidFill>
                <a:schemeClr val="bg1"/>
              </a:solidFill>
              <a:latin typeface="Arial" panose="020B0604020202020204" pitchFamily="34" charset="0"/>
              <a:ea typeface="Arial" charset="0"/>
              <a:cs typeface="Arial" panose="020B0604020202020204" pitchFamily="34" charset="0"/>
            </a:rPr>
            <a:t>Não usar telefones nas reuniões</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pt-BR" sz="2800" b="1">
              <a:solidFill>
                <a:schemeClr val="bg1"/>
              </a:solidFill>
              <a:latin typeface="Arial" panose="020B0604020202020204" pitchFamily="34" charset="0"/>
              <a:ea typeface="Arial" charset="0"/>
              <a:cs typeface="Arial" panose="020B0604020202020204" pitchFamily="34" charset="0"/>
            </a:rPr>
            <a:t>Fazer contato visual</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pt-BR" sz="2800" b="1">
              <a:solidFill>
                <a:schemeClr val="bg1"/>
              </a:solidFill>
              <a:latin typeface="Arial" panose="020B0604020202020204" pitchFamily="34" charset="0"/>
              <a:ea typeface="Arial" charset="0"/>
              <a:cs typeface="Arial" panose="020B0604020202020204" pitchFamily="34" charset="0"/>
            </a:rPr>
            <a:t>Fazer perguntas.</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pt-BR" sz="2800" b="1">
              <a:solidFill>
                <a:schemeClr val="bg1"/>
              </a:solidFill>
              <a:latin typeface="Arial" panose="020B0604020202020204" pitchFamily="34" charset="0"/>
              <a:ea typeface="Arial" charset="0"/>
              <a:cs typeface="Arial" panose="020B0604020202020204" pitchFamily="34" charset="0"/>
            </a:rPr>
            <a:t>Seguir a agenda definida para a reunião</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pt-BR" sz="2800" b="1" kern="1200">
              <a:solidFill>
                <a:schemeClr val="bg1"/>
              </a:solidFill>
              <a:latin typeface="Arial" panose="020B0604020202020204" pitchFamily="34" charset="0"/>
              <a:ea typeface="Arial" charset="0"/>
              <a:cs typeface="Arial" panose="020B0604020202020204" pitchFamily="34" charset="0"/>
            </a:rPr>
            <a:t>Não usar telefones nas reuniões</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pt-BR" sz="2800" b="1" kern="1200">
              <a:solidFill>
                <a:schemeClr val="bg1"/>
              </a:solidFill>
              <a:latin typeface="Arial" panose="020B0604020202020204" pitchFamily="34" charset="0"/>
              <a:ea typeface="Arial" charset="0"/>
              <a:cs typeface="Arial" panose="020B0604020202020204" pitchFamily="34" charset="0"/>
            </a:rPr>
            <a:t>Fazer contato visual</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pt-BR" sz="2800" b="1" kern="1200">
              <a:solidFill>
                <a:schemeClr val="bg1"/>
              </a:solidFill>
              <a:latin typeface="Arial" panose="020B0604020202020204" pitchFamily="34" charset="0"/>
              <a:ea typeface="Arial" charset="0"/>
              <a:cs typeface="Arial" panose="020B0604020202020204" pitchFamily="34" charset="0"/>
            </a:rPr>
            <a:t>Fazer perguntas.</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pt-BR" sz="2800" b="1" kern="1200">
              <a:solidFill>
                <a:schemeClr val="bg1"/>
              </a:solidFill>
              <a:latin typeface="Arial" panose="020B0604020202020204" pitchFamily="34" charset="0"/>
              <a:ea typeface="Arial" charset="0"/>
              <a:cs typeface="Arial" panose="020B0604020202020204" pitchFamily="34" charset="0"/>
            </a:rPr>
            <a:t>Seguir a agenda definida para a reunião</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latin typeface="Arial" panose="020B0604020202020204" pitchFamily="34" charset="0"/>
                <a:ea typeface="ＭＳ Ｐゴシック" pitchFamily="34" charset="-128"/>
                <a:cs typeface="Arial" panose="020B0604020202020204" pitchFamily="34" charset="0"/>
              </a:rPr>
              <a:t>Instructor Note: </a:t>
            </a:r>
            <a:r>
              <a:rPr lang="en-US" altLang="en-US" sz="1200" b="0" i="0" dirty="0">
                <a:solidFill>
                  <a:schemeClr val="tx1"/>
                </a:solidFill>
                <a:latin typeface="Arial" panose="020B0604020202020204" pitchFamily="34" charset="0"/>
                <a:ea typeface="ＭＳ Ｐゴシック" pitchFamily="34" charset="-128"/>
                <a:cs typeface="Arial" panose="020B0604020202020204" pitchFamily="34" charset="0"/>
              </a:rPr>
              <a:t>Lions International </a:t>
            </a: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designed this orientation and training program for Leo club advisors who are new to the role or have never received formal training about their role as a Leo Club Advisor. While the training will certainly not cover everything related to serving as a Leo club advisor, it provides the basic tools necessary to successfully carry out the duties of the position.</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This training should be conducted under the guidance of a Lion trainer, such as a District or Multiple District Leo Chairperson, an experienced Leo Club Advisor who is familiar with resources and policies from Lions International, or a Lion who has completed a Lions International Faculty Development </a:t>
            </a:r>
            <a:r>
              <a:rPr lang="en-US" altLang="en-US" sz="1200" baseline="0" dirty="0">
                <a:solidFill>
                  <a:srgbClr val="FF0000"/>
                </a:solidFill>
                <a:latin typeface="Arial" panose="020B0604020202020204" pitchFamily="34" charset="0"/>
                <a:ea typeface="ＭＳ Ｐゴシック" pitchFamily="34" charset="-128"/>
                <a:cs typeface="Arial" panose="020B0604020202020204" pitchFamily="34" charset="0"/>
              </a:rPr>
              <a:t>Institute or Lions Certified Instructor Program</a:t>
            </a:r>
            <a:r>
              <a:rPr lang="en-US" altLang="en-US" sz="1200" dirty="0">
                <a:solidFill>
                  <a:schemeClr val="tx1"/>
                </a:solidFill>
                <a:latin typeface="Arial" panose="020B0604020202020204" pitchFamily="34" charset="0"/>
                <a:ea typeface="ＭＳ Ｐゴシック" pitchFamily="34" charset="-128"/>
                <a:cs typeface="Arial" panose="020B0604020202020204" pitchFamily="34" charset="0"/>
              </a:rPr>
              <a:t> and is familiar with the Leo Club Program.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confirms that a relationship-centered community builds resilience and maximizes </a:t>
            </a:r>
            <a:r>
              <a:rPr lang="en-US" dirty="0">
                <a:solidFill>
                  <a:srgbClr val="000000"/>
                </a:solidFill>
              </a:rPr>
              <a:t>young people's ability </a:t>
            </a:r>
            <a:r>
              <a:rPr lang="en-US" dirty="0"/>
              <a:t>to learn academically as well as thrive socially and emotionally. </a:t>
            </a:r>
          </a:p>
          <a:p>
            <a:endParaRPr lang="en-US" dirty="0"/>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Greet and do a brief check-in with each young person every time you gather. Something as simple as a thumbs up or thumbs down check-in helps Leos feel seen. </a:t>
            </a:r>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Establish shared agreements to be used during meetings and whenever Leos gather: Let the Leos generate their own agreements based on what they need to feel respected, valued, included and a part of the group.</a:t>
            </a:r>
          </a:p>
          <a:p>
            <a:pPr marL="457200" indent="-45720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Whenever Leos are working on something or planning their service experiences, make sure each young person plays a role based on their own likes and abilities. </a:t>
            </a:r>
            <a:endParaRPr lang="en-US" dirty="0"/>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Leo Advancement Sessions found on lionsclubs.org have several examples of fun team-building activities for Leos to get to know each other.</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5565A"/>
                </a:solidFill>
                <a:latin typeface="Arial" panose="020B0604020202020204" pitchFamily="34" charset="0"/>
                <a:cs typeface="Arial" panose="020B0604020202020204" pitchFamily="34" charset="0"/>
              </a:rPr>
              <a:t>Create opportunities for Leos to connect with and get to know each other: use energizers and get-to-know-you activities that help them make connections, discover what they have in common, make new friends, and discover new things about others that help them expand their “friend pool”</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55565A"/>
                </a:solidFill>
              </a:rPr>
              <a:t>Here are suggestions for how to start the Leo year in a way that’s inclusive for everyone: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5565A"/>
                </a:solidFill>
              </a:rPr>
              <a:t>Help the Leos get to know one another – and you! – through team-building games and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55565A"/>
                </a:solidFill>
              </a:rPr>
              <a:t>Establish rules and a shared community agreement together as a group. Let Leos share what rules they’d like to follow this year, while also consulting the Leo Constitution and Bylaws</a:t>
            </a:r>
          </a:p>
          <a:p>
            <a:pPr marL="171450" indent="-171450">
              <a:buFont typeface="Arial" panose="020B0604020202020204" pitchFamily="34" charset="0"/>
              <a:buChar char="•"/>
            </a:pPr>
            <a:r>
              <a:rPr lang="en-US" sz="1200" dirty="0">
                <a:solidFill>
                  <a:srgbClr val="55565A"/>
                </a:solidFill>
              </a:rPr>
              <a:t>Share the history of the Leo Club Program and the motto of Leos (found in Module 1 of Advisor Training)</a:t>
            </a:r>
          </a:p>
          <a:p>
            <a:pPr marL="171450" indent="-171450">
              <a:buFont typeface="Arial" panose="020B0604020202020204" pitchFamily="34" charset="0"/>
              <a:buChar char="•"/>
            </a:pPr>
            <a:r>
              <a:rPr lang="en-US" sz="1200" dirty="0">
                <a:solidFill>
                  <a:srgbClr val="55565A"/>
                </a:solidFill>
              </a:rPr>
              <a:t>If officers weren’t already elected, elect/appoint officers and provide training </a:t>
            </a:r>
          </a:p>
          <a:p>
            <a:pPr marL="171450" indent="-171450">
              <a:buFont typeface="Arial" panose="020B0604020202020204" pitchFamily="34" charset="0"/>
              <a:buChar char="•"/>
            </a:pPr>
            <a:r>
              <a:rPr lang="en-US" sz="1200" dirty="0">
                <a:solidFill>
                  <a:srgbClr val="55565A"/>
                </a:solidFill>
              </a:rPr>
              <a:t>Discuss what they’d like to do this year – start to form committees/working groups for service and fund-raising activities</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Leos are leading and advisors are helping them do this. The Positive Collaboration with Lions and Leos webpage on lionsclubs.org explains why Lions and Leos should work together, as well as examples of how they can collaborate.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en-US" sz="1200" dirty="0">
                <a:solidFill>
                  <a:srgbClr val="55565A"/>
                </a:solidFill>
                <a:latin typeface="Arial"/>
                <a:cs typeface="Arial"/>
              </a:rPr>
              <a:t>Ensure everyone has a job or purpose</a:t>
            </a:r>
            <a:r>
              <a:rPr lang="en-US" dirty="0">
                <a:solidFill>
                  <a:srgbClr val="55565A"/>
                </a:solidFill>
                <a:latin typeface="Arial"/>
                <a:cs typeface="Arial"/>
              </a:rPr>
              <a:t> – identify their talents and encourage they use them</a:t>
            </a:r>
            <a:endParaRPr lang="en-US" sz="12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Plan a wish list for the year &amp; encourage Leos to decide their own focus</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Give everyone the chance to interact, including Lions – help them to collaborate</a:t>
            </a:r>
          </a:p>
          <a:p>
            <a:pPr marL="285750" indent="-285750">
              <a:buFont typeface="Arial" panose="020B0604020202020204" pitchFamily="34" charset="0"/>
              <a:buChar char="•"/>
            </a:pPr>
            <a:r>
              <a:rPr lang="en-US" dirty="0">
                <a:solidFill>
                  <a:srgbClr val="55565A"/>
                </a:solidFill>
                <a:latin typeface="Arial"/>
                <a:cs typeface="Arial"/>
              </a:rPr>
              <a:t>Listen to new ideas</a:t>
            </a:r>
          </a:p>
          <a:p>
            <a:pPr marL="285750" indent="-285750">
              <a:buFont typeface="Arial" panose="020B0604020202020204" pitchFamily="34" charset="0"/>
              <a:buChar char="•"/>
            </a:pPr>
            <a:r>
              <a:rPr lang="en-US" sz="1200" dirty="0">
                <a:solidFill>
                  <a:srgbClr val="55565A"/>
                </a:solidFill>
                <a:latin typeface="Arial"/>
                <a:cs typeface="Arial"/>
              </a:rPr>
              <a:t>Allow them to fail </a:t>
            </a:r>
            <a:r>
              <a:rPr lang="en-US" dirty="0">
                <a:solidFill>
                  <a:srgbClr val="55565A"/>
                </a:solidFill>
                <a:latin typeface="Arial"/>
                <a:cs typeface="Arial"/>
              </a:rPr>
              <a:t>and hold them accountable</a:t>
            </a:r>
            <a:endParaRPr lang="en-US" sz="120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Provide immediate feedback  </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Set expectations  </a:t>
            </a:r>
          </a:p>
          <a:p>
            <a:pPr marL="285750" indent="-285750">
              <a:buFont typeface="Arial" panose="020B0604020202020204" pitchFamily="34" charset="0"/>
              <a:buChar char="•"/>
            </a:pPr>
            <a:r>
              <a:rPr lang="en-US" sz="1200" dirty="0">
                <a:solidFill>
                  <a:srgbClr val="55565A"/>
                </a:solidFill>
                <a:latin typeface="Arial" panose="020B0604020202020204" pitchFamily="34" charset="0"/>
                <a:cs typeface="Arial" panose="020B0604020202020204" pitchFamily="34" charset="0"/>
              </a:rPr>
              <a:t>Decide how to communicate – is cell or email better? How often should committees/groups meet and can some work be done online? How do they want to receive reminders?</a:t>
            </a:r>
            <a:endParaRPr lang="en-US" sz="1200" dirty="0">
              <a:solidFill>
                <a:srgbClr val="55565A"/>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n-US" dirty="0">
                <a:solidFill>
                  <a:schemeClr val="tx1"/>
                </a:solidFill>
                <a:latin typeface="Arial" panose="020B0604020202020204" pitchFamily="34" charset="0"/>
                <a:cs typeface="Arial" panose="020B0604020202020204" pitchFamily="34" charset="0"/>
              </a:rPr>
              <a:t>Several Leo advisors were surveyed, and the following few slides are their advice for creating a positive climate, working in groups, listening actively and leading with service.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It is the Leos’ meeting so allow them to run the meetings as they’d like, as they agreed upon at the beginning of the year, and according to the Leo Constitution and Bylaws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Create a neutral environment so that everyone feels welcome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Allow for open discussions – try not to take over too much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Have fun! That can mean having food, starting meetings with ice breakers and playing games.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55565A"/>
                </a:solidFill>
                <a:latin typeface="Arial" charset="0"/>
                <a:ea typeface="+mn-ea"/>
                <a:cs typeface="Arial" charset="0"/>
              </a:rPr>
              <a:t>Host an end of year party celebrating all of their accomplishments. Throughout the year, Leos could receive tickets for helpful behavior for prizes at the party.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Groups can be formed for service and fund-raising activities, as well as in-meeting discussions</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Pick a way to create groups </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Grab a deck of cards: similar suits go together</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Count off: 1s go to together, 2s go together, etc.</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Hand out colored pieces of paper: reds go together, blues together, etc.</a:t>
            </a:r>
          </a:p>
          <a:p>
            <a:pPr marL="742950" lvl="1"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Try to form random groups so Leos can get to know each other</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Share and discuss norms of working together - what are the norms/expectations of working together</a:t>
            </a:r>
          </a:p>
          <a:p>
            <a:pPr marL="285750" indent="-285750">
              <a:buFont typeface="Arial,Sans-Serif" panose="020B0604020202020204" pitchFamily="34" charset="0"/>
              <a:buChar char="•"/>
            </a:pPr>
            <a:r>
              <a:rPr lang="en-US">
                <a:solidFill>
                  <a:srgbClr val="000000"/>
                </a:solidFill>
              </a:rPr>
              <a:t>Encourage everyone to participate and contribute</a:t>
            </a:r>
          </a:p>
          <a:p>
            <a:pPr marL="285750" indent="-285750">
              <a:buFont typeface="Arial,Sans-Serif" panose="020B0604020202020204" pitchFamily="34" charset="0"/>
              <a:buChar char="•"/>
            </a:pPr>
            <a:r>
              <a:rPr lang="en-US" dirty="0">
                <a:solidFill>
                  <a:srgbClr val="000000"/>
                </a:solidFill>
              </a:rPr>
              <a:t>Support new ideas</a:t>
            </a: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en-US" sz="1200" kern="0" dirty="0">
                <a:solidFill>
                  <a:srgbClr val="55565A"/>
                </a:solidFill>
                <a:latin typeface="Arial" charset="0"/>
                <a:ea typeface="+mn-ea"/>
                <a:cs typeface="Arial" charset="0"/>
              </a:rPr>
              <a:t>Active listening</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Encourage Leos to turn off their phones at meetings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Make eye contact with the Leos and encourage them to do the same with others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Ask questions throughout your meetings to ensure Leos are engaged and ask Leos to reflect on their experiences after hosting events</a:t>
            </a:r>
          </a:p>
          <a:p>
            <a:pPr marL="171450" indent="-171450">
              <a:spcBef>
                <a:spcPts val="0"/>
              </a:spcBef>
              <a:spcAft>
                <a:spcPts val="1200"/>
              </a:spcAft>
              <a:buFont typeface="Arial" panose="020B0604020202020204" pitchFamily="34" charset="0"/>
              <a:buChar char="•"/>
              <a:defRPr/>
            </a:pPr>
            <a:r>
              <a:rPr lang="en-US" sz="1200" kern="0" dirty="0">
                <a:solidFill>
                  <a:srgbClr val="55565A"/>
                </a:solidFill>
                <a:latin typeface="Arial" charset="0"/>
                <a:ea typeface="+mn-ea"/>
                <a:cs typeface="Arial" charset="0"/>
              </a:rPr>
              <a:t>Set an agenda in advance for meetings and share that with Leos – be sure to follow it as allowed</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How can you encourage Leos to lead with service?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Give each Leo the opportunity to lead – try to allow for different people  to serve in leadership roles</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Give active praise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Plan in advance - project planning guide on lionsinternational.org</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Assess your community needs and create an action plan  </a:t>
            </a:r>
          </a:p>
          <a:p>
            <a:pPr marL="285750" indent="-285750"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Younger Leos may need to be taught how to contact people – provide them scripts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Stress the importance of building relationships with the community, including knowing local officials and school principals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0" i="0" dirty="0">
                <a:solidFill>
                  <a:srgbClr val="000000"/>
                </a:solidFill>
                <a:effectLst/>
                <a:latin typeface="Calibri" panose="020F0502020204030204" pitchFamily="34" charset="0"/>
              </a:rPr>
              <a:t>Service learning is an educational methodology that engages young people in learning and applying academic, social and personal skills to real-life issues that improve the community. This is particularly helpful for Alpha Leos as they are learning the importance of giving back to their communities.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Five steps to planning a service project: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1: Encourage Leos to investigate what their community needs. They can determine their own skills and interests in relation to the community needs.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2: Leos start to prepare and plan for their service project once they’ve chosen what they want to do.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3: Take action through their service project!</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4: Leos should reflect on how the project went and gather feedback from participants. </a:t>
            </a:r>
          </a:p>
          <a:p>
            <a:pPr marL="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Step 5: Share with the community – through local marketing and social media – the effects of the service project. Be sure to celebrate!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1" dirty="0">
                <a:solidFill>
                  <a:srgbClr val="FF0000"/>
                </a:solidFill>
                <a:latin typeface="Arial" panose="020B0604020202020204" pitchFamily="34" charset="0"/>
                <a:ea typeface="ＭＳ Ｐゴシック" pitchFamily="34" charset="-128"/>
                <a:cs typeface="Arial" panose="020B0604020202020204" pitchFamily="34" charset="0"/>
              </a:rPr>
              <a:t>Instructor Note: </a:t>
            </a:r>
            <a:r>
              <a:rPr lang="en-US" altLang="en-US" sz="1200" kern="1200" dirty="0">
                <a:solidFill>
                  <a:schemeClr val="tx1"/>
                </a:solidFill>
                <a:latin typeface="Arial" panose="020B0604020202020204" pitchFamily="34" charset="0"/>
                <a:ea typeface="ＭＳ Ｐゴシック" pitchFamily="34" charset="-128"/>
                <a:cs typeface="Arial" panose="020B0604020202020204" pitchFamily="34" charset="0"/>
              </a:rPr>
              <a:t>This training is designed to present the modules all together or as stand-alone modules. The general recommendation is that instructors should review the material included in each section and determine the modules that are of greatest relevance to the Leo club advisors in the area. Training facilitators may choose to break the modules into various sessions or separate training programs.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Each module concludes with a suggested reflection or discussion activity. Reflection/discussion prompts can be used in many ways: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Individual reflection – encourage learners to make notes of their answers independently</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solidFill>
                  <a:srgbClr val="FF0000"/>
                </a:solidFill>
                <a:latin typeface="Arial" panose="020B0604020202020204" pitchFamily="34" charset="0"/>
                <a:ea typeface="ＭＳ Ｐゴシック" pitchFamily="34" charset="-128"/>
                <a:cs typeface="Arial" panose="020B0604020202020204" pitchFamily="34" charset="0"/>
              </a:rPr>
              <a:t>Large group discussion – use a flipchart to capture responses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200" kern="1200" dirty="0">
                <a:solidFill>
                  <a:srgbClr val="FF0000"/>
                </a:solidFill>
                <a:latin typeface="Arial" panose="020B0604020202020204" pitchFamily="34" charset="0"/>
                <a:ea typeface="ＭＳ Ｐゴシック" pitchFamily="34" charset="-128"/>
                <a:cs typeface="Arial" panose="020B0604020202020204" pitchFamily="34" charset="0"/>
              </a:rPr>
              <a:t>Small group discussion – allocate additional time for smaller groups to discuss first and then report back their ideas to the larger group</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Instructor Note: </a:t>
            </a:r>
            <a:r>
              <a:rPr lang="en-US" dirty="0">
                <a:solidFill>
                  <a:schemeClr val="tx1"/>
                </a:solidFill>
                <a:latin typeface="+mn-lt"/>
              </a:rPr>
              <a:t>For the optional end of module activity for Module 5, ask participants to spend 5 minutes brainstorming ways they can create a relationship-centered community within their club. Encourage them to share their ideas with the group.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Examples: Team-building activities, work in groups, provide training, etc.</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rPr>
              <a:t>Estimated Time: 15 minutes</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2800" dirty="0">
                <a:latin typeface="Arial" pitchFamily="34" charset="0"/>
                <a:ea typeface="ＭＳ Ｐゴシック" pitchFamily="34" charset="-128"/>
              </a:rPr>
              <a:t>This module will cover: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itchFamily="34" charset="0"/>
                <a:ea typeface="ＭＳ Ｐゴシック" pitchFamily="34" charset="-128"/>
              </a:rPr>
              <a:t>Tips for working with Alphas v. Omegas</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How to start the Leo year</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Importance of relationships and team-building</a:t>
            </a:r>
          </a:p>
          <a:p>
            <a:pPr marL="742950" lvl="1" indent="-285750">
              <a:buFont typeface="Arial" panose="020B0604020202020204" pitchFamily="34" charset="0"/>
              <a:buChar char="•"/>
              <a:defRPr/>
            </a:pPr>
            <a:r>
              <a:rPr lang="en-US" altLang="en-US" sz="2800" dirty="0">
                <a:latin typeface="Arial" pitchFamily="34" charset="0"/>
                <a:ea typeface="ＭＳ Ｐゴシック" pitchFamily="34" charset="-128"/>
              </a:rPr>
              <a:t>Empowering Leos to lead </a:t>
            </a:r>
          </a:p>
          <a:p>
            <a:pPr marL="742950" lvl="1" indent="-285750">
              <a:buFont typeface="Arial" panose="020B0604020202020204" pitchFamily="34" charset="0"/>
              <a:buChar char="•"/>
              <a:defRPr/>
            </a:pPr>
            <a:r>
              <a:rPr lang="en-US" sz="2800" dirty="0">
                <a:latin typeface="Arial" pitchFamily="34" charset="0"/>
                <a:ea typeface="ＭＳ Ｐゴシック" pitchFamily="34" charset="-128"/>
              </a:rPr>
              <a:t>Tips for creating a positive climate, working in groups, active listening, and leadership/service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of this module, the participants should have basic ideas of how to work with younger people.</a:t>
            </a:r>
            <a:endParaRPr lang="en-US" sz="1200" kern="1200" dirty="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Lion, you have a lot of experience working with your peers. How might working with younger people be different than working with your fellow Lions? What might you need to consider? How will you adapt?</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ea typeface="ＭＳ Ｐゴシック" pitchFamily="34" charset="-128"/>
                <a:cs typeface="Arial" panose="020B0604020202020204" pitchFamily="34" charset="0"/>
              </a:rPr>
              <a:t>While youth and young adults have many things in common, these two groups are in very different life stages, and therefore require developmentally appropriate activities to accommodate their needs. For example, young people in their mid to late teens are likely concerned with graduating from high school/secondary school, while young adults in their mid-to-late 20s are likely preparing to graduate from university and/or begin their professional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Arial" panose="020B0604020202020204" pitchFamily="34" charset="0"/>
                <a:ea typeface="ＭＳ Ｐゴシック" pitchFamily="34" charset="-128"/>
                <a:cs typeface="Arial" panose="020B0604020202020204" pitchFamily="34" charset="0"/>
              </a:rPr>
              <a:t>Refer to Leo Advisor Training Module 2 for more on specific Leo advisor responsibilities. </a:t>
            </a:r>
            <a:endParaRPr lang="en-US" i="1"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en-US" dirty="0"/>
              <a:t>As an advisor you are instrumental in building and maintaining a thriving Leo club. Here are a few key components of successful Leo clubs. The next few slides will help explain more about these concepts and how to implement them.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dirty="0">
                <a:solidFill>
                  <a:srgbClr val="000000"/>
                </a:solidFill>
                <a:latin typeface="Times New Roman"/>
                <a:cs typeface="Times New Roman"/>
              </a:rPr>
              <a:t>Leo clubs that incorporate this type of learning and encourage its members to build these skills maintain positive environments and build strong teams as a result of relationship-centered communities.</a:t>
            </a:r>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All SEL instruction is based upon the teaching of five core competencies. In its </a:t>
            </a:r>
            <a:r>
              <a:rPr lang="en-US" sz="1800" b="0" i="1" u="none" strike="noStrike" baseline="0" dirty="0">
                <a:latin typeface="Times New Roman" panose="02020603050405020304" pitchFamily="18" charset="0"/>
              </a:rPr>
              <a:t>Safe and Sound </a:t>
            </a:r>
            <a:r>
              <a:rPr lang="en-US" sz="1800" b="0" i="0" u="none" strike="noStrike" baseline="0" dirty="0">
                <a:latin typeface="Times New Roman" panose="02020603050405020304" pitchFamily="18" charset="0"/>
              </a:rPr>
              <a:t>guide (2003), the Collaborative for Academic, Social and Emotional Learning (CASEL) defines these five core competencies as:</a:t>
            </a:r>
          </a:p>
          <a:p>
            <a:pPr algn="l"/>
            <a:r>
              <a:rPr lang="en-US" sz="1800" b="1" i="1" u="none" strike="noStrike" baseline="0" dirty="0">
                <a:latin typeface="Times New Roman" panose="02020603050405020304" pitchFamily="18" charset="0"/>
              </a:rPr>
              <a:t>Self-Awareness: </a:t>
            </a:r>
            <a:r>
              <a:rPr lang="en-US" sz="1800" b="0" i="0" u="none" strike="noStrike" baseline="0" dirty="0">
                <a:latin typeface="Times New Roman" panose="02020603050405020304" pitchFamily="18" charset="0"/>
              </a:rPr>
              <a:t>Recognizing feelings as they occur; having a realistic assessment of one’s own abilities and a well-grounded sense of self-confidence.</a:t>
            </a:r>
          </a:p>
          <a:p>
            <a:pPr algn="l"/>
            <a:r>
              <a:rPr lang="en-US" sz="1800" b="1" i="1" u="none" strike="noStrike" baseline="0" dirty="0">
                <a:latin typeface="Times New Roman" panose="02020603050405020304" pitchFamily="18" charset="0"/>
              </a:rPr>
              <a:t>Social Awareness: </a:t>
            </a:r>
            <a:r>
              <a:rPr lang="en-US" sz="1800" b="0" i="0" u="none" strike="noStrike" baseline="0" dirty="0">
                <a:latin typeface="Times New Roman" panose="02020603050405020304" pitchFamily="18" charset="0"/>
              </a:rPr>
              <a:t>Sensing what others are feeling; being able to take their perspective; appreciating and interacting positively with diverse groups.</a:t>
            </a:r>
          </a:p>
          <a:p>
            <a:pPr algn="l"/>
            <a:r>
              <a:rPr lang="en-US" sz="1800" b="1" i="1" u="none" strike="noStrike" baseline="0" dirty="0">
                <a:latin typeface="Times New Roman" panose="02020603050405020304" pitchFamily="18" charset="0"/>
              </a:rPr>
              <a:t>Self-Management: </a:t>
            </a:r>
            <a:r>
              <a:rPr lang="en-US" sz="1800" b="0" i="0" u="none" strike="noStrike" baseline="0" dirty="0">
                <a:latin typeface="Times New Roman" panose="02020603050405020304" pitchFamily="18" charset="0"/>
              </a:rPr>
              <a:t>Handling emotions so they facilitate rather than interfere with the task at hand; delaying gratification to pursue goals; persevering in the face of setbacks.</a:t>
            </a:r>
          </a:p>
          <a:p>
            <a:pPr algn="l"/>
            <a:r>
              <a:rPr lang="en-US" sz="1800" b="1" i="1" u="none" strike="noStrike" baseline="0" dirty="0">
                <a:latin typeface="Times New Roman" panose="02020603050405020304" pitchFamily="18" charset="0"/>
              </a:rPr>
              <a:t>Relationship Skills: </a:t>
            </a:r>
            <a:r>
              <a:rPr lang="en-US" sz="1800" b="0" i="0" u="none" strike="noStrike" baseline="0" dirty="0">
                <a:latin typeface="Times New Roman" panose="02020603050405020304" pitchFamily="18" charset="0"/>
              </a:rPr>
              <a:t>Handling emotions in relationships effectively; establishing and maintaining healthy and rewarding relationships based on cooperation; negotiating solutions to conflict; seeking help when needed.</a:t>
            </a:r>
          </a:p>
          <a:p>
            <a:pPr algn="l"/>
            <a:r>
              <a:rPr lang="en-US" sz="1800" b="1" i="1" u="none" strike="noStrike" baseline="0" dirty="0">
                <a:latin typeface="Times New Roman" panose="02020603050405020304" pitchFamily="18" charset="0"/>
              </a:rPr>
              <a:t>Responsible Decision Making: </a:t>
            </a:r>
            <a:r>
              <a:rPr lang="en-US" sz="1800" b="0" i="0" u="none" strike="noStrike" baseline="0" dirty="0">
                <a:latin typeface="Times New Roman" panose="02020603050405020304" pitchFamily="18" charset="0"/>
              </a:rPr>
              <a:t>Accurately assessing risks; making decisions based on a consideration of all relevant factors and the likely consequences</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confirms that a relationship-centered community builds resilience and maximizes young people’s ability to learn academically as well as thrive socially and emotionally. </a:t>
            </a:r>
            <a:r>
              <a:rPr lang="en-US" dirty="0">
                <a:solidFill>
                  <a:srgbClr val="FF0000"/>
                </a:solidFill>
              </a:rPr>
              <a:t>When members of your club feel part of this type of community, they are more likely to remain members, are excited to serve together and want to invite others to participate. </a:t>
            </a:r>
            <a:endParaRPr lang="en-US" dirty="0">
              <a:solidFill>
                <a:srgbClr val="000000"/>
              </a:solidFill>
              <a:cs typeface="Calibri"/>
            </a:endParaRP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n-US" sz="1800" dirty="0">
                <a:solidFill>
                  <a:schemeClr val="tx1"/>
                </a:solidFill>
                <a:effectLst/>
                <a:latin typeface="Segoe UI" panose="020B0502040204020203" pitchFamily="34" charset="0"/>
                <a:cs typeface="Arial" panose="020B0604020202020204" pitchFamily="34" charset="0"/>
              </a:rPr>
              <a:t>The following slides share examples of how you can establish a relationship-centered community, including team-building and techniques to empower Leos to lead.</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4/1/2024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4/1/2024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pt-BR" sz="3600" b="1" dirty="0">
                <a:solidFill>
                  <a:srgbClr val="55565A"/>
                </a:solidFill>
                <a:latin typeface="Arial Black" panose="020B0604020202020204" pitchFamily="34" charset="0"/>
                <a:cs typeface="Arial" panose="020B0604020202020204" pitchFamily="34" charset="0"/>
              </a:rPr>
              <a:t>Conselheiro de Leo clubes </a:t>
            </a:r>
          </a:p>
          <a:p>
            <a:r>
              <a:rPr lang="pt-BR" sz="3600" b="1" dirty="0">
                <a:solidFill>
                  <a:srgbClr val="55565A"/>
                </a:solidFill>
                <a:latin typeface="Arial Black" panose="020B0604020202020204" pitchFamily="34" charset="0"/>
                <a:cs typeface="Arial" panose="020B0604020202020204" pitchFamily="34" charset="0"/>
              </a:rPr>
              <a:t>Treinamento e Orientação</a:t>
            </a:r>
          </a:p>
          <a:p>
            <a:pPr>
              <a:lnSpc>
                <a:spcPct val="150000"/>
              </a:lnSpc>
            </a:pPr>
            <a:r>
              <a:rPr lang="pt-BR" sz="2400" dirty="0">
                <a:solidFill>
                  <a:srgbClr val="00AC69"/>
                </a:solidFill>
                <a:latin typeface="Arial" panose="020B0604020202020204" pitchFamily="34" charset="0"/>
                <a:cs typeface="Arial" panose="020B0604020202020204" pitchFamily="34" charset="0"/>
              </a:rPr>
              <a:t>LIONS INTERNATIONAL</a:t>
            </a:r>
            <a:endParaRPr lang="pt-BR" sz="2800" dirty="0">
              <a:solidFill>
                <a:srgbClr val="00AC69"/>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788761" y="496541"/>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55565A"/>
                </a:solidFill>
                <a:latin typeface="Arial"/>
                <a:ea typeface="ヒラギノ角ゴ Pro W3"/>
                <a:cs typeface="Arial"/>
              </a:rPr>
              <a:t>Criar uma comunidade centrada no relacionamento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Cumprimente e faça um breve contato com cada jovem sempre que se reunirem. </a:t>
            </a:r>
          </a:p>
          <a:p>
            <a:pPr marL="457200" indent="-45720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Estabeleça acordos compartilhados para serem usados durante as reuniões e sempre que os Leos se reunirem.</a:t>
            </a:r>
          </a:p>
          <a:p>
            <a:pPr marL="457200" indent="-457200">
              <a:buFont typeface="Arial" panose="020B0604020202020204" pitchFamily="34" charset="0"/>
              <a:buChar char="•"/>
            </a:pPr>
            <a:r>
              <a:rPr lang="pt-BR" sz="2800">
                <a:solidFill>
                  <a:srgbClr val="55565A"/>
                </a:solidFill>
                <a:latin typeface="Arial"/>
                <a:cs typeface="Arial"/>
              </a:rPr>
              <a:t>Sempre que os Leos estiverem trabalhando em algum projeto, ou planejando suas experiências de serviço, certifique-se de que cada jovem desempenhe um papel com base em seus próprios gostos, habilidades, interesses e talentos.</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pt-BR">
                <a:solidFill>
                  <a:srgbClr val="55565A"/>
                </a:solidFill>
                <a:latin typeface="Arial" panose="020B0604020202020204" pitchFamily="34" charset="0"/>
                <a:cs typeface="Arial" panose="020B0604020202020204" pitchFamily="34" charset="0"/>
              </a:rPr>
              <a:t>Adaptado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rgbClr val="616262"/>
                </a:solidFill>
                <a:latin typeface="Arial" panose="020B0604020202020204" pitchFamily="34" charset="0"/>
                <a:cs typeface="Arial" panose="020B0604020202020204" pitchFamily="34" charset="0"/>
              </a:rPr>
              <a:t>Formação de equipe</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pt-BR" sz="2800">
                <a:solidFill>
                  <a:srgbClr val="55565A"/>
                </a:solidFill>
                <a:latin typeface="Arial" panose="020B0604020202020204" pitchFamily="34" charset="0"/>
                <a:cs typeface="Arial" panose="020B0604020202020204" pitchFamily="34" charset="0"/>
              </a:rPr>
              <a:t>Crie oportunidades para que os Leos se conectem e se conheçam.</a:t>
            </a:r>
          </a:p>
          <a:p>
            <a:endParaRPr lang="en-US" sz="2800" dirty="0">
              <a:solidFill>
                <a:srgbClr val="55565A"/>
              </a:solidFill>
              <a:latin typeface="Arial" panose="020B0604020202020204" pitchFamily="34" charset="0"/>
              <a:cs typeface="Arial" panose="020B0604020202020204" pitchFamily="34" charset="0"/>
            </a:endParaRPr>
          </a:p>
          <a:p>
            <a:r>
              <a:rPr lang="pt-BR" sz="2800">
                <a:solidFill>
                  <a:srgbClr val="55565A"/>
                </a:solidFill>
                <a:latin typeface="Arial"/>
                <a:cs typeface="Arial"/>
              </a:rPr>
              <a:t>Conduza energizadores e faça atividades que promovam a formação de equipes para estabelecer conexões e um senso de pertencimento.</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55565A"/>
                </a:solidFill>
              </a:rPr>
              <a:t>Iniciando o ano Leonístico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Ajude os Leos a conhecerem uns aos outros e a você</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Estabeleça um acordo comunitário compartilhado e em grupo</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Compartilhe a história do Programa Leo Clube e o lema LEO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Eleição/nomeação de dirigentes e treinamento</a:t>
            </a:r>
          </a:p>
          <a:p>
            <a:pPr marL="285750" indent="-285750">
              <a:buFont typeface="Arial" panose="020B0604020202020204" pitchFamily="34" charset="0"/>
              <a:buChar char="•"/>
            </a:pPr>
            <a:r>
              <a:rPr lang="pt-BR" sz="2800">
                <a:solidFill>
                  <a:srgbClr val="55565A"/>
                </a:solidFill>
                <a:latin typeface="Arial"/>
                <a:cs typeface="Arial"/>
              </a:rPr>
              <a:t>Discuta o que eles gostariam de fazer e realizar este ano</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rgbClr val="616262"/>
                </a:solidFill>
                <a:latin typeface="Arial" panose="020B0604020202020204" pitchFamily="34" charset="0"/>
                <a:cs typeface="Arial" panose="020B0604020202020204" pitchFamily="34" charset="0"/>
              </a:rPr>
              <a:t>Capacitando os Leos a liderar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pt-BR" sz="2800">
                <a:solidFill>
                  <a:srgbClr val="55565A"/>
                </a:solidFill>
                <a:latin typeface="Arial"/>
                <a:cs typeface="Arial"/>
              </a:rPr>
              <a:t>Determine as expectativas </a:t>
            </a:r>
          </a:p>
          <a:p>
            <a:pPr marL="285750" indent="-285750">
              <a:buFont typeface="Arial" panose="020B0604020202020204" pitchFamily="34" charset="0"/>
              <a:buChar char="•"/>
            </a:pPr>
            <a:r>
              <a:rPr lang="pt-BR" sz="2800">
                <a:solidFill>
                  <a:srgbClr val="55565A"/>
                </a:solidFill>
                <a:latin typeface="Arial"/>
                <a:cs typeface="Arial"/>
              </a:rPr>
              <a:t>Identifique talentos e incentive seu uso</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Assegure que todos tenham um trabalho ou propósito</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Planeje seu calendário para o ano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Dê a todos a chance de participar</a:t>
            </a:r>
          </a:p>
          <a:p>
            <a:pPr marL="285750" indent="-285750">
              <a:buFont typeface="Arial" panose="020B0604020202020204" pitchFamily="34" charset="0"/>
              <a:buChar char="•"/>
            </a:pPr>
            <a:r>
              <a:rPr lang="pt-BR" sz="2800">
                <a:solidFill>
                  <a:srgbClr val="55565A"/>
                </a:solidFill>
                <a:latin typeface="Arial"/>
                <a:cs typeface="Arial"/>
              </a:rPr>
              <a:t>Ouça  à novas ideias</a:t>
            </a:r>
          </a:p>
          <a:p>
            <a:pPr marL="285750" indent="-285750">
              <a:buFont typeface="Arial" panose="020B0604020202020204" pitchFamily="34" charset="0"/>
              <a:buChar char="•"/>
            </a:pPr>
            <a:r>
              <a:rPr lang="pt-BR" sz="2800">
                <a:solidFill>
                  <a:srgbClr val="55565A"/>
                </a:solidFill>
                <a:latin typeface="Arial"/>
                <a:cs typeface="Arial"/>
              </a:rPr>
              <a:t>Permita que eles falhem e os responsabilize</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Forneça feedback imediato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Decida como comunicar uns com os outros</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pt-BR" sz="4000" b="1">
                <a:solidFill>
                  <a:schemeClr val="bg1">
                    <a:alpha val="99000"/>
                  </a:schemeClr>
                </a:solidFill>
                <a:latin typeface="Arial Black" panose="020B0604020202020204" pitchFamily="34" charset="0"/>
                <a:ea typeface="Arial" charset="0"/>
                <a:cs typeface="Arial Black" panose="020B0604020202020204" pitchFamily="34" charset="0"/>
              </a:rPr>
              <a:t>Dicas dos consultores da Leo</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262432"/>
          </a:xfrm>
          <a:prstGeom prst="rect">
            <a:avLst/>
          </a:prstGeom>
          <a:noFill/>
        </p:spPr>
        <p:txBody>
          <a:bodyPr wrap="square">
            <a:spAutoFit/>
          </a:bodyPr>
          <a:lstStyle/>
          <a:p>
            <a:pPr>
              <a:spcAft>
                <a:spcPts val="600"/>
              </a:spcAft>
            </a:pPr>
            <a:r>
              <a:rPr lang="pt-BR" sz="3200" b="1">
                <a:solidFill>
                  <a:schemeClr val="bg1"/>
                </a:solidFill>
                <a:latin typeface="Arial" panose="020B0604020202020204" pitchFamily="34" charset="0"/>
                <a:cs typeface="Arial" panose="020B0604020202020204" pitchFamily="34" charset="0"/>
              </a:rPr>
              <a:t>Criação de um clima positivo</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É a reunião dos Leos  </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Ambiente neutro  </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Discussão aberta  </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Divirta-se!  </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Comida e jogos</a:t>
            </a:r>
          </a:p>
          <a:p>
            <a:pPr marL="342900" indent="-342900">
              <a:spcAft>
                <a:spcPts val="600"/>
              </a:spcAft>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Festa de final de ano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rgbClr val="616262"/>
                </a:solidFill>
                <a:latin typeface="Arial" panose="020B0604020202020204" pitchFamily="34" charset="0"/>
                <a:cs typeface="Arial" panose="020B0604020202020204" pitchFamily="34" charset="0"/>
              </a:rPr>
              <a:t>Trabalho em grupos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Formar comitês para atividades de serviço e arrecadação de fundos</a:t>
            </a:r>
          </a:p>
          <a:p>
            <a:pPr marL="914400" lvl="1" indent="-457200">
              <a:buFont typeface="Courier New" panose="02070309020205020404" pitchFamily="49" charset="0"/>
              <a:buChar char="o"/>
            </a:pPr>
            <a:r>
              <a:rPr lang="pt-BR" sz="2800">
                <a:solidFill>
                  <a:srgbClr val="55565A"/>
                </a:solidFill>
                <a:latin typeface="Arial" panose="020B0604020202020204" pitchFamily="34" charset="0"/>
                <a:cs typeface="Arial" panose="020B0604020202020204" pitchFamily="34" charset="0"/>
              </a:rPr>
              <a:t>Permitir que os Leos escolham o que mais lhes interessa</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Para discussões durante a reunião, encontre uma maneira criativa de formar grupos e eliminar cliques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Compartilhar normas de trabalho em conjunto  </a:t>
            </a:r>
          </a:p>
          <a:p>
            <a:pPr marL="285750" indent="-285750">
              <a:buFont typeface="Arial" panose="020B0604020202020204" pitchFamily="34" charset="0"/>
              <a:buChar char="•"/>
            </a:pPr>
            <a:r>
              <a:rPr lang="pt-BR" sz="2800">
                <a:solidFill>
                  <a:srgbClr val="55565A"/>
                </a:solidFill>
                <a:latin typeface="Arial"/>
                <a:cs typeface="Arial"/>
              </a:rPr>
              <a:t>Incentivar todos a participar e contribuir</a:t>
            </a:r>
          </a:p>
          <a:p>
            <a:pPr marL="285750" indent="-285750">
              <a:buFont typeface="Arial" panose="020B0604020202020204" pitchFamily="34" charset="0"/>
              <a:buChar char="•"/>
            </a:pPr>
            <a:r>
              <a:rPr lang="pt-BR" sz="2800">
                <a:solidFill>
                  <a:srgbClr val="55565A"/>
                </a:solidFill>
                <a:latin typeface="Arial"/>
                <a:cs typeface="Arial"/>
              </a:rPr>
              <a:t>Apoiar novas ideias</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616262"/>
                </a:solidFill>
              </a:rPr>
              <a:t>Ouvir atentamente</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rgbClr val="616262"/>
                </a:solidFill>
                <a:latin typeface="Arial" panose="020B0604020202020204" pitchFamily="34" charset="0"/>
                <a:cs typeface="Arial" panose="020B0604020202020204" pitchFamily="34" charset="0"/>
              </a:rPr>
              <a:t>Liderar através do Serviço</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Dê a cada Leo a oportunidade de liderar</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Faça elogios ativamente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Planeje com bastante antecedência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Crie uma avaliação da comunidade e planos de ação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Ensine os Leos a criar relacionamentos com a comunidade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rgbClr val="616262"/>
                </a:solidFill>
                <a:latin typeface="Arial" panose="020B0604020202020204" pitchFamily="34" charset="0"/>
                <a:cs typeface="Arial" panose="020B0604020202020204" pitchFamily="34" charset="0"/>
              </a:rPr>
              <a:t>Cinco etapas do aprendizado de serviço</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pt-BR" sz="2800">
                <a:solidFill>
                  <a:srgbClr val="55565A"/>
                </a:solidFill>
                <a:latin typeface="Arial" panose="020B0604020202020204" pitchFamily="34" charset="0"/>
                <a:cs typeface="Arial" panose="020B0604020202020204" pitchFamily="34" charset="0"/>
              </a:rPr>
              <a:t>Etapa 1: Investigação</a:t>
            </a:r>
          </a:p>
          <a:p>
            <a:r>
              <a:rPr lang="pt-BR" sz="2800">
                <a:solidFill>
                  <a:srgbClr val="55565A"/>
                </a:solidFill>
                <a:latin typeface="Arial" panose="020B0604020202020204" pitchFamily="34" charset="0"/>
                <a:cs typeface="Arial" panose="020B0604020202020204" pitchFamily="34" charset="0"/>
              </a:rPr>
              <a:t>Etapa 2: Preparação e Planejamento</a:t>
            </a:r>
          </a:p>
          <a:p>
            <a:r>
              <a:rPr lang="pt-BR" sz="2800">
                <a:solidFill>
                  <a:srgbClr val="55565A"/>
                </a:solidFill>
                <a:latin typeface="Arial" panose="020B0604020202020204" pitchFamily="34" charset="0"/>
                <a:cs typeface="Arial" panose="020B0604020202020204" pitchFamily="34" charset="0"/>
              </a:rPr>
              <a:t>Etapa 3: Ação</a:t>
            </a:r>
          </a:p>
          <a:p>
            <a:r>
              <a:rPr lang="pt-BR" sz="2800">
                <a:solidFill>
                  <a:srgbClr val="55565A"/>
                </a:solidFill>
                <a:latin typeface="Arial" panose="020B0604020202020204" pitchFamily="34" charset="0"/>
                <a:cs typeface="Arial" panose="020B0604020202020204" pitchFamily="34" charset="0"/>
              </a:rPr>
              <a:t>Etapa 4: Reflexão</a:t>
            </a:r>
          </a:p>
          <a:p>
            <a:r>
              <a:rPr lang="pt-BR" sz="2800">
                <a:solidFill>
                  <a:srgbClr val="55565A"/>
                </a:solidFill>
                <a:latin typeface="Arial" panose="020B0604020202020204" pitchFamily="34" charset="0"/>
                <a:cs typeface="Arial" panose="020B0604020202020204" pitchFamily="34" charset="0"/>
              </a:rPr>
              <a:t>Etapa 5: Demonstração e comemoração</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pt-BR">
                <a:solidFill>
                  <a:srgbClr val="55565A"/>
                </a:solidFill>
                <a:latin typeface="Arial" panose="020B0604020202020204" pitchFamily="34" charset="0"/>
                <a:cs typeface="Arial" panose="020B0604020202020204" pitchFamily="34" charset="0"/>
              </a:rPr>
              <a:t>Adaptado de:</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7122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67745"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6024778" y="1626331"/>
            <a:ext cx="5320880" cy="3333280"/>
            <a:chOff x="4739767" y="1033790"/>
            <a:chExt cx="8240314"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pt-BR" sz="2000" b="1">
                  <a:solidFill>
                    <a:srgbClr val="407CCA"/>
                  </a:solidFill>
                  <a:latin typeface="Arial" panose="020B0604020202020204" pitchFamily="34" charset="0"/>
                  <a:cs typeface="Arial" panose="020B0604020202020204" pitchFamily="34" charset="0"/>
                </a:rPr>
                <a:t>Módulo 1</a:t>
              </a:r>
              <a:r>
                <a:rPr lang="pt-BR" sz="2000">
                  <a:latin typeface="Arial" panose="020B0604020202020204" pitchFamily="34" charset="0"/>
                  <a:cs typeface="Arial" panose="020B0604020202020204" pitchFamily="34" charset="0"/>
                </a:rPr>
                <a:t> </a:t>
              </a:r>
              <a:r>
                <a:rPr lang="pt-BR" sz="2000">
                  <a:solidFill>
                    <a:srgbClr val="EBB700"/>
                  </a:solidFill>
                  <a:latin typeface="Arial" panose="020B0604020202020204" pitchFamily="34" charset="0"/>
                  <a:cs typeface="Arial" panose="020B0604020202020204" pitchFamily="34" charset="0"/>
                </a:rPr>
                <a:t>//</a:t>
              </a:r>
              <a:r>
                <a:rPr lang="pt-BR" sz="2000">
                  <a:solidFill>
                    <a:srgbClr val="55565A"/>
                  </a:solidFill>
                  <a:latin typeface="Arial" panose="020B0604020202020204" pitchFamily="34" charset="0"/>
                  <a:cs typeface="Arial" panose="020B0604020202020204" pitchFamily="34" charset="0"/>
                </a:rPr>
                <a:t> Visão Geral do Programa de Leo Clubes</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pt-BR" sz="2000" b="1">
                  <a:solidFill>
                    <a:srgbClr val="407CCA"/>
                  </a:solidFill>
                  <a:latin typeface="Arial" panose="020B0604020202020204" pitchFamily="34" charset="0"/>
                  <a:cs typeface="Arial" panose="020B0604020202020204" pitchFamily="34" charset="0"/>
                </a:rPr>
                <a:t>Módulo 2 </a:t>
              </a:r>
              <a:r>
                <a:rPr lang="pt-BR" sz="2000">
                  <a:solidFill>
                    <a:srgbClr val="EBB700"/>
                  </a:solidFill>
                  <a:latin typeface="Arial" panose="020B0604020202020204" pitchFamily="34" charset="0"/>
                  <a:cs typeface="Arial" panose="020B0604020202020204" pitchFamily="34" charset="0"/>
                </a:rPr>
                <a:t>// </a:t>
              </a:r>
              <a:r>
                <a:rPr lang="pt-BR" sz="2000">
                  <a:solidFill>
                    <a:srgbClr val="55565A"/>
                  </a:solidFill>
                  <a:latin typeface="Arial" panose="020B0604020202020204" pitchFamily="34" charset="0"/>
                  <a:cs typeface="Arial" panose="020B0604020202020204" pitchFamily="34" charset="0"/>
                </a:rPr>
                <a:t>O Papel do Conselheiro de Leo Clubes</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pt-BR" sz="2000" b="1">
                  <a:solidFill>
                    <a:srgbClr val="407CCA"/>
                  </a:solidFill>
                  <a:latin typeface="Arial" panose="020B0604020202020204" pitchFamily="34" charset="0"/>
                  <a:cs typeface="Arial" panose="020B0604020202020204" pitchFamily="34" charset="0"/>
                </a:rPr>
                <a:t>Módulo 3</a:t>
              </a:r>
              <a:r>
                <a:rPr lang="pt-BR" sz="2000">
                  <a:latin typeface="Arial" panose="020B0604020202020204" pitchFamily="34" charset="0"/>
                  <a:cs typeface="Arial" panose="020B0604020202020204" pitchFamily="34" charset="0"/>
                </a:rPr>
                <a:t> </a:t>
              </a:r>
              <a:r>
                <a:rPr lang="pt-BR" sz="2000">
                  <a:solidFill>
                    <a:srgbClr val="EBB700"/>
                  </a:solidFill>
                  <a:latin typeface="Arial" panose="020B0604020202020204" pitchFamily="34" charset="0"/>
                  <a:cs typeface="Arial" panose="020B0604020202020204" pitchFamily="34" charset="0"/>
                </a:rPr>
                <a:t>// </a:t>
              </a:r>
              <a:r>
                <a:rPr lang="pt-BR" sz="2000">
                  <a:solidFill>
                    <a:srgbClr val="55565A"/>
                  </a:solidFill>
                  <a:latin typeface="Arial" panose="020B0604020202020204" pitchFamily="34" charset="0"/>
                  <a:cs typeface="Arial" panose="020B0604020202020204" pitchFamily="34" charset="0"/>
                </a:rPr>
                <a:t>Administração de Leo Clubs</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pt-BR" sz="2000" b="1">
                  <a:solidFill>
                    <a:srgbClr val="407CCA"/>
                  </a:solidFill>
                  <a:latin typeface="Arial" panose="020B0604020202020204" pitchFamily="34" charset="0"/>
                  <a:cs typeface="Arial" panose="020B0604020202020204" pitchFamily="34" charset="0"/>
                </a:rPr>
                <a:t>Módulo 4</a:t>
              </a:r>
              <a:r>
                <a:rPr lang="pt-BR" sz="2000">
                  <a:latin typeface="Arial" panose="020B0604020202020204" pitchFamily="34" charset="0"/>
                  <a:cs typeface="Arial" panose="020B0604020202020204" pitchFamily="34" charset="0"/>
                </a:rPr>
                <a:t> </a:t>
              </a:r>
              <a:r>
                <a:rPr lang="pt-BR" sz="2000">
                  <a:solidFill>
                    <a:srgbClr val="EBB700"/>
                  </a:solidFill>
                  <a:latin typeface="Arial" panose="020B0604020202020204" pitchFamily="34" charset="0"/>
                  <a:cs typeface="Arial" panose="020B0604020202020204" pitchFamily="34" charset="0"/>
                </a:rPr>
                <a:t>//</a:t>
              </a:r>
              <a:r>
                <a:rPr lang="pt-BR" sz="2000">
                  <a:solidFill>
                    <a:srgbClr val="55565A"/>
                  </a:solidFill>
                  <a:latin typeface="Arial" panose="020B0604020202020204" pitchFamily="34" charset="0"/>
                  <a:cs typeface="Arial" panose="020B0604020202020204" pitchFamily="34" charset="0"/>
                </a:rPr>
                <a:t> Recursos do Programa de Leo Clubs</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pt-BR" sz="2000" b="1">
                  <a:solidFill>
                    <a:srgbClr val="407CCA"/>
                  </a:solidFill>
                </a:rPr>
                <a:t>Módulo 5 </a:t>
              </a:r>
              <a:r>
                <a:rPr lang="pt-BR" sz="2000">
                  <a:solidFill>
                    <a:srgbClr val="EBB700"/>
                  </a:solidFill>
                </a:rPr>
                <a:t>/// </a:t>
              </a:r>
              <a:r>
                <a:rPr lang="pt-BR" sz="2000">
                  <a:solidFill>
                    <a:srgbClr val="55565A"/>
                  </a:solidFill>
                </a:rPr>
                <a:t>Como Trabalhar com os Jovens</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2955960"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pt-BR" sz="6000" b="1">
                <a:solidFill>
                  <a:schemeClr val="bg1"/>
                </a:solidFill>
                <a:latin typeface="Arial Black" panose="020B0604020202020204" pitchFamily="34" charset="0"/>
                <a:ea typeface="Arial" charset="0"/>
                <a:cs typeface="Arial Black" panose="020B0604020202020204" pitchFamily="34" charset="0"/>
              </a:rPr>
              <a:t>Módulos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6024778" y="5308424"/>
            <a:ext cx="5141151" cy="400110"/>
          </a:xfrm>
          <a:prstGeom prst="rect">
            <a:avLst/>
          </a:prstGeom>
          <a:noFill/>
        </p:spPr>
        <p:txBody>
          <a:bodyPr wrap="none" lIns="91440" tIns="45720" rIns="91440" bIns="45720" rtlCol="0" anchor="t">
            <a:spAutoFit/>
          </a:bodyPr>
          <a:lstStyle/>
          <a:p>
            <a:r>
              <a:rPr lang="pt-BR" sz="2000" b="1">
                <a:solidFill>
                  <a:srgbClr val="407CCA"/>
                </a:solidFill>
              </a:rPr>
              <a:t>Módulo 6</a:t>
            </a:r>
            <a:r>
              <a:rPr lang="pt-BR" sz="2000"/>
              <a:t> </a:t>
            </a:r>
            <a:r>
              <a:rPr lang="pt-BR" sz="2000">
                <a:solidFill>
                  <a:srgbClr val="EBB700"/>
                </a:solidFill>
              </a:rPr>
              <a:t>// </a:t>
            </a:r>
            <a:r>
              <a:rPr lang="pt-BR" sz="2000">
                <a:solidFill>
                  <a:srgbClr val="55565A"/>
                </a:solidFill>
                <a:latin typeface="Arial" panose="020B0604020202020204" pitchFamily="34" charset="0"/>
                <a:cs typeface="Arial" panose="020B0604020202020204" pitchFamily="34" charset="0"/>
              </a:rPr>
              <a:t>Continuação da Jornada de Serviços</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chemeClr val="bg1"/>
                </a:solidFill>
                <a:effectLst>
                  <a:glow>
                    <a:schemeClr val="bg1"/>
                  </a:glow>
                </a:effectLst>
              </a:rPr>
              <a:t>Resumo</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lIns="91440" tIns="45720" rIns="91440" bIns="45720" rtlCol="0" anchor="t">
            <a:spAutoFit/>
          </a:bodyPr>
          <a:lstStyle/>
          <a:p>
            <a:r>
              <a:rPr lang="pt-BR" sz="2400">
                <a:solidFill>
                  <a:schemeClr val="bg1"/>
                </a:solidFill>
                <a:latin typeface="Arial" panose="020B0604020202020204" pitchFamily="34" charset="0"/>
                <a:cs typeface="Arial" panose="020B0604020202020204" pitchFamily="34" charset="0"/>
              </a:rPr>
              <a:t>Pontos importantes do módulo</a:t>
            </a:r>
          </a:p>
          <a:p>
            <a:pPr marL="342900" indent="-342900">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Estabelecer uma comunidade centrada no relacionamento, incluindo iniciar o ano com atividades de formação de equipe e planejar o ano juntos</a:t>
            </a:r>
          </a:p>
          <a:p>
            <a:pPr marL="342900" indent="-342900">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Os Leos lideram e os conselheiros os ajudam a fazê-lo</a:t>
            </a:r>
          </a:p>
          <a:p>
            <a:pPr marL="342900" indent="-342900">
              <a:buFont typeface="Arial" panose="020B0604020202020204" pitchFamily="34" charset="0"/>
              <a:buChar char="•"/>
            </a:pPr>
            <a:r>
              <a:rPr lang="pt-BR" sz="2400">
                <a:solidFill>
                  <a:schemeClr val="bg1"/>
                </a:solidFill>
                <a:latin typeface="Arial"/>
                <a:cs typeface="Arial"/>
              </a:rPr>
              <a:t>Criar um clima positivo, trabalhar em grupos, ouvir atentamente e liderar por meio do serviço e do exemplo</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pt-BR" sz="2400">
                <a:solidFill>
                  <a:schemeClr val="bg1"/>
                </a:solidFill>
                <a:latin typeface="Arial" panose="020B0604020202020204" pitchFamily="34" charset="0"/>
                <a:cs typeface="Arial" panose="020B0604020202020204" pitchFamily="34" charset="0"/>
              </a:rPr>
              <a:t>Atividade de final do módulo</a:t>
            </a:r>
          </a:p>
          <a:p>
            <a:pPr marL="342900" indent="-342900">
              <a:buFont typeface="Arial" panose="020B0604020202020204" pitchFamily="34" charset="0"/>
              <a:buChar char="•"/>
            </a:pPr>
            <a:r>
              <a:rPr lang="pt-BR" sz="2400">
                <a:solidFill>
                  <a:schemeClr val="bg1"/>
                </a:solidFill>
                <a:latin typeface="Arial" panose="020B0604020202020204" pitchFamily="34" charset="0"/>
                <a:cs typeface="Arial" panose="020B0604020202020204" pitchFamily="34" charset="0"/>
              </a:rPr>
              <a:t>Pense em maneiras de criar uma comunidade positiva e centrada em relacionamentos em seu Leo clube. Inclua ideias que você poderia levar para a próxima reunião de Leo clube - ou para as duas primeiras reuniões, caso ainda não tenha começado o ano.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pt-BR" sz="6000">
                <a:latin typeface="Arial Black"/>
                <a:cs typeface="Arial Black" panose="020B0604020202020204" pitchFamily="34" charset="0"/>
              </a:rPr>
              <a:t>Módulo 5</a:t>
            </a:r>
          </a:p>
          <a:p>
            <a:pPr>
              <a:spcBef>
                <a:spcPts val="0"/>
              </a:spcBef>
            </a:pPr>
            <a:r>
              <a:rPr lang="pt-BR" sz="4000" b="0"/>
              <a:t>Trabalhando com pessoas mais jovens</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55565A"/>
                </a:solidFill>
                <a:latin typeface="Arial"/>
                <a:cs typeface="Arial"/>
              </a:rPr>
              <a:t>Trabalhando com Leões vs. Leos</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a:solidFill>
                  <a:srgbClr val="55565A"/>
                </a:solidFill>
                <a:latin typeface="Arial" panose="020B0604020202020204" pitchFamily="34" charset="0"/>
                <a:cs typeface="Arial" panose="020B0604020202020204" pitchFamily="34" charset="0"/>
              </a:rPr>
              <a:t>Como o trabalho com pessoas mais jovens pode ser diferente do trabalho com seus companheiros Leões?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a:solidFill>
                  <a:srgbClr val="55565A"/>
                </a:solidFill>
                <a:latin typeface="Arial"/>
                <a:cs typeface="Arial"/>
              </a:rPr>
              <a:t>Leos e Leões são iguais - todos nós queremos servir nossas comunidades!</a:t>
            </a:r>
          </a:p>
        </p:txBody>
      </p:sp>
      <p:sp>
        <p:nvSpPr>
          <p:cNvPr id="9" name="TextBox 8">
            <a:extLst>
              <a:ext uri="{FF2B5EF4-FFF2-40B4-BE49-F238E27FC236}">
                <a16:creationId xmlns:a16="http://schemas.microsoft.com/office/drawing/2014/main" id="{461F61D8-A644-D704-632D-22D885417186}"/>
              </a:ext>
            </a:extLst>
          </p:cNvPr>
          <p:cNvSpPr txBox="1"/>
          <p:nvPr/>
        </p:nvSpPr>
        <p:spPr>
          <a:xfrm>
            <a:off x="5524256" y="2408863"/>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3600" b="1">
                <a:solidFill>
                  <a:srgbClr val="55565A"/>
                </a:solidFill>
                <a:cs typeface="Calibri"/>
              </a:rPr>
              <a:t>mas</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234614" y="2656290"/>
            <a:ext cx="4706660" cy="3046988"/>
          </a:xfrm>
          <a:prstGeom prst="rect">
            <a:avLst/>
          </a:prstGeom>
          <a:noFill/>
        </p:spPr>
        <p:txBody>
          <a:bodyPr wrap="square" lIns="91440" tIns="45720" rIns="91440" bIns="45720" rtlCol="0" anchor="t">
            <a:spAutoFit/>
          </a:bodyPr>
          <a:lstStyle/>
          <a:p>
            <a:r>
              <a:rPr lang="pt-BR" sz="2400" b="1" dirty="0">
                <a:solidFill>
                  <a:schemeClr val="bg1"/>
                </a:solidFill>
                <a:latin typeface="Arial" panose="020B0604020202020204" pitchFamily="34" charset="0"/>
                <a:ea typeface="Arial" charset="0"/>
                <a:cs typeface="Arial" panose="020B0604020202020204" pitchFamily="34" charset="0"/>
              </a:rPr>
              <a:t>Os Leo </a:t>
            </a:r>
            <a:r>
              <a:rPr lang="pt-BR" sz="2400" b="1" dirty="0" err="1">
                <a:solidFill>
                  <a:schemeClr val="bg1"/>
                </a:solidFill>
                <a:latin typeface="Arial" panose="020B0604020202020204" pitchFamily="34" charset="0"/>
                <a:ea typeface="Arial" charset="0"/>
                <a:cs typeface="Arial" panose="020B0604020202020204" pitchFamily="34" charset="0"/>
              </a:rPr>
              <a:t>Omega</a:t>
            </a:r>
            <a:r>
              <a:rPr lang="pt-BR" sz="2400" b="1" dirty="0">
                <a:solidFill>
                  <a:schemeClr val="bg1"/>
                </a:solidFill>
                <a:latin typeface="Arial" panose="020B0604020202020204" pitchFamily="34" charset="0"/>
                <a:ea typeface="Arial" charset="0"/>
                <a:cs typeface="Arial" panose="020B0604020202020204" pitchFamily="34" charset="0"/>
              </a:rPr>
              <a:t> são jovens entre 18 e 30 anos de idade.</a:t>
            </a:r>
          </a:p>
          <a:p>
            <a:pPr marL="342900" indent="-342900">
              <a:buFont typeface="Arial" panose="020B0604020202020204" pitchFamily="34" charset="0"/>
              <a:buChar char="•"/>
            </a:pPr>
            <a:r>
              <a:rPr lang="pt-BR" sz="2400" dirty="0">
                <a:solidFill>
                  <a:schemeClr val="bg1"/>
                </a:solidFill>
                <a:latin typeface="Arial" panose="020B0604020202020204" pitchFamily="34" charset="0"/>
                <a:ea typeface="Arial" charset="0"/>
                <a:cs typeface="Arial" panose="020B0604020202020204" pitchFamily="34" charset="0"/>
              </a:rPr>
              <a:t>Assuma mais responsabilidades e deseje mais liberdade</a:t>
            </a:r>
          </a:p>
          <a:p>
            <a:pPr marL="342900" indent="-342900">
              <a:buFont typeface="Arial" panose="020B0604020202020204" pitchFamily="34" charset="0"/>
              <a:buChar char="•"/>
            </a:pPr>
            <a:r>
              <a:rPr lang="pt-BR" sz="2400" dirty="0">
                <a:solidFill>
                  <a:schemeClr val="bg1"/>
                </a:solidFill>
                <a:latin typeface="Arial" panose="020B0604020202020204" pitchFamily="34" charset="0"/>
                <a:ea typeface="Arial" charset="0"/>
                <a:cs typeface="Arial" panose="020B0604020202020204" pitchFamily="34" charset="0"/>
              </a:rPr>
              <a:t>•Ajuda tanto no desenvolvimento pessoal como profissional</a:t>
            </a:r>
          </a:p>
          <a:p>
            <a:pPr marL="342900" indent="-342900">
              <a:buFont typeface="Arial" panose="020B0604020202020204" pitchFamily="34" charset="0"/>
              <a:buChar char="•"/>
            </a:pPr>
            <a:r>
              <a:rPr lang="pt-BR" sz="2400" dirty="0">
                <a:solidFill>
                  <a:schemeClr val="bg1"/>
                </a:solidFill>
                <a:latin typeface="Arial" panose="020B0604020202020204" pitchFamily="34" charset="0"/>
                <a:ea typeface="Arial" charset="0"/>
                <a:cs typeface="Arial" panose="020B0604020202020204" pitchFamily="34" charset="0"/>
              </a:rPr>
              <a:t>Os conselheiros servem como uma ponte entre o Lions clube patrocinador e o Leo club.</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423070" y="2891496"/>
            <a:ext cx="4534318" cy="3416320"/>
          </a:xfrm>
          <a:prstGeom prst="rect">
            <a:avLst/>
          </a:prstGeom>
          <a:noFill/>
        </p:spPr>
        <p:txBody>
          <a:bodyPr wrap="square" lIns="91440" tIns="45720" rIns="91440" bIns="45720" rtlCol="0" anchor="t">
            <a:spAutoFit/>
          </a:bodyPr>
          <a:lstStyle/>
          <a:p>
            <a:r>
              <a:rPr lang="pt-BR" sz="2400" b="1">
                <a:solidFill>
                  <a:srgbClr val="55565A"/>
                </a:solidFill>
                <a:latin typeface="Arial" panose="020B0604020202020204" pitchFamily="34" charset="0"/>
                <a:ea typeface="Arial" charset="0"/>
                <a:cs typeface="Arial" panose="020B0604020202020204" pitchFamily="34" charset="0"/>
              </a:rPr>
              <a:t>Os Leo Alfa são jovens entre 12 e 18 anos de idade.</a:t>
            </a:r>
          </a:p>
          <a:p>
            <a:pPr marL="342900" indent="-342900">
              <a:buFont typeface="Arial" panose="020B0604020202020204" pitchFamily="34" charset="0"/>
              <a:buChar char="•"/>
            </a:pPr>
            <a:r>
              <a:rPr lang="pt-BR" sz="2400">
                <a:solidFill>
                  <a:srgbClr val="55565A"/>
                </a:solidFill>
                <a:latin typeface="Arial" panose="020B0604020202020204" pitchFamily="34" charset="0"/>
                <a:ea typeface="Arial" charset="0"/>
                <a:cs typeface="Arial" panose="020B0604020202020204" pitchFamily="34" charset="0"/>
              </a:rPr>
              <a:t>Necessidade de mais orientação e treinamento para projetos e reuniões</a:t>
            </a:r>
          </a:p>
          <a:p>
            <a:pPr marL="342900" indent="-342900">
              <a:buFont typeface="Arial" panose="020B0604020202020204" pitchFamily="34" charset="0"/>
              <a:buChar char="•"/>
            </a:pPr>
            <a:r>
              <a:rPr lang="pt-BR" sz="2400">
                <a:solidFill>
                  <a:srgbClr val="55565A"/>
                </a:solidFill>
                <a:latin typeface="Arial"/>
                <a:ea typeface="Arial" charset="0"/>
                <a:cs typeface="Arial"/>
              </a:rPr>
              <a:t>Pode precisar do conselheiro Leo para delegar tarefas</a:t>
            </a:r>
          </a:p>
          <a:p>
            <a:pPr marL="342900" indent="-342900">
              <a:buFont typeface="Arial" panose="020B0604020202020204" pitchFamily="34" charset="0"/>
              <a:buChar char="•"/>
            </a:pPr>
            <a:r>
              <a:rPr lang="pt-BR" sz="2400">
                <a:solidFill>
                  <a:srgbClr val="55565A"/>
                </a:solidFill>
                <a:latin typeface="Arial"/>
                <a:ea typeface="Arial" charset="0"/>
                <a:cs typeface="Arial"/>
              </a:rPr>
              <a:t>O conselheiro é o elo entre os pais, as escolas e o Lions Clube</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368238" y="491129"/>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9654060" y="467698"/>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988555" y="691420"/>
            <a:ext cx="8626256"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55565A"/>
                </a:solidFill>
                <a:latin typeface="Arial"/>
                <a:cs typeface="Arial"/>
              </a:rPr>
              <a:t>Clubes fortes têm conexões fortes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a:solidFill>
                  <a:srgbClr val="55565A"/>
                </a:solidFill>
                <a:latin typeface="Arial" panose="020B0604020202020204" pitchFamily="34" charset="0"/>
                <a:cs typeface="Arial" panose="020B0604020202020204" pitchFamily="34" charset="0"/>
              </a:rPr>
              <a:t>Os clubes prósperos têm associados que não apenas estão dispostos a servir juntos, mas que QUEREM servir juntos.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890126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400">
                <a:solidFill>
                  <a:srgbClr val="55565A"/>
                </a:solidFill>
                <a:latin typeface="Arial" panose="020B0604020202020204" pitchFamily="34" charset="0"/>
                <a:cs typeface="Arial" panose="020B0604020202020204" pitchFamily="34" charset="0"/>
              </a:rPr>
              <a:t>Chaves para o Sucesso</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pt-BR" sz="2400">
                <a:solidFill>
                  <a:srgbClr val="55565A"/>
                </a:solidFill>
                <a:latin typeface="Arial"/>
                <a:cs typeface="Arial"/>
              </a:rPr>
              <a:t>Utilizar competências sociais e emocionais</a:t>
            </a:r>
          </a:p>
          <a:p>
            <a:pPr marL="342900" indent="-342900">
              <a:buFont typeface="Arial" panose="020B0604020202020204" pitchFamily="34" charset="0"/>
              <a:buChar char="•"/>
            </a:pPr>
            <a:r>
              <a:rPr lang="pt-BR" sz="2400">
                <a:solidFill>
                  <a:srgbClr val="55565A"/>
                </a:solidFill>
                <a:latin typeface="Arial"/>
                <a:cs typeface="Arial"/>
              </a:rPr>
              <a:t>Desenvolver a auto-estima e a autoconfiança</a:t>
            </a:r>
          </a:p>
          <a:p>
            <a:pPr marL="342900" indent="-342900">
              <a:buFont typeface="Arial" panose="020B0604020202020204" pitchFamily="34" charset="0"/>
              <a:buChar char="•"/>
            </a:pPr>
            <a:r>
              <a:rPr lang="pt-BR" sz="2400">
                <a:solidFill>
                  <a:srgbClr val="55565A"/>
                </a:solidFill>
                <a:latin typeface="Arial" panose="020B0604020202020204" pitchFamily="34" charset="0"/>
                <a:cs typeface="Arial" panose="020B0604020202020204" pitchFamily="34" charset="0"/>
              </a:rPr>
              <a:t>Manter uma comunidade saudável e centrada em relacionamentos</a:t>
            </a:r>
          </a:p>
          <a:p>
            <a:pPr marL="342900" indent="-342900">
              <a:buFont typeface="Arial" panose="020B0604020202020204" pitchFamily="34" charset="0"/>
              <a:buChar char="•"/>
            </a:pPr>
            <a:r>
              <a:rPr lang="pt-BR" sz="2400">
                <a:solidFill>
                  <a:srgbClr val="55565A"/>
                </a:solidFill>
                <a:latin typeface="Arial" panose="020B0604020202020204" pitchFamily="34" charset="0"/>
                <a:cs typeface="Arial" panose="020B0604020202020204" pitchFamily="34" charset="0"/>
              </a:rPr>
              <a:t>Capacitar os Leos a liderar</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pt-BR" sz="3200" b="1">
                <a:solidFill>
                  <a:srgbClr val="55565A"/>
                </a:solidFill>
                <a:latin typeface="Arial" panose="020B0604020202020204" pitchFamily="34" charset="0"/>
                <a:cs typeface="Arial" panose="020B0604020202020204" pitchFamily="34" charset="0"/>
              </a:rPr>
              <a:t>Aprendizado social e emocional,</a:t>
            </a:r>
          </a:p>
          <a:p>
            <a:r>
              <a:rPr lang="pt-BR" sz="2800">
                <a:solidFill>
                  <a:srgbClr val="55565A"/>
                </a:solidFill>
                <a:latin typeface="Arial" panose="020B0604020202020204" pitchFamily="34" charset="0"/>
                <a:ea typeface="Calibri" panose="020F0502020204030204" pitchFamily="34" charset="0"/>
              </a:rPr>
              <a:t>A aprendizagem social e emocional (SEL) é o processo pelo qual todos os jovens e adultos adquirem e aplicam o conhecimento, as habilidades e as atitudes para desenvolver vidas saudáveis, controlar emoções e atingir metas pessoais e coletivas, sentir e demonstrar empatia pelos demais, estabelecer e manter relacionamentos confiáveis e tomar decisões responsáveis e conscientes.</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rgbClr val="55565A"/>
                </a:solidFill>
                <a:latin typeface="Arial"/>
                <a:ea typeface="ヒラギノ角ゴ Pro W3"/>
                <a:cs typeface="Arial"/>
              </a:rPr>
              <a:t>Estabelecimento de uma comunidade centrada no relacionamento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108543"/>
          </a:xfrm>
          <a:prstGeom prst="rect">
            <a:avLst/>
          </a:prstGeom>
          <a:noFill/>
        </p:spPr>
        <p:txBody>
          <a:bodyPr wrap="square" rtlCol="0">
            <a:spAutoFit/>
          </a:bodyPr>
          <a:lstStyle/>
          <a:p>
            <a:r>
              <a:rPr lang="pt-BR" sz="2800">
                <a:solidFill>
                  <a:srgbClr val="55565A"/>
                </a:solidFill>
                <a:latin typeface="Arial" panose="020B0604020202020204" pitchFamily="34" charset="0"/>
                <a:cs typeface="Arial" panose="020B0604020202020204" pitchFamily="34" charset="0"/>
              </a:rPr>
              <a:t>O que é uma comunidade centrada no relacionamento?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É uma comunidade desenvolvida que ajuda a criar um ambiente seguro, acolhedor, participativo e bem administrado. </a:t>
            </a:r>
          </a:p>
          <a:p>
            <a:pPr marL="285750" indent="-285750">
              <a:buFont typeface="Arial" panose="020B0604020202020204" pitchFamily="34" charset="0"/>
              <a:buChar char="•"/>
            </a:pPr>
            <a:r>
              <a:rPr lang="pt-BR" sz="2800">
                <a:solidFill>
                  <a:srgbClr val="55565A"/>
                </a:solidFill>
                <a:latin typeface="Arial" panose="020B0604020202020204" pitchFamily="34" charset="0"/>
                <a:cs typeface="Arial" panose="020B0604020202020204" pitchFamily="34" charset="0"/>
              </a:rPr>
              <a:t>Um lugar onde todos se sintam reconhecidos, ouvidos, conhecidos, valorizados e profundamente cuidados.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pt-BR">
                <a:solidFill>
                  <a:srgbClr val="55565A"/>
                </a:solidFill>
                <a:latin typeface="Arial" panose="020B0604020202020204" pitchFamily="34" charset="0"/>
                <a:cs typeface="Arial" panose="020B0604020202020204" pitchFamily="34" charset="0"/>
              </a:rPr>
              <a:t>Adaptado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pt-BR" sz="4000">
                <a:solidFill>
                  <a:schemeClr val="bg1">
                    <a:alpha val="99000"/>
                  </a:schemeClr>
                </a:solidFill>
                <a:latin typeface="Arial Black" panose="020B0604020202020204" pitchFamily="34" charset="0"/>
                <a:ea typeface="Arial" charset="0"/>
                <a:cs typeface="Arial Black" panose="020B0604020202020204" pitchFamily="34" charset="0"/>
              </a:rPr>
              <a:t>Como criar uma comunidade centrada em relacionamentos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540</TotalTime>
  <Words>2771</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Christensen, Ashley</cp:lastModifiedBy>
  <cp:revision>253</cp:revision>
  <dcterms:created xsi:type="dcterms:W3CDTF">2021-12-09T21:46:32Z</dcterms:created>
  <dcterms:modified xsi:type="dcterms:W3CDTF">2024-04-01T19:23:20Z</dcterms:modified>
</cp:coreProperties>
</file>