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1147" r:id="rId2"/>
    <p:sldId id="1245" r:id="rId3"/>
    <p:sldId id="1140" r:id="rId4"/>
    <p:sldId id="1247" r:id="rId5"/>
    <p:sldId id="964" r:id="rId6"/>
    <p:sldId id="1251" r:id="rId7"/>
    <p:sldId id="1165" r:id="rId8"/>
    <p:sldId id="1103" r:id="rId9"/>
    <p:sldId id="1250" r:id="rId10"/>
    <p:sldId id="1246" r:id="rId11"/>
    <p:sldId id="1158" r:id="rId12"/>
    <p:sldId id="1157" r:id="rId13"/>
    <p:sldId id="1146" r:id="rId14"/>
    <p:sldId id="1141" r:id="rId15"/>
    <p:sldId id="1164" r:id="rId16"/>
    <p:sldId id="1243" r:id="rId17"/>
    <p:sldId id="1156" r:id="rId18"/>
    <p:sldId id="1244" r:id="rId19"/>
    <p:sldId id="1249" r:id="rId20"/>
    <p:sldId id="124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47D4B9C-200A-526E-2CCD-34526034C8E8}" name="Christensen, Ashley" initials="AC" userId="S::AChristensen@lionsclubs.org::485890c8-bbd3-4987-a627-9fa212dc18a7" providerId="AD"/>
  <p188:author id="{2B15E7C7-466B-F08A-3C19-8C1BBD684CE9}" name="Grace, Khamisi" initials="GK" userId="S::kgrace@lionsclubs.org::609a7397-3773-4306-89d7-963b1a7cb88b" providerId="AD"/>
  <p188:author id="{095C43FD-2D81-9CFA-9C4A-A35CD6167620}" name="Khamisi Grace" initials="KG" userId="zf4GxHDVBqBlx4LynScNWqDXMqa5rPKp++84GQX4s+g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5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8A6155-8943-41FF-BA98-219250FFD0B9}" v="310" dt="2024-02-13T21:10:18.1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62943" autoAdjust="0"/>
  </p:normalViewPr>
  <p:slideViewPr>
    <p:cSldViewPr snapToGrid="0">
      <p:cViewPr varScale="1">
        <p:scale>
          <a:sx n="69" d="100"/>
          <a:sy n="69" d="100"/>
        </p:scale>
        <p:origin x="14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A60671-772C-6448-BF50-349061B3A1A9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CC3D45-5020-9948-A446-B9BFDA69E86F}">
      <dgm:prSet phldrT="[Text]" custT="1"/>
      <dgm:spPr>
        <a:solidFill>
          <a:srgbClr val="407CCA"/>
        </a:solidFill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ko-KR" sz="2800" b="1" dirty="0">
              <a:solidFill>
                <a:schemeClr val="bg1"/>
              </a:solidFill>
              <a:latin typeface="Gulim" panose="020B0600000101010101" pitchFamily="34" charset="-127"/>
              <a:ea typeface="Gulim" panose="020B0600000101010101" pitchFamily="34" charset="-127"/>
              <a:cs typeface="Arial" panose="020B0604020202020204" pitchFamily="34" charset="0"/>
            </a:rPr>
            <a:t>회의 중 휴대폰 사용 제한</a:t>
          </a:r>
        </a:p>
      </dgm:t>
    </dgm:pt>
    <dgm:pt modelId="{50D0487B-8561-9A4A-BE5D-DF7B87F2A5BB}" type="parTrans" cxnId="{0A91EEF3-F27E-934A-9808-CED72CDC0039}">
      <dgm:prSet/>
      <dgm:spPr/>
      <dgm:t>
        <a:bodyPr/>
        <a:lstStyle/>
        <a:p>
          <a:endParaRPr lang="en-US">
            <a:latin typeface="Gulim" panose="020B0600000101010101" pitchFamily="34" charset="-127"/>
            <a:ea typeface="Gulim" panose="020B0600000101010101" pitchFamily="34" charset="-127"/>
          </a:endParaRPr>
        </a:p>
      </dgm:t>
    </dgm:pt>
    <dgm:pt modelId="{28595BF3-FF7E-A44E-99FC-6E5143869B32}" type="sibTrans" cxnId="{0A91EEF3-F27E-934A-9808-CED72CDC0039}">
      <dgm:prSet/>
      <dgm:spPr/>
      <dgm:t>
        <a:bodyPr/>
        <a:lstStyle/>
        <a:p>
          <a:endParaRPr lang="en-US">
            <a:latin typeface="Gulim" panose="020B0600000101010101" pitchFamily="34" charset="-127"/>
            <a:ea typeface="Gulim" panose="020B0600000101010101" pitchFamily="34" charset="-127"/>
          </a:endParaRPr>
        </a:p>
      </dgm:t>
    </dgm:pt>
    <dgm:pt modelId="{73B7042E-F206-EA46-9E22-46F6EFEDA716}">
      <dgm:prSet phldrT="[Text]" custT="1"/>
      <dgm:spPr>
        <a:solidFill>
          <a:srgbClr val="EBB700"/>
        </a:solidFill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ko-KR" sz="2800" b="1" dirty="0">
              <a:solidFill>
                <a:schemeClr val="bg1"/>
              </a:solidFill>
              <a:latin typeface="Gulim" panose="020B0600000101010101" pitchFamily="34" charset="-127"/>
              <a:ea typeface="Gulim" panose="020B0600000101010101" pitchFamily="34" charset="-127"/>
              <a:cs typeface="Arial" panose="020B0604020202020204" pitchFamily="34" charset="0"/>
            </a:rPr>
            <a:t>상대</a:t>
          </a:r>
          <a:r>
            <a:rPr lang="ko-KR" altLang="en-US" sz="2800" b="1" dirty="0">
              <a:solidFill>
                <a:schemeClr val="bg1"/>
              </a:solidFill>
              <a:latin typeface="Gulim" panose="020B0600000101010101" pitchFamily="34" charset="-127"/>
              <a:ea typeface="Gulim" panose="020B0600000101010101" pitchFamily="34" charset="-127"/>
              <a:cs typeface="Arial" panose="020B0604020202020204" pitchFamily="34" charset="0"/>
            </a:rPr>
            <a:t>방과</a:t>
          </a:r>
          <a:r>
            <a:rPr lang="ko-KR" sz="2800" b="1" dirty="0">
              <a:solidFill>
                <a:schemeClr val="bg1"/>
              </a:solidFill>
              <a:latin typeface="Gulim" panose="020B0600000101010101" pitchFamily="34" charset="-127"/>
              <a:ea typeface="Gulim" panose="020B0600000101010101" pitchFamily="34" charset="-127"/>
              <a:cs typeface="Arial" panose="020B0604020202020204" pitchFamily="34" charset="0"/>
            </a:rPr>
            <a:t> </a:t>
          </a:r>
          <a:endParaRPr lang="en-US" altLang="ko-KR" sz="2800" b="1" dirty="0">
            <a:solidFill>
              <a:schemeClr val="bg1"/>
            </a:solidFill>
            <a:latin typeface="Gulim" panose="020B0600000101010101" pitchFamily="34" charset="-127"/>
            <a:ea typeface="Gulim" panose="020B0600000101010101" pitchFamily="34" charset="-127"/>
            <a:cs typeface="Arial" panose="020B0604020202020204" pitchFamily="34" charset="0"/>
          </a:endParaRPr>
        </a:p>
        <a:p>
          <a:pPr>
            <a:lnSpc>
              <a:spcPct val="100000"/>
            </a:lnSpc>
          </a:pPr>
          <a:r>
            <a:rPr lang="ko-KR" sz="2800" b="1" dirty="0">
              <a:solidFill>
                <a:schemeClr val="bg1"/>
              </a:solidFill>
              <a:latin typeface="Gulim" panose="020B0600000101010101" pitchFamily="34" charset="-127"/>
              <a:ea typeface="Gulim" panose="020B0600000101010101" pitchFamily="34" charset="-127"/>
              <a:cs typeface="Arial" panose="020B0604020202020204" pitchFamily="34" charset="0"/>
            </a:rPr>
            <a:t>시선 맞추기</a:t>
          </a:r>
        </a:p>
      </dgm:t>
    </dgm:pt>
    <dgm:pt modelId="{132AE454-5EAB-444C-A019-97603E6D7276}" type="parTrans" cxnId="{5F836F60-D7F8-ED46-B87F-F9D19BD14F24}">
      <dgm:prSet/>
      <dgm:spPr/>
      <dgm:t>
        <a:bodyPr/>
        <a:lstStyle/>
        <a:p>
          <a:endParaRPr lang="en-US">
            <a:latin typeface="Gulim" panose="020B0600000101010101" pitchFamily="34" charset="-127"/>
            <a:ea typeface="Gulim" panose="020B0600000101010101" pitchFamily="34" charset="-127"/>
          </a:endParaRPr>
        </a:p>
      </dgm:t>
    </dgm:pt>
    <dgm:pt modelId="{6522BB2A-3ACF-C949-878B-79BC04D3D969}" type="sibTrans" cxnId="{5F836F60-D7F8-ED46-B87F-F9D19BD14F24}">
      <dgm:prSet/>
      <dgm:spPr/>
      <dgm:t>
        <a:bodyPr/>
        <a:lstStyle/>
        <a:p>
          <a:endParaRPr lang="en-US">
            <a:latin typeface="Gulim" panose="020B0600000101010101" pitchFamily="34" charset="-127"/>
            <a:ea typeface="Gulim" panose="020B0600000101010101" pitchFamily="34" charset="-127"/>
          </a:endParaRPr>
        </a:p>
      </dgm:t>
    </dgm:pt>
    <dgm:pt modelId="{52412B63-CE8A-094D-AB5F-59AA189B793D}">
      <dgm:prSet phldrT="[Text]" custT="1"/>
      <dgm:spPr>
        <a:solidFill>
          <a:srgbClr val="00AC69"/>
        </a:solidFill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ko-KR" sz="2800" b="1">
              <a:solidFill>
                <a:schemeClr val="bg1"/>
              </a:solidFill>
              <a:latin typeface="Gulim" panose="020B0600000101010101" pitchFamily="34" charset="-127"/>
              <a:ea typeface="Gulim" panose="020B0600000101010101" pitchFamily="34" charset="-127"/>
              <a:cs typeface="Arial" panose="020B0604020202020204" pitchFamily="34" charset="0"/>
            </a:rPr>
            <a:t>질문하기</a:t>
          </a:r>
        </a:p>
      </dgm:t>
    </dgm:pt>
    <dgm:pt modelId="{7BCF2E92-9370-9B4A-A13F-EEE2E3564E54}" type="parTrans" cxnId="{BE78F61C-C59B-514F-9B63-38687D85A524}">
      <dgm:prSet/>
      <dgm:spPr/>
      <dgm:t>
        <a:bodyPr/>
        <a:lstStyle/>
        <a:p>
          <a:endParaRPr lang="en-US">
            <a:latin typeface="Gulim" panose="020B0600000101010101" pitchFamily="34" charset="-127"/>
            <a:ea typeface="Gulim" panose="020B0600000101010101" pitchFamily="34" charset="-127"/>
          </a:endParaRPr>
        </a:p>
      </dgm:t>
    </dgm:pt>
    <dgm:pt modelId="{C3061198-8074-6240-8B75-0FAEC84BFFD7}" type="sibTrans" cxnId="{BE78F61C-C59B-514F-9B63-38687D85A524}">
      <dgm:prSet/>
      <dgm:spPr/>
      <dgm:t>
        <a:bodyPr/>
        <a:lstStyle/>
        <a:p>
          <a:endParaRPr lang="en-US">
            <a:latin typeface="Gulim" panose="020B0600000101010101" pitchFamily="34" charset="-127"/>
            <a:ea typeface="Gulim" panose="020B0600000101010101" pitchFamily="34" charset="-127"/>
          </a:endParaRPr>
        </a:p>
      </dgm:t>
    </dgm:pt>
    <dgm:pt modelId="{B7CA3C2F-F6EC-1444-BC39-2A1CB5837FEC}">
      <dgm:prSet phldrT="[Text]" custT="1"/>
      <dgm:spPr>
        <a:solidFill>
          <a:schemeClr val="bg2">
            <a:lumMod val="75000"/>
          </a:schemeClr>
        </a:solidFill>
        <a:ln w="25400"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ko-KR" sz="2800" b="1" dirty="0">
              <a:solidFill>
                <a:schemeClr val="bg1"/>
              </a:solidFill>
              <a:latin typeface="Gulim" panose="020B0600000101010101" pitchFamily="34" charset="-127"/>
              <a:ea typeface="Gulim" panose="020B0600000101010101" pitchFamily="34" charset="-127"/>
              <a:cs typeface="Arial" panose="020B0604020202020204" pitchFamily="34" charset="0"/>
            </a:rPr>
            <a:t>회의 의제 순서대로 진행</a:t>
          </a:r>
        </a:p>
      </dgm:t>
    </dgm:pt>
    <dgm:pt modelId="{FE5FA16F-FA89-5841-868C-109C219F1E2E}" type="parTrans" cxnId="{4117E4F2-068D-1D4A-8ACA-E97D096AE170}">
      <dgm:prSet/>
      <dgm:spPr/>
      <dgm:t>
        <a:bodyPr/>
        <a:lstStyle/>
        <a:p>
          <a:endParaRPr lang="en-US">
            <a:latin typeface="Gulim" panose="020B0600000101010101" pitchFamily="34" charset="-127"/>
            <a:ea typeface="Gulim" panose="020B0600000101010101" pitchFamily="34" charset="-127"/>
          </a:endParaRPr>
        </a:p>
      </dgm:t>
    </dgm:pt>
    <dgm:pt modelId="{2C58CDAC-7DE2-A04D-966B-C821E3449014}" type="sibTrans" cxnId="{4117E4F2-068D-1D4A-8ACA-E97D096AE170}">
      <dgm:prSet/>
      <dgm:spPr/>
      <dgm:t>
        <a:bodyPr/>
        <a:lstStyle/>
        <a:p>
          <a:endParaRPr lang="en-US">
            <a:latin typeface="Gulim" panose="020B0600000101010101" pitchFamily="34" charset="-127"/>
            <a:ea typeface="Gulim" panose="020B0600000101010101" pitchFamily="34" charset="-127"/>
          </a:endParaRPr>
        </a:p>
      </dgm:t>
    </dgm:pt>
    <dgm:pt modelId="{6AD72C81-077A-5B46-AEE3-39B5850F0EC3}" type="pres">
      <dgm:prSet presAssocID="{82A60671-772C-6448-BF50-349061B3A1A9}" presName="Name0" presStyleCnt="0">
        <dgm:presLayoutVars>
          <dgm:dir/>
          <dgm:resizeHandles val="exact"/>
        </dgm:presLayoutVars>
      </dgm:prSet>
      <dgm:spPr/>
    </dgm:pt>
    <dgm:pt modelId="{299F47AF-A8B5-AC43-BCC1-1DCBEAFD5E8C}" type="pres">
      <dgm:prSet presAssocID="{8BCC3D45-5020-9948-A446-B9BFDA69E86F}" presName="Name5" presStyleLbl="vennNode1" presStyleIdx="0" presStyleCnt="4">
        <dgm:presLayoutVars>
          <dgm:bulletEnabled val="1"/>
        </dgm:presLayoutVars>
      </dgm:prSet>
      <dgm:spPr/>
    </dgm:pt>
    <dgm:pt modelId="{79635E55-1DBB-3A41-9CBC-2697789EFDAC}" type="pres">
      <dgm:prSet presAssocID="{28595BF3-FF7E-A44E-99FC-6E5143869B32}" presName="space" presStyleCnt="0"/>
      <dgm:spPr/>
    </dgm:pt>
    <dgm:pt modelId="{FF8100D5-4799-2C40-B24A-F47DE961F212}" type="pres">
      <dgm:prSet presAssocID="{73B7042E-F206-EA46-9E22-46F6EFEDA716}" presName="Name5" presStyleLbl="vennNode1" presStyleIdx="1" presStyleCnt="4">
        <dgm:presLayoutVars>
          <dgm:bulletEnabled val="1"/>
        </dgm:presLayoutVars>
      </dgm:prSet>
      <dgm:spPr/>
    </dgm:pt>
    <dgm:pt modelId="{E6F098DB-EB5B-6E4C-9908-58E2CB51A210}" type="pres">
      <dgm:prSet presAssocID="{6522BB2A-3ACF-C949-878B-79BC04D3D969}" presName="space" presStyleCnt="0"/>
      <dgm:spPr/>
    </dgm:pt>
    <dgm:pt modelId="{75415595-B662-CB46-9DFF-95849D113019}" type="pres">
      <dgm:prSet presAssocID="{52412B63-CE8A-094D-AB5F-59AA189B793D}" presName="Name5" presStyleLbl="vennNode1" presStyleIdx="2" presStyleCnt="4">
        <dgm:presLayoutVars>
          <dgm:bulletEnabled val="1"/>
        </dgm:presLayoutVars>
      </dgm:prSet>
      <dgm:spPr/>
    </dgm:pt>
    <dgm:pt modelId="{B1BBBF41-A89B-E746-BA9C-ACF2FFFA3BA3}" type="pres">
      <dgm:prSet presAssocID="{C3061198-8074-6240-8B75-0FAEC84BFFD7}" presName="space" presStyleCnt="0"/>
      <dgm:spPr/>
    </dgm:pt>
    <dgm:pt modelId="{43843FB9-4590-E049-A861-3A8D255C5CF2}" type="pres">
      <dgm:prSet presAssocID="{B7CA3C2F-F6EC-1444-BC39-2A1CB5837FEC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DC79D415-9BB5-744F-A087-72C02F0ECE8D}" type="presOf" srcId="{8BCC3D45-5020-9948-A446-B9BFDA69E86F}" destId="{299F47AF-A8B5-AC43-BCC1-1DCBEAFD5E8C}" srcOrd="0" destOrd="0" presId="urn:microsoft.com/office/officeart/2005/8/layout/venn3"/>
    <dgm:cxn modelId="{BE78F61C-C59B-514F-9B63-38687D85A524}" srcId="{82A60671-772C-6448-BF50-349061B3A1A9}" destId="{52412B63-CE8A-094D-AB5F-59AA189B793D}" srcOrd="2" destOrd="0" parTransId="{7BCF2E92-9370-9B4A-A13F-EEE2E3564E54}" sibTransId="{C3061198-8074-6240-8B75-0FAEC84BFFD7}"/>
    <dgm:cxn modelId="{7333733C-D70D-1D40-B119-18BB0CDC580C}" type="presOf" srcId="{52412B63-CE8A-094D-AB5F-59AA189B793D}" destId="{75415595-B662-CB46-9DFF-95849D113019}" srcOrd="0" destOrd="0" presId="urn:microsoft.com/office/officeart/2005/8/layout/venn3"/>
    <dgm:cxn modelId="{5F836F60-D7F8-ED46-B87F-F9D19BD14F24}" srcId="{82A60671-772C-6448-BF50-349061B3A1A9}" destId="{73B7042E-F206-EA46-9E22-46F6EFEDA716}" srcOrd="1" destOrd="0" parTransId="{132AE454-5EAB-444C-A019-97603E6D7276}" sibTransId="{6522BB2A-3ACF-C949-878B-79BC04D3D969}"/>
    <dgm:cxn modelId="{FA774874-7AE6-C54E-B568-AB75152626FE}" type="presOf" srcId="{82A60671-772C-6448-BF50-349061B3A1A9}" destId="{6AD72C81-077A-5B46-AEE3-39B5850F0EC3}" srcOrd="0" destOrd="0" presId="urn:microsoft.com/office/officeart/2005/8/layout/venn3"/>
    <dgm:cxn modelId="{94D320E8-BB42-1D40-94CB-D91A8CAFAF5E}" type="presOf" srcId="{B7CA3C2F-F6EC-1444-BC39-2A1CB5837FEC}" destId="{43843FB9-4590-E049-A861-3A8D255C5CF2}" srcOrd="0" destOrd="0" presId="urn:microsoft.com/office/officeart/2005/8/layout/venn3"/>
    <dgm:cxn modelId="{4117E4F2-068D-1D4A-8ACA-E97D096AE170}" srcId="{82A60671-772C-6448-BF50-349061B3A1A9}" destId="{B7CA3C2F-F6EC-1444-BC39-2A1CB5837FEC}" srcOrd="3" destOrd="0" parTransId="{FE5FA16F-FA89-5841-868C-109C219F1E2E}" sibTransId="{2C58CDAC-7DE2-A04D-966B-C821E3449014}"/>
    <dgm:cxn modelId="{0A91EEF3-F27E-934A-9808-CED72CDC0039}" srcId="{82A60671-772C-6448-BF50-349061B3A1A9}" destId="{8BCC3D45-5020-9948-A446-B9BFDA69E86F}" srcOrd="0" destOrd="0" parTransId="{50D0487B-8561-9A4A-BE5D-DF7B87F2A5BB}" sibTransId="{28595BF3-FF7E-A44E-99FC-6E5143869B32}"/>
    <dgm:cxn modelId="{6A480CF7-EF1F-A947-9707-698CB26A9DA2}" type="presOf" srcId="{73B7042E-F206-EA46-9E22-46F6EFEDA716}" destId="{FF8100D5-4799-2C40-B24A-F47DE961F212}" srcOrd="0" destOrd="0" presId="urn:microsoft.com/office/officeart/2005/8/layout/venn3"/>
    <dgm:cxn modelId="{2DAE38F7-6FF0-1A48-B38D-CF5441BE9863}" type="presParOf" srcId="{6AD72C81-077A-5B46-AEE3-39B5850F0EC3}" destId="{299F47AF-A8B5-AC43-BCC1-1DCBEAFD5E8C}" srcOrd="0" destOrd="0" presId="urn:microsoft.com/office/officeart/2005/8/layout/venn3"/>
    <dgm:cxn modelId="{15A58FD8-DD1C-194B-A00C-0B735812F1A7}" type="presParOf" srcId="{6AD72C81-077A-5B46-AEE3-39B5850F0EC3}" destId="{79635E55-1DBB-3A41-9CBC-2697789EFDAC}" srcOrd="1" destOrd="0" presId="urn:microsoft.com/office/officeart/2005/8/layout/venn3"/>
    <dgm:cxn modelId="{196D3A42-1E89-A84C-A499-D1354EB060AD}" type="presParOf" srcId="{6AD72C81-077A-5B46-AEE3-39B5850F0EC3}" destId="{FF8100D5-4799-2C40-B24A-F47DE961F212}" srcOrd="2" destOrd="0" presId="urn:microsoft.com/office/officeart/2005/8/layout/venn3"/>
    <dgm:cxn modelId="{A365802A-4A78-8741-A80E-99BE9D61D6D7}" type="presParOf" srcId="{6AD72C81-077A-5B46-AEE3-39B5850F0EC3}" destId="{E6F098DB-EB5B-6E4C-9908-58E2CB51A210}" srcOrd="3" destOrd="0" presId="urn:microsoft.com/office/officeart/2005/8/layout/venn3"/>
    <dgm:cxn modelId="{6DDCC3B1-E4B3-1D4C-A933-09E98A91362A}" type="presParOf" srcId="{6AD72C81-077A-5B46-AEE3-39B5850F0EC3}" destId="{75415595-B662-CB46-9DFF-95849D113019}" srcOrd="4" destOrd="0" presId="urn:microsoft.com/office/officeart/2005/8/layout/venn3"/>
    <dgm:cxn modelId="{AF903A04-79AA-3149-A17A-5CAD3C0A6024}" type="presParOf" srcId="{6AD72C81-077A-5B46-AEE3-39B5850F0EC3}" destId="{B1BBBF41-A89B-E746-BA9C-ACF2FFFA3BA3}" srcOrd="5" destOrd="0" presId="urn:microsoft.com/office/officeart/2005/8/layout/venn3"/>
    <dgm:cxn modelId="{B5F33AB9-43AD-1744-8C2D-4799F755AC06}" type="presParOf" srcId="{6AD72C81-077A-5B46-AEE3-39B5850F0EC3}" destId="{43843FB9-4590-E049-A861-3A8D255C5CF2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9F47AF-A8B5-AC43-BCC1-1DCBEAFD5E8C}">
      <dsp:nvSpPr>
        <dsp:cNvPr id="0" name=""/>
        <dsp:cNvSpPr/>
      </dsp:nvSpPr>
      <dsp:spPr>
        <a:xfrm>
          <a:off x="3152" y="790214"/>
          <a:ext cx="3162963" cy="3162963"/>
        </a:xfrm>
        <a:prstGeom prst="ellipse">
          <a:avLst/>
        </a:prstGeom>
        <a:solidFill>
          <a:srgbClr val="407CC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4068" tIns="35560" rIns="174068" bIns="3556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800" b="1" kern="1200" dirty="0">
              <a:solidFill>
                <a:schemeClr val="bg1"/>
              </a:solidFill>
              <a:latin typeface="Gulim" panose="020B0600000101010101" pitchFamily="34" charset="-127"/>
              <a:ea typeface="Gulim" panose="020B0600000101010101" pitchFamily="34" charset="-127"/>
              <a:cs typeface="Arial" panose="020B0604020202020204" pitchFamily="34" charset="0"/>
            </a:rPr>
            <a:t>회의 중 휴대폰 사용 제한</a:t>
          </a:r>
        </a:p>
      </dsp:txBody>
      <dsp:txXfrm>
        <a:off x="466357" y="1253419"/>
        <a:ext cx="2236553" cy="2236553"/>
      </dsp:txXfrm>
    </dsp:sp>
    <dsp:sp modelId="{FF8100D5-4799-2C40-B24A-F47DE961F212}">
      <dsp:nvSpPr>
        <dsp:cNvPr id="0" name=""/>
        <dsp:cNvSpPr/>
      </dsp:nvSpPr>
      <dsp:spPr>
        <a:xfrm>
          <a:off x="2533523" y="790214"/>
          <a:ext cx="3162963" cy="3162963"/>
        </a:xfrm>
        <a:prstGeom prst="ellipse">
          <a:avLst/>
        </a:prstGeom>
        <a:solidFill>
          <a:srgbClr val="EBB7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4068" tIns="35560" rIns="174068" bIns="3556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800" b="1" kern="1200" dirty="0">
              <a:solidFill>
                <a:schemeClr val="bg1"/>
              </a:solidFill>
              <a:latin typeface="Gulim" panose="020B0600000101010101" pitchFamily="34" charset="-127"/>
              <a:ea typeface="Gulim" panose="020B0600000101010101" pitchFamily="34" charset="-127"/>
              <a:cs typeface="Arial" panose="020B0604020202020204" pitchFamily="34" charset="0"/>
            </a:rPr>
            <a:t>상대</a:t>
          </a:r>
          <a:r>
            <a:rPr lang="ko-KR" altLang="en-US" sz="2800" b="1" kern="1200" dirty="0">
              <a:solidFill>
                <a:schemeClr val="bg1"/>
              </a:solidFill>
              <a:latin typeface="Gulim" panose="020B0600000101010101" pitchFamily="34" charset="-127"/>
              <a:ea typeface="Gulim" panose="020B0600000101010101" pitchFamily="34" charset="-127"/>
              <a:cs typeface="Arial" panose="020B0604020202020204" pitchFamily="34" charset="0"/>
            </a:rPr>
            <a:t>방과</a:t>
          </a:r>
          <a:r>
            <a:rPr lang="ko-KR" sz="2800" b="1" kern="1200" dirty="0">
              <a:solidFill>
                <a:schemeClr val="bg1"/>
              </a:solidFill>
              <a:latin typeface="Gulim" panose="020B0600000101010101" pitchFamily="34" charset="-127"/>
              <a:ea typeface="Gulim" panose="020B0600000101010101" pitchFamily="34" charset="-127"/>
              <a:cs typeface="Arial" panose="020B0604020202020204" pitchFamily="34" charset="0"/>
            </a:rPr>
            <a:t> </a:t>
          </a:r>
          <a:endParaRPr lang="en-US" altLang="ko-KR" sz="2800" b="1" kern="1200" dirty="0">
            <a:solidFill>
              <a:schemeClr val="bg1"/>
            </a:solidFill>
            <a:latin typeface="Gulim" panose="020B0600000101010101" pitchFamily="34" charset="-127"/>
            <a:ea typeface="Gulim" panose="020B0600000101010101" pitchFamily="34" charset="-127"/>
            <a:cs typeface="Arial" panose="020B0604020202020204" pitchFamily="34" charset="0"/>
          </a:endParaRP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800" b="1" kern="1200" dirty="0">
              <a:solidFill>
                <a:schemeClr val="bg1"/>
              </a:solidFill>
              <a:latin typeface="Gulim" panose="020B0600000101010101" pitchFamily="34" charset="-127"/>
              <a:ea typeface="Gulim" panose="020B0600000101010101" pitchFamily="34" charset="-127"/>
              <a:cs typeface="Arial" panose="020B0604020202020204" pitchFamily="34" charset="0"/>
            </a:rPr>
            <a:t>시선 맞추기</a:t>
          </a:r>
        </a:p>
      </dsp:txBody>
      <dsp:txXfrm>
        <a:off x="2996728" y="1253419"/>
        <a:ext cx="2236553" cy="2236553"/>
      </dsp:txXfrm>
    </dsp:sp>
    <dsp:sp modelId="{75415595-B662-CB46-9DFF-95849D113019}">
      <dsp:nvSpPr>
        <dsp:cNvPr id="0" name=""/>
        <dsp:cNvSpPr/>
      </dsp:nvSpPr>
      <dsp:spPr>
        <a:xfrm>
          <a:off x="5063893" y="790214"/>
          <a:ext cx="3162963" cy="3162963"/>
        </a:xfrm>
        <a:prstGeom prst="ellipse">
          <a:avLst/>
        </a:prstGeom>
        <a:solidFill>
          <a:srgbClr val="00AC6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4068" tIns="35560" rIns="174068" bIns="3556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800" b="1" kern="1200">
              <a:solidFill>
                <a:schemeClr val="bg1"/>
              </a:solidFill>
              <a:latin typeface="Gulim" panose="020B0600000101010101" pitchFamily="34" charset="-127"/>
              <a:ea typeface="Gulim" panose="020B0600000101010101" pitchFamily="34" charset="-127"/>
              <a:cs typeface="Arial" panose="020B0604020202020204" pitchFamily="34" charset="0"/>
            </a:rPr>
            <a:t>질문하기</a:t>
          </a:r>
        </a:p>
      </dsp:txBody>
      <dsp:txXfrm>
        <a:off x="5527098" y="1253419"/>
        <a:ext cx="2236553" cy="2236553"/>
      </dsp:txXfrm>
    </dsp:sp>
    <dsp:sp modelId="{43843FB9-4590-E049-A861-3A8D255C5CF2}">
      <dsp:nvSpPr>
        <dsp:cNvPr id="0" name=""/>
        <dsp:cNvSpPr/>
      </dsp:nvSpPr>
      <dsp:spPr>
        <a:xfrm>
          <a:off x="7594264" y="790214"/>
          <a:ext cx="3162963" cy="3162963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4068" tIns="35560" rIns="174068" bIns="3556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800" b="1" kern="1200" dirty="0">
              <a:solidFill>
                <a:schemeClr val="bg1"/>
              </a:solidFill>
              <a:latin typeface="Gulim" panose="020B0600000101010101" pitchFamily="34" charset="-127"/>
              <a:ea typeface="Gulim" panose="020B0600000101010101" pitchFamily="34" charset="-127"/>
              <a:cs typeface="Arial" panose="020B0604020202020204" pitchFamily="34" charset="0"/>
            </a:rPr>
            <a:t>회의 의제 순서대로 진행</a:t>
          </a:r>
        </a:p>
      </dsp:txBody>
      <dsp:txXfrm>
        <a:off x="8057469" y="1253419"/>
        <a:ext cx="2236553" cy="22365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020F4-BEC0-448A-B829-508A215727F6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A9F38-B00C-421B-B65A-4E45DE93D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16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sz="1200" b="1" dirty="0">
                <a:solidFill>
                  <a:srgbClr val="FF0000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강사 노트: </a:t>
            </a:r>
            <a:r>
              <a:rPr lang="ko-KR" sz="1200" dirty="0" err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라이온스</a:t>
            </a:r>
            <a:r>
              <a:rPr lang="ko-KR" sz="1200" dirty="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 인터내셔널은 레오 클럽 고문직을 처음 맡았거나 직책에 대한 공식 연수를 받은 적 없는 레오 클럽 고문을 위해 본 오리엔테이션 및 연수 프로그램을 설계했습니다. 이 연수에서 레오 클럽 고문직에 관한 모든 내용을 다룰 수는 없겠지만 의무를 성공적으로 이행하는데 필요한 기본 자료와 도구를 확인할 수 있습니다.</a:t>
            </a:r>
          </a:p>
          <a:p>
            <a:endParaRPr lang="en-US" sz="1200" dirty="0">
              <a:solidFill>
                <a:schemeClr val="tx1"/>
              </a:solidFill>
              <a:latin typeface="Gulim" panose="020B0600000101010101" pitchFamily="34" charset="-127"/>
              <a:ea typeface="Gulim" panose="020B0600000101010101" pitchFamily="34" charset="-127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sz="1200" dirty="0"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레오 고문 연수는 라이온 강사의 주도로 실시해야 하며, 지구 또는 복합지구 레오위원장, </a:t>
            </a:r>
            <a:r>
              <a:rPr lang="ko-KR" sz="1200" dirty="0" err="1"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라이온스</a:t>
            </a:r>
            <a:r>
              <a:rPr lang="ko-KR" sz="1200" dirty="0"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 인터내셔널의 자료와 방침에 해박하고 경험 많은 레오 클럽 고문, 강사양성과정(FDI)이나 </a:t>
            </a:r>
            <a:r>
              <a:rPr lang="ko-KR" sz="1200" dirty="0" err="1"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라이온스</a:t>
            </a:r>
            <a:r>
              <a:rPr lang="ko-KR" sz="1200" dirty="0"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 공인 강사 프로그램(LCIP)을 이수하고 레오 클럽 프로그램에 정통한 라이온 등이 강사가 될 수 있습니다.</a:t>
            </a:r>
            <a:endParaRPr lang="ko-KR" sz="1200" dirty="0">
              <a:solidFill>
                <a:schemeClr val="tx1"/>
              </a:solidFill>
              <a:latin typeface="Gulim" panose="020B0600000101010101" pitchFamily="34" charset="-127"/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31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dirty="0"/>
              <a:t>연구 결과에 따르면 관계 중심의 공동체는 청소년들의 회복력을 높이고 학업 성적 뿐 아니라 사회 정서적 능력을 극대화한다고 밝혔습니다. 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sz="12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모임 시 </a:t>
            </a:r>
            <a:r>
              <a:rPr lang="ko-KR" altLang="en-US" sz="12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모든</a:t>
            </a:r>
            <a:r>
              <a:rPr lang="ko-KR" sz="12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청년들과 인사를 나누고 간단히 </a:t>
            </a:r>
            <a:r>
              <a:rPr lang="ko-KR" altLang="en-US" sz="12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안부를 </a:t>
            </a:r>
            <a:r>
              <a:rPr lang="ko-KR" sz="12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묻습니다. 엄지 손가락을 </a:t>
            </a:r>
            <a:r>
              <a:rPr lang="ko-KR" altLang="en-US" sz="12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들거나</a:t>
            </a:r>
            <a:r>
              <a:rPr lang="ko-KR" sz="12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내리는 간단한 </a:t>
            </a:r>
            <a:r>
              <a:rPr lang="ko-KR" altLang="en-US" sz="12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그룹 </a:t>
            </a:r>
            <a:r>
              <a:rPr lang="ko-KR" sz="12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질문 만으로도 레오들이 </a:t>
            </a:r>
            <a:r>
              <a:rPr lang="ko-KR" altLang="en-US" sz="12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소속감을</a:t>
            </a:r>
            <a:r>
              <a:rPr lang="ko-KR" sz="12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느</a:t>
            </a:r>
            <a:r>
              <a:rPr lang="ko-KR" altLang="en-US" sz="12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끼도록</a:t>
            </a:r>
            <a:r>
              <a:rPr lang="ko-KR" sz="12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도울 수 있습니다.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sz="12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회의나 레오</a:t>
            </a:r>
            <a:r>
              <a:rPr lang="en-US" altLang="ko-KR" sz="12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sz="12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모</a:t>
            </a:r>
            <a:r>
              <a:rPr lang="ko-KR" altLang="en-US" sz="12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임에서</a:t>
            </a:r>
            <a:r>
              <a:rPr lang="ko-KR" sz="12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사용할 공동 규칙을 정합니다. 레오들이 </a:t>
            </a:r>
            <a:r>
              <a:rPr lang="ko-KR" sz="1200" dirty="0" err="1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존중받고</a:t>
            </a:r>
            <a:r>
              <a:rPr lang="ko-KR" sz="12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가치를 인정 받고, 소속감을 느낄 수 있도록 자체 규칙을 </a:t>
            </a:r>
            <a:r>
              <a:rPr lang="ko-KR" altLang="en-US" sz="12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정하도록 격려합니다</a:t>
            </a:r>
            <a:r>
              <a:rPr lang="en-US" altLang="ko-KR" sz="12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ko-KR" sz="1200" dirty="0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sz="12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레오가 </a:t>
            </a:r>
            <a:r>
              <a:rPr lang="ko-KR" altLang="en-US" sz="12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활동</a:t>
            </a:r>
            <a:r>
              <a:rPr lang="ko-KR" sz="12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을 하거나 봉사</a:t>
            </a:r>
            <a:r>
              <a:rPr lang="ko-KR" altLang="en-US" sz="12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사업</a:t>
            </a:r>
            <a:r>
              <a:rPr lang="ko-KR" sz="12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을 계획할 때 모든 청소년들이 본인의 관심사와 능력에 따라 역할을 맡을 수 있도록 </a:t>
            </a:r>
            <a:r>
              <a:rPr lang="ko-KR" altLang="en-US" sz="12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지도</a:t>
            </a:r>
            <a:r>
              <a:rPr lang="ko-KR" sz="12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합니다. </a:t>
            </a:r>
          </a:p>
        </p:txBody>
      </p:sp>
    </p:spTree>
    <p:extLst>
      <p:ext uri="{BB962C8B-B14F-4D97-AF65-F5344CB8AC3E}">
        <p14:creationId xmlns:p14="http://schemas.microsoft.com/office/powerpoint/2010/main" val="3050279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dirty="0" err="1">
                <a:solidFill>
                  <a:schemeClr val="tx1"/>
                </a:solidFill>
              </a:rPr>
              <a:t>lionsclubs.org에</a:t>
            </a:r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ko-KR" altLang="en-US" dirty="0">
                <a:solidFill>
                  <a:schemeClr val="tx1"/>
                </a:solidFill>
              </a:rPr>
              <a:t>게재된</a:t>
            </a:r>
            <a:r>
              <a:rPr lang="ko-KR" dirty="0">
                <a:solidFill>
                  <a:schemeClr val="tx1"/>
                </a:solidFill>
              </a:rPr>
              <a:t> </a:t>
            </a:r>
            <a:r>
              <a:rPr lang="en-US" altLang="ko-KR" dirty="0">
                <a:solidFill>
                  <a:schemeClr val="tx1"/>
                </a:solidFill>
              </a:rPr>
              <a:t>‘</a:t>
            </a:r>
            <a:r>
              <a:rPr lang="ko-KR" dirty="0">
                <a:solidFill>
                  <a:schemeClr val="tx1"/>
                </a:solidFill>
              </a:rPr>
              <a:t>레오 발전 세션</a:t>
            </a:r>
            <a:r>
              <a:rPr lang="en-US" altLang="ko-KR" dirty="0">
                <a:solidFill>
                  <a:schemeClr val="tx1"/>
                </a:solidFill>
              </a:rPr>
              <a:t>’</a:t>
            </a:r>
            <a:r>
              <a:rPr lang="ko-KR" dirty="0">
                <a:solidFill>
                  <a:schemeClr val="tx1"/>
                </a:solidFill>
              </a:rPr>
              <a:t>에는 레오들이 서로를 알아갈 수 있는 재미있는 팀 구축 활동 예</a:t>
            </a:r>
            <a:r>
              <a:rPr lang="ko-KR" altLang="en-US" dirty="0">
                <a:solidFill>
                  <a:schemeClr val="tx1"/>
                </a:solidFill>
              </a:rPr>
              <a:t>시</a:t>
            </a:r>
            <a:r>
              <a:rPr lang="ko-KR" dirty="0">
                <a:solidFill>
                  <a:schemeClr val="tx1"/>
                </a:solidFill>
              </a:rPr>
              <a:t>가 포함되어 있습니다.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sz="12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레오들이 서로 소통하고 서로를 알아갈 수 있는 기회를 </a:t>
            </a:r>
            <a:r>
              <a:rPr lang="ko-KR" altLang="en-US" sz="12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제공</a:t>
            </a:r>
            <a:r>
              <a:rPr lang="ko-KR" sz="12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하십시오. 레오가 </a:t>
            </a:r>
            <a:r>
              <a:rPr lang="ko-KR" altLang="en-US" sz="12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좋은 </a:t>
            </a:r>
            <a:r>
              <a:rPr lang="ko-KR" sz="12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관계를 형성하고, 공통점을 발견하고, 새로운 친구를 사귀고, 상대방의 새로운 점을 발견할 수 있는 </a:t>
            </a:r>
            <a:r>
              <a:rPr lang="ko-KR" sz="1200" dirty="0" err="1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에너자이저</a:t>
            </a:r>
            <a:r>
              <a:rPr lang="ko-KR" sz="12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및 게임 활동을 실시해 보십시오.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483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sz="1200" dirty="0">
                <a:solidFill>
                  <a:srgbClr val="55565A"/>
                </a:solidFill>
              </a:rPr>
              <a:t>모</a:t>
            </a:r>
            <a:r>
              <a:rPr lang="ko-KR" altLang="en-US" sz="1200" dirty="0">
                <a:solidFill>
                  <a:srgbClr val="55565A"/>
                </a:solidFill>
              </a:rPr>
              <a:t>든 사람을</a:t>
            </a:r>
            <a:r>
              <a:rPr lang="ko-KR" sz="1200" dirty="0">
                <a:solidFill>
                  <a:srgbClr val="55565A"/>
                </a:solidFill>
              </a:rPr>
              <a:t> 포</a:t>
            </a:r>
            <a:r>
              <a:rPr lang="ko-KR" altLang="en-US" sz="1200" dirty="0">
                <a:solidFill>
                  <a:srgbClr val="55565A"/>
                </a:solidFill>
              </a:rPr>
              <a:t>용하면서</a:t>
            </a:r>
            <a:r>
              <a:rPr lang="ko-KR" sz="1200" dirty="0">
                <a:solidFill>
                  <a:srgbClr val="55565A"/>
                </a:solidFill>
              </a:rPr>
              <a:t> 레오 회기를 시작</a:t>
            </a:r>
            <a:r>
              <a:rPr lang="ko-KR" altLang="en-US" sz="1200" dirty="0">
                <a:solidFill>
                  <a:srgbClr val="55565A"/>
                </a:solidFill>
              </a:rPr>
              <a:t>할 수 있는</a:t>
            </a:r>
            <a:r>
              <a:rPr lang="ko-KR" sz="1200" dirty="0">
                <a:solidFill>
                  <a:srgbClr val="55565A"/>
                </a:solidFill>
              </a:rPr>
              <a:t> 방법</a:t>
            </a:r>
            <a:r>
              <a:rPr lang="ko-KR" altLang="en-US" sz="1200" dirty="0">
                <a:solidFill>
                  <a:srgbClr val="55565A"/>
                </a:solidFill>
              </a:rPr>
              <a:t>은 다음과 같습니다</a:t>
            </a:r>
            <a:r>
              <a:rPr lang="ko-KR" sz="1200" dirty="0">
                <a:solidFill>
                  <a:srgbClr val="55565A"/>
                </a:solidFill>
              </a:rPr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sz="1200" dirty="0">
                <a:solidFill>
                  <a:srgbClr val="55565A"/>
                </a:solidFill>
              </a:rPr>
              <a:t>레오들이 팀 구성 활동과 게임을 통해 서로 알아가고, 고문에 대해서도 알아가도록 도우십시오!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sz="1200" dirty="0">
                <a:solidFill>
                  <a:srgbClr val="55565A"/>
                </a:solidFill>
              </a:rPr>
              <a:t>한</a:t>
            </a:r>
            <a:r>
              <a:rPr lang="ko-KR" sz="1200" dirty="0">
                <a:solidFill>
                  <a:srgbClr val="55565A"/>
                </a:solidFill>
              </a:rPr>
              <a:t> 그룹으로서 공동체를 위한 공동 규칙을 정합니다. 레오 헌장 및 규칙에 기준하여 올해 레오들이 지키고 싶은 규칙을 </a:t>
            </a:r>
            <a:r>
              <a:rPr lang="ko-KR" altLang="en-US" sz="1200" dirty="0">
                <a:solidFill>
                  <a:srgbClr val="55565A"/>
                </a:solidFill>
              </a:rPr>
              <a:t>나누도록</a:t>
            </a:r>
            <a:r>
              <a:rPr lang="ko-KR" sz="1200" dirty="0">
                <a:solidFill>
                  <a:srgbClr val="55565A"/>
                </a:solidFill>
              </a:rPr>
              <a:t> 합니다.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sz="1200" dirty="0">
                <a:solidFill>
                  <a:srgbClr val="55565A"/>
                </a:solidFill>
              </a:rPr>
              <a:t>레오 클럽 프로그램의 역사와 레오 모토를 공유합니다. (고문 연수 제1장 참조)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sz="1200" dirty="0">
                <a:solidFill>
                  <a:srgbClr val="55565A"/>
                </a:solidFill>
              </a:rPr>
              <a:t>임원이 아직 선출되지 않은 경우 임원을 선출/임명하고 교육을 제공합니다.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sz="1200" dirty="0">
                <a:solidFill>
                  <a:srgbClr val="55565A"/>
                </a:solidFill>
              </a:rPr>
              <a:t>올해 어떤 활동을 하고 </a:t>
            </a:r>
            <a:r>
              <a:rPr lang="ko-KR" sz="1200" dirty="0" err="1">
                <a:solidFill>
                  <a:srgbClr val="55565A"/>
                </a:solidFill>
              </a:rPr>
              <a:t>싶은지</a:t>
            </a:r>
            <a:r>
              <a:rPr lang="ko-KR" sz="1200" dirty="0">
                <a:solidFill>
                  <a:srgbClr val="55565A"/>
                </a:solidFill>
              </a:rPr>
              <a:t> 논의합니다. 봉사와 기금 모금 활동을 위한 위원회/실무 그룹 구성을 시작합니다.</a:t>
            </a:r>
          </a:p>
        </p:txBody>
      </p:sp>
    </p:spTree>
    <p:extLst>
      <p:ext uri="{BB962C8B-B14F-4D97-AF65-F5344CB8AC3E}">
        <p14:creationId xmlns:p14="http://schemas.microsoft.com/office/powerpoint/2010/main" val="3400804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레오들</a:t>
            </a:r>
            <a:r>
              <a:rPr lang="ko-KR" alt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이</a:t>
            </a:r>
            <a:r>
              <a:rPr lang="ko-K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주도하고</a:t>
            </a:r>
            <a:r>
              <a:rPr lang="en-US" altLang="ko-K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</a:t>
            </a:r>
            <a:r>
              <a:rPr lang="ko-K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고문은 그러한 레오들을 </a:t>
            </a:r>
            <a:r>
              <a:rPr lang="ko-KR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돕</a:t>
            </a:r>
            <a:r>
              <a:rPr lang="ko-KR" alt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습니다</a:t>
            </a:r>
            <a:r>
              <a:rPr lang="ko-K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  <a:r>
              <a:rPr lang="ko-KR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lionsclubs.org</a:t>
            </a:r>
            <a:r>
              <a:rPr lang="ko-KR" alt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의</a:t>
            </a:r>
            <a:r>
              <a:rPr lang="ko-K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altLang="ko-K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‘</a:t>
            </a:r>
            <a:r>
              <a:rPr lang="ko-K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라이온과 레오의 긍정적인 협</a:t>
            </a:r>
            <a:r>
              <a:rPr lang="ko-KR" alt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력</a:t>
            </a:r>
            <a:r>
              <a:rPr lang="en-US" altLang="ko-K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’</a:t>
            </a:r>
            <a:r>
              <a:rPr lang="ko-K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웹페이지에는 라이온과 레오가 협력해야 하는 이유와 협력 방법이 설명되어 있습니다. </a:t>
            </a:r>
          </a:p>
          <a:p>
            <a:endParaRPr lang="en-US" sz="1200" kern="0" dirty="0">
              <a:solidFill>
                <a:srgbClr val="55565A"/>
              </a:solidFill>
              <a:latin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sz="1200" dirty="0">
                <a:solidFill>
                  <a:srgbClr val="55565A"/>
                </a:solidFill>
                <a:latin typeface="Arial"/>
                <a:cs typeface="Arial"/>
              </a:rPr>
              <a:t>모두가 직업이나 삶의 목적이 있는지</a:t>
            </a:r>
            <a:r>
              <a:rPr lang="ko-KR" dirty="0">
                <a:solidFill>
                  <a:srgbClr val="55565A"/>
                </a:solidFill>
                <a:latin typeface="Arial"/>
                <a:cs typeface="Arial"/>
              </a:rPr>
              <a:t> 확인합니다. 본인의 재능을 파악하고 그것을 활용하도록 격려하십시오.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sz="12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올해의 희망 목록을 작성하고 레오가 스스로 중점사항을 결정하도록 격려하십시오.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sz="12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라이온을 포함한 모든 이들과 교류할 기회를 만들고 이들이 협력하도록 도우십시오.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dirty="0">
                <a:solidFill>
                  <a:srgbClr val="55565A"/>
                </a:solidFill>
                <a:latin typeface="Arial"/>
                <a:cs typeface="Arial"/>
              </a:rPr>
              <a:t>새로운 아이디어를 경청하십시오.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sz="1200" dirty="0">
                <a:solidFill>
                  <a:srgbClr val="55565A"/>
                </a:solidFill>
                <a:latin typeface="Arial"/>
                <a:cs typeface="Arial"/>
              </a:rPr>
              <a:t>실패</a:t>
            </a:r>
            <a:r>
              <a:rPr lang="ko-KR" altLang="en-US" sz="1200" dirty="0">
                <a:solidFill>
                  <a:srgbClr val="55565A"/>
                </a:solidFill>
                <a:latin typeface="Arial"/>
                <a:cs typeface="Arial"/>
              </a:rPr>
              <a:t>를</a:t>
            </a:r>
            <a:r>
              <a:rPr lang="ko-KR" sz="1200" dirty="0">
                <a:solidFill>
                  <a:srgbClr val="55565A"/>
                </a:solidFill>
                <a:latin typeface="Arial"/>
                <a:cs typeface="Arial"/>
              </a:rPr>
              <a:t> 용납</a:t>
            </a:r>
            <a:r>
              <a:rPr lang="ko-KR" altLang="en-US" sz="1200" dirty="0">
                <a:solidFill>
                  <a:srgbClr val="55565A"/>
                </a:solidFill>
                <a:latin typeface="Arial"/>
                <a:cs typeface="Arial"/>
              </a:rPr>
              <a:t>하고 그에 대한</a:t>
            </a:r>
            <a:r>
              <a:rPr lang="ko-KR" sz="1200" dirty="0">
                <a:solidFill>
                  <a:srgbClr val="55565A"/>
                </a:solidFill>
                <a:latin typeface="Arial"/>
                <a:cs typeface="Arial"/>
              </a:rPr>
              <a:t> </a:t>
            </a:r>
            <a:r>
              <a:rPr lang="ko-KR" dirty="0">
                <a:solidFill>
                  <a:srgbClr val="55565A"/>
                </a:solidFill>
                <a:latin typeface="Arial"/>
                <a:cs typeface="Arial"/>
              </a:rPr>
              <a:t>책임을 </a:t>
            </a:r>
            <a:r>
              <a:rPr lang="ko-KR" altLang="en-US" dirty="0">
                <a:solidFill>
                  <a:srgbClr val="55565A"/>
                </a:solidFill>
                <a:latin typeface="Arial"/>
                <a:cs typeface="Arial"/>
              </a:rPr>
              <a:t>배우도록</a:t>
            </a:r>
            <a:r>
              <a:rPr lang="ko-KR" dirty="0">
                <a:solidFill>
                  <a:srgbClr val="55565A"/>
                </a:solidFill>
                <a:latin typeface="Arial"/>
                <a:cs typeface="Arial"/>
              </a:rPr>
              <a:t> 지도하십시오.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sz="12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즉각적인 피드백을 제공하십시오.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sz="12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기대사항을 설정하십시오.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sz="12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소통 방법을 결정하십시오. 전화</a:t>
            </a:r>
            <a:r>
              <a:rPr lang="en-US" altLang="ko-KR" sz="12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12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통화</a:t>
            </a:r>
            <a:r>
              <a:rPr lang="ko-KR" sz="12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나 이메일 중 </a:t>
            </a:r>
            <a:r>
              <a:rPr lang="ko-KR" altLang="en-US" sz="12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어떤 방법이</a:t>
            </a:r>
            <a:r>
              <a:rPr lang="ko-KR" sz="12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더 좋을까요? 위원회/그룹은 얼마나 자주 만나야 할까요? 일부 업무</a:t>
            </a:r>
            <a:r>
              <a:rPr lang="ko-KR" altLang="en-US" sz="12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를</a:t>
            </a:r>
            <a:r>
              <a:rPr lang="ko-KR" sz="12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온라인으로 처리할 수 있을까요? 안내사항을 어떻게 전달받길 원할까요?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105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SzPct val="120000"/>
            </a:pPr>
            <a:r>
              <a:rPr 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다음 슬라이드는 레오 고문에게 실시한 설문조사를 통해 얻은 긍정적인 분위기 조성, 그룹으로 활동하는 방법, 적극적인 경청, 봉사로 선도하는 방법에 대한 조언입니다.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359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sz="1200" dirty="0">
                <a:solidFill>
                  <a:srgbClr val="55565A"/>
                </a:solidFill>
                <a:latin typeface="Arial" charset="0"/>
                <a:ea typeface="+mn-ea"/>
                <a:cs typeface="Arial" charset="0"/>
              </a:rPr>
              <a:t>레오들의 모임이므로 레오 헌장 및 부칙에 준하여 회기 초에 동의한 그들이 원하는 방식으로 회의를 진행하도록 하십시오.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sz="1200" dirty="0">
                <a:solidFill>
                  <a:srgbClr val="55565A"/>
                </a:solidFill>
                <a:latin typeface="Arial" charset="0"/>
                <a:ea typeface="+mn-ea"/>
                <a:cs typeface="Arial" charset="0"/>
              </a:rPr>
              <a:t>중립적인 환경을 </a:t>
            </a:r>
            <a:r>
              <a:rPr lang="ko-KR" altLang="en-US" sz="1200" dirty="0">
                <a:solidFill>
                  <a:srgbClr val="55565A"/>
                </a:solidFill>
                <a:latin typeface="Arial" charset="0"/>
                <a:ea typeface="+mn-ea"/>
                <a:cs typeface="Arial" charset="0"/>
              </a:rPr>
              <a:t>만들고</a:t>
            </a:r>
            <a:r>
              <a:rPr lang="ko-KR" sz="1200" dirty="0">
                <a:solidFill>
                  <a:srgbClr val="55565A"/>
                </a:solidFill>
                <a:latin typeface="Arial" charset="0"/>
                <a:ea typeface="+mn-ea"/>
                <a:cs typeface="Arial" charset="0"/>
              </a:rPr>
              <a:t> 모두가 </a:t>
            </a:r>
            <a:r>
              <a:rPr lang="ko-KR" sz="1200" dirty="0" err="1">
                <a:solidFill>
                  <a:srgbClr val="55565A"/>
                </a:solidFill>
                <a:latin typeface="Arial" charset="0"/>
                <a:ea typeface="+mn-ea"/>
                <a:cs typeface="Arial" charset="0"/>
              </a:rPr>
              <a:t>환영받는</a:t>
            </a:r>
            <a:r>
              <a:rPr lang="en-US" altLang="ko-KR" sz="1200" dirty="0">
                <a:solidFill>
                  <a:srgbClr val="55565A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ko-KR" altLang="en-US" sz="1200" dirty="0">
                <a:solidFill>
                  <a:srgbClr val="55565A"/>
                </a:solidFill>
                <a:latin typeface="Arial" charset="0"/>
                <a:ea typeface="+mn-ea"/>
                <a:cs typeface="Arial" charset="0"/>
              </a:rPr>
              <a:t>분위기를 형성하십시오</a:t>
            </a:r>
            <a:r>
              <a:rPr lang="ko-KR" sz="1200" dirty="0">
                <a:solidFill>
                  <a:srgbClr val="55565A"/>
                </a:solidFill>
                <a:latin typeface="Arial" charset="0"/>
                <a:ea typeface="+mn-ea"/>
                <a:cs typeface="Arial" charset="0"/>
              </a:rPr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sz="1200" dirty="0">
                <a:solidFill>
                  <a:srgbClr val="55565A"/>
                </a:solidFill>
                <a:latin typeface="Arial" charset="0"/>
                <a:ea typeface="+mn-ea"/>
                <a:cs typeface="Arial" charset="0"/>
              </a:rPr>
              <a:t>자유 토론을 허용하고, 개입</a:t>
            </a:r>
            <a:r>
              <a:rPr lang="ko-KR" altLang="en-US" sz="1200" dirty="0">
                <a:solidFill>
                  <a:srgbClr val="55565A"/>
                </a:solidFill>
                <a:latin typeface="Arial" charset="0"/>
                <a:ea typeface="+mn-ea"/>
                <a:cs typeface="Arial" charset="0"/>
              </a:rPr>
              <a:t>을 자제하십시오</a:t>
            </a:r>
            <a:r>
              <a:rPr lang="ko-KR" sz="1200" dirty="0">
                <a:solidFill>
                  <a:srgbClr val="55565A"/>
                </a:solidFill>
                <a:latin typeface="Arial" charset="0"/>
                <a:ea typeface="+mn-ea"/>
                <a:cs typeface="Arial" charset="0"/>
              </a:rPr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sz="1200" dirty="0">
                <a:solidFill>
                  <a:srgbClr val="55565A"/>
                </a:solidFill>
                <a:latin typeface="Arial" charset="0"/>
                <a:ea typeface="+mn-ea"/>
                <a:cs typeface="Arial" charset="0"/>
              </a:rPr>
              <a:t>즐거운 시간을 </a:t>
            </a:r>
            <a:r>
              <a:rPr lang="ko-KR" altLang="en-US" sz="1200" dirty="0">
                <a:solidFill>
                  <a:srgbClr val="55565A"/>
                </a:solidFill>
                <a:latin typeface="Arial" charset="0"/>
                <a:ea typeface="+mn-ea"/>
                <a:cs typeface="Arial" charset="0"/>
              </a:rPr>
              <a:t>갖도록 </a:t>
            </a:r>
            <a:r>
              <a:rPr lang="ko-KR" sz="1200" dirty="0">
                <a:solidFill>
                  <a:srgbClr val="55565A"/>
                </a:solidFill>
                <a:latin typeface="Arial" charset="0"/>
                <a:ea typeface="+mn-ea"/>
                <a:cs typeface="Arial" charset="0"/>
              </a:rPr>
              <a:t>하십시오! 음식을 나누고, 아이스 </a:t>
            </a:r>
            <a:r>
              <a:rPr lang="ko-KR" sz="1200" dirty="0" err="1">
                <a:solidFill>
                  <a:srgbClr val="55565A"/>
                </a:solidFill>
                <a:latin typeface="Arial" charset="0"/>
                <a:ea typeface="+mn-ea"/>
                <a:cs typeface="Arial" charset="0"/>
              </a:rPr>
              <a:t>브레이커</a:t>
            </a:r>
            <a:r>
              <a:rPr lang="ko-KR" sz="1200" dirty="0">
                <a:solidFill>
                  <a:srgbClr val="55565A"/>
                </a:solidFill>
                <a:latin typeface="Arial" charset="0"/>
                <a:ea typeface="+mn-ea"/>
                <a:cs typeface="Arial" charset="0"/>
              </a:rPr>
              <a:t> 활동으로 모임을 시작하고, 게임을 할 수도 있습니다.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sz="1200" dirty="0">
                <a:solidFill>
                  <a:srgbClr val="55565A"/>
                </a:solidFill>
                <a:latin typeface="Arial" charset="0"/>
                <a:ea typeface="+mn-ea"/>
                <a:cs typeface="Arial" charset="0"/>
              </a:rPr>
              <a:t>레오들이 이룬 모든 성과를 축하하는 연말 파티를 개최하십시오. 일년 </a:t>
            </a:r>
            <a:r>
              <a:rPr lang="ko-KR" altLang="en-US" sz="1200" dirty="0">
                <a:solidFill>
                  <a:srgbClr val="55565A"/>
                </a:solidFill>
                <a:latin typeface="Arial" charset="0"/>
                <a:ea typeface="+mn-ea"/>
                <a:cs typeface="Arial" charset="0"/>
              </a:rPr>
              <a:t>동안</a:t>
            </a:r>
            <a:r>
              <a:rPr lang="ko-KR" sz="1200" dirty="0">
                <a:solidFill>
                  <a:srgbClr val="55565A"/>
                </a:solidFill>
                <a:latin typeface="Arial" charset="0"/>
                <a:ea typeface="+mn-ea"/>
                <a:cs typeface="Arial" charset="0"/>
              </a:rPr>
              <a:t> 도움</a:t>
            </a:r>
            <a:r>
              <a:rPr lang="ko-KR" altLang="en-US" sz="1200" dirty="0">
                <a:solidFill>
                  <a:srgbClr val="55565A"/>
                </a:solidFill>
                <a:latin typeface="Arial" charset="0"/>
                <a:ea typeface="+mn-ea"/>
                <a:cs typeface="Arial" charset="0"/>
              </a:rPr>
              <a:t>을 주는</a:t>
            </a:r>
            <a:r>
              <a:rPr lang="ko-KR" sz="1200" dirty="0">
                <a:solidFill>
                  <a:srgbClr val="55565A"/>
                </a:solidFill>
                <a:latin typeface="Arial" charset="0"/>
                <a:ea typeface="+mn-ea"/>
                <a:cs typeface="Arial" charset="0"/>
              </a:rPr>
              <a:t> 레오들에게 파티에서 상을 받을 수 있는 티켓을 나눠줄 수도 있습니다. </a:t>
            </a:r>
          </a:p>
        </p:txBody>
      </p:sp>
    </p:spTree>
    <p:extLst>
      <p:ext uri="{BB962C8B-B14F-4D97-AF65-F5344CB8AC3E}">
        <p14:creationId xmlns:p14="http://schemas.microsoft.com/office/powerpoint/2010/main" val="21446532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ko-K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봉사활동, 기금모금 활동, 회의 중 토론을 위한 그룹을 구성할 수 있습니다.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ko-K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그룹</a:t>
            </a:r>
            <a:r>
              <a:rPr lang="ko-KR" alt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을 나누는</a:t>
            </a:r>
            <a:r>
              <a:rPr lang="ko-K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방법을 선택합니다. 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ko-K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카드 </a:t>
            </a:r>
            <a:r>
              <a:rPr lang="ko-KR" alt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뽑기</a:t>
            </a:r>
            <a:r>
              <a:rPr lang="ko-K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 같은 모양의 카드를 뽑은 사람들</a:t>
            </a:r>
            <a:r>
              <a:rPr lang="ko-KR" alt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이 같은</a:t>
            </a:r>
            <a:r>
              <a:rPr lang="ko-K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그룹이 됩니다.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ko-K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숫자 </a:t>
            </a:r>
            <a:r>
              <a:rPr lang="ko-KR" alt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말하기</a:t>
            </a:r>
            <a:r>
              <a:rPr lang="ko-K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 숫자 1을 외친 사람들이 한 그룹, 2를 외친 사람들이 한 그룹이 됩니다.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ko-KR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색</a:t>
            </a:r>
            <a:r>
              <a:rPr lang="ko-KR" alt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상지</a:t>
            </a:r>
            <a:r>
              <a:rPr lang="ko-K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나눠주기: 빨간색이 한 그룹, 파란색이 한 그룹이 됩니다.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ko-K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레오들이 서로를 알아갈 수 있도록 무작위로 그룹을 나</a:t>
            </a:r>
            <a:r>
              <a:rPr lang="ko-KR" alt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눕니다</a:t>
            </a:r>
            <a:r>
              <a:rPr lang="ko-K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ko-K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함께 일</a:t>
            </a:r>
            <a:r>
              <a:rPr lang="ko-KR" alt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하기 위한</a:t>
            </a:r>
            <a:r>
              <a:rPr lang="ko-K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기준과 기대사항 등 협력에 대한 기준을 </a:t>
            </a:r>
            <a:r>
              <a:rPr lang="ko-KR" alt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제시하고</a:t>
            </a:r>
            <a:r>
              <a:rPr lang="ko-K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함께 토론</a:t>
            </a:r>
            <a:r>
              <a:rPr lang="ko-KR" alt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하십시오</a:t>
            </a:r>
            <a:r>
              <a:rPr lang="en-US" altLang="ko-K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  <a:endParaRPr lang="ko-KR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ko-KR" dirty="0">
                <a:solidFill>
                  <a:srgbClr val="000000"/>
                </a:solidFill>
              </a:rPr>
              <a:t>모두가 참여하고 기여하도록 격려</a:t>
            </a:r>
            <a:r>
              <a:rPr lang="ko-KR" altLang="en-US" dirty="0">
                <a:solidFill>
                  <a:srgbClr val="000000"/>
                </a:solidFill>
              </a:rPr>
              <a:t>하십시오</a:t>
            </a:r>
            <a:r>
              <a:rPr lang="ko-KR" dirty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ko-KR" dirty="0">
                <a:solidFill>
                  <a:srgbClr val="000000"/>
                </a:solidFill>
              </a:rPr>
              <a:t>새로운 아이디어를 지지</a:t>
            </a:r>
            <a:r>
              <a:rPr lang="ko-KR" altLang="en-US" dirty="0">
                <a:solidFill>
                  <a:srgbClr val="000000"/>
                </a:solidFill>
              </a:rPr>
              <a:t>하십시오</a:t>
            </a:r>
            <a:r>
              <a:rPr lang="ko-KR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686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ko-KR" sz="1200" dirty="0">
                <a:solidFill>
                  <a:srgbClr val="55565A"/>
                </a:solidFill>
                <a:latin typeface="Arial" charset="0"/>
                <a:ea typeface="+mn-ea"/>
                <a:cs typeface="Arial" charset="0"/>
              </a:rPr>
              <a:t>적극적</a:t>
            </a:r>
            <a:r>
              <a:rPr lang="ko-KR" altLang="en-US" sz="1200" dirty="0">
                <a:solidFill>
                  <a:srgbClr val="55565A"/>
                </a:solidFill>
                <a:latin typeface="Arial" charset="0"/>
                <a:ea typeface="+mn-ea"/>
                <a:cs typeface="Arial" charset="0"/>
              </a:rPr>
              <a:t>인</a:t>
            </a:r>
            <a:r>
              <a:rPr lang="ko-KR" sz="1200" dirty="0">
                <a:solidFill>
                  <a:srgbClr val="55565A"/>
                </a:solidFill>
                <a:latin typeface="Arial" charset="0"/>
                <a:ea typeface="+mn-ea"/>
                <a:cs typeface="Arial" charset="0"/>
              </a:rPr>
              <a:t> 경청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ko-KR" sz="1200" dirty="0">
                <a:solidFill>
                  <a:srgbClr val="55565A"/>
                </a:solidFill>
                <a:latin typeface="Arial" charset="0"/>
                <a:ea typeface="+mn-ea"/>
                <a:cs typeface="Arial" charset="0"/>
              </a:rPr>
              <a:t>회의 중에는 휴대폰을 끄도록 권장하십시오.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ko-KR" sz="1200" dirty="0">
                <a:solidFill>
                  <a:srgbClr val="55565A"/>
                </a:solidFill>
                <a:latin typeface="Arial" charset="0"/>
                <a:ea typeface="+mn-ea"/>
                <a:cs typeface="Arial" charset="0"/>
              </a:rPr>
              <a:t>레오들과 눈을 마주치고 레오들도 그렇게 하도록 격려하십시오.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ko-KR" sz="1200" dirty="0">
                <a:solidFill>
                  <a:srgbClr val="55565A"/>
                </a:solidFill>
                <a:latin typeface="Arial" charset="0"/>
                <a:ea typeface="+mn-ea"/>
                <a:cs typeface="Arial" charset="0"/>
              </a:rPr>
              <a:t>회의 내내 질문을 던져 레오가 지속적으로 참여하도록 유도하고 레오가 행사를 주최한 후 본인의 경험을 되돌아보도록 하십시오.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ko-KR" sz="1200" dirty="0">
                <a:solidFill>
                  <a:srgbClr val="55565A"/>
                </a:solidFill>
                <a:latin typeface="Arial" charset="0"/>
                <a:ea typeface="+mn-ea"/>
                <a:cs typeface="Arial" charset="0"/>
              </a:rPr>
              <a:t>회의 안건을 미리 정해서 레오와 공유하십시오. 가능한 한 의제 순서대로 진행하십시오.</a:t>
            </a:r>
          </a:p>
        </p:txBody>
      </p:sp>
    </p:spTree>
    <p:extLst>
      <p:ext uri="{BB962C8B-B14F-4D97-AF65-F5344CB8AC3E}">
        <p14:creationId xmlns:p14="http://schemas.microsoft.com/office/powerpoint/2010/main" val="4468498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rtl="0" fontAlgn="base">
              <a:buFont typeface="Arial" panose="020B0604020202020204" pitchFamily="34" charset="0"/>
              <a:buNone/>
            </a:pPr>
            <a:r>
              <a:rPr lang="ko-KR" alt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어떻게 하면 </a:t>
            </a:r>
            <a:r>
              <a:rPr lang="ko-K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레오들이 봉사를 통해 선도하도록 </a:t>
            </a:r>
            <a:r>
              <a:rPr lang="ko-KR" alt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격</a:t>
            </a:r>
            <a:r>
              <a:rPr lang="ko-K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려할 수 있을까요?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ko-KR" alt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모든</a:t>
            </a:r>
            <a:r>
              <a:rPr lang="ko-K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레오</a:t>
            </a:r>
            <a:r>
              <a:rPr lang="ko-KR" alt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들</a:t>
            </a:r>
            <a:r>
              <a:rPr lang="ko-K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에게 지도할 수 있는 기회를 제공하십시오. 각 직책마다 다른 사람이 담당하도록 하십시오.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ko-K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적극적으로 칭찬해 주십시오.  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ko-K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미리 계획을 세우십시오. (</a:t>
            </a:r>
            <a:r>
              <a:rPr lang="ko-KR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lionsinternational.org의</a:t>
            </a:r>
            <a:r>
              <a:rPr lang="ko-K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봉사사업 계획 안내서)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ko-K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지역사회의 필요 사항을 평가하고 실행 계획을 세우십시오.  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ko-K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어린 레오들에게는 </a:t>
            </a:r>
            <a:r>
              <a:rPr lang="ko-KR" alt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다른 </a:t>
            </a:r>
            <a:r>
              <a:rPr lang="ko-K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사람들에게 연락하는 방법을 가르쳐야 할 수도 있습니다. 대본을 </a:t>
            </a:r>
            <a:r>
              <a:rPr lang="ko-KR" alt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사용하십시오</a:t>
            </a:r>
            <a:r>
              <a:rPr lang="ko-K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 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지역 공무원 및 학교 교장 등 지역사회와의 관계 구축의 중요성을 강조하십시오. 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295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봉사 학습은 청소년들이 학업적, 사회적 및 개인적 기술을 배우고 실제 문제에 적용하여 지역사회를 개선하도록 참여시키는 교육 방법입니다. 이</a:t>
            </a:r>
            <a:r>
              <a:rPr lang="en-US" altLang="ko-K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ko-KR" alt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방법은 특히</a:t>
            </a:r>
            <a:r>
              <a:rPr lang="ko-K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지역사회 환원의 중요성을 배우는 알파 레오에게 유익합니다. </a:t>
            </a:r>
          </a:p>
          <a:p>
            <a:pPr marL="0" indent="0" algn="l" rtl="0" fontAlgn="base">
              <a:buFont typeface="Arial" panose="020B0604020202020204" pitchFamily="34" charset="0"/>
              <a:buNone/>
            </a:pP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algn="l" rtl="0" fontAlgn="base">
              <a:buFont typeface="Arial" panose="020B0604020202020204" pitchFamily="34" charset="0"/>
              <a:buNone/>
            </a:pPr>
            <a:r>
              <a:rPr lang="ko-K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봉사 사업 계획의 5단계: </a:t>
            </a:r>
          </a:p>
          <a:p>
            <a:pPr marL="0" indent="0" algn="l" rtl="0" fontAlgn="base">
              <a:buFont typeface="Arial" panose="020B0604020202020204" pitchFamily="34" charset="0"/>
              <a:buNone/>
            </a:pPr>
            <a:r>
              <a:rPr lang="ko-K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1단계: 레오들이 지역사회에 필요한 것이 무엇인지 조사하도록 격려합니다. 레오들은 지역사회의 필요사항과 본인의 기술 및 관심사를 연결 지을 수 있습니다. </a:t>
            </a:r>
          </a:p>
          <a:p>
            <a:pPr marL="0" indent="0" algn="l" rtl="0" fontAlgn="base">
              <a:buFont typeface="Arial" panose="020B0604020202020204" pitchFamily="34" charset="0"/>
              <a:buNone/>
            </a:pPr>
            <a:r>
              <a:rPr lang="ko-K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2단계: 레오들이 </a:t>
            </a:r>
            <a:r>
              <a:rPr lang="ko-KR" alt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원하는 활동을</a:t>
            </a:r>
            <a:r>
              <a:rPr lang="ko-K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선택하면, 봉사사업을 준비하고 계획하기 시작합니다. </a:t>
            </a:r>
          </a:p>
          <a:p>
            <a:pPr marL="0" indent="0" algn="l" rtl="0" fontAlgn="base">
              <a:buFont typeface="Arial" panose="020B0604020202020204" pitchFamily="34" charset="0"/>
              <a:buNone/>
            </a:pPr>
            <a:r>
              <a:rPr lang="ko-K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3단계: 봉사사업을 실시합니다!</a:t>
            </a:r>
          </a:p>
          <a:p>
            <a:pPr marL="0" indent="0" algn="l" rtl="0" fontAlgn="base">
              <a:buFont typeface="Arial" panose="020B0604020202020204" pitchFamily="34" charset="0"/>
              <a:buNone/>
            </a:pPr>
            <a:r>
              <a:rPr lang="ko-K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4단계: </a:t>
            </a:r>
            <a:r>
              <a:rPr lang="ko-KR" alt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레오들이 </a:t>
            </a:r>
            <a:r>
              <a:rPr lang="ko-K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사업이 어떻게 진행되었는지</a:t>
            </a:r>
            <a:r>
              <a:rPr lang="ko-KR" alt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ko-K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뒤돌아 보고, 참가자들로부터 피드백을 </a:t>
            </a:r>
            <a:r>
              <a:rPr lang="ko-KR" alt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수집합니다</a:t>
            </a:r>
            <a:r>
              <a:rPr lang="ko-K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</a:p>
          <a:p>
            <a:pPr marL="0" indent="0" algn="l" rtl="0" fontAlgn="base">
              <a:buFont typeface="Arial" panose="020B0604020202020204" pitchFamily="34" charset="0"/>
              <a:buNone/>
            </a:pPr>
            <a:r>
              <a:rPr lang="ko-K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5단계: 지역 마케팅 및 소셜 미디어를 통해 봉사사업의 영향력을 지역사회에 알립니다. 성과를 축하</a:t>
            </a:r>
            <a:r>
              <a:rPr lang="ko-KR" alt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합니다</a:t>
            </a:r>
            <a:r>
              <a:rPr lang="ko-K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38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sz="1200" b="1" dirty="0">
                <a:solidFill>
                  <a:srgbClr val="FF0000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강사 노트: </a:t>
            </a:r>
            <a:r>
              <a:rPr lang="ko-KR" sz="1200" dirty="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본 연수는 전체 단원을 함께 진행하거나 단원별로 단독 실시할 수 있도록 설계되었습니다. 강사가 각 섹션에 포함된 자료를 검토한 후 지역의 레오 클럽 고문들과 가장 연관성 있는 단원을 선택할 것을 권장합니다. 강사는 단원들을 다양한 세션으로 나누거나 별도의 연수 프로그램으로 분리할 수 있습니다.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>
              <a:latin typeface="Gulim" panose="020B0600000101010101" pitchFamily="34" charset="-127"/>
              <a:ea typeface="Gulim" panose="020B0600000101010101" pitchFamily="34" charset="-127"/>
              <a:cs typeface="Arial" panose="020B060402020202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sz="1200" dirty="0">
                <a:solidFill>
                  <a:srgbClr val="FF0000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각 단원은 생각하기 질문 또는 토론 활동으로 마무리됩니다. 생각하기/토론 부분은 여러 가지 방법으로 진행할 수 있습니다.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sz="1200" dirty="0">
                <a:solidFill>
                  <a:srgbClr val="FF0000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개별적으로 생각하기 – 학습자가 개별적으로 답을 기록하도록 장려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dirty="0">
                <a:solidFill>
                  <a:srgbClr val="FF0000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전체 그룹 토론 – 플립 차트에 응답 기록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sz="1200" dirty="0">
                <a:solidFill>
                  <a:srgbClr val="FF0000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소그룹 토론 – 소그룹별로 먼저 토론한 후 토론 결과를 전체 그룹에 발표하도록 시간 안배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266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b="1" dirty="0">
                <a:solidFill>
                  <a:schemeClr val="tx1"/>
                </a:solidFill>
                <a:latin typeface="+mn-lt"/>
              </a:rPr>
              <a:t>강사 노트: </a:t>
            </a:r>
            <a:r>
              <a:rPr lang="ko-KR" dirty="0">
                <a:solidFill>
                  <a:schemeClr val="tx1"/>
                </a:solidFill>
                <a:latin typeface="+mn-lt"/>
              </a:rPr>
              <a:t>제5장 마무리 활동으로(선택사항), 참가자들에게 5분 동안 클럽 내에서 관계 중심의 공동체를 만들 수 있는 방법을 </a:t>
            </a:r>
            <a:r>
              <a:rPr lang="ko-KR" dirty="0" err="1">
                <a:solidFill>
                  <a:schemeClr val="tx1"/>
                </a:solidFill>
                <a:latin typeface="+mn-lt"/>
              </a:rPr>
              <a:t>브레인스토밍</a:t>
            </a:r>
            <a:r>
              <a:rPr lang="ko-KR" altLang="en-US" dirty="0" err="1">
                <a:solidFill>
                  <a:schemeClr val="tx1"/>
                </a:solidFill>
                <a:latin typeface="+mn-lt"/>
              </a:rPr>
              <a:t>해보라고</a:t>
            </a:r>
            <a:r>
              <a:rPr lang="ko-KR" dirty="0">
                <a:solidFill>
                  <a:schemeClr val="tx1"/>
                </a:solidFill>
                <a:latin typeface="+mn-lt"/>
              </a:rPr>
              <a:t> 요청하십시오. </a:t>
            </a:r>
            <a:r>
              <a:rPr lang="ko-KR" altLang="en-US" dirty="0">
                <a:solidFill>
                  <a:schemeClr val="tx1"/>
                </a:solidFill>
                <a:latin typeface="+mn-lt"/>
              </a:rPr>
              <a:t>공유한 아이디어를 </a:t>
            </a:r>
            <a:r>
              <a:rPr lang="ko-KR" dirty="0">
                <a:solidFill>
                  <a:schemeClr val="tx1"/>
                </a:solidFill>
                <a:latin typeface="+mn-lt"/>
              </a:rPr>
              <a:t>전체 그룹에 발표하도록 장려하십시오. </a:t>
            </a: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dirty="0">
                <a:solidFill>
                  <a:schemeClr val="tx1"/>
                </a:solidFill>
                <a:latin typeface="+mn-lt"/>
              </a:rPr>
              <a:t>예제: 팀 구축 활동, 그룹으로 활동하기, 연수 제공 등</a:t>
            </a: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dirty="0">
                <a:solidFill>
                  <a:schemeClr val="tx1"/>
                </a:solidFill>
                <a:latin typeface="+mn-lt"/>
              </a:rPr>
              <a:t>예상 소요시간: 15분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55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sz="2800" dirty="0">
                <a:latin typeface="Gulim" panose="020B0600000101010101" pitchFamily="34" charset="-127"/>
                <a:ea typeface="Gulim" panose="020B0600000101010101" pitchFamily="34" charset="-127"/>
              </a:rPr>
              <a:t>이번 단원에서 다루는 내용은 다음과 같습니다.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sz="2800" dirty="0">
                <a:latin typeface="Gulim" panose="020B0600000101010101" pitchFamily="34" charset="-127"/>
                <a:ea typeface="Gulim" panose="020B0600000101010101" pitchFamily="34" charset="-127"/>
              </a:rPr>
              <a:t>알파 레오 및 오메가 레오와의 협력을 위한 팁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ko-KR" sz="2800" dirty="0">
                <a:latin typeface="Gulim" panose="020B0600000101010101" pitchFamily="34" charset="-127"/>
                <a:ea typeface="Gulim" panose="020B0600000101010101" pitchFamily="34" charset="-127"/>
              </a:rPr>
              <a:t>레오 회기를 시작하는 방법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ko-KR" sz="2800" dirty="0">
                <a:latin typeface="Gulim" panose="020B0600000101010101" pitchFamily="34" charset="-127"/>
                <a:ea typeface="Gulim" panose="020B0600000101010101" pitchFamily="34" charset="-127"/>
              </a:rPr>
              <a:t>관계 형성 및 팀 구</a:t>
            </a:r>
            <a:r>
              <a:rPr lang="ko-KR" altLang="en-US" sz="2800" dirty="0">
                <a:latin typeface="Gulim" panose="020B0600000101010101" pitchFamily="34" charset="-127"/>
                <a:ea typeface="Gulim" panose="020B0600000101010101" pitchFamily="34" charset="-127"/>
              </a:rPr>
              <a:t>축</a:t>
            </a:r>
            <a:r>
              <a:rPr lang="ko-KR" sz="2800" dirty="0">
                <a:latin typeface="Gulim" panose="020B0600000101010101" pitchFamily="34" charset="-127"/>
                <a:ea typeface="Gulim" panose="020B0600000101010101" pitchFamily="34" charset="-127"/>
              </a:rPr>
              <a:t>의 중요성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ko-KR" sz="2800" dirty="0">
                <a:latin typeface="Gulim" panose="020B0600000101010101" pitchFamily="34" charset="-127"/>
                <a:ea typeface="Gulim" panose="020B0600000101010101" pitchFamily="34" charset="-127"/>
              </a:rPr>
              <a:t>레오가 주도하도록 권한 부여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ko-KR" sz="2800" dirty="0">
                <a:latin typeface="Gulim" panose="020B0600000101010101" pitchFamily="34" charset="-127"/>
                <a:ea typeface="Gulim" panose="020B0600000101010101" pitchFamily="34" charset="-127"/>
              </a:rPr>
              <a:t>긍정적인 분위기 조성, 그룹</a:t>
            </a:r>
            <a:r>
              <a:rPr lang="ko-KR" altLang="en-US" sz="2800" dirty="0">
                <a:latin typeface="Gulim" panose="020B0600000101010101" pitchFamily="34" charset="-127"/>
                <a:ea typeface="Gulim" panose="020B0600000101010101" pitchFamily="34" charset="-127"/>
              </a:rPr>
              <a:t>으로</a:t>
            </a:r>
            <a:r>
              <a:rPr lang="ko-KR" sz="2800" dirty="0">
                <a:latin typeface="Gulim" panose="020B0600000101010101" pitchFamily="34" charset="-127"/>
                <a:ea typeface="Gulim" panose="020B0600000101010101" pitchFamily="34" charset="-127"/>
              </a:rPr>
              <a:t> 활동</a:t>
            </a:r>
            <a:r>
              <a:rPr lang="ko-KR" altLang="en-US" sz="2800" dirty="0">
                <a:latin typeface="Gulim" panose="020B0600000101010101" pitchFamily="34" charset="-127"/>
                <a:ea typeface="Gulim" panose="020B0600000101010101" pitchFamily="34" charset="-127"/>
              </a:rPr>
              <a:t>하기</a:t>
            </a:r>
            <a:r>
              <a:rPr lang="ko-KR" sz="2800" dirty="0">
                <a:latin typeface="Gulim" panose="020B0600000101010101" pitchFamily="34" charset="-127"/>
                <a:ea typeface="Gulim" panose="020B0600000101010101" pitchFamily="34" charset="-127"/>
              </a:rPr>
              <a:t>, 적극적인 경청, 리더십/봉사를 위한 팁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dirty="0">
                <a:latin typeface="Gulim" panose="020B0600000101010101" pitchFamily="34" charset="-127"/>
                <a:ea typeface="Gulim" panose="020B0600000101010101" pitchFamily="34" charset="-127"/>
              </a:rPr>
              <a:t>이 단원을 마치면 </a:t>
            </a:r>
            <a:r>
              <a:rPr lang="ko-KR" altLang="en-US" dirty="0">
                <a:latin typeface="Gulim" panose="020B0600000101010101" pitchFamily="34" charset="-127"/>
                <a:ea typeface="Gulim" panose="020B0600000101010101" pitchFamily="34" charset="-127"/>
              </a:rPr>
              <a:t>레오 </a:t>
            </a:r>
            <a:r>
              <a:rPr lang="ko-KR" dirty="0">
                <a:latin typeface="Gulim" panose="020B0600000101010101" pitchFamily="34" charset="-127"/>
                <a:ea typeface="Gulim" panose="020B0600000101010101" pitchFamily="34" charset="-127"/>
              </a:rPr>
              <a:t>고문은 </a:t>
            </a:r>
            <a:r>
              <a:rPr lang="ko-KR" dirty="0" err="1">
                <a:latin typeface="Gulim" panose="020B0600000101010101" pitchFamily="34" charset="-127"/>
                <a:ea typeface="Gulim" panose="020B0600000101010101" pitchFamily="34" charset="-127"/>
              </a:rPr>
              <a:t>청년들과의</a:t>
            </a:r>
            <a:r>
              <a:rPr lang="ko-KR" dirty="0">
                <a:latin typeface="Gulim" panose="020B0600000101010101" pitchFamily="34" charset="-127"/>
                <a:ea typeface="Gulim" panose="020B0600000101010101" pitchFamily="34" charset="-127"/>
              </a:rPr>
              <a:t> 협력하는 방법에 대한 기본 지식을 얻게 될 것입니다.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13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dirty="0"/>
              <a:t>라이온들은 동료들과 함께 일</a:t>
            </a:r>
            <a:r>
              <a:rPr lang="ko-KR" altLang="en-US" dirty="0"/>
              <a:t>한</a:t>
            </a:r>
            <a:r>
              <a:rPr lang="ko-KR" dirty="0"/>
              <a:t> 경험이 많습니다. </a:t>
            </a:r>
            <a:r>
              <a:rPr lang="ko-KR" altLang="en-US" dirty="0"/>
              <a:t>동료 라이온들과 협력하는 것과 청년들과 협력하는 것은 어떻게 다를까요</a:t>
            </a:r>
            <a:r>
              <a:rPr lang="ko-KR" dirty="0"/>
              <a:t>? </a:t>
            </a:r>
            <a:r>
              <a:rPr lang="ko-KR" altLang="en-US" dirty="0"/>
              <a:t>무엇</a:t>
            </a:r>
            <a:r>
              <a:rPr lang="ko-KR" dirty="0"/>
              <a:t>을 고려해야 할까요? 어떻게 조정할 수 있을까요?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A9F38-B00C-421B-B65A-4E45DE93DE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80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dirty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청소년과 청년은 공통점이 많지만 각기 다른 삶의 단계에 있기 때문에 어떤 성장 </a:t>
            </a:r>
            <a:r>
              <a:rPr lang="ko-KR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과정</a:t>
            </a:r>
            <a:r>
              <a:rPr lang="ko-KR" dirty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에 있는지에 따라 각자의 필요를 충족시킬 적절한 활동이 필요합니다. 예를 들어, 10대 중후반의 청소년은 고등학교/중학교 졸업 이후의 진로를 고민할 것이고, 20대 중후반의 청년들은 대학 졸업 또는 직장 생활의 시작을 준비할 것입니다.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i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구체적인 레오 고문의 역할은 레오 고문 연수 제2장을 참조하십시오.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55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42DDD-FEDB-07E0-0322-BB0E2B9E9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AE0E83-FEF2-EE39-E72A-BA791641A6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11193C-5F6E-8095-A48B-7DF75C3F46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dirty="0"/>
              <a:t>레오 고문은 레오 클럽이 성공적으로 세워지고 유지되도록 돕는 역할을 맡고 있습니다. 여기에 성공적인 레오 클럽의 핵심 요소들이 있습니다. 다음 슬라이드에서 이 요소들의 개념과 이행 방법을 자세히 </a:t>
            </a:r>
            <a:r>
              <a:rPr lang="ko-KR" altLang="en-US" dirty="0"/>
              <a:t>살펴보겠습니다</a:t>
            </a:r>
            <a:r>
              <a:rPr lang="en-US" altLang="ko-KR" dirty="0"/>
              <a:t>.</a:t>
            </a:r>
            <a:endParaRPr lang="ko-K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57873F-9011-C530-A51B-C365D989A6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A9F38-B00C-421B-B65A-4E45DE93DE6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50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sz="1800" b="0" i="0" u="none" dirty="0">
                <a:solidFill>
                  <a:srgbClr val="000000"/>
                </a:solidFill>
                <a:latin typeface="Times New Roman"/>
                <a:cs typeface="Times New Roman"/>
              </a:rPr>
              <a:t>이러한 학습 방법을 </a:t>
            </a:r>
            <a:r>
              <a:rPr lang="ko-KR" altLang="en-US" sz="1800" b="0" i="0" u="none" dirty="0">
                <a:solidFill>
                  <a:srgbClr val="000000"/>
                </a:solidFill>
                <a:latin typeface="Times New Roman"/>
                <a:cs typeface="Times New Roman"/>
              </a:rPr>
              <a:t>도입</a:t>
            </a:r>
            <a:r>
              <a:rPr lang="ko-KR" sz="1800" b="0" i="0" u="none" dirty="0">
                <a:solidFill>
                  <a:srgbClr val="000000"/>
                </a:solidFill>
                <a:latin typeface="Times New Roman"/>
                <a:cs typeface="Times New Roman"/>
              </a:rPr>
              <a:t>하고 회원들이 이러한 기술을 갖추도록 장려하는 레오 클럽은 </a:t>
            </a:r>
            <a:r>
              <a:rPr lang="ko-KR" altLang="en-US" sz="1800" b="0" i="0" u="none" dirty="0">
                <a:solidFill>
                  <a:srgbClr val="000000"/>
                </a:solidFill>
                <a:latin typeface="Times New Roman"/>
                <a:cs typeface="Times New Roman"/>
              </a:rPr>
              <a:t>건전한 분위기를</a:t>
            </a:r>
            <a:r>
              <a:rPr lang="ko-KR" sz="1800" b="0" i="0" u="none" dirty="0">
                <a:solidFill>
                  <a:srgbClr val="000000"/>
                </a:solidFill>
                <a:latin typeface="Times New Roman"/>
                <a:cs typeface="Times New Roman"/>
              </a:rPr>
              <a:t> 유지</a:t>
            </a:r>
            <a:r>
              <a:rPr lang="ko-KR" altLang="en-US" sz="1800" b="0" i="0" u="none" dirty="0">
                <a:solidFill>
                  <a:srgbClr val="000000"/>
                </a:solidFill>
                <a:latin typeface="Times New Roman"/>
                <a:cs typeface="Times New Roman"/>
              </a:rPr>
              <a:t>하고</a:t>
            </a:r>
            <a:r>
              <a:rPr lang="ko-KR" sz="1800" b="0" i="0" u="none" dirty="0">
                <a:solidFill>
                  <a:srgbClr val="000000"/>
                </a:solidFill>
                <a:latin typeface="Times New Roman"/>
                <a:cs typeface="Times New Roman"/>
              </a:rPr>
              <a:t> 관계 중심의 공동체가 되</a:t>
            </a:r>
            <a:r>
              <a:rPr lang="ko-KR" altLang="en-US" sz="1800" b="0" i="0" u="none" dirty="0">
                <a:solidFill>
                  <a:srgbClr val="000000"/>
                </a:solidFill>
                <a:latin typeface="Times New Roman"/>
                <a:cs typeface="Times New Roman"/>
              </a:rPr>
              <a:t>기 때문에</a:t>
            </a:r>
            <a:r>
              <a:rPr lang="ko-KR" sz="1800" b="0" i="0" u="none" dirty="0">
                <a:solidFill>
                  <a:srgbClr val="000000"/>
                </a:solidFill>
                <a:latin typeface="Times New Roman"/>
                <a:cs typeface="Times New Roman"/>
              </a:rPr>
              <a:t> 강력한 팀을 구</a:t>
            </a:r>
            <a:r>
              <a:rPr lang="ko-KR" altLang="en-US" sz="1800" b="0" i="0" u="none" dirty="0">
                <a:solidFill>
                  <a:srgbClr val="000000"/>
                </a:solidFill>
                <a:latin typeface="Times New Roman"/>
                <a:cs typeface="Times New Roman"/>
              </a:rPr>
              <a:t>축할 수 있습니다</a:t>
            </a:r>
            <a:r>
              <a:rPr lang="en-US" altLang="ko-KR" sz="1800" b="0" i="0" u="none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endParaRPr lang="en-US" sz="1800" b="0" i="0" u="none" strike="noStrike" baseline="0" dirty="0">
              <a:latin typeface="Times New Roman" panose="02020603050405020304" pitchFamily="18" charset="0"/>
            </a:endParaRPr>
          </a:p>
          <a:p>
            <a:pPr algn="l"/>
            <a:r>
              <a:rPr lang="ko-KR" sz="1800" b="0" i="0" u="none" strike="noStrike" baseline="0" dirty="0">
                <a:latin typeface="Times New Roman" panose="02020603050405020304" pitchFamily="18" charset="0"/>
              </a:rPr>
              <a:t>사회정서학습은 5가지 핵심 역량에 대한 교육</a:t>
            </a:r>
            <a:r>
              <a:rPr lang="ko-KR" altLang="en-US" sz="1800" b="0" i="0" u="none" strike="noStrike" baseline="0" dirty="0">
                <a:latin typeface="Times New Roman" panose="02020603050405020304" pitchFamily="18" charset="0"/>
              </a:rPr>
              <a:t>에 기반합니다</a:t>
            </a:r>
            <a:r>
              <a:rPr lang="ko-KR" sz="1800" b="0" i="0" u="none" strike="noStrike" baseline="0" dirty="0">
                <a:latin typeface="Times New Roman" panose="02020603050405020304" pitchFamily="18" charset="0"/>
              </a:rPr>
              <a:t>. </a:t>
            </a:r>
            <a:r>
              <a:rPr lang="ko-KR" sz="1800" b="0" u="none" strike="noStrike" baseline="0" dirty="0">
                <a:latin typeface="Times New Roman" panose="02020603050405020304" pitchFamily="18" charset="0"/>
              </a:rPr>
              <a:t>학업 및 사회정서학습을 위한 협력단체</a:t>
            </a:r>
            <a:r>
              <a:rPr lang="ko-KR" sz="1800" b="0" i="0" u="none" strike="noStrike" baseline="0" dirty="0">
                <a:latin typeface="Times New Roman" panose="02020603050405020304" pitchFamily="18" charset="0"/>
              </a:rPr>
              <a:t>(CASEL)는 </a:t>
            </a:r>
            <a:r>
              <a:rPr lang="ko-KR" sz="1800" b="0" i="1" u="none" strike="noStrike" baseline="0" dirty="0">
                <a:latin typeface="Times New Roman" panose="02020603050405020304" pitchFamily="18" charset="0"/>
              </a:rPr>
              <a:t>안전 및 건전성 가이드</a:t>
            </a:r>
            <a:r>
              <a:rPr lang="ko-KR" sz="1800" b="0" i="0" u="none" strike="noStrike" baseline="0" dirty="0">
                <a:latin typeface="Times New Roman" panose="02020603050405020304" pitchFamily="18" charset="0"/>
              </a:rPr>
              <a:t>(2003)에서 다섯 가지 핵심 역량을 다음과 같이 정의</a:t>
            </a:r>
            <a:r>
              <a:rPr lang="ko-KR" altLang="en-US" sz="1800" b="0" i="0" u="none" strike="noStrike" baseline="0" dirty="0">
                <a:latin typeface="Times New Roman" panose="02020603050405020304" pitchFamily="18" charset="0"/>
              </a:rPr>
              <a:t>합니다</a:t>
            </a:r>
            <a:r>
              <a:rPr lang="ko-KR" sz="1800" b="0" u="none" strike="noStrike" baseline="0" dirty="0">
                <a:latin typeface="Times New Roman" panose="02020603050405020304" pitchFamily="18" charset="0"/>
              </a:rPr>
              <a:t>.</a:t>
            </a:r>
          </a:p>
          <a:p>
            <a:pPr algn="l"/>
            <a:r>
              <a:rPr lang="ko-KR" sz="1800" b="1" i="1" u="none" strike="noStrike" baseline="0" dirty="0">
                <a:latin typeface="Times New Roman" panose="02020603050405020304" pitchFamily="18" charset="0"/>
              </a:rPr>
              <a:t>자기 인식: </a:t>
            </a:r>
            <a:r>
              <a:rPr lang="ko-KR" sz="1800" b="0" i="0" u="none" strike="noStrike" baseline="0" dirty="0">
                <a:latin typeface="Times New Roman" panose="02020603050405020304" pitchFamily="18" charset="0"/>
              </a:rPr>
              <a:t>감정</a:t>
            </a:r>
            <a:r>
              <a:rPr lang="ko-KR" altLang="en-US" sz="1800" b="0" i="0" u="none" strike="noStrike" baseline="0" dirty="0">
                <a:latin typeface="Times New Roman" panose="02020603050405020304" pitchFamily="18" charset="0"/>
              </a:rPr>
              <a:t>을</a:t>
            </a:r>
            <a:r>
              <a:rPr lang="ko-KR" sz="1800" b="0" i="0" u="none" strike="noStrike" baseline="0" dirty="0">
                <a:latin typeface="Times New Roman" panose="02020603050405020304" pitchFamily="18" charset="0"/>
              </a:rPr>
              <a:t> 인지하고</a:t>
            </a:r>
            <a:r>
              <a:rPr lang="en-US" altLang="ko-KR" sz="1800" b="0" i="0" u="none" strike="noStrike" baseline="0" dirty="0">
                <a:latin typeface="Times New Roman" panose="02020603050405020304" pitchFamily="18" charset="0"/>
              </a:rPr>
              <a:t>,</a:t>
            </a:r>
            <a:r>
              <a:rPr lang="ko-KR" sz="1800" b="0" i="0" u="none" strike="noStrike" baseline="0" dirty="0">
                <a:latin typeface="Times New Roman" panose="02020603050405020304" pitchFamily="18" charset="0"/>
              </a:rPr>
              <a:t> 자신의 능력을 현실적으로 평가하고</a:t>
            </a:r>
            <a:r>
              <a:rPr lang="en-US" altLang="ko-KR" sz="1800" b="0" i="0" u="none" strike="noStrike" baseline="0" dirty="0">
                <a:latin typeface="Times New Roman" panose="02020603050405020304" pitchFamily="18" charset="0"/>
              </a:rPr>
              <a:t>,</a:t>
            </a:r>
            <a:r>
              <a:rPr lang="ko-KR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ko-KR" altLang="en-US" sz="1800" b="0" i="0" u="none" strike="noStrike" baseline="0" dirty="0">
                <a:latin typeface="Times New Roman" panose="02020603050405020304" pitchFamily="18" charset="0"/>
              </a:rPr>
              <a:t>타당한</a:t>
            </a:r>
            <a:r>
              <a:rPr lang="ko-KR" sz="1800" b="0" i="0" u="none" strike="noStrike" baseline="0" dirty="0">
                <a:latin typeface="Times New Roman" panose="02020603050405020304" pitchFamily="18" charset="0"/>
              </a:rPr>
              <a:t> 자신감을 지</a:t>
            </a:r>
            <a:r>
              <a:rPr lang="ko-KR" altLang="en-US" sz="1800" b="0" i="0" u="none" strike="noStrike" baseline="0" dirty="0">
                <a:latin typeface="Times New Roman" panose="02020603050405020304" pitchFamily="18" charset="0"/>
              </a:rPr>
              <a:t>니는 것</a:t>
            </a:r>
            <a:r>
              <a:rPr lang="ko-KR" sz="1800" b="0" i="0" u="none" strike="noStrike" baseline="0" dirty="0">
                <a:latin typeface="Times New Roman" panose="02020603050405020304" pitchFamily="18" charset="0"/>
              </a:rPr>
              <a:t>.</a:t>
            </a:r>
          </a:p>
          <a:p>
            <a:pPr algn="l"/>
            <a:r>
              <a:rPr lang="ko-KR" sz="1800" b="1" i="1" u="none" strike="noStrike" baseline="0" dirty="0">
                <a:latin typeface="Times New Roman" panose="02020603050405020304" pitchFamily="18" charset="0"/>
              </a:rPr>
              <a:t>사회적 인식: </a:t>
            </a:r>
            <a:r>
              <a:rPr lang="ko-KR" sz="1800" b="0" i="0" u="none" strike="noStrike" baseline="0" dirty="0">
                <a:latin typeface="Times New Roman" panose="02020603050405020304" pitchFamily="18" charset="0"/>
              </a:rPr>
              <a:t>타인의 감정을 감지하고 그들의 관점을 받아들이며, 다양한 그룹들을 존중하고 긍정적으로 교류</a:t>
            </a:r>
            <a:r>
              <a:rPr lang="ko-KR" altLang="en-US" sz="1800" b="0" i="0" u="none" strike="noStrike" baseline="0" dirty="0">
                <a:latin typeface="Times New Roman" panose="02020603050405020304" pitchFamily="18" charset="0"/>
              </a:rPr>
              <a:t>하는 것</a:t>
            </a:r>
            <a:r>
              <a:rPr lang="ko-KR" sz="1800" b="0" i="0" u="none" strike="noStrike" baseline="0" dirty="0">
                <a:latin typeface="Times New Roman" panose="02020603050405020304" pitchFamily="18" charset="0"/>
              </a:rPr>
              <a:t>.</a:t>
            </a:r>
          </a:p>
          <a:p>
            <a:pPr algn="l"/>
            <a:r>
              <a:rPr lang="ko-KR" sz="1800" b="1" i="1" u="none" strike="noStrike" baseline="0" dirty="0">
                <a:latin typeface="Times New Roman" panose="02020603050405020304" pitchFamily="18" charset="0"/>
              </a:rPr>
              <a:t>자기 관리: </a:t>
            </a:r>
            <a:r>
              <a:rPr lang="ko-KR" sz="1800" b="0" i="0" u="none" strike="noStrike" baseline="0" dirty="0">
                <a:latin typeface="Times New Roman" panose="02020603050405020304" pitchFamily="18" charset="0"/>
              </a:rPr>
              <a:t>감정을 다스려서 업무 방해 없이 일을 진</a:t>
            </a:r>
            <a:r>
              <a:rPr lang="ko-KR" altLang="en-US" sz="1800" b="0" i="0" u="none" strike="noStrike" baseline="0" dirty="0">
                <a:latin typeface="Times New Roman" panose="02020603050405020304" pitchFamily="18" charset="0"/>
              </a:rPr>
              <a:t>행</a:t>
            </a:r>
            <a:r>
              <a:rPr lang="ko-KR" sz="1800" b="0" i="0" u="none" strike="noStrike" baseline="0" dirty="0">
                <a:latin typeface="Times New Roman" panose="02020603050405020304" pitchFamily="18" charset="0"/>
              </a:rPr>
              <a:t>하고, 목표 달성을 위해 만족감에 안주하지 않고, 계획에 차질이 생겼을 </a:t>
            </a:r>
            <a:r>
              <a:rPr lang="ko-KR" altLang="en-US" sz="1800" b="0" i="0" u="none" strike="noStrike" baseline="0" dirty="0">
                <a:latin typeface="Times New Roman" panose="02020603050405020304" pitchFamily="18" charset="0"/>
              </a:rPr>
              <a:t>때</a:t>
            </a:r>
            <a:r>
              <a:rPr lang="ko-KR" sz="1800" b="0" i="0" u="none" strike="noStrike" baseline="0" dirty="0">
                <a:latin typeface="Times New Roman" panose="02020603050405020304" pitchFamily="18" charset="0"/>
              </a:rPr>
              <a:t> 인내</a:t>
            </a:r>
            <a:r>
              <a:rPr lang="ko-KR" altLang="en-US" sz="1800" b="0" i="0" u="none" strike="noStrike" baseline="0" dirty="0">
                <a:latin typeface="Times New Roman" panose="02020603050405020304" pitchFamily="18" charset="0"/>
              </a:rPr>
              <a:t>하는 것</a:t>
            </a:r>
            <a:r>
              <a:rPr lang="ko-KR" sz="1800" b="0" i="0" u="none" strike="noStrike" baseline="0" dirty="0">
                <a:latin typeface="Times New Roman" panose="02020603050405020304" pitchFamily="18" charset="0"/>
              </a:rPr>
              <a:t>.</a:t>
            </a:r>
          </a:p>
          <a:p>
            <a:pPr algn="l"/>
            <a:r>
              <a:rPr lang="ko-KR" sz="1800" b="1" i="1" u="none" strike="noStrike" baseline="0" dirty="0">
                <a:latin typeface="Times New Roman" panose="02020603050405020304" pitchFamily="18" charset="0"/>
              </a:rPr>
              <a:t>대인관계 기술: </a:t>
            </a:r>
            <a:r>
              <a:rPr lang="ko-KR" sz="1800" b="0" i="0" u="none" strike="noStrike" baseline="0" dirty="0">
                <a:latin typeface="Times New Roman" panose="02020603050405020304" pitchFamily="18" charset="0"/>
              </a:rPr>
              <a:t>대인관계에</a:t>
            </a:r>
            <a:r>
              <a:rPr lang="en-US" altLang="ko-KR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ko-KR" altLang="en-US" sz="1800" b="0" i="0" u="none" strike="noStrike" baseline="0" dirty="0">
                <a:latin typeface="Times New Roman" panose="02020603050405020304" pitchFamily="18" charset="0"/>
              </a:rPr>
              <a:t>있어</a:t>
            </a:r>
            <a:r>
              <a:rPr lang="ko-KR" sz="1800" b="0" i="0" u="none" strike="noStrike" baseline="0" dirty="0">
                <a:latin typeface="Times New Roman" panose="02020603050405020304" pitchFamily="18" charset="0"/>
              </a:rPr>
              <a:t> 감정을 효과적으로 다스리고, 협력하여 건강하고 보람 있는 관계를 형성 및 유지하고, 갈등</a:t>
            </a:r>
            <a:r>
              <a:rPr lang="ko-KR" altLang="en-US" sz="1800" b="0" i="0" u="none" strike="noStrike" baseline="0" dirty="0">
                <a:latin typeface="Times New Roman" panose="02020603050405020304" pitchFamily="18" charset="0"/>
              </a:rPr>
              <a:t>에 대한</a:t>
            </a:r>
            <a:r>
              <a:rPr lang="ko-KR" sz="1800" b="0" i="0" u="none" strike="noStrike" baseline="0" dirty="0">
                <a:latin typeface="Times New Roman" panose="02020603050405020304" pitchFamily="18" charset="0"/>
              </a:rPr>
              <a:t> 해결</a:t>
            </a:r>
            <a:r>
              <a:rPr lang="ko-KR" altLang="en-US" sz="1800" b="0" i="0" u="none" strike="noStrike" baseline="0" dirty="0">
                <a:latin typeface="Times New Roman" panose="02020603050405020304" pitchFamily="18" charset="0"/>
              </a:rPr>
              <a:t>책을 조율하고</a:t>
            </a:r>
            <a:r>
              <a:rPr lang="ko-KR" sz="1800" b="0" i="0" u="none" strike="noStrike" baseline="0" dirty="0">
                <a:latin typeface="Times New Roman" panose="02020603050405020304" pitchFamily="18" charset="0"/>
              </a:rPr>
              <a:t>, 필요 시 도움을 </a:t>
            </a:r>
            <a:r>
              <a:rPr lang="ko-KR" altLang="en-US" sz="1800" b="0" i="0" u="none" strike="noStrike" baseline="0" dirty="0">
                <a:latin typeface="Times New Roman" panose="02020603050405020304" pitchFamily="18" charset="0"/>
              </a:rPr>
              <a:t>요청하는 것</a:t>
            </a:r>
            <a:r>
              <a:rPr lang="ko-KR" sz="1800" b="0" i="0" u="none" strike="noStrike" baseline="0" dirty="0">
                <a:latin typeface="Times New Roman" panose="02020603050405020304" pitchFamily="18" charset="0"/>
              </a:rPr>
              <a:t>.</a:t>
            </a:r>
          </a:p>
          <a:p>
            <a:pPr algn="l"/>
            <a:r>
              <a:rPr lang="ko-KR" sz="1800" b="1" i="1" u="none" strike="noStrike" baseline="0" dirty="0">
                <a:latin typeface="Times New Roman" panose="02020603050405020304" pitchFamily="18" charset="0"/>
              </a:rPr>
              <a:t>책임 있는 의사결정:</a:t>
            </a:r>
            <a:r>
              <a:rPr lang="en-US" altLang="ko-KR" sz="1800" b="1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ko-KR" sz="1800" b="0" i="0" u="none" strike="noStrike" baseline="0" dirty="0">
                <a:latin typeface="Times New Roman" panose="02020603050405020304" pitchFamily="18" charset="0"/>
              </a:rPr>
              <a:t>위험</a:t>
            </a:r>
            <a:r>
              <a:rPr lang="ko-KR" altLang="en-US" sz="1800" b="0" i="0" u="none" strike="noStrike" baseline="0" dirty="0">
                <a:latin typeface="Times New Roman" panose="02020603050405020304" pitchFamily="18" charset="0"/>
              </a:rPr>
              <a:t>을</a:t>
            </a:r>
            <a:r>
              <a:rPr lang="ko-KR" sz="1800" b="0" i="0" u="none" strike="noStrike" baseline="0" dirty="0">
                <a:latin typeface="Times New Roman" panose="02020603050405020304" pitchFamily="18" charset="0"/>
              </a:rPr>
              <a:t> 정확히 평가하고, 모든 관련 요인과 예상 결과를 고려하여 의사를 결정</a:t>
            </a:r>
            <a:r>
              <a:rPr lang="ko-KR" altLang="en-US" sz="1800" b="0" i="0" u="none" strike="noStrike" baseline="0" dirty="0">
                <a:latin typeface="Times New Roman" panose="02020603050405020304" pitchFamily="18" charset="0"/>
              </a:rPr>
              <a:t>하는 것</a:t>
            </a:r>
            <a:r>
              <a:rPr lang="ko-KR" sz="1800" b="0" i="0" u="none" strike="noStrike" baseline="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30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dirty="0"/>
              <a:t>연구 결과에 따르면 관계 중심의 공동체는 청소년들의 회복력을 높이고 학업 성적 뿐 아니라 사회 정서적 능력을 극대화한다고 밝혔습니다. </a:t>
            </a:r>
            <a:r>
              <a:rPr lang="ko-KR" dirty="0">
                <a:solidFill>
                  <a:srgbClr val="FF0000"/>
                </a:solidFill>
              </a:rPr>
              <a:t>클럽 회원이 </a:t>
            </a:r>
            <a:r>
              <a:rPr lang="ko-KR" altLang="en-US" dirty="0">
                <a:solidFill>
                  <a:srgbClr val="FF0000"/>
                </a:solidFill>
              </a:rPr>
              <a:t>본인이 </a:t>
            </a:r>
            <a:r>
              <a:rPr lang="ko-KR" dirty="0">
                <a:solidFill>
                  <a:srgbClr val="FF0000"/>
                </a:solidFill>
              </a:rPr>
              <a:t>이러한 공동체에 소속되어 있다고 느낀다면 회원으로 </a:t>
            </a:r>
            <a:r>
              <a:rPr lang="ko-KR" altLang="en-US" dirty="0">
                <a:solidFill>
                  <a:srgbClr val="FF0000"/>
                </a:solidFill>
              </a:rPr>
              <a:t>계속 </a:t>
            </a:r>
            <a:r>
              <a:rPr lang="ko-KR" dirty="0">
                <a:solidFill>
                  <a:srgbClr val="FF0000"/>
                </a:solidFill>
              </a:rPr>
              <a:t>활동하면서 함께 봉사하고, 다른 사람들도 참여하도록 초대하고 </a:t>
            </a:r>
            <a:r>
              <a:rPr lang="ko-KR" dirty="0" err="1">
                <a:solidFill>
                  <a:srgbClr val="FF0000"/>
                </a:solidFill>
              </a:rPr>
              <a:t>싶어</a:t>
            </a:r>
            <a:r>
              <a:rPr lang="ko-KR" altLang="en-US" dirty="0" err="1">
                <a:solidFill>
                  <a:srgbClr val="FF0000"/>
                </a:solidFill>
              </a:rPr>
              <a:t>질</a:t>
            </a:r>
            <a:r>
              <a:rPr lang="ko-KR" altLang="en-US" dirty="0">
                <a:solidFill>
                  <a:srgbClr val="FF0000"/>
                </a:solidFill>
              </a:rPr>
              <a:t> 것입니다</a:t>
            </a:r>
            <a:r>
              <a:rPr lang="en-US" altLang="ko-KR" dirty="0">
                <a:solidFill>
                  <a:srgbClr val="FF0000"/>
                </a:solidFill>
              </a:rPr>
              <a:t>.</a:t>
            </a:r>
            <a:endParaRPr lang="ko-K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932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SzPct val="120000"/>
            </a:pPr>
            <a:r>
              <a:rPr lang="ko-KR" sz="18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Arial" panose="020B0604020202020204" pitchFamily="34" charset="0"/>
              </a:rPr>
              <a:t>다음 슬라이드에서 팀 구</a:t>
            </a:r>
            <a:r>
              <a:rPr lang="ko-KR" altLang="en-US" sz="18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Arial" panose="020B0604020202020204" pitchFamily="34" charset="0"/>
              </a:rPr>
              <a:t>성</a:t>
            </a:r>
            <a:r>
              <a:rPr lang="ko-KR" sz="18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Arial" panose="020B0604020202020204" pitchFamily="34" charset="0"/>
              </a:rPr>
              <a:t> 및 레오가 주도할 수 있는 기술</a:t>
            </a:r>
            <a:r>
              <a:rPr lang="ko-KR" altLang="en-US" sz="18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Arial" panose="020B0604020202020204" pitchFamily="34" charset="0"/>
              </a:rPr>
              <a:t>을 포함한</a:t>
            </a:r>
            <a:r>
              <a:rPr lang="ko-KR" sz="18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Arial" panose="020B0604020202020204" pitchFamily="34" charset="0"/>
              </a:rPr>
              <a:t> 관계 중심의 공동체 구축 방법에 대한 예</a:t>
            </a:r>
            <a:r>
              <a:rPr lang="ko-KR" altLang="en-US" sz="18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Arial" panose="020B0604020202020204" pitchFamily="34" charset="0"/>
              </a:rPr>
              <a:t>제</a:t>
            </a:r>
            <a:r>
              <a:rPr lang="ko-KR" sz="18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Arial" panose="020B0604020202020204" pitchFamily="34" charset="0"/>
              </a:rPr>
              <a:t>를 </a:t>
            </a:r>
            <a:r>
              <a:rPr lang="ko-KR" altLang="en-US" sz="18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Arial" panose="020B0604020202020204" pitchFamily="34" charset="0"/>
              </a:rPr>
              <a:t>살펴보겠습니다</a:t>
            </a:r>
            <a:r>
              <a:rPr lang="en-US" altLang="ko-KR" sz="18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Arial" panose="020B0604020202020204" pitchFamily="34" charset="0"/>
              </a:rPr>
              <a:t>.</a:t>
            </a:r>
            <a:endParaRPr lang="ko-KR" sz="1800" dirty="0">
              <a:solidFill>
                <a:schemeClr val="tx1"/>
              </a:solidFill>
              <a:effectLst/>
              <a:latin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36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2F3C0-5954-49FC-BE96-34FB70C28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4606AD-C830-4B74-AAFE-74162A9A1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98022-4A5D-483F-B05E-C36392158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5E640-3988-422A-BAA8-FBAF74A5AB2C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5FADA-9B82-4238-A936-A0046B3F8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A01B7-19B3-4D90-A795-16282512D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0F40-C090-47FF-9E44-0997E5EBD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76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3F18B-4DC0-45C0-986C-235CBDD9C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62F681-288C-46F6-95D2-8705C0CDEA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92FD6-4853-40CE-B33C-0C6ABAFE7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5E640-3988-422A-BAA8-FBAF74A5AB2C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109DB-FF31-4B1D-B25D-B043D54E4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4082D-4D22-4A59-84C2-F2CEF41FA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0F40-C090-47FF-9E44-0997E5EBD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66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64A999-D35B-4AF1-8886-7C087360B7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858ADB-D6EA-4A63-8FF9-878B28C3A7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A050A-E55C-4EF4-8CA8-AE00B1265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5E640-3988-422A-BAA8-FBAF74A5AB2C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4C759-E969-44DA-A4E5-28FF4260E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FD509-7ADC-4C4F-B5ED-9CB6FBC7D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0F40-C090-47FF-9E44-0997E5EBD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3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2388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AB58A-E430-4760-BABC-9332AFF70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AD828-0421-4B05-B51A-FBAC8A467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55E8E-335C-4146-B839-F192F233F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5E640-3988-422A-BAA8-FBAF74A5AB2C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8E1C3-CB32-4C38-9992-5D07EC153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C516B-522B-4A6E-A67E-C63F395E0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0F40-C090-47FF-9E44-0997E5EBD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4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B0E38-3855-4D0B-A1B3-55BAEBB2A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DD6AB2-8230-4891-81BB-060AE3BEF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78D79-9F2E-473B-9082-BD6508C20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5E640-3988-422A-BAA8-FBAF74A5AB2C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D04A7-5862-4FE7-8C4A-42CDFBAFB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BD337-9D7A-49F9-8194-836EBDDE8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0F40-C090-47FF-9E44-0997E5EBD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149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7F8E9-9C89-43BC-8919-8A540A2D3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D3A01-8EDC-4D19-AC82-92EB0116F6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324A7E-3C53-4B52-BB7E-F9A0B3DE91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BAFB02-C662-4F34-A55B-24E86702B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5E640-3988-422A-BAA8-FBAF74A5AB2C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24B1A8-2D75-4E8A-AC36-C86923A3A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BB65C7-C12A-4F2C-99CA-724834F0D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0F40-C090-47FF-9E44-0997E5EBD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163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918C8-AEE5-41FE-9F9A-4007F1873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C8236D-75AD-4B31-940F-ACD415144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B59655-1A58-4D09-8675-2F8DB9AC25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8C9F91-D9DF-4311-9DA3-D24CC5558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1D17FD-63F2-4BFB-8EF3-BB8DC667BD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0BCB67-7469-4C8E-8A5B-073704316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5E640-3988-422A-BAA8-FBAF74A5AB2C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52CE18-753A-4AB8-BC7A-B4F1E94A0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D5FAAA-29B2-4F4F-B22D-E819F199F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0F40-C090-47FF-9E44-0997E5EBD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07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C44E5-8BF7-4FE5-A15A-166B2B409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729D5F-C126-4697-AE6C-0C4740B07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5E640-3988-422A-BAA8-FBAF74A5AB2C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281609-FCD5-4C46-9EC6-62C689429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305E9A-2CF9-4D44-9890-348D513CC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0F40-C090-47FF-9E44-0997E5EBD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8A3B33-7E87-4B44-B5CB-8B336BD15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5E640-3988-422A-BAA8-FBAF74A5AB2C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844E82-B844-4770-89F4-46A912663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DD686-CAA4-4FD4-BBA7-95955764B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0F40-C090-47FF-9E44-0997E5EBD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42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26580-A1AF-40C0-93F7-F138D06BF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9B874-048B-4E30-AA17-33BF51375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E6B882-C572-4C91-966B-CFDF0A6A9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14A513-475C-4117-89BE-8F6B8E851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5E640-3988-422A-BAA8-FBAF74A5AB2C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792E9D-420C-43B6-A84F-BA69E0BF9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04CE3C-5DCA-49FD-8A8B-35E000678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0F40-C090-47FF-9E44-0997E5EBD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00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5D039-E318-4A8B-A034-4E0A8EBAE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74F3B6-F859-4565-BE0E-C2AA3EEF58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4C2FF2-E963-4EFD-AE21-41C0B2DDE9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9DB5C9-082D-4663-A5F5-978F17317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5E640-3988-422A-BAA8-FBAF74A5AB2C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3C4D44-D527-4471-B28F-28D13BFAC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623C94-0504-4F97-A08F-40C3FA72A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0F40-C090-47FF-9E44-0997E5EBD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60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C3DE84-E747-4561-8B63-97109CFA3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9999A-C52A-4F89-884A-14721F151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F18F7-8D4A-4BA5-9F15-CDD9F0048F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5E640-3988-422A-BAA8-FBAF74A5AB2C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AB72F-19D0-4946-8F2E-F5AD36104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359C7-D308-4BEE-B995-73A827678E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90F40-C090-47FF-9E44-0997E5EBD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25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3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looking at a camera&#10;&#10;Description automatically generated with low confidence">
            <a:extLst>
              <a:ext uri="{FF2B5EF4-FFF2-40B4-BE49-F238E27FC236}">
                <a16:creationId xmlns:a16="http://schemas.microsoft.com/office/drawing/2014/main" id="{E4A9691F-D9E0-47C4-93DE-59987768B6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71" r="3622"/>
          <a:stretch/>
        </p:blipFill>
        <p:spPr>
          <a:xfrm>
            <a:off x="1467395" y="-6765"/>
            <a:ext cx="10724605" cy="6858000"/>
          </a:xfrm>
          <a:prstGeom prst="rect">
            <a:avLst/>
          </a:prstGeom>
        </p:spPr>
      </p:pic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056D9397-8354-2540-BA75-4F5FFA8E2948}"/>
              </a:ext>
            </a:extLst>
          </p:cNvPr>
          <p:cNvSpPr/>
          <p:nvPr/>
        </p:nvSpPr>
        <p:spPr>
          <a:xfrm>
            <a:off x="-24464" y="6765"/>
            <a:ext cx="1535214" cy="6857999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7" name="Page Number - White">
            <a:extLst>
              <a:ext uri="{FF2B5EF4-FFF2-40B4-BE49-F238E27FC236}">
                <a16:creationId xmlns:a16="http://schemas.microsoft.com/office/drawing/2014/main" id="{2EF104B5-E6CE-5940-A845-80813F46D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D6A6404-0FEA-E14D-B18E-DBF2EA768F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604" t="4387" r="-7305" b="37925"/>
          <a:stretch/>
        </p:blipFill>
        <p:spPr>
          <a:xfrm>
            <a:off x="-24467" y="3099618"/>
            <a:ext cx="1683934" cy="3765146"/>
          </a:xfrm>
          <a:prstGeom prst="rect">
            <a:avLst/>
          </a:prstGeom>
        </p:spPr>
      </p:pic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A6801EEA-EA15-4E48-AA33-B09FEAE42630}"/>
              </a:ext>
            </a:extLst>
          </p:cNvPr>
          <p:cNvSpPr/>
          <p:nvPr/>
        </p:nvSpPr>
        <p:spPr>
          <a:xfrm>
            <a:off x="333453" y="3805144"/>
            <a:ext cx="7534918" cy="2421683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274320" rIns="274320" bIns="274320" rtlCol="0" anchor="ctr" anchorCtr="0"/>
          <a:lstStyle/>
          <a:p>
            <a:r>
              <a:rPr lang="ko-KR" sz="4000" b="1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레오 클럽 고문 </a:t>
            </a:r>
          </a:p>
          <a:p>
            <a:r>
              <a:rPr lang="ko-KR" sz="4000" b="1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연수 및 오리엔테이션</a:t>
            </a:r>
          </a:p>
          <a:p>
            <a:pPr>
              <a:lnSpc>
                <a:spcPct val="150000"/>
              </a:lnSpc>
            </a:pPr>
            <a:r>
              <a:rPr lang="ko-KR" sz="2800" dirty="0" err="1">
                <a:solidFill>
                  <a:srgbClr val="00AC69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라이온스</a:t>
            </a:r>
            <a:r>
              <a:rPr lang="ko-KR" sz="2800" dirty="0">
                <a:solidFill>
                  <a:srgbClr val="00AC69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 인터내셔널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33EEC4-385F-3F4D-A9B7-D9FE43C784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8014" y="5822296"/>
            <a:ext cx="1188293" cy="5941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6A1B70-48D8-634D-ADB9-B9FF0F7009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448" y="489506"/>
            <a:ext cx="2120604" cy="212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554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ackground - Solid">
            <a:extLst>
              <a:ext uri="{FF2B5EF4-FFF2-40B4-BE49-F238E27FC236}">
                <a16:creationId xmlns:a16="http://schemas.microsoft.com/office/drawing/2014/main" id="{41C1D83A-F4A2-774F-8E54-C1FAE3EFE604}"/>
              </a:ext>
            </a:extLst>
          </p:cNvPr>
          <p:cNvSpPr/>
          <p:nvPr/>
        </p:nvSpPr>
        <p:spPr>
          <a:xfrm>
            <a:off x="10508066" y="0"/>
            <a:ext cx="1683934" cy="6857999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986801D-A409-B749-AF55-37779FCA4B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604" t="4387" r="-7305" b="37925"/>
          <a:stretch/>
        </p:blipFill>
        <p:spPr>
          <a:xfrm rot="10800000">
            <a:off x="10508066" y="0"/>
            <a:ext cx="1683934" cy="3765146"/>
          </a:xfrm>
          <a:prstGeom prst="rect">
            <a:avLst/>
          </a:prstGeom>
        </p:spPr>
      </p:pic>
      <p:sp>
        <p:nvSpPr>
          <p:cNvPr id="33" name="Page Number - Blue">
            <a:extLst>
              <a:ext uri="{FF2B5EF4-FFF2-40B4-BE49-F238E27FC236}">
                <a16:creationId xmlns:a16="http://schemas.microsoft.com/office/drawing/2014/main" id="{C921C650-0191-EC45-ABD4-267915C8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hangingPunct="0">
                <a:spcBef>
                  <a:spcPct val="50000"/>
                </a:spcBef>
                <a:defRPr/>
              </a:pPr>
              <a:t>10</a:t>
            </a:fld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2AF7CE42-4B1D-794D-B265-200C9ADAC108}"/>
              </a:ext>
            </a:extLst>
          </p:cNvPr>
          <p:cNvSpPr txBox="1">
            <a:spLocks/>
          </p:cNvSpPr>
          <p:nvPr/>
        </p:nvSpPr>
        <p:spPr>
          <a:xfrm>
            <a:off x="788761" y="496541"/>
            <a:ext cx="9922439" cy="683383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ko-KR" sz="32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/>
              </a:rPr>
              <a:t>관계 중심의 공동체 만들기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2336C24-D321-7340-8B66-DE7D22D72A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44" b="4901"/>
          <a:stretch/>
        </p:blipFill>
        <p:spPr>
          <a:xfrm rot="10800000" flipH="1">
            <a:off x="1" y="-3785"/>
            <a:ext cx="991893" cy="16793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618CFFB-1030-0070-5503-E31FA4CFC1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0930" y="210754"/>
            <a:ext cx="1558206" cy="15582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4A9A75-8936-CCEF-4250-9BA6FF58BA43}"/>
              </a:ext>
            </a:extLst>
          </p:cNvPr>
          <p:cNvSpPr txBox="1"/>
          <p:nvPr/>
        </p:nvSpPr>
        <p:spPr>
          <a:xfrm>
            <a:off x="788761" y="1264676"/>
            <a:ext cx="8578922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모임 시 </a:t>
            </a:r>
            <a:r>
              <a:rPr lang="ko-KR" altLang="en-US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모든</a:t>
            </a:r>
            <a:r>
              <a:rPr lang="ko-KR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 청년들과 인사를 나누고 간단히 </a:t>
            </a:r>
            <a:r>
              <a:rPr lang="ko-KR" altLang="en-US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안부</a:t>
            </a:r>
            <a:r>
              <a:rPr lang="ko-KR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 묻</a:t>
            </a:r>
            <a:r>
              <a:rPr lang="ko-KR" altLang="en-US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기</a:t>
            </a:r>
            <a:endParaRPr lang="ko-KR" sz="2800" dirty="0">
              <a:solidFill>
                <a:srgbClr val="55565A"/>
              </a:solidFill>
              <a:latin typeface="Gulim" panose="020B0600000101010101" pitchFamily="34" charset="-127"/>
              <a:ea typeface="Gulim" panose="020B0600000101010101" pitchFamily="34" charset="-127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회의나 레오</a:t>
            </a:r>
            <a:r>
              <a:rPr lang="en-US" altLang="ko-KR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ko-KR" altLang="en-US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모임에서</a:t>
            </a:r>
            <a:r>
              <a:rPr lang="ko-KR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 사용할 공동 규칙 정</a:t>
            </a:r>
            <a:r>
              <a:rPr lang="ko-KR" altLang="en-US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하기</a:t>
            </a:r>
            <a:endParaRPr lang="ko-KR" sz="2800" dirty="0">
              <a:solidFill>
                <a:srgbClr val="55565A"/>
              </a:solidFill>
              <a:latin typeface="Gulim" panose="020B0600000101010101" pitchFamily="34" charset="-127"/>
              <a:ea typeface="Gulim" panose="020B0600000101010101" pitchFamily="34" charset="-127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/>
              </a:rPr>
              <a:t>레오가 </a:t>
            </a:r>
            <a:r>
              <a:rPr lang="ko-KR" altLang="en-US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/>
              </a:rPr>
              <a:t>활동</a:t>
            </a:r>
            <a:r>
              <a:rPr lang="ko-KR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/>
              </a:rPr>
              <a:t>을 하거나 봉사</a:t>
            </a:r>
            <a:r>
              <a:rPr lang="ko-KR" altLang="en-US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/>
              </a:rPr>
              <a:t>사업</a:t>
            </a:r>
            <a:r>
              <a:rPr lang="ko-KR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/>
              </a:rPr>
              <a:t>을 계획할 때 모든 청소년들이 본인의 취향, 능력, 관심사, 재능에 따라 역할을 맡을 수 있도록 </a:t>
            </a:r>
            <a:r>
              <a:rPr lang="ko-KR" altLang="en-US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/>
              </a:rPr>
              <a:t>지도</a:t>
            </a:r>
            <a:endParaRPr lang="ko-KR" sz="2800" dirty="0">
              <a:solidFill>
                <a:srgbClr val="55565A"/>
              </a:solidFill>
              <a:latin typeface="Gulim" panose="020B0600000101010101" pitchFamily="34" charset="-127"/>
              <a:ea typeface="Gulim" panose="020B0600000101010101" pitchFamily="34" charset="-127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4E2DB7-0A0A-EE3B-22F9-9BEFAD11DAEF}"/>
              </a:ext>
            </a:extLst>
          </p:cNvPr>
          <p:cNvSpPr txBox="1"/>
          <p:nvPr/>
        </p:nvSpPr>
        <p:spPr>
          <a:xfrm>
            <a:off x="8936182" y="627791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출처</a:t>
            </a:r>
            <a:r>
              <a:rPr lang="en-US" altLang="ko-KR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ko-KR" dirty="0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logo for lions quest&#10;&#10;Description automatically generated">
            <a:extLst>
              <a:ext uri="{FF2B5EF4-FFF2-40B4-BE49-F238E27FC236}">
                <a16:creationId xmlns:a16="http://schemas.microsoft.com/office/drawing/2014/main" id="{84D74C61-CABA-EF6F-2573-7B0BC786E2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988" y="5403273"/>
            <a:ext cx="1685011" cy="145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282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BBED3819-FAE7-AD45-B403-4E0D4B681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375" y="0"/>
            <a:ext cx="3857625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582622-8BAF-2940-84F1-8C90B13D96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604" t="4387" r="-7305" b="37925"/>
          <a:stretch/>
        </p:blipFill>
        <p:spPr>
          <a:xfrm rot="10800000">
            <a:off x="10508066" y="0"/>
            <a:ext cx="1683934" cy="3765146"/>
          </a:xfrm>
          <a:prstGeom prst="rect">
            <a:avLst/>
          </a:prstGeom>
        </p:spPr>
      </p:pic>
      <p:sp>
        <p:nvSpPr>
          <p:cNvPr id="17" name="Page Number - White">
            <a:extLst>
              <a:ext uri="{FF2B5EF4-FFF2-40B4-BE49-F238E27FC236}">
                <a16:creationId xmlns:a16="http://schemas.microsoft.com/office/drawing/2014/main" id="{2EF104B5-E6CE-5940-A845-80813F46D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11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3" name="Headline">
            <a:extLst>
              <a:ext uri="{FF2B5EF4-FFF2-40B4-BE49-F238E27FC236}">
                <a16:creationId xmlns:a16="http://schemas.microsoft.com/office/drawing/2014/main" id="{4F212072-DE40-5C41-82DA-1C93977F44CA}"/>
              </a:ext>
            </a:extLst>
          </p:cNvPr>
          <p:cNvSpPr txBox="1">
            <a:spLocks/>
          </p:cNvSpPr>
          <p:nvPr/>
        </p:nvSpPr>
        <p:spPr>
          <a:xfrm>
            <a:off x="991895" y="918167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ko-KR" sz="3200" dirty="0">
                <a:solidFill>
                  <a:srgbClr val="616262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팀 구축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36BB3E6-B9BC-3849-A15D-CDFFEE44AFF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744" b="4901"/>
          <a:stretch/>
        </p:blipFill>
        <p:spPr>
          <a:xfrm rot="10800000" flipH="1">
            <a:off x="1" y="-3785"/>
            <a:ext cx="991893" cy="16793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D02E65A-00DE-3547-8F86-EE1324189F9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530" t="2053" r="10928" b="4800"/>
          <a:stretch/>
        </p:blipFill>
        <p:spPr>
          <a:xfrm>
            <a:off x="0" y="2360950"/>
            <a:ext cx="2334818" cy="44970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B4194CD-7E8A-1B47-96D7-383EC0E157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0905" y="5737257"/>
            <a:ext cx="1326937" cy="6634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832203-33A9-BBCE-24B9-ADBBEADEA7B2}"/>
              </a:ext>
            </a:extLst>
          </p:cNvPr>
          <p:cNvSpPr txBox="1"/>
          <p:nvPr/>
        </p:nvSpPr>
        <p:spPr>
          <a:xfrm>
            <a:off x="1040980" y="1674642"/>
            <a:ext cx="6935057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ko-KR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레오들이 서로 교류하고 알아갈 수 있는 기회</a:t>
            </a:r>
            <a:r>
              <a:rPr lang="en-US" altLang="ko-KR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ko-KR" altLang="en-US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제공</a:t>
            </a:r>
            <a:r>
              <a:rPr lang="en-US" altLang="ko-KR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.</a:t>
            </a:r>
          </a:p>
          <a:p>
            <a:endParaRPr lang="en-US" sz="2800" dirty="0">
              <a:solidFill>
                <a:srgbClr val="55565A"/>
              </a:solidFill>
              <a:latin typeface="Gulim" panose="020B0600000101010101" pitchFamily="34" charset="-127"/>
              <a:ea typeface="Gulim" panose="020B0600000101010101" pitchFamily="34" charset="-127"/>
              <a:cs typeface="Arial" panose="020B0604020202020204" pitchFamily="34" charset="0"/>
            </a:endParaRPr>
          </a:p>
          <a:p>
            <a:r>
              <a:rPr lang="ko-KR" sz="2800" dirty="0" err="1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/>
              </a:rPr>
              <a:t>에너자이저</a:t>
            </a:r>
            <a:r>
              <a:rPr lang="ko-KR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/>
              </a:rPr>
              <a:t> </a:t>
            </a:r>
            <a:r>
              <a:rPr lang="ko-KR" altLang="en-US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/>
              </a:rPr>
              <a:t>활동</a:t>
            </a:r>
            <a:r>
              <a:rPr lang="ko-KR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/>
              </a:rPr>
              <a:t>과 팀을 </a:t>
            </a:r>
            <a:r>
              <a:rPr lang="ko-KR" altLang="en-US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/>
              </a:rPr>
              <a:t>만들기 위한 연</a:t>
            </a:r>
            <a:r>
              <a:rPr lang="ko-KR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/>
              </a:rPr>
              <a:t>대감 및 소속감을 </a:t>
            </a:r>
            <a:r>
              <a:rPr lang="ko-KR" altLang="en-US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/>
              </a:rPr>
              <a:t>향상시키는</a:t>
            </a:r>
            <a:r>
              <a:rPr lang="ko-KR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/>
              </a:rPr>
              <a:t> 활동 실</a:t>
            </a:r>
            <a:r>
              <a:rPr lang="ko-KR" altLang="en-US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/>
              </a:rPr>
              <a:t>시</a:t>
            </a:r>
            <a:r>
              <a:rPr lang="en-US" altLang="ko-KR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/>
              </a:rPr>
              <a:t>.</a:t>
            </a:r>
            <a:endParaRPr lang="ko-KR" sz="2800" dirty="0">
              <a:solidFill>
                <a:srgbClr val="55565A"/>
              </a:solidFill>
              <a:latin typeface="Gulim" panose="020B0600000101010101" pitchFamily="34" charset="-127"/>
              <a:ea typeface="Gulim" panose="020B0600000101010101" pitchFamily="34" charset="-127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9945CF-EF95-54DE-B377-FBCB3E38FC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299794"/>
            <a:ext cx="1558206" cy="155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25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ackground - Solid">
            <a:extLst>
              <a:ext uri="{FF2B5EF4-FFF2-40B4-BE49-F238E27FC236}">
                <a16:creationId xmlns:a16="http://schemas.microsoft.com/office/drawing/2014/main" id="{41C1D83A-F4A2-774F-8E54-C1FAE3EFE604}"/>
              </a:ext>
            </a:extLst>
          </p:cNvPr>
          <p:cNvSpPr/>
          <p:nvPr/>
        </p:nvSpPr>
        <p:spPr>
          <a:xfrm>
            <a:off x="10508066" y="1"/>
            <a:ext cx="1683934" cy="6857999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986801D-A409-B749-AF55-37779FCA4B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604" t="4387" r="-7305" b="37925"/>
          <a:stretch/>
        </p:blipFill>
        <p:spPr>
          <a:xfrm rot="10800000">
            <a:off x="10508066" y="1"/>
            <a:ext cx="1683934" cy="3765146"/>
          </a:xfrm>
          <a:prstGeom prst="rect">
            <a:avLst/>
          </a:prstGeom>
        </p:spPr>
      </p:pic>
      <p:sp>
        <p:nvSpPr>
          <p:cNvPr id="33" name="Page Number - Blue">
            <a:extLst>
              <a:ext uri="{FF2B5EF4-FFF2-40B4-BE49-F238E27FC236}">
                <a16:creationId xmlns:a16="http://schemas.microsoft.com/office/drawing/2014/main" id="{C921C650-0191-EC45-ABD4-267915C8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hangingPunct="0">
                <a:spcBef>
                  <a:spcPct val="50000"/>
                </a:spcBef>
                <a:defRPr/>
              </a:pPr>
              <a:t>12</a:t>
            </a:fld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2AF7CE42-4B1D-794D-B265-200C9ADAC108}"/>
              </a:ext>
            </a:extLst>
          </p:cNvPr>
          <p:cNvSpPr txBox="1">
            <a:spLocks/>
          </p:cNvSpPr>
          <p:nvPr/>
        </p:nvSpPr>
        <p:spPr>
          <a:xfrm>
            <a:off x="986602" y="1005605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ko-KR" sz="32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레오 회기 시작</a:t>
            </a:r>
            <a:r>
              <a:rPr lang="ko-KR" altLang="en-US" sz="32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하기</a:t>
            </a:r>
            <a:endParaRPr lang="ko-KR" sz="3200" dirty="0">
              <a:solidFill>
                <a:srgbClr val="55565A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2336C24-D321-7340-8B66-DE7D22D72A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44" b="4901"/>
          <a:stretch/>
        </p:blipFill>
        <p:spPr>
          <a:xfrm rot="10800000" flipH="1">
            <a:off x="1" y="-3785"/>
            <a:ext cx="991893" cy="16793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6D9DC2-2D7F-DD79-C964-F94D03F72DB5}"/>
              </a:ext>
            </a:extLst>
          </p:cNvPr>
          <p:cNvSpPr txBox="1"/>
          <p:nvPr/>
        </p:nvSpPr>
        <p:spPr>
          <a:xfrm>
            <a:off x="852754" y="1583053"/>
            <a:ext cx="9222168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레오들이 </a:t>
            </a:r>
            <a:r>
              <a:rPr lang="ko-KR" altLang="en-US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회원들과</a:t>
            </a:r>
            <a:r>
              <a:rPr lang="ko-KR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 고문에 대해 알아가도록</a:t>
            </a:r>
            <a:r>
              <a:rPr lang="en-US" altLang="ko-KR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ko-KR" altLang="en-US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돕기</a:t>
            </a:r>
            <a:r>
              <a:rPr lang="en-US" altLang="ko-KR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.</a:t>
            </a:r>
            <a:endParaRPr lang="ko-KR" sz="2800" dirty="0">
              <a:solidFill>
                <a:srgbClr val="55565A"/>
              </a:solidFill>
              <a:latin typeface="Gulim" panose="020B0600000101010101" pitchFamily="34" charset="-127"/>
              <a:ea typeface="Gulim" panose="020B0600000101010101" pitchFamily="34" charset="-127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한</a:t>
            </a:r>
            <a:r>
              <a:rPr lang="ko-KR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 그룹으로서 공동체를 위한 공동 규칙</a:t>
            </a:r>
            <a:r>
              <a:rPr lang="en-US" altLang="ko-KR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ko-KR" altLang="en-US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정하기</a:t>
            </a:r>
            <a:r>
              <a:rPr lang="ko-KR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레오 클럽 프로그램의 역사와 레오 모토 공유.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임원 선출/임명</a:t>
            </a:r>
            <a:r>
              <a:rPr lang="en-US" altLang="ko-KR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ko-KR" altLang="en-US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및</a:t>
            </a:r>
            <a:r>
              <a:rPr lang="ko-KR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 교육.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/>
              </a:rPr>
              <a:t>올해</a:t>
            </a:r>
            <a:r>
              <a:rPr lang="ko-KR" altLang="en-US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/>
              </a:rPr>
              <a:t>의</a:t>
            </a:r>
            <a:r>
              <a:rPr lang="ko-KR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/>
              </a:rPr>
              <a:t> 활동</a:t>
            </a:r>
            <a:r>
              <a:rPr lang="en-US" altLang="ko-KR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/>
              </a:rPr>
              <a:t> </a:t>
            </a:r>
            <a:r>
              <a:rPr lang="ko-KR" altLang="en-US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/>
              </a:rPr>
              <a:t>및 달성하고 싶은 목표</a:t>
            </a:r>
            <a:r>
              <a:rPr lang="ko-KR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/>
              </a:rPr>
              <a:t> 논의.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C98050-1E8D-CDC9-A970-A06EDEFA4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8066" y="324368"/>
            <a:ext cx="1558206" cy="155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08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70DE6CC5-8816-1349-A0F9-775C7E45999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582733-9321-3E47-B91F-12750D3B93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30" t="2053" r="10928" b="4800"/>
          <a:stretch/>
        </p:blipFill>
        <p:spPr>
          <a:xfrm>
            <a:off x="0" y="2360950"/>
            <a:ext cx="2334818" cy="4497050"/>
          </a:xfrm>
          <a:prstGeom prst="rect">
            <a:avLst/>
          </a:prstGeom>
        </p:spPr>
      </p:pic>
      <p:sp>
        <p:nvSpPr>
          <p:cNvPr id="17" name="Page Number - White">
            <a:extLst>
              <a:ext uri="{FF2B5EF4-FFF2-40B4-BE49-F238E27FC236}">
                <a16:creationId xmlns:a16="http://schemas.microsoft.com/office/drawing/2014/main" id="{2EF104B5-E6CE-5940-A845-80813F46D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55565A"/>
                </a:solidFill>
              </a:rPr>
              <a:pPr eaLnBrk="0" hangingPunct="0">
                <a:spcBef>
                  <a:spcPct val="50000"/>
                </a:spcBef>
                <a:defRPr/>
              </a:pPr>
              <a:t>13</a:t>
            </a:fld>
            <a:endParaRPr lang="en-US" sz="1000">
              <a:solidFill>
                <a:srgbClr val="55565A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A945357-9AC4-824B-BB94-F451BFA857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44" b="4901"/>
          <a:stretch/>
        </p:blipFill>
        <p:spPr>
          <a:xfrm rot="10800000">
            <a:off x="11200107" y="1"/>
            <a:ext cx="991893" cy="1679305"/>
          </a:xfrm>
          <a:prstGeom prst="rect">
            <a:avLst/>
          </a:prstGeom>
        </p:spPr>
      </p:pic>
      <p:sp>
        <p:nvSpPr>
          <p:cNvPr id="13" name="Headline">
            <a:extLst>
              <a:ext uri="{FF2B5EF4-FFF2-40B4-BE49-F238E27FC236}">
                <a16:creationId xmlns:a16="http://schemas.microsoft.com/office/drawing/2014/main" id="{4F212072-DE40-5C41-82DA-1C93977F44CA}"/>
              </a:ext>
            </a:extLst>
          </p:cNvPr>
          <p:cNvSpPr txBox="1">
            <a:spLocks/>
          </p:cNvSpPr>
          <p:nvPr/>
        </p:nvSpPr>
        <p:spPr>
          <a:xfrm>
            <a:off x="2155307" y="913775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ko-KR" sz="3200" dirty="0">
                <a:solidFill>
                  <a:srgbClr val="616262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레오가 주도할 수 있도록 권한 부여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CA1ABDE-925E-6E48-9CEE-9D768A6EE0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101" y="436785"/>
            <a:ext cx="1558206" cy="15582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3DC37A-0B9D-FB11-0138-9DC898D412F5}"/>
              </a:ext>
            </a:extLst>
          </p:cNvPr>
          <p:cNvSpPr txBox="1"/>
          <p:nvPr/>
        </p:nvSpPr>
        <p:spPr>
          <a:xfrm>
            <a:off x="2155307" y="1659232"/>
            <a:ext cx="9381849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/>
              </a:rPr>
              <a:t>기대사항 설정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/>
              </a:rPr>
              <a:t>재능 파악 및 활용 장려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모두가 직업이나 삶의 목적이 있는지 확인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올해의 희망 목록 작성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모두에게 교류할 기회 제공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/>
              </a:rPr>
              <a:t>새로운 아이디어 경청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/>
              </a:rPr>
              <a:t>실패</a:t>
            </a:r>
            <a:r>
              <a:rPr lang="ko-KR" altLang="en-US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/>
              </a:rPr>
              <a:t>를</a:t>
            </a:r>
            <a:r>
              <a:rPr lang="ko-KR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/>
              </a:rPr>
              <a:t> 용납하고 </a:t>
            </a:r>
            <a:r>
              <a:rPr lang="ko-KR" altLang="en-US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/>
              </a:rPr>
              <a:t>그에 대한 </a:t>
            </a:r>
            <a:r>
              <a:rPr lang="ko-KR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/>
              </a:rPr>
              <a:t>책임을 </a:t>
            </a:r>
            <a:r>
              <a:rPr lang="ko-KR" altLang="en-US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/>
              </a:rPr>
              <a:t>배우도록</a:t>
            </a:r>
            <a:r>
              <a:rPr lang="ko-KR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/>
              </a:rPr>
              <a:t> 지도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즉각 피드백 제공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소통 방법 결정</a:t>
            </a:r>
          </a:p>
        </p:txBody>
      </p:sp>
    </p:spTree>
    <p:extLst>
      <p:ext uri="{BB962C8B-B14F-4D97-AF65-F5344CB8AC3E}">
        <p14:creationId xmlns:p14="http://schemas.microsoft.com/office/powerpoint/2010/main" val="938929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3B4AF208-E71A-3142-BB1D-5547209A6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2" y="0"/>
            <a:ext cx="12172208" cy="6858000"/>
          </a:xfrm>
          <a:prstGeom prst="rect">
            <a:avLst/>
          </a:prstGeom>
        </p:spPr>
      </p:pic>
      <p:sp>
        <p:nvSpPr>
          <p:cNvPr id="10" name="Body Copy">
            <a:extLst>
              <a:ext uri="{FF2B5EF4-FFF2-40B4-BE49-F238E27FC236}">
                <a16:creationId xmlns:a16="http://schemas.microsoft.com/office/drawing/2014/main" id="{C9FC845C-3EEC-6F40-A790-5F0FEAB72A1D}"/>
              </a:ext>
            </a:extLst>
          </p:cNvPr>
          <p:cNvSpPr txBox="1">
            <a:spLocks/>
          </p:cNvSpPr>
          <p:nvPr/>
        </p:nvSpPr>
        <p:spPr>
          <a:xfrm>
            <a:off x="1716591" y="3429000"/>
            <a:ext cx="8778610" cy="671179"/>
          </a:xfrm>
          <a:prstGeom prst="rect">
            <a:avLst/>
          </a:prstGeom>
        </p:spPr>
        <p:txBody>
          <a:bodyPr anchor="b" anchorCtr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SzPct val="120000"/>
            </a:pPr>
            <a:r>
              <a:rPr lang="ko-KR" sz="4000" b="1" dirty="0">
                <a:solidFill>
                  <a:schemeClr val="bg1">
                    <a:alpha val="99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  <a:cs typeface="Arial Black" panose="020B0604020202020204" pitchFamily="34" charset="0"/>
              </a:rPr>
              <a:t>레오 고문이 알려주는 팁</a:t>
            </a:r>
          </a:p>
        </p:txBody>
      </p:sp>
      <p:sp>
        <p:nvSpPr>
          <p:cNvPr id="17" name="Page Number - White">
            <a:extLst>
              <a:ext uri="{FF2B5EF4-FFF2-40B4-BE49-F238E27FC236}">
                <a16:creationId xmlns:a16="http://schemas.microsoft.com/office/drawing/2014/main" id="{2EF104B5-E6CE-5940-A845-80813F46D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55565A"/>
                </a:solidFill>
              </a:rPr>
              <a:pPr eaLnBrk="0" hangingPunct="0">
                <a:spcBef>
                  <a:spcPct val="50000"/>
                </a:spcBef>
                <a:defRPr/>
              </a:pPr>
              <a:t>14</a:t>
            </a:fld>
            <a:endParaRPr lang="en-US" sz="1000">
              <a:solidFill>
                <a:srgbClr val="55565A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E1B497-6D08-784F-9F6E-6DF429E308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6694" y="1188982"/>
            <a:ext cx="2113397" cy="211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82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6BBCAB-BED4-E74A-A953-6B4C978A6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6" r="16316"/>
          <a:stretch/>
        </p:blipFill>
        <p:spPr>
          <a:xfrm>
            <a:off x="-1" y="11102"/>
            <a:ext cx="4724399" cy="6839266"/>
          </a:xfrm>
          <a:prstGeom prst="rect">
            <a:avLst/>
          </a:prstGeom>
        </p:spPr>
      </p:pic>
      <p:sp>
        <p:nvSpPr>
          <p:cNvPr id="35" name="Background - Solid">
            <a:extLst>
              <a:ext uri="{FF2B5EF4-FFF2-40B4-BE49-F238E27FC236}">
                <a16:creationId xmlns:a16="http://schemas.microsoft.com/office/drawing/2014/main" id="{41C1D83A-F4A2-774F-8E54-C1FAE3EFE604}"/>
              </a:ext>
            </a:extLst>
          </p:cNvPr>
          <p:cNvSpPr/>
          <p:nvPr/>
        </p:nvSpPr>
        <p:spPr>
          <a:xfrm>
            <a:off x="4724400" y="17771"/>
            <a:ext cx="7467600" cy="6840229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986801D-A409-B749-AF55-37779FCA4B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604" t="4387" r="-7305" b="37925"/>
          <a:stretch/>
        </p:blipFill>
        <p:spPr>
          <a:xfrm rot="10800000">
            <a:off x="10508066" y="7632"/>
            <a:ext cx="1683934" cy="3765146"/>
          </a:xfrm>
          <a:prstGeom prst="rect">
            <a:avLst/>
          </a:prstGeom>
        </p:spPr>
      </p:pic>
      <p:sp>
        <p:nvSpPr>
          <p:cNvPr id="33" name="Page Number - Blue">
            <a:extLst>
              <a:ext uri="{FF2B5EF4-FFF2-40B4-BE49-F238E27FC236}">
                <a16:creationId xmlns:a16="http://schemas.microsoft.com/office/drawing/2014/main" id="{C921C650-0191-EC45-ABD4-267915C8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hangingPunct="0">
                <a:spcBef>
                  <a:spcPct val="50000"/>
                </a:spcBef>
                <a:defRPr/>
              </a:pPr>
              <a:t>15</a:t>
            </a:fld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2336C24-D321-7340-8B66-DE7D22D72A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744" b="4901"/>
          <a:stretch/>
        </p:blipFill>
        <p:spPr>
          <a:xfrm rot="10800000" flipH="1">
            <a:off x="0" y="7632"/>
            <a:ext cx="991893" cy="16793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F6C09F4-01B5-4E2C-9253-481D8E1A3E0A}"/>
              </a:ext>
            </a:extLst>
          </p:cNvPr>
          <p:cNvSpPr txBox="1"/>
          <p:nvPr/>
        </p:nvSpPr>
        <p:spPr>
          <a:xfrm>
            <a:off x="5270753" y="847285"/>
            <a:ext cx="6374893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ko-KR" sz="3200" b="1" dirty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긍정적인 분위기 조성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sz="2400" dirty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레오들의 모임 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sz="2400" dirty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중립적인 환경 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sz="2400" dirty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자유</a:t>
            </a:r>
            <a:r>
              <a:rPr lang="ko-KR" altLang="en-US" sz="2400" dirty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로운</a:t>
            </a:r>
            <a:r>
              <a:rPr lang="ko-KR" sz="2400" dirty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 토론 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sz="2400" dirty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즐거움! 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sz="2400" dirty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음식 및 게임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sz="2400" dirty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연말 파티 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0A4A53-AA7C-1543-94B0-66EC92BE9D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3182" y="5737256"/>
            <a:ext cx="1326937" cy="6634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74AF0B-C23A-BA0A-1991-9B685CAC5A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33794" y="5450863"/>
            <a:ext cx="1558206" cy="155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320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70DE6CC5-8816-1349-A0F9-775C7E45999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582733-9321-3E47-B91F-12750D3B93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30" t="2053" r="10928" b="4800"/>
          <a:stretch/>
        </p:blipFill>
        <p:spPr>
          <a:xfrm>
            <a:off x="0" y="2360950"/>
            <a:ext cx="2334818" cy="4497050"/>
          </a:xfrm>
          <a:prstGeom prst="rect">
            <a:avLst/>
          </a:prstGeom>
        </p:spPr>
      </p:pic>
      <p:sp>
        <p:nvSpPr>
          <p:cNvPr id="17" name="Page Number - White">
            <a:extLst>
              <a:ext uri="{FF2B5EF4-FFF2-40B4-BE49-F238E27FC236}">
                <a16:creationId xmlns:a16="http://schemas.microsoft.com/office/drawing/2014/main" id="{2EF104B5-E6CE-5940-A845-80813F46D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55565A"/>
                </a:solidFill>
              </a:rPr>
              <a:pPr eaLnBrk="0" hangingPunct="0">
                <a:spcBef>
                  <a:spcPct val="50000"/>
                </a:spcBef>
                <a:defRPr/>
              </a:pPr>
              <a:t>16</a:t>
            </a:fld>
            <a:endParaRPr lang="en-US" sz="1000">
              <a:solidFill>
                <a:srgbClr val="55565A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A945357-9AC4-824B-BB94-F451BFA857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44" b="4901"/>
          <a:stretch/>
        </p:blipFill>
        <p:spPr>
          <a:xfrm rot="10800000">
            <a:off x="11200107" y="1"/>
            <a:ext cx="991893" cy="1679305"/>
          </a:xfrm>
          <a:prstGeom prst="rect">
            <a:avLst/>
          </a:prstGeom>
        </p:spPr>
      </p:pic>
      <p:sp>
        <p:nvSpPr>
          <p:cNvPr id="13" name="Headline">
            <a:extLst>
              <a:ext uri="{FF2B5EF4-FFF2-40B4-BE49-F238E27FC236}">
                <a16:creationId xmlns:a16="http://schemas.microsoft.com/office/drawing/2014/main" id="{4F212072-DE40-5C41-82DA-1C93977F44CA}"/>
              </a:ext>
            </a:extLst>
          </p:cNvPr>
          <p:cNvSpPr txBox="1">
            <a:spLocks/>
          </p:cNvSpPr>
          <p:nvPr/>
        </p:nvSpPr>
        <p:spPr>
          <a:xfrm>
            <a:off x="2357625" y="949188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ko-KR" sz="3200" dirty="0">
                <a:solidFill>
                  <a:srgbClr val="616262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그룹으로 활동하기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CA1ABDE-925E-6E48-9CEE-9D768A6EE0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101" y="436785"/>
            <a:ext cx="1558206" cy="15582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F67F69-8CD3-E5D4-8E4F-CE4FD7D90B90}"/>
              </a:ext>
            </a:extLst>
          </p:cNvPr>
          <p:cNvSpPr txBox="1"/>
          <p:nvPr/>
        </p:nvSpPr>
        <p:spPr>
          <a:xfrm>
            <a:off x="2155307" y="1659232"/>
            <a:ext cx="9381849" cy="31085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봉사 및 기금 모금 활동을 위한 위원회 구성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ko-KR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레오들</a:t>
            </a:r>
            <a:r>
              <a:rPr lang="ko-KR" altLang="en-US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의</a:t>
            </a:r>
            <a:r>
              <a:rPr lang="ko-KR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 관심 분야</a:t>
            </a:r>
            <a:r>
              <a:rPr lang="ko-KR" altLang="en-US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로</a:t>
            </a:r>
            <a:r>
              <a:rPr lang="ko-KR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 선택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회의 토론</a:t>
            </a:r>
            <a:r>
              <a:rPr lang="ko-KR" altLang="en-US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을 위해</a:t>
            </a:r>
            <a:r>
              <a:rPr lang="ko-KR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 파벌이 아닌 </a:t>
            </a:r>
            <a:r>
              <a:rPr lang="ko-KR" altLang="en-US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새롭게 </a:t>
            </a:r>
            <a:r>
              <a:rPr lang="ko-KR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그룹을 나누는 </a:t>
            </a:r>
            <a:r>
              <a:rPr lang="ko-KR" altLang="en-US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색다른</a:t>
            </a:r>
            <a:r>
              <a:rPr lang="ko-KR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 방법 모색 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협력에 대한 기준 </a:t>
            </a:r>
            <a:r>
              <a:rPr lang="ko-KR" altLang="en-US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제시</a:t>
            </a:r>
            <a:r>
              <a:rPr lang="ko-KR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 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/>
              </a:rPr>
              <a:t>모두가 참여 및 기여하도록 격려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/>
              </a:rPr>
              <a:t>새로운 아이디어 지지</a:t>
            </a:r>
          </a:p>
        </p:txBody>
      </p:sp>
    </p:spTree>
    <p:extLst>
      <p:ext uri="{BB962C8B-B14F-4D97-AF65-F5344CB8AC3E}">
        <p14:creationId xmlns:p14="http://schemas.microsoft.com/office/powerpoint/2010/main" val="404722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ackground - Solid">
            <a:extLst>
              <a:ext uri="{FF2B5EF4-FFF2-40B4-BE49-F238E27FC236}">
                <a16:creationId xmlns:a16="http://schemas.microsoft.com/office/drawing/2014/main" id="{41C1D83A-F4A2-774F-8E54-C1FAE3EFE604}"/>
              </a:ext>
            </a:extLst>
          </p:cNvPr>
          <p:cNvSpPr/>
          <p:nvPr/>
        </p:nvSpPr>
        <p:spPr>
          <a:xfrm>
            <a:off x="10508066" y="0"/>
            <a:ext cx="1683934" cy="6857999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986801D-A409-B749-AF55-37779FCA4B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604" t="4387" r="-7305" b="37925"/>
          <a:stretch/>
        </p:blipFill>
        <p:spPr>
          <a:xfrm rot="10800000">
            <a:off x="10508066" y="0"/>
            <a:ext cx="1683934" cy="3765146"/>
          </a:xfrm>
          <a:prstGeom prst="rect">
            <a:avLst/>
          </a:prstGeom>
        </p:spPr>
      </p:pic>
      <p:sp>
        <p:nvSpPr>
          <p:cNvPr id="33" name="Page Number - Blue">
            <a:extLst>
              <a:ext uri="{FF2B5EF4-FFF2-40B4-BE49-F238E27FC236}">
                <a16:creationId xmlns:a16="http://schemas.microsoft.com/office/drawing/2014/main" id="{C921C650-0191-EC45-ABD4-267915C8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hangingPunct="0">
                <a:spcBef>
                  <a:spcPct val="50000"/>
                </a:spcBef>
                <a:defRPr/>
              </a:pPr>
              <a:t>17</a:t>
            </a:fld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2AF7CE42-4B1D-794D-B265-200C9ADAC108}"/>
              </a:ext>
            </a:extLst>
          </p:cNvPr>
          <p:cNvSpPr txBox="1">
            <a:spLocks/>
          </p:cNvSpPr>
          <p:nvPr/>
        </p:nvSpPr>
        <p:spPr>
          <a:xfrm>
            <a:off x="2155307" y="927257"/>
            <a:ext cx="9020998" cy="445043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ko-KR" sz="3200" dirty="0">
                <a:solidFill>
                  <a:srgbClr val="616262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적극적</a:t>
            </a:r>
            <a:r>
              <a:rPr lang="ko-KR" altLang="en-US" sz="3200" dirty="0">
                <a:solidFill>
                  <a:srgbClr val="616262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인</a:t>
            </a:r>
            <a:r>
              <a:rPr lang="ko-KR" sz="3200" dirty="0">
                <a:solidFill>
                  <a:srgbClr val="616262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경청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2336C24-D321-7340-8B66-DE7D22D72A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44" b="4901"/>
          <a:stretch/>
        </p:blipFill>
        <p:spPr>
          <a:xfrm rot="10800000" flipH="1">
            <a:off x="1" y="-3785"/>
            <a:ext cx="991893" cy="1679305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392A8A8-D904-F748-8D18-47BA2E3153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6582319"/>
              </p:ext>
            </p:extLst>
          </p:nvPr>
        </p:nvGraphicFramePr>
        <p:xfrm>
          <a:off x="495947" y="1408869"/>
          <a:ext cx="10760380" cy="4743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EBBE438B-578A-9F4E-A64F-69BC77CF211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101" y="436785"/>
            <a:ext cx="1558206" cy="155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41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70DE6CC5-8816-1349-A0F9-775C7E45999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582733-9321-3E47-B91F-12750D3B93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30" t="2053" r="10928" b="4800"/>
          <a:stretch/>
        </p:blipFill>
        <p:spPr>
          <a:xfrm>
            <a:off x="0" y="2360950"/>
            <a:ext cx="2334818" cy="4497050"/>
          </a:xfrm>
          <a:prstGeom prst="rect">
            <a:avLst/>
          </a:prstGeom>
        </p:spPr>
      </p:pic>
      <p:sp>
        <p:nvSpPr>
          <p:cNvPr id="17" name="Page Number - White">
            <a:extLst>
              <a:ext uri="{FF2B5EF4-FFF2-40B4-BE49-F238E27FC236}">
                <a16:creationId xmlns:a16="http://schemas.microsoft.com/office/drawing/2014/main" id="{2EF104B5-E6CE-5940-A845-80813F46D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55565A"/>
                </a:solidFill>
              </a:rPr>
              <a:pPr eaLnBrk="0" hangingPunct="0">
                <a:spcBef>
                  <a:spcPct val="50000"/>
                </a:spcBef>
                <a:defRPr/>
              </a:pPr>
              <a:t>18</a:t>
            </a:fld>
            <a:endParaRPr lang="en-US" sz="1000">
              <a:solidFill>
                <a:srgbClr val="55565A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A945357-9AC4-824B-BB94-F451BFA857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44" b="4901"/>
          <a:stretch/>
        </p:blipFill>
        <p:spPr>
          <a:xfrm rot="10800000">
            <a:off x="11200107" y="1"/>
            <a:ext cx="991893" cy="1679305"/>
          </a:xfrm>
          <a:prstGeom prst="rect">
            <a:avLst/>
          </a:prstGeom>
        </p:spPr>
      </p:pic>
      <p:sp>
        <p:nvSpPr>
          <p:cNvPr id="13" name="Headline">
            <a:extLst>
              <a:ext uri="{FF2B5EF4-FFF2-40B4-BE49-F238E27FC236}">
                <a16:creationId xmlns:a16="http://schemas.microsoft.com/office/drawing/2014/main" id="{4F212072-DE40-5C41-82DA-1C93977F44CA}"/>
              </a:ext>
            </a:extLst>
          </p:cNvPr>
          <p:cNvSpPr txBox="1">
            <a:spLocks/>
          </p:cNvSpPr>
          <p:nvPr/>
        </p:nvSpPr>
        <p:spPr>
          <a:xfrm>
            <a:off x="2357625" y="949188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ko-KR" sz="3200" dirty="0">
                <a:solidFill>
                  <a:srgbClr val="616262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봉사를 통한 선도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CA1ABDE-925E-6E48-9CEE-9D768A6EE0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101" y="436785"/>
            <a:ext cx="1558206" cy="15582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5D5B97-2847-34CA-D6DE-A7FFB55D7657}"/>
              </a:ext>
            </a:extLst>
          </p:cNvPr>
          <p:cNvSpPr txBox="1"/>
          <p:nvPr/>
        </p:nvSpPr>
        <p:spPr>
          <a:xfrm>
            <a:off x="2155307" y="1659232"/>
            <a:ext cx="93818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모든</a:t>
            </a:r>
            <a:r>
              <a:rPr lang="ko-KR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 레오</a:t>
            </a:r>
            <a:r>
              <a:rPr lang="ko-KR" altLang="en-US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에게</a:t>
            </a:r>
            <a:r>
              <a:rPr lang="ko-KR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 지도 기회</a:t>
            </a:r>
            <a:r>
              <a:rPr lang="en-US" altLang="ko-KR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ko-KR" altLang="en-US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제공</a:t>
            </a:r>
            <a:endParaRPr lang="ko-KR" sz="2800" dirty="0">
              <a:solidFill>
                <a:srgbClr val="55565A"/>
              </a:solidFill>
              <a:latin typeface="Gulim" panose="020B0600000101010101" pitchFamily="34" charset="-127"/>
              <a:ea typeface="Gulim" panose="020B0600000101010101" pitchFamily="34" charset="-127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적극적으로 칭찬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사전에</a:t>
            </a:r>
            <a:r>
              <a:rPr lang="ko-KR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 계획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지역사회 평가 및 실행 계획 작성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레오들에게 지역사회와</a:t>
            </a:r>
            <a:r>
              <a:rPr lang="ko-KR" altLang="en-US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의</a:t>
            </a:r>
            <a:r>
              <a:rPr lang="ko-KR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 관계 구축 방법</a:t>
            </a:r>
            <a:r>
              <a:rPr lang="en-US" altLang="ko-KR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ko-KR" altLang="en-US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안내</a:t>
            </a:r>
            <a:endParaRPr lang="ko-KR" sz="2800" dirty="0">
              <a:solidFill>
                <a:srgbClr val="55565A"/>
              </a:solidFill>
              <a:latin typeface="Gulim" panose="020B0600000101010101" pitchFamily="34" charset="-127"/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956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70DE6CC5-8816-1349-A0F9-775C7E45999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582733-9321-3E47-B91F-12750D3B93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30" t="2053" r="10928" b="4800"/>
          <a:stretch/>
        </p:blipFill>
        <p:spPr>
          <a:xfrm>
            <a:off x="0" y="2360950"/>
            <a:ext cx="2334818" cy="4497050"/>
          </a:xfrm>
          <a:prstGeom prst="rect">
            <a:avLst/>
          </a:prstGeom>
        </p:spPr>
      </p:pic>
      <p:sp>
        <p:nvSpPr>
          <p:cNvPr id="17" name="Page Number - White">
            <a:extLst>
              <a:ext uri="{FF2B5EF4-FFF2-40B4-BE49-F238E27FC236}">
                <a16:creationId xmlns:a16="http://schemas.microsoft.com/office/drawing/2014/main" id="{2EF104B5-E6CE-5940-A845-80813F46D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55565A"/>
                </a:solidFill>
              </a:rPr>
              <a:pPr eaLnBrk="0" hangingPunct="0">
                <a:spcBef>
                  <a:spcPct val="50000"/>
                </a:spcBef>
                <a:defRPr/>
              </a:pPr>
              <a:t>19</a:t>
            </a:fld>
            <a:endParaRPr lang="en-US" sz="1000">
              <a:solidFill>
                <a:srgbClr val="55565A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A945357-9AC4-824B-BB94-F451BFA857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44" b="4901"/>
          <a:stretch/>
        </p:blipFill>
        <p:spPr>
          <a:xfrm rot="10800000">
            <a:off x="11200107" y="1"/>
            <a:ext cx="991893" cy="1679305"/>
          </a:xfrm>
          <a:prstGeom prst="rect">
            <a:avLst/>
          </a:prstGeom>
        </p:spPr>
      </p:pic>
      <p:sp>
        <p:nvSpPr>
          <p:cNvPr id="13" name="Headline">
            <a:extLst>
              <a:ext uri="{FF2B5EF4-FFF2-40B4-BE49-F238E27FC236}">
                <a16:creationId xmlns:a16="http://schemas.microsoft.com/office/drawing/2014/main" id="{4F212072-DE40-5C41-82DA-1C93977F44CA}"/>
              </a:ext>
            </a:extLst>
          </p:cNvPr>
          <p:cNvSpPr txBox="1">
            <a:spLocks/>
          </p:cNvSpPr>
          <p:nvPr/>
        </p:nvSpPr>
        <p:spPr>
          <a:xfrm>
            <a:off x="2357625" y="949188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ko-KR" sz="3200" dirty="0">
                <a:solidFill>
                  <a:srgbClr val="616262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봉사-학습 5단계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CA1ABDE-925E-6E48-9CEE-9D768A6EE0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101" y="436785"/>
            <a:ext cx="1558206" cy="15582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5D5B97-2847-34CA-D6DE-A7FFB55D7657}"/>
              </a:ext>
            </a:extLst>
          </p:cNvPr>
          <p:cNvSpPr txBox="1"/>
          <p:nvPr/>
        </p:nvSpPr>
        <p:spPr>
          <a:xfrm>
            <a:off x="2155307" y="1659232"/>
            <a:ext cx="93818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1단계: 조사</a:t>
            </a:r>
          </a:p>
          <a:p>
            <a:r>
              <a:rPr lang="ko-KR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2단계: 준비 및 계획</a:t>
            </a:r>
          </a:p>
          <a:p>
            <a:r>
              <a:rPr lang="ko-KR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3단계: 실행</a:t>
            </a:r>
          </a:p>
          <a:p>
            <a:r>
              <a:rPr lang="ko-KR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4단계: 되돌아보기</a:t>
            </a:r>
          </a:p>
          <a:p>
            <a:r>
              <a:rPr lang="ko-KR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5단계: 시연 및 축하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5ADC0D-89B4-4DC2-5FE8-AA20B3EFFFA1}"/>
              </a:ext>
            </a:extLst>
          </p:cNvPr>
          <p:cNvSpPr txBox="1"/>
          <p:nvPr/>
        </p:nvSpPr>
        <p:spPr>
          <a:xfrm>
            <a:off x="9174956" y="6365857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출처</a:t>
            </a:r>
            <a:r>
              <a:rPr lang="en-US" altLang="ko-KR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ko-KR" dirty="0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logo for lions quest&#10;&#10;Description automatically generated">
            <a:extLst>
              <a:ext uri="{FF2B5EF4-FFF2-40B4-BE49-F238E27FC236}">
                <a16:creationId xmlns:a16="http://schemas.microsoft.com/office/drawing/2014/main" id="{217B2429-915B-DD11-2E0C-E9991AC752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586" y="5565231"/>
            <a:ext cx="1497414" cy="129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20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ackground - Solid">
            <a:extLst>
              <a:ext uri="{FF2B5EF4-FFF2-40B4-BE49-F238E27FC236}">
                <a16:creationId xmlns:a16="http://schemas.microsoft.com/office/drawing/2014/main" id="{8328F559-8FF5-6040-8126-7A383475992C}"/>
              </a:ext>
            </a:extLst>
          </p:cNvPr>
          <p:cNvSpPr/>
          <p:nvPr/>
        </p:nvSpPr>
        <p:spPr>
          <a:xfrm>
            <a:off x="-71222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Background - Solid">
            <a:extLst>
              <a:ext uri="{FF2B5EF4-FFF2-40B4-BE49-F238E27FC236}">
                <a16:creationId xmlns:a16="http://schemas.microsoft.com/office/drawing/2014/main" id="{35426377-3C67-E340-9178-35579BC02071}"/>
              </a:ext>
            </a:extLst>
          </p:cNvPr>
          <p:cNvSpPr/>
          <p:nvPr/>
        </p:nvSpPr>
        <p:spPr>
          <a:xfrm>
            <a:off x="-67745" y="-4943"/>
            <a:ext cx="3059190" cy="6858000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age Number - Blue">
            <a:extLst>
              <a:ext uri="{FF2B5EF4-FFF2-40B4-BE49-F238E27FC236}">
                <a16:creationId xmlns:a16="http://schemas.microsoft.com/office/drawing/2014/main" id="{9EF8C11C-B97D-B04F-8EC2-671F9B1B8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hangingPunct="0">
                <a:spcBef>
                  <a:spcPct val="50000"/>
                </a:spcBef>
                <a:defRPr/>
              </a:pPr>
              <a:t>2</a:t>
            </a:fld>
            <a:endParaRPr lang="en-US" sz="1000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49DC86A-388D-1944-89D9-316D63D39A00}"/>
              </a:ext>
            </a:extLst>
          </p:cNvPr>
          <p:cNvGrpSpPr/>
          <p:nvPr/>
        </p:nvGrpSpPr>
        <p:grpSpPr>
          <a:xfrm>
            <a:off x="6024778" y="1626331"/>
            <a:ext cx="4036683" cy="3333280"/>
            <a:chOff x="4739767" y="1033790"/>
            <a:chExt cx="6251509" cy="333328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6A55C21-6A6A-DA41-8784-578005CA4461}"/>
                </a:ext>
              </a:extLst>
            </p:cNvPr>
            <p:cNvSpPr txBox="1"/>
            <p:nvPr/>
          </p:nvSpPr>
          <p:spPr>
            <a:xfrm>
              <a:off x="4739767" y="1033790"/>
              <a:ext cx="62515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sz="2000" b="1" dirty="0">
                  <a:solidFill>
                    <a:srgbClr val="407CCA"/>
                  </a:solidFill>
                  <a:latin typeface="Gulim" panose="020B0600000101010101" pitchFamily="34" charset="-127"/>
                  <a:ea typeface="Gulim" panose="020B0600000101010101" pitchFamily="34" charset="-127"/>
                  <a:cs typeface="Arial" panose="020B0604020202020204" pitchFamily="34" charset="0"/>
                </a:rPr>
                <a:t>제1장</a:t>
              </a:r>
              <a:r>
                <a:rPr lang="ko-KR" sz="2000" dirty="0">
                  <a:latin typeface="Gulim" panose="020B0600000101010101" pitchFamily="34" charset="-127"/>
                  <a:ea typeface="Gulim" panose="020B0600000101010101" pitchFamily="34" charset="-127"/>
                  <a:cs typeface="Arial" panose="020B0604020202020204" pitchFamily="34" charset="0"/>
                </a:rPr>
                <a:t> </a:t>
              </a:r>
              <a:r>
                <a:rPr lang="ko-KR" sz="2000" dirty="0">
                  <a:solidFill>
                    <a:srgbClr val="EBB700"/>
                  </a:solidFill>
                  <a:latin typeface="Gulim" panose="020B0600000101010101" pitchFamily="34" charset="-127"/>
                  <a:ea typeface="Gulim" panose="020B0600000101010101" pitchFamily="34" charset="-127"/>
                  <a:cs typeface="Arial" panose="020B0604020202020204" pitchFamily="34" charset="0"/>
                </a:rPr>
                <a:t>//</a:t>
              </a:r>
              <a:r>
                <a:rPr lang="ko-KR" sz="2000" dirty="0">
                  <a:solidFill>
                    <a:srgbClr val="55565A"/>
                  </a:solidFill>
                  <a:latin typeface="Gulim" panose="020B0600000101010101" pitchFamily="34" charset="-127"/>
                  <a:ea typeface="Gulim" panose="020B0600000101010101" pitchFamily="34" charset="-127"/>
                  <a:cs typeface="Arial" panose="020B0604020202020204" pitchFamily="34" charset="0"/>
                </a:rPr>
                <a:t> 레오 클럽 프로그램 개요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CBB37C5-3F62-5E4F-926B-3D99B4E6B4CD}"/>
                </a:ext>
              </a:extLst>
            </p:cNvPr>
            <p:cNvSpPr txBox="1"/>
            <p:nvPr/>
          </p:nvSpPr>
          <p:spPr>
            <a:xfrm>
              <a:off x="4739767" y="1800217"/>
              <a:ext cx="58543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sz="2000" b="1">
                  <a:solidFill>
                    <a:srgbClr val="407CCA"/>
                  </a:solidFill>
                  <a:latin typeface="Gulim" panose="020B0600000101010101" pitchFamily="34" charset="-127"/>
                  <a:ea typeface="Gulim" panose="020B0600000101010101" pitchFamily="34" charset="-127"/>
                  <a:cs typeface="Arial" panose="020B0604020202020204" pitchFamily="34" charset="0"/>
                </a:rPr>
                <a:t>제2장</a:t>
              </a:r>
              <a:r>
                <a:rPr lang="ko-KR" sz="2000">
                  <a:solidFill>
                    <a:srgbClr val="EBB700"/>
                  </a:solidFill>
                  <a:latin typeface="Gulim" panose="020B0600000101010101" pitchFamily="34" charset="-127"/>
                  <a:ea typeface="Gulim" panose="020B0600000101010101" pitchFamily="34" charset="-127"/>
                  <a:cs typeface="Arial" panose="020B0604020202020204" pitchFamily="34" charset="0"/>
                </a:rPr>
                <a:t> // </a:t>
              </a:r>
              <a:r>
                <a:rPr lang="ko-KR" sz="2000">
                  <a:solidFill>
                    <a:srgbClr val="55565A"/>
                  </a:solidFill>
                  <a:latin typeface="Gulim" panose="020B0600000101010101" pitchFamily="34" charset="-127"/>
                  <a:ea typeface="Gulim" panose="020B0600000101010101" pitchFamily="34" charset="-127"/>
                  <a:cs typeface="Arial" panose="020B0604020202020204" pitchFamily="34" charset="0"/>
                </a:rPr>
                <a:t>레오 클럽 고문의 역할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63A6554-1985-5146-BEE0-C53FBAD75EF8}"/>
                </a:ext>
              </a:extLst>
            </p:cNvPr>
            <p:cNvSpPr txBox="1"/>
            <p:nvPr/>
          </p:nvSpPr>
          <p:spPr>
            <a:xfrm>
              <a:off x="4739767" y="2549140"/>
              <a:ext cx="45311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sz="2000" b="1">
                  <a:solidFill>
                    <a:srgbClr val="407CCA"/>
                  </a:solidFill>
                  <a:latin typeface="Gulim" panose="020B0600000101010101" pitchFamily="34" charset="-127"/>
                  <a:ea typeface="Gulim" panose="020B0600000101010101" pitchFamily="34" charset="-127"/>
                  <a:cs typeface="Arial" panose="020B0604020202020204" pitchFamily="34" charset="0"/>
                </a:rPr>
                <a:t>제3장</a:t>
              </a:r>
              <a:r>
                <a:rPr lang="ko-KR" sz="2000">
                  <a:solidFill>
                    <a:srgbClr val="55565A"/>
                  </a:solidFill>
                  <a:latin typeface="Gulim" panose="020B0600000101010101" pitchFamily="34" charset="-127"/>
                  <a:ea typeface="Gulim" panose="020B0600000101010101" pitchFamily="34" charset="-127"/>
                  <a:cs typeface="Arial" panose="020B0604020202020204" pitchFamily="34" charset="0"/>
                </a:rPr>
                <a:t> </a:t>
              </a:r>
              <a:r>
                <a:rPr lang="ko-KR" sz="2000">
                  <a:solidFill>
                    <a:srgbClr val="EBB700"/>
                  </a:solidFill>
                  <a:latin typeface="Gulim" panose="020B0600000101010101" pitchFamily="34" charset="-127"/>
                  <a:ea typeface="Gulim" panose="020B0600000101010101" pitchFamily="34" charset="-127"/>
                  <a:cs typeface="Arial" panose="020B0604020202020204" pitchFamily="34" charset="0"/>
                </a:rPr>
                <a:t>// </a:t>
              </a:r>
              <a:r>
                <a:rPr lang="ko-KR" sz="2000">
                  <a:solidFill>
                    <a:srgbClr val="55565A"/>
                  </a:solidFill>
                  <a:latin typeface="Gulim" panose="020B0600000101010101" pitchFamily="34" charset="-127"/>
                  <a:ea typeface="Gulim" panose="020B0600000101010101" pitchFamily="34" charset="-127"/>
                  <a:cs typeface="Arial" panose="020B0604020202020204" pitchFamily="34" charset="0"/>
                </a:rPr>
                <a:t>레오 클럽 운영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44A5C79-559A-1643-928C-176389754B6A}"/>
                </a:ext>
              </a:extLst>
            </p:cNvPr>
            <p:cNvSpPr txBox="1"/>
            <p:nvPr/>
          </p:nvSpPr>
          <p:spPr>
            <a:xfrm>
              <a:off x="4739767" y="3218037"/>
              <a:ext cx="62515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sz="2000" b="1">
                  <a:solidFill>
                    <a:srgbClr val="407CCA"/>
                  </a:solidFill>
                  <a:latin typeface="Gulim" panose="020B0600000101010101" pitchFamily="34" charset="-127"/>
                  <a:ea typeface="Gulim" panose="020B0600000101010101" pitchFamily="34" charset="-127"/>
                  <a:cs typeface="Arial" panose="020B0604020202020204" pitchFamily="34" charset="0"/>
                </a:rPr>
                <a:t>제4장</a:t>
              </a:r>
              <a:r>
                <a:rPr lang="ko-KR" sz="2000">
                  <a:latin typeface="Gulim" panose="020B0600000101010101" pitchFamily="34" charset="-127"/>
                  <a:ea typeface="Gulim" panose="020B0600000101010101" pitchFamily="34" charset="-127"/>
                  <a:cs typeface="Arial" panose="020B0604020202020204" pitchFamily="34" charset="0"/>
                </a:rPr>
                <a:t> </a:t>
              </a:r>
              <a:r>
                <a:rPr lang="ko-KR" sz="2000">
                  <a:solidFill>
                    <a:srgbClr val="EBB700"/>
                  </a:solidFill>
                  <a:latin typeface="Gulim" panose="020B0600000101010101" pitchFamily="34" charset="-127"/>
                  <a:ea typeface="Gulim" panose="020B0600000101010101" pitchFamily="34" charset="-127"/>
                  <a:cs typeface="Arial" panose="020B0604020202020204" pitchFamily="34" charset="0"/>
                </a:rPr>
                <a:t>// </a:t>
              </a:r>
              <a:r>
                <a:rPr lang="ko-KR" sz="2000">
                  <a:solidFill>
                    <a:srgbClr val="55565A"/>
                  </a:solidFill>
                  <a:latin typeface="Gulim" panose="020B0600000101010101" pitchFamily="34" charset="-127"/>
                  <a:ea typeface="Gulim" panose="020B0600000101010101" pitchFamily="34" charset="-127"/>
                  <a:cs typeface="Arial" panose="020B0604020202020204" pitchFamily="34" charset="0"/>
                </a:rPr>
                <a:t>레오 클럽 프로그램 자료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DA2704B-6BC1-D440-8030-6A1385E82769}"/>
                </a:ext>
              </a:extLst>
            </p:cNvPr>
            <p:cNvSpPr txBox="1"/>
            <p:nvPr/>
          </p:nvSpPr>
          <p:spPr>
            <a:xfrm>
              <a:off x="4739767" y="3966960"/>
              <a:ext cx="43970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sz="2000" b="1">
                  <a:solidFill>
                    <a:srgbClr val="407CCA"/>
                  </a:solidFill>
                  <a:latin typeface="Gulim" panose="020B0600000101010101" pitchFamily="34" charset="-127"/>
                  <a:ea typeface="Gulim" panose="020B0600000101010101" pitchFamily="34" charset="-127"/>
                  <a:cs typeface="Arial" panose="020B0604020202020204" pitchFamily="34" charset="0"/>
                </a:rPr>
                <a:t>제5장 </a:t>
              </a:r>
              <a:r>
                <a:rPr lang="ko-KR" sz="2000">
                  <a:solidFill>
                    <a:srgbClr val="EBB700"/>
                  </a:solidFill>
                  <a:latin typeface="Gulim" panose="020B0600000101010101" pitchFamily="34" charset="-127"/>
                  <a:ea typeface="Gulim" panose="020B0600000101010101" pitchFamily="34" charset="-127"/>
                  <a:cs typeface="Arial" panose="020B0604020202020204" pitchFamily="34" charset="0"/>
                </a:rPr>
                <a:t>// </a:t>
              </a:r>
              <a:r>
                <a:rPr lang="ko-KR" sz="2000">
                  <a:solidFill>
                    <a:srgbClr val="55565A"/>
                  </a:solidFill>
                  <a:latin typeface="Gulim" panose="020B0600000101010101" pitchFamily="34" charset="-127"/>
                  <a:ea typeface="Gulim" panose="020B0600000101010101" pitchFamily="34" charset="-127"/>
                  <a:cs typeface="Arial"/>
                </a:rPr>
                <a:t>청년과의 협력</a:t>
              </a: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36A9576F-B595-E340-971A-0FF79C4EF5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44" b="4901"/>
          <a:stretch/>
        </p:blipFill>
        <p:spPr>
          <a:xfrm rot="10800000">
            <a:off x="11200107" y="-2473"/>
            <a:ext cx="991893" cy="16793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43D5647-19F5-7A4A-BA0A-308A659057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488" t="6778" r="50870" b="51086"/>
          <a:stretch/>
        </p:blipFill>
        <p:spPr>
          <a:xfrm rot="10800000">
            <a:off x="2931812" y="-4945"/>
            <a:ext cx="3541853" cy="6858002"/>
          </a:xfrm>
          <a:prstGeom prst="rect">
            <a:avLst/>
          </a:prstGeom>
        </p:spPr>
      </p:pic>
      <p:sp>
        <p:nvSpPr>
          <p:cNvPr id="25" name="Large #">
            <a:extLst>
              <a:ext uri="{FF2B5EF4-FFF2-40B4-BE49-F238E27FC236}">
                <a16:creationId xmlns:a16="http://schemas.microsoft.com/office/drawing/2014/main" id="{2E20D425-63F8-344E-9EAF-9DA816EF30EC}"/>
              </a:ext>
            </a:extLst>
          </p:cNvPr>
          <p:cNvSpPr txBox="1"/>
          <p:nvPr/>
        </p:nvSpPr>
        <p:spPr>
          <a:xfrm>
            <a:off x="193492" y="2866606"/>
            <a:ext cx="4119992" cy="9925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ts val="8000"/>
              </a:lnSpc>
            </a:pPr>
            <a:r>
              <a:rPr lang="ko-KR" sz="6000" b="1" dirty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 Black" panose="020B0604020202020204" pitchFamily="34" charset="0"/>
              </a:rPr>
              <a:t>목차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5F42314-E718-C64F-9A80-BF5DBEE092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5155" y="3859122"/>
            <a:ext cx="1188293" cy="5941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AAC5AF-67B0-EE77-69DE-6EDE73E84D2C}"/>
              </a:ext>
            </a:extLst>
          </p:cNvPr>
          <p:cNvSpPr txBox="1"/>
          <p:nvPr/>
        </p:nvSpPr>
        <p:spPr>
          <a:xfrm>
            <a:off x="6024778" y="5308424"/>
            <a:ext cx="3695242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ko-KR" sz="2000" b="1" dirty="0">
                <a:solidFill>
                  <a:srgbClr val="407CC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/>
              </a:rPr>
              <a:t>제6장</a:t>
            </a:r>
            <a:r>
              <a:rPr lang="ko-KR" sz="2000" dirty="0">
                <a:latin typeface="Gulim" panose="020B0600000101010101" pitchFamily="34" charset="-127"/>
                <a:ea typeface="Gulim" panose="020B0600000101010101" pitchFamily="34" charset="-127"/>
                <a:cs typeface="Arial"/>
              </a:rPr>
              <a:t> </a:t>
            </a:r>
            <a:r>
              <a:rPr lang="ko-KR" sz="2000" dirty="0">
                <a:solidFill>
                  <a:srgbClr val="EBB7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// </a:t>
            </a:r>
            <a:r>
              <a:rPr lang="ko-KR" sz="20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지속되는 봉사의 여정</a:t>
            </a:r>
          </a:p>
        </p:txBody>
      </p:sp>
    </p:spTree>
    <p:extLst>
      <p:ext uri="{BB962C8B-B14F-4D97-AF65-F5344CB8AC3E}">
        <p14:creationId xmlns:p14="http://schemas.microsoft.com/office/powerpoint/2010/main" val="1341361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F2CAC243-30AC-CC4A-9F44-042F4E72F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72208" cy="6858000"/>
          </a:xfrm>
          <a:prstGeom prst="rect">
            <a:avLst/>
          </a:prstGeom>
        </p:spPr>
      </p:pic>
      <p:sp>
        <p:nvSpPr>
          <p:cNvPr id="44" name="Page Number - Blue">
            <a:extLst>
              <a:ext uri="{FF2B5EF4-FFF2-40B4-BE49-F238E27FC236}">
                <a16:creationId xmlns:a16="http://schemas.microsoft.com/office/drawing/2014/main" id="{362D8FF9-7C88-9840-ADD7-5EA947433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20</a:t>
            </a:fld>
            <a:endParaRPr lang="en-US" sz="1000">
              <a:solidFill>
                <a:srgbClr val="00338D"/>
              </a:solidFill>
            </a:endParaRP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95CF3BC0-6133-9D44-8F9B-F16ED366B64B}"/>
              </a:ext>
            </a:extLst>
          </p:cNvPr>
          <p:cNvSpPr txBox="1">
            <a:spLocks/>
          </p:cNvSpPr>
          <p:nvPr/>
        </p:nvSpPr>
        <p:spPr>
          <a:xfrm>
            <a:off x="1243013" y="431126"/>
            <a:ext cx="6097978" cy="855806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ko-KR" sz="3200" dirty="0">
                <a:solidFill>
                  <a:schemeClr val="bg1"/>
                </a:solidFill>
                <a:effectLst>
                  <a:glow>
                    <a:schemeClr val="bg1"/>
                  </a:glow>
                </a:effectLst>
                <a:latin typeface="Gulim" panose="020B0600000101010101" pitchFamily="34" charset="-127"/>
                <a:ea typeface="Gulim" panose="020B0600000101010101" pitchFamily="34" charset="-127"/>
              </a:rPr>
              <a:t>요약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8F00FF-2D96-479E-85DD-00A894EEB8BB}"/>
              </a:ext>
            </a:extLst>
          </p:cNvPr>
          <p:cNvSpPr txBox="1"/>
          <p:nvPr/>
        </p:nvSpPr>
        <p:spPr>
          <a:xfrm>
            <a:off x="1243013" y="1579407"/>
            <a:ext cx="9551513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ko-KR" sz="2400" dirty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단원 핵심 포인트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sz="2400" dirty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팀 구축 활동으로 한 해를 시작하고 </a:t>
            </a:r>
            <a:r>
              <a:rPr lang="ko-KR" altLang="en-US" sz="2400" dirty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일년</a:t>
            </a:r>
            <a:r>
              <a:rPr lang="ko-KR" sz="2400" dirty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 계획</a:t>
            </a:r>
            <a:r>
              <a:rPr lang="ko-KR" altLang="en-US" sz="2400" dirty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을 함께 세우는</a:t>
            </a:r>
            <a:r>
              <a:rPr lang="ko-KR" sz="2400" dirty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 등 관계 중심의 공동체를 구축합니다.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sz="2400" dirty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레오들이 선도하고 고문이 그들을 </a:t>
            </a:r>
            <a:r>
              <a:rPr lang="ko-KR" sz="2400" dirty="0" err="1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돕습니다</a:t>
            </a:r>
            <a:r>
              <a:rPr lang="ko-KR" sz="2400" dirty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sz="2400" dirty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/>
              </a:rPr>
              <a:t>긍정적인 분위기를 조성하고, 그룹으로 일하고, 적극적으로 경청하고, 봉사</a:t>
            </a:r>
            <a:r>
              <a:rPr lang="ko-KR" altLang="en-US" sz="2400" dirty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/>
              </a:rPr>
              <a:t>와 모범을 보이며</a:t>
            </a:r>
            <a:r>
              <a:rPr lang="ko-KR" sz="2400" dirty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/>
              </a:rPr>
              <a:t> 선도합니다.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Gulim" panose="020B0600000101010101" pitchFamily="34" charset="-127"/>
              <a:ea typeface="Gulim" panose="020B0600000101010101" pitchFamily="34" charset="-127"/>
              <a:cs typeface="Arial" panose="020B0604020202020204" pitchFamily="34" charset="0"/>
            </a:endParaRPr>
          </a:p>
          <a:p>
            <a:r>
              <a:rPr lang="ko-KR" sz="2400" dirty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단원 활동 종료 후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sz="2400" dirty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레오 클럽에서 긍정적이고 관계 중심적인 공동체를 만들 수 있는 방법을 </a:t>
            </a:r>
            <a:r>
              <a:rPr lang="ko-KR" sz="2400" dirty="0" err="1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브레인스토밍해</a:t>
            </a:r>
            <a:r>
              <a:rPr lang="ko-KR" sz="2400" dirty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 보십시오. 다음 레오 클럽 모임</a:t>
            </a:r>
            <a:r>
              <a:rPr lang="en-US" altLang="ko-KR" sz="2400" dirty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,</a:t>
            </a:r>
            <a:r>
              <a:rPr lang="ko-KR" sz="2400" dirty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 또는 아직 회기가 시작되지 않았다면 </a:t>
            </a:r>
            <a:r>
              <a:rPr lang="ko-KR" altLang="en-US" sz="2400" dirty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회기 </a:t>
            </a:r>
            <a:r>
              <a:rPr lang="ko-KR" sz="2400" dirty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초 회의에서 활용할 수 있는 아이디어를 포함시키십시오.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8F5439-0712-D946-8782-840FA54744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64" y="527294"/>
            <a:ext cx="1326937" cy="6634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A4A3A2-9369-F8BB-730F-E382FFD9FC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8053" y="0"/>
            <a:ext cx="1558206" cy="155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858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70DE6CC5-8816-1349-A0F9-775C7E45999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615F89-6ED4-014E-BAF1-EAF400E5FB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576" t="38725" r="13273" b="18858"/>
          <a:stretch/>
        </p:blipFill>
        <p:spPr>
          <a:xfrm>
            <a:off x="-8627" y="-4"/>
            <a:ext cx="3896559" cy="6858004"/>
          </a:xfrm>
          <a:prstGeom prst="rect">
            <a:avLst/>
          </a:prstGeom>
        </p:spPr>
      </p:pic>
      <p:sp>
        <p:nvSpPr>
          <p:cNvPr id="17" name="Page Number - White">
            <a:extLst>
              <a:ext uri="{FF2B5EF4-FFF2-40B4-BE49-F238E27FC236}">
                <a16:creationId xmlns:a16="http://schemas.microsoft.com/office/drawing/2014/main" id="{2EF104B5-E6CE-5940-A845-80813F46D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3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CA8ABF-F451-834E-959B-CB6351D334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82" t="39439" r="65220" b="6057"/>
          <a:stretch/>
        </p:blipFill>
        <p:spPr>
          <a:xfrm>
            <a:off x="10873688" y="2669027"/>
            <a:ext cx="1326938" cy="4188974"/>
          </a:xfrm>
          <a:prstGeom prst="rect">
            <a:avLst/>
          </a:prstGeom>
        </p:spPr>
      </p:pic>
      <p:sp>
        <p:nvSpPr>
          <p:cNvPr id="11" name="Headline">
            <a:extLst>
              <a:ext uri="{FF2B5EF4-FFF2-40B4-BE49-F238E27FC236}">
                <a16:creationId xmlns:a16="http://schemas.microsoft.com/office/drawing/2014/main" id="{622FE577-F779-D749-832E-E2BF2D349C8C}"/>
              </a:ext>
            </a:extLst>
          </p:cNvPr>
          <p:cNvSpPr txBox="1">
            <a:spLocks/>
          </p:cNvSpPr>
          <p:nvPr/>
        </p:nvSpPr>
        <p:spPr>
          <a:xfrm>
            <a:off x="4053799" y="2555481"/>
            <a:ext cx="7483358" cy="1679305"/>
          </a:xfrm>
          <a:prstGeom prst="rect">
            <a:avLst/>
          </a:prstGeom>
        </p:spPr>
        <p:txBody>
          <a:bodyPr lIns="91440" tIns="45720" rIns="91440" bIns="45720" anchor="t" anchorCtr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ko-KR" sz="6000" dirty="0">
                <a:latin typeface="Gulim" panose="020B0600000101010101" pitchFamily="34" charset="-127"/>
                <a:ea typeface="Gulim" panose="020B0600000101010101" pitchFamily="34" charset="-127"/>
                <a:cs typeface="Arial Black" panose="020B0604020202020204" pitchFamily="34" charset="0"/>
              </a:rPr>
              <a:t>제5장</a:t>
            </a:r>
          </a:p>
          <a:p>
            <a:pPr>
              <a:spcBef>
                <a:spcPts val="0"/>
              </a:spcBef>
            </a:pPr>
            <a:r>
              <a:rPr lang="ko-KR" sz="4000" b="0" dirty="0">
                <a:latin typeface="Gulim" panose="020B0600000101010101" pitchFamily="34" charset="-127"/>
                <a:ea typeface="Gulim" panose="020B0600000101010101" pitchFamily="34" charset="-127"/>
              </a:rPr>
              <a:t>청년과의 협력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1B0CCCA-29CE-7247-A64B-38AF184170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5017" y="5862797"/>
            <a:ext cx="1326937" cy="6634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43F6E3-7FBB-F54B-B7C7-F2CB2E0AF8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8668" y="2422605"/>
            <a:ext cx="2113397" cy="211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742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A3B6F328-2557-4345-C2E1-703B44BB28D8}"/>
              </a:ext>
            </a:extLst>
          </p:cNvPr>
          <p:cNvSpPr txBox="1">
            <a:spLocks/>
          </p:cNvSpPr>
          <p:nvPr/>
        </p:nvSpPr>
        <p:spPr>
          <a:xfrm>
            <a:off x="1293355" y="1115963"/>
            <a:ext cx="8216405" cy="445043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ko-KR" sz="32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/>
              </a:rPr>
              <a:t>라이온</a:t>
            </a:r>
            <a:r>
              <a:rPr lang="ko-KR" altLang="en-US" sz="32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/>
              </a:rPr>
              <a:t>과의 협력과</a:t>
            </a:r>
            <a:r>
              <a:rPr lang="ko-KR" sz="32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/>
              </a:rPr>
              <a:t> 레오와의 협력</a:t>
            </a:r>
            <a:r>
              <a:rPr lang="ko-KR" altLang="en-US" sz="32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/>
              </a:rPr>
              <a:t>의</a:t>
            </a:r>
            <a:r>
              <a:rPr lang="ko-KR" sz="32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/>
              </a:rPr>
              <a:t> 차이</a:t>
            </a:r>
            <a:r>
              <a:rPr lang="ko-KR" altLang="en-US" sz="32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/>
              </a:rPr>
              <a:t>점</a:t>
            </a:r>
            <a:r>
              <a:rPr lang="ko-KR" sz="32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40E090-338E-3AF7-01A9-E717B1A1E8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30" t="2053" r="10928" b="4800"/>
          <a:stretch/>
        </p:blipFill>
        <p:spPr>
          <a:xfrm>
            <a:off x="0" y="2360950"/>
            <a:ext cx="2334818" cy="4497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779B87-6FEE-A66A-DECF-3DE272D29A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44" b="4901"/>
          <a:stretch/>
        </p:blipFill>
        <p:spPr>
          <a:xfrm rot="10800000">
            <a:off x="11200107" y="1"/>
            <a:ext cx="991893" cy="16793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1A2D0A-8A24-582E-267F-8BB6A111DE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1389" y="5287383"/>
            <a:ext cx="1558206" cy="15582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38BC87-5F76-1E21-8000-43CBC35CE56C}"/>
              </a:ext>
            </a:extLst>
          </p:cNvPr>
          <p:cNvSpPr txBox="1"/>
          <p:nvPr/>
        </p:nvSpPr>
        <p:spPr>
          <a:xfrm>
            <a:off x="1293354" y="3218053"/>
            <a:ext cx="968971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4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동료 라이온들과 협력하는 것과 </a:t>
            </a:r>
            <a:r>
              <a:rPr lang="ko-KR" sz="24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청년들과 협력하는 것</a:t>
            </a:r>
            <a:r>
              <a:rPr lang="ko-KR" altLang="en-US" sz="24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은</a:t>
            </a:r>
            <a:r>
              <a:rPr lang="ko-KR" sz="24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 어떻게 다를까요?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72CAE3-52EE-CF43-F6E1-309A37BB6B80}"/>
              </a:ext>
            </a:extLst>
          </p:cNvPr>
          <p:cNvSpPr txBox="1"/>
          <p:nvPr/>
        </p:nvSpPr>
        <p:spPr>
          <a:xfrm>
            <a:off x="1293354" y="1915685"/>
            <a:ext cx="955842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sz="24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/>
              </a:rPr>
              <a:t>레오와 라이온은 동일하며, 모두 지역사회에 봉사하</a:t>
            </a:r>
            <a:r>
              <a:rPr lang="ko-KR" altLang="en-US" sz="24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/>
              </a:rPr>
              <a:t>고자 합니다</a:t>
            </a:r>
            <a:r>
              <a:rPr lang="ko-KR" sz="24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/>
              </a:rPr>
              <a:t>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1F61D8-A644-D704-632D-22D885417186}"/>
              </a:ext>
            </a:extLst>
          </p:cNvPr>
          <p:cNvSpPr txBox="1"/>
          <p:nvPr/>
        </p:nvSpPr>
        <p:spPr>
          <a:xfrm>
            <a:off x="5062890" y="2485863"/>
            <a:ext cx="166837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ko-KR" sz="3600" b="1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Calibri"/>
              </a:rPr>
              <a:t>하지만</a:t>
            </a:r>
          </a:p>
        </p:txBody>
      </p:sp>
    </p:spTree>
    <p:extLst>
      <p:ext uri="{BB962C8B-B14F-4D97-AF65-F5344CB8AC3E}">
        <p14:creationId xmlns:p14="http://schemas.microsoft.com/office/powerpoint/2010/main" val="2592428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 - Solid">
            <a:extLst>
              <a:ext uri="{FF2B5EF4-FFF2-40B4-BE49-F238E27FC236}">
                <a16:creationId xmlns:a16="http://schemas.microsoft.com/office/drawing/2014/main" id="{48FF1701-0946-F143-9751-EB1504B9767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BA60DFF-EABE-3341-99EA-342D507EC2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88" t="6778" r="50870" b="51086"/>
          <a:stretch/>
        </p:blipFill>
        <p:spPr>
          <a:xfrm>
            <a:off x="4061315" y="0"/>
            <a:ext cx="3525051" cy="6858002"/>
          </a:xfrm>
          <a:prstGeom prst="rect">
            <a:avLst/>
          </a:prstGeom>
        </p:spPr>
      </p:pic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EB46604F-2465-E243-832D-6EF9F5DDD4A1}"/>
              </a:ext>
            </a:extLst>
          </p:cNvPr>
          <p:cNvSpPr/>
          <p:nvPr/>
        </p:nvSpPr>
        <p:spPr>
          <a:xfrm>
            <a:off x="7586366" y="-2"/>
            <a:ext cx="4605635" cy="6858002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08432" y="2903898"/>
            <a:ext cx="4706660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ko-KR" sz="2400" b="1" dirty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오메가 레오 (18-30세)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sz="2400" dirty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더 많은 책임</a:t>
            </a:r>
            <a:r>
              <a:rPr lang="ko-KR" altLang="en-US" sz="2400" dirty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과</a:t>
            </a:r>
            <a:r>
              <a:rPr lang="ko-KR" sz="2400" dirty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 자유 필요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sz="2400" dirty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개인적 및 전문적 발전 원함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400" dirty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레오 </a:t>
            </a:r>
            <a:r>
              <a:rPr lang="ko-KR" sz="2400" dirty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고문</a:t>
            </a:r>
            <a:r>
              <a:rPr lang="ko-KR" altLang="en-US" sz="2400" dirty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이</a:t>
            </a:r>
            <a:r>
              <a:rPr lang="ko-KR" sz="2400" dirty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 스폰서 </a:t>
            </a:r>
            <a:r>
              <a:rPr lang="ko-KR" sz="2400" dirty="0" err="1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라이온스</a:t>
            </a:r>
            <a:r>
              <a:rPr lang="ko-KR" sz="2400" dirty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 클럽과 레오 클럽 </a:t>
            </a:r>
            <a:r>
              <a:rPr lang="ko-KR" altLang="en-US" sz="2400" dirty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사이에서</a:t>
            </a:r>
            <a:r>
              <a:rPr lang="ko-KR" sz="2400" dirty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ko-KR" sz="2400" dirty="0" err="1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연락원</a:t>
            </a:r>
            <a:r>
              <a:rPr lang="ko-KR" sz="2400" dirty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 역</a:t>
            </a:r>
            <a:r>
              <a:rPr lang="ko-KR" altLang="en-US" sz="2400" dirty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할</a:t>
            </a:r>
            <a:endParaRPr lang="ko-KR" sz="2400" dirty="0">
              <a:solidFill>
                <a:schemeClr val="bg1"/>
              </a:solidFill>
              <a:latin typeface="Gulim" panose="020B0600000101010101" pitchFamily="34" charset="-127"/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23" name="Page Number - White">
            <a:extLst>
              <a:ext uri="{FF2B5EF4-FFF2-40B4-BE49-F238E27FC236}">
                <a16:creationId xmlns:a16="http://schemas.microsoft.com/office/drawing/2014/main" id="{09835167-AA6D-3548-84BA-DC61391D7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hangingPunct="0">
                <a:spcBef>
                  <a:spcPct val="50000"/>
                </a:spcBef>
                <a:defRPr/>
              </a:pPr>
              <a:t>5</a:t>
            </a:fld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978FF46-4E0E-8F4C-8E7E-CA4871ACCE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44" b="4901"/>
          <a:stretch/>
        </p:blipFill>
        <p:spPr>
          <a:xfrm rot="10800000" flipH="1" flipV="1">
            <a:off x="1" y="5178695"/>
            <a:ext cx="991893" cy="16793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B2DEBB-178C-114F-82D6-0370FE2C1BD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882" t="39439" r="65220" b="6057"/>
          <a:stretch/>
        </p:blipFill>
        <p:spPr>
          <a:xfrm flipV="1">
            <a:off x="10873688" y="-2"/>
            <a:ext cx="1326938" cy="418897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87D9063-00A4-4349-9BC7-13D16BB4597C}"/>
              </a:ext>
            </a:extLst>
          </p:cNvPr>
          <p:cNvSpPr txBox="1"/>
          <p:nvPr/>
        </p:nvSpPr>
        <p:spPr>
          <a:xfrm>
            <a:off x="423070" y="2891496"/>
            <a:ext cx="4534318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ko-KR" sz="2400" b="1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알파 레오 (12-18세)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4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프로젝트</a:t>
            </a:r>
            <a:r>
              <a:rPr lang="ko-KR" sz="24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 및 회의 진행을 위한 추가 지도 및 코칭 필요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sz="24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/>
              </a:rPr>
              <a:t>레오 고문이 업무 배정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4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/>
              </a:rPr>
              <a:t>레오 고문이 </a:t>
            </a:r>
            <a:r>
              <a:rPr lang="ko-KR" sz="24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/>
              </a:rPr>
              <a:t>학부모, 학교, </a:t>
            </a:r>
            <a:r>
              <a:rPr lang="ko-KR" sz="2400" dirty="0" err="1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/>
              </a:rPr>
              <a:t>라이온스</a:t>
            </a:r>
            <a:r>
              <a:rPr lang="ko-KR" sz="24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/>
              </a:rPr>
              <a:t> 클럽 </a:t>
            </a:r>
            <a:r>
              <a:rPr lang="ko-KR" altLang="en-US" sz="24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/>
              </a:rPr>
              <a:t>사이에서 </a:t>
            </a:r>
            <a:r>
              <a:rPr lang="ko-KR" sz="24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/>
              </a:rPr>
              <a:t>연결고리 역할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CD1FA61-5E6F-488F-913F-ED5B27E990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238" y="491129"/>
            <a:ext cx="2135321" cy="21353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437DB4-9576-4281-9A12-5662CD65139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9654060" y="467698"/>
            <a:ext cx="2210519" cy="22105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65B527-70B4-494F-B265-252FF91114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9237" y="3390759"/>
            <a:ext cx="1326937" cy="66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75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4CB42-E043-6C84-008D-EF3EA6899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EFA30E84-F993-426B-FABD-0291E8072D85}"/>
              </a:ext>
            </a:extLst>
          </p:cNvPr>
          <p:cNvSpPr txBox="1">
            <a:spLocks/>
          </p:cNvSpPr>
          <p:nvPr/>
        </p:nvSpPr>
        <p:spPr>
          <a:xfrm>
            <a:off x="988555" y="691420"/>
            <a:ext cx="8626256" cy="445043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ko-KR" altLang="en-US" sz="32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/>
              </a:rPr>
              <a:t>튼튼한</a:t>
            </a:r>
            <a:r>
              <a:rPr lang="ko-KR" sz="32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/>
              </a:rPr>
              <a:t> 클럽</a:t>
            </a:r>
            <a:r>
              <a:rPr lang="ko-KR" altLang="en-US" sz="32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/>
              </a:rPr>
              <a:t>에는</a:t>
            </a:r>
            <a:r>
              <a:rPr lang="ko-KR" sz="32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/>
              </a:rPr>
              <a:t> 강력한 유대감이 </a:t>
            </a:r>
            <a:r>
              <a:rPr lang="ko-KR" altLang="en-US" sz="32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/>
              </a:rPr>
              <a:t>있습니다</a:t>
            </a:r>
            <a:endParaRPr lang="ko-KR" sz="3200" dirty="0">
              <a:solidFill>
                <a:srgbClr val="55565A"/>
              </a:solidFill>
              <a:latin typeface="Gulim" panose="020B0600000101010101" pitchFamily="34" charset="-127"/>
              <a:ea typeface="Gulim" panose="020B0600000101010101" pitchFamily="34" charset="-127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0FF548-F481-D88E-5CDB-F0882E1693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30" t="2053" r="10928" b="4800"/>
          <a:stretch/>
        </p:blipFill>
        <p:spPr>
          <a:xfrm>
            <a:off x="0" y="2360950"/>
            <a:ext cx="2334818" cy="4497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09AA40-9784-4497-985F-9F47CE3A20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44" b="4901"/>
          <a:stretch/>
        </p:blipFill>
        <p:spPr>
          <a:xfrm rot="10800000">
            <a:off x="11200107" y="1"/>
            <a:ext cx="991893" cy="16793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ABB9AB-CA22-F221-CEA0-DACCD34DA1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1389" y="5287383"/>
            <a:ext cx="1558206" cy="15582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85F46C-A99C-EFD6-4B6C-16DF95E2E424}"/>
              </a:ext>
            </a:extLst>
          </p:cNvPr>
          <p:cNvSpPr txBox="1"/>
          <p:nvPr/>
        </p:nvSpPr>
        <p:spPr>
          <a:xfrm>
            <a:off x="988554" y="1212142"/>
            <a:ext cx="1007671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sz="24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번</a:t>
            </a:r>
            <a:r>
              <a:rPr lang="ko-KR" altLang="en-US" sz="24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창</a:t>
            </a:r>
            <a:r>
              <a:rPr lang="ko-KR" sz="24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하는 클럽에는 봉사</a:t>
            </a:r>
            <a:r>
              <a:rPr lang="ko-KR" altLang="en-US" sz="24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에 대한</a:t>
            </a:r>
            <a:r>
              <a:rPr lang="ko-KR" sz="24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ko-KR" altLang="en-US" sz="24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마음</a:t>
            </a:r>
            <a:r>
              <a:rPr lang="ko-KR" sz="24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만 </a:t>
            </a:r>
            <a:r>
              <a:rPr lang="ko-KR" altLang="en-US" sz="24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앞서는 회원이</a:t>
            </a:r>
            <a:r>
              <a:rPr lang="ko-KR" sz="24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 아</a:t>
            </a:r>
            <a:r>
              <a:rPr lang="ko-KR" altLang="en-US" sz="24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닌</a:t>
            </a:r>
            <a:endParaRPr lang="en-US" altLang="ko-KR" sz="2400" dirty="0">
              <a:solidFill>
                <a:srgbClr val="55565A"/>
              </a:solidFill>
              <a:latin typeface="Gulim" panose="020B0600000101010101" pitchFamily="34" charset="-127"/>
              <a:ea typeface="Gulim" panose="020B0600000101010101" pitchFamily="34" charset="-127"/>
              <a:cs typeface="Arial" panose="020B0604020202020204" pitchFamily="34" charset="0"/>
            </a:endParaRPr>
          </a:p>
          <a:p>
            <a:r>
              <a:rPr lang="ko-KR" sz="24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봉사를 </a:t>
            </a:r>
            <a:r>
              <a:rPr lang="ko-KR" altLang="en-US" sz="24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함께 </a:t>
            </a:r>
            <a:r>
              <a:rPr lang="ko-KR" sz="24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실천하</a:t>
            </a:r>
            <a:r>
              <a:rPr lang="ko-KR" altLang="en-US" sz="24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기 원하는</a:t>
            </a:r>
            <a:r>
              <a:rPr lang="ko-KR" sz="24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 회원들이 있습니다.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B3D278-BFE5-97CF-2428-4E2CF7DC5C27}"/>
              </a:ext>
            </a:extLst>
          </p:cNvPr>
          <p:cNvSpPr txBox="1"/>
          <p:nvPr/>
        </p:nvSpPr>
        <p:spPr>
          <a:xfrm>
            <a:off x="1167409" y="2240771"/>
            <a:ext cx="8901265" cy="22159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sz="2400" b="1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성공의 열쇠: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ulim" panose="020B0600000101010101" pitchFamily="34" charset="-127"/>
              <a:ea typeface="Gulim" panose="020B0600000101010101" pitchFamily="34" charset="-127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sz="24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/>
              </a:rPr>
              <a:t>사회 정서 역량 활용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sz="24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/>
              </a:rPr>
              <a:t>자존감 및 자신감 </a:t>
            </a:r>
            <a:r>
              <a:rPr lang="ko-KR" altLang="en-US" sz="24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/>
              </a:rPr>
              <a:t>향상</a:t>
            </a:r>
            <a:endParaRPr lang="ko-KR" sz="2400" dirty="0">
              <a:solidFill>
                <a:srgbClr val="55565A"/>
              </a:solidFill>
              <a:latin typeface="Gulim" panose="020B0600000101010101" pitchFamily="34" charset="-127"/>
              <a:ea typeface="Gulim" panose="020B0600000101010101" pitchFamily="34" charset="-127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sz="24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건강한 관계 중심의 공동체 유지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sz="24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레오가 주도하도록 권한 부여</a:t>
            </a:r>
          </a:p>
        </p:txBody>
      </p:sp>
    </p:spTree>
    <p:extLst>
      <p:ext uri="{BB962C8B-B14F-4D97-AF65-F5344CB8AC3E}">
        <p14:creationId xmlns:p14="http://schemas.microsoft.com/office/powerpoint/2010/main" val="304324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056D9397-8354-2540-BA75-4F5FFA8E2948}"/>
              </a:ext>
            </a:extLst>
          </p:cNvPr>
          <p:cNvSpPr/>
          <p:nvPr/>
        </p:nvSpPr>
        <p:spPr>
          <a:xfrm>
            <a:off x="-24467" y="0"/>
            <a:ext cx="12216467" cy="6858000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7" name="Page Number - White">
            <a:extLst>
              <a:ext uri="{FF2B5EF4-FFF2-40B4-BE49-F238E27FC236}">
                <a16:creationId xmlns:a16="http://schemas.microsoft.com/office/drawing/2014/main" id="{2EF104B5-E6CE-5940-A845-80813F46D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7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D6A6404-0FEA-E14D-B18E-DBF2EA768F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604" t="4387" r="-7305" b="37925"/>
          <a:stretch/>
        </p:blipFill>
        <p:spPr>
          <a:xfrm>
            <a:off x="-24467" y="-383650"/>
            <a:ext cx="3241800" cy="7248414"/>
          </a:xfrm>
          <a:prstGeom prst="rect">
            <a:avLst/>
          </a:prstGeom>
        </p:spPr>
      </p:pic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A6801EEA-EA15-4E48-AA33-B09FEAE42630}"/>
              </a:ext>
            </a:extLst>
          </p:cNvPr>
          <p:cNvSpPr/>
          <p:nvPr/>
        </p:nvSpPr>
        <p:spPr>
          <a:xfrm>
            <a:off x="932769" y="842127"/>
            <a:ext cx="10326461" cy="5173746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  <a:effectLst>
            <a:outerShdw blurRad="800100" sx="103000" sy="103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457200" rIns="457200" bIns="457200" rtlCol="0" anchor="ctr" anchorCtr="0"/>
          <a:lstStyle/>
          <a:p>
            <a:pPr algn="ctr">
              <a:spcAft>
                <a:spcPts val="600"/>
              </a:spcAft>
            </a:pPr>
            <a:endParaRPr lang="en-US" sz="3200" b="1" kern="0" dirty="0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ko-KR" sz="3200" b="1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사회정서학습</a:t>
            </a:r>
          </a:p>
          <a:p>
            <a:r>
              <a:rPr lang="ko-KR" sz="2800" dirty="0">
                <a:solidFill>
                  <a:srgbClr val="55565A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</a:rPr>
              <a:t>사회정서학습(SEL)은 청소년 및 청년들이 </a:t>
            </a:r>
            <a:r>
              <a:rPr lang="ko-KR" altLang="en-US" sz="2800" dirty="0">
                <a:solidFill>
                  <a:srgbClr val="55565A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</a:rPr>
              <a:t>지식</a:t>
            </a:r>
            <a:r>
              <a:rPr lang="en-US" altLang="ko-KR" sz="2800" dirty="0">
                <a:solidFill>
                  <a:srgbClr val="55565A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</a:rPr>
              <a:t>, </a:t>
            </a:r>
            <a:r>
              <a:rPr lang="ko-KR" altLang="en-US" sz="2800" dirty="0">
                <a:solidFill>
                  <a:srgbClr val="55565A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</a:rPr>
              <a:t>기술</a:t>
            </a:r>
            <a:r>
              <a:rPr lang="en-US" altLang="ko-KR" sz="2800" dirty="0">
                <a:solidFill>
                  <a:srgbClr val="55565A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</a:rPr>
              <a:t>, </a:t>
            </a:r>
            <a:r>
              <a:rPr lang="ko-KR" altLang="en-US" sz="2800" dirty="0">
                <a:solidFill>
                  <a:srgbClr val="55565A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</a:rPr>
              <a:t>태도를 습득하여 </a:t>
            </a:r>
            <a:r>
              <a:rPr lang="ko-KR" sz="2800" dirty="0">
                <a:solidFill>
                  <a:srgbClr val="55565A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</a:rPr>
              <a:t>건전한 정체성 형성, 감정 관리, 개인 및 집단의 목표 성취, 타인에 대한 공감 및 표현, 지지 관계 형성 및 유지, 책임감</a:t>
            </a:r>
            <a:r>
              <a:rPr lang="en-US" altLang="ko-KR" sz="2800" dirty="0">
                <a:solidFill>
                  <a:srgbClr val="55565A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ko-KR" altLang="en-US" sz="2800" dirty="0">
                <a:solidFill>
                  <a:srgbClr val="55565A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</a:rPr>
              <a:t>및</a:t>
            </a:r>
            <a:r>
              <a:rPr lang="ko-KR" sz="2800" dirty="0">
                <a:solidFill>
                  <a:srgbClr val="55565A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</a:rPr>
              <a:t> 배려심 있는 의사결정</a:t>
            </a:r>
            <a:r>
              <a:rPr lang="ko-KR" altLang="en-US" sz="2800" dirty="0">
                <a:solidFill>
                  <a:srgbClr val="55565A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</a:rPr>
              <a:t>에</a:t>
            </a:r>
            <a:r>
              <a:rPr lang="ko-KR" sz="2800" dirty="0">
                <a:solidFill>
                  <a:srgbClr val="55565A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</a:rPr>
              <a:t> 적용하는 과정입니다.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4F7E07-5D0D-774D-8420-572867E877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44" b="4901"/>
          <a:stretch/>
        </p:blipFill>
        <p:spPr>
          <a:xfrm rot="10800000">
            <a:off x="11200107" y="2473"/>
            <a:ext cx="991893" cy="16793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88B962-8309-5647-8809-D988569794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8825" y="5684138"/>
            <a:ext cx="1326937" cy="6634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BFBDE8A-7225-45D0-72AD-D48A4E665F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909" y="123572"/>
            <a:ext cx="1558206" cy="155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222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ackground - Solid">
            <a:extLst>
              <a:ext uri="{FF2B5EF4-FFF2-40B4-BE49-F238E27FC236}">
                <a16:creationId xmlns:a16="http://schemas.microsoft.com/office/drawing/2014/main" id="{41C1D83A-F4A2-774F-8E54-C1FAE3EFE604}"/>
              </a:ext>
            </a:extLst>
          </p:cNvPr>
          <p:cNvSpPr/>
          <p:nvPr/>
        </p:nvSpPr>
        <p:spPr>
          <a:xfrm>
            <a:off x="10508066" y="0"/>
            <a:ext cx="1683934" cy="6857999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986801D-A409-B749-AF55-37779FCA4B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604" t="4387" r="-7305" b="37925"/>
          <a:stretch/>
        </p:blipFill>
        <p:spPr>
          <a:xfrm rot="10800000">
            <a:off x="10508066" y="0"/>
            <a:ext cx="1683934" cy="3765146"/>
          </a:xfrm>
          <a:prstGeom prst="rect">
            <a:avLst/>
          </a:prstGeom>
        </p:spPr>
      </p:pic>
      <p:sp>
        <p:nvSpPr>
          <p:cNvPr id="33" name="Page Number - Blue">
            <a:extLst>
              <a:ext uri="{FF2B5EF4-FFF2-40B4-BE49-F238E27FC236}">
                <a16:creationId xmlns:a16="http://schemas.microsoft.com/office/drawing/2014/main" id="{C921C650-0191-EC45-ABD4-267915C8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hangingPunct="0">
                <a:spcBef>
                  <a:spcPct val="50000"/>
                </a:spcBef>
                <a:defRPr/>
              </a:pPr>
              <a:t>8</a:t>
            </a:fld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2AF7CE42-4B1D-794D-B265-200C9ADAC108}"/>
              </a:ext>
            </a:extLst>
          </p:cNvPr>
          <p:cNvSpPr txBox="1">
            <a:spLocks/>
          </p:cNvSpPr>
          <p:nvPr/>
        </p:nvSpPr>
        <p:spPr>
          <a:xfrm>
            <a:off x="585627" y="494176"/>
            <a:ext cx="9922439" cy="683383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ko-KR" sz="32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/>
              </a:rPr>
              <a:t>관계 중심의 공동체 구축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2336C24-D321-7340-8B66-DE7D22D72A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44" b="4901"/>
          <a:stretch/>
        </p:blipFill>
        <p:spPr>
          <a:xfrm rot="10800000" flipH="1">
            <a:off x="1" y="-3785"/>
            <a:ext cx="991893" cy="16793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618CFFB-1030-0070-5503-E31FA4CFC1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0930" y="210754"/>
            <a:ext cx="1558206" cy="15582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4A9A75-8936-CCEF-4250-9BA6FF58BA43}"/>
              </a:ext>
            </a:extLst>
          </p:cNvPr>
          <p:cNvSpPr txBox="1"/>
          <p:nvPr/>
        </p:nvSpPr>
        <p:spPr>
          <a:xfrm>
            <a:off x="852754" y="1583053"/>
            <a:ext cx="857892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관계 중심의 공동체란? </a:t>
            </a:r>
            <a:endParaRPr lang="en-US" altLang="ko-KR" sz="2800" dirty="0">
              <a:solidFill>
                <a:srgbClr val="55565A"/>
              </a:solidFill>
              <a:latin typeface="Gulim" panose="020B0600000101010101" pitchFamily="34" charset="-127"/>
              <a:ea typeface="Gulim" panose="020B0600000101010101" pitchFamily="34" charset="-127"/>
              <a:cs typeface="Arial" panose="020B0604020202020204" pitchFamily="34" charset="0"/>
            </a:endParaRPr>
          </a:p>
          <a:p>
            <a:endParaRPr lang="ko-KR" sz="2800" dirty="0">
              <a:solidFill>
                <a:srgbClr val="55565A"/>
              </a:solidFill>
              <a:latin typeface="Gulim" panose="020B0600000101010101" pitchFamily="34" charset="-127"/>
              <a:ea typeface="Gulim" panose="020B0600000101010101" pitchFamily="34" charset="-127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안전</a:t>
            </a:r>
            <a:r>
              <a:rPr lang="ko-KR" altLang="en-US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하고</a:t>
            </a:r>
            <a:r>
              <a:rPr lang="en-US" altLang="ko-KR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,</a:t>
            </a:r>
            <a:r>
              <a:rPr lang="ko-KR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ko-KR" altLang="en-US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서로 </a:t>
            </a:r>
            <a:r>
              <a:rPr lang="ko-KR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배려</a:t>
            </a:r>
            <a:r>
              <a:rPr lang="ko-KR" altLang="en-US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하고</a:t>
            </a:r>
            <a:r>
              <a:rPr lang="en-US" altLang="ko-KR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,</a:t>
            </a:r>
            <a:r>
              <a:rPr lang="ko-KR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 참여</a:t>
            </a:r>
            <a:r>
              <a:rPr lang="ko-KR" altLang="en-US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를 권장하고</a:t>
            </a:r>
            <a:r>
              <a:rPr lang="en-US" altLang="ko-KR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,</a:t>
            </a:r>
            <a:r>
              <a:rPr lang="ko-KR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ko-KR" altLang="en-US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ko-KR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관리</a:t>
            </a:r>
            <a:r>
              <a:rPr lang="ko-KR" altLang="en-US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가 잘되는</a:t>
            </a:r>
            <a:r>
              <a:rPr lang="ko-KR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 환경</a:t>
            </a:r>
            <a:r>
              <a:rPr lang="ko-KR" altLang="en-US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을 토대로 형성된</a:t>
            </a:r>
            <a:r>
              <a:rPr lang="ko-KR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 공동체 </a:t>
            </a:r>
            <a:endParaRPr lang="en-US" altLang="ko-KR" sz="2800" dirty="0">
              <a:solidFill>
                <a:srgbClr val="55565A"/>
              </a:solidFill>
              <a:latin typeface="Gulim" panose="020B0600000101010101" pitchFamily="34" charset="-127"/>
              <a:ea typeface="Gulim" panose="020B0600000101010101" pitchFamily="34" charset="-127"/>
              <a:cs typeface="Arial" panose="020B0604020202020204" pitchFamily="34" charset="0"/>
            </a:endParaRPr>
          </a:p>
          <a:p>
            <a:endParaRPr lang="ko-KR" sz="2800" dirty="0">
              <a:solidFill>
                <a:srgbClr val="55565A"/>
              </a:solidFill>
              <a:latin typeface="Gulim" panose="020B0600000101010101" pitchFamily="34" charset="-127"/>
              <a:ea typeface="Gulim" panose="020B0600000101010101" pitchFamily="34" charset="-127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모두가 </a:t>
            </a:r>
            <a:r>
              <a:rPr lang="ko-KR" altLang="en-US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존중 받고</a:t>
            </a:r>
            <a:r>
              <a:rPr lang="ko-KR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, 의견이 수용되고, 존재감 있고, </a:t>
            </a:r>
            <a:r>
              <a:rPr lang="ko-KR" altLang="en-US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소속감을 느끼는</a:t>
            </a:r>
            <a:r>
              <a:rPr lang="ko-KR" sz="2800" dirty="0">
                <a:solidFill>
                  <a:srgbClr val="55565A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 공간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4E2DB7-0A0A-EE3B-22F9-9BEFAD11DAEF}"/>
              </a:ext>
            </a:extLst>
          </p:cNvPr>
          <p:cNvSpPr txBox="1"/>
          <p:nvPr/>
        </p:nvSpPr>
        <p:spPr>
          <a:xfrm>
            <a:off x="8991600" y="627791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출처</a:t>
            </a:r>
            <a:r>
              <a:rPr lang="en-US" altLang="ko-KR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ko-KR" dirty="0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logo for lions quest&#10;&#10;Description automatically generated">
            <a:extLst>
              <a:ext uri="{FF2B5EF4-FFF2-40B4-BE49-F238E27FC236}">
                <a16:creationId xmlns:a16="http://schemas.microsoft.com/office/drawing/2014/main" id="{84D74C61-CABA-EF6F-2573-7B0BC786E2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988" y="5403273"/>
            <a:ext cx="1685011" cy="145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588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3B4AF208-E71A-3142-BB1D-5547209A6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2" y="0"/>
            <a:ext cx="12172208" cy="6858000"/>
          </a:xfrm>
          <a:prstGeom prst="rect">
            <a:avLst/>
          </a:prstGeom>
        </p:spPr>
      </p:pic>
      <p:sp>
        <p:nvSpPr>
          <p:cNvPr id="10" name="Body Copy">
            <a:extLst>
              <a:ext uri="{FF2B5EF4-FFF2-40B4-BE49-F238E27FC236}">
                <a16:creationId xmlns:a16="http://schemas.microsoft.com/office/drawing/2014/main" id="{C9FC845C-3EEC-6F40-A790-5F0FEAB72A1D}"/>
              </a:ext>
            </a:extLst>
          </p:cNvPr>
          <p:cNvSpPr txBox="1">
            <a:spLocks/>
          </p:cNvSpPr>
          <p:nvPr/>
        </p:nvSpPr>
        <p:spPr>
          <a:xfrm>
            <a:off x="1562479" y="4409010"/>
            <a:ext cx="8778610" cy="671179"/>
          </a:xfrm>
          <a:prstGeom prst="rect">
            <a:avLst/>
          </a:prstGeom>
        </p:spPr>
        <p:txBody>
          <a:bodyPr anchor="b" anchorCtr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SzPct val="120000"/>
            </a:pPr>
            <a:r>
              <a:rPr lang="ko-KR" sz="4000" dirty="0">
                <a:solidFill>
                  <a:schemeClr val="bg1">
                    <a:alpha val="99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  <a:cs typeface="Arial Black" panose="020B0604020202020204" pitchFamily="34" charset="0"/>
              </a:rPr>
              <a:t>관계 중심의 공동체를 만드는 방법</a:t>
            </a:r>
          </a:p>
        </p:txBody>
      </p:sp>
      <p:sp>
        <p:nvSpPr>
          <p:cNvPr id="17" name="Page Number - White">
            <a:extLst>
              <a:ext uri="{FF2B5EF4-FFF2-40B4-BE49-F238E27FC236}">
                <a16:creationId xmlns:a16="http://schemas.microsoft.com/office/drawing/2014/main" id="{2EF104B5-E6CE-5940-A845-80813F46D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55565A"/>
                </a:solidFill>
              </a:rPr>
              <a:pPr eaLnBrk="0" hangingPunct="0">
                <a:spcBef>
                  <a:spcPct val="50000"/>
                </a:spcBef>
                <a:defRPr/>
              </a:pPr>
              <a:t>9</a:t>
            </a:fld>
            <a:endParaRPr lang="en-US" sz="1000">
              <a:solidFill>
                <a:srgbClr val="55565A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E1B497-6D08-784F-9F6E-6DF429E308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6694" y="1188982"/>
            <a:ext cx="2113397" cy="211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290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Leo Theme</Template>
  <TotalTime>668</TotalTime>
  <Words>2087</Words>
  <Application>Microsoft Office PowerPoint</Application>
  <PresentationFormat>Widescreen</PresentationFormat>
  <Paragraphs>239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Gulim</vt:lpstr>
      <vt:lpstr>Arial</vt:lpstr>
      <vt:lpstr>Arial,Sans-Serif</vt:lpstr>
      <vt:lpstr>Calibri</vt:lpstr>
      <vt:lpstr>Calibri Light</vt:lpstr>
      <vt:lpstr>Courier New</vt:lpstr>
      <vt:lpstr>Segoe UI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Nadeau, Melissa</dc:creator>
  <cp:lastModifiedBy>Christensen, Ashley</cp:lastModifiedBy>
  <cp:revision>263</cp:revision>
  <dcterms:created xsi:type="dcterms:W3CDTF">2021-12-09T21:46:32Z</dcterms:created>
  <dcterms:modified xsi:type="dcterms:W3CDTF">2024-04-01T19:22:30Z</dcterms:modified>
</cp:coreProperties>
</file>