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45943" autoAdjust="0"/>
  </p:normalViewPr>
  <p:slideViewPr>
    <p:cSldViewPr snapToGrid="0">
      <p:cViewPr varScale="1">
        <p:scale>
          <a:sx n="50" d="100"/>
          <a:sy n="50" d="100"/>
        </p:scale>
        <p:origin x="21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misi Grace" clId="Web-{A9B44014-0919-4A73-AF46-EFEAD25F5F16}"/>
    <pc:docChg chg="mod addSld delSld modSld sldOrd">
      <pc:chgData name="Khamisi Grace" userId="" providerId="" clId="Web-{A9B44014-0919-4A73-AF46-EFEAD25F5F16}" dt="2024-01-10T20:39:36.567" v="751"/>
      <pc:docMkLst>
        <pc:docMk/>
      </pc:docMkLst>
      <pc:sldChg chg="ord modCm modNotes">
        <pc:chgData name="Khamisi Grace" userId="" providerId="" clId="Web-{A9B44014-0919-4A73-AF46-EFEAD25F5F16}" dt="2024-01-10T20:16:26.407" v="619"/>
        <pc:sldMkLst>
          <pc:docMk/>
          <pc:sldMk cId="1785588051" sldId="1103"/>
        </pc:sldMkLst>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16:26.407" v="619"/>
              <pc2:cmMkLst xmlns:pc2="http://schemas.microsoft.com/office/powerpoint/2019/9/main/command">
                <pc:docMk/>
                <pc:sldMk cId="1785588051" sldId="1103"/>
                <pc2:cmMk id="{4AC67D35-007D-4B20-AA20-3253E9562203}"/>
              </pc2:cmMkLst>
              <pc226:cmRplyChg chg="add">
                <pc226:chgData name="Khamisi Grace" userId="" providerId="" clId="Web-{A9B44014-0919-4A73-AF46-EFEAD25F5F16}" dt="2024-01-10T20:16:26.407" v="619"/>
                <pc2:cmRplyMkLst xmlns:pc2="http://schemas.microsoft.com/office/powerpoint/2019/9/main/command">
                  <pc:docMk/>
                  <pc:sldMk cId="1785588051" sldId="1103"/>
                  <pc2:cmMk id="{4AC67D35-007D-4B20-AA20-3253E9562203}"/>
                  <pc2:cmRplyMk id="{8CFE3A5D-9073-41C0-AFFE-07009E851412}"/>
                </pc2:cmRplyMkLst>
              </pc226:cmRplyChg>
            </pc226:cmChg>
          </p:ext>
        </pc:extLst>
      </pc:sldChg>
      <pc:sldChg chg="ord">
        <pc:chgData name="Khamisi Grace" userId="" providerId="" clId="Web-{A9B44014-0919-4A73-AF46-EFEAD25F5F16}" dt="2024-01-10T20:16:30.657" v="620"/>
        <pc:sldMkLst>
          <pc:docMk/>
          <pc:sldMk cId="938929052" sldId="1146"/>
        </pc:sldMkLst>
      </pc:sldChg>
      <pc:sldChg chg="ord">
        <pc:chgData name="Khamisi Grace" userId="" providerId="" clId="Web-{A9B44014-0919-4A73-AF46-EFEAD25F5F16}" dt="2024-01-10T19:53:39.420" v="296"/>
        <pc:sldMkLst>
          <pc:docMk/>
          <pc:sldMk cId="4105008999" sldId="1157"/>
        </pc:sldMkLst>
      </pc:sldChg>
      <pc:sldChg chg="ord addCm modNotes">
        <pc:chgData name="Khamisi Grace" userId="" providerId="" clId="Web-{A9B44014-0919-4A73-AF46-EFEAD25F5F16}" dt="2024-01-10T20:11:48.219" v="525"/>
        <pc:sldMkLst>
          <pc:docMk/>
          <pc:sldMk cId="3169222849" sldId="1165"/>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0:30.094" v="494"/>
              <pc2:cmMkLst xmlns:pc2="http://schemas.microsoft.com/office/powerpoint/2019/9/main/command">
                <pc:docMk/>
                <pc:sldMk cId="3169222849" sldId="1165"/>
                <pc2:cmMk id="{C0A6A0E2-4518-4EB9-80AF-2B5A0212CAD7}"/>
              </pc2:cmMkLst>
            </pc226:cmChg>
          </p:ext>
        </pc:extLst>
      </pc:sldChg>
      <pc:sldChg chg="addSp delSp modSp modCm modNotes">
        <pc:chgData name="Khamisi Grace" userId="" providerId="" clId="Web-{A9B44014-0919-4A73-AF46-EFEAD25F5F16}" dt="2024-01-10T20:39:36.567" v="751"/>
        <pc:sldMkLst>
          <pc:docMk/>
          <pc:sldMk cId="2592428791" sldId="1247"/>
        </pc:sldMkLst>
        <pc:spChg chg="mod">
          <ac:chgData name="Khamisi Grace" userId="" providerId="" clId="Web-{A9B44014-0919-4A73-AF46-EFEAD25F5F16}" dt="2024-01-10T20:27:17.377" v="629" actId="20577"/>
          <ac:spMkLst>
            <pc:docMk/>
            <pc:sldMk cId="2592428791" sldId="1247"/>
            <ac:spMk id="2" creationId="{A3B6F328-2557-4345-C2E1-703B44BB28D8}"/>
          </ac:spMkLst>
        </pc:spChg>
        <pc:spChg chg="add del mod">
          <ac:chgData name="Khamisi Grace" userId="" providerId="" clId="Web-{A9B44014-0919-4A73-AF46-EFEAD25F5F16}" dt="2024-01-10T20:32:46.941" v="694"/>
          <ac:spMkLst>
            <pc:docMk/>
            <pc:sldMk cId="2592428791" sldId="1247"/>
            <ac:spMk id="3" creationId="{4328C91E-F4C8-5072-EBF5-995FCA0206AD}"/>
          </ac:spMkLst>
        </pc:spChg>
        <pc:spChg chg="add mod">
          <ac:chgData name="Khamisi Grace" userId="" providerId="" clId="Web-{A9B44014-0919-4A73-AF46-EFEAD25F5F16}" dt="2024-01-10T20:36:04.300" v="736" actId="20577"/>
          <ac:spMkLst>
            <pc:docMk/>
            <pc:sldMk cId="2592428791" sldId="1247"/>
            <ac:spMk id="7" creationId="{3938BC87-5F76-1E21-8000-43CBC35CE56C}"/>
          </ac:spMkLst>
        </pc:spChg>
        <pc:spChg chg="add mod">
          <ac:chgData name="Khamisi Grace" userId="" providerId="" clId="Web-{A9B44014-0919-4A73-AF46-EFEAD25F5F16}" dt="2024-01-10T20:35:55.925" v="734" actId="20577"/>
          <ac:spMkLst>
            <pc:docMk/>
            <pc:sldMk cId="2592428791" sldId="1247"/>
            <ac:spMk id="8" creationId="{F872CAE3-52EE-CF43-F6E1-309A37BB6B80}"/>
          </ac:spMkLst>
        </pc:spChg>
        <pc:spChg chg="add mod">
          <ac:chgData name="Khamisi Grace" userId="" providerId="" clId="Web-{A9B44014-0919-4A73-AF46-EFEAD25F5F16}" dt="2024-01-10T20:36:12.941" v="737" actId="1076"/>
          <ac:spMkLst>
            <pc:docMk/>
            <pc:sldMk cId="2592428791" sldId="1247"/>
            <ac:spMk id="9" creationId="{461F61D8-A644-D704-632D-22D885417186}"/>
          </ac:spMkLst>
        </pc:spChg>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39:36.567" v="751"/>
              <pc2:cmMkLst xmlns:pc2="http://schemas.microsoft.com/office/powerpoint/2019/9/main/command">
                <pc:docMk/>
                <pc:sldMk cId="2592428791" sldId="1247"/>
                <pc2:cmMk id="{66AC6A1D-8582-4EF8-B03A-768609692560}"/>
              </pc2:cmMkLst>
              <pc226:cmRplyChg chg="add">
                <pc226:chgData name="Khamisi Grace" userId="" providerId="" clId="Web-{A9B44014-0919-4A73-AF46-EFEAD25F5F16}" dt="2024-01-10T20:39:36.567" v="751"/>
                <pc2:cmRplyMkLst xmlns:pc2="http://schemas.microsoft.com/office/powerpoint/2019/9/main/command">
                  <pc:docMk/>
                  <pc:sldMk cId="2592428791" sldId="1247"/>
                  <pc2:cmMk id="{66AC6A1D-8582-4EF8-B03A-768609692560}"/>
                  <pc2:cmRplyMk id="{DEF93FBF-D4FC-4150-8844-176674EE9F93}"/>
                </pc2:cmRplyMkLst>
              </pc226:cmRplyChg>
            </pc226:cmChg>
          </p:ext>
        </pc:extLst>
      </pc:sldChg>
      <pc:sldChg chg="addCm">
        <pc:chgData name="Khamisi Grace" userId="" providerId="" clId="Web-{A9B44014-0919-4A73-AF46-EFEAD25F5F16}" dt="2024-01-10T20:26:35.659" v="621"/>
        <pc:sldMkLst>
          <pc:docMk/>
          <pc:sldMk cId="3395320533" sldId="1249"/>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26:35.659" v="621"/>
              <pc2:cmMkLst xmlns:pc2="http://schemas.microsoft.com/office/powerpoint/2019/9/main/command">
                <pc:docMk/>
                <pc:sldMk cId="3395320533" sldId="1249"/>
                <pc2:cmMk id="{03452459-9E95-431B-AF9B-114D6FEAA936}"/>
              </pc2:cmMkLst>
            </pc226:cmChg>
          </p:ext>
        </pc:extLst>
      </pc:sldChg>
      <pc:sldChg chg="addSp delSp modSp add del ord replId addCm modNotes">
        <pc:chgData name="Khamisi Grace" userId="" providerId="" clId="Web-{A9B44014-0919-4A73-AF46-EFEAD25F5F16}" dt="2024-01-10T20:12:00.938" v="526"/>
        <pc:sldMkLst>
          <pc:docMk/>
          <pc:sldMk cId="304324226" sldId="1251"/>
        </pc:sldMkLst>
        <pc:spChg chg="mod">
          <ac:chgData name="Khamisi Grace" userId="" providerId="" clId="Web-{A9B44014-0919-4A73-AF46-EFEAD25F5F16}" dt="2024-01-10T19:45:12.341" v="17" actId="20577"/>
          <ac:spMkLst>
            <pc:docMk/>
            <pc:sldMk cId="304324226" sldId="1251"/>
            <ac:spMk id="2" creationId="{EFA30E84-F993-426B-FABD-0291E8072D85}"/>
          </ac:spMkLst>
        </pc:spChg>
        <pc:spChg chg="add del mod">
          <ac:chgData name="Khamisi Grace" userId="" providerId="" clId="Web-{A9B44014-0919-4A73-AF46-EFEAD25F5F16}" dt="2024-01-10T19:45:25.435" v="20"/>
          <ac:spMkLst>
            <pc:docMk/>
            <pc:sldMk cId="304324226" sldId="1251"/>
            <ac:spMk id="3" creationId="{92D90D5A-FB88-4851-7FD1-DDCA4D9D1C63}"/>
          </ac:spMkLst>
        </pc:spChg>
        <pc:spChg chg="add mod">
          <ac:chgData name="Khamisi Grace" userId="" providerId="" clId="Web-{A9B44014-0919-4A73-AF46-EFEAD25F5F16}" dt="2024-01-10T19:49:59.420" v="186" actId="20577"/>
          <ac:spMkLst>
            <pc:docMk/>
            <pc:sldMk cId="304324226" sldId="1251"/>
            <ac:spMk id="7" creationId="{A985F46C-A99C-EFD6-4B6C-16DF95E2E424}"/>
          </ac:spMkLst>
        </pc:spChg>
        <pc:spChg chg="add mod">
          <ac:chgData name="Khamisi Grace" userId="" providerId="" clId="Web-{A9B44014-0919-4A73-AF46-EFEAD25F5F16}" dt="2024-01-10T19:55:17.108" v="319" actId="1076"/>
          <ac:spMkLst>
            <pc:docMk/>
            <pc:sldMk cId="304324226" sldId="1251"/>
            <ac:spMk id="8" creationId="{D8B3D278-BFE5-97CF-2428-4E2CF7DC5C27}"/>
          </ac:spMkLst>
        </pc:spChg>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2:00.938" v="526"/>
              <pc2:cmMkLst xmlns:pc2="http://schemas.microsoft.com/office/powerpoint/2019/9/main/command">
                <pc:docMk/>
                <pc:sldMk cId="304324226" sldId="1251"/>
                <pc2:cmMk id="{F264EECD-B233-4D9B-B9F1-E26CD17777C5}"/>
              </pc2:cmMkLst>
            </pc226:cmChg>
          </p:ext>
        </pc:extLst>
      </pc:sldChg>
    </pc:docChg>
  </pc:docChgLst>
  <pc:docChgLst>
    <pc:chgData name="Ashley Christensen" clId="Web-{FF18F9B0-1471-48A2-994A-9029B695B28F}"/>
    <pc:docChg chg="modSld">
      <pc:chgData name="Ashley Christensen" userId="" providerId="" clId="Web-{FF18F9B0-1471-48A2-994A-9029B695B28F}" dt="2023-12-04T17:59:40.533" v="0"/>
      <pc:docMkLst>
        <pc:docMk/>
      </pc:docMkLst>
      <pc:sldChg chg="modNotes">
        <pc:chgData name="Ashley Christensen" userId="" providerId="" clId="Web-{FF18F9B0-1471-48A2-994A-9029B695B28F}" dt="2023-12-04T17:59:40.533" v="0"/>
        <pc:sldMkLst>
          <pc:docMk/>
          <pc:sldMk cId="2647891998" sldId="1100"/>
        </pc:sldMkLst>
      </pc:sldChg>
    </pc:docChg>
  </pc:docChgLst>
  <pc:docChgLst>
    <pc:chgData name="Ashley Christensen" clId="Web-{44153EA9-9165-475D-844A-2C6DAE87D254}"/>
    <pc:docChg chg="modSld">
      <pc:chgData name="Ashley Christensen" userId="" providerId="" clId="Web-{44153EA9-9165-475D-844A-2C6DAE87D254}" dt="2024-02-07T21:05:42.787" v="0" actId="20577"/>
      <pc:docMkLst>
        <pc:docMk/>
      </pc:docMkLst>
      <pc:sldChg chg="modSp">
        <pc:chgData name="Ashley Christensen" userId="" providerId="" clId="Web-{44153EA9-9165-475D-844A-2C6DAE87D254}" dt="2024-02-07T21:05:42.787" v="0" actId="20577"/>
        <pc:sldMkLst>
          <pc:docMk/>
          <pc:sldMk cId="4246742699" sldId="1140"/>
        </pc:sldMkLst>
        <pc:spChg chg="mod">
          <ac:chgData name="Ashley Christensen" userId="" providerId="" clId="Web-{44153EA9-9165-475D-844A-2C6DAE87D254}" dt="2024-02-07T21:05:42.787" v="0" actId="20577"/>
          <ac:spMkLst>
            <pc:docMk/>
            <pc:sldMk cId="4246742699" sldId="1140"/>
            <ac:spMk id="11" creationId="{622FE577-F779-D749-832E-E2BF2D349C8C}"/>
          </ac:spMkLst>
        </pc:spChg>
      </pc:sldChg>
    </pc:docChg>
  </pc:docChgLst>
  <pc:docChgLst>
    <pc:chgData name="Ashley Christensen" clId="Web-{A68A6155-8943-41FF-BA98-219250FFD0B9}"/>
    <pc:docChg chg="modSld">
      <pc:chgData name="Ashley Christensen" userId="" providerId="" clId="Web-{A68A6155-8943-41FF-BA98-219250FFD0B9}" dt="2024-02-13T21:10:16.647" v="258" actId="20577"/>
      <pc:docMkLst>
        <pc:docMk/>
      </pc:docMkLst>
      <pc:sldChg chg="modSp">
        <pc:chgData name="Ashley Christensen" userId="" providerId="" clId="Web-{A68A6155-8943-41FF-BA98-219250FFD0B9}" dt="2024-02-13T21:05:17.386" v="15" actId="20577"/>
        <pc:sldMkLst>
          <pc:docMk/>
          <pc:sldMk cId="2813575325" sldId="964"/>
        </pc:sldMkLst>
        <pc:spChg chg="mod">
          <ac:chgData name="Ashley Christensen" userId="" providerId="" clId="Web-{A68A6155-8943-41FF-BA98-219250FFD0B9}" dt="2024-02-13T21:05:17.386" v="15" actId="20577"/>
          <ac:spMkLst>
            <pc:docMk/>
            <pc:sldMk cId="2813575325" sldId="964"/>
            <ac:spMk id="20" creationId="{987D9063-00A4-4349-9BC7-13D16BB4597C}"/>
          </ac:spMkLst>
        </pc:spChg>
      </pc:sldChg>
      <pc:sldChg chg="modSp modNotes">
        <pc:chgData name="Ashley Christensen" userId="" providerId="" clId="Web-{A68A6155-8943-41FF-BA98-219250FFD0B9}" dt="2024-02-13T21:09:20.348" v="210"/>
        <pc:sldMkLst>
          <pc:docMk/>
          <pc:sldMk cId="938929052" sldId="1146"/>
        </pc:sldMkLst>
        <pc:spChg chg="mod">
          <ac:chgData name="Ashley Christensen" userId="" providerId="" clId="Web-{A68A6155-8943-41FF-BA98-219250FFD0B9}" dt="2024-02-13T21:08:49.206" v="146" actId="20577"/>
          <ac:spMkLst>
            <pc:docMk/>
            <pc:sldMk cId="938929052" sldId="1146"/>
            <ac:spMk id="2" creationId="{7C3DC37A-0B9D-FB11-0138-9DC898D412F5}"/>
          </ac:spMkLst>
        </pc:spChg>
      </pc:sldChg>
      <pc:sldChg chg="modSp">
        <pc:chgData name="Ashley Christensen" userId="" providerId="" clId="Web-{A68A6155-8943-41FF-BA98-219250FFD0B9}" dt="2024-02-13T21:07:58.892" v="105" actId="14100"/>
        <pc:sldMkLst>
          <pc:docMk/>
          <pc:sldMk cId="4105008999" sldId="1157"/>
        </pc:sldMkLst>
        <pc:spChg chg="mod">
          <ac:chgData name="Ashley Christensen" userId="" providerId="" clId="Web-{A68A6155-8943-41FF-BA98-219250FFD0B9}" dt="2024-02-13T21:07:58.892" v="105" actId="14100"/>
          <ac:spMkLst>
            <pc:docMk/>
            <pc:sldMk cId="4105008999" sldId="1157"/>
            <ac:spMk id="2" creationId="{AC6D9DC2-2D7F-DD79-C964-F94D03F72DB5}"/>
          </ac:spMkLst>
        </pc:spChg>
      </pc:sldChg>
      <pc:sldChg chg="modSp">
        <pc:chgData name="Ashley Christensen" userId="" providerId="" clId="Web-{A68A6155-8943-41FF-BA98-219250FFD0B9}" dt="2024-02-13T21:07:30.469" v="94" actId="20577"/>
        <pc:sldMkLst>
          <pc:docMk/>
          <pc:sldMk cId="104525002" sldId="1158"/>
        </pc:sldMkLst>
        <pc:spChg chg="mod">
          <ac:chgData name="Ashley Christensen" userId="" providerId="" clId="Web-{A68A6155-8943-41FF-BA98-219250FFD0B9}" dt="2024-02-13T21:07:30.469" v="94" actId="20577"/>
          <ac:spMkLst>
            <pc:docMk/>
            <pc:sldMk cId="104525002" sldId="1158"/>
            <ac:spMk id="2" creationId="{AC832203-33A9-BBCE-24B9-ADBBEADEA7B2}"/>
          </ac:spMkLst>
        </pc:spChg>
      </pc:sldChg>
      <pc:sldChg chg="modSp">
        <pc:chgData name="Ashley Christensen" userId="" providerId="" clId="Web-{A68A6155-8943-41FF-BA98-219250FFD0B9}" dt="2024-02-13T21:10:16.647" v="258" actId="20577"/>
        <pc:sldMkLst>
          <pc:docMk/>
          <pc:sldMk cId="487858164" sldId="1241"/>
        </pc:sldMkLst>
        <pc:spChg chg="mod">
          <ac:chgData name="Ashley Christensen" userId="" providerId="" clId="Web-{A68A6155-8943-41FF-BA98-219250FFD0B9}" dt="2024-02-13T21:10:16.647" v="258" actId="20577"/>
          <ac:spMkLst>
            <pc:docMk/>
            <pc:sldMk cId="487858164" sldId="1241"/>
            <ac:spMk id="2" creationId="{848F00FF-2D96-479E-85DD-00A894EEB8BB}"/>
          </ac:spMkLst>
        </pc:spChg>
      </pc:sldChg>
      <pc:sldChg chg="modSp modNotes">
        <pc:chgData name="Ashley Christensen" userId="" providerId="" clId="Web-{A68A6155-8943-41FF-BA98-219250FFD0B9}" dt="2024-02-13T21:10:08.772" v="240"/>
        <pc:sldMkLst>
          <pc:docMk/>
          <pc:sldMk cId="404722762" sldId="1243"/>
        </pc:sldMkLst>
        <pc:spChg chg="mod">
          <ac:chgData name="Ashley Christensen" userId="" providerId="" clId="Web-{A68A6155-8943-41FF-BA98-219250FFD0B9}" dt="2024-02-13T21:09:59.225" v="237" actId="20577"/>
          <ac:spMkLst>
            <pc:docMk/>
            <pc:sldMk cId="404722762" sldId="1243"/>
            <ac:spMk id="2" creationId="{4EF67F69-8CD3-E5D4-8E4F-CE4FD7D90B90}"/>
          </ac:spMkLst>
        </pc:spChg>
      </pc:sldChg>
      <pc:sldChg chg="modSp modNotes">
        <pc:chgData name="Ashley Christensen" userId="" providerId="" clId="Web-{A68A6155-8943-41FF-BA98-219250FFD0B9}" dt="2024-02-13T21:07:08.562" v="88" actId="20577"/>
        <pc:sldMkLst>
          <pc:docMk/>
          <pc:sldMk cId="3610282666" sldId="1246"/>
        </pc:sldMkLst>
        <pc:spChg chg="mod">
          <ac:chgData name="Ashley Christensen" userId="" providerId="" clId="Web-{A68A6155-8943-41FF-BA98-219250FFD0B9}" dt="2024-02-13T21:07:08.562" v="88" actId="20577"/>
          <ac:spMkLst>
            <pc:docMk/>
            <pc:sldMk cId="3610282666" sldId="1246"/>
            <ac:spMk id="3" creationId="{6F4A9A75-8936-CCEF-4250-9BA6FF58BA43}"/>
          </ac:spMkLst>
        </pc:spChg>
      </pc:sldChg>
      <pc:sldChg chg="modSp">
        <pc:chgData name="Ashley Christensen" userId="" providerId="" clId="Web-{A68A6155-8943-41FF-BA98-219250FFD0B9}" dt="2024-02-13T21:04:57.104" v="8" actId="20577"/>
        <pc:sldMkLst>
          <pc:docMk/>
          <pc:sldMk cId="2592428791" sldId="1247"/>
        </pc:sldMkLst>
        <pc:spChg chg="mod">
          <ac:chgData name="Ashley Christensen" userId="" providerId="" clId="Web-{A68A6155-8943-41FF-BA98-219250FFD0B9}" dt="2024-02-13T21:04:57.104" v="8" actId="20577"/>
          <ac:spMkLst>
            <pc:docMk/>
            <pc:sldMk cId="2592428791" sldId="1247"/>
            <ac:spMk id="8" creationId="{F872CAE3-52EE-CF43-F6E1-309A37BB6B80}"/>
          </ac:spMkLst>
        </pc:spChg>
      </pc:sldChg>
      <pc:sldChg chg="modSp">
        <pc:chgData name="Ashley Christensen" userId="" providerId="" clId="Web-{A68A6155-8943-41FF-BA98-219250FFD0B9}" dt="2024-02-13T21:05:54.465" v="40" actId="20577"/>
        <pc:sldMkLst>
          <pc:docMk/>
          <pc:sldMk cId="304324226" sldId="1251"/>
        </pc:sldMkLst>
        <pc:spChg chg="mod">
          <ac:chgData name="Ashley Christensen" userId="" providerId="" clId="Web-{A68A6155-8943-41FF-BA98-219250FFD0B9}" dt="2024-02-13T21:05:54.465" v="40" actId="20577"/>
          <ac:spMkLst>
            <pc:docMk/>
            <pc:sldMk cId="304324226" sldId="1251"/>
            <ac:spMk id="8" creationId="{D8B3D278-BFE5-97CF-2428-4E2CF7DC5C27}"/>
          </ac:spMkLst>
        </pc:spChg>
      </pc:sldChg>
    </pc:docChg>
  </pc:docChgLst>
  <pc:docChgLst>
    <pc:chgData name="Ashley Christensen" clId="Web-{8B8CE28B-AD11-4540-9520-005F1BD99CEC}"/>
    <pc:docChg chg="modSld">
      <pc:chgData name="Ashley Christensen" userId="" providerId="" clId="Web-{8B8CE28B-AD11-4540-9520-005F1BD99CEC}" dt="2024-02-06T19:44:37.211" v="29" actId="20577"/>
      <pc:docMkLst>
        <pc:docMk/>
      </pc:docMkLst>
      <pc:sldChg chg="modSp">
        <pc:chgData name="Ashley Christensen" userId="" providerId="" clId="Web-{8B8CE28B-AD11-4540-9520-005F1BD99CEC}" dt="2024-02-06T19:44:37.211" v="29" actId="20577"/>
        <pc:sldMkLst>
          <pc:docMk/>
          <pc:sldMk cId="104525002" sldId="1158"/>
        </pc:sldMkLst>
        <pc:spChg chg="mod">
          <ac:chgData name="Ashley Christensen" userId="" providerId="" clId="Web-{8B8CE28B-AD11-4540-9520-005F1BD99CEC}" dt="2024-02-06T19:44:37.211" v="29" actId="20577"/>
          <ac:spMkLst>
            <pc:docMk/>
            <pc:sldMk cId="104525002" sldId="1158"/>
            <ac:spMk id="2" creationId="{AC832203-33A9-BBCE-24B9-ADBBEADEA7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it-IT" sz="2800" b="1" dirty="0">
              <a:solidFill>
                <a:schemeClr val="bg1"/>
              </a:solidFill>
              <a:latin typeface="Arial" panose="020B0604020202020204" pitchFamily="34" charset="0"/>
              <a:ea typeface="Arial" charset="0"/>
              <a:cs typeface="Arial" panose="020B0604020202020204" pitchFamily="34" charset="0"/>
            </a:rPr>
            <a:t>Niente telefoni durante le riunioni</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it-IT" sz="2800" b="1" dirty="0">
              <a:solidFill>
                <a:schemeClr val="bg1"/>
              </a:solidFill>
              <a:latin typeface="Arial" panose="020B0604020202020204" pitchFamily="34" charset="0"/>
              <a:ea typeface="Arial" charset="0"/>
              <a:cs typeface="Arial" panose="020B0604020202020204" pitchFamily="34" charset="0"/>
            </a:rPr>
            <a:t>Contatto visivo</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it-IT" sz="2800" b="1" dirty="0">
              <a:solidFill>
                <a:schemeClr val="bg1"/>
              </a:solidFill>
              <a:latin typeface="Arial" panose="020B0604020202020204" pitchFamily="34" charset="0"/>
              <a:ea typeface="Arial" charset="0"/>
              <a:cs typeface="Arial" panose="020B0604020202020204" pitchFamily="34" charset="0"/>
            </a:rPr>
            <a:t>Porre domande</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it-IT" sz="2800" b="1" dirty="0">
              <a:solidFill>
                <a:schemeClr val="bg1"/>
              </a:solidFill>
              <a:latin typeface="Arial" panose="020B0604020202020204" pitchFamily="34" charset="0"/>
              <a:ea typeface="Arial" charset="0"/>
              <a:cs typeface="Arial" panose="020B0604020202020204" pitchFamily="34" charset="0"/>
            </a:rPr>
            <a:t>Seguire l’ordine del giorno della riunione</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chemeClr val="bg1"/>
              </a:solidFill>
              <a:latin typeface="Arial" panose="020B0604020202020204" pitchFamily="34" charset="0"/>
              <a:ea typeface="Arial" charset="0"/>
              <a:cs typeface="Arial" panose="020B0604020202020204" pitchFamily="34" charset="0"/>
            </a:rPr>
            <a:t>Niente telefoni durante le riunioni</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chemeClr val="bg1"/>
              </a:solidFill>
              <a:latin typeface="Arial" panose="020B0604020202020204" pitchFamily="34" charset="0"/>
              <a:ea typeface="Arial" charset="0"/>
              <a:cs typeface="Arial" panose="020B0604020202020204" pitchFamily="34" charset="0"/>
            </a:rPr>
            <a:t>Contatto visivo</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chemeClr val="bg1"/>
              </a:solidFill>
              <a:latin typeface="Arial" panose="020B0604020202020204" pitchFamily="34" charset="0"/>
              <a:ea typeface="Arial" charset="0"/>
              <a:cs typeface="Arial" panose="020B0604020202020204" pitchFamily="34" charset="0"/>
            </a:rPr>
            <a:t>Porre domande</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chemeClr val="bg1"/>
              </a:solidFill>
              <a:latin typeface="Arial" panose="020B0604020202020204" pitchFamily="34" charset="0"/>
              <a:ea typeface="Arial" charset="0"/>
              <a:cs typeface="Arial" panose="020B0604020202020204" pitchFamily="34" charset="0"/>
            </a:rPr>
            <a:t>Seguire l’ordine del giorno della riunione</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dirty="0"/>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solidFill>
                  <a:srgbClr val="FF0000"/>
                </a:solidFill>
                <a:latin typeface="Arial" panose="020B0604020202020204" pitchFamily="34" charset="0"/>
                <a:ea typeface="ＭＳ Ｐゴシック" pitchFamily="34" charset="-128"/>
                <a:cs typeface="Arial" panose="020B0604020202020204" pitchFamily="34" charset="0"/>
              </a:rPr>
              <a:t>Nota per l’istruttore: </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Lions International ha creato questo programma di orientamento e formazione per gli Advisor di Leo club nuovi in questo ruolo o che non hanno mai formalmente ricevuto alcuna formazione relativa al loro incarico. Sebbene questa formazione non possa certamente trattare ogni argomento legato all’incarico di Advisor di Leo club, essa fornirà gli strumenti fondamentali e necessari per svolgere con successo i compiti inerenti all’incarico.</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latin typeface="Arial" panose="020B0604020202020204" pitchFamily="34" charset="0"/>
                <a:ea typeface="ＭＳ Ｐゴシック" pitchFamily="34" charset="-128"/>
                <a:cs typeface="Arial" panose="020B0604020202020204" pitchFamily="34" charset="0"/>
              </a:rPr>
              <a:t>La formazione dovrà essere condotta sotto la guida di un formatore Lions, come un Chairperson distrettuale o multidistrettuale Leo, un Advisor di Leo Club esperto che abbia familiarità con le risorse e la normativa di Lions International, o di un Lions che abbia completato un </a:t>
            </a:r>
            <a:r>
              <a:rPr lang="it-IT" sz="1200" baseline="0" dirty="0">
                <a:solidFill>
                  <a:srgbClr val="FF0000"/>
                </a:solidFill>
                <a:latin typeface="Arial" panose="020B0604020202020204" pitchFamily="34" charset="0"/>
                <a:ea typeface="ＭＳ Ｐゴシック" pitchFamily="34" charset="-128"/>
                <a:cs typeface="Arial" panose="020B0604020202020204" pitchFamily="34" charset="0"/>
              </a:rPr>
              <a:t>Corso di Sviluppo Docenti (FDI)</a:t>
            </a:r>
            <a:r>
              <a:rPr lang="it-IT" sz="1200" dirty="0">
                <a:latin typeface="Arial" panose="020B0604020202020204" pitchFamily="34" charset="0"/>
                <a:ea typeface="ＭＳ Ｐゴシック" pitchFamily="34" charset="-128"/>
                <a:cs typeface="Arial" panose="020B0604020202020204" pitchFamily="34" charset="0"/>
              </a:rPr>
              <a:t> di Lions International o un </a:t>
            </a:r>
            <a:r>
              <a:rPr lang="it-IT" sz="1200" baseline="0" dirty="0">
                <a:solidFill>
                  <a:srgbClr val="FF0000"/>
                </a:solidFill>
                <a:latin typeface="Arial" panose="020B0604020202020204" pitchFamily="34" charset="0"/>
                <a:ea typeface="ＭＳ Ｐゴシック" pitchFamily="34" charset="-128"/>
                <a:cs typeface="Arial" panose="020B0604020202020204" pitchFamily="34" charset="0"/>
              </a:rPr>
              <a:t>Programma Istruttore certificato Lions (LCIP)</a:t>
            </a:r>
            <a:r>
              <a:rPr lang="it-IT" sz="1200" dirty="0">
                <a:latin typeface="Arial" panose="020B0604020202020204" pitchFamily="34" charset="0"/>
                <a:ea typeface="ＭＳ Ｐゴシック" pitchFamily="34" charset="-128"/>
                <a:cs typeface="Arial" panose="020B0604020202020204" pitchFamily="34" charset="0"/>
              </a:rPr>
              <a:t> e che conosca bene il programma Leo Club.</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Le ricerche confermano che una comunità incentrata sulle relazioni costruisce la resilienza e massimizza la capacità dei giovani di apprendere a livello accademico e di affermarsi a livello sociale ed emotivo. </a:t>
            </a:r>
          </a:p>
          <a:p>
            <a:endParaRPr lang="en-US" dirty="0"/>
          </a:p>
          <a:p>
            <a:pPr marL="457200" indent="-45720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Ogni volta che vi riunite, salutate e fate un rapido “check-in” all’arrivo con tutti i vostri giovani, chiedendo loro come si sentono. Un semplice gesto come un pollice in su o un pollice in giù per comunicare l’umore del giorno può aiutare i Leo a sentirsi considerati e compresi. </a:t>
            </a:r>
          </a:p>
          <a:p>
            <a:pPr marL="457200" indent="-45720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Stabilite regole condivise da mettere in pratica durante le riunioni e ovunque si riuniscano i Leo. Lasciate che i Leo stabiliscano i propri accordi in base a ciò di cui hanno bisogno per sentirsi rispettati, valorizzati, inclusi e parte del gruppo.</a:t>
            </a:r>
          </a:p>
          <a:p>
            <a:pPr marL="457200" indent="-45720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Quando i Leo lavorano a un progetto o pianificano le loro esperienze di servizio, assicuratevi che ciascun giovane svolga un ruolo in base alle proprie preferenze e capacità.</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solidFill>
                  <a:schemeClr val="tx1"/>
                </a:solidFill>
              </a:rPr>
              <a:t>Le Sessioni di sviluppo per i Leo disponibili su lionsclubs.org contengono diversi esempi di attività di team building divertenti per permettere ai soci Leo di conoscersi meglio.</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55565A"/>
                </a:solidFill>
                <a:latin typeface="Arial" panose="020B0604020202020204" pitchFamily="34" charset="0"/>
                <a:cs typeface="Arial" panose="020B0604020202020204" pitchFamily="34" charset="0"/>
              </a:rPr>
              <a:t>Create opportunità che permettano ai Leo di interagire e conoscersi meglio: organizzate attività energizzanti e attività di conoscenza che li aiutino a creare legami, a scoprire ciò che hanno in comune, a fare nuove amicizie e a imparare cose nuove sugli altri membri del gruppo, contribuendo ad ampliare la loro "cerchia di amici".</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dirty="0"/>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dirty="0">
                <a:solidFill>
                  <a:srgbClr val="55565A"/>
                </a:solidFill>
              </a:rPr>
              <a:t>Ecco alcuni suggerimenti per iniziare l’anno Leo con inclusività, coinvolgendo tutto il gruppo: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rPr>
              <a:t>Aiutate i Leo a conoscersi meglio e a conoscervi meglio! Utilizzate giochi di team building e attività di gruppo.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rPr>
              <a:t>Stabilite insieme, come gruppo, delle regole e un accordo comunitario condiviso. Lasciate che i Leo condividano le regole che seguiranno per l’anno in corso, consultando anche lo Statuto e Regolamento Leo.</a:t>
            </a:r>
          </a:p>
          <a:p>
            <a:pPr marL="171450" indent="-171450">
              <a:buFont typeface="Arial" panose="020B0604020202020204" pitchFamily="34" charset="0"/>
              <a:buChar char="•"/>
            </a:pPr>
            <a:r>
              <a:rPr lang="it-IT" sz="1200" dirty="0">
                <a:solidFill>
                  <a:srgbClr val="55565A"/>
                </a:solidFill>
              </a:rPr>
              <a:t>Condividete la storia del programma Leo Club e il motto dei Leo (si trova nel Modulo 1 della Formazione per gli Advisor).</a:t>
            </a:r>
          </a:p>
          <a:p>
            <a:pPr marL="171450" indent="-171450">
              <a:buFont typeface="Arial" panose="020B0604020202020204" pitchFamily="34" charset="0"/>
              <a:buChar char="•"/>
            </a:pPr>
            <a:r>
              <a:rPr lang="it-IT" sz="1200" dirty="0">
                <a:solidFill>
                  <a:srgbClr val="55565A"/>
                </a:solidFill>
              </a:rPr>
              <a:t>Se non sono già stati eletti officer, eleggete/nominate gli officer e fornite formazione. </a:t>
            </a:r>
          </a:p>
          <a:p>
            <a:pPr marL="171450" indent="-171450">
              <a:buFont typeface="Arial" panose="020B0604020202020204" pitchFamily="34" charset="0"/>
              <a:buChar char="•"/>
            </a:pPr>
            <a:r>
              <a:rPr lang="it-IT" sz="1200" dirty="0">
                <a:solidFill>
                  <a:srgbClr val="55565A"/>
                </a:solidFill>
              </a:rPr>
              <a:t>Discutete di ciò che si desiderano fare quest’anno - iniziate a formare comitati/gruppi di lavoro per attività di servizio e di raccolta fondi.</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800" b="0" i="0" dirty="0">
                <a:solidFill>
                  <a:srgbClr val="000000"/>
                </a:solidFill>
                <a:effectLst/>
                <a:latin typeface="Calibri" panose="020F0502020204030204" pitchFamily="34" charset="0"/>
              </a:rPr>
              <a:t>I Leo sono alla guida del club, gli advisor li supportano in questo compito. La pagina web “Collaborazione Positiva con i Lions e i Leo” su lionsclubs.org spiega perché i Lions e i Leo danno il meglio lavorando insieme, con esempi pratici di collaborazione.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it-IT" dirty="0">
                <a:solidFill>
                  <a:srgbClr val="55565A"/>
                </a:solidFill>
                <a:latin typeface="Arial"/>
                <a:cs typeface="Arial"/>
              </a:rPr>
              <a:t>Assicuratevi che tutti abbiano un compito o uno scopo: individuate i talenti di ciascuno e incoraggiatene l’uso</a:t>
            </a:r>
          </a:p>
          <a:p>
            <a:pPr marL="285750" indent="-28575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Stilate una “lista dei desideri” per pianificare l’anno in corso e incoraggiate i Leo a decidere su cosa concentrarsi</a:t>
            </a:r>
          </a:p>
          <a:p>
            <a:pPr marL="285750" indent="-28575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Date a tutti l’opportunità di interagire, inclusi i Lions: aiutateli a collaborare</a:t>
            </a:r>
          </a:p>
          <a:p>
            <a:pPr marL="285750" indent="-285750">
              <a:buFont typeface="Arial" panose="020B0604020202020204" pitchFamily="34" charset="0"/>
              <a:buChar char="•"/>
            </a:pPr>
            <a:r>
              <a:rPr lang="it-IT" dirty="0">
                <a:solidFill>
                  <a:srgbClr val="55565A"/>
                </a:solidFill>
                <a:latin typeface="Arial"/>
                <a:cs typeface="Arial"/>
              </a:rPr>
              <a:t>Ascoltate nuove idee</a:t>
            </a:r>
          </a:p>
          <a:p>
            <a:pPr marL="285750" indent="-285750">
              <a:buFont typeface="Arial" panose="020B0604020202020204" pitchFamily="34" charset="0"/>
              <a:buChar char="•"/>
            </a:pPr>
            <a:r>
              <a:rPr lang="it-IT" dirty="0">
                <a:solidFill>
                  <a:srgbClr val="55565A"/>
                </a:solidFill>
                <a:latin typeface="Arial"/>
                <a:cs typeface="Arial"/>
              </a:rPr>
              <a:t>Date loro la possibilità di sbagliare e aiutateli ad assumersi le proprie responsabilità</a:t>
            </a:r>
          </a:p>
          <a:p>
            <a:pPr marL="285750" indent="-28575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Fornite feedback immediato  </a:t>
            </a:r>
          </a:p>
          <a:p>
            <a:pPr marL="285750" indent="-28575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Fissate le aspettative  </a:t>
            </a:r>
          </a:p>
          <a:p>
            <a:pPr marL="285750" indent="-285750">
              <a:buFont typeface="Arial" panose="020B0604020202020204" pitchFamily="34" charset="0"/>
              <a:buChar char="•"/>
            </a:pPr>
            <a:r>
              <a:rPr lang="it-IT" sz="1200" dirty="0">
                <a:solidFill>
                  <a:srgbClr val="55565A"/>
                </a:solidFill>
                <a:latin typeface="Arial" panose="020B0604020202020204" pitchFamily="34" charset="0"/>
                <a:cs typeface="Arial" panose="020B0604020202020204" pitchFamily="34" charset="0"/>
              </a:rPr>
              <a:t>Decidete come comunicare gli uni con gli altri: meglio via cellulare o via e-mail? Con quale frequenza si devono riunire i comitati/gruppi e si può svolgere parte del lavoro online? Come preferiscono ricevere i promemoria?</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dirty="0"/>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it-IT" dirty="0">
                <a:solidFill>
                  <a:schemeClr val="tx1"/>
                </a:solidFill>
                <a:latin typeface="Arial" panose="020B0604020202020204" pitchFamily="34" charset="0"/>
                <a:cs typeface="Arial" panose="020B0604020202020204" pitchFamily="34" charset="0"/>
              </a:rPr>
              <a:t>Abbiamo interpellato diversi Advisor di Leo club, e nelle slide successive abbiamo raccolto i loro consigli per instaurare un clima positivo, lavorare in gruppo, favorire l’ascolto attivo e guidare con il service.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dirty="0"/>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latin typeface="Arial" charset="0"/>
                <a:ea typeface="+mn-ea"/>
                <a:cs typeface="Arial" charset="0"/>
              </a:rPr>
              <a:t>Questo momento è dei Leo: lasciate che conducano le riunioni come preferiscono, in base agli accordi da loro presi a inizio anno e seguendo lo Statuto e Regolamento Leo.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latin typeface="Arial" charset="0"/>
                <a:ea typeface="+mn-ea"/>
                <a:cs typeface="Arial" charset="0"/>
              </a:rPr>
              <a:t>Create un ambiente neutrale così che tutti si sentano accolti.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latin typeface="Arial" charset="0"/>
                <a:ea typeface="+mn-ea"/>
                <a:cs typeface="Arial" charset="0"/>
              </a:rPr>
              <a:t>Lasciate spazio a una discussione aperta: non intervenite più del necessario.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latin typeface="Arial" charset="0"/>
                <a:ea typeface="+mn-ea"/>
                <a:cs typeface="Arial" charset="0"/>
              </a:rPr>
              <a:t>Divertitevi! Questo può significare prevedere cibo e snack, iniziare le riunioni con attività rompighiaccio e fare dei giochi.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solidFill>
                  <a:srgbClr val="55565A"/>
                </a:solidFill>
                <a:latin typeface="Arial" charset="0"/>
                <a:ea typeface="+mn-ea"/>
                <a:cs typeface="Arial" charset="0"/>
              </a:rPr>
              <a:t>Organizzate una festa di fine anno per celebrare tutti i risultati ottenuti. Nel corso dell’anno, i Leo potrebbero ricevere dei “biglietti premio” per il loro impegno e buon lavoro, da collezionare per ricevere premi alla festa.</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I gruppi possono essere formati per le attività di servizio e di raccolta di fondi, così come per le discussioni che si svolgono durante le riunioni.</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Scegliete un metodo per creare gruppi: </a:t>
            </a:r>
          </a:p>
          <a:p>
            <a:pPr marL="742950" lvl="1"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Prendete un mazzo di carte: chi pesca lo stesso seme sarà nello stesso gruppo.</a:t>
            </a:r>
          </a:p>
          <a:p>
            <a:pPr marL="742950" lvl="1"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Contate: gli 1 andranno insieme agli 1, i 2 nel gruppo 2, e così via.</a:t>
            </a:r>
          </a:p>
          <a:p>
            <a:pPr marL="742950" lvl="1"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Distribuite pezzi di carta colorati: i rossi andranno con i rossi, i blu nel gruppo blu, ecc.</a:t>
            </a:r>
          </a:p>
          <a:p>
            <a:pPr marL="742950" lvl="1"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Cercate di formare gruppi casuali, in modo che i Leo abbiano la possibilità di conoscersi meglio.</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Condividete e discutete le buone norme per lavorare insieme: quali sono le regole/aspettative per lavorare insieme come Leo.</a:t>
            </a:r>
          </a:p>
          <a:p>
            <a:pPr marL="285750" indent="-285750">
              <a:buFont typeface="Arial,Sans-Serif" panose="020B0604020202020204" pitchFamily="34" charset="0"/>
              <a:buChar char="•"/>
            </a:pPr>
            <a:r>
              <a:rPr lang="it-IT" sz="1800" b="0" i="0" kern="1200" dirty="0">
                <a:solidFill>
                  <a:srgbClr val="000000"/>
                </a:solidFill>
                <a:effectLst/>
                <a:latin typeface="Calibri" panose="020F0502020204030204" pitchFamily="34" charset="0"/>
                <a:ea typeface="+mn-ea"/>
                <a:cs typeface="+mn-cs"/>
              </a:rPr>
              <a:t>Incoraggiate tutti a partecipare e a contribuire.</a:t>
            </a:r>
          </a:p>
          <a:p>
            <a:pPr marL="285750" indent="-285750">
              <a:buFont typeface="Arial,Sans-Serif" panose="020B0604020202020204" pitchFamily="34" charset="0"/>
              <a:buChar char="•"/>
            </a:pPr>
            <a:r>
              <a:rPr lang="it-IT" sz="1800" b="0" i="0" kern="1200" dirty="0">
                <a:solidFill>
                  <a:srgbClr val="000000"/>
                </a:solidFill>
                <a:effectLst/>
                <a:latin typeface="Calibri" panose="020F0502020204030204" pitchFamily="34" charset="0"/>
                <a:ea typeface="+mn-ea"/>
                <a:cs typeface="+mn-cs"/>
              </a:rPr>
              <a:t>Supportate nuove idee.</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dirty="0"/>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it-IT" sz="1200" dirty="0">
                <a:solidFill>
                  <a:srgbClr val="55565A"/>
                </a:solidFill>
                <a:latin typeface="Arial" charset="0"/>
                <a:ea typeface="+mn-ea"/>
                <a:cs typeface="Arial" charset="0"/>
              </a:rPr>
              <a:t>Ascolto attivo</a:t>
            </a:r>
          </a:p>
          <a:p>
            <a:pPr marL="171450" indent="-171450">
              <a:spcBef>
                <a:spcPts val="0"/>
              </a:spcBef>
              <a:spcAft>
                <a:spcPts val="1200"/>
              </a:spcAft>
              <a:buFont typeface="Arial" panose="020B0604020202020204" pitchFamily="34" charset="0"/>
              <a:buChar char="•"/>
              <a:defRPr/>
            </a:pPr>
            <a:r>
              <a:rPr lang="it-IT" sz="1200" dirty="0">
                <a:solidFill>
                  <a:srgbClr val="55565A"/>
                </a:solidFill>
                <a:latin typeface="Arial" charset="0"/>
                <a:ea typeface="+mn-ea"/>
                <a:cs typeface="Arial" charset="0"/>
              </a:rPr>
              <a:t>Incoraggiate i Leo a spegnere i telefoni durante le riunioni.</a:t>
            </a:r>
          </a:p>
          <a:p>
            <a:pPr marL="171450" indent="-171450">
              <a:spcBef>
                <a:spcPts val="0"/>
              </a:spcBef>
              <a:spcAft>
                <a:spcPts val="1200"/>
              </a:spcAft>
              <a:buFont typeface="Arial" panose="020B0604020202020204" pitchFamily="34" charset="0"/>
              <a:buChar char="•"/>
              <a:defRPr/>
            </a:pPr>
            <a:r>
              <a:rPr lang="it-IT" sz="1200" dirty="0">
                <a:solidFill>
                  <a:srgbClr val="55565A"/>
                </a:solidFill>
                <a:latin typeface="Arial" charset="0"/>
                <a:ea typeface="+mn-ea"/>
                <a:cs typeface="Arial" charset="0"/>
              </a:rPr>
              <a:t>Date esempio di un buon contatto visivo con i Leo e incoraggiateli a fare lo stesso con gli altri.</a:t>
            </a:r>
          </a:p>
          <a:p>
            <a:pPr marL="171450" indent="-171450">
              <a:spcBef>
                <a:spcPts val="0"/>
              </a:spcBef>
              <a:spcAft>
                <a:spcPts val="1200"/>
              </a:spcAft>
              <a:buFont typeface="Arial" panose="020B0604020202020204" pitchFamily="34" charset="0"/>
              <a:buChar char="•"/>
              <a:defRPr/>
            </a:pPr>
            <a:r>
              <a:rPr lang="it-IT" sz="1200" dirty="0">
                <a:solidFill>
                  <a:srgbClr val="55565A"/>
                </a:solidFill>
                <a:latin typeface="Arial" charset="0"/>
                <a:ea typeface="+mn-ea"/>
                <a:cs typeface="Arial" charset="0"/>
              </a:rPr>
              <a:t>Per assicurarvi che i Leo siano partecipi, ricordate di porre domande nel corso delle riunioni e chiedete di riflettere sulla loro esperienza dopo aver organizzato un evento.</a:t>
            </a:r>
          </a:p>
          <a:p>
            <a:pPr marL="171450" indent="-171450">
              <a:spcBef>
                <a:spcPts val="0"/>
              </a:spcBef>
              <a:spcAft>
                <a:spcPts val="1200"/>
              </a:spcAft>
              <a:buFont typeface="Arial" panose="020B0604020202020204" pitchFamily="34" charset="0"/>
              <a:buChar char="•"/>
              <a:defRPr/>
            </a:pPr>
            <a:r>
              <a:rPr lang="it-IT" sz="1200" dirty="0">
                <a:solidFill>
                  <a:srgbClr val="55565A"/>
                </a:solidFill>
                <a:latin typeface="Arial" charset="0"/>
                <a:ea typeface="+mn-ea"/>
                <a:cs typeface="Arial" charset="0"/>
              </a:rPr>
              <a:t>Stabilite in anticipo un ordine del giorno per le riunioni e condividetelo con i Leo, assicurandovi di seguirlo come previsto.</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Come potete incoraggiare i Leo a diventare leader e guidare con il service? </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Date ad ogni Leo la possibilità di essere leader: fate in modo che diverse persone possano ricoprire ruoli di leadership.</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it-IT" sz="1800" b="0" i="0" kern="1200" dirty="0">
                <a:solidFill>
                  <a:srgbClr val="000000"/>
                </a:solidFill>
                <a:effectLst/>
                <a:latin typeface="Calibri" panose="020F0502020204030204" pitchFamily="34" charset="0"/>
                <a:ea typeface="+mn-ea"/>
                <a:cs typeface="+mn-cs"/>
              </a:rPr>
              <a:t>Lodate apertamente l’impegno.</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Pianificate con largo anticipo: consultate la Guida alla pianificazione dei progetti disponibile su lionsinternational.org</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Valutate i bisogni della comunità e definite un piano d’azione.  </a:t>
            </a:r>
          </a:p>
          <a:p>
            <a:pPr marL="285750" indent="-285750" algn="l" rtl="0" fontAlgn="base">
              <a:buFont typeface="Arial" panose="020B0604020202020204" pitchFamily="34" charset="0"/>
              <a:buChar char="•"/>
            </a:pPr>
            <a:r>
              <a:rPr lang="it-IT" sz="1800" b="0" i="0" dirty="0">
                <a:solidFill>
                  <a:srgbClr val="000000"/>
                </a:solidFill>
                <a:effectLst/>
                <a:latin typeface="Calibri" panose="020F0502020204030204" pitchFamily="34" charset="0"/>
              </a:rPr>
              <a:t>I Leo più giovani potrebbero aver bisogno di imparare come mettersi in contatto con terze persone: condividete uno script.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it-IT" sz="1800" b="0" i="0" dirty="0">
                <a:solidFill>
                  <a:srgbClr val="000000"/>
                </a:solidFill>
                <a:effectLst/>
                <a:latin typeface="Calibri" panose="020F0502020204030204" pitchFamily="34" charset="0"/>
              </a:rPr>
              <a:t>Sottolineate l’importanza di costruire relazioni con la comunità, per esempio conoscendo i funzionari locali e i presidi delle scuole.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dirty="0"/>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it-IT" sz="1800" b="0" i="0" dirty="0">
                <a:solidFill>
                  <a:srgbClr val="000000"/>
                </a:solidFill>
                <a:effectLst/>
                <a:latin typeface="Calibri" panose="020F0502020204030204" pitchFamily="34" charset="0"/>
              </a:rPr>
              <a:t>L’apprendimento al service è una metodologia educativa che coinvolge i giovani nell’imparare e mettere in pratica le competenze accademiche, sociali e personali in situazioni di vita reale volte a migliorare la comunità. Questo è particolarmente utile per i Leo Alpha, che stanno imparando l’importanza di dare il proprio contributo alla comunità.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Ecco le cinque fasi per pianificare un progetto di service: </a:t>
            </a: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Fase 1: Incoraggiate i Leo a indagare sui bisogni della comunità locale. In seguito, potranno individuare le proprie capacità e interessi in relazione a ciò di cui la loro comunità ha bisogno. </a:t>
            </a: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Fase 2: Una volta scelto cosa desiderano fare, i Leo iniziano a prepararsi e pianificano il loro progetto di servizio. </a:t>
            </a: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Fase 3: Passate all’azione durante il loro progetto di servizio!</a:t>
            </a: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Fase 4: I Leo dovrebbero riflettere su come è andato il loro progetto e raccogliere feedback dai partecipanti. </a:t>
            </a:r>
          </a:p>
          <a:p>
            <a:pPr marL="0" indent="0" algn="l" rtl="0" fontAlgn="base">
              <a:buFont typeface="Arial" panose="020B0604020202020204" pitchFamily="34" charset="0"/>
              <a:buNone/>
            </a:pPr>
            <a:r>
              <a:rPr lang="it-IT" sz="1800" b="0" i="0" dirty="0">
                <a:solidFill>
                  <a:srgbClr val="000000"/>
                </a:solidFill>
                <a:effectLst/>
                <a:latin typeface="Calibri" panose="020F0502020204030204" pitchFamily="34" charset="0"/>
              </a:rPr>
              <a:t>Fase 5: Condividete i risultati del progetto di servizio con la comunità tramite azioni di marketing a livello locale e i social media. Ricordate di celebrare i vostri successi!</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dirty="0"/>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t-IT" sz="1200" b="1" dirty="0">
                <a:solidFill>
                  <a:srgbClr val="FF0000"/>
                </a:solidFill>
                <a:latin typeface="Arial" panose="020B0604020202020204" pitchFamily="34" charset="0"/>
                <a:ea typeface="ＭＳ Ｐゴシック" pitchFamily="34" charset="-128"/>
                <a:cs typeface="Arial" panose="020B0604020202020204" pitchFamily="34" charset="0"/>
              </a:rPr>
              <a:t>Nota per l’istruttore: </a:t>
            </a:r>
            <a:r>
              <a:rPr lang="it-IT" sz="1200" dirty="0">
                <a:solidFill>
                  <a:schemeClr val="tx1"/>
                </a:solidFill>
                <a:latin typeface="Arial" panose="020B0604020202020204" pitchFamily="34" charset="0"/>
                <a:ea typeface="ＭＳ Ｐゴシック" pitchFamily="34" charset="-128"/>
                <a:cs typeface="Arial" panose="020B0604020202020204" pitchFamily="34" charset="0"/>
              </a:rPr>
              <a:t>Questa formazione è pensata sia per la presentazione di tutti i moduli insieme, sia come unità separate e individuali. Si consiglia di esaminare il materiale contenuto in ogni modulo e di stabilire quali moduli siano più adatti agli Advisor di Leo club della propria area. I facilitatori della formazione possono decidere di suddividere i moduli in diverse sessioni o in programmi di formazione separati.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Ogni modulo si conclude con una riflessione o un'attività suggerita per la discussione. I suggerimenti per la riflessione/discussione possono essere utilizzati in diversi modi:</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Riflessione individuale - Incoraggiate i partecipanti a prendere appunti individualmente sulle loro risposte.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dirty="0">
                <a:solidFill>
                  <a:srgbClr val="FF0000"/>
                </a:solidFill>
                <a:latin typeface="Arial" panose="020B0604020202020204" pitchFamily="34" charset="0"/>
                <a:ea typeface="ＭＳ Ｐゴシック" pitchFamily="34" charset="-128"/>
                <a:cs typeface="Arial" panose="020B0604020202020204" pitchFamily="34" charset="0"/>
              </a:rPr>
              <a:t>Discussione in grandi gruppi - Utilizzate una lavagna a fogli mobili per elencare le risposte.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dirty="0">
                <a:solidFill>
                  <a:srgbClr val="FF0000"/>
                </a:solidFill>
                <a:latin typeface="Arial" panose="020B0604020202020204" pitchFamily="34" charset="0"/>
                <a:ea typeface="ＭＳ Ｐゴシック" pitchFamily="34" charset="-128"/>
                <a:cs typeface="Arial" panose="020B0604020202020204" pitchFamily="34" charset="0"/>
              </a:rPr>
              <a:t>Discussione in piccoli gruppi - Dedicate più tempo per la discussione in piccoli gruppi: ogni gruppo lavorerà separatamente, poi riferirà le proprie idee al gruppo più grande.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dirty="0"/>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dirty="0">
                <a:solidFill>
                  <a:schemeClr val="tx1"/>
                </a:solidFill>
                <a:latin typeface="+mn-lt"/>
              </a:rPr>
              <a:t>Nota per l’istruttore: </a:t>
            </a:r>
            <a:r>
              <a:rPr lang="it-IT" dirty="0">
                <a:solidFill>
                  <a:schemeClr val="tx1"/>
                </a:solidFill>
                <a:latin typeface="+mn-lt"/>
              </a:rPr>
              <a:t>Per l'attività facoltativa di fine modulo per il Modulo 5, chiedere ai partecipanti di dedicare 5 minuti a un brainstorming su come creare una comunità incentrata sulle relazioni all’interno dei loro club. Incoraggiateli a condividere le proprie idee con tutto il gruppo.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latin typeface="+mn-lt"/>
              </a:rPr>
              <a:t>Esempi: Attività di team building, lavoro in gruppo, fornire formazione, ecc.</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latin typeface="+mn-lt"/>
              </a:rPr>
              <a:t>Durata prevista: 15 minuti</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dirty="0"/>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dirty="0">
                <a:latin typeface="Arial" pitchFamily="34" charset="0"/>
                <a:ea typeface="ＭＳ Ｐゴシック" pitchFamily="34" charset="-128"/>
              </a:rPr>
              <a:t>Questo modulo tratterà i seguenti punti: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dirty="0">
                <a:latin typeface="Arial" pitchFamily="34" charset="0"/>
                <a:ea typeface="ＭＳ Ｐゴシック" pitchFamily="34" charset="-128"/>
              </a:rPr>
              <a:t>Suggerimenti per lavorare con i giovani Alpha e Omega</a:t>
            </a:r>
          </a:p>
          <a:p>
            <a:pPr marL="742950" lvl="1" indent="-285750">
              <a:buFont typeface="Arial" panose="020B0604020202020204" pitchFamily="34" charset="0"/>
              <a:buChar char="•"/>
              <a:defRPr/>
            </a:pPr>
            <a:r>
              <a:rPr lang="it-IT" sz="1200" dirty="0">
                <a:latin typeface="Arial" pitchFamily="34" charset="0"/>
                <a:ea typeface="ＭＳ Ｐゴシック" pitchFamily="34" charset="-128"/>
              </a:rPr>
              <a:t>Come iniziare l’anno Leo</a:t>
            </a:r>
          </a:p>
          <a:p>
            <a:pPr marL="742950" lvl="1" indent="-285750">
              <a:buFont typeface="Arial" panose="020B0604020202020204" pitchFamily="34" charset="0"/>
              <a:buChar char="•"/>
              <a:defRPr/>
            </a:pPr>
            <a:r>
              <a:rPr lang="it-IT" sz="1200" dirty="0">
                <a:latin typeface="Arial" pitchFamily="34" charset="0"/>
                <a:ea typeface="ＭＳ Ｐゴシック" pitchFamily="34" charset="-128"/>
              </a:rPr>
              <a:t>L’importanza delle relazioni interpersonali e del team building</a:t>
            </a:r>
          </a:p>
          <a:p>
            <a:pPr marL="742950" lvl="1" indent="-285750">
              <a:buFont typeface="Arial" panose="020B0604020202020204" pitchFamily="34" charset="0"/>
              <a:buChar char="•"/>
              <a:defRPr/>
            </a:pPr>
            <a:r>
              <a:rPr lang="it-IT" sz="1200" dirty="0">
                <a:latin typeface="Arial" pitchFamily="34" charset="0"/>
                <a:ea typeface="ＭＳ Ｐゴシック" pitchFamily="34" charset="-128"/>
              </a:rPr>
              <a:t>Come incoraggiare i Leo a diventare leader </a:t>
            </a:r>
          </a:p>
          <a:p>
            <a:pPr marL="742950" lvl="1" indent="-285750">
              <a:buFont typeface="Arial" panose="020B0604020202020204" pitchFamily="34" charset="0"/>
              <a:buChar char="•"/>
              <a:defRPr/>
            </a:pPr>
            <a:r>
              <a:rPr lang="it-IT" sz="1200" dirty="0">
                <a:latin typeface="Arial" pitchFamily="34" charset="0"/>
                <a:ea typeface="ＭＳ Ｐゴシック" pitchFamily="34" charset="-128"/>
              </a:rPr>
              <a:t>Suggerimenti per instaurare un clima positivo, lavorare in gruppo, per l’ascolto attivo e la leadership/il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Alla fine di questo modulo i partecipanti dovranno possedere idee e strategie di base per lavorare insieme ai giovani.</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dirty="0"/>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Come Lions, avrete sicuramente molta esperienza di lavoro con altri soci come voi. In che modo il lavoro con i giovani può essere diverso da quello con i vostri colleghi Lions? Che cosa dovreste considerare? Come vi adatterete?</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dirty="0"/>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latin typeface="Arial" panose="020B0604020202020204" pitchFamily="34" charset="0"/>
                <a:ea typeface="ＭＳ Ｐゴシック" pitchFamily="34" charset="-128"/>
                <a:cs typeface="Arial" panose="020B0604020202020204" pitchFamily="34" charset="0"/>
              </a:rPr>
              <a:t>Benché i ragazzi e i giovani adulti abbiano molte cose in comune, questi due gruppi si trovano in fasi di vita molto diverse e, pertanto, hanno bisogno di attività adatte al loro stadio di crescita e che rispondano ai loro bisogni. Ad esempio, gli adolescenti probabilmente si concentrano nel completamento del ciclo di studi della scuola secondaria, mentre i giovani adulti tra i 20 e i 30 anni probabilmente si stanno preparando a laurearsi e/o ad avviare una carriera professionale.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i="1" dirty="0">
                <a:solidFill>
                  <a:schemeClr val="tx1"/>
                </a:solidFill>
                <a:latin typeface="Arial" panose="020B0604020202020204" pitchFamily="34" charset="0"/>
                <a:ea typeface="ＭＳ Ｐゴシック" pitchFamily="34" charset="-128"/>
                <a:cs typeface="Arial" panose="020B0604020202020204" pitchFamily="34" charset="0"/>
              </a:rPr>
              <a:t>Fare riferimento al Modulo 2 della Formazione per Advisor di Leo club per le responsabilità specifiche dell’Advisor.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dirty="0"/>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it-IT" dirty="0"/>
              <a:t>In qualità di Advisor, il vostro ruolo è fondamentale per la creazione e il mantenimento di un Leo club affiatato. Ecco alcuni elementi chiave di un Leo club di successo. Le prossime slide illustreranno più nel dettaglio questi concetti e come metterli in pratica.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dirty="0"/>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dirty="0">
                <a:solidFill>
                  <a:srgbClr val="000000"/>
                </a:solidFill>
                <a:latin typeface="Times New Roman"/>
                <a:cs typeface="Times New Roman"/>
              </a:rPr>
              <a:t>I Leo Club che incorporano questo tipo di apprendimento e incoraggiano i soci a sviluppare queste competenze mantengono un ambiente positivo e creano team solidi come conseguenza naturale di una comunità incentrate sulle relazioni.</a:t>
            </a:r>
          </a:p>
          <a:p>
            <a:pPr algn="l"/>
            <a:endParaRPr lang="en-US" sz="1800" b="0" i="0" u="none" strike="noStrike" baseline="0" dirty="0">
              <a:latin typeface="Times New Roman" panose="02020603050405020304" pitchFamily="18" charset="0"/>
            </a:endParaRPr>
          </a:p>
          <a:p>
            <a:pPr algn="l"/>
            <a:r>
              <a:rPr lang="it-IT" sz="1800" b="0" u="none" strike="noStrike" baseline="0" dirty="0">
                <a:latin typeface="Times New Roman" panose="02020603050405020304" pitchFamily="18" charset="0"/>
              </a:rPr>
              <a:t>Tutte le formazioni in ambito SEL si basano sull’insegnamento di cinque competenze fondamentali. Nella sua guida “Safe and Sound”, pubblicata nel 2003, l’organizzazione CASEL (Collaborativo per l’apprendimento accademico, sociale ed emotivo) definisce queste cinque competenze fondamentali come:</a:t>
            </a:r>
          </a:p>
          <a:p>
            <a:pPr algn="l"/>
            <a:endParaRPr lang="it-IT" sz="1800" b="0" u="none" strike="noStrike" baseline="0" dirty="0">
              <a:latin typeface="Times New Roman" panose="02020603050405020304" pitchFamily="18" charset="0"/>
            </a:endParaRPr>
          </a:p>
          <a:p>
            <a:pPr algn="l"/>
            <a:r>
              <a:rPr lang="it-IT" sz="1800" b="1" i="1" u="none" strike="noStrike" baseline="0" dirty="0">
                <a:latin typeface="Times New Roman" panose="02020603050405020304" pitchFamily="18" charset="0"/>
              </a:rPr>
              <a:t>Consapevolezza di sé: </a:t>
            </a:r>
            <a:r>
              <a:rPr lang="it-IT" sz="1800" b="0" i="0" u="none" strike="noStrike" baseline="0" dirty="0">
                <a:latin typeface="Times New Roman" panose="02020603050405020304" pitchFamily="18" charset="0"/>
              </a:rPr>
              <a:t>riconoscere le emozioni nel momento in cui si manifestano; avere una valutazione realistica delle proprie capacità e un senso di fiducia in sé stessi ben radicato.</a:t>
            </a:r>
          </a:p>
          <a:p>
            <a:pPr algn="l"/>
            <a:r>
              <a:rPr lang="it-IT" sz="1800" b="1" i="1" u="none" strike="noStrike" baseline="0" dirty="0">
                <a:latin typeface="Times New Roman" panose="02020603050405020304" pitchFamily="18" charset="0"/>
              </a:rPr>
              <a:t>Consapevolezza sociale: </a:t>
            </a:r>
            <a:r>
              <a:rPr lang="it-IT" sz="1800" b="0" i="0" u="none" strike="noStrike" baseline="0" dirty="0">
                <a:latin typeface="Times New Roman" panose="02020603050405020304" pitchFamily="18" charset="0"/>
              </a:rPr>
              <a:t>percepire ciò che gli altri provano; essere in grado di assumere il loro punto di vista; interagire positivamente con gruppi diversi e saperli apprezzare.</a:t>
            </a:r>
          </a:p>
          <a:p>
            <a:pPr algn="l"/>
            <a:r>
              <a:rPr lang="it-IT" sz="1800" b="1" i="1" u="none" strike="noStrike" baseline="0" dirty="0">
                <a:latin typeface="Times New Roman" panose="02020603050405020304" pitchFamily="18" charset="0"/>
              </a:rPr>
              <a:t>Gestione di sé: </a:t>
            </a:r>
            <a:r>
              <a:rPr lang="it-IT" sz="1800" b="0" i="0" u="none" strike="noStrike" baseline="0" dirty="0">
                <a:latin typeface="Times New Roman" panose="02020603050405020304" pitchFamily="18" charset="0"/>
              </a:rPr>
              <a:t>gestire le emozioni in modo che possano facilitare piuttosto che interferire con il compito da svolgere; posticipare la gratificazione per perseguire gli obiettivi; perseverare di fronte agli insuccessi.</a:t>
            </a:r>
          </a:p>
          <a:p>
            <a:pPr algn="l"/>
            <a:r>
              <a:rPr lang="it-IT" sz="1800" b="1" i="1" u="none" strike="noStrike" baseline="0" dirty="0">
                <a:latin typeface="Times New Roman" panose="02020603050405020304" pitchFamily="18" charset="0"/>
              </a:rPr>
              <a:t>Capacità relazionali: </a:t>
            </a:r>
            <a:r>
              <a:rPr lang="it-IT" sz="1800" b="0" i="0" u="none" strike="noStrike" baseline="0" dirty="0">
                <a:latin typeface="Times New Roman" panose="02020603050405020304" pitchFamily="18" charset="0"/>
              </a:rPr>
              <a:t>gestire efficacemente le emozioni nelle relazioni; stabilire e mantenere relazioni sane e gratificanti basate sulla cooperazione; negoziare soluzioni ai conflitti; cercare aiuto quando necessario.</a:t>
            </a:r>
          </a:p>
          <a:p>
            <a:pPr algn="l"/>
            <a:r>
              <a:rPr lang="it-IT" sz="1800" b="1" i="1" u="none" strike="noStrike" baseline="0" dirty="0">
                <a:latin typeface="Times New Roman" panose="02020603050405020304" pitchFamily="18" charset="0"/>
              </a:rPr>
              <a:t>Prendere decisioni responsabili: </a:t>
            </a:r>
            <a:r>
              <a:rPr lang="it-IT" sz="1800" b="0" i="0" u="none" strike="noStrike" baseline="0" dirty="0">
                <a:latin typeface="Times New Roman" panose="02020603050405020304" pitchFamily="18" charset="0"/>
              </a:rPr>
              <a:t>valutare accuratamente i rischi; prendere decisioni basate sulla considerazione di tutti i fattori rilevanti e delle probabili conseguenze.</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dirty="0"/>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Le ricerche confermano che una comunità incentrata sulle relazioni costruisce la resilienza e massimizza la capacità dei giovani di apprendere a livello accademico e di affermarsi a livello sociale ed emotivo. </a:t>
            </a:r>
            <a:r>
              <a:rPr lang="it-IT" dirty="0">
                <a:solidFill>
                  <a:srgbClr val="FF0000"/>
                </a:solidFill>
              </a:rPr>
              <a:t>Quando i soci del club si sentono parte di questo tipo di comunità, sono solitamente più inclini a rimanere soci, sono entusiasti di servire insieme e più propensi a invitare altri a partecipare.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it-IT" sz="1800" dirty="0">
                <a:solidFill>
                  <a:schemeClr val="tx1"/>
                </a:solidFill>
                <a:effectLst/>
                <a:latin typeface="Segoe UI" panose="020B0502040204020203" pitchFamily="34" charset="0"/>
                <a:cs typeface="Arial" panose="020B0604020202020204" pitchFamily="34" charset="0"/>
              </a:rPr>
              <a:t>Le slide seguenti riportano esempi di come potrete instaurare una comunità incentrata sulle relazioni, con tecniche di team building e strategie per incoraggiare i Leo a diventare leader.</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dirty="0"/>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dirty="0"/>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dirty="0"/>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dirty="0"/>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dirty="0"/>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dirty="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it-IT" sz="4000" b="1" dirty="0">
                <a:solidFill>
                  <a:srgbClr val="55565A"/>
                </a:solidFill>
                <a:latin typeface="Arial Black" panose="020B0604020202020204" pitchFamily="34" charset="0"/>
                <a:cs typeface="Arial" panose="020B0604020202020204" pitchFamily="34" charset="0"/>
              </a:rPr>
              <a:t>Formazione e orientamento per</a:t>
            </a:r>
            <a:br>
              <a:rPr lang="it-IT" sz="4000" b="1" dirty="0">
                <a:solidFill>
                  <a:srgbClr val="55565A"/>
                </a:solidFill>
                <a:latin typeface="Arial Black" panose="020B0604020202020204" pitchFamily="34" charset="0"/>
                <a:cs typeface="Arial" panose="020B0604020202020204" pitchFamily="34" charset="0"/>
              </a:rPr>
            </a:br>
            <a:r>
              <a:rPr lang="it-IT" sz="4000" b="1" dirty="0">
                <a:solidFill>
                  <a:srgbClr val="55565A"/>
                </a:solidFill>
                <a:latin typeface="Arial Black" panose="020B0604020202020204" pitchFamily="34" charset="0"/>
                <a:cs typeface="Arial" panose="020B0604020202020204" pitchFamily="34" charset="0"/>
              </a:rPr>
              <a:t>Advisor di Leo club </a:t>
            </a:r>
          </a:p>
          <a:p>
            <a:pPr>
              <a:lnSpc>
                <a:spcPct val="150000"/>
              </a:lnSpc>
            </a:pPr>
            <a:r>
              <a:rPr lang="it-IT" sz="2800" dirty="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55565A"/>
                </a:solidFill>
                <a:latin typeface="Arial"/>
                <a:ea typeface="ヒラギノ角ゴ Pro W3"/>
                <a:cs typeface="Arial"/>
              </a:rPr>
              <a:t>Creare una comunità incentrata sulle relazioni</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Ogni volta che vi riunite, salutate e fate un rapido “check-in” all’arrivo con tutti i vostri giovani, chiedendo loro come si sentono.</a:t>
            </a:r>
          </a:p>
          <a:p>
            <a:pPr marL="457200" indent="-45720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Stabilite regole condivise da mettere in pratica durante le riunioni e ovunque si riuniscano i Leo.</a:t>
            </a:r>
          </a:p>
          <a:p>
            <a:pPr marL="457200" indent="-457200">
              <a:buFont typeface="Arial" panose="020B0604020202020204" pitchFamily="34" charset="0"/>
              <a:buChar char="•"/>
            </a:pPr>
            <a:r>
              <a:rPr lang="it-IT" sz="2800" dirty="0">
                <a:solidFill>
                  <a:srgbClr val="55565A"/>
                </a:solidFill>
                <a:latin typeface="Arial"/>
                <a:cs typeface="Arial"/>
              </a:rPr>
              <a:t>Quando i Leo lavorano a un progetto o pianificano le loro esperienze di servizio, assicuratevi che ciascun giovane svolga un ruolo in base alle proprie preferenze, capacità, interessi e talenti.</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it-IT" dirty="0">
                <a:solidFill>
                  <a:srgbClr val="55565A"/>
                </a:solidFill>
                <a:latin typeface="Arial" panose="020B0604020202020204" pitchFamily="34" charset="0"/>
                <a:cs typeface="Arial" panose="020B0604020202020204" pitchFamily="34" charset="0"/>
              </a:rPr>
              <a:t>Adattato da:</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dirty="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rgbClr val="616262"/>
                </a:solidFill>
                <a:latin typeface="Arial" panose="020B0604020202020204" pitchFamily="34" charset="0"/>
                <a:cs typeface="Arial" panose="020B0604020202020204" pitchFamily="34" charset="0"/>
              </a:rPr>
              <a:t>L’importanza del team building</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486102"/>
            <a:ext cx="6935057" cy="3108543"/>
          </a:xfrm>
          <a:prstGeom prst="rect">
            <a:avLst/>
          </a:prstGeom>
          <a:noFill/>
        </p:spPr>
        <p:txBody>
          <a:bodyPr wrap="square" lIns="91440" tIns="45720" rIns="91440" bIns="45720" rtlCol="0" anchor="t">
            <a:spAutoFit/>
          </a:bodyPr>
          <a:lstStyle/>
          <a:p>
            <a:r>
              <a:rPr lang="it-IT" sz="2800" dirty="0">
                <a:solidFill>
                  <a:srgbClr val="55565A"/>
                </a:solidFill>
                <a:latin typeface="Arial" panose="020B0604020202020204" pitchFamily="34" charset="0"/>
                <a:cs typeface="Arial" panose="020B0604020202020204" pitchFamily="34" charset="0"/>
              </a:rPr>
              <a:t>Create opportunità che permettano ai Leo di interagire e conoscersi meglio.</a:t>
            </a:r>
          </a:p>
          <a:p>
            <a:endParaRPr lang="en-US" sz="2800" dirty="0">
              <a:solidFill>
                <a:srgbClr val="55565A"/>
              </a:solidFill>
              <a:latin typeface="Arial" panose="020B0604020202020204" pitchFamily="34" charset="0"/>
              <a:cs typeface="Arial" panose="020B0604020202020204" pitchFamily="34" charset="0"/>
            </a:endParaRPr>
          </a:p>
          <a:p>
            <a:r>
              <a:rPr lang="it-IT" sz="2800" dirty="0">
                <a:solidFill>
                  <a:srgbClr val="55565A"/>
                </a:solidFill>
                <a:latin typeface="Arial"/>
                <a:cs typeface="Arial"/>
              </a:rPr>
              <a:t>Organizzate attività energizzanti e </a:t>
            </a:r>
          </a:p>
          <a:p>
            <a:r>
              <a:rPr lang="it-IT" sz="2800" dirty="0">
                <a:solidFill>
                  <a:srgbClr val="55565A"/>
                </a:solidFill>
                <a:latin typeface="Arial"/>
                <a:cs typeface="Arial"/>
              </a:rPr>
              <a:t>che favoriscono il team building per creare legami e rafforzare il senso di appartenenza.</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55565A"/>
                </a:solidFill>
              </a:rPr>
              <a:t>Come iniziare l’anno Leo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Aiutate i Leo a conoscersi e a conoscervi meglio</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Stabilite insieme, come gruppo, un accordo comunitario condiviso</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Condividete la storia del programma Leo Club e il motto LEO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Eleggete/nominate gli officer e fornite formazione</a:t>
            </a:r>
          </a:p>
          <a:p>
            <a:pPr marL="285750" indent="-285750">
              <a:buFont typeface="Arial" panose="020B0604020202020204" pitchFamily="34" charset="0"/>
              <a:buChar char="•"/>
            </a:pPr>
            <a:r>
              <a:rPr lang="it-IT" sz="2800" dirty="0">
                <a:solidFill>
                  <a:srgbClr val="55565A"/>
                </a:solidFill>
                <a:latin typeface="Arial"/>
                <a:cs typeface="Arial"/>
              </a:rPr>
              <a:t>Discutete insieme degli obiettivi che vorrebbero definire e realizzare per quest’anno</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rgbClr val="616262"/>
                </a:solidFill>
                <a:latin typeface="Arial" panose="020B0604020202020204" pitchFamily="34" charset="0"/>
                <a:cs typeface="Arial" panose="020B0604020202020204" pitchFamily="34" charset="0"/>
              </a:rPr>
              <a:t>Come incoraggiare i Leo a diventare leader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it-IT" sz="2800" dirty="0">
                <a:solidFill>
                  <a:srgbClr val="55565A"/>
                </a:solidFill>
                <a:latin typeface="Arial"/>
                <a:cs typeface="Arial"/>
              </a:rPr>
              <a:t>Fissate le aspettative </a:t>
            </a:r>
          </a:p>
          <a:p>
            <a:pPr marL="285750" indent="-285750">
              <a:buFont typeface="Arial" panose="020B0604020202020204" pitchFamily="34" charset="0"/>
              <a:buChar char="•"/>
            </a:pPr>
            <a:r>
              <a:rPr lang="it-IT" sz="2800" dirty="0">
                <a:solidFill>
                  <a:srgbClr val="55565A"/>
                </a:solidFill>
                <a:latin typeface="Arial"/>
                <a:cs typeface="Arial"/>
              </a:rPr>
              <a:t>Individuate i talenti di ciascuno e incoraggiatene l’uso</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Assicuratevi che tutti abbiano un compito o uno scopo</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Pianificate una “lista dei desideri” per l’anno in corso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Date a tutti l’opportunità di interagire</a:t>
            </a:r>
          </a:p>
          <a:p>
            <a:pPr marL="285750" indent="-285750">
              <a:buFont typeface="Arial" panose="020B0604020202020204" pitchFamily="34" charset="0"/>
              <a:buChar char="•"/>
            </a:pPr>
            <a:r>
              <a:rPr lang="it-IT" sz="2800" dirty="0">
                <a:solidFill>
                  <a:srgbClr val="55565A"/>
                </a:solidFill>
                <a:latin typeface="Arial"/>
                <a:cs typeface="Arial"/>
              </a:rPr>
              <a:t>Ascoltate nuove idee</a:t>
            </a:r>
          </a:p>
          <a:p>
            <a:pPr marL="285750" indent="-285750">
              <a:buFont typeface="Arial" panose="020B0604020202020204" pitchFamily="34" charset="0"/>
              <a:buChar char="•"/>
            </a:pPr>
            <a:r>
              <a:rPr lang="it-IT" sz="2800" dirty="0">
                <a:solidFill>
                  <a:srgbClr val="55565A"/>
                </a:solidFill>
                <a:latin typeface="Arial"/>
                <a:cs typeface="Arial"/>
              </a:rPr>
              <a:t>Date loro la possibilità di sbagliare e assumersi le proprie responsabilità</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Fornite feedback immediato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Decidete come comunicare gli uni con gli altri</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it-IT" sz="4000" b="1" dirty="0">
                <a:solidFill>
                  <a:schemeClr val="bg1">
                    <a:alpha val="99000"/>
                  </a:schemeClr>
                </a:solidFill>
                <a:latin typeface="Arial Black" panose="020B0604020202020204" pitchFamily="34" charset="0"/>
                <a:ea typeface="Arial" charset="0"/>
                <a:cs typeface="Arial Black" panose="020B0604020202020204" pitchFamily="34" charset="0"/>
              </a:rPr>
              <a:t>Consigli degli </a:t>
            </a:r>
          </a:p>
          <a:p>
            <a:pPr algn="ctr">
              <a:buSzPct val="120000"/>
            </a:pPr>
            <a:r>
              <a:rPr lang="it-IT" sz="4000" b="1" dirty="0">
                <a:solidFill>
                  <a:schemeClr val="bg1">
                    <a:alpha val="99000"/>
                  </a:schemeClr>
                </a:solidFill>
                <a:latin typeface="Arial Black" panose="020B0604020202020204" pitchFamily="34" charset="0"/>
                <a:ea typeface="Arial" charset="0"/>
                <a:cs typeface="Arial Black" panose="020B0604020202020204" pitchFamily="34" charset="0"/>
              </a:rPr>
              <a:t>Advisor di Leo club</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dirty="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dirty="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831818"/>
          </a:xfrm>
          <a:prstGeom prst="rect">
            <a:avLst/>
          </a:prstGeom>
          <a:noFill/>
        </p:spPr>
        <p:txBody>
          <a:bodyPr wrap="square">
            <a:spAutoFit/>
          </a:bodyPr>
          <a:lstStyle/>
          <a:p>
            <a:pPr>
              <a:spcAft>
                <a:spcPts val="600"/>
              </a:spcAft>
            </a:pPr>
            <a:r>
              <a:rPr lang="it-IT" sz="3200" b="1" dirty="0">
                <a:solidFill>
                  <a:schemeClr val="bg1"/>
                </a:solidFill>
                <a:latin typeface="Arial" panose="020B0604020202020204" pitchFamily="34" charset="0"/>
                <a:cs typeface="Arial" panose="020B0604020202020204" pitchFamily="34" charset="0"/>
              </a:rPr>
              <a:t>Creare un clima positivo</a:t>
            </a:r>
          </a:p>
          <a:p>
            <a:pPr>
              <a:spcAft>
                <a:spcPts val="600"/>
              </a:spcAft>
            </a:pPr>
            <a:endParaRPr lang="it-IT" sz="3200" b="1" dirty="0">
              <a:solidFill>
                <a:schemeClr val="bg1"/>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Ricordate: è la riunione dei Leo  </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Ambiente neutrale  </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Discussione aperta  </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Divertitevi!  </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Cibo e bevande</a:t>
            </a:r>
          </a:p>
          <a:p>
            <a:pPr marL="342900" indent="-342900">
              <a:spcAft>
                <a:spcPts val="600"/>
              </a:spcAft>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Festa di fine anno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rgbClr val="616262"/>
                </a:solidFill>
                <a:latin typeface="Arial" panose="020B0604020202020204" pitchFamily="34" charset="0"/>
                <a:cs typeface="Arial" panose="020B0604020202020204" pitchFamily="34" charset="0"/>
              </a:rPr>
              <a:t>Lavorare in gruppo</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853191"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Formate comitati per le attività di servizio e di raccolta fondi</a:t>
            </a:r>
          </a:p>
          <a:p>
            <a:pPr marL="914400" lvl="1" indent="-457200">
              <a:buFont typeface="Courier New" panose="02070309020205020404" pitchFamily="49" charset="0"/>
              <a:buChar char="o"/>
            </a:pPr>
            <a:r>
              <a:rPr lang="it-IT" sz="2800" dirty="0">
                <a:solidFill>
                  <a:srgbClr val="55565A"/>
                </a:solidFill>
                <a:latin typeface="Arial" panose="020B0604020202020204" pitchFamily="34" charset="0"/>
                <a:cs typeface="Arial" panose="020B0604020202020204" pitchFamily="34" charset="0"/>
              </a:rPr>
              <a:t>Permettete ai Leo di scegliere ciò che li interessa di più</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Per le discussioni che si svolgono durante le riunioni, escogitate modi creativi per raggruppare i Leo, evitando la formazione di cerchie ristrette e gruppi chiusi</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Condividete le buone norme per lavorare insieme  </a:t>
            </a:r>
          </a:p>
          <a:p>
            <a:pPr marL="285750" indent="-285750">
              <a:buFont typeface="Arial" panose="020B0604020202020204" pitchFamily="34" charset="0"/>
              <a:buChar char="•"/>
            </a:pPr>
            <a:r>
              <a:rPr lang="it-IT" sz="2800" dirty="0">
                <a:solidFill>
                  <a:srgbClr val="55565A"/>
                </a:solidFill>
                <a:latin typeface="Arial"/>
                <a:cs typeface="Arial"/>
              </a:rPr>
              <a:t>Incoraggiate tutti a partecipare e a contribuire</a:t>
            </a:r>
          </a:p>
          <a:p>
            <a:pPr marL="285750" indent="-285750">
              <a:buFont typeface="Arial" panose="020B0604020202020204" pitchFamily="34" charset="0"/>
              <a:buChar char="•"/>
            </a:pPr>
            <a:r>
              <a:rPr lang="it-IT" sz="2800" dirty="0">
                <a:solidFill>
                  <a:srgbClr val="55565A"/>
                </a:solidFill>
                <a:latin typeface="Arial"/>
                <a:cs typeface="Arial"/>
              </a:rPr>
              <a:t>Supportate nuove idee</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616262"/>
                </a:solidFill>
              </a:rPr>
              <a:t>Ascolto attivo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rgbClr val="616262"/>
                </a:solidFill>
                <a:latin typeface="Arial" panose="020B0604020202020204" pitchFamily="34" charset="0"/>
                <a:cs typeface="Arial" panose="020B0604020202020204" pitchFamily="34" charset="0"/>
              </a:rPr>
              <a:t>Guidare con il service</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Date a ogni Leo la possibilità di essere leader</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Lodate apertamente l’impegno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Pianificate con largo anticipo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Create una valutazione della comunità e piani d'azione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Insegnate ai Leo come costruire relazioni con i membri della comunità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dirty="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937904"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rgbClr val="616262"/>
                </a:solidFill>
                <a:latin typeface="Arial" panose="020B0604020202020204" pitchFamily="34" charset="0"/>
                <a:cs typeface="Arial" panose="020B0604020202020204" pitchFamily="34" charset="0"/>
              </a:rPr>
              <a:t>Le cinque fasi dell’apprendimento al service</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357625" y="1677453"/>
            <a:ext cx="9381849" cy="2246769"/>
          </a:xfrm>
          <a:prstGeom prst="rect">
            <a:avLst/>
          </a:prstGeom>
          <a:noFill/>
        </p:spPr>
        <p:txBody>
          <a:bodyPr wrap="square" rtlCol="0">
            <a:spAutoFit/>
          </a:bodyPr>
          <a:lstStyle/>
          <a:p>
            <a:r>
              <a:rPr lang="it-IT" sz="2800" dirty="0">
                <a:solidFill>
                  <a:srgbClr val="55565A"/>
                </a:solidFill>
                <a:latin typeface="Arial" panose="020B0604020202020204" pitchFamily="34" charset="0"/>
                <a:cs typeface="Arial" panose="020B0604020202020204" pitchFamily="34" charset="0"/>
              </a:rPr>
              <a:t>Fase 1: Indagine</a:t>
            </a:r>
          </a:p>
          <a:p>
            <a:r>
              <a:rPr lang="it-IT" sz="2800" dirty="0">
                <a:solidFill>
                  <a:srgbClr val="55565A"/>
                </a:solidFill>
                <a:latin typeface="Arial" panose="020B0604020202020204" pitchFamily="34" charset="0"/>
                <a:cs typeface="Arial" panose="020B0604020202020204" pitchFamily="34" charset="0"/>
              </a:rPr>
              <a:t>Fase 2: Preparazione e pianificazione</a:t>
            </a:r>
          </a:p>
          <a:p>
            <a:r>
              <a:rPr lang="it-IT" sz="2800" dirty="0">
                <a:solidFill>
                  <a:srgbClr val="55565A"/>
                </a:solidFill>
                <a:latin typeface="Arial" panose="020B0604020202020204" pitchFamily="34" charset="0"/>
                <a:cs typeface="Arial" panose="020B0604020202020204" pitchFamily="34" charset="0"/>
              </a:rPr>
              <a:t>Fase 3: Azione</a:t>
            </a:r>
          </a:p>
          <a:p>
            <a:r>
              <a:rPr lang="it-IT" sz="2800" dirty="0">
                <a:solidFill>
                  <a:srgbClr val="55565A"/>
                </a:solidFill>
                <a:latin typeface="Arial" panose="020B0604020202020204" pitchFamily="34" charset="0"/>
                <a:cs typeface="Arial" panose="020B0604020202020204" pitchFamily="34" charset="0"/>
              </a:rPr>
              <a:t>Fase 4: Riflessione</a:t>
            </a:r>
          </a:p>
          <a:p>
            <a:r>
              <a:rPr lang="it-IT" sz="2800" dirty="0">
                <a:solidFill>
                  <a:srgbClr val="55565A"/>
                </a:solidFill>
                <a:latin typeface="Arial" panose="020B0604020202020204" pitchFamily="34" charset="0"/>
                <a:cs typeface="Arial" panose="020B0604020202020204" pitchFamily="34" charset="0"/>
              </a:rPr>
              <a:t>Fase 5: Condivisione dei risultati e celebrazione</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it-IT" dirty="0">
                <a:solidFill>
                  <a:srgbClr val="55565A"/>
                </a:solidFill>
                <a:latin typeface="Arial" panose="020B0604020202020204" pitchFamily="34" charset="0"/>
                <a:cs typeface="Arial" panose="020B0604020202020204" pitchFamily="34" charset="0"/>
              </a:rPr>
              <a:t>Adattato da:</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71222"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dirty="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1 </a:t>
              </a:r>
              <a:r>
                <a:rPr lang="it-IT" sz="2000" dirty="0">
                  <a:solidFill>
                    <a:srgbClr val="EBB700"/>
                  </a:solidFill>
                  <a:latin typeface="Arial" panose="020B0604020202020204" pitchFamily="34" charset="0"/>
                  <a:cs typeface="Arial" panose="020B0604020202020204" pitchFamily="34" charset="0"/>
                </a:rPr>
                <a:t>//</a:t>
              </a:r>
              <a:r>
                <a:rPr lang="it-IT" sz="2000" dirty="0">
                  <a:solidFill>
                    <a:srgbClr val="55565A"/>
                  </a:solidFill>
                  <a:latin typeface="Arial" panose="020B0604020202020204" pitchFamily="34" charset="0"/>
                  <a:cs typeface="Arial" panose="020B0604020202020204" pitchFamily="34" charset="0"/>
                </a:rPr>
                <a:t> Panoramica sul Programma Leo Club</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2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Il ruolo dell'Advisor di Leo club</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3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L'amministrazione del Leo club</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4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55565A"/>
                  </a:solidFill>
                  <a:latin typeface="Arial" panose="020B0604020202020204" pitchFamily="34" charset="0"/>
                  <a:cs typeface="Arial" panose="020B0604020202020204" pitchFamily="34" charset="0"/>
                </a:rPr>
                <a:t>Risorse del Programma Leo Club</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it-IT" sz="2000" b="1" dirty="0">
                  <a:solidFill>
                    <a:srgbClr val="407CCA"/>
                  </a:solidFill>
                  <a:latin typeface="Arial" panose="020B0604020202020204" pitchFamily="34" charset="0"/>
                  <a:cs typeface="Arial" panose="020B0604020202020204" pitchFamily="34" charset="0"/>
                </a:rPr>
                <a:t>Modulo 5 </a:t>
              </a:r>
              <a:r>
                <a:rPr lang="it-IT" sz="2000" dirty="0">
                  <a:solidFill>
                    <a:srgbClr val="EBB700"/>
                  </a:solidFill>
                  <a:latin typeface="Arial" panose="020B0604020202020204" pitchFamily="34" charset="0"/>
                  <a:cs typeface="Arial" panose="020B0604020202020204" pitchFamily="34" charset="0"/>
                </a:rPr>
                <a:t>// </a:t>
              </a:r>
              <a:r>
                <a:rPr lang="it-IT" sz="2000" dirty="0">
                  <a:solidFill>
                    <a:srgbClr val="4E4F4F"/>
                  </a:solidFill>
                  <a:latin typeface="Arial"/>
                  <a:cs typeface="Arial"/>
                </a:rPr>
                <a:t>Lavorare con i più giovani</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2955960"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it-IT" sz="6000" b="1" dirty="0">
                <a:solidFill>
                  <a:schemeClr val="bg1"/>
                </a:solidFill>
                <a:latin typeface="Arial Black" panose="020B0604020202020204" pitchFamily="34" charset="0"/>
                <a:ea typeface="Arial" charset="0"/>
                <a:cs typeface="Arial Black" panose="020B0604020202020204" pitchFamily="34" charset="0"/>
              </a:rPr>
              <a:t>Moduli</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it-IT" sz="2000" b="1" dirty="0">
                <a:solidFill>
                  <a:srgbClr val="407CCA"/>
                </a:solidFill>
                <a:latin typeface="Arial"/>
                <a:cs typeface="Arial"/>
              </a:rPr>
              <a:t>Modulo 6 </a:t>
            </a:r>
            <a:r>
              <a:rPr lang="it-IT" sz="2000" dirty="0">
                <a:solidFill>
                  <a:srgbClr val="EBB700"/>
                </a:solidFill>
                <a:latin typeface="Arial"/>
                <a:cs typeface="Arial"/>
              </a:rPr>
              <a:t>// </a:t>
            </a:r>
            <a:r>
              <a:rPr lang="it-IT" sz="2000" dirty="0">
                <a:solidFill>
                  <a:srgbClr val="55565A"/>
                </a:solidFill>
                <a:latin typeface="Arial" panose="020B0604020202020204" pitchFamily="34" charset="0"/>
                <a:cs typeface="Arial" panose="020B0604020202020204" pitchFamily="34" charset="0"/>
              </a:rPr>
              <a:t>Continuare il Viaggio del Service</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dirty="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chemeClr val="bg1"/>
                </a:solidFill>
                <a:effectLst>
                  <a:glow>
                    <a:schemeClr val="bg1"/>
                  </a:glow>
                </a:effectLst>
              </a:rPr>
              <a:t>Riepilogo</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10482822" cy="4524315"/>
          </a:xfrm>
          <a:prstGeom prst="rect">
            <a:avLst/>
          </a:prstGeom>
          <a:noFill/>
        </p:spPr>
        <p:txBody>
          <a:bodyPr wrap="square" lIns="91440" tIns="45720" rIns="91440" bIns="45720" rtlCol="0" anchor="t">
            <a:spAutoFit/>
          </a:bodyPr>
          <a:lstStyle/>
          <a:p>
            <a:r>
              <a:rPr lang="it-IT" sz="2400" dirty="0">
                <a:solidFill>
                  <a:schemeClr val="bg1"/>
                </a:solidFill>
                <a:latin typeface="Arial" panose="020B0604020202020204" pitchFamily="34" charset="0"/>
                <a:cs typeface="Arial" panose="020B0604020202020204" pitchFamily="34" charset="0"/>
              </a:rPr>
              <a:t>Punti importanti ricavati dal modulo</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Stabilite una comunità incentrata sulle relazioni, iniziando l’anno con attività di team building e pianificando l’anno insieme.</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I Leo sono alla guida del club, gli advisor li supportano in questo compito.</a:t>
            </a:r>
          </a:p>
          <a:p>
            <a:pPr marL="342900" indent="-342900">
              <a:buFont typeface="Arial" panose="020B0604020202020204" pitchFamily="34" charset="0"/>
              <a:buChar char="•"/>
            </a:pPr>
            <a:r>
              <a:rPr lang="it-IT" sz="2400" dirty="0">
                <a:solidFill>
                  <a:schemeClr val="bg1"/>
                </a:solidFill>
                <a:latin typeface="Arial"/>
                <a:cs typeface="Arial"/>
              </a:rPr>
              <a:t>Create un clima positivo, lavorate in gruppi, praticate l’ascolto attivo e guidate attraverso il service e l’esempio.</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it-IT" sz="2400" dirty="0">
                <a:solidFill>
                  <a:schemeClr val="bg1"/>
                </a:solidFill>
                <a:latin typeface="Arial" panose="020B0604020202020204" pitchFamily="34" charset="0"/>
                <a:cs typeface="Arial" panose="020B0604020202020204" pitchFamily="34" charset="0"/>
              </a:rPr>
              <a:t>Attività per la conclusione del modulo</a:t>
            </a:r>
          </a:p>
          <a:p>
            <a:pPr marL="342900" indent="-342900">
              <a:buFont typeface="Arial" panose="020B0604020202020204" pitchFamily="34" charset="0"/>
              <a:buChar char="•"/>
            </a:pPr>
            <a:r>
              <a:rPr lang="it-IT" sz="2400" dirty="0">
                <a:solidFill>
                  <a:schemeClr val="bg1"/>
                </a:solidFill>
                <a:latin typeface="Arial" panose="020B0604020202020204" pitchFamily="34" charset="0"/>
                <a:cs typeface="Arial" panose="020B0604020202020204" pitchFamily="34" charset="0"/>
              </a:rPr>
              <a:t>Fate un brainstorming su come potete creare una comunità positiva e incentrata sulle relazioni nel vostro Leo club. Includete idee che potreste proporre alla prossima riunione del Leo club, o alle prime due riunioni se non avete ancora iniziato l’anno.</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it-IT" sz="6000" dirty="0">
                <a:latin typeface="Arial Black"/>
                <a:cs typeface="Arial Black" panose="020B0604020202020204" pitchFamily="34" charset="0"/>
              </a:rPr>
              <a:t>Modulo 5</a:t>
            </a:r>
          </a:p>
          <a:p>
            <a:pPr>
              <a:spcBef>
                <a:spcPts val="0"/>
              </a:spcBef>
            </a:pPr>
            <a:r>
              <a:rPr lang="it-IT" sz="4000" b="0" kern="0" dirty="0"/>
              <a:t>Lavorare con i più giovani</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7359155"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55565A"/>
                </a:solidFill>
                <a:latin typeface="Arial"/>
                <a:cs typeface="Arial"/>
              </a:rPr>
              <a:t>Lavorare con i Lions vs. con i Leo</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dirty="0">
                <a:solidFill>
                  <a:srgbClr val="55565A"/>
                </a:solidFill>
                <a:latin typeface="Arial" panose="020B0604020202020204" pitchFamily="34" charset="0"/>
                <a:cs typeface="Arial" panose="020B0604020202020204" pitchFamily="34" charset="0"/>
              </a:rPr>
              <a:t>In che modo il lavoro con i giovani può essere diverso da quello con i vostri colleghi Lions?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dirty="0">
                <a:solidFill>
                  <a:srgbClr val="55565A"/>
                </a:solidFill>
                <a:latin typeface="Arial"/>
                <a:cs typeface="Arial"/>
              </a:rPr>
              <a:t>I Leo e i Lions sono uguali: tutti vogliamo servire la nostra comunità!</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3600" b="1" dirty="0">
                <a:solidFill>
                  <a:srgbClr val="55565A"/>
                </a:solidFill>
                <a:cs typeface="Calibri"/>
              </a:rPr>
              <a:t>ma</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it-IT" sz="2400" b="1" dirty="0">
                <a:solidFill>
                  <a:schemeClr val="bg1"/>
                </a:solidFill>
                <a:latin typeface="Arial" panose="020B0604020202020204" pitchFamily="34" charset="0"/>
                <a:ea typeface="Arial" charset="0"/>
                <a:cs typeface="Arial" panose="020B0604020202020204" pitchFamily="34" charset="0"/>
              </a:rPr>
              <a:t>Leo Omega (18-30 anni)</a:t>
            </a:r>
          </a:p>
          <a:p>
            <a:pPr marL="342900" indent="-342900">
              <a:buFont typeface="Arial" panose="020B0604020202020204" pitchFamily="34" charset="0"/>
              <a:buChar char="•"/>
            </a:pPr>
            <a:r>
              <a:rPr lang="it-IT" sz="2400" dirty="0">
                <a:solidFill>
                  <a:schemeClr val="bg1"/>
                </a:solidFill>
                <a:latin typeface="Arial" panose="020B0604020202020204" pitchFamily="34" charset="0"/>
                <a:ea typeface="Arial" charset="0"/>
                <a:cs typeface="Arial" panose="020B0604020202020204" pitchFamily="34" charset="0"/>
              </a:rPr>
              <a:t>Assumono maggiori responsabilità e hanno bisogno di maggiore libertà</a:t>
            </a:r>
          </a:p>
          <a:p>
            <a:pPr marL="342900" indent="-342900">
              <a:buFont typeface="Arial" panose="020B0604020202020204" pitchFamily="34" charset="0"/>
              <a:buChar char="•"/>
            </a:pPr>
            <a:r>
              <a:rPr lang="it-IT" sz="2400" dirty="0">
                <a:solidFill>
                  <a:schemeClr val="bg1"/>
                </a:solidFill>
                <a:latin typeface="Arial" panose="020B0604020202020204" pitchFamily="34" charset="0"/>
                <a:ea typeface="Arial" charset="0"/>
                <a:cs typeface="Arial" panose="020B0604020202020204" pitchFamily="34" charset="0"/>
              </a:rPr>
              <a:t>Sono alla ricerca di sviluppo personale e professionale</a:t>
            </a:r>
          </a:p>
          <a:p>
            <a:pPr marL="342900" indent="-342900">
              <a:buFont typeface="Arial" panose="020B0604020202020204" pitchFamily="34" charset="0"/>
              <a:buChar char="•"/>
            </a:pPr>
            <a:r>
              <a:rPr lang="it-IT" sz="2400" dirty="0">
                <a:solidFill>
                  <a:schemeClr val="bg1"/>
                </a:solidFill>
                <a:latin typeface="Arial" panose="020B0604020202020204" pitchFamily="34" charset="0"/>
                <a:ea typeface="Arial" charset="0"/>
                <a:cs typeface="Arial" panose="020B0604020202020204" pitchFamily="34" charset="0"/>
              </a:rPr>
              <a:t>L’Advisor funge da collegamento tra il Lions club sponsor e il Leo club</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785652"/>
          </a:xfrm>
          <a:prstGeom prst="rect">
            <a:avLst/>
          </a:prstGeom>
          <a:noFill/>
        </p:spPr>
        <p:txBody>
          <a:bodyPr wrap="square" lIns="91440" tIns="45720" rIns="91440" bIns="45720" rtlCol="0" anchor="t">
            <a:spAutoFit/>
          </a:bodyPr>
          <a:lstStyle/>
          <a:p>
            <a:r>
              <a:rPr lang="it-IT" sz="2400" b="1" dirty="0">
                <a:solidFill>
                  <a:srgbClr val="55565A"/>
                </a:solidFill>
                <a:latin typeface="Arial" panose="020B0604020202020204" pitchFamily="34" charset="0"/>
                <a:ea typeface="Arial" charset="0"/>
                <a:cs typeface="Arial" panose="020B0604020202020204" pitchFamily="34" charset="0"/>
              </a:rPr>
              <a:t>Leo Alpha (12-18 anni)</a:t>
            </a:r>
          </a:p>
          <a:p>
            <a:pPr marL="342900" indent="-342900">
              <a:buFont typeface="Arial" panose="020B0604020202020204" pitchFamily="34" charset="0"/>
              <a:buChar char="•"/>
            </a:pPr>
            <a:r>
              <a:rPr lang="it-IT" sz="2400" dirty="0">
                <a:solidFill>
                  <a:srgbClr val="55565A"/>
                </a:solidFill>
                <a:latin typeface="Arial" panose="020B0604020202020204" pitchFamily="34" charset="0"/>
                <a:ea typeface="Arial" charset="0"/>
                <a:cs typeface="Arial" panose="020B0604020202020204" pitchFamily="34" charset="0"/>
              </a:rPr>
              <a:t>Avranno bisogno di maggiori indicazioni e di una guida per progetti e riunioni</a:t>
            </a:r>
          </a:p>
          <a:p>
            <a:pPr marL="342900" indent="-342900">
              <a:buFont typeface="Arial" panose="020B0604020202020204" pitchFamily="34" charset="0"/>
              <a:buChar char="•"/>
            </a:pPr>
            <a:r>
              <a:rPr lang="it-IT" sz="2400" dirty="0">
                <a:solidFill>
                  <a:srgbClr val="55565A"/>
                </a:solidFill>
                <a:latin typeface="Arial"/>
                <a:ea typeface="Arial" charset="0"/>
                <a:cs typeface="Arial"/>
              </a:rPr>
              <a:t>Potrebbero aver bisogno di un Advisor Leo per delegare i compiti</a:t>
            </a:r>
          </a:p>
          <a:p>
            <a:pPr marL="342900" indent="-342900">
              <a:buFont typeface="Arial" panose="020B0604020202020204" pitchFamily="34" charset="0"/>
              <a:buChar char="•"/>
            </a:pPr>
            <a:r>
              <a:rPr lang="it-IT" sz="2400" dirty="0">
                <a:solidFill>
                  <a:srgbClr val="55565A"/>
                </a:solidFill>
                <a:latin typeface="Arial"/>
                <a:ea typeface="Arial" charset="0"/>
                <a:cs typeface="Arial"/>
              </a:rPr>
              <a:t>L’Advisor è il collegamento tra i genitori, le scuole e il Lions club</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55565A"/>
                </a:solidFill>
                <a:latin typeface="Arial"/>
                <a:cs typeface="Arial"/>
              </a:rPr>
              <a:t>I club forti hanno legami forti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dirty="0">
                <a:solidFill>
                  <a:srgbClr val="55565A"/>
                </a:solidFill>
                <a:latin typeface="Arial" panose="020B0604020202020204" pitchFamily="34" charset="0"/>
                <a:cs typeface="Arial" panose="020B0604020202020204" pitchFamily="34" charset="0"/>
              </a:rPr>
              <a:t>I club più solidi hanno soci che non solo sono disposti a servire insieme, ma che VOGLIONO farlo.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solidFill>
                  <a:srgbClr val="55565A"/>
                </a:solidFill>
                <a:latin typeface="Arial" panose="020B0604020202020204" pitchFamily="34" charset="0"/>
                <a:cs typeface="Arial" panose="020B0604020202020204" pitchFamily="34" charset="0"/>
              </a:rPr>
              <a:t>Le chiavi del successo</a:t>
            </a:r>
            <a:r>
              <a:rPr lang="it-IT" sz="2400" dirty="0">
                <a:solidFill>
                  <a:srgbClr val="55565A"/>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it-IT" sz="2400" dirty="0">
                <a:solidFill>
                  <a:srgbClr val="55565A"/>
                </a:solidFill>
                <a:latin typeface="Arial"/>
                <a:cs typeface="Arial"/>
              </a:rPr>
              <a:t>Utilizzare le competenze sociali ed emotive</a:t>
            </a:r>
          </a:p>
          <a:p>
            <a:pPr marL="342900" indent="-342900">
              <a:buFont typeface="Arial" panose="020B0604020202020204" pitchFamily="34" charset="0"/>
              <a:buChar char="•"/>
            </a:pPr>
            <a:r>
              <a:rPr lang="it-IT" sz="2400" dirty="0">
                <a:solidFill>
                  <a:srgbClr val="55565A"/>
                </a:solidFill>
                <a:latin typeface="Arial"/>
                <a:cs typeface="Arial"/>
              </a:rPr>
              <a:t>Costruire l’autostima e la fiducia in sé stessi</a:t>
            </a:r>
          </a:p>
          <a:p>
            <a:pPr marL="342900" indent="-342900">
              <a:buFont typeface="Arial" panose="020B0604020202020204" pitchFamily="34" charset="0"/>
              <a:buChar char="•"/>
            </a:pPr>
            <a:r>
              <a:rPr lang="it-IT" sz="2400" dirty="0">
                <a:solidFill>
                  <a:srgbClr val="55565A"/>
                </a:solidFill>
                <a:latin typeface="Arial" panose="020B0604020202020204" pitchFamily="34" charset="0"/>
                <a:cs typeface="Arial" panose="020B0604020202020204" pitchFamily="34" charset="0"/>
              </a:rPr>
              <a:t>Mantenere una comunità sana e incentrata sulle relazioni</a:t>
            </a:r>
          </a:p>
          <a:p>
            <a:pPr marL="342900" indent="-342900">
              <a:buFont typeface="Arial" panose="020B0604020202020204" pitchFamily="34" charset="0"/>
              <a:buChar char="•"/>
            </a:pPr>
            <a:r>
              <a:rPr lang="it-IT" sz="2400" dirty="0">
                <a:solidFill>
                  <a:srgbClr val="55565A"/>
                </a:solidFill>
                <a:latin typeface="Arial" panose="020B0604020202020204" pitchFamily="34" charset="0"/>
                <a:cs typeface="Arial" panose="020B0604020202020204" pitchFamily="34" charset="0"/>
              </a:rPr>
              <a:t>Incoraggiare i Leo a diventare leader</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it-IT" sz="3200" b="1" dirty="0">
                <a:solidFill>
                  <a:srgbClr val="55565A"/>
                </a:solidFill>
                <a:latin typeface="Arial" panose="020B0604020202020204" pitchFamily="34" charset="0"/>
                <a:cs typeface="Arial" panose="020B0604020202020204" pitchFamily="34" charset="0"/>
              </a:rPr>
              <a:t>Apprendimento socio-emotivo</a:t>
            </a:r>
          </a:p>
          <a:p>
            <a:r>
              <a:rPr lang="it-IT" sz="2800" dirty="0">
                <a:solidFill>
                  <a:srgbClr val="55565A"/>
                </a:solidFill>
                <a:latin typeface="Arial" panose="020B0604020202020204" pitchFamily="34" charset="0"/>
                <a:ea typeface="Calibri" panose="020F0502020204030204" pitchFamily="34" charset="0"/>
              </a:rPr>
              <a:t>Per apprendimento socio-emotivo (SEL, dall’inglese “Social and Emotional Learning”) si intende quel processo attraverso il quale tutti i giovani e gli adulti acquisiscono e applicano le conoscenze, le competenze e le attitudini per sviluppare identità sane, gestire le emozioni e raggiungere obiettivi personali e collettivi, provare e mostrare empatia per gli altri, stabilire e mantenere relazioni di sostegno reciproco e prendere decisioni responsabili e attente.</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dirty="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rgbClr val="55565A"/>
                </a:solidFill>
                <a:latin typeface="Arial"/>
                <a:ea typeface="ヒラギノ角ゴ Pro W3"/>
                <a:cs typeface="Arial"/>
              </a:rPr>
              <a:t>Creare una comunità incentrata sulle relazioni</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539430"/>
          </a:xfrm>
          <a:prstGeom prst="rect">
            <a:avLst/>
          </a:prstGeom>
          <a:noFill/>
        </p:spPr>
        <p:txBody>
          <a:bodyPr wrap="square" rtlCol="0">
            <a:spAutoFit/>
          </a:bodyPr>
          <a:lstStyle/>
          <a:p>
            <a:r>
              <a:rPr lang="it-IT" sz="2800" dirty="0">
                <a:solidFill>
                  <a:srgbClr val="55565A"/>
                </a:solidFill>
                <a:latin typeface="Arial" panose="020B0604020202020204" pitchFamily="34" charset="0"/>
                <a:cs typeface="Arial" panose="020B0604020202020204" pitchFamily="34" charset="0"/>
              </a:rPr>
              <a:t>Che cos'è una comunità incentrata sulle relazioni?</a:t>
            </a:r>
          </a:p>
          <a:p>
            <a:r>
              <a:rPr lang="it-IT" sz="2800" dirty="0">
                <a:solidFill>
                  <a:srgbClr val="55565A"/>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Significa costruire la comunità contribuendo a creare un ambiente sicuro, accogliente, partecipativo e ben gestito. </a:t>
            </a:r>
          </a:p>
          <a:p>
            <a:pPr marL="285750" indent="-285750">
              <a:buFont typeface="Arial" panose="020B0604020202020204" pitchFamily="34" charset="0"/>
              <a:buChar char="•"/>
            </a:pPr>
            <a:r>
              <a:rPr lang="it-IT" sz="2800" dirty="0">
                <a:solidFill>
                  <a:srgbClr val="55565A"/>
                </a:solidFill>
                <a:latin typeface="Arial" panose="020B0604020202020204" pitchFamily="34" charset="0"/>
                <a:cs typeface="Arial" panose="020B0604020202020204" pitchFamily="34" charset="0"/>
              </a:rPr>
              <a:t>Un luogo in cui tutti si sentono considerati, ascoltati, riconosciuti, apprezzati e sostenuti in ogni senso.</a:t>
            </a: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it-IT" dirty="0">
                <a:solidFill>
                  <a:srgbClr val="55565A"/>
                </a:solidFill>
                <a:latin typeface="Arial" panose="020B0604020202020204" pitchFamily="34" charset="0"/>
                <a:cs typeface="Arial" panose="020B0604020202020204" pitchFamily="34" charset="0"/>
              </a:rPr>
              <a:t>Adattato da:</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it-IT" sz="4000" dirty="0">
                <a:solidFill>
                  <a:schemeClr val="bg1">
                    <a:alpha val="99000"/>
                  </a:schemeClr>
                </a:solidFill>
                <a:latin typeface="Arial Black" panose="020B0604020202020204" pitchFamily="34" charset="0"/>
                <a:ea typeface="Arial" charset="0"/>
                <a:cs typeface="Arial Black" panose="020B0604020202020204" pitchFamily="34" charset="0"/>
              </a:rPr>
              <a:t>Come creare una comunità incentrata sulle relazioni</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dirty="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832</TotalTime>
  <Words>3185</Words>
  <Application>Microsoft Office PowerPoint</Application>
  <PresentationFormat>Widescreen</PresentationFormat>
  <Paragraphs>240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299</cp:revision>
  <dcterms:created xsi:type="dcterms:W3CDTF">2021-12-09T21:46:32Z</dcterms:created>
  <dcterms:modified xsi:type="dcterms:W3CDTF">2024-04-01T19:21:23Z</dcterms:modified>
</cp:coreProperties>
</file>