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1147" r:id="rId2"/>
    <p:sldId id="1245" r:id="rId3"/>
    <p:sldId id="1140" r:id="rId4"/>
    <p:sldId id="1247" r:id="rId5"/>
    <p:sldId id="964" r:id="rId6"/>
    <p:sldId id="1251" r:id="rId7"/>
    <p:sldId id="1165" r:id="rId8"/>
    <p:sldId id="1103" r:id="rId9"/>
    <p:sldId id="1250" r:id="rId10"/>
    <p:sldId id="1246" r:id="rId11"/>
    <p:sldId id="1158" r:id="rId12"/>
    <p:sldId id="1157" r:id="rId13"/>
    <p:sldId id="1146" r:id="rId14"/>
    <p:sldId id="1141" r:id="rId15"/>
    <p:sldId id="1164" r:id="rId16"/>
    <p:sldId id="1243" r:id="rId17"/>
    <p:sldId id="1156" r:id="rId18"/>
    <p:sldId id="1244" r:id="rId19"/>
    <p:sldId id="1249" r:id="rId20"/>
    <p:sldId id="1241"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47D4B9C-200A-526E-2CCD-34526034C8E8}" name="Christensen, Ashley" initials="AC" userId="S::AChristensen@lionsclubs.org::485890c8-bbd3-4987-a627-9fa212dc18a7" providerId="AD"/>
  <p188:author id="{2B15E7C7-466B-F08A-3C19-8C1BBD684CE9}" name="Grace, Khamisi" initials="GK" userId="S::kgrace@lionsclubs.org::609a7397-3773-4306-89d7-963b1a7cb88b" providerId="AD"/>
  <p188:author id="{095C43FD-2D81-9CFA-9C4A-A35CD6167620}" name="Khamisi Grace" initials="KG" userId="zf4GxHDVBqBlx4LynScNWqDXMqa5rPKp++84GQX4s+g="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56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68A6155-8943-41FF-BA98-219250FFD0B9}" v="310" dt="2024-02-13T21:10:18.1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5" autoAdjust="0"/>
    <p:restoredTop sz="62943" autoAdjust="0"/>
  </p:normalViewPr>
  <p:slideViewPr>
    <p:cSldViewPr snapToGrid="0">
      <p:cViewPr varScale="1">
        <p:scale>
          <a:sx n="69" d="100"/>
          <a:sy n="69" d="100"/>
        </p:scale>
        <p:origin x="1476" y="66"/>
      </p:cViewPr>
      <p:guideLst/>
    </p:cSldViewPr>
  </p:slideViewPr>
  <p:notesTextViewPr>
    <p:cViewPr>
      <p:scale>
        <a:sx n="1" d="1"/>
        <a:sy n="1" d="1"/>
      </p:scale>
      <p:origin x="0" y="0"/>
    </p:cViewPr>
  </p:notesTextViewPr>
  <p:notesViewPr>
    <p:cSldViewPr snapToGrid="0">
      <p:cViewPr>
        <p:scale>
          <a:sx n="100" d="100"/>
          <a:sy n="100" d="100"/>
        </p:scale>
        <p:origin x="58" y="-80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A60671-772C-6448-BF50-349061B3A1A9}"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n-US"/>
        </a:p>
      </dgm:t>
    </dgm:pt>
    <dgm:pt modelId="{8BCC3D45-5020-9948-A446-B9BFDA69E86F}">
      <dgm:prSet phldrT="[Text]" custT="1"/>
      <dgm:spPr>
        <a:solidFill>
          <a:srgbClr val="407CCA"/>
        </a:solidFill>
        <a:ln>
          <a:noFill/>
        </a:ln>
      </dgm:spPr>
      <dgm:t>
        <a:bodyPr/>
        <a:lstStyle/>
        <a:p>
          <a:pPr>
            <a:lnSpc>
              <a:spcPct val="100000"/>
            </a:lnSpc>
          </a:pPr>
          <a:r>
            <a:rPr lang="ja-JP" sz="2400" b="1" dirty="0">
              <a:solidFill>
                <a:schemeClr val="bg1"/>
              </a:solidFill>
              <a:latin typeface="Arial" panose="020B0604020202020204" pitchFamily="34" charset="0"/>
              <a:ea typeface="Arial" charset="0"/>
              <a:cs typeface="Arial" panose="020B0604020202020204" pitchFamily="34" charset="0"/>
            </a:rPr>
            <a:t>例会では携帯電話をオフにする</a:t>
          </a:r>
        </a:p>
      </dgm:t>
    </dgm:pt>
    <dgm:pt modelId="{50D0487B-8561-9A4A-BE5D-DF7B87F2A5BB}" type="parTrans" cxnId="{0A91EEF3-F27E-934A-9808-CED72CDC0039}">
      <dgm:prSet/>
      <dgm:spPr/>
      <dgm:t>
        <a:bodyPr/>
        <a:lstStyle/>
        <a:p>
          <a:endParaRPr lang="en-US"/>
        </a:p>
      </dgm:t>
    </dgm:pt>
    <dgm:pt modelId="{28595BF3-FF7E-A44E-99FC-6E5143869B32}" type="sibTrans" cxnId="{0A91EEF3-F27E-934A-9808-CED72CDC0039}">
      <dgm:prSet/>
      <dgm:spPr/>
      <dgm:t>
        <a:bodyPr/>
        <a:lstStyle/>
        <a:p>
          <a:endParaRPr lang="en-US"/>
        </a:p>
      </dgm:t>
    </dgm:pt>
    <dgm:pt modelId="{73B7042E-F206-EA46-9E22-46F6EFEDA716}">
      <dgm:prSet phldrT="[Text]" custT="1"/>
      <dgm:spPr>
        <a:solidFill>
          <a:srgbClr val="EBB700"/>
        </a:solidFill>
        <a:ln>
          <a:noFill/>
        </a:ln>
      </dgm:spPr>
      <dgm:t>
        <a:bodyPr/>
        <a:lstStyle/>
        <a:p>
          <a:pPr>
            <a:lnSpc>
              <a:spcPct val="100000"/>
            </a:lnSpc>
          </a:pPr>
          <a:r>
            <a:rPr lang="ja-JP" sz="2400" b="1" dirty="0">
              <a:solidFill>
                <a:schemeClr val="bg1"/>
              </a:solidFill>
              <a:latin typeface="Arial" panose="020B0604020202020204" pitchFamily="34" charset="0"/>
              <a:ea typeface="Arial" charset="0"/>
              <a:cs typeface="Arial" panose="020B0604020202020204" pitchFamily="34" charset="0"/>
            </a:rPr>
            <a:t>視線を交わす</a:t>
          </a:r>
        </a:p>
      </dgm:t>
    </dgm:pt>
    <dgm:pt modelId="{132AE454-5EAB-444C-A019-97603E6D7276}" type="parTrans" cxnId="{5F836F60-D7F8-ED46-B87F-F9D19BD14F24}">
      <dgm:prSet/>
      <dgm:spPr/>
      <dgm:t>
        <a:bodyPr/>
        <a:lstStyle/>
        <a:p>
          <a:endParaRPr lang="en-US"/>
        </a:p>
      </dgm:t>
    </dgm:pt>
    <dgm:pt modelId="{6522BB2A-3ACF-C949-878B-79BC04D3D969}" type="sibTrans" cxnId="{5F836F60-D7F8-ED46-B87F-F9D19BD14F24}">
      <dgm:prSet/>
      <dgm:spPr/>
      <dgm:t>
        <a:bodyPr/>
        <a:lstStyle/>
        <a:p>
          <a:endParaRPr lang="en-US"/>
        </a:p>
      </dgm:t>
    </dgm:pt>
    <dgm:pt modelId="{52412B63-CE8A-094D-AB5F-59AA189B793D}">
      <dgm:prSet phldrT="[Text]" custT="1"/>
      <dgm:spPr>
        <a:solidFill>
          <a:srgbClr val="00AC69"/>
        </a:solidFill>
        <a:ln>
          <a:noFill/>
        </a:ln>
      </dgm:spPr>
      <dgm:t>
        <a:bodyPr/>
        <a:lstStyle/>
        <a:p>
          <a:pPr>
            <a:lnSpc>
              <a:spcPct val="100000"/>
            </a:lnSpc>
          </a:pPr>
          <a:r>
            <a:rPr lang="ja-JP" sz="2400" b="1" dirty="0">
              <a:solidFill>
                <a:schemeClr val="bg1"/>
              </a:solidFill>
              <a:latin typeface="Arial" panose="020B0604020202020204" pitchFamily="34" charset="0"/>
              <a:ea typeface="Arial" charset="0"/>
              <a:cs typeface="Arial" panose="020B0604020202020204" pitchFamily="34" charset="0"/>
            </a:rPr>
            <a:t>質問をする</a:t>
          </a:r>
        </a:p>
      </dgm:t>
    </dgm:pt>
    <dgm:pt modelId="{7BCF2E92-9370-9B4A-A13F-EEE2E3564E54}" type="parTrans" cxnId="{BE78F61C-C59B-514F-9B63-38687D85A524}">
      <dgm:prSet/>
      <dgm:spPr/>
      <dgm:t>
        <a:bodyPr/>
        <a:lstStyle/>
        <a:p>
          <a:endParaRPr lang="en-US"/>
        </a:p>
      </dgm:t>
    </dgm:pt>
    <dgm:pt modelId="{C3061198-8074-6240-8B75-0FAEC84BFFD7}" type="sibTrans" cxnId="{BE78F61C-C59B-514F-9B63-38687D85A524}">
      <dgm:prSet/>
      <dgm:spPr/>
      <dgm:t>
        <a:bodyPr/>
        <a:lstStyle/>
        <a:p>
          <a:endParaRPr lang="en-US"/>
        </a:p>
      </dgm:t>
    </dgm:pt>
    <dgm:pt modelId="{B7CA3C2F-F6EC-1444-BC39-2A1CB5837FEC}">
      <dgm:prSet phldrT="[Text]" custT="1"/>
      <dgm:spPr>
        <a:solidFill>
          <a:schemeClr val="bg2">
            <a:lumMod val="75000"/>
          </a:schemeClr>
        </a:solidFill>
        <a:ln w="25400">
          <a:noFill/>
        </a:ln>
      </dgm:spPr>
      <dgm:t>
        <a:bodyPr/>
        <a:lstStyle/>
        <a:p>
          <a:pPr>
            <a:lnSpc>
              <a:spcPct val="100000"/>
            </a:lnSpc>
          </a:pPr>
          <a:r>
            <a:rPr lang="ja-JP" sz="2400" b="1" dirty="0">
              <a:solidFill>
                <a:schemeClr val="bg1"/>
              </a:solidFill>
              <a:latin typeface="Arial" panose="020B0604020202020204" pitchFamily="34" charset="0"/>
              <a:ea typeface="Arial" charset="0"/>
              <a:cs typeface="Arial" panose="020B0604020202020204" pitchFamily="34" charset="0"/>
            </a:rPr>
            <a:t>例会のために作成された議事次第に従う</a:t>
          </a:r>
        </a:p>
      </dgm:t>
    </dgm:pt>
    <dgm:pt modelId="{FE5FA16F-FA89-5841-868C-109C219F1E2E}" type="parTrans" cxnId="{4117E4F2-068D-1D4A-8ACA-E97D096AE170}">
      <dgm:prSet/>
      <dgm:spPr/>
      <dgm:t>
        <a:bodyPr/>
        <a:lstStyle/>
        <a:p>
          <a:endParaRPr lang="en-US"/>
        </a:p>
      </dgm:t>
    </dgm:pt>
    <dgm:pt modelId="{2C58CDAC-7DE2-A04D-966B-C821E3449014}" type="sibTrans" cxnId="{4117E4F2-068D-1D4A-8ACA-E97D096AE170}">
      <dgm:prSet/>
      <dgm:spPr/>
      <dgm:t>
        <a:bodyPr/>
        <a:lstStyle/>
        <a:p>
          <a:endParaRPr lang="en-US"/>
        </a:p>
      </dgm:t>
    </dgm:pt>
    <dgm:pt modelId="{6AD72C81-077A-5B46-AEE3-39B5850F0EC3}" type="pres">
      <dgm:prSet presAssocID="{82A60671-772C-6448-BF50-349061B3A1A9}" presName="Name0" presStyleCnt="0">
        <dgm:presLayoutVars>
          <dgm:dir/>
          <dgm:resizeHandles val="exact"/>
        </dgm:presLayoutVars>
      </dgm:prSet>
      <dgm:spPr/>
    </dgm:pt>
    <dgm:pt modelId="{299F47AF-A8B5-AC43-BCC1-1DCBEAFD5E8C}" type="pres">
      <dgm:prSet presAssocID="{8BCC3D45-5020-9948-A446-B9BFDA69E86F}" presName="Name5" presStyleLbl="vennNode1" presStyleIdx="0" presStyleCnt="4">
        <dgm:presLayoutVars>
          <dgm:bulletEnabled val="1"/>
        </dgm:presLayoutVars>
      </dgm:prSet>
      <dgm:spPr/>
    </dgm:pt>
    <dgm:pt modelId="{79635E55-1DBB-3A41-9CBC-2697789EFDAC}" type="pres">
      <dgm:prSet presAssocID="{28595BF3-FF7E-A44E-99FC-6E5143869B32}" presName="space" presStyleCnt="0"/>
      <dgm:spPr/>
    </dgm:pt>
    <dgm:pt modelId="{FF8100D5-4799-2C40-B24A-F47DE961F212}" type="pres">
      <dgm:prSet presAssocID="{73B7042E-F206-EA46-9E22-46F6EFEDA716}" presName="Name5" presStyleLbl="vennNode1" presStyleIdx="1" presStyleCnt="4">
        <dgm:presLayoutVars>
          <dgm:bulletEnabled val="1"/>
        </dgm:presLayoutVars>
      </dgm:prSet>
      <dgm:spPr/>
    </dgm:pt>
    <dgm:pt modelId="{E6F098DB-EB5B-6E4C-9908-58E2CB51A210}" type="pres">
      <dgm:prSet presAssocID="{6522BB2A-3ACF-C949-878B-79BC04D3D969}" presName="space" presStyleCnt="0"/>
      <dgm:spPr/>
    </dgm:pt>
    <dgm:pt modelId="{75415595-B662-CB46-9DFF-95849D113019}" type="pres">
      <dgm:prSet presAssocID="{52412B63-CE8A-094D-AB5F-59AA189B793D}" presName="Name5" presStyleLbl="vennNode1" presStyleIdx="2" presStyleCnt="4">
        <dgm:presLayoutVars>
          <dgm:bulletEnabled val="1"/>
        </dgm:presLayoutVars>
      </dgm:prSet>
      <dgm:spPr/>
    </dgm:pt>
    <dgm:pt modelId="{B1BBBF41-A89B-E746-BA9C-ACF2FFFA3BA3}" type="pres">
      <dgm:prSet presAssocID="{C3061198-8074-6240-8B75-0FAEC84BFFD7}" presName="space" presStyleCnt="0"/>
      <dgm:spPr/>
    </dgm:pt>
    <dgm:pt modelId="{43843FB9-4590-E049-A861-3A8D255C5CF2}" type="pres">
      <dgm:prSet presAssocID="{B7CA3C2F-F6EC-1444-BC39-2A1CB5837FEC}" presName="Name5" presStyleLbl="vennNode1" presStyleIdx="3" presStyleCnt="4">
        <dgm:presLayoutVars>
          <dgm:bulletEnabled val="1"/>
        </dgm:presLayoutVars>
      </dgm:prSet>
      <dgm:spPr/>
    </dgm:pt>
  </dgm:ptLst>
  <dgm:cxnLst>
    <dgm:cxn modelId="{DC79D415-9BB5-744F-A087-72C02F0ECE8D}" type="presOf" srcId="{8BCC3D45-5020-9948-A446-B9BFDA69E86F}" destId="{299F47AF-A8B5-AC43-BCC1-1DCBEAFD5E8C}" srcOrd="0" destOrd="0" presId="urn:microsoft.com/office/officeart/2005/8/layout/venn3"/>
    <dgm:cxn modelId="{BE78F61C-C59B-514F-9B63-38687D85A524}" srcId="{82A60671-772C-6448-BF50-349061B3A1A9}" destId="{52412B63-CE8A-094D-AB5F-59AA189B793D}" srcOrd="2" destOrd="0" parTransId="{7BCF2E92-9370-9B4A-A13F-EEE2E3564E54}" sibTransId="{C3061198-8074-6240-8B75-0FAEC84BFFD7}"/>
    <dgm:cxn modelId="{7333733C-D70D-1D40-B119-18BB0CDC580C}" type="presOf" srcId="{52412B63-CE8A-094D-AB5F-59AA189B793D}" destId="{75415595-B662-CB46-9DFF-95849D113019}" srcOrd="0" destOrd="0" presId="urn:microsoft.com/office/officeart/2005/8/layout/venn3"/>
    <dgm:cxn modelId="{5F836F60-D7F8-ED46-B87F-F9D19BD14F24}" srcId="{82A60671-772C-6448-BF50-349061B3A1A9}" destId="{73B7042E-F206-EA46-9E22-46F6EFEDA716}" srcOrd="1" destOrd="0" parTransId="{132AE454-5EAB-444C-A019-97603E6D7276}" sibTransId="{6522BB2A-3ACF-C949-878B-79BC04D3D969}"/>
    <dgm:cxn modelId="{FA774874-7AE6-C54E-B568-AB75152626FE}" type="presOf" srcId="{82A60671-772C-6448-BF50-349061B3A1A9}" destId="{6AD72C81-077A-5B46-AEE3-39B5850F0EC3}" srcOrd="0" destOrd="0" presId="urn:microsoft.com/office/officeart/2005/8/layout/venn3"/>
    <dgm:cxn modelId="{94D320E8-BB42-1D40-94CB-D91A8CAFAF5E}" type="presOf" srcId="{B7CA3C2F-F6EC-1444-BC39-2A1CB5837FEC}" destId="{43843FB9-4590-E049-A861-3A8D255C5CF2}" srcOrd="0" destOrd="0" presId="urn:microsoft.com/office/officeart/2005/8/layout/venn3"/>
    <dgm:cxn modelId="{4117E4F2-068D-1D4A-8ACA-E97D096AE170}" srcId="{82A60671-772C-6448-BF50-349061B3A1A9}" destId="{B7CA3C2F-F6EC-1444-BC39-2A1CB5837FEC}" srcOrd="3" destOrd="0" parTransId="{FE5FA16F-FA89-5841-868C-109C219F1E2E}" sibTransId="{2C58CDAC-7DE2-A04D-966B-C821E3449014}"/>
    <dgm:cxn modelId="{0A91EEF3-F27E-934A-9808-CED72CDC0039}" srcId="{82A60671-772C-6448-BF50-349061B3A1A9}" destId="{8BCC3D45-5020-9948-A446-B9BFDA69E86F}" srcOrd="0" destOrd="0" parTransId="{50D0487B-8561-9A4A-BE5D-DF7B87F2A5BB}" sibTransId="{28595BF3-FF7E-A44E-99FC-6E5143869B32}"/>
    <dgm:cxn modelId="{6A480CF7-EF1F-A947-9707-698CB26A9DA2}" type="presOf" srcId="{73B7042E-F206-EA46-9E22-46F6EFEDA716}" destId="{FF8100D5-4799-2C40-B24A-F47DE961F212}" srcOrd="0" destOrd="0" presId="urn:microsoft.com/office/officeart/2005/8/layout/venn3"/>
    <dgm:cxn modelId="{2DAE38F7-6FF0-1A48-B38D-CF5441BE9863}" type="presParOf" srcId="{6AD72C81-077A-5B46-AEE3-39B5850F0EC3}" destId="{299F47AF-A8B5-AC43-BCC1-1DCBEAFD5E8C}" srcOrd="0" destOrd="0" presId="urn:microsoft.com/office/officeart/2005/8/layout/venn3"/>
    <dgm:cxn modelId="{15A58FD8-DD1C-194B-A00C-0B735812F1A7}" type="presParOf" srcId="{6AD72C81-077A-5B46-AEE3-39B5850F0EC3}" destId="{79635E55-1DBB-3A41-9CBC-2697789EFDAC}" srcOrd="1" destOrd="0" presId="urn:microsoft.com/office/officeart/2005/8/layout/venn3"/>
    <dgm:cxn modelId="{196D3A42-1E89-A84C-A499-D1354EB060AD}" type="presParOf" srcId="{6AD72C81-077A-5B46-AEE3-39B5850F0EC3}" destId="{FF8100D5-4799-2C40-B24A-F47DE961F212}" srcOrd="2" destOrd="0" presId="urn:microsoft.com/office/officeart/2005/8/layout/venn3"/>
    <dgm:cxn modelId="{A365802A-4A78-8741-A80E-99BE9D61D6D7}" type="presParOf" srcId="{6AD72C81-077A-5B46-AEE3-39B5850F0EC3}" destId="{E6F098DB-EB5B-6E4C-9908-58E2CB51A210}" srcOrd="3" destOrd="0" presId="urn:microsoft.com/office/officeart/2005/8/layout/venn3"/>
    <dgm:cxn modelId="{6DDCC3B1-E4B3-1D4C-A933-09E98A91362A}" type="presParOf" srcId="{6AD72C81-077A-5B46-AEE3-39B5850F0EC3}" destId="{75415595-B662-CB46-9DFF-95849D113019}" srcOrd="4" destOrd="0" presId="urn:microsoft.com/office/officeart/2005/8/layout/venn3"/>
    <dgm:cxn modelId="{AF903A04-79AA-3149-A17A-5CAD3C0A6024}" type="presParOf" srcId="{6AD72C81-077A-5B46-AEE3-39B5850F0EC3}" destId="{B1BBBF41-A89B-E746-BA9C-ACF2FFFA3BA3}" srcOrd="5" destOrd="0" presId="urn:microsoft.com/office/officeart/2005/8/layout/venn3"/>
    <dgm:cxn modelId="{B5F33AB9-43AD-1744-8C2D-4799F755AC06}" type="presParOf" srcId="{6AD72C81-077A-5B46-AEE3-39B5850F0EC3}" destId="{43843FB9-4590-E049-A861-3A8D255C5CF2}" srcOrd="6" destOrd="0" presId="urn:microsoft.com/office/officeart/2005/8/layout/venn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9F47AF-A8B5-AC43-BCC1-1DCBEAFD5E8C}">
      <dsp:nvSpPr>
        <dsp:cNvPr id="0" name=""/>
        <dsp:cNvSpPr/>
      </dsp:nvSpPr>
      <dsp:spPr>
        <a:xfrm>
          <a:off x="3152" y="2005311"/>
          <a:ext cx="3162963" cy="3162963"/>
        </a:xfrm>
        <a:prstGeom prst="ellipse">
          <a:avLst/>
        </a:prstGeom>
        <a:solidFill>
          <a:srgbClr val="407CCA"/>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4068" tIns="30480" rIns="174068" bIns="30480" numCol="1" spcCol="1270" anchor="ctr" anchorCtr="0">
          <a:noAutofit/>
        </a:bodyPr>
        <a:lstStyle/>
        <a:p>
          <a:pPr marL="0" lvl="0" indent="0" algn="ctr" defTabSz="1066800">
            <a:lnSpc>
              <a:spcPct val="100000"/>
            </a:lnSpc>
            <a:spcBef>
              <a:spcPct val="0"/>
            </a:spcBef>
            <a:spcAft>
              <a:spcPct val="35000"/>
            </a:spcAft>
            <a:buNone/>
          </a:pPr>
          <a:r>
            <a:rPr lang="ja-JP" sz="2400" b="1" kern="1200" dirty="0">
              <a:solidFill>
                <a:schemeClr val="bg1"/>
              </a:solidFill>
              <a:latin typeface="Arial" panose="020B0604020202020204" pitchFamily="34" charset="0"/>
              <a:ea typeface="Arial" charset="0"/>
              <a:cs typeface="Arial" panose="020B0604020202020204" pitchFamily="34" charset="0"/>
            </a:rPr>
            <a:t>例会では携帯電話をオフにする</a:t>
          </a:r>
        </a:p>
      </dsp:txBody>
      <dsp:txXfrm>
        <a:off x="466357" y="2468516"/>
        <a:ext cx="2236553" cy="2236553"/>
      </dsp:txXfrm>
    </dsp:sp>
    <dsp:sp modelId="{FF8100D5-4799-2C40-B24A-F47DE961F212}">
      <dsp:nvSpPr>
        <dsp:cNvPr id="0" name=""/>
        <dsp:cNvSpPr/>
      </dsp:nvSpPr>
      <dsp:spPr>
        <a:xfrm>
          <a:off x="2533523" y="2005311"/>
          <a:ext cx="3162963" cy="3162963"/>
        </a:xfrm>
        <a:prstGeom prst="ellipse">
          <a:avLst/>
        </a:prstGeom>
        <a:solidFill>
          <a:srgbClr val="EBB70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4068" tIns="30480" rIns="174068" bIns="30480" numCol="1" spcCol="1270" anchor="ctr" anchorCtr="0">
          <a:noAutofit/>
        </a:bodyPr>
        <a:lstStyle/>
        <a:p>
          <a:pPr marL="0" lvl="0" indent="0" algn="ctr" defTabSz="1066800">
            <a:lnSpc>
              <a:spcPct val="100000"/>
            </a:lnSpc>
            <a:spcBef>
              <a:spcPct val="0"/>
            </a:spcBef>
            <a:spcAft>
              <a:spcPct val="35000"/>
            </a:spcAft>
            <a:buNone/>
          </a:pPr>
          <a:r>
            <a:rPr lang="ja-JP" sz="2400" b="1" kern="1200" dirty="0">
              <a:solidFill>
                <a:schemeClr val="bg1"/>
              </a:solidFill>
              <a:latin typeface="Arial" panose="020B0604020202020204" pitchFamily="34" charset="0"/>
              <a:ea typeface="Arial" charset="0"/>
              <a:cs typeface="Arial" panose="020B0604020202020204" pitchFamily="34" charset="0"/>
            </a:rPr>
            <a:t>視線を交わす</a:t>
          </a:r>
        </a:p>
      </dsp:txBody>
      <dsp:txXfrm>
        <a:off x="2996728" y="2468516"/>
        <a:ext cx="2236553" cy="2236553"/>
      </dsp:txXfrm>
    </dsp:sp>
    <dsp:sp modelId="{75415595-B662-CB46-9DFF-95849D113019}">
      <dsp:nvSpPr>
        <dsp:cNvPr id="0" name=""/>
        <dsp:cNvSpPr/>
      </dsp:nvSpPr>
      <dsp:spPr>
        <a:xfrm>
          <a:off x="5063893" y="2005311"/>
          <a:ext cx="3162963" cy="3162963"/>
        </a:xfrm>
        <a:prstGeom prst="ellipse">
          <a:avLst/>
        </a:prstGeom>
        <a:solidFill>
          <a:srgbClr val="00AC69"/>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4068" tIns="30480" rIns="174068" bIns="30480" numCol="1" spcCol="1270" anchor="ctr" anchorCtr="0">
          <a:noAutofit/>
        </a:bodyPr>
        <a:lstStyle/>
        <a:p>
          <a:pPr marL="0" lvl="0" indent="0" algn="ctr" defTabSz="1066800">
            <a:lnSpc>
              <a:spcPct val="100000"/>
            </a:lnSpc>
            <a:spcBef>
              <a:spcPct val="0"/>
            </a:spcBef>
            <a:spcAft>
              <a:spcPct val="35000"/>
            </a:spcAft>
            <a:buNone/>
          </a:pPr>
          <a:r>
            <a:rPr lang="ja-JP" sz="2400" b="1" kern="1200" dirty="0">
              <a:solidFill>
                <a:schemeClr val="bg1"/>
              </a:solidFill>
              <a:latin typeface="Arial" panose="020B0604020202020204" pitchFamily="34" charset="0"/>
              <a:ea typeface="Arial" charset="0"/>
              <a:cs typeface="Arial" panose="020B0604020202020204" pitchFamily="34" charset="0"/>
            </a:rPr>
            <a:t>質問をする</a:t>
          </a:r>
        </a:p>
      </dsp:txBody>
      <dsp:txXfrm>
        <a:off x="5527098" y="2468516"/>
        <a:ext cx="2236553" cy="2236553"/>
      </dsp:txXfrm>
    </dsp:sp>
    <dsp:sp modelId="{43843FB9-4590-E049-A861-3A8D255C5CF2}">
      <dsp:nvSpPr>
        <dsp:cNvPr id="0" name=""/>
        <dsp:cNvSpPr/>
      </dsp:nvSpPr>
      <dsp:spPr>
        <a:xfrm>
          <a:off x="7594264" y="2005311"/>
          <a:ext cx="3162963" cy="3162963"/>
        </a:xfrm>
        <a:prstGeom prst="ellipse">
          <a:avLst/>
        </a:prstGeom>
        <a:solidFill>
          <a:schemeClr val="bg2">
            <a:lumMod val="75000"/>
          </a:schemeClr>
        </a:solidFill>
        <a:ln w="25400" cap="flat" cmpd="sng" algn="ctr">
          <a:no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4068" tIns="30480" rIns="174068" bIns="30480" numCol="1" spcCol="1270" anchor="ctr" anchorCtr="0">
          <a:noAutofit/>
        </a:bodyPr>
        <a:lstStyle/>
        <a:p>
          <a:pPr marL="0" lvl="0" indent="0" algn="ctr" defTabSz="1066800">
            <a:lnSpc>
              <a:spcPct val="100000"/>
            </a:lnSpc>
            <a:spcBef>
              <a:spcPct val="0"/>
            </a:spcBef>
            <a:spcAft>
              <a:spcPct val="35000"/>
            </a:spcAft>
            <a:buNone/>
          </a:pPr>
          <a:r>
            <a:rPr lang="ja-JP" sz="2400" b="1" kern="1200" dirty="0">
              <a:solidFill>
                <a:schemeClr val="bg1"/>
              </a:solidFill>
              <a:latin typeface="Arial" panose="020B0604020202020204" pitchFamily="34" charset="0"/>
              <a:ea typeface="Arial" charset="0"/>
              <a:cs typeface="Arial" panose="020B0604020202020204" pitchFamily="34" charset="0"/>
            </a:rPr>
            <a:t>例会のために作成された議事次第に従う</a:t>
          </a:r>
        </a:p>
      </dsp:txBody>
      <dsp:txXfrm>
        <a:off x="8057469" y="2468516"/>
        <a:ext cx="2236553" cy="2236553"/>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5020F4-BEC0-448A-B829-508A215727F6}" type="datetimeFigureOut">
              <a:rPr lang="en-US" smtClean="0"/>
              <a:t>4/1/2024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CA9F38-B00C-421B-B65A-4E45DE93DE62}" type="slidenum">
              <a:rPr lang="en-US" smtClean="0"/>
              <a:t>‹#›</a:t>
            </a:fld>
            <a:endParaRPr lang="en-US" dirty="0"/>
          </a:p>
        </p:txBody>
      </p:sp>
    </p:spTree>
    <p:extLst>
      <p:ext uri="{BB962C8B-B14F-4D97-AF65-F5344CB8AC3E}">
        <p14:creationId xmlns:p14="http://schemas.microsoft.com/office/powerpoint/2010/main" val="3342816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sz="1200" b="1" dirty="0">
                <a:ea typeface="ＭＳ 明朝" panose="02020609040205080304" pitchFamily="17" charset="-128"/>
                <a:cs typeface="Arial" panose="020B0604020202020204" pitchFamily="34" charset="0"/>
              </a:rPr>
              <a:t>講師の留意事項：</a:t>
            </a:r>
            <a:r>
              <a:rPr lang="ja-JP" sz="1200" dirty="0">
                <a:ea typeface="ＭＳ 明朝" panose="02020609040205080304" pitchFamily="17" charset="-128"/>
                <a:cs typeface="Arial" panose="020B0604020202020204" pitchFamily="34" charset="0"/>
              </a:rPr>
              <a:t>ライオンズ・インターナショナルでは、新任またはレオクラブ顧問の役割について正式な研修を受けたことのないレオクラブ顧問を対象に、本オリエンテーションおよび研修プログラムを設計しました。本研修では、レオクラブ顧問としての役割に伴うすべてを取り上げているわけではありませんが、その任務をうまく遂行するために必要な基本的ツールを提供するものとなるでしょう。</a:t>
            </a:r>
          </a:p>
          <a:p>
            <a:endParaRPr lang="en-US" sz="1200" dirty="0">
              <a:ea typeface="ＭＳ 明朝" panose="02020609040205080304" pitchFamily="17"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sz="1200" dirty="0">
                <a:ea typeface="ＭＳ 明朝" panose="02020609040205080304" pitchFamily="17" charset="-128"/>
                <a:cs typeface="Arial" panose="020B0604020202020204" pitchFamily="34" charset="0"/>
              </a:rPr>
              <a:t>本研修の講師は、地区または複合地区レオクラブ委員長、ライオンズ・インターナショナルのリソースや方針に精通している経験豊かなレオクラブ顧問、ライオンズ・インターナショナルの講師育成研究会またはライオンズ公認講師プログラムを修了し、かつレオクラブ・プログラムに精通しているライオンなどが務めるべきです。 </a:t>
            </a:r>
          </a:p>
          <a:p>
            <a:endParaRPr lang="en-US" dirty="0"/>
          </a:p>
        </p:txBody>
      </p:sp>
      <p:sp>
        <p:nvSpPr>
          <p:cNvPr id="4" name="Slide Number Placeholder 3"/>
          <p:cNvSpPr>
            <a:spLocks noGrp="1"/>
          </p:cNvSpPr>
          <p:nvPr>
            <p:ph type="sldNum" sz="quarter" idx="5"/>
          </p:nvPr>
        </p:nvSpPr>
        <p:spPr/>
        <p:txBody>
          <a:bodyPr/>
          <a:lstStyle/>
          <a:p>
            <a:fld id="{65F38A34-01B5-8B47-8788-985DCB17BFD7}" type="slidenum">
              <a:rPr lang="en-US" smtClean="0"/>
              <a:t>1</a:t>
            </a:fld>
            <a:endParaRPr lang="en-US" dirty="0"/>
          </a:p>
        </p:txBody>
      </p:sp>
    </p:spTree>
    <p:extLst>
      <p:ext uri="{BB962C8B-B14F-4D97-AF65-F5344CB8AC3E}">
        <p14:creationId xmlns:p14="http://schemas.microsoft.com/office/powerpoint/2010/main" val="4218031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dirty="0">
                <a:ea typeface="ＭＳ 明朝" panose="02020609040205080304" pitchFamily="17" charset="-128"/>
              </a:rPr>
              <a:t>研究によると</a:t>
            </a:r>
            <a:r>
              <a:rPr lang="ja-JP" dirty="0">
                <a:ea typeface="ＭＳ 明朝" panose="02020609040205080304" pitchFamily="17" charset="-128"/>
              </a:rPr>
              <a:t>、関係中心のコミュニティは立ち直る力を養い、青少年に学業能力を最大限に発揮させ、社会性と感情を健全に育てることが確認されています。 </a:t>
            </a:r>
          </a:p>
          <a:p>
            <a:endParaRPr lang="en-US" dirty="0">
              <a:ea typeface="ＭＳ 明朝" panose="02020609040205080304" pitchFamily="17" charset="-128"/>
            </a:endParaRPr>
          </a:p>
          <a:p>
            <a:pPr marL="457200" indent="-457200">
              <a:buFont typeface="Arial" panose="020B0604020202020204" pitchFamily="34" charset="0"/>
              <a:buChar char="•"/>
            </a:pPr>
            <a:r>
              <a:rPr lang="ja-JP" altLang="en-US" sz="1200" dirty="0">
                <a:solidFill>
                  <a:srgbClr val="55565A"/>
                </a:solidFill>
                <a:ea typeface="ＭＳ 明朝" panose="02020609040205080304" pitchFamily="17" charset="-128"/>
                <a:cs typeface="Arial" panose="020B0604020202020204" pitchFamily="34" charset="0"/>
              </a:rPr>
              <a:t>例会</a:t>
            </a:r>
            <a:r>
              <a:rPr lang="ja-JP" sz="1200" dirty="0">
                <a:solidFill>
                  <a:srgbClr val="55565A"/>
                </a:solidFill>
                <a:ea typeface="ＭＳ 明朝" panose="02020609040205080304" pitchFamily="17" charset="-128"/>
                <a:cs typeface="Arial" panose="020B0604020202020204" pitchFamily="34" charset="0"/>
              </a:rPr>
              <a:t>の度に、集まってくる青少年の一人ひとりに挨拶をし、簡単に近況を尋ねましょう。親指を</a:t>
            </a:r>
            <a:r>
              <a:rPr lang="ja-JP" altLang="en-US" sz="1200" dirty="0">
                <a:solidFill>
                  <a:srgbClr val="55565A"/>
                </a:solidFill>
                <a:ea typeface="ＭＳ 明朝" panose="02020609040205080304" pitchFamily="17" charset="-128"/>
                <a:cs typeface="Arial" panose="020B0604020202020204" pitchFamily="34" charset="0"/>
              </a:rPr>
              <a:t>上げ</a:t>
            </a:r>
            <a:r>
              <a:rPr lang="ja-JP" sz="1200" dirty="0">
                <a:solidFill>
                  <a:srgbClr val="55565A"/>
                </a:solidFill>
                <a:ea typeface="ＭＳ 明朝" panose="02020609040205080304" pitchFamily="17" charset="-128"/>
                <a:cs typeface="Arial" panose="020B0604020202020204" pitchFamily="34" charset="0"/>
              </a:rPr>
              <a:t>たり、下げたりするような単純なしぐさでも、レオに「見ていてもらえる」と感じさせるために役立ちます。 </a:t>
            </a:r>
          </a:p>
          <a:p>
            <a:pPr marL="457200" indent="-457200">
              <a:buFont typeface="Arial" panose="020B0604020202020204" pitchFamily="34" charset="0"/>
              <a:buChar char="•"/>
            </a:pPr>
            <a:r>
              <a:rPr lang="ja-JP" sz="1200" dirty="0">
                <a:solidFill>
                  <a:srgbClr val="55565A"/>
                </a:solidFill>
                <a:ea typeface="ＭＳ 明朝" panose="02020609040205080304" pitchFamily="17" charset="-128"/>
                <a:cs typeface="Arial" panose="020B0604020202020204" pitchFamily="34" charset="0"/>
              </a:rPr>
              <a:t>レオの例会や集まりでは常に、合意事項を決めて役立てましょう。自分は尊重され、価値を認められ、受け入れられ、グループの一員なのだと感じるために</a:t>
            </a:r>
            <a:r>
              <a:rPr lang="ja-JP" altLang="en-US" sz="1200" dirty="0">
                <a:solidFill>
                  <a:srgbClr val="55565A"/>
                </a:solidFill>
                <a:ea typeface="ＭＳ 明朝" panose="02020609040205080304" pitchFamily="17" charset="-128"/>
                <a:cs typeface="Arial" panose="020B0604020202020204" pitchFamily="34" charset="0"/>
              </a:rPr>
              <a:t>何が必要か</a:t>
            </a:r>
            <a:r>
              <a:rPr lang="ja-JP" sz="1200" dirty="0">
                <a:solidFill>
                  <a:srgbClr val="55565A"/>
                </a:solidFill>
                <a:ea typeface="ＭＳ 明朝" panose="02020609040205080304" pitchFamily="17" charset="-128"/>
                <a:cs typeface="Arial" panose="020B0604020202020204" pitchFamily="34" charset="0"/>
              </a:rPr>
              <a:t>に基づき、レオが自分たちで合意を生み出すようにしてください。</a:t>
            </a:r>
          </a:p>
          <a:p>
            <a:pPr marL="457200" indent="-457200">
              <a:buFont typeface="Arial" panose="020B0604020202020204" pitchFamily="34" charset="0"/>
              <a:buChar char="•"/>
            </a:pPr>
            <a:r>
              <a:rPr lang="ja-JP" sz="1200" dirty="0">
                <a:solidFill>
                  <a:srgbClr val="55565A"/>
                </a:solidFill>
                <a:ea typeface="ＭＳ 明朝" panose="02020609040205080304" pitchFamily="17" charset="-128"/>
                <a:cs typeface="Arial" panose="020B0604020202020204" pitchFamily="34" charset="0"/>
              </a:rPr>
              <a:t>レオが何かに取り組んでいたり、自分たちの奉仕経験を計画したりしている時</a:t>
            </a:r>
            <a:r>
              <a:rPr lang="ja-JP" altLang="en-US" sz="1200" dirty="0">
                <a:solidFill>
                  <a:srgbClr val="55565A"/>
                </a:solidFill>
                <a:ea typeface="ＭＳ 明朝" panose="02020609040205080304" pitchFamily="17" charset="-128"/>
                <a:cs typeface="Arial" panose="020B0604020202020204" pitchFamily="34" charset="0"/>
              </a:rPr>
              <a:t>に</a:t>
            </a:r>
            <a:r>
              <a:rPr lang="ja-JP" sz="1200" dirty="0">
                <a:solidFill>
                  <a:srgbClr val="55565A"/>
                </a:solidFill>
                <a:ea typeface="ＭＳ 明朝" panose="02020609040205080304" pitchFamily="17" charset="-128"/>
                <a:cs typeface="Arial" panose="020B0604020202020204" pitchFamily="34" charset="0"/>
              </a:rPr>
              <a:t>は常に、個々の青少年が各自の希望や能力に基づき役割を担うようにします。</a:t>
            </a:r>
          </a:p>
        </p:txBody>
      </p:sp>
    </p:spTree>
    <p:extLst>
      <p:ext uri="{BB962C8B-B14F-4D97-AF65-F5344CB8AC3E}">
        <p14:creationId xmlns:p14="http://schemas.microsoft.com/office/powerpoint/2010/main" val="30502795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dirty="0">
                <a:solidFill>
                  <a:schemeClr val="tx1"/>
                </a:solidFill>
                <a:ea typeface="ＭＳ 明朝" panose="02020609040205080304" pitchFamily="17" charset="-128"/>
              </a:rPr>
              <a:t>lionsclubs.org</a:t>
            </a:r>
            <a:r>
              <a:rPr lang="en-US" altLang="ja-JP" dirty="0">
                <a:solidFill>
                  <a:schemeClr val="tx1"/>
                </a:solidFill>
                <a:ea typeface="ＭＳ 明朝" panose="02020609040205080304" pitchFamily="17" charset="-128"/>
              </a:rPr>
              <a:t>/ja</a:t>
            </a:r>
            <a:r>
              <a:rPr lang="ja-JP" dirty="0">
                <a:solidFill>
                  <a:schemeClr val="tx1"/>
                </a:solidFill>
                <a:ea typeface="ＭＳ 明朝" panose="02020609040205080304" pitchFamily="17" charset="-128"/>
              </a:rPr>
              <a:t> に掲載されている「レオ・アドバンスメント・セッション」には、楽しいチーム作りの活動の例がいくつか含まれて</a:t>
            </a:r>
            <a:r>
              <a:rPr lang="ja-JP" altLang="en-US" dirty="0">
                <a:solidFill>
                  <a:schemeClr val="tx1"/>
                </a:solidFill>
                <a:ea typeface="ＭＳ 明朝" panose="02020609040205080304" pitchFamily="17" charset="-128"/>
              </a:rPr>
              <a:t>おり、</a:t>
            </a:r>
            <a:r>
              <a:rPr lang="ja-JP" altLang="ja-JP" dirty="0">
                <a:solidFill>
                  <a:schemeClr val="tx1"/>
                </a:solidFill>
                <a:ea typeface="ＭＳ 明朝" panose="02020609040205080304" pitchFamily="17" charset="-128"/>
              </a:rPr>
              <a:t>レオが互いに知り合</a:t>
            </a:r>
            <a:r>
              <a:rPr lang="ja-JP" altLang="en-US" dirty="0">
                <a:solidFill>
                  <a:schemeClr val="tx1"/>
                </a:solidFill>
                <a:ea typeface="ＭＳ 明朝" panose="02020609040205080304" pitchFamily="17" charset="-128"/>
              </a:rPr>
              <a:t>うために役立ちます</a:t>
            </a:r>
            <a:r>
              <a:rPr lang="ja-JP" dirty="0">
                <a:solidFill>
                  <a:schemeClr val="tx1"/>
                </a:solidFill>
                <a:ea typeface="ＭＳ 明朝" panose="02020609040205080304" pitchFamily="17" charset="-128"/>
              </a:rPr>
              <a:t>。</a:t>
            </a:r>
          </a:p>
          <a:p>
            <a:endParaRPr lang="en-US" dirty="0">
              <a:solidFill>
                <a:schemeClr val="tx1"/>
              </a:solidFill>
              <a:ea typeface="ＭＳ 明朝" panose="02020609040205080304" pitchFamily="17"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sz="1200" dirty="0">
                <a:solidFill>
                  <a:srgbClr val="55565A"/>
                </a:solidFill>
                <a:ea typeface="ＭＳ 明朝" panose="02020609040205080304" pitchFamily="17" charset="-128"/>
                <a:cs typeface="Arial" panose="020B0604020202020204" pitchFamily="34" charset="0"/>
              </a:rPr>
              <a:t>レオが互いにつながり、知り合う機会を設けましょう。エナジャイザーや互いに知り合うための活動を</a:t>
            </a:r>
            <a:r>
              <a:rPr lang="ja-JP" altLang="en-US" sz="1200" dirty="0">
                <a:solidFill>
                  <a:srgbClr val="55565A"/>
                </a:solidFill>
                <a:ea typeface="ＭＳ 明朝" panose="02020609040205080304" pitchFamily="17" charset="-128"/>
                <a:cs typeface="Arial" panose="020B0604020202020204" pitchFamily="34" charset="0"/>
              </a:rPr>
              <a:t>役立てる</a:t>
            </a:r>
            <a:r>
              <a:rPr lang="ja-JP" sz="1200" dirty="0">
                <a:solidFill>
                  <a:srgbClr val="55565A"/>
                </a:solidFill>
                <a:ea typeface="ＭＳ 明朝" panose="02020609040205080304" pitchFamily="17" charset="-128"/>
                <a:cs typeface="Arial" panose="020B0604020202020204" pitchFamily="34" charset="0"/>
              </a:rPr>
              <a:t>ことで、彼らが絆を深め、共通点を見つけ、新しい友人を作り、</a:t>
            </a:r>
            <a:r>
              <a:rPr lang="ja-JP" altLang="en-US" sz="1200" dirty="0">
                <a:solidFill>
                  <a:srgbClr val="55565A"/>
                </a:solidFill>
                <a:ea typeface="ＭＳ 明朝" panose="02020609040205080304" pitchFamily="17" charset="-128"/>
                <a:cs typeface="Arial" panose="020B0604020202020204" pitchFamily="34" charset="0"/>
              </a:rPr>
              <a:t>他者の新しい面を発見して「友だちの輪」を広げられるよう支援してください。</a:t>
            </a:r>
            <a:endParaRPr lang="en-US" dirty="0">
              <a:solidFill>
                <a:schemeClr val="tx1"/>
              </a:solidFill>
            </a:endParaRPr>
          </a:p>
        </p:txBody>
      </p:sp>
      <p:sp>
        <p:nvSpPr>
          <p:cNvPr id="4" name="Slide Number Placeholder 3"/>
          <p:cNvSpPr>
            <a:spLocks noGrp="1"/>
          </p:cNvSpPr>
          <p:nvPr>
            <p:ph type="sldNum" sz="quarter" idx="5"/>
          </p:nvPr>
        </p:nvSpPr>
        <p:spPr/>
        <p:txBody>
          <a:bodyPr/>
          <a:lstStyle/>
          <a:p>
            <a:fld id="{65F38A34-01B5-8B47-8788-985DCB17BFD7}" type="slidenum">
              <a:rPr lang="en-US" smtClean="0"/>
              <a:t>11</a:t>
            </a:fld>
            <a:endParaRPr lang="en-US" dirty="0"/>
          </a:p>
        </p:txBody>
      </p:sp>
    </p:spTree>
    <p:extLst>
      <p:ext uri="{BB962C8B-B14F-4D97-AF65-F5344CB8AC3E}">
        <p14:creationId xmlns:p14="http://schemas.microsoft.com/office/powerpoint/2010/main" val="10653483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ja-JP" sz="1200" dirty="0">
                <a:solidFill>
                  <a:srgbClr val="55565A"/>
                </a:solidFill>
                <a:ea typeface="ＭＳ Ｐゴシック" panose="020B0600070205080204" pitchFamily="50" charset="-128"/>
              </a:rPr>
              <a:t>これらは、全員が参加する形でレオの年度を開始する方法についての提案です。</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sz="1200" dirty="0">
                <a:solidFill>
                  <a:srgbClr val="55565A"/>
                </a:solidFill>
                <a:ea typeface="ＭＳ Ｐゴシック" panose="020B0600070205080204" pitchFamily="50" charset="-128"/>
              </a:rPr>
              <a:t>チーム作りのゲームや活動を通して、レオが互いに、そして</a:t>
            </a:r>
            <a:r>
              <a:rPr lang="ja-JP" altLang="en-US" sz="1200" dirty="0">
                <a:solidFill>
                  <a:srgbClr val="55565A"/>
                </a:solidFill>
                <a:ea typeface="ＭＳ Ｐゴシック" panose="020B0600070205080204" pitchFamily="50" charset="-128"/>
              </a:rPr>
              <a:t>顧問である</a:t>
            </a:r>
            <a:r>
              <a:rPr lang="ja-JP" sz="1200" dirty="0">
                <a:solidFill>
                  <a:srgbClr val="55565A"/>
                </a:solidFill>
                <a:ea typeface="ＭＳ Ｐゴシック" panose="020B0600070205080204" pitchFamily="50" charset="-128"/>
              </a:rPr>
              <a:t>皆さんと知り合えるよう支援しましょう！</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sz="1200" dirty="0">
                <a:solidFill>
                  <a:srgbClr val="55565A"/>
                </a:solidFill>
                <a:ea typeface="ＭＳ Ｐゴシック" panose="020B0600070205080204" pitchFamily="50" charset="-128"/>
              </a:rPr>
              <a:t>全員で協力し、</a:t>
            </a:r>
            <a:r>
              <a:rPr lang="ja-JP" altLang="ja-JP" sz="1200" dirty="0">
                <a:solidFill>
                  <a:srgbClr val="55565A"/>
                </a:solidFill>
                <a:ea typeface="ＭＳ Ｐゴシック" panose="020B0600070205080204" pitchFamily="50" charset="-128"/>
              </a:rPr>
              <a:t>コミュニティ</a:t>
            </a:r>
            <a:r>
              <a:rPr lang="ja-JP" altLang="en-US" sz="1200" dirty="0">
                <a:solidFill>
                  <a:srgbClr val="55565A"/>
                </a:solidFill>
                <a:ea typeface="ＭＳ Ｐゴシック" panose="020B0600070205080204" pitchFamily="50" charset="-128"/>
              </a:rPr>
              <a:t>が</a:t>
            </a:r>
            <a:r>
              <a:rPr lang="ja-JP" altLang="ja-JP" sz="1200" dirty="0">
                <a:solidFill>
                  <a:srgbClr val="55565A"/>
                </a:solidFill>
                <a:ea typeface="ＭＳ Ｐゴシック" panose="020B0600070205080204" pitchFamily="50" charset="-128"/>
              </a:rPr>
              <a:t>共有する</a:t>
            </a:r>
            <a:r>
              <a:rPr lang="ja-JP" sz="1200" dirty="0">
                <a:solidFill>
                  <a:srgbClr val="55565A"/>
                </a:solidFill>
                <a:ea typeface="ＭＳ Ｐゴシック" panose="020B0600070205080204" pitchFamily="50" charset="-128"/>
              </a:rPr>
              <a:t>規則と合意事項を決めます。</a:t>
            </a:r>
            <a:r>
              <a:rPr lang="ja-JP" altLang="en-US" sz="1200" dirty="0">
                <a:solidFill>
                  <a:srgbClr val="55565A"/>
                </a:solidFill>
                <a:ea typeface="ＭＳ Ｐゴシック" panose="020B0600070205080204" pitchFamily="50" charset="-128"/>
              </a:rPr>
              <a:t>レオ会則及び規則も参照しながら、レオに今年度従いたいと思う共通の規則を設けてもらいましょう。</a:t>
            </a:r>
            <a:endParaRPr lang="ja-JP" sz="1200" dirty="0">
              <a:solidFill>
                <a:srgbClr val="55565A"/>
              </a:solidFill>
              <a:ea typeface="ＭＳ Ｐゴシック" panose="020B0600070205080204" pitchFamily="50" charset="-128"/>
            </a:endParaRPr>
          </a:p>
          <a:p>
            <a:pPr marL="171450" indent="-171450">
              <a:buFont typeface="Arial" panose="020B0604020202020204" pitchFamily="34" charset="0"/>
              <a:buChar char="•"/>
            </a:pPr>
            <a:r>
              <a:rPr lang="ja-JP" sz="1200" dirty="0">
                <a:solidFill>
                  <a:srgbClr val="55565A"/>
                </a:solidFill>
                <a:ea typeface="ＭＳ Ｐゴシック" panose="020B0600070205080204" pitchFamily="50" charset="-128"/>
              </a:rPr>
              <a:t>レオクラブ・プログラムの歴史とレオのモットー（顧問研修の</a:t>
            </a:r>
            <a:r>
              <a:rPr lang="ja-JP" altLang="en-US" sz="1200" dirty="0">
                <a:solidFill>
                  <a:srgbClr val="55565A"/>
                </a:solidFill>
                <a:ea typeface="ＭＳ Ｐゴシック" panose="020B0600070205080204" pitchFamily="50" charset="-128"/>
              </a:rPr>
              <a:t>モジュール</a:t>
            </a:r>
            <a:r>
              <a:rPr lang="ja-JP" sz="1200" dirty="0">
                <a:solidFill>
                  <a:srgbClr val="55565A"/>
                </a:solidFill>
                <a:ea typeface="ＭＳ Ｐゴシック" panose="020B0600070205080204" pitchFamily="50" charset="-128"/>
              </a:rPr>
              <a:t>1に含まれる）を伝えます。</a:t>
            </a:r>
          </a:p>
          <a:p>
            <a:pPr marL="171450" indent="-171450">
              <a:buFont typeface="Arial" panose="020B0604020202020204" pitchFamily="34" charset="0"/>
              <a:buChar char="•"/>
            </a:pPr>
            <a:r>
              <a:rPr lang="ja-JP" sz="1200" dirty="0">
                <a:solidFill>
                  <a:srgbClr val="55565A"/>
                </a:solidFill>
                <a:ea typeface="ＭＳ Ｐゴシック" panose="020B0600070205080204" pitchFamily="50" charset="-128"/>
              </a:rPr>
              <a:t>役員がまだ選出されていない場合には、役員を選出/任命して研修を提供します。 </a:t>
            </a:r>
          </a:p>
          <a:p>
            <a:pPr marL="171450" indent="-171450">
              <a:buFont typeface="Arial" panose="020B0604020202020204" pitchFamily="34" charset="0"/>
              <a:buChar char="•"/>
            </a:pPr>
            <a:r>
              <a:rPr lang="ja-JP" sz="1200" dirty="0">
                <a:solidFill>
                  <a:srgbClr val="55565A"/>
                </a:solidFill>
                <a:ea typeface="ＭＳ Ｐゴシック" panose="020B0600070205080204" pitchFamily="50" charset="-128"/>
              </a:rPr>
              <a:t>今年度やりたいことについて</a:t>
            </a:r>
            <a:r>
              <a:rPr lang="ja-JP" altLang="en-US" sz="1200" dirty="0">
                <a:solidFill>
                  <a:srgbClr val="55565A"/>
                </a:solidFill>
                <a:ea typeface="ＭＳ Ｐゴシック" panose="020B0600070205080204" pitchFamily="50" charset="-128"/>
              </a:rPr>
              <a:t>、レオに話し合ってもらいます</a:t>
            </a:r>
            <a:r>
              <a:rPr lang="ja-JP" sz="1200" dirty="0">
                <a:solidFill>
                  <a:srgbClr val="55565A"/>
                </a:solidFill>
                <a:ea typeface="ＭＳ Ｐゴシック" panose="020B0600070205080204" pitchFamily="50" charset="-128"/>
              </a:rPr>
              <a:t>。</a:t>
            </a:r>
            <a:r>
              <a:rPr lang="ja-JP" altLang="en-US" sz="1200" dirty="0">
                <a:solidFill>
                  <a:srgbClr val="55565A"/>
                </a:solidFill>
                <a:ea typeface="ＭＳ Ｐゴシック" panose="020B0600070205080204" pitchFamily="50" charset="-128"/>
              </a:rPr>
              <a:t>奉仕活動と資金獲得活動の委員会</a:t>
            </a:r>
            <a:r>
              <a:rPr lang="en-US" altLang="ja-JP" sz="1200" dirty="0">
                <a:solidFill>
                  <a:srgbClr val="55565A"/>
                </a:solidFill>
                <a:ea typeface="ＭＳ Ｐゴシック" panose="020B0600070205080204" pitchFamily="50" charset="-128"/>
              </a:rPr>
              <a:t>/</a:t>
            </a:r>
            <a:r>
              <a:rPr lang="ja-JP" altLang="en-US" sz="1200" dirty="0">
                <a:solidFill>
                  <a:srgbClr val="55565A"/>
                </a:solidFill>
                <a:ea typeface="ＭＳ Ｐゴシック" panose="020B0600070205080204" pitchFamily="50" charset="-128"/>
              </a:rPr>
              <a:t>ワーキンググループの編成に着手しましょう。</a:t>
            </a:r>
            <a:endParaRPr lang="ja-JP" sz="1200" dirty="0">
              <a:solidFill>
                <a:srgbClr val="55565A"/>
              </a:solidFill>
              <a:ea typeface="ＭＳ Ｐゴシック" panose="020B0600070205080204" pitchFamily="50" charset="-128"/>
            </a:endParaRPr>
          </a:p>
        </p:txBody>
      </p:sp>
    </p:spTree>
    <p:extLst>
      <p:ext uri="{BB962C8B-B14F-4D97-AF65-F5344CB8AC3E}">
        <p14:creationId xmlns:p14="http://schemas.microsoft.com/office/powerpoint/2010/main" val="34008041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b="0" i="0" dirty="0">
                <a:solidFill>
                  <a:srgbClr val="000000"/>
                </a:solidFill>
                <a:effectLst/>
                <a:ea typeface="ＭＳ Ｐゴシック" panose="020B0600070205080204" pitchFamily="50" charset="-128"/>
              </a:rPr>
              <a:t>リードするのはレオであり、顧問はそれを支援します。lionsclubs.org</a:t>
            </a:r>
            <a:r>
              <a:rPr lang="en-US" altLang="ja-JP" b="0" i="0" dirty="0">
                <a:solidFill>
                  <a:srgbClr val="000000"/>
                </a:solidFill>
                <a:effectLst/>
                <a:ea typeface="ＭＳ Ｐゴシック" panose="020B0600070205080204" pitchFamily="50" charset="-128"/>
              </a:rPr>
              <a:t>/ja</a:t>
            </a:r>
            <a:r>
              <a:rPr lang="ja-JP" b="0" i="0" dirty="0">
                <a:solidFill>
                  <a:srgbClr val="000000"/>
                </a:solidFill>
                <a:effectLst/>
                <a:ea typeface="ＭＳ Ｐゴシック" panose="020B0600070205080204" pitchFamily="50" charset="-128"/>
              </a:rPr>
              <a:t>の「ライオンズとレオの有意義な協力」ウェブページでは、ライオンズとレオが協力すべき理由と、協力できる方法の例を説明しています。</a:t>
            </a:r>
          </a:p>
          <a:p>
            <a:endParaRPr lang="en-US" kern="0" dirty="0">
              <a:solidFill>
                <a:srgbClr val="55565A"/>
              </a:solidFill>
              <a:ea typeface="ＭＳ Ｐゴシック" panose="020B0600070205080204" pitchFamily="50" charset="-128"/>
              <a:cs typeface="Arial" charset="0"/>
            </a:endParaRPr>
          </a:p>
          <a:p>
            <a:pPr marL="285750" indent="-285750">
              <a:buFont typeface="Arial" panose="020B0604020202020204" pitchFamily="34" charset="0"/>
              <a:buChar char="•"/>
            </a:pPr>
            <a:r>
              <a:rPr lang="ja-JP" dirty="0">
                <a:solidFill>
                  <a:srgbClr val="55565A"/>
                </a:solidFill>
                <a:ea typeface="ＭＳ Ｐゴシック" panose="020B0600070205080204" pitchFamily="50" charset="-128"/>
                <a:cs typeface="Arial"/>
              </a:rPr>
              <a:t>一人ひとりが作業や目的を持つように</a:t>
            </a:r>
            <a:r>
              <a:rPr lang="ja-JP" altLang="en-US" dirty="0">
                <a:solidFill>
                  <a:srgbClr val="55565A"/>
                </a:solidFill>
                <a:ea typeface="ＭＳ Ｐゴシック" panose="020B0600070205080204" pitchFamily="50" charset="-128"/>
                <a:cs typeface="Arial"/>
              </a:rPr>
              <a:t>します</a:t>
            </a:r>
            <a:r>
              <a:rPr lang="ja-JP" dirty="0">
                <a:solidFill>
                  <a:srgbClr val="55565A"/>
                </a:solidFill>
                <a:ea typeface="ＭＳ Ｐゴシック" panose="020B0600070205080204" pitchFamily="50" charset="-128"/>
                <a:cs typeface="Arial"/>
              </a:rPr>
              <a:t>。個々の才能を見極めて、それらを活かすよう促</a:t>
            </a:r>
            <a:r>
              <a:rPr lang="ja-JP" altLang="en-US" dirty="0">
                <a:solidFill>
                  <a:srgbClr val="55565A"/>
                </a:solidFill>
                <a:ea typeface="ＭＳ Ｐゴシック" panose="020B0600070205080204" pitchFamily="50" charset="-128"/>
                <a:cs typeface="Arial"/>
              </a:rPr>
              <a:t>しましょう。</a:t>
            </a:r>
            <a:endParaRPr lang="ja-JP" dirty="0">
              <a:solidFill>
                <a:srgbClr val="55565A"/>
              </a:solidFill>
              <a:ea typeface="ＭＳ Ｐゴシック" panose="020B0600070205080204" pitchFamily="50" charset="-128"/>
              <a:cs typeface="Arial"/>
            </a:endParaRPr>
          </a:p>
          <a:p>
            <a:pPr marL="285750" indent="-285750">
              <a:buFont typeface="Arial" panose="020B0604020202020204" pitchFamily="34" charset="0"/>
              <a:buChar char="•"/>
            </a:pPr>
            <a:r>
              <a:rPr lang="ja-JP" dirty="0">
                <a:solidFill>
                  <a:srgbClr val="55565A"/>
                </a:solidFill>
                <a:ea typeface="ＭＳ Ｐゴシック" panose="020B0600070205080204" pitchFamily="50" charset="-128"/>
                <a:cs typeface="Arial" panose="020B0604020202020204" pitchFamily="34" charset="0"/>
              </a:rPr>
              <a:t>今年度の「やりたいことリスト」を作り、彼ら独自の焦点を決定するよう促</a:t>
            </a:r>
            <a:r>
              <a:rPr lang="ja-JP" altLang="en-US" dirty="0">
                <a:solidFill>
                  <a:srgbClr val="55565A"/>
                </a:solidFill>
                <a:ea typeface="ＭＳ Ｐゴシック" panose="020B0600070205080204" pitchFamily="50" charset="-128"/>
                <a:cs typeface="Arial" panose="020B0604020202020204" pitchFamily="34" charset="0"/>
              </a:rPr>
              <a:t>します。</a:t>
            </a:r>
            <a:endParaRPr lang="ja-JP" dirty="0">
              <a:solidFill>
                <a:srgbClr val="55565A"/>
              </a:solidFill>
              <a:ea typeface="ＭＳ Ｐゴシック" panose="020B0600070205080204" pitchFamily="50" charset="-128"/>
              <a:cs typeface="Arial" panose="020B0604020202020204" pitchFamily="34" charset="0"/>
            </a:endParaRPr>
          </a:p>
          <a:p>
            <a:pPr marL="285750" indent="-285750">
              <a:buFont typeface="Arial" panose="020B0604020202020204" pitchFamily="34" charset="0"/>
              <a:buChar char="•"/>
            </a:pPr>
            <a:r>
              <a:rPr lang="ja-JP" dirty="0">
                <a:solidFill>
                  <a:srgbClr val="55565A"/>
                </a:solidFill>
                <a:ea typeface="ＭＳ Ｐゴシック" panose="020B0600070205080204" pitchFamily="50" charset="-128"/>
                <a:cs typeface="Arial" panose="020B0604020202020204" pitchFamily="34" charset="0"/>
              </a:rPr>
              <a:t>ライオンズを含めて全員に交流の機会を与え、彼らが協力できるよう支援</a:t>
            </a:r>
            <a:r>
              <a:rPr lang="ja-JP" altLang="en-US" dirty="0">
                <a:solidFill>
                  <a:srgbClr val="55565A"/>
                </a:solidFill>
                <a:ea typeface="ＭＳ Ｐゴシック" panose="020B0600070205080204" pitchFamily="50" charset="-128"/>
                <a:cs typeface="Arial" panose="020B0604020202020204" pitchFamily="34" charset="0"/>
              </a:rPr>
              <a:t>します。</a:t>
            </a:r>
            <a:endParaRPr lang="ja-JP" dirty="0">
              <a:solidFill>
                <a:srgbClr val="55565A"/>
              </a:solidFill>
              <a:ea typeface="ＭＳ Ｐゴシック" panose="020B0600070205080204" pitchFamily="50" charset="-128"/>
              <a:cs typeface="Arial" panose="020B0604020202020204" pitchFamily="34" charset="0"/>
            </a:endParaRPr>
          </a:p>
          <a:p>
            <a:pPr marL="285750" indent="-285750">
              <a:buFont typeface="Arial" panose="020B0604020202020204" pitchFamily="34" charset="0"/>
              <a:buChar char="•"/>
            </a:pPr>
            <a:r>
              <a:rPr lang="ja-JP" dirty="0">
                <a:solidFill>
                  <a:srgbClr val="55565A"/>
                </a:solidFill>
                <a:ea typeface="ＭＳ Ｐゴシック" panose="020B0600070205080204" pitchFamily="50" charset="-128"/>
                <a:cs typeface="Arial"/>
              </a:rPr>
              <a:t>新しいアイディアに耳を傾け</a:t>
            </a:r>
            <a:r>
              <a:rPr lang="ja-JP" altLang="en-US" dirty="0">
                <a:solidFill>
                  <a:srgbClr val="55565A"/>
                </a:solidFill>
                <a:ea typeface="ＭＳ Ｐゴシック" panose="020B0600070205080204" pitchFamily="50" charset="-128"/>
                <a:cs typeface="Arial"/>
              </a:rPr>
              <a:t>ます。</a:t>
            </a:r>
            <a:endParaRPr lang="ja-JP" dirty="0">
              <a:solidFill>
                <a:srgbClr val="55565A"/>
              </a:solidFill>
              <a:ea typeface="ＭＳ Ｐゴシック" panose="020B0600070205080204" pitchFamily="50" charset="-128"/>
              <a:cs typeface="Arial"/>
            </a:endParaRPr>
          </a:p>
          <a:p>
            <a:pPr marL="285750" indent="-285750">
              <a:buFont typeface="Arial" panose="020B0604020202020204" pitchFamily="34" charset="0"/>
              <a:buChar char="•"/>
            </a:pPr>
            <a:r>
              <a:rPr lang="ja-JP" dirty="0">
                <a:solidFill>
                  <a:srgbClr val="55565A"/>
                </a:solidFill>
                <a:ea typeface="ＭＳ Ｐゴシック" panose="020B0600070205080204" pitchFamily="50" charset="-128"/>
                <a:cs typeface="Arial"/>
              </a:rPr>
              <a:t>失敗</a:t>
            </a:r>
            <a:r>
              <a:rPr lang="ja-JP" altLang="en-US" dirty="0">
                <a:solidFill>
                  <a:srgbClr val="55565A"/>
                </a:solidFill>
                <a:ea typeface="ＭＳ Ｐゴシック" panose="020B0600070205080204" pitchFamily="50" charset="-128"/>
                <a:cs typeface="Arial"/>
              </a:rPr>
              <a:t>を許し</a:t>
            </a:r>
            <a:r>
              <a:rPr lang="ja-JP" dirty="0">
                <a:solidFill>
                  <a:srgbClr val="55565A"/>
                </a:solidFill>
                <a:ea typeface="ＭＳ Ｐゴシック" panose="020B0600070205080204" pitchFamily="50" charset="-128"/>
                <a:cs typeface="Arial"/>
              </a:rPr>
              <a:t>、説明責任を持たせ</a:t>
            </a:r>
            <a:r>
              <a:rPr lang="ja-JP" altLang="en-US" dirty="0">
                <a:solidFill>
                  <a:srgbClr val="55565A"/>
                </a:solidFill>
                <a:ea typeface="ＭＳ Ｐゴシック" panose="020B0600070205080204" pitchFamily="50" charset="-128"/>
                <a:cs typeface="Arial"/>
              </a:rPr>
              <a:t>るようにします。</a:t>
            </a:r>
            <a:endParaRPr lang="ja-JP" dirty="0">
              <a:solidFill>
                <a:srgbClr val="55565A"/>
              </a:solidFill>
              <a:ea typeface="ＭＳ Ｐゴシック" panose="020B0600070205080204" pitchFamily="50" charset="-128"/>
              <a:cs typeface="Arial"/>
            </a:endParaRPr>
          </a:p>
          <a:p>
            <a:pPr marL="285750" indent="-285750">
              <a:buFont typeface="Arial" panose="020B0604020202020204" pitchFamily="34" charset="0"/>
              <a:buChar char="•"/>
            </a:pPr>
            <a:r>
              <a:rPr lang="ja-JP" dirty="0">
                <a:solidFill>
                  <a:srgbClr val="55565A"/>
                </a:solidFill>
                <a:ea typeface="ＭＳ Ｐゴシック" panose="020B0600070205080204" pitchFamily="50" charset="-128"/>
                <a:cs typeface="Arial" panose="020B0604020202020204" pitchFamily="34" charset="0"/>
              </a:rPr>
              <a:t>直接フィードバックを提供</a:t>
            </a:r>
            <a:r>
              <a:rPr lang="ja-JP" altLang="en-US" dirty="0">
                <a:solidFill>
                  <a:srgbClr val="55565A"/>
                </a:solidFill>
                <a:ea typeface="ＭＳ Ｐゴシック" panose="020B0600070205080204" pitchFamily="50" charset="-128"/>
                <a:cs typeface="Arial" panose="020B0604020202020204" pitchFamily="34" charset="0"/>
              </a:rPr>
              <a:t>します。</a:t>
            </a:r>
            <a:endParaRPr lang="ja-JP" dirty="0">
              <a:solidFill>
                <a:srgbClr val="55565A"/>
              </a:solidFill>
              <a:ea typeface="ＭＳ Ｐゴシック" panose="020B0600070205080204" pitchFamily="50" charset="-128"/>
              <a:cs typeface="Arial" panose="020B0604020202020204" pitchFamily="34" charset="0"/>
            </a:endParaRPr>
          </a:p>
          <a:p>
            <a:pPr marL="285750" indent="-285750">
              <a:buFont typeface="Arial" panose="020B0604020202020204" pitchFamily="34" charset="0"/>
              <a:buChar char="•"/>
            </a:pPr>
            <a:r>
              <a:rPr lang="ja-JP" dirty="0">
                <a:solidFill>
                  <a:srgbClr val="55565A"/>
                </a:solidFill>
                <a:ea typeface="ＭＳ Ｐゴシック" panose="020B0600070205080204" pitchFamily="50" charset="-128"/>
                <a:cs typeface="Arial" panose="020B0604020202020204" pitchFamily="34" charset="0"/>
              </a:rPr>
              <a:t>期待を設定</a:t>
            </a:r>
            <a:r>
              <a:rPr lang="ja-JP" altLang="en-US" dirty="0">
                <a:solidFill>
                  <a:srgbClr val="55565A"/>
                </a:solidFill>
                <a:ea typeface="ＭＳ Ｐゴシック" panose="020B0600070205080204" pitchFamily="50" charset="-128"/>
                <a:cs typeface="Arial" panose="020B0604020202020204" pitchFamily="34" charset="0"/>
              </a:rPr>
              <a:t>します。</a:t>
            </a:r>
            <a:endParaRPr lang="ja-JP" dirty="0">
              <a:solidFill>
                <a:srgbClr val="55565A"/>
              </a:solidFill>
              <a:ea typeface="ＭＳ Ｐゴシック" panose="020B0600070205080204" pitchFamily="50" charset="-128"/>
              <a:cs typeface="Arial" panose="020B0604020202020204" pitchFamily="34" charset="0"/>
            </a:endParaRPr>
          </a:p>
          <a:p>
            <a:pPr marL="285750" indent="-285750">
              <a:buFont typeface="Arial" panose="020B0604020202020204" pitchFamily="34" charset="0"/>
              <a:buChar char="•"/>
            </a:pPr>
            <a:r>
              <a:rPr lang="ja-JP" dirty="0">
                <a:solidFill>
                  <a:srgbClr val="55565A"/>
                </a:solidFill>
                <a:ea typeface="ＭＳ Ｐゴシック" panose="020B0600070205080204" pitchFamily="50" charset="-128"/>
                <a:cs typeface="Arial" panose="020B0604020202020204" pitchFamily="34" charset="0"/>
              </a:rPr>
              <a:t>コミュニケーションの方法を決</a:t>
            </a:r>
            <a:r>
              <a:rPr lang="ja-JP" altLang="en-US" dirty="0">
                <a:solidFill>
                  <a:srgbClr val="55565A"/>
                </a:solidFill>
                <a:ea typeface="ＭＳ Ｐゴシック" panose="020B0600070205080204" pitchFamily="50" charset="-128"/>
                <a:cs typeface="Arial" panose="020B0604020202020204" pitchFamily="34" charset="0"/>
              </a:rPr>
              <a:t>ます</a:t>
            </a:r>
            <a:r>
              <a:rPr lang="ja-JP" dirty="0">
                <a:solidFill>
                  <a:srgbClr val="55565A"/>
                </a:solidFill>
                <a:ea typeface="ＭＳ Ｐゴシック" panose="020B0600070205080204" pitchFamily="50" charset="-128"/>
                <a:cs typeface="Arial" panose="020B0604020202020204" pitchFamily="34" charset="0"/>
              </a:rPr>
              <a:t> – 携帯電話、それともEメールがよい</a:t>
            </a:r>
            <a:r>
              <a:rPr lang="ja-JP" altLang="en-US" dirty="0">
                <a:solidFill>
                  <a:srgbClr val="55565A"/>
                </a:solidFill>
                <a:ea typeface="ＭＳ Ｐゴシック" panose="020B0600070205080204" pitchFamily="50" charset="-128"/>
                <a:cs typeface="Arial" panose="020B0604020202020204" pitchFamily="34" charset="0"/>
              </a:rPr>
              <a:t>でしょう</a:t>
            </a:r>
            <a:r>
              <a:rPr lang="ja-JP" dirty="0">
                <a:solidFill>
                  <a:srgbClr val="55565A"/>
                </a:solidFill>
                <a:ea typeface="ＭＳ Ｐゴシック" panose="020B0600070205080204" pitchFamily="50" charset="-128"/>
                <a:cs typeface="Arial" panose="020B0604020202020204" pitchFamily="34" charset="0"/>
              </a:rPr>
              <a:t>か？委員会/グループはどのような頻度で会議を行えばよい</a:t>
            </a:r>
            <a:r>
              <a:rPr lang="ja-JP" altLang="en-US" dirty="0">
                <a:solidFill>
                  <a:srgbClr val="55565A"/>
                </a:solidFill>
                <a:ea typeface="ＭＳ Ｐゴシック" panose="020B0600070205080204" pitchFamily="50" charset="-128"/>
                <a:cs typeface="Arial" panose="020B0604020202020204" pitchFamily="34" charset="0"/>
              </a:rPr>
              <a:t>でしょう</a:t>
            </a:r>
            <a:r>
              <a:rPr lang="ja-JP" dirty="0">
                <a:solidFill>
                  <a:srgbClr val="55565A"/>
                </a:solidFill>
                <a:ea typeface="ＭＳ Ｐゴシック" panose="020B0600070205080204" pitchFamily="50" charset="-128"/>
                <a:cs typeface="Arial" panose="020B0604020202020204" pitchFamily="34" charset="0"/>
              </a:rPr>
              <a:t>か？オンラインでできる作業はある</a:t>
            </a:r>
            <a:r>
              <a:rPr lang="ja-JP" altLang="en-US" dirty="0">
                <a:solidFill>
                  <a:srgbClr val="55565A"/>
                </a:solidFill>
                <a:ea typeface="ＭＳ Ｐゴシック" panose="020B0600070205080204" pitchFamily="50" charset="-128"/>
                <a:cs typeface="Arial" panose="020B0604020202020204" pitchFamily="34" charset="0"/>
              </a:rPr>
              <a:t>でしょう</a:t>
            </a:r>
            <a:r>
              <a:rPr lang="ja-JP" dirty="0">
                <a:solidFill>
                  <a:srgbClr val="55565A"/>
                </a:solidFill>
                <a:ea typeface="ＭＳ Ｐゴシック" panose="020B0600070205080204" pitchFamily="50" charset="-128"/>
                <a:cs typeface="Arial" panose="020B0604020202020204" pitchFamily="34" charset="0"/>
              </a:rPr>
              <a:t>か？彼らはどのような形でリマインダーを受け取りたい</a:t>
            </a:r>
            <a:r>
              <a:rPr lang="ja-JP" altLang="en-US" dirty="0">
                <a:solidFill>
                  <a:srgbClr val="55565A"/>
                </a:solidFill>
                <a:ea typeface="ＭＳ Ｐゴシック" panose="020B0600070205080204" pitchFamily="50" charset="-128"/>
                <a:cs typeface="Arial" panose="020B0604020202020204" pitchFamily="34" charset="0"/>
              </a:rPr>
              <a:t>でしょう</a:t>
            </a:r>
            <a:r>
              <a:rPr lang="ja-JP" dirty="0">
                <a:solidFill>
                  <a:srgbClr val="55565A"/>
                </a:solidFill>
                <a:ea typeface="ＭＳ Ｐゴシック" panose="020B0600070205080204" pitchFamily="50" charset="-128"/>
                <a:cs typeface="Arial" panose="020B0604020202020204" pitchFamily="34" charset="0"/>
              </a:rPr>
              <a:t>か？</a:t>
            </a:r>
          </a:p>
        </p:txBody>
      </p:sp>
      <p:sp>
        <p:nvSpPr>
          <p:cNvPr id="4" name="Slide Number Placeholder 3"/>
          <p:cNvSpPr>
            <a:spLocks noGrp="1"/>
          </p:cNvSpPr>
          <p:nvPr>
            <p:ph type="sldNum" sz="quarter" idx="5"/>
          </p:nvPr>
        </p:nvSpPr>
        <p:spPr>
          <a:xfrm>
            <a:off x="3886200" y="8685213"/>
            <a:ext cx="2971800" cy="458787"/>
          </a:xfrm>
        </p:spPr>
        <p:txBody>
          <a:bodyPr/>
          <a:lstStyle/>
          <a:p>
            <a:fld id="{65F38A34-01B5-8B47-8788-985DCB17BFD7}" type="slidenum">
              <a:rPr lang="en-US" smtClean="0"/>
              <a:t>13</a:t>
            </a:fld>
            <a:endParaRPr lang="en-US" dirty="0"/>
          </a:p>
        </p:txBody>
      </p:sp>
    </p:spTree>
    <p:extLst>
      <p:ext uri="{BB962C8B-B14F-4D97-AF65-F5344CB8AC3E}">
        <p14:creationId xmlns:p14="http://schemas.microsoft.com/office/powerpoint/2010/main" val="13963105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SzPct val="120000"/>
            </a:pPr>
            <a:r>
              <a:rPr lang="ja-JP" dirty="0">
                <a:solidFill>
                  <a:schemeClr val="tx1"/>
                </a:solidFill>
                <a:ea typeface="ＭＳ 明朝" panose="02020609040205080304" pitchFamily="17" charset="-128"/>
                <a:cs typeface="Arial" panose="020B0604020202020204" pitchFamily="34" charset="0"/>
              </a:rPr>
              <a:t>数人のレオクラブ顧問にアンケートを行い、良い雰囲気作り、グループでの協力、積極的傾聴、</a:t>
            </a:r>
            <a:r>
              <a:rPr lang="ja-JP" altLang="en-US" dirty="0">
                <a:ea typeface="ＭＳ 明朝" panose="02020609040205080304" pitchFamily="17" charset="-128"/>
                <a:cs typeface="Arial" panose="020B0604020202020204" pitchFamily="34" charset="0"/>
              </a:rPr>
              <a:t>奉仕をリードすること</a:t>
            </a:r>
            <a:r>
              <a:rPr lang="ja-JP" dirty="0">
                <a:solidFill>
                  <a:schemeClr val="tx1"/>
                </a:solidFill>
                <a:ea typeface="ＭＳ 明朝" panose="02020609040205080304" pitchFamily="17" charset="-128"/>
                <a:cs typeface="Arial" panose="020B0604020202020204" pitchFamily="34" charset="0"/>
              </a:rPr>
              <a:t>について助言を提供してもらいました。これから表示するいくつかのスライドは、その内容をまとめたものです。 </a:t>
            </a:r>
          </a:p>
        </p:txBody>
      </p:sp>
      <p:sp>
        <p:nvSpPr>
          <p:cNvPr id="4" name="Slide Number Placeholder 3"/>
          <p:cNvSpPr>
            <a:spLocks noGrp="1"/>
          </p:cNvSpPr>
          <p:nvPr>
            <p:ph type="sldNum" sz="quarter" idx="5"/>
          </p:nvPr>
        </p:nvSpPr>
        <p:spPr/>
        <p:txBody>
          <a:bodyPr/>
          <a:lstStyle/>
          <a:p>
            <a:fld id="{65F38A34-01B5-8B47-8788-985DCB17BFD7}" type="slidenum">
              <a:rPr lang="en-US" smtClean="0"/>
              <a:t>14</a:t>
            </a:fld>
            <a:endParaRPr lang="en-US" dirty="0"/>
          </a:p>
        </p:txBody>
      </p:sp>
    </p:spTree>
    <p:extLst>
      <p:ext uri="{BB962C8B-B14F-4D97-AF65-F5344CB8AC3E}">
        <p14:creationId xmlns:p14="http://schemas.microsoft.com/office/powerpoint/2010/main" val="14602359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sz="1200" dirty="0">
                <a:solidFill>
                  <a:srgbClr val="55565A"/>
                </a:solidFill>
                <a:ea typeface="ＭＳ 明朝" panose="02020609040205080304" pitchFamily="17" charset="-128"/>
                <a:cs typeface="Arial" charset="0"/>
              </a:rPr>
              <a:t>レオの例会なのですから、彼らが希望し、年度の開始時に合意した通りに、レオ会則及び付則に従って例会を運営してもらいましょう。</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sz="1200" dirty="0">
                <a:solidFill>
                  <a:srgbClr val="55565A"/>
                </a:solidFill>
                <a:ea typeface="ＭＳ 明朝" panose="02020609040205080304" pitchFamily="17" charset="-128"/>
                <a:cs typeface="Arial" charset="0"/>
              </a:rPr>
              <a:t>中立的な環境を醸成し、全員が</a:t>
            </a:r>
            <a:r>
              <a:rPr lang="ja-JP" altLang="en-US" sz="1200" dirty="0">
                <a:solidFill>
                  <a:srgbClr val="55565A"/>
                </a:solidFill>
                <a:ea typeface="ＭＳ 明朝" panose="02020609040205080304" pitchFamily="17" charset="-128"/>
                <a:cs typeface="Arial" charset="0"/>
              </a:rPr>
              <a:t>「自分は</a:t>
            </a:r>
            <a:r>
              <a:rPr lang="ja-JP" sz="1200" dirty="0">
                <a:solidFill>
                  <a:srgbClr val="55565A"/>
                </a:solidFill>
                <a:ea typeface="ＭＳ 明朝" panose="02020609040205080304" pitchFamily="17" charset="-128"/>
                <a:cs typeface="Arial" charset="0"/>
              </a:rPr>
              <a:t>歓迎されている</a:t>
            </a:r>
            <a:r>
              <a:rPr lang="ja-JP" altLang="en-US" sz="1200" dirty="0">
                <a:solidFill>
                  <a:srgbClr val="55565A"/>
                </a:solidFill>
                <a:ea typeface="ＭＳ 明朝" panose="02020609040205080304" pitchFamily="17" charset="-128"/>
                <a:cs typeface="Arial" charset="0"/>
              </a:rPr>
              <a:t>」</a:t>
            </a:r>
            <a:r>
              <a:rPr lang="ja-JP" sz="1200" dirty="0">
                <a:solidFill>
                  <a:srgbClr val="55565A"/>
                </a:solidFill>
                <a:ea typeface="ＭＳ 明朝" panose="02020609040205080304" pitchFamily="17" charset="-128"/>
                <a:cs typeface="Arial" charset="0"/>
              </a:rPr>
              <a:t>と感じられるようにしてください。</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sz="1200" dirty="0">
                <a:solidFill>
                  <a:srgbClr val="55565A"/>
                </a:solidFill>
                <a:ea typeface="ＭＳ 明朝" panose="02020609040205080304" pitchFamily="17" charset="-128"/>
                <a:cs typeface="Arial" charset="0"/>
              </a:rPr>
              <a:t>自由に話し合ってもらいましょう – 口を出しすぎてはいけません。</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sz="1200" dirty="0">
                <a:solidFill>
                  <a:srgbClr val="55565A"/>
                </a:solidFill>
                <a:ea typeface="ＭＳ 明朝" panose="02020609040205080304" pitchFamily="17" charset="-128"/>
                <a:cs typeface="Arial" charset="0"/>
              </a:rPr>
              <a:t>楽しみましょう！食べながら行ってもよいし、</a:t>
            </a:r>
            <a:r>
              <a:rPr lang="ja-JP" altLang="en-US" sz="1200" dirty="0">
                <a:solidFill>
                  <a:srgbClr val="55565A"/>
                </a:solidFill>
                <a:ea typeface="ＭＳ 明朝" panose="02020609040205080304" pitchFamily="17" charset="-128"/>
                <a:cs typeface="Arial" charset="0"/>
              </a:rPr>
              <a:t>例会のはじめに</a:t>
            </a:r>
            <a:r>
              <a:rPr lang="ja-JP" sz="1200" dirty="0">
                <a:solidFill>
                  <a:srgbClr val="55565A"/>
                </a:solidFill>
                <a:ea typeface="ＭＳ 明朝" panose="02020609040205080304" pitchFamily="17" charset="-128"/>
                <a:cs typeface="Arial" charset="0"/>
              </a:rPr>
              <a:t>アイスブレーカーやゲーム</a:t>
            </a:r>
            <a:r>
              <a:rPr lang="ja-JP" altLang="en-US" sz="1200" dirty="0">
                <a:solidFill>
                  <a:srgbClr val="55565A"/>
                </a:solidFill>
                <a:ea typeface="ＭＳ 明朝" panose="02020609040205080304" pitchFamily="17" charset="-128"/>
                <a:cs typeface="Arial" charset="0"/>
              </a:rPr>
              <a:t>をし</a:t>
            </a:r>
            <a:r>
              <a:rPr lang="ja-JP" sz="1200" dirty="0">
                <a:solidFill>
                  <a:srgbClr val="55565A"/>
                </a:solidFill>
                <a:ea typeface="ＭＳ 明朝" panose="02020609040205080304" pitchFamily="17" charset="-128"/>
                <a:cs typeface="Arial" charset="0"/>
              </a:rPr>
              <a:t>てもよいでしょう。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sz="1200" dirty="0">
                <a:solidFill>
                  <a:srgbClr val="55565A"/>
                </a:solidFill>
                <a:ea typeface="ＭＳ 明朝" panose="02020609040205080304" pitchFamily="17" charset="-128"/>
                <a:cs typeface="Arial" charset="0"/>
              </a:rPr>
              <a:t>自分たちの成果のすべてを祝う年度末の</a:t>
            </a:r>
            <a:r>
              <a:rPr lang="ja-JP" altLang="en-US" sz="1200" dirty="0">
                <a:solidFill>
                  <a:srgbClr val="55565A"/>
                </a:solidFill>
                <a:ea typeface="ＭＳ 明朝" panose="02020609040205080304" pitchFamily="17" charset="-128"/>
                <a:cs typeface="Arial" charset="0"/>
              </a:rPr>
              <a:t>打ち上げ</a:t>
            </a:r>
            <a:r>
              <a:rPr lang="ja-JP" sz="1200" dirty="0">
                <a:solidFill>
                  <a:srgbClr val="55565A"/>
                </a:solidFill>
                <a:ea typeface="ＭＳ 明朝" panose="02020609040205080304" pitchFamily="17" charset="-128"/>
                <a:cs typeface="Arial" charset="0"/>
              </a:rPr>
              <a:t>パーティを開きます。年間を通じて</a:t>
            </a:r>
            <a:r>
              <a:rPr lang="ja-JP" altLang="en-US" sz="1200" dirty="0">
                <a:solidFill>
                  <a:srgbClr val="55565A"/>
                </a:solidFill>
                <a:ea typeface="ＭＳ 明朝" panose="02020609040205080304" pitchFamily="17" charset="-128"/>
                <a:cs typeface="Arial" charset="0"/>
              </a:rPr>
              <a:t>、</a:t>
            </a:r>
            <a:r>
              <a:rPr lang="ja-JP" sz="1200" dirty="0">
                <a:solidFill>
                  <a:srgbClr val="55565A"/>
                </a:solidFill>
                <a:ea typeface="ＭＳ 明朝" panose="02020609040205080304" pitchFamily="17" charset="-128"/>
                <a:cs typeface="Arial" charset="0"/>
              </a:rPr>
              <a:t>貢献してくれたレオにチケットを渡しておき、そのパーティで賞品を渡してもよいでしょう。 </a:t>
            </a:r>
          </a:p>
        </p:txBody>
      </p:sp>
    </p:spTree>
    <p:extLst>
      <p:ext uri="{BB962C8B-B14F-4D97-AF65-F5344CB8AC3E}">
        <p14:creationId xmlns:p14="http://schemas.microsoft.com/office/powerpoint/2010/main" val="21446532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l" rtl="0" fontAlgn="base">
              <a:buFont typeface="Arial" panose="020B0604020202020204" pitchFamily="34" charset="0"/>
              <a:buChar char="•"/>
            </a:pPr>
            <a:r>
              <a:rPr lang="ja-JP" b="0" i="0" dirty="0">
                <a:solidFill>
                  <a:srgbClr val="000000"/>
                </a:solidFill>
                <a:effectLst/>
                <a:ea typeface="ＭＳ 明朝" panose="02020609040205080304" pitchFamily="17" charset="-128"/>
              </a:rPr>
              <a:t>奉仕活動、資金獲得活動、例会での話し合いのために小グループを作ることができます。</a:t>
            </a:r>
          </a:p>
          <a:p>
            <a:pPr marL="285750" indent="-285750" algn="l" rtl="0" fontAlgn="base">
              <a:buFont typeface="Arial" panose="020B0604020202020204" pitchFamily="34" charset="0"/>
              <a:buChar char="•"/>
            </a:pPr>
            <a:r>
              <a:rPr lang="ja-JP" b="0" i="0" dirty="0">
                <a:solidFill>
                  <a:srgbClr val="000000"/>
                </a:solidFill>
                <a:effectLst/>
                <a:ea typeface="ＭＳ 明朝" panose="02020609040205080304" pitchFamily="17" charset="-128"/>
              </a:rPr>
              <a:t>小グループを作る方法を選びます。</a:t>
            </a:r>
          </a:p>
          <a:p>
            <a:pPr marL="742950" lvl="1" indent="-285750" algn="l" rtl="0" fontAlgn="base">
              <a:buFont typeface="Arial" panose="020B0604020202020204" pitchFamily="34" charset="0"/>
              <a:buChar char="•"/>
            </a:pPr>
            <a:r>
              <a:rPr lang="ja-JP" b="0" i="0" dirty="0">
                <a:solidFill>
                  <a:srgbClr val="000000"/>
                </a:solidFill>
                <a:effectLst/>
                <a:ea typeface="ＭＳ 明朝" panose="02020609040205080304" pitchFamily="17" charset="-128"/>
              </a:rPr>
              <a:t>1組のカードから引く、服装の似ている人で集まる</a:t>
            </a:r>
            <a:r>
              <a:rPr lang="ja-JP" altLang="en-US" b="0" i="0" dirty="0">
                <a:solidFill>
                  <a:srgbClr val="000000"/>
                </a:solidFill>
                <a:effectLst/>
                <a:ea typeface="ＭＳ 明朝" panose="02020609040205080304" pitchFamily="17" charset="-128"/>
              </a:rPr>
              <a:t>、など</a:t>
            </a:r>
            <a:endParaRPr lang="ja-JP" b="0" i="0" dirty="0">
              <a:solidFill>
                <a:srgbClr val="000000"/>
              </a:solidFill>
              <a:effectLst/>
              <a:ea typeface="ＭＳ 明朝" panose="02020609040205080304" pitchFamily="17" charset="-128"/>
            </a:endParaRPr>
          </a:p>
          <a:p>
            <a:pPr marL="742950" lvl="1" indent="-285750" algn="l" rtl="0" fontAlgn="base">
              <a:buFont typeface="Arial" panose="020B0604020202020204" pitchFamily="34" charset="0"/>
              <a:buChar char="•"/>
            </a:pPr>
            <a:r>
              <a:rPr lang="ja-JP" b="0" i="0" dirty="0">
                <a:solidFill>
                  <a:srgbClr val="000000"/>
                </a:solidFill>
                <a:effectLst/>
                <a:ea typeface="ＭＳ 明朝" panose="02020609040205080304" pitchFamily="17" charset="-128"/>
              </a:rPr>
              <a:t>番号を振る：1の人で集まる、2の人で集まる、など</a:t>
            </a:r>
          </a:p>
          <a:p>
            <a:pPr marL="742950" lvl="1" indent="-285750" algn="l" rtl="0" fontAlgn="base">
              <a:buFont typeface="Arial" panose="020B0604020202020204" pitchFamily="34" charset="0"/>
              <a:buChar char="•"/>
            </a:pPr>
            <a:r>
              <a:rPr lang="ja-JP" b="0" i="0" dirty="0">
                <a:solidFill>
                  <a:srgbClr val="000000"/>
                </a:solidFill>
                <a:effectLst/>
                <a:ea typeface="ＭＳ 明朝" panose="02020609040205080304" pitchFamily="17" charset="-128"/>
              </a:rPr>
              <a:t>色の</a:t>
            </a:r>
            <a:r>
              <a:rPr lang="ja-JP" altLang="en-US" dirty="0">
                <a:solidFill>
                  <a:srgbClr val="000000"/>
                </a:solidFill>
                <a:ea typeface="ＭＳ 明朝" panose="02020609040205080304" pitchFamily="17" charset="-128"/>
              </a:rPr>
              <a:t>つ</a:t>
            </a:r>
            <a:r>
              <a:rPr lang="ja-JP" altLang="en-US" b="0" i="0" dirty="0">
                <a:solidFill>
                  <a:srgbClr val="000000"/>
                </a:solidFill>
                <a:effectLst/>
                <a:ea typeface="ＭＳ 明朝" panose="02020609040205080304" pitchFamily="17" charset="-128"/>
              </a:rPr>
              <a:t>いた</a:t>
            </a:r>
            <a:r>
              <a:rPr lang="ja-JP" b="0" i="0" dirty="0">
                <a:solidFill>
                  <a:srgbClr val="000000"/>
                </a:solidFill>
                <a:effectLst/>
                <a:ea typeface="ＭＳ 明朝" panose="02020609040205080304" pitchFamily="17" charset="-128"/>
              </a:rPr>
              <a:t>紙を配る：赤で集まる、青で集まる、など</a:t>
            </a:r>
          </a:p>
          <a:p>
            <a:pPr marL="742950" lvl="1" indent="-285750" algn="l" rtl="0" fontAlgn="base">
              <a:buFont typeface="Arial" panose="020B0604020202020204" pitchFamily="34" charset="0"/>
              <a:buChar char="•"/>
            </a:pPr>
            <a:r>
              <a:rPr lang="ja-JP" b="0" i="0" dirty="0">
                <a:solidFill>
                  <a:srgbClr val="000000"/>
                </a:solidFill>
                <a:effectLst/>
                <a:ea typeface="ＭＳ 明朝" panose="02020609040205080304" pitchFamily="17" charset="-128"/>
              </a:rPr>
              <a:t>レオが互いに知り合えるよう、無作為にグループを作ることを目指しましょう。</a:t>
            </a:r>
          </a:p>
          <a:p>
            <a:pPr marL="285750" indent="-285750" algn="l" rtl="0" fontAlgn="base">
              <a:buFont typeface="Arial" panose="020B0604020202020204" pitchFamily="34" charset="0"/>
              <a:buChar char="•"/>
            </a:pPr>
            <a:r>
              <a:rPr lang="ja-JP" altLang="en-US" b="0" i="0" dirty="0">
                <a:solidFill>
                  <a:srgbClr val="000000"/>
                </a:solidFill>
                <a:effectLst/>
                <a:ea typeface="ＭＳ 明朝" panose="02020609040205080304" pitchFamily="17" charset="-128"/>
              </a:rPr>
              <a:t>協力の基準について話し合い、共有します</a:t>
            </a:r>
            <a:r>
              <a:rPr lang="ja-JP" b="0" i="0" dirty="0">
                <a:solidFill>
                  <a:srgbClr val="000000"/>
                </a:solidFill>
                <a:effectLst/>
                <a:ea typeface="ＭＳ 明朝" panose="02020609040205080304" pitchFamily="17" charset="-128"/>
              </a:rPr>
              <a:t> -</a:t>
            </a:r>
            <a:r>
              <a:rPr lang="en-US" altLang="ja-JP" b="0" i="0" dirty="0">
                <a:solidFill>
                  <a:srgbClr val="000000"/>
                </a:solidFill>
                <a:effectLst/>
                <a:ea typeface="ＭＳ 明朝" panose="02020609040205080304" pitchFamily="17" charset="-128"/>
              </a:rPr>
              <a:t> </a:t>
            </a:r>
            <a:r>
              <a:rPr lang="ja-JP" altLang="en-US" b="0" i="0" dirty="0">
                <a:solidFill>
                  <a:srgbClr val="000000"/>
                </a:solidFill>
                <a:effectLst/>
                <a:ea typeface="ＭＳ 明朝" panose="02020609040205080304" pitchFamily="17" charset="-128"/>
              </a:rPr>
              <a:t>協力ということについて、どのような基準</a:t>
            </a:r>
            <a:r>
              <a:rPr lang="en-US" altLang="ja-JP" b="0" i="0" dirty="0">
                <a:solidFill>
                  <a:srgbClr val="000000"/>
                </a:solidFill>
                <a:effectLst/>
                <a:ea typeface="ＭＳ 明朝" panose="02020609040205080304" pitchFamily="17" charset="-128"/>
              </a:rPr>
              <a:t>/</a:t>
            </a:r>
            <a:r>
              <a:rPr lang="ja-JP" altLang="en-US" b="0" i="0" dirty="0">
                <a:solidFill>
                  <a:srgbClr val="000000"/>
                </a:solidFill>
                <a:effectLst/>
                <a:ea typeface="ＭＳ 明朝" panose="02020609040205080304" pitchFamily="17" charset="-128"/>
              </a:rPr>
              <a:t>期待を設定すればよいでしょうか？</a:t>
            </a:r>
            <a:endParaRPr lang="ja-JP" b="0" i="0" dirty="0">
              <a:solidFill>
                <a:srgbClr val="000000"/>
              </a:solidFill>
              <a:effectLst/>
              <a:ea typeface="ＭＳ 明朝" panose="02020609040205080304" pitchFamily="17" charset="-128"/>
            </a:endParaRPr>
          </a:p>
          <a:p>
            <a:pPr marL="285750" indent="-285750">
              <a:buFont typeface="Arial,Sans-Serif" panose="020B0604020202020204" pitchFamily="34" charset="0"/>
              <a:buChar char="•"/>
            </a:pPr>
            <a:r>
              <a:rPr lang="ja-JP" dirty="0">
                <a:solidFill>
                  <a:srgbClr val="000000"/>
                </a:solidFill>
                <a:ea typeface="ＭＳ 明朝" panose="02020609040205080304" pitchFamily="17" charset="-128"/>
              </a:rPr>
              <a:t>全員が参加し、貢献するよう促します。</a:t>
            </a:r>
          </a:p>
          <a:p>
            <a:pPr marL="285750" indent="-285750">
              <a:buFont typeface="Arial,Sans-Serif" panose="020B0604020202020204" pitchFamily="34" charset="0"/>
              <a:buChar char="•"/>
            </a:pPr>
            <a:r>
              <a:rPr lang="ja-JP" dirty="0">
                <a:solidFill>
                  <a:srgbClr val="000000"/>
                </a:solidFill>
                <a:ea typeface="ＭＳ 明朝" panose="02020609040205080304" pitchFamily="17" charset="-128"/>
              </a:rPr>
              <a:t>新しいアイディアを支持します。</a:t>
            </a:r>
          </a:p>
        </p:txBody>
      </p:sp>
      <p:sp>
        <p:nvSpPr>
          <p:cNvPr id="4" name="Slide Number Placeholder 3"/>
          <p:cNvSpPr>
            <a:spLocks noGrp="1"/>
          </p:cNvSpPr>
          <p:nvPr>
            <p:ph type="sldNum" sz="quarter" idx="5"/>
          </p:nvPr>
        </p:nvSpPr>
        <p:spPr/>
        <p:txBody>
          <a:bodyPr/>
          <a:lstStyle/>
          <a:p>
            <a:fld id="{65F38A34-01B5-8B47-8788-985DCB17BFD7}" type="slidenum">
              <a:rPr lang="en-US" smtClean="0"/>
              <a:t>16</a:t>
            </a:fld>
            <a:endParaRPr lang="en-US" dirty="0"/>
          </a:p>
        </p:txBody>
      </p:sp>
    </p:spTree>
    <p:extLst>
      <p:ext uri="{BB962C8B-B14F-4D97-AF65-F5344CB8AC3E}">
        <p14:creationId xmlns:p14="http://schemas.microsoft.com/office/powerpoint/2010/main" val="42088686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1200"/>
              </a:spcAft>
              <a:defRPr/>
            </a:pPr>
            <a:r>
              <a:rPr lang="ja-JP" sz="1200" dirty="0">
                <a:solidFill>
                  <a:srgbClr val="55565A"/>
                </a:solidFill>
                <a:ea typeface="ＭＳ 明朝" panose="02020609040205080304" pitchFamily="17" charset="-128"/>
                <a:cs typeface="Arial" charset="0"/>
              </a:rPr>
              <a:t>積極的傾聴</a:t>
            </a:r>
          </a:p>
          <a:p>
            <a:pPr marL="171450" indent="-171450">
              <a:spcBef>
                <a:spcPts val="0"/>
              </a:spcBef>
              <a:spcAft>
                <a:spcPts val="1200"/>
              </a:spcAft>
              <a:buFont typeface="Arial" panose="020B0604020202020204" pitchFamily="34" charset="0"/>
              <a:buChar char="•"/>
              <a:defRPr/>
            </a:pPr>
            <a:r>
              <a:rPr lang="ja-JP" sz="1200" dirty="0">
                <a:solidFill>
                  <a:srgbClr val="55565A"/>
                </a:solidFill>
                <a:ea typeface="ＭＳ 明朝" panose="02020609040205080304" pitchFamily="17" charset="-128"/>
                <a:cs typeface="Arial" charset="0"/>
              </a:rPr>
              <a:t>例会の間は携帯電話をオフにするよう、レオに促します。</a:t>
            </a:r>
          </a:p>
          <a:p>
            <a:pPr marL="171450" indent="-171450">
              <a:spcBef>
                <a:spcPts val="0"/>
              </a:spcBef>
              <a:spcAft>
                <a:spcPts val="1200"/>
              </a:spcAft>
              <a:buFont typeface="Arial" panose="020B0604020202020204" pitchFamily="34" charset="0"/>
              <a:buChar char="•"/>
              <a:defRPr/>
            </a:pPr>
            <a:r>
              <a:rPr lang="ja-JP" altLang="en-US" sz="1200" dirty="0">
                <a:solidFill>
                  <a:srgbClr val="55565A"/>
                </a:solidFill>
                <a:ea typeface="ＭＳ 明朝" panose="02020609040205080304" pitchFamily="17" charset="-128"/>
                <a:cs typeface="Arial" charset="0"/>
              </a:rPr>
              <a:t>レオと視線を交わし、レオにも仲間と視線を交わし合うよう促します。 </a:t>
            </a:r>
            <a:endParaRPr lang="ja-JP" sz="1200" dirty="0">
              <a:solidFill>
                <a:srgbClr val="55565A"/>
              </a:solidFill>
              <a:ea typeface="ＭＳ 明朝" panose="02020609040205080304" pitchFamily="17" charset="-128"/>
              <a:cs typeface="Arial" charset="0"/>
            </a:endParaRPr>
          </a:p>
          <a:p>
            <a:pPr marL="171450" indent="-171450">
              <a:spcBef>
                <a:spcPts val="0"/>
              </a:spcBef>
              <a:spcAft>
                <a:spcPts val="1200"/>
              </a:spcAft>
              <a:buFont typeface="Arial" panose="020B0604020202020204" pitchFamily="34" charset="0"/>
              <a:buChar char="•"/>
              <a:defRPr/>
            </a:pPr>
            <a:r>
              <a:rPr lang="ja-JP" sz="1200" dirty="0">
                <a:solidFill>
                  <a:srgbClr val="55565A"/>
                </a:solidFill>
                <a:ea typeface="ＭＳ 明朝" panose="02020609040205080304" pitchFamily="17" charset="-128"/>
                <a:cs typeface="Arial" charset="0"/>
              </a:rPr>
              <a:t>例会を通じて質問を投げかけることで</a:t>
            </a:r>
            <a:r>
              <a:rPr lang="ja-JP" altLang="en-US" sz="1200" dirty="0">
                <a:solidFill>
                  <a:srgbClr val="55565A"/>
                </a:solidFill>
                <a:ea typeface="ＭＳ 明朝" panose="02020609040205080304" pitchFamily="17" charset="-128"/>
                <a:cs typeface="Arial" charset="0"/>
              </a:rPr>
              <a:t>、</a:t>
            </a:r>
            <a:r>
              <a:rPr lang="ja-JP" sz="1200" dirty="0">
                <a:solidFill>
                  <a:srgbClr val="55565A"/>
                </a:solidFill>
                <a:ea typeface="ＭＳ 明朝" panose="02020609040205080304" pitchFamily="17" charset="-128"/>
                <a:cs typeface="Arial" charset="0"/>
              </a:rPr>
              <a:t>レオが参加し続けるように</a:t>
            </a:r>
            <a:r>
              <a:rPr lang="ja-JP" altLang="en-US" sz="1200" dirty="0">
                <a:solidFill>
                  <a:srgbClr val="55565A"/>
                </a:solidFill>
                <a:ea typeface="ＭＳ 明朝" panose="02020609040205080304" pitchFamily="17" charset="-128"/>
                <a:cs typeface="Arial" charset="0"/>
              </a:rPr>
              <a:t>します。また、</a:t>
            </a:r>
            <a:r>
              <a:rPr lang="ja-JP" sz="1200" dirty="0">
                <a:solidFill>
                  <a:srgbClr val="55565A"/>
                </a:solidFill>
                <a:ea typeface="ＭＳ 明朝" panose="02020609040205080304" pitchFamily="17" charset="-128"/>
                <a:cs typeface="Arial" charset="0"/>
              </a:rPr>
              <a:t>イベントを</a:t>
            </a:r>
            <a:r>
              <a:rPr lang="ja-JP" altLang="en-US" sz="1200" dirty="0">
                <a:solidFill>
                  <a:srgbClr val="55565A"/>
                </a:solidFill>
                <a:ea typeface="ＭＳ 明朝" panose="02020609040205080304" pitchFamily="17" charset="-128"/>
                <a:cs typeface="Arial" charset="0"/>
              </a:rPr>
              <a:t>開催</a:t>
            </a:r>
            <a:r>
              <a:rPr lang="ja-JP" sz="1200" dirty="0">
                <a:solidFill>
                  <a:srgbClr val="55565A"/>
                </a:solidFill>
                <a:ea typeface="ＭＳ 明朝" panose="02020609040205080304" pitchFamily="17" charset="-128"/>
                <a:cs typeface="Arial" charset="0"/>
              </a:rPr>
              <a:t>した後には</a:t>
            </a:r>
            <a:r>
              <a:rPr lang="ja-JP" altLang="en-US" sz="1200" dirty="0">
                <a:solidFill>
                  <a:srgbClr val="55565A"/>
                </a:solidFill>
                <a:ea typeface="ＭＳ 明朝" panose="02020609040205080304" pitchFamily="17" charset="-128"/>
                <a:cs typeface="Arial" charset="0"/>
              </a:rPr>
              <a:t>、</a:t>
            </a:r>
            <a:r>
              <a:rPr lang="ja-JP" sz="1200" dirty="0">
                <a:solidFill>
                  <a:srgbClr val="55565A"/>
                </a:solidFill>
                <a:ea typeface="ＭＳ 明朝" panose="02020609040205080304" pitchFamily="17" charset="-128"/>
                <a:cs typeface="Arial" charset="0"/>
              </a:rPr>
              <a:t>レオに自分の体験を振り返るよう求めましょう。</a:t>
            </a:r>
          </a:p>
          <a:p>
            <a:pPr marL="171450" indent="-171450">
              <a:spcBef>
                <a:spcPts val="0"/>
              </a:spcBef>
              <a:spcAft>
                <a:spcPts val="1200"/>
              </a:spcAft>
              <a:buFont typeface="Arial" panose="020B0604020202020204" pitchFamily="34" charset="0"/>
              <a:buChar char="•"/>
              <a:defRPr/>
            </a:pPr>
            <a:r>
              <a:rPr lang="ja-JP" sz="1200" dirty="0">
                <a:solidFill>
                  <a:srgbClr val="55565A"/>
                </a:solidFill>
                <a:ea typeface="ＭＳ 明朝" panose="02020609040205080304" pitchFamily="17" charset="-128"/>
                <a:cs typeface="Arial" charset="0"/>
              </a:rPr>
              <a:t>例会に先立って議事次第を作成し、レオと共有します – 可能な限りそれに従うようにしてください。</a:t>
            </a:r>
          </a:p>
        </p:txBody>
      </p:sp>
    </p:spTree>
    <p:extLst>
      <p:ext uri="{BB962C8B-B14F-4D97-AF65-F5344CB8AC3E}">
        <p14:creationId xmlns:p14="http://schemas.microsoft.com/office/powerpoint/2010/main" val="4468498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rtl="0" fontAlgn="base">
              <a:buFont typeface="Arial" panose="020B0604020202020204" pitchFamily="34" charset="0"/>
              <a:buNone/>
            </a:pPr>
            <a:r>
              <a:rPr lang="ja-JP" b="0" i="0" dirty="0">
                <a:solidFill>
                  <a:srgbClr val="000000"/>
                </a:solidFill>
                <a:effectLst/>
                <a:ea typeface="ＭＳ 明朝" panose="02020609040205080304" pitchFamily="17" charset="-128"/>
              </a:rPr>
              <a:t>どうすれば、レオが奉仕をリードするよう促すことができるでしょうか？</a:t>
            </a:r>
          </a:p>
          <a:p>
            <a:pPr marL="285750" indent="-285750" algn="l" rtl="0" fontAlgn="base">
              <a:buFont typeface="Arial" panose="020B0604020202020204" pitchFamily="34" charset="0"/>
              <a:buChar char="•"/>
            </a:pPr>
            <a:r>
              <a:rPr lang="ja-JP" b="0" i="0" dirty="0">
                <a:solidFill>
                  <a:srgbClr val="000000"/>
                </a:solidFill>
                <a:effectLst/>
                <a:ea typeface="ＭＳ 明朝" panose="02020609040205080304" pitchFamily="17" charset="-128"/>
              </a:rPr>
              <a:t>レオの一人ひとりに、リードする機会を与えましょう – さまざまなレオに役職に就いてもらうことを目指しま</a:t>
            </a:r>
            <a:r>
              <a:rPr lang="ja-JP" altLang="en-US" b="0" i="0" dirty="0">
                <a:solidFill>
                  <a:srgbClr val="000000"/>
                </a:solidFill>
                <a:effectLst/>
                <a:ea typeface="ＭＳ 明朝" panose="02020609040205080304" pitchFamily="17" charset="-128"/>
              </a:rPr>
              <a:t>す</a:t>
            </a:r>
            <a:r>
              <a:rPr lang="ja-JP" b="0" i="0" dirty="0">
                <a:solidFill>
                  <a:srgbClr val="000000"/>
                </a:solidFill>
                <a:effectLst/>
                <a:ea typeface="ＭＳ 明朝" panose="02020609040205080304" pitchFamily="17" charset="-128"/>
              </a:rPr>
              <a:t>。</a:t>
            </a:r>
          </a:p>
          <a:p>
            <a:pPr marL="285750" indent="-285750" algn="l" rtl="0" fontAlgn="base">
              <a:buFont typeface="Arial" panose="020B0604020202020204" pitchFamily="34" charset="0"/>
              <a:buChar char="•"/>
            </a:pPr>
            <a:r>
              <a:rPr lang="ja-JP" b="0" i="0" dirty="0">
                <a:solidFill>
                  <a:srgbClr val="000000"/>
                </a:solidFill>
                <a:effectLst/>
                <a:ea typeface="ＭＳ 明朝" panose="02020609040205080304" pitchFamily="17" charset="-128"/>
              </a:rPr>
              <a:t>積極的に褒めるようにします。  </a:t>
            </a:r>
          </a:p>
          <a:p>
            <a:pPr marL="285750" indent="-285750" algn="l" rtl="0" fontAlgn="base">
              <a:buFont typeface="Arial" panose="020B0604020202020204" pitchFamily="34" charset="0"/>
              <a:buChar char="•"/>
            </a:pPr>
            <a:r>
              <a:rPr lang="ja-JP" b="0" i="0" dirty="0">
                <a:solidFill>
                  <a:srgbClr val="000000"/>
                </a:solidFill>
                <a:effectLst/>
                <a:ea typeface="ＭＳ 明朝" panose="02020609040205080304" pitchFamily="17" charset="-128"/>
              </a:rPr>
              <a:t>十分に前もって計画しましょう - lionsinternational.org</a:t>
            </a:r>
            <a:r>
              <a:rPr lang="en-US" altLang="ja-JP" b="0" i="0" dirty="0">
                <a:solidFill>
                  <a:srgbClr val="000000"/>
                </a:solidFill>
                <a:effectLst/>
                <a:ea typeface="ＭＳ 明朝" panose="02020609040205080304" pitchFamily="17" charset="-128"/>
              </a:rPr>
              <a:t>/ja</a:t>
            </a:r>
            <a:r>
              <a:rPr lang="ja-JP" b="0" i="0" dirty="0">
                <a:solidFill>
                  <a:srgbClr val="000000"/>
                </a:solidFill>
                <a:effectLst/>
                <a:ea typeface="ＭＳ 明朝" panose="02020609040205080304" pitchFamily="17" charset="-128"/>
              </a:rPr>
              <a:t>に事業企画ガイドが掲載されています。</a:t>
            </a:r>
          </a:p>
          <a:p>
            <a:pPr marL="285750" indent="-285750" algn="l" rtl="0" fontAlgn="base">
              <a:buFont typeface="Arial" panose="020B0604020202020204" pitchFamily="34" charset="0"/>
              <a:buChar char="•"/>
            </a:pPr>
            <a:r>
              <a:rPr lang="ja-JP" b="0" i="0" dirty="0">
                <a:solidFill>
                  <a:srgbClr val="000000"/>
                </a:solidFill>
                <a:effectLst/>
                <a:ea typeface="ＭＳ 明朝" panose="02020609040205080304" pitchFamily="17" charset="-128"/>
              </a:rPr>
              <a:t>地域社会のニーズを評価し、行動計画を立てます。  </a:t>
            </a:r>
          </a:p>
          <a:p>
            <a:pPr marL="285750" indent="-285750" algn="l" rtl="0" fontAlgn="base">
              <a:buFont typeface="Arial" panose="020B0604020202020204" pitchFamily="34" charset="0"/>
              <a:buChar char="•"/>
            </a:pPr>
            <a:r>
              <a:rPr lang="ja-JP" altLang="en-US" b="0" i="0" dirty="0">
                <a:solidFill>
                  <a:srgbClr val="000000"/>
                </a:solidFill>
                <a:effectLst/>
                <a:ea typeface="ＭＳ 明朝" panose="02020609040205080304" pitchFamily="17" charset="-128"/>
              </a:rPr>
              <a:t>年少の</a:t>
            </a:r>
            <a:r>
              <a:rPr lang="ja-JP" b="0" i="0" dirty="0">
                <a:solidFill>
                  <a:srgbClr val="000000"/>
                </a:solidFill>
                <a:effectLst/>
                <a:ea typeface="ＭＳ 明朝" panose="02020609040205080304" pitchFamily="17" charset="-128"/>
              </a:rPr>
              <a:t>レオは、人々に連絡する方法を教わる必要があるかもしれません。彼らに台本を与えましょう。 </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ja-JP" altLang="en-US" dirty="0">
                <a:solidFill>
                  <a:srgbClr val="000000"/>
                </a:solidFill>
                <a:ea typeface="ＭＳ 明朝" panose="02020609040205080304" pitchFamily="17" charset="-128"/>
              </a:rPr>
              <a:t>自治体職員</a:t>
            </a:r>
            <a:r>
              <a:rPr lang="ja-JP" b="0" i="0" dirty="0">
                <a:solidFill>
                  <a:srgbClr val="000000"/>
                </a:solidFill>
                <a:effectLst/>
                <a:ea typeface="ＭＳ 明朝" panose="02020609040205080304" pitchFamily="17" charset="-128"/>
              </a:rPr>
              <a:t>や校長など、地域の人々と関係を築くことの重要性を強調します。</a:t>
            </a:r>
          </a:p>
        </p:txBody>
      </p:sp>
      <p:sp>
        <p:nvSpPr>
          <p:cNvPr id="4" name="Slide Number Placeholder 3"/>
          <p:cNvSpPr>
            <a:spLocks noGrp="1"/>
          </p:cNvSpPr>
          <p:nvPr>
            <p:ph type="sldNum" sz="quarter" idx="5"/>
          </p:nvPr>
        </p:nvSpPr>
        <p:spPr/>
        <p:txBody>
          <a:bodyPr/>
          <a:lstStyle/>
          <a:p>
            <a:fld id="{65F38A34-01B5-8B47-8788-985DCB17BFD7}" type="slidenum">
              <a:rPr lang="en-US" smtClean="0"/>
              <a:t>18</a:t>
            </a:fld>
            <a:endParaRPr lang="en-US" dirty="0"/>
          </a:p>
        </p:txBody>
      </p:sp>
    </p:spTree>
    <p:extLst>
      <p:ext uri="{BB962C8B-B14F-4D97-AF65-F5344CB8AC3E}">
        <p14:creationId xmlns:p14="http://schemas.microsoft.com/office/powerpoint/2010/main" val="34402295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ja-JP" b="0" i="0" dirty="0">
                <a:solidFill>
                  <a:srgbClr val="000000"/>
                </a:solidFill>
                <a:effectLst/>
                <a:ea typeface="ＭＳ 明朝" panose="02020609040205080304" pitchFamily="17" charset="-128"/>
              </a:rPr>
              <a:t>奉仕学習は教育方法の一つであり、学業的、社会的、個人的スキルを習得して実生活における問題に適用することで、青少年を地域社会の改善に取り組ませるものです。</a:t>
            </a:r>
            <a:r>
              <a:rPr lang="ja-JP" altLang="en-US" b="0" i="0" dirty="0">
                <a:solidFill>
                  <a:srgbClr val="000000"/>
                </a:solidFill>
                <a:effectLst/>
                <a:ea typeface="ＭＳ 明朝" panose="02020609040205080304" pitchFamily="17" charset="-128"/>
              </a:rPr>
              <a:t>地域社会に恩返しをすることの重要性を学べるため、これは特にアルファ・レオにとって有益です。</a:t>
            </a:r>
            <a:r>
              <a:rPr lang="ja-JP" b="0" i="0" dirty="0">
                <a:solidFill>
                  <a:srgbClr val="000000"/>
                </a:solidFill>
                <a:effectLst/>
                <a:ea typeface="ＭＳ 明朝" panose="02020609040205080304" pitchFamily="17" charset="-128"/>
              </a:rPr>
              <a:t> </a:t>
            </a:r>
          </a:p>
          <a:p>
            <a:pPr marL="0" indent="0" algn="l" rtl="0" fontAlgn="base">
              <a:buFont typeface="Arial" panose="020B0604020202020204" pitchFamily="34" charset="0"/>
              <a:buNone/>
            </a:pPr>
            <a:endParaRPr lang="en-US" b="0" i="0" dirty="0">
              <a:solidFill>
                <a:srgbClr val="000000"/>
              </a:solidFill>
              <a:effectLst/>
              <a:ea typeface="ＭＳ 明朝" panose="02020609040205080304" pitchFamily="17" charset="-128"/>
            </a:endParaRPr>
          </a:p>
          <a:p>
            <a:pPr marL="0" indent="0" algn="l" rtl="0" fontAlgn="base">
              <a:buFont typeface="Arial" panose="020B0604020202020204" pitchFamily="34" charset="0"/>
              <a:buNone/>
            </a:pPr>
            <a:r>
              <a:rPr lang="ja-JP" b="0" i="0" dirty="0">
                <a:solidFill>
                  <a:srgbClr val="000000"/>
                </a:solidFill>
                <a:effectLst/>
                <a:ea typeface="ＭＳ 明朝" panose="02020609040205080304" pitchFamily="17" charset="-128"/>
              </a:rPr>
              <a:t>奉仕事業を企画する5つのステップ </a:t>
            </a:r>
          </a:p>
          <a:p>
            <a:pPr marL="0" indent="0" algn="l" rtl="0" fontAlgn="base">
              <a:buFont typeface="Arial" panose="020B0604020202020204" pitchFamily="34" charset="0"/>
              <a:buNone/>
            </a:pPr>
            <a:r>
              <a:rPr lang="ja-JP" b="0" i="0" dirty="0">
                <a:solidFill>
                  <a:srgbClr val="000000"/>
                </a:solidFill>
                <a:effectLst/>
                <a:ea typeface="ＭＳ 明朝" panose="02020609040205080304" pitchFamily="17" charset="-128"/>
              </a:rPr>
              <a:t>ステップ1：レオに地域社会のニーズを調査するよう奨励します。彼らは地域社会のニーズと関連づけて、自分たちのスキルや関心を見極めることができます。</a:t>
            </a:r>
          </a:p>
          <a:p>
            <a:pPr marL="0" indent="0" algn="l" rtl="0" fontAlgn="base">
              <a:buFont typeface="Arial" panose="020B0604020202020204" pitchFamily="34" charset="0"/>
              <a:buNone/>
            </a:pPr>
            <a:r>
              <a:rPr lang="ja-JP" b="0" i="0" dirty="0">
                <a:solidFill>
                  <a:srgbClr val="000000"/>
                </a:solidFill>
                <a:effectLst/>
                <a:ea typeface="ＭＳ 明朝" panose="02020609040205080304" pitchFamily="17" charset="-128"/>
              </a:rPr>
              <a:t>ステップ2：自分たちがやりたいことを選んだら、レオはそのための奉仕事業の準備と企画に着手します。 </a:t>
            </a:r>
          </a:p>
          <a:p>
            <a:pPr marL="0" indent="0" algn="l" rtl="0" fontAlgn="base">
              <a:buFont typeface="Arial" panose="020B0604020202020204" pitchFamily="34" charset="0"/>
              <a:buNone/>
            </a:pPr>
            <a:r>
              <a:rPr lang="ja-JP" b="0" i="0" dirty="0">
                <a:solidFill>
                  <a:srgbClr val="000000"/>
                </a:solidFill>
                <a:effectLst/>
                <a:ea typeface="ＭＳ 明朝" panose="02020609040205080304" pitchFamily="17" charset="-128"/>
              </a:rPr>
              <a:t>ステップ3：自分たちの奉仕事業を通して行動します！</a:t>
            </a:r>
          </a:p>
          <a:p>
            <a:pPr marL="0" indent="0" algn="l" rtl="0" fontAlgn="base">
              <a:buFont typeface="Arial" panose="020B0604020202020204" pitchFamily="34" charset="0"/>
              <a:buNone/>
            </a:pPr>
            <a:r>
              <a:rPr lang="ja-JP" b="0" i="0" dirty="0">
                <a:solidFill>
                  <a:srgbClr val="000000"/>
                </a:solidFill>
                <a:effectLst/>
                <a:ea typeface="ＭＳ 明朝" panose="02020609040205080304" pitchFamily="17" charset="-128"/>
              </a:rPr>
              <a:t>ステップ4：レオは事業</a:t>
            </a:r>
            <a:r>
              <a:rPr lang="ja-JP" altLang="en-US" b="0" i="0" dirty="0">
                <a:solidFill>
                  <a:srgbClr val="000000"/>
                </a:solidFill>
                <a:effectLst/>
                <a:ea typeface="ＭＳ 明朝" panose="02020609040205080304" pitchFamily="17" charset="-128"/>
              </a:rPr>
              <a:t>の展開</a:t>
            </a:r>
            <a:r>
              <a:rPr lang="ja-JP" b="0" i="0" dirty="0">
                <a:solidFill>
                  <a:srgbClr val="000000"/>
                </a:solidFill>
                <a:effectLst/>
                <a:ea typeface="ＭＳ 明朝" panose="02020609040205080304" pitchFamily="17" charset="-128"/>
              </a:rPr>
              <a:t>を振り返り、参加者からフィードバックを集めるべきです。</a:t>
            </a:r>
          </a:p>
          <a:p>
            <a:pPr marL="0" indent="0" algn="l" rtl="0" fontAlgn="base">
              <a:buFont typeface="Arial" panose="020B0604020202020204" pitchFamily="34" charset="0"/>
              <a:buNone/>
            </a:pPr>
            <a:r>
              <a:rPr lang="ja-JP" b="0" i="0" dirty="0">
                <a:solidFill>
                  <a:srgbClr val="000000"/>
                </a:solidFill>
                <a:effectLst/>
                <a:ea typeface="ＭＳ 明朝" panose="02020609040205080304" pitchFamily="17" charset="-128"/>
              </a:rPr>
              <a:t>ステップ5：地域でのマーケティングやソーシャルメディアを通して、奉仕事業の効果を地域社会に伝えましょう。祝賀を忘れてはなりません！</a:t>
            </a:r>
          </a:p>
          <a:p>
            <a:pPr marL="0" indent="0" algn="l" rtl="0" fontAlgn="base">
              <a:buFont typeface="Arial" panose="020B0604020202020204" pitchFamily="34" charset="0"/>
              <a:buNone/>
            </a:pPr>
            <a:endParaRPr lang="en-US" sz="1800" b="0" i="0" dirty="0">
              <a:solidFill>
                <a:srgbClr val="000000"/>
              </a:solidFill>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65F38A34-01B5-8B47-8788-985DCB17BFD7}" type="slidenum">
              <a:rPr lang="en-US" smtClean="0"/>
              <a:t>19</a:t>
            </a:fld>
            <a:endParaRPr lang="en-US" dirty="0"/>
          </a:p>
        </p:txBody>
      </p:sp>
    </p:spTree>
    <p:extLst>
      <p:ext uri="{BB962C8B-B14F-4D97-AF65-F5344CB8AC3E}">
        <p14:creationId xmlns:p14="http://schemas.microsoft.com/office/powerpoint/2010/main" val="34373388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0"/>
              </a:spcBef>
              <a:spcAft>
                <a:spcPct val="0"/>
              </a:spcAft>
              <a:buClrTx/>
              <a:buSzTx/>
              <a:buFontTx/>
              <a:buNone/>
              <a:tabLst/>
              <a:defRPr/>
            </a:pPr>
            <a:r>
              <a:rPr lang="ja-JP" sz="1200" b="1" dirty="0">
                <a:ea typeface="ＭＳ 明朝" panose="02020609040205080304" pitchFamily="17" charset="-128"/>
                <a:cs typeface="Arial" panose="020B0604020202020204" pitchFamily="34" charset="0"/>
              </a:rPr>
              <a:t>講師の留意事項：</a:t>
            </a:r>
            <a:r>
              <a:rPr lang="ja-JP" sz="1200" dirty="0">
                <a:ea typeface="ＭＳ 明朝" panose="02020609040205080304" pitchFamily="17" charset="-128"/>
                <a:cs typeface="Arial" panose="020B0604020202020204" pitchFamily="34" charset="0"/>
              </a:rPr>
              <a:t>本研修は、すべてのモジュールを一度に行うことも、個々に単独で行うこともできるように設計されています。一般的に推奨されるのは、講師が各セクションに含まれる内容に目を通し、地域のレオクラブ顧問にとって最適なモジュールを見極めることです。研修の講師は、モジュールを細かいセッションに分けてもよいし、個別の研修プログラムとして行ってもかまいません。</a:t>
            </a:r>
          </a:p>
          <a:p>
            <a:pPr marL="0" marR="0" indent="0" algn="l" defTabSz="914400" rtl="0" eaLnBrk="1" fontAlgn="base" latinLnBrk="0" hangingPunct="1">
              <a:lnSpc>
                <a:spcPct val="100000"/>
              </a:lnSpc>
              <a:spcBef>
                <a:spcPct val="0"/>
              </a:spcBef>
              <a:spcAft>
                <a:spcPct val="0"/>
              </a:spcAft>
              <a:buClrTx/>
              <a:buSzTx/>
              <a:buFontTx/>
              <a:buNone/>
              <a:tabLst/>
              <a:defRPr/>
            </a:pPr>
            <a:endParaRPr lang="en-US" altLang="en-US" dirty="0">
              <a:ea typeface="ＭＳ 明朝" panose="02020609040205080304" pitchFamily="17" charset="-128"/>
              <a:cs typeface="Arial" panose="020B0604020202020204" pitchFamily="34" charset="0"/>
            </a:endParaRPr>
          </a:p>
          <a:p>
            <a:pPr marL="0" marR="0" indent="0" algn="l" defTabSz="914400" rtl="0" eaLnBrk="1" fontAlgn="base" latinLnBrk="0" hangingPunct="1">
              <a:lnSpc>
                <a:spcPct val="100000"/>
              </a:lnSpc>
              <a:spcBef>
                <a:spcPct val="0"/>
              </a:spcBef>
              <a:spcAft>
                <a:spcPct val="0"/>
              </a:spcAft>
              <a:buClrTx/>
              <a:buSzTx/>
              <a:buFontTx/>
              <a:buNone/>
              <a:tabLst/>
              <a:defRPr/>
            </a:pPr>
            <a:r>
              <a:rPr lang="ja-JP" sz="1200" dirty="0">
                <a:ea typeface="ＭＳ 明朝" panose="02020609040205080304" pitchFamily="17" charset="-128"/>
                <a:cs typeface="Arial" panose="020B0604020202020204" pitchFamily="34" charset="0"/>
              </a:rPr>
              <a:t>各モジュールでは、最後に考察や討論を行うことを提案しています。考察/討論は次のように、さまざまな形式で役立てることができます：</a:t>
            </a:r>
          </a:p>
          <a:p>
            <a:pPr marL="171450" marR="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ja-JP" sz="1200" dirty="0">
                <a:ea typeface="ＭＳ 明朝" panose="02020609040205080304" pitchFamily="17" charset="-128"/>
                <a:cs typeface="Arial" panose="020B0604020202020204" pitchFamily="34" charset="0"/>
              </a:rPr>
              <a:t>各自での考察 – 学習者に各自の答えを書き留めるよう促す</a:t>
            </a:r>
          </a:p>
          <a:p>
            <a:pPr marL="171450" marR="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ja-JP" dirty="0">
                <a:ea typeface="ＭＳ 明朝" panose="02020609040205080304" pitchFamily="17" charset="-128"/>
                <a:cs typeface="Arial" panose="020B0604020202020204" pitchFamily="34" charset="0"/>
              </a:rPr>
              <a:t>全体討論 – フリップチャートを使って答えを書き留める</a:t>
            </a:r>
          </a:p>
          <a:p>
            <a:pPr marL="171450" marR="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ja-JP" sz="1200" dirty="0">
                <a:ea typeface="ＭＳ 明朝" panose="02020609040205080304" pitchFamily="17" charset="-128"/>
                <a:cs typeface="Arial" panose="020B0604020202020204" pitchFamily="34" charset="0"/>
              </a:rPr>
              <a:t>小グループ討論 – まず小グループで話し合う時間を設けてから、アイディアを全体に発表してもらう</a:t>
            </a:r>
          </a:p>
          <a:p>
            <a:pPr marL="0" marR="0" indent="0" algn="l" defTabSz="914400" rtl="0" eaLnBrk="1" fontAlgn="base" latinLnBrk="0" hangingPunct="1">
              <a:lnSpc>
                <a:spcPct val="100000"/>
              </a:lnSpc>
              <a:spcBef>
                <a:spcPct val="0"/>
              </a:spcBef>
              <a:spcAft>
                <a:spcPct val="0"/>
              </a:spcAft>
              <a:buClrTx/>
              <a:buSzTx/>
              <a:buFontTx/>
              <a:buNone/>
              <a:tabLst/>
              <a:defRPr/>
            </a:pPr>
            <a:endParaRPr lang="en-US" altLang="en-US" dirty="0">
              <a:latin typeface="Arial" panose="020B0604020202020204" pitchFamily="34" charset="0"/>
              <a:ea typeface="ＭＳ Ｐゴシック" pitchFamily="34" charset="-128"/>
              <a:cs typeface="Arial" panose="020B0604020202020204" pitchFamily="34" charset="0"/>
            </a:endParaRPr>
          </a:p>
        </p:txBody>
      </p:sp>
      <p:sp>
        <p:nvSpPr>
          <p:cNvPr id="4" name="Slide Number Placeholder 3"/>
          <p:cNvSpPr>
            <a:spLocks noGrp="1"/>
          </p:cNvSpPr>
          <p:nvPr>
            <p:ph type="sldNum" sz="quarter" idx="5"/>
          </p:nvPr>
        </p:nvSpPr>
        <p:spPr/>
        <p:txBody>
          <a:bodyPr/>
          <a:lstStyle/>
          <a:p>
            <a:fld id="{65F38A34-01B5-8B47-8788-985DCB17BFD7}" type="slidenum">
              <a:rPr lang="en-US" smtClean="0"/>
              <a:t>2</a:t>
            </a:fld>
            <a:endParaRPr lang="en-US" dirty="0"/>
          </a:p>
        </p:txBody>
      </p:sp>
    </p:spTree>
    <p:extLst>
      <p:ext uri="{BB962C8B-B14F-4D97-AF65-F5344CB8AC3E}">
        <p14:creationId xmlns:p14="http://schemas.microsoft.com/office/powerpoint/2010/main" val="17616266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b="1" dirty="0">
                <a:solidFill>
                  <a:schemeClr val="tx1"/>
                </a:solidFill>
                <a:ea typeface="ＭＳ 明朝" panose="02020609040205080304" pitchFamily="17" charset="-128"/>
              </a:rPr>
              <a:t>講師の留意事項：</a:t>
            </a:r>
            <a:r>
              <a:rPr lang="ja-JP" dirty="0">
                <a:solidFill>
                  <a:schemeClr val="tx1"/>
                </a:solidFill>
                <a:ea typeface="ＭＳ 明朝" panose="02020609040205080304" pitchFamily="17" charset="-128"/>
              </a:rPr>
              <a:t>モジュール5の最後に行う任意の実習では、クラブ</a:t>
            </a:r>
            <a:r>
              <a:rPr lang="ja-JP" altLang="en-US" dirty="0">
                <a:solidFill>
                  <a:schemeClr val="tx1"/>
                </a:solidFill>
                <a:ea typeface="ＭＳ 明朝" panose="02020609040205080304" pitchFamily="17" charset="-128"/>
              </a:rPr>
              <a:t>内で</a:t>
            </a:r>
            <a:r>
              <a:rPr lang="ja-JP" dirty="0">
                <a:solidFill>
                  <a:schemeClr val="tx1"/>
                </a:solidFill>
                <a:ea typeface="ＭＳ 明朝" panose="02020609040205080304" pitchFamily="17" charset="-128"/>
              </a:rPr>
              <a:t>関係中心のコミュニティを構築する方法について、参加者に5分間でブレインストーミングを行ってもらいます。参加者が全体にアイディアを発表するよう促してください。</a:t>
            </a:r>
          </a:p>
          <a:p>
            <a:endParaRPr lang="en-US" dirty="0">
              <a:solidFill>
                <a:schemeClr val="tx1"/>
              </a:solidFill>
              <a:ea typeface="ＭＳ 明朝" panose="02020609040205080304" pitchFamily="17"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dirty="0">
                <a:solidFill>
                  <a:schemeClr val="tx1"/>
                </a:solidFill>
                <a:ea typeface="ＭＳ 明朝" panose="02020609040205080304" pitchFamily="17" charset="-128"/>
              </a:rPr>
              <a:t>例：チーム作りの活動、グループでの協力、研修の提供など</a:t>
            </a:r>
          </a:p>
          <a:p>
            <a:endParaRPr lang="en-US" dirty="0">
              <a:solidFill>
                <a:schemeClr val="tx1"/>
              </a:solidFill>
              <a:ea typeface="ＭＳ 明朝" panose="02020609040205080304" pitchFamily="17"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dirty="0">
                <a:solidFill>
                  <a:schemeClr val="tx1"/>
                </a:solidFill>
                <a:ea typeface="ＭＳ 明朝" panose="02020609040205080304" pitchFamily="17" charset="-128"/>
              </a:rPr>
              <a:t>所要時間の目安：15分</a:t>
            </a:r>
          </a:p>
        </p:txBody>
      </p:sp>
      <p:sp>
        <p:nvSpPr>
          <p:cNvPr id="4" name="Slide Number Placeholder 3"/>
          <p:cNvSpPr>
            <a:spLocks noGrp="1"/>
          </p:cNvSpPr>
          <p:nvPr>
            <p:ph type="sldNum" sz="quarter" idx="5"/>
          </p:nvPr>
        </p:nvSpPr>
        <p:spPr/>
        <p:txBody>
          <a:bodyPr/>
          <a:lstStyle/>
          <a:p>
            <a:fld id="{65F38A34-01B5-8B47-8788-985DCB17BFD7}" type="slidenum">
              <a:rPr lang="en-US" smtClean="0"/>
              <a:t>20</a:t>
            </a:fld>
            <a:endParaRPr lang="en-US" dirty="0"/>
          </a:p>
        </p:txBody>
      </p:sp>
    </p:spTree>
    <p:extLst>
      <p:ext uri="{BB962C8B-B14F-4D97-AF65-F5344CB8AC3E}">
        <p14:creationId xmlns:p14="http://schemas.microsoft.com/office/powerpoint/2010/main" val="14574550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ja-JP" dirty="0">
                <a:ea typeface="ＭＳ 明朝" panose="02020609040205080304" pitchFamily="17" charset="-128"/>
              </a:rPr>
              <a:t>このモジュールでは、次のことを取り上げます：</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dirty="0">
                <a:ea typeface="ＭＳ 明朝" panose="02020609040205080304" pitchFamily="17" charset="-128"/>
              </a:rPr>
              <a:t>アルファ・レオとの協力とオメガ・レオとの協力の違いに関するヒント</a:t>
            </a:r>
          </a:p>
          <a:p>
            <a:pPr marL="742950" lvl="1" indent="-285750">
              <a:buFont typeface="Arial" panose="020B0604020202020204" pitchFamily="34" charset="0"/>
              <a:buChar char="•"/>
              <a:defRPr/>
            </a:pPr>
            <a:r>
              <a:rPr lang="ja-JP" dirty="0">
                <a:ea typeface="ＭＳ 明朝" panose="02020609040205080304" pitchFamily="17" charset="-128"/>
              </a:rPr>
              <a:t>レオの年度の始め方</a:t>
            </a:r>
          </a:p>
          <a:p>
            <a:pPr marL="742950" lvl="1" indent="-285750">
              <a:buFont typeface="Arial" panose="020B0604020202020204" pitchFamily="34" charset="0"/>
              <a:buChar char="•"/>
              <a:defRPr/>
            </a:pPr>
            <a:r>
              <a:rPr lang="ja-JP" dirty="0">
                <a:ea typeface="ＭＳ 明朝" panose="02020609040205080304" pitchFamily="17" charset="-128"/>
              </a:rPr>
              <a:t>関係とチーム作りの重要性</a:t>
            </a:r>
          </a:p>
          <a:p>
            <a:pPr marL="742950" lvl="1" indent="-285750">
              <a:buFont typeface="Arial" panose="020B0604020202020204" pitchFamily="34" charset="0"/>
              <a:buChar char="•"/>
              <a:defRPr/>
            </a:pPr>
            <a:r>
              <a:rPr lang="ja-JP" dirty="0">
                <a:ea typeface="ＭＳ 明朝" panose="02020609040205080304" pitchFamily="17" charset="-128"/>
              </a:rPr>
              <a:t>レオにリードする力を与える</a:t>
            </a:r>
          </a:p>
          <a:p>
            <a:pPr marL="742950" lvl="1" indent="-285750">
              <a:buFont typeface="Arial" panose="020B0604020202020204" pitchFamily="34" charset="0"/>
              <a:buChar char="•"/>
              <a:defRPr/>
            </a:pPr>
            <a:r>
              <a:rPr lang="ja-JP" dirty="0">
                <a:ea typeface="ＭＳ 明朝" panose="02020609040205080304" pitchFamily="17" charset="-128"/>
              </a:rPr>
              <a:t>良い雰囲気作り、グループでの</a:t>
            </a:r>
            <a:r>
              <a:rPr lang="ja-JP" altLang="en-US" dirty="0">
                <a:ea typeface="ＭＳ 明朝" panose="02020609040205080304" pitchFamily="17" charset="-128"/>
              </a:rPr>
              <a:t>協力</a:t>
            </a:r>
            <a:r>
              <a:rPr lang="ja-JP" dirty="0">
                <a:ea typeface="ＭＳ 明朝" panose="02020609040205080304" pitchFamily="17" charset="-128"/>
              </a:rPr>
              <a:t>、積極的傾聴、指導力育成/奉仕に関するヒント</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a typeface="ＭＳ 明朝" panose="02020609040205080304" pitchFamily="17"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dirty="0">
                <a:ea typeface="ＭＳ 明朝" panose="02020609040205080304" pitchFamily="17" charset="-128"/>
              </a:rPr>
              <a:t>このモジュールを終え</a:t>
            </a:r>
            <a:r>
              <a:rPr lang="ja-JP" altLang="en-US" dirty="0">
                <a:ea typeface="ＭＳ 明朝" panose="02020609040205080304" pitchFamily="17" charset="-128"/>
              </a:rPr>
              <a:t>る</a:t>
            </a:r>
            <a:r>
              <a:rPr lang="ja-JP" dirty="0">
                <a:ea typeface="ＭＳ 明朝" panose="02020609040205080304" pitchFamily="17" charset="-128"/>
              </a:rPr>
              <a:t>時</a:t>
            </a:r>
            <a:r>
              <a:rPr lang="ja-JP" altLang="en-US" dirty="0">
                <a:ea typeface="ＭＳ 明朝" panose="02020609040205080304" pitchFamily="17" charset="-128"/>
              </a:rPr>
              <a:t>には</a:t>
            </a:r>
            <a:r>
              <a:rPr lang="ja-JP" dirty="0">
                <a:ea typeface="ＭＳ 明朝" panose="02020609040205080304" pitchFamily="17" charset="-128"/>
              </a:rPr>
              <a:t>、参加者は青少年と協力する方法に</a:t>
            </a:r>
            <a:r>
              <a:rPr lang="ja-JP" altLang="en-US" dirty="0">
                <a:ea typeface="ＭＳ 明朝" panose="02020609040205080304" pitchFamily="17" charset="-128"/>
              </a:rPr>
              <a:t>ついて、</a:t>
            </a:r>
            <a:r>
              <a:rPr lang="ja-JP" dirty="0">
                <a:ea typeface="ＭＳ 明朝" panose="02020609040205080304" pitchFamily="17" charset="-128"/>
              </a:rPr>
              <a:t>基本的な考え方を身につけているべきです。</a:t>
            </a:r>
          </a:p>
        </p:txBody>
      </p:sp>
      <p:sp>
        <p:nvSpPr>
          <p:cNvPr id="4" name="Slide Number Placeholder 3"/>
          <p:cNvSpPr>
            <a:spLocks noGrp="1"/>
          </p:cNvSpPr>
          <p:nvPr>
            <p:ph type="sldNum" sz="quarter" idx="5"/>
          </p:nvPr>
        </p:nvSpPr>
        <p:spPr/>
        <p:txBody>
          <a:bodyPr/>
          <a:lstStyle/>
          <a:p>
            <a:fld id="{65F38A34-01B5-8B47-8788-985DCB17BFD7}" type="slidenum">
              <a:rPr lang="en-US" smtClean="0"/>
              <a:t>3</a:t>
            </a:fld>
            <a:endParaRPr lang="en-US" dirty="0"/>
          </a:p>
        </p:txBody>
      </p:sp>
    </p:spTree>
    <p:extLst>
      <p:ext uri="{BB962C8B-B14F-4D97-AF65-F5344CB8AC3E}">
        <p14:creationId xmlns:p14="http://schemas.microsoft.com/office/powerpoint/2010/main" val="35812132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dirty="0">
                <a:ea typeface="ＭＳ 明朝" panose="02020609040205080304" pitchFamily="17" charset="-128"/>
              </a:rPr>
              <a:t>ライオンとして、皆さんは仲間と協力してきた</a:t>
            </a:r>
            <a:r>
              <a:rPr lang="ja-JP" altLang="en-US" dirty="0">
                <a:ea typeface="ＭＳ 明朝" panose="02020609040205080304" pitchFamily="17" charset="-128"/>
              </a:rPr>
              <a:t>豊かな</a:t>
            </a:r>
            <a:r>
              <a:rPr lang="ja-JP" dirty="0">
                <a:ea typeface="ＭＳ 明朝" panose="02020609040205080304" pitchFamily="17" charset="-128"/>
              </a:rPr>
              <a:t>経験をお持ちです。青少年と</a:t>
            </a:r>
            <a:r>
              <a:rPr lang="ja-JP" altLang="en-US" dirty="0">
                <a:ea typeface="ＭＳ 明朝" panose="02020609040205080304" pitchFamily="17" charset="-128"/>
              </a:rPr>
              <a:t>の</a:t>
            </a:r>
            <a:r>
              <a:rPr lang="ja-JP" dirty="0">
                <a:ea typeface="ＭＳ 明朝" panose="02020609040205080304" pitchFamily="17" charset="-128"/>
              </a:rPr>
              <a:t>協力は、仲間のライオンズと協力する場合とどのように異なっているでしょうか？どのようなことを考慮する必要があるでしょうか？対応をどのように変えればよいでしょうか？</a:t>
            </a:r>
          </a:p>
        </p:txBody>
      </p:sp>
      <p:sp>
        <p:nvSpPr>
          <p:cNvPr id="4" name="Slide Number Placeholder 3"/>
          <p:cNvSpPr>
            <a:spLocks noGrp="1"/>
          </p:cNvSpPr>
          <p:nvPr>
            <p:ph type="sldNum" sz="quarter" idx="5"/>
          </p:nvPr>
        </p:nvSpPr>
        <p:spPr/>
        <p:txBody>
          <a:bodyPr/>
          <a:lstStyle/>
          <a:p>
            <a:fld id="{4FCA9F38-B00C-421B-B65A-4E45DE93DE62}" type="slidenum">
              <a:rPr lang="en-US" smtClean="0"/>
              <a:t>4</a:t>
            </a:fld>
            <a:endParaRPr lang="en-US" dirty="0"/>
          </a:p>
        </p:txBody>
      </p:sp>
    </p:spTree>
    <p:extLst>
      <p:ext uri="{BB962C8B-B14F-4D97-AF65-F5344CB8AC3E}">
        <p14:creationId xmlns:p14="http://schemas.microsoft.com/office/powerpoint/2010/main" val="28015802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dirty="0">
                <a:solidFill>
                  <a:schemeClr val="tx1"/>
                </a:solidFill>
                <a:ea typeface="ＭＳ 明朝" panose="02020609040205080304" pitchFamily="17" charset="-128"/>
                <a:cs typeface="Arial" panose="020B0604020202020204" pitchFamily="34" charset="0"/>
              </a:rPr>
              <a:t>青少年と若年成人には共通点もたくさんありますが、両者のライフステージは大きく異なっています。そのため、これら二つの年齢層のニーズを満たすには、</a:t>
            </a:r>
            <a:r>
              <a:rPr lang="ja-JP" altLang="en-US" dirty="0">
                <a:solidFill>
                  <a:schemeClr val="tx1"/>
                </a:solidFill>
                <a:ea typeface="ＭＳ 明朝" panose="02020609040205080304" pitchFamily="17" charset="-128"/>
                <a:cs typeface="Arial" panose="020B0604020202020204" pitchFamily="34" charset="0"/>
              </a:rPr>
              <a:t>発達段階に応じた</a:t>
            </a:r>
            <a:r>
              <a:rPr lang="ja-JP" dirty="0">
                <a:solidFill>
                  <a:schemeClr val="tx1"/>
                </a:solidFill>
                <a:ea typeface="ＭＳ 明朝" panose="02020609040205080304" pitchFamily="17" charset="-128"/>
                <a:cs typeface="Arial" panose="020B0604020202020204" pitchFamily="34" charset="0"/>
              </a:rPr>
              <a:t>適切な活動を行う必要があります。例えば、10代半ばから</a:t>
            </a:r>
            <a:r>
              <a:rPr lang="ja-JP" altLang="en-US" dirty="0">
                <a:solidFill>
                  <a:schemeClr val="tx1"/>
                </a:solidFill>
                <a:ea typeface="ＭＳ 明朝" panose="02020609040205080304" pitchFamily="17" charset="-128"/>
                <a:cs typeface="Arial" panose="020B0604020202020204" pitchFamily="34" charset="0"/>
              </a:rPr>
              <a:t>後半</a:t>
            </a:r>
            <a:r>
              <a:rPr lang="ja-JP" dirty="0">
                <a:solidFill>
                  <a:schemeClr val="tx1"/>
                </a:solidFill>
                <a:ea typeface="ＭＳ 明朝" panose="02020609040205080304" pitchFamily="17" charset="-128"/>
                <a:cs typeface="Arial" panose="020B0604020202020204" pitchFamily="34" charset="0"/>
              </a:rPr>
              <a:t>の青少年には中学/高校</a:t>
            </a:r>
            <a:r>
              <a:rPr lang="ja-JP" altLang="en-US" dirty="0">
                <a:solidFill>
                  <a:schemeClr val="tx1"/>
                </a:solidFill>
                <a:ea typeface="ＭＳ 明朝" panose="02020609040205080304" pitchFamily="17" charset="-128"/>
                <a:cs typeface="Arial" panose="020B0604020202020204" pitchFamily="34" charset="0"/>
              </a:rPr>
              <a:t>を</a:t>
            </a:r>
            <a:r>
              <a:rPr lang="ja-JP" dirty="0">
                <a:solidFill>
                  <a:schemeClr val="tx1"/>
                </a:solidFill>
                <a:ea typeface="ＭＳ 明朝" panose="02020609040205080304" pitchFamily="17" charset="-128"/>
                <a:cs typeface="Arial" panose="020B0604020202020204" pitchFamily="34" charset="0"/>
              </a:rPr>
              <a:t>卒業</a:t>
            </a:r>
            <a:r>
              <a:rPr lang="ja-JP" altLang="en-US" dirty="0">
                <a:solidFill>
                  <a:schemeClr val="tx1"/>
                </a:solidFill>
                <a:ea typeface="ＭＳ 明朝" panose="02020609040205080304" pitchFamily="17" charset="-128"/>
                <a:cs typeface="Arial" panose="020B0604020202020204" pitchFamily="34" charset="0"/>
              </a:rPr>
              <a:t>することが重要ですが</a:t>
            </a:r>
            <a:r>
              <a:rPr lang="ja-JP" dirty="0">
                <a:solidFill>
                  <a:schemeClr val="tx1"/>
                </a:solidFill>
                <a:ea typeface="ＭＳ 明朝" panose="02020609040205080304" pitchFamily="17" charset="-128"/>
                <a:cs typeface="Arial" panose="020B0604020202020204" pitchFamily="34" charset="0"/>
              </a:rPr>
              <a:t>、20</a:t>
            </a:r>
            <a:r>
              <a:rPr lang="ja-JP" altLang="en-US" dirty="0">
                <a:solidFill>
                  <a:schemeClr val="tx1"/>
                </a:solidFill>
                <a:ea typeface="ＭＳ 明朝" panose="02020609040205080304" pitchFamily="17" charset="-128"/>
                <a:cs typeface="Arial" panose="020B0604020202020204" pitchFamily="34" charset="0"/>
              </a:rPr>
              <a:t>代</a:t>
            </a:r>
            <a:r>
              <a:rPr lang="ja-JP" dirty="0">
                <a:solidFill>
                  <a:schemeClr val="tx1"/>
                </a:solidFill>
                <a:ea typeface="ＭＳ 明朝" panose="02020609040205080304" pitchFamily="17" charset="-128"/>
                <a:cs typeface="Arial" panose="020B0604020202020204" pitchFamily="34" charset="0"/>
              </a:rPr>
              <a:t>半ばから後半の若年成人は、大学の卒業や就職に備える時期です。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a typeface="ＭＳ 明朝" panose="02020609040205080304" pitchFamily="17"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i="1" dirty="0">
                <a:solidFill>
                  <a:schemeClr val="tx1"/>
                </a:solidFill>
                <a:ea typeface="ＭＳ 明朝" panose="02020609040205080304" pitchFamily="17" charset="-128"/>
                <a:cs typeface="Arial" panose="020B0604020202020204" pitchFamily="34" charset="0"/>
              </a:rPr>
              <a:t>レオクラブ顧問の具体的な責任については、レオクラブ顧問研修のモジュール2を参照してください。</a:t>
            </a:r>
          </a:p>
        </p:txBody>
      </p:sp>
      <p:sp>
        <p:nvSpPr>
          <p:cNvPr id="4" name="Slide Number Placeholder 3"/>
          <p:cNvSpPr>
            <a:spLocks noGrp="1"/>
          </p:cNvSpPr>
          <p:nvPr>
            <p:ph type="sldNum" sz="quarter" idx="5"/>
          </p:nvPr>
        </p:nvSpPr>
        <p:spPr/>
        <p:txBody>
          <a:bodyPr/>
          <a:lstStyle/>
          <a:p>
            <a:fld id="{65F38A34-01B5-8B47-8788-985DCB17BFD7}" type="slidenum">
              <a:rPr lang="en-US" smtClean="0"/>
              <a:t>5</a:t>
            </a:fld>
            <a:endParaRPr lang="en-US" dirty="0"/>
          </a:p>
        </p:txBody>
      </p:sp>
    </p:spTree>
    <p:extLst>
      <p:ext uri="{BB962C8B-B14F-4D97-AF65-F5344CB8AC3E}">
        <p14:creationId xmlns:p14="http://schemas.microsoft.com/office/powerpoint/2010/main" val="13207553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E42DDD-FEDB-07E0-0322-BB0E2B9E98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AE0E83-FEF2-EE39-E72A-BA791641A6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11193C-5F6E-8095-A48B-7DF75C3F468A}"/>
              </a:ext>
            </a:extLst>
          </p:cNvPr>
          <p:cNvSpPr>
            <a:spLocks noGrp="1"/>
          </p:cNvSpPr>
          <p:nvPr>
            <p:ph type="body" idx="1"/>
          </p:nvPr>
        </p:nvSpPr>
        <p:spPr/>
        <p:txBody>
          <a:bodyPr/>
          <a:lstStyle/>
          <a:p>
            <a:r>
              <a:rPr lang="ja-JP" dirty="0">
                <a:ea typeface="ＭＳ 明朝" panose="02020609040205080304" pitchFamily="17" charset="-128"/>
              </a:rPr>
              <a:t>顧問として、皆さんは</a:t>
            </a:r>
            <a:r>
              <a:rPr lang="ja-JP" altLang="en-US" dirty="0">
                <a:ea typeface="ＭＳ 明朝" panose="02020609040205080304" pitchFamily="17" charset="-128"/>
              </a:rPr>
              <a:t>活気あふれる</a:t>
            </a:r>
            <a:r>
              <a:rPr lang="ja-JP" dirty="0">
                <a:ea typeface="ＭＳ 明朝" panose="02020609040205080304" pitchFamily="17" charset="-128"/>
              </a:rPr>
              <a:t>クラブの構築と維持に貢献します。ここには、成功するレオクラブの重要な要素が挙げられています。これからいくつかのスライドを</a:t>
            </a:r>
            <a:r>
              <a:rPr lang="ja-JP" altLang="en-US" dirty="0">
                <a:ea typeface="ＭＳ 明朝" panose="02020609040205080304" pitchFamily="17" charset="-128"/>
              </a:rPr>
              <a:t>使って</a:t>
            </a:r>
            <a:r>
              <a:rPr lang="ja-JP" dirty="0">
                <a:ea typeface="ＭＳ 明朝" panose="02020609040205080304" pitchFamily="17" charset="-128"/>
              </a:rPr>
              <a:t>、これらの概念と</a:t>
            </a:r>
            <a:r>
              <a:rPr lang="ja-JP" altLang="en-US" dirty="0">
                <a:ea typeface="ＭＳ 明朝" panose="02020609040205080304" pitchFamily="17" charset="-128"/>
              </a:rPr>
              <a:t>その実践</a:t>
            </a:r>
            <a:r>
              <a:rPr lang="ja-JP" dirty="0">
                <a:ea typeface="ＭＳ 明朝" panose="02020609040205080304" pitchFamily="17" charset="-128"/>
              </a:rPr>
              <a:t>方法について詳しく説明していきます。 </a:t>
            </a:r>
          </a:p>
        </p:txBody>
      </p:sp>
      <p:sp>
        <p:nvSpPr>
          <p:cNvPr id="4" name="Slide Number Placeholder 3">
            <a:extLst>
              <a:ext uri="{FF2B5EF4-FFF2-40B4-BE49-F238E27FC236}">
                <a16:creationId xmlns:a16="http://schemas.microsoft.com/office/drawing/2014/main" id="{3357873F-9011-C530-A51B-C365D989A67A}"/>
              </a:ext>
            </a:extLst>
          </p:cNvPr>
          <p:cNvSpPr>
            <a:spLocks noGrp="1"/>
          </p:cNvSpPr>
          <p:nvPr>
            <p:ph type="sldNum" sz="quarter" idx="5"/>
          </p:nvPr>
        </p:nvSpPr>
        <p:spPr/>
        <p:txBody>
          <a:bodyPr/>
          <a:lstStyle/>
          <a:p>
            <a:fld id="{4FCA9F38-B00C-421B-B65A-4E45DE93DE62}" type="slidenum">
              <a:rPr lang="en-US" smtClean="0"/>
              <a:t>6</a:t>
            </a:fld>
            <a:endParaRPr lang="en-US" dirty="0"/>
          </a:p>
        </p:txBody>
      </p:sp>
    </p:spTree>
    <p:extLst>
      <p:ext uri="{BB962C8B-B14F-4D97-AF65-F5344CB8AC3E}">
        <p14:creationId xmlns:p14="http://schemas.microsoft.com/office/powerpoint/2010/main" val="14859502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b="0" i="0" u="none" dirty="0">
                <a:solidFill>
                  <a:srgbClr val="000000"/>
                </a:solidFill>
                <a:ea typeface="ＭＳ 明朝" panose="02020609040205080304" pitchFamily="17" charset="-128"/>
                <a:cs typeface="Times New Roman"/>
              </a:rPr>
              <a:t>この種の学習を組み入れ、会員にこうしたスキルを伸ばすよう促しているレオクラブは、関係中心のコミュニティを作ることで健全な環境を維持し、力強いチームを作っています。</a:t>
            </a:r>
          </a:p>
          <a:p>
            <a:pPr algn="l"/>
            <a:endParaRPr lang="en-US" b="0" i="0" u="none" strike="noStrike" baseline="0" dirty="0">
              <a:ea typeface="ＭＳ 明朝" panose="02020609040205080304" pitchFamily="17" charset="-128"/>
            </a:endParaRPr>
          </a:p>
          <a:p>
            <a:pPr algn="l"/>
            <a:r>
              <a:rPr lang="ja-JP" b="0" i="0" u="none" strike="noStrike" baseline="0" dirty="0">
                <a:ea typeface="ＭＳ 明朝" panose="02020609040205080304" pitchFamily="17" charset="-128"/>
              </a:rPr>
              <a:t>あらゆるSEL教育は、5つの中核的な能力の養成を基礎としています。</a:t>
            </a:r>
            <a:r>
              <a:rPr lang="ja-JP" b="0" i="1" u="none" strike="noStrike" baseline="0" dirty="0">
                <a:ea typeface="ＭＳ 明朝" panose="02020609040205080304" pitchFamily="17" charset="-128"/>
              </a:rPr>
              <a:t>「安全・健康」</a:t>
            </a:r>
            <a:r>
              <a:rPr lang="ja-JP" b="0" u="none" strike="noStrike" baseline="0" dirty="0">
                <a:ea typeface="ＭＳ 明朝" panose="02020609040205080304" pitchFamily="17" charset="-128"/>
              </a:rPr>
              <a:t>ガイド（2003年）において、CASEL（Collaborative for Academic, Social and Emotional Learning：学業、社会性と情動の学習を推進する教育団体）は5つの中核的能力を次のように定義しています。</a:t>
            </a:r>
          </a:p>
          <a:p>
            <a:pPr algn="l"/>
            <a:r>
              <a:rPr lang="ja-JP" b="1" i="1" u="none" strike="noStrike" baseline="0" dirty="0">
                <a:ea typeface="ＭＳ 明朝" panose="02020609040205080304" pitchFamily="17" charset="-128"/>
              </a:rPr>
              <a:t>自己認識：</a:t>
            </a:r>
            <a:r>
              <a:rPr lang="ja-JP" b="0" i="0" u="none" strike="noStrike" baseline="0" dirty="0">
                <a:ea typeface="ＭＳ 明朝" panose="02020609040205080304" pitchFamily="17" charset="-128"/>
              </a:rPr>
              <a:t>生じてくる感情を理解する。自分の能力を現実的に評価し、十分に根拠のある自信を持つ。</a:t>
            </a:r>
          </a:p>
          <a:p>
            <a:pPr algn="l"/>
            <a:r>
              <a:rPr lang="ja-JP" b="1" i="1" u="none" strike="noStrike" baseline="0" dirty="0">
                <a:ea typeface="ＭＳ 明朝" panose="02020609040205080304" pitchFamily="17" charset="-128"/>
              </a:rPr>
              <a:t>社会認識：</a:t>
            </a:r>
            <a:r>
              <a:rPr lang="ja-JP" b="0" i="0" u="none" strike="noStrike" baseline="0" dirty="0">
                <a:ea typeface="ＭＳ 明朝" panose="02020609040205080304" pitchFamily="17" charset="-128"/>
              </a:rPr>
              <a:t>他者が感じていることに気</a:t>
            </a:r>
            <a:r>
              <a:rPr lang="ja-JP" altLang="en-US" b="0" i="0" u="none" strike="noStrike" baseline="0" dirty="0">
                <a:ea typeface="ＭＳ 明朝" panose="02020609040205080304" pitchFamily="17" charset="-128"/>
              </a:rPr>
              <a:t>づ</a:t>
            </a:r>
            <a:r>
              <a:rPr lang="ja-JP" b="0" i="0" u="none" strike="noStrike" baseline="0" dirty="0">
                <a:ea typeface="ＭＳ 明朝" panose="02020609040205080304" pitchFamily="17" charset="-128"/>
              </a:rPr>
              <a:t>く。他者の視点に立つことができる。さまざまなグループの価値を認め、積極的に交流する。</a:t>
            </a:r>
          </a:p>
          <a:p>
            <a:pPr algn="l"/>
            <a:r>
              <a:rPr lang="ja-JP" b="1" i="1" u="none" strike="noStrike" baseline="0" dirty="0">
                <a:ea typeface="ＭＳ 明朝" panose="02020609040205080304" pitchFamily="17" charset="-128"/>
              </a:rPr>
              <a:t>自己管理：</a:t>
            </a:r>
            <a:r>
              <a:rPr lang="ja-JP" b="0" i="0" u="none" strike="noStrike" baseline="0" dirty="0">
                <a:ea typeface="ＭＳ 明朝" panose="02020609040205080304" pitchFamily="17" charset="-128"/>
              </a:rPr>
              <a:t>感情に対処し、目の前の仕事を妨げるよりも促進する</a:t>
            </a:r>
            <a:r>
              <a:rPr lang="ja-JP" altLang="en-US" b="0" i="0" u="none" strike="noStrike" baseline="0" dirty="0">
                <a:ea typeface="ＭＳ 明朝" panose="02020609040205080304" pitchFamily="17" charset="-128"/>
              </a:rPr>
              <a:t>ものへと方向づける</a:t>
            </a:r>
            <a:r>
              <a:rPr lang="ja-JP" b="0" i="0" u="none" strike="noStrike" baseline="0" dirty="0">
                <a:ea typeface="ＭＳ 明朝" panose="02020609040205080304" pitchFamily="17" charset="-128"/>
              </a:rPr>
              <a:t>。</a:t>
            </a:r>
            <a:r>
              <a:rPr lang="ja-JP" altLang="en-US" b="0" i="0" u="none" strike="noStrike" baseline="0" dirty="0">
                <a:ea typeface="ＭＳ 明朝" panose="02020609040205080304" pitchFamily="17" charset="-128"/>
              </a:rPr>
              <a:t>目標達成を目指すために</a:t>
            </a:r>
            <a:r>
              <a:rPr lang="ja-JP" b="0" i="0" u="none" strike="noStrike" baseline="0" dirty="0">
                <a:ea typeface="ＭＳ 明朝" panose="02020609040205080304" pitchFamily="17" charset="-128"/>
              </a:rPr>
              <a:t>満足を遅ら</a:t>
            </a:r>
            <a:r>
              <a:rPr lang="ja-JP" altLang="en-US" b="0" i="0" u="none" strike="noStrike" baseline="0" dirty="0">
                <a:ea typeface="ＭＳ 明朝" panose="02020609040205080304" pitchFamily="17" charset="-128"/>
              </a:rPr>
              <a:t>せる</a:t>
            </a:r>
            <a:r>
              <a:rPr lang="ja-JP" b="0" i="0" u="none" strike="noStrike" baseline="0" dirty="0">
                <a:ea typeface="ＭＳ 明朝" panose="02020609040205080304" pitchFamily="17" charset="-128"/>
              </a:rPr>
              <a:t>。挫折に耐える。</a:t>
            </a:r>
          </a:p>
          <a:p>
            <a:pPr algn="l"/>
            <a:r>
              <a:rPr lang="ja-JP" b="1" i="1" u="none" strike="noStrike" baseline="0" dirty="0">
                <a:ea typeface="ＭＳ 明朝" panose="02020609040205080304" pitchFamily="17" charset="-128"/>
              </a:rPr>
              <a:t>人間関係のスキル：</a:t>
            </a:r>
            <a:r>
              <a:rPr lang="ja-JP" b="0" i="0" u="none" strike="noStrike" baseline="0" dirty="0">
                <a:ea typeface="ＭＳ 明朝" panose="02020609040205080304" pitchFamily="17" charset="-128"/>
              </a:rPr>
              <a:t>人間関係における感情に効果的に対処する。協力に基づ</a:t>
            </a:r>
            <a:r>
              <a:rPr lang="ja-JP" altLang="en-US" b="0" i="0" u="none" strike="noStrike" baseline="0" dirty="0">
                <a:ea typeface="ＭＳ 明朝" panose="02020609040205080304" pitchFamily="17" charset="-128"/>
              </a:rPr>
              <a:t>く</a:t>
            </a:r>
            <a:r>
              <a:rPr lang="ja-JP" b="0" i="0" u="none" strike="noStrike" baseline="0" dirty="0">
                <a:ea typeface="ＭＳ 明朝" panose="02020609040205080304" pitchFamily="17" charset="-128"/>
              </a:rPr>
              <a:t>健全で実りある人間関係を維持する。交渉によって対立を解消する。必要な時には支援を求める。</a:t>
            </a:r>
          </a:p>
          <a:p>
            <a:pPr algn="l"/>
            <a:r>
              <a:rPr lang="ja-JP" b="1" i="1" u="none" strike="noStrike" baseline="0" dirty="0">
                <a:ea typeface="ＭＳ 明朝" panose="02020609040205080304" pitchFamily="17" charset="-128"/>
              </a:rPr>
              <a:t>責任ある意思決定：</a:t>
            </a:r>
            <a:r>
              <a:rPr lang="ja-JP" b="0" i="0" u="none" strike="noStrike" baseline="0" dirty="0">
                <a:ea typeface="ＭＳ 明朝" panose="02020609040205080304" pitchFamily="17" charset="-128"/>
              </a:rPr>
              <a:t>リスクを正確に評価する。あらゆる関連要因と</a:t>
            </a:r>
            <a:r>
              <a:rPr lang="ja-JP" altLang="en-US" dirty="0">
                <a:ea typeface="ＭＳ 明朝" panose="02020609040205080304" pitchFamily="17" charset="-128"/>
              </a:rPr>
              <a:t>起こり</a:t>
            </a:r>
            <a:r>
              <a:rPr lang="ja-JP" b="0" i="0" u="none" strike="noStrike" baseline="0" dirty="0">
                <a:ea typeface="ＭＳ 明朝" panose="02020609040205080304" pitchFamily="17" charset="-128"/>
              </a:rPr>
              <a:t>得る結果の検討に基づき決定を下す。</a:t>
            </a:r>
          </a:p>
        </p:txBody>
      </p:sp>
      <p:sp>
        <p:nvSpPr>
          <p:cNvPr id="4" name="Slide Number Placeholder 3"/>
          <p:cNvSpPr>
            <a:spLocks noGrp="1"/>
          </p:cNvSpPr>
          <p:nvPr>
            <p:ph type="sldNum" sz="quarter" idx="5"/>
          </p:nvPr>
        </p:nvSpPr>
        <p:spPr/>
        <p:txBody>
          <a:bodyPr/>
          <a:lstStyle/>
          <a:p>
            <a:fld id="{65F38A34-01B5-8B47-8788-985DCB17BFD7}" type="slidenum">
              <a:rPr lang="en-US" smtClean="0"/>
              <a:t>7</a:t>
            </a:fld>
            <a:endParaRPr lang="en-US" dirty="0"/>
          </a:p>
        </p:txBody>
      </p:sp>
    </p:spTree>
    <p:extLst>
      <p:ext uri="{BB962C8B-B14F-4D97-AF65-F5344CB8AC3E}">
        <p14:creationId xmlns:p14="http://schemas.microsoft.com/office/powerpoint/2010/main" val="19007308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dirty="0">
                <a:ea typeface="ＭＳ 明朝" panose="02020609040205080304" pitchFamily="17" charset="-128"/>
              </a:rPr>
              <a:t>研究によると</a:t>
            </a:r>
            <a:r>
              <a:rPr lang="ja-JP" dirty="0">
                <a:ea typeface="ＭＳ 明朝" panose="02020609040205080304" pitchFamily="17" charset="-128"/>
              </a:rPr>
              <a:t>、関係中心のコミュニティは立ち直る力を養い、青少年に学業能力を最大限に発揮させ、社会性と感情を健全に育てることが確認されています。皆さんのクラブの会員たちがこの種のコミュニティに所属していると感じるなら、彼らがクラブに留まり、</a:t>
            </a:r>
            <a:r>
              <a:rPr lang="ja-JP" altLang="en-US" dirty="0">
                <a:ea typeface="ＭＳ 明朝" panose="02020609040205080304" pitchFamily="17" charset="-128"/>
              </a:rPr>
              <a:t>とも</a:t>
            </a:r>
            <a:r>
              <a:rPr lang="ja-JP" dirty="0">
                <a:ea typeface="ＭＳ 明朝" panose="02020609040205080304" pitchFamily="17" charset="-128"/>
              </a:rPr>
              <a:t>に奉仕することに喜びを</a:t>
            </a:r>
            <a:r>
              <a:rPr lang="ja-JP" altLang="en-US" dirty="0">
                <a:ea typeface="ＭＳ 明朝" panose="02020609040205080304" pitchFamily="17" charset="-128"/>
              </a:rPr>
              <a:t>抱き</a:t>
            </a:r>
            <a:r>
              <a:rPr lang="ja-JP" dirty="0">
                <a:ea typeface="ＭＳ 明朝" panose="02020609040205080304" pitchFamily="17" charset="-128"/>
              </a:rPr>
              <a:t>、他者にも参加を呼びかけたいと思う可能性が高まるでしょう。</a:t>
            </a:r>
          </a:p>
        </p:txBody>
      </p:sp>
    </p:spTree>
    <p:extLst>
      <p:ext uri="{BB962C8B-B14F-4D97-AF65-F5344CB8AC3E}">
        <p14:creationId xmlns:p14="http://schemas.microsoft.com/office/powerpoint/2010/main" val="13019327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SzPct val="120000"/>
            </a:pPr>
            <a:r>
              <a:rPr lang="ja-JP" dirty="0">
                <a:solidFill>
                  <a:schemeClr val="tx1"/>
                </a:solidFill>
                <a:effectLst/>
                <a:latin typeface="ＭＳ 明朝" panose="02020609040205080304" pitchFamily="17" charset="-128"/>
                <a:ea typeface="ＭＳ 明朝" panose="02020609040205080304" pitchFamily="17" charset="-128"/>
                <a:cs typeface="Arial" panose="020B0604020202020204" pitchFamily="34" charset="0"/>
              </a:rPr>
              <a:t>これから表示する</a:t>
            </a:r>
            <a:r>
              <a:rPr lang="ja-JP" altLang="en-US" dirty="0">
                <a:solidFill>
                  <a:schemeClr val="tx1"/>
                </a:solidFill>
                <a:effectLst/>
                <a:latin typeface="ＭＳ 明朝" panose="02020609040205080304" pitchFamily="17" charset="-128"/>
                <a:ea typeface="ＭＳ 明朝" panose="02020609040205080304" pitchFamily="17" charset="-128"/>
                <a:cs typeface="Arial" panose="020B0604020202020204" pitchFamily="34" charset="0"/>
              </a:rPr>
              <a:t>いくつかの</a:t>
            </a:r>
            <a:r>
              <a:rPr lang="ja-JP" dirty="0">
                <a:solidFill>
                  <a:schemeClr val="tx1"/>
                </a:solidFill>
                <a:effectLst/>
                <a:latin typeface="ＭＳ 明朝" panose="02020609040205080304" pitchFamily="17" charset="-128"/>
                <a:ea typeface="ＭＳ 明朝" panose="02020609040205080304" pitchFamily="17" charset="-128"/>
                <a:cs typeface="Arial" panose="020B0604020202020204" pitchFamily="34" charset="0"/>
              </a:rPr>
              <a:t>スライドでは、チーム作りや、レオにリードする力を与えるテクニックなど、関係中心のコミュニティを構築する方法の例を示していきます。</a:t>
            </a:r>
          </a:p>
        </p:txBody>
      </p:sp>
      <p:sp>
        <p:nvSpPr>
          <p:cNvPr id="4" name="Slide Number Placeholder 3"/>
          <p:cNvSpPr>
            <a:spLocks noGrp="1"/>
          </p:cNvSpPr>
          <p:nvPr>
            <p:ph type="sldNum" sz="quarter" idx="5"/>
          </p:nvPr>
        </p:nvSpPr>
        <p:spPr/>
        <p:txBody>
          <a:bodyPr/>
          <a:lstStyle/>
          <a:p>
            <a:fld id="{65F38A34-01B5-8B47-8788-985DCB17BFD7}" type="slidenum">
              <a:rPr lang="en-US" smtClean="0"/>
              <a:t>9</a:t>
            </a:fld>
            <a:endParaRPr lang="en-US" dirty="0"/>
          </a:p>
        </p:txBody>
      </p:sp>
    </p:spTree>
    <p:extLst>
      <p:ext uri="{BB962C8B-B14F-4D97-AF65-F5344CB8AC3E}">
        <p14:creationId xmlns:p14="http://schemas.microsoft.com/office/powerpoint/2010/main" val="38761363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2F3C0-5954-49FC-BE96-34FB70C28E3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64606AD-C830-4B74-AAFE-74162A9A15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8498022-4A5D-483F-B05E-C36392158DC1}"/>
              </a:ext>
            </a:extLst>
          </p:cNvPr>
          <p:cNvSpPr>
            <a:spLocks noGrp="1"/>
          </p:cNvSpPr>
          <p:nvPr>
            <p:ph type="dt" sz="half" idx="10"/>
          </p:nvPr>
        </p:nvSpPr>
        <p:spPr/>
        <p:txBody>
          <a:bodyPr/>
          <a:lstStyle/>
          <a:p>
            <a:fld id="{46F5E640-3988-422A-BAA8-FBAF74A5AB2C}" type="datetimeFigureOut">
              <a:rPr lang="en-US" smtClean="0"/>
              <a:t>4/1/2024</a:t>
            </a:fld>
            <a:endParaRPr lang="en-US" dirty="0"/>
          </a:p>
        </p:txBody>
      </p:sp>
      <p:sp>
        <p:nvSpPr>
          <p:cNvPr id="5" name="Footer Placeholder 4">
            <a:extLst>
              <a:ext uri="{FF2B5EF4-FFF2-40B4-BE49-F238E27FC236}">
                <a16:creationId xmlns:a16="http://schemas.microsoft.com/office/drawing/2014/main" id="{1675FADA-9B82-4238-A936-A0046B3F8FC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5FA01B7-19B3-4D90-A795-16282512DA2A}"/>
              </a:ext>
            </a:extLst>
          </p:cNvPr>
          <p:cNvSpPr>
            <a:spLocks noGrp="1"/>
          </p:cNvSpPr>
          <p:nvPr>
            <p:ph type="sldNum" sz="quarter" idx="12"/>
          </p:nvPr>
        </p:nvSpPr>
        <p:spPr/>
        <p:txBody>
          <a:bodyPr/>
          <a:lstStyle/>
          <a:p>
            <a:fld id="{C3A90F40-C090-47FF-9E44-0997E5EBDD3C}" type="slidenum">
              <a:rPr lang="en-US" smtClean="0"/>
              <a:t>‹#›</a:t>
            </a:fld>
            <a:endParaRPr lang="en-US" dirty="0"/>
          </a:p>
        </p:txBody>
      </p:sp>
    </p:spTree>
    <p:extLst>
      <p:ext uri="{BB962C8B-B14F-4D97-AF65-F5344CB8AC3E}">
        <p14:creationId xmlns:p14="http://schemas.microsoft.com/office/powerpoint/2010/main" val="3001976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3F18B-4DC0-45C0-986C-235CBDD9CA5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462F681-288C-46F6-95D2-8705C0CDEAC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392FD6-4853-40CE-B33C-0C6ABAFE77A9}"/>
              </a:ext>
            </a:extLst>
          </p:cNvPr>
          <p:cNvSpPr>
            <a:spLocks noGrp="1"/>
          </p:cNvSpPr>
          <p:nvPr>
            <p:ph type="dt" sz="half" idx="10"/>
          </p:nvPr>
        </p:nvSpPr>
        <p:spPr/>
        <p:txBody>
          <a:bodyPr/>
          <a:lstStyle/>
          <a:p>
            <a:fld id="{46F5E640-3988-422A-BAA8-FBAF74A5AB2C}" type="datetimeFigureOut">
              <a:rPr lang="en-US" smtClean="0"/>
              <a:t>4/1/2024</a:t>
            </a:fld>
            <a:endParaRPr lang="en-US" dirty="0"/>
          </a:p>
        </p:txBody>
      </p:sp>
      <p:sp>
        <p:nvSpPr>
          <p:cNvPr id="5" name="Footer Placeholder 4">
            <a:extLst>
              <a:ext uri="{FF2B5EF4-FFF2-40B4-BE49-F238E27FC236}">
                <a16:creationId xmlns:a16="http://schemas.microsoft.com/office/drawing/2014/main" id="{338109DB-FF31-4B1D-B25D-B043D54E486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F94082D-4D22-4A59-84C2-F2CEF41FA5C8}"/>
              </a:ext>
            </a:extLst>
          </p:cNvPr>
          <p:cNvSpPr>
            <a:spLocks noGrp="1"/>
          </p:cNvSpPr>
          <p:nvPr>
            <p:ph type="sldNum" sz="quarter" idx="12"/>
          </p:nvPr>
        </p:nvSpPr>
        <p:spPr/>
        <p:txBody>
          <a:bodyPr/>
          <a:lstStyle/>
          <a:p>
            <a:fld id="{C3A90F40-C090-47FF-9E44-0997E5EBDD3C}" type="slidenum">
              <a:rPr lang="en-US" smtClean="0"/>
              <a:t>‹#›</a:t>
            </a:fld>
            <a:endParaRPr lang="en-US" dirty="0"/>
          </a:p>
        </p:txBody>
      </p:sp>
    </p:spTree>
    <p:extLst>
      <p:ext uri="{BB962C8B-B14F-4D97-AF65-F5344CB8AC3E}">
        <p14:creationId xmlns:p14="http://schemas.microsoft.com/office/powerpoint/2010/main" val="1780066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064A999-D35B-4AF1-8886-7C087360B73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3858ADB-D6EA-4A63-8FF9-878B28C3A7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2A050A-E55C-4EF4-8CA8-AE00B12651DE}"/>
              </a:ext>
            </a:extLst>
          </p:cNvPr>
          <p:cNvSpPr>
            <a:spLocks noGrp="1"/>
          </p:cNvSpPr>
          <p:nvPr>
            <p:ph type="dt" sz="half" idx="10"/>
          </p:nvPr>
        </p:nvSpPr>
        <p:spPr/>
        <p:txBody>
          <a:bodyPr/>
          <a:lstStyle/>
          <a:p>
            <a:fld id="{46F5E640-3988-422A-BAA8-FBAF74A5AB2C}" type="datetimeFigureOut">
              <a:rPr lang="en-US" smtClean="0"/>
              <a:t>4/1/2024</a:t>
            </a:fld>
            <a:endParaRPr lang="en-US" dirty="0"/>
          </a:p>
        </p:txBody>
      </p:sp>
      <p:sp>
        <p:nvSpPr>
          <p:cNvPr id="5" name="Footer Placeholder 4">
            <a:extLst>
              <a:ext uri="{FF2B5EF4-FFF2-40B4-BE49-F238E27FC236}">
                <a16:creationId xmlns:a16="http://schemas.microsoft.com/office/drawing/2014/main" id="{EA64C759-E969-44DA-A4E5-28FF4260E89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6FFD509-7ADC-4C4F-B5ED-9CB6FBC7DAF0}"/>
              </a:ext>
            </a:extLst>
          </p:cNvPr>
          <p:cNvSpPr>
            <a:spLocks noGrp="1"/>
          </p:cNvSpPr>
          <p:nvPr>
            <p:ph type="sldNum" sz="quarter" idx="12"/>
          </p:nvPr>
        </p:nvSpPr>
        <p:spPr/>
        <p:txBody>
          <a:bodyPr/>
          <a:lstStyle/>
          <a:p>
            <a:fld id="{C3A90F40-C090-47FF-9E44-0997E5EBDD3C}" type="slidenum">
              <a:rPr lang="en-US" smtClean="0"/>
              <a:t>‹#›</a:t>
            </a:fld>
            <a:endParaRPr lang="en-US" dirty="0"/>
          </a:p>
        </p:txBody>
      </p:sp>
    </p:spTree>
    <p:extLst>
      <p:ext uri="{BB962C8B-B14F-4D97-AF65-F5344CB8AC3E}">
        <p14:creationId xmlns:p14="http://schemas.microsoft.com/office/powerpoint/2010/main" val="3042531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MASTER SLIDE - 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2388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AB58A-E430-4760-BABC-9332AFF70A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4AD828-0421-4B05-B51A-FBAC8A4679B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455E8E-335C-4146-B839-F192F233F490}"/>
              </a:ext>
            </a:extLst>
          </p:cNvPr>
          <p:cNvSpPr>
            <a:spLocks noGrp="1"/>
          </p:cNvSpPr>
          <p:nvPr>
            <p:ph type="dt" sz="half" idx="10"/>
          </p:nvPr>
        </p:nvSpPr>
        <p:spPr/>
        <p:txBody>
          <a:bodyPr/>
          <a:lstStyle/>
          <a:p>
            <a:fld id="{46F5E640-3988-422A-BAA8-FBAF74A5AB2C}" type="datetimeFigureOut">
              <a:rPr lang="en-US" smtClean="0"/>
              <a:t>4/1/2024</a:t>
            </a:fld>
            <a:endParaRPr lang="en-US" dirty="0"/>
          </a:p>
        </p:txBody>
      </p:sp>
      <p:sp>
        <p:nvSpPr>
          <p:cNvPr id="5" name="Footer Placeholder 4">
            <a:extLst>
              <a:ext uri="{FF2B5EF4-FFF2-40B4-BE49-F238E27FC236}">
                <a16:creationId xmlns:a16="http://schemas.microsoft.com/office/drawing/2014/main" id="{8FD8E1C3-CB32-4C38-9992-5D07EC1538D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D6C516B-522B-4A6E-A67E-C63F395E0012}"/>
              </a:ext>
            </a:extLst>
          </p:cNvPr>
          <p:cNvSpPr>
            <a:spLocks noGrp="1"/>
          </p:cNvSpPr>
          <p:nvPr>
            <p:ph type="sldNum" sz="quarter" idx="12"/>
          </p:nvPr>
        </p:nvSpPr>
        <p:spPr/>
        <p:txBody>
          <a:bodyPr/>
          <a:lstStyle/>
          <a:p>
            <a:fld id="{C3A90F40-C090-47FF-9E44-0997E5EBDD3C}" type="slidenum">
              <a:rPr lang="en-US" smtClean="0"/>
              <a:t>‹#›</a:t>
            </a:fld>
            <a:endParaRPr lang="en-US" dirty="0"/>
          </a:p>
        </p:txBody>
      </p:sp>
    </p:spTree>
    <p:extLst>
      <p:ext uri="{BB962C8B-B14F-4D97-AF65-F5344CB8AC3E}">
        <p14:creationId xmlns:p14="http://schemas.microsoft.com/office/powerpoint/2010/main" val="2815246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B0E38-3855-4D0B-A1B3-55BAEBB2A29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CDD6AB2-8230-4891-81BB-060AE3BEF8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C278D79-9F2E-473B-9082-BD6508C20ED8}"/>
              </a:ext>
            </a:extLst>
          </p:cNvPr>
          <p:cNvSpPr>
            <a:spLocks noGrp="1"/>
          </p:cNvSpPr>
          <p:nvPr>
            <p:ph type="dt" sz="half" idx="10"/>
          </p:nvPr>
        </p:nvSpPr>
        <p:spPr/>
        <p:txBody>
          <a:bodyPr/>
          <a:lstStyle/>
          <a:p>
            <a:fld id="{46F5E640-3988-422A-BAA8-FBAF74A5AB2C}" type="datetimeFigureOut">
              <a:rPr lang="en-US" smtClean="0"/>
              <a:t>4/1/2024</a:t>
            </a:fld>
            <a:endParaRPr lang="en-US" dirty="0"/>
          </a:p>
        </p:txBody>
      </p:sp>
      <p:sp>
        <p:nvSpPr>
          <p:cNvPr id="5" name="Footer Placeholder 4">
            <a:extLst>
              <a:ext uri="{FF2B5EF4-FFF2-40B4-BE49-F238E27FC236}">
                <a16:creationId xmlns:a16="http://schemas.microsoft.com/office/drawing/2014/main" id="{CB1D04A7-5862-4FE7-8C4A-42CDFBAFBD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06BD337-9D7A-49F9-8194-836EBDDE84A4}"/>
              </a:ext>
            </a:extLst>
          </p:cNvPr>
          <p:cNvSpPr>
            <a:spLocks noGrp="1"/>
          </p:cNvSpPr>
          <p:nvPr>
            <p:ph type="sldNum" sz="quarter" idx="12"/>
          </p:nvPr>
        </p:nvSpPr>
        <p:spPr/>
        <p:txBody>
          <a:bodyPr/>
          <a:lstStyle/>
          <a:p>
            <a:fld id="{C3A90F40-C090-47FF-9E44-0997E5EBDD3C}" type="slidenum">
              <a:rPr lang="en-US" smtClean="0"/>
              <a:t>‹#›</a:t>
            </a:fld>
            <a:endParaRPr lang="en-US" dirty="0"/>
          </a:p>
        </p:txBody>
      </p:sp>
    </p:spTree>
    <p:extLst>
      <p:ext uri="{BB962C8B-B14F-4D97-AF65-F5344CB8AC3E}">
        <p14:creationId xmlns:p14="http://schemas.microsoft.com/office/powerpoint/2010/main" val="2201149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7F8E9-9C89-43BC-8919-8A540A2D38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9CD3A01-8EDC-4D19-AC82-92EB0116F63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D324A7E-3C53-4B52-BB7E-F9A0B3DE91A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ABAFB02-C662-4F34-A55B-24E86702BD5E}"/>
              </a:ext>
            </a:extLst>
          </p:cNvPr>
          <p:cNvSpPr>
            <a:spLocks noGrp="1"/>
          </p:cNvSpPr>
          <p:nvPr>
            <p:ph type="dt" sz="half" idx="10"/>
          </p:nvPr>
        </p:nvSpPr>
        <p:spPr/>
        <p:txBody>
          <a:bodyPr/>
          <a:lstStyle/>
          <a:p>
            <a:fld id="{46F5E640-3988-422A-BAA8-FBAF74A5AB2C}" type="datetimeFigureOut">
              <a:rPr lang="en-US" smtClean="0"/>
              <a:t>4/1/2024</a:t>
            </a:fld>
            <a:endParaRPr lang="en-US" dirty="0"/>
          </a:p>
        </p:txBody>
      </p:sp>
      <p:sp>
        <p:nvSpPr>
          <p:cNvPr id="6" name="Footer Placeholder 5">
            <a:extLst>
              <a:ext uri="{FF2B5EF4-FFF2-40B4-BE49-F238E27FC236}">
                <a16:creationId xmlns:a16="http://schemas.microsoft.com/office/drawing/2014/main" id="{D124B1A8-2D75-4E8A-AC36-C86923A3AB4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2BB65C7-C12A-4F2C-99CA-724834F0DA8B}"/>
              </a:ext>
            </a:extLst>
          </p:cNvPr>
          <p:cNvSpPr>
            <a:spLocks noGrp="1"/>
          </p:cNvSpPr>
          <p:nvPr>
            <p:ph type="sldNum" sz="quarter" idx="12"/>
          </p:nvPr>
        </p:nvSpPr>
        <p:spPr/>
        <p:txBody>
          <a:bodyPr/>
          <a:lstStyle/>
          <a:p>
            <a:fld id="{C3A90F40-C090-47FF-9E44-0997E5EBDD3C}" type="slidenum">
              <a:rPr lang="en-US" smtClean="0"/>
              <a:t>‹#›</a:t>
            </a:fld>
            <a:endParaRPr lang="en-US" dirty="0"/>
          </a:p>
        </p:txBody>
      </p:sp>
    </p:spTree>
    <p:extLst>
      <p:ext uri="{BB962C8B-B14F-4D97-AF65-F5344CB8AC3E}">
        <p14:creationId xmlns:p14="http://schemas.microsoft.com/office/powerpoint/2010/main" val="40101637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918C8-AEE5-41FE-9F9A-4007F187319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7C8236D-75AD-4B31-940F-ACD41514454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5B59655-1A58-4D09-8675-2F8DB9AC251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D8C9F91-D9DF-4311-9DA3-D24CC5558A7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91D17FD-63F2-4BFB-8EF3-BB8DC667BD2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20BCB67-7469-4C8E-8A5B-07370431644D}"/>
              </a:ext>
            </a:extLst>
          </p:cNvPr>
          <p:cNvSpPr>
            <a:spLocks noGrp="1"/>
          </p:cNvSpPr>
          <p:nvPr>
            <p:ph type="dt" sz="half" idx="10"/>
          </p:nvPr>
        </p:nvSpPr>
        <p:spPr/>
        <p:txBody>
          <a:bodyPr/>
          <a:lstStyle/>
          <a:p>
            <a:fld id="{46F5E640-3988-422A-BAA8-FBAF74A5AB2C}" type="datetimeFigureOut">
              <a:rPr lang="en-US" smtClean="0"/>
              <a:t>4/1/2024</a:t>
            </a:fld>
            <a:endParaRPr lang="en-US" dirty="0"/>
          </a:p>
        </p:txBody>
      </p:sp>
      <p:sp>
        <p:nvSpPr>
          <p:cNvPr id="8" name="Footer Placeholder 7">
            <a:extLst>
              <a:ext uri="{FF2B5EF4-FFF2-40B4-BE49-F238E27FC236}">
                <a16:creationId xmlns:a16="http://schemas.microsoft.com/office/drawing/2014/main" id="{A452CE18-753A-4AB8-BC7A-B4F1E94A010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DD5FAAA-29B2-4F4F-B22D-E819F199F3B0}"/>
              </a:ext>
            </a:extLst>
          </p:cNvPr>
          <p:cNvSpPr>
            <a:spLocks noGrp="1"/>
          </p:cNvSpPr>
          <p:nvPr>
            <p:ph type="sldNum" sz="quarter" idx="12"/>
          </p:nvPr>
        </p:nvSpPr>
        <p:spPr/>
        <p:txBody>
          <a:bodyPr/>
          <a:lstStyle/>
          <a:p>
            <a:fld id="{C3A90F40-C090-47FF-9E44-0997E5EBDD3C}" type="slidenum">
              <a:rPr lang="en-US" smtClean="0"/>
              <a:t>‹#›</a:t>
            </a:fld>
            <a:endParaRPr lang="en-US" dirty="0"/>
          </a:p>
        </p:txBody>
      </p:sp>
    </p:spTree>
    <p:extLst>
      <p:ext uri="{BB962C8B-B14F-4D97-AF65-F5344CB8AC3E}">
        <p14:creationId xmlns:p14="http://schemas.microsoft.com/office/powerpoint/2010/main" val="1699307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C44E5-8BF7-4FE5-A15A-166B2B4091C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8729D5F-C126-4697-AE6C-0C4740B07B42}"/>
              </a:ext>
            </a:extLst>
          </p:cNvPr>
          <p:cNvSpPr>
            <a:spLocks noGrp="1"/>
          </p:cNvSpPr>
          <p:nvPr>
            <p:ph type="dt" sz="half" idx="10"/>
          </p:nvPr>
        </p:nvSpPr>
        <p:spPr/>
        <p:txBody>
          <a:bodyPr/>
          <a:lstStyle/>
          <a:p>
            <a:fld id="{46F5E640-3988-422A-BAA8-FBAF74A5AB2C}" type="datetimeFigureOut">
              <a:rPr lang="en-US" smtClean="0"/>
              <a:t>4/1/2024</a:t>
            </a:fld>
            <a:endParaRPr lang="en-US" dirty="0"/>
          </a:p>
        </p:txBody>
      </p:sp>
      <p:sp>
        <p:nvSpPr>
          <p:cNvPr id="4" name="Footer Placeholder 3">
            <a:extLst>
              <a:ext uri="{FF2B5EF4-FFF2-40B4-BE49-F238E27FC236}">
                <a16:creationId xmlns:a16="http://schemas.microsoft.com/office/drawing/2014/main" id="{87281609-FCD5-4C46-9EC6-62C68942981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6305E9A-2CF9-4D44-9890-348D513CCC2F}"/>
              </a:ext>
            </a:extLst>
          </p:cNvPr>
          <p:cNvSpPr>
            <a:spLocks noGrp="1"/>
          </p:cNvSpPr>
          <p:nvPr>
            <p:ph type="sldNum" sz="quarter" idx="12"/>
          </p:nvPr>
        </p:nvSpPr>
        <p:spPr/>
        <p:txBody>
          <a:bodyPr/>
          <a:lstStyle/>
          <a:p>
            <a:fld id="{C3A90F40-C090-47FF-9E44-0997E5EBDD3C}" type="slidenum">
              <a:rPr lang="en-US" smtClean="0"/>
              <a:t>‹#›</a:t>
            </a:fld>
            <a:endParaRPr lang="en-US" dirty="0"/>
          </a:p>
        </p:txBody>
      </p:sp>
    </p:spTree>
    <p:extLst>
      <p:ext uri="{BB962C8B-B14F-4D97-AF65-F5344CB8AC3E}">
        <p14:creationId xmlns:p14="http://schemas.microsoft.com/office/powerpoint/2010/main" val="3423500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8A3B33-7E87-4B44-B5CB-8B336BD1504D}"/>
              </a:ext>
            </a:extLst>
          </p:cNvPr>
          <p:cNvSpPr>
            <a:spLocks noGrp="1"/>
          </p:cNvSpPr>
          <p:nvPr>
            <p:ph type="dt" sz="half" idx="10"/>
          </p:nvPr>
        </p:nvSpPr>
        <p:spPr/>
        <p:txBody>
          <a:bodyPr/>
          <a:lstStyle/>
          <a:p>
            <a:fld id="{46F5E640-3988-422A-BAA8-FBAF74A5AB2C}" type="datetimeFigureOut">
              <a:rPr lang="en-US" smtClean="0"/>
              <a:t>4/1/2024</a:t>
            </a:fld>
            <a:endParaRPr lang="en-US" dirty="0"/>
          </a:p>
        </p:txBody>
      </p:sp>
      <p:sp>
        <p:nvSpPr>
          <p:cNvPr id="3" name="Footer Placeholder 2">
            <a:extLst>
              <a:ext uri="{FF2B5EF4-FFF2-40B4-BE49-F238E27FC236}">
                <a16:creationId xmlns:a16="http://schemas.microsoft.com/office/drawing/2014/main" id="{0B844E82-B844-4770-89F4-46A912663E47}"/>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84DD686-CAA4-4FD4-BBA7-95955764BAA7}"/>
              </a:ext>
            </a:extLst>
          </p:cNvPr>
          <p:cNvSpPr>
            <a:spLocks noGrp="1"/>
          </p:cNvSpPr>
          <p:nvPr>
            <p:ph type="sldNum" sz="quarter" idx="12"/>
          </p:nvPr>
        </p:nvSpPr>
        <p:spPr/>
        <p:txBody>
          <a:bodyPr/>
          <a:lstStyle/>
          <a:p>
            <a:fld id="{C3A90F40-C090-47FF-9E44-0997E5EBDD3C}" type="slidenum">
              <a:rPr lang="en-US" smtClean="0"/>
              <a:t>‹#›</a:t>
            </a:fld>
            <a:endParaRPr lang="en-US" dirty="0"/>
          </a:p>
        </p:txBody>
      </p:sp>
    </p:spTree>
    <p:extLst>
      <p:ext uri="{BB962C8B-B14F-4D97-AF65-F5344CB8AC3E}">
        <p14:creationId xmlns:p14="http://schemas.microsoft.com/office/powerpoint/2010/main" val="1512842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26580-A1AF-40C0-93F7-F138D06BF6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F39B874-048B-4E30-AA17-33BF513751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7E6B882-C572-4C91-966B-CFDF0A6A95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14A513-475C-4117-89BE-8F6B8E85195E}"/>
              </a:ext>
            </a:extLst>
          </p:cNvPr>
          <p:cNvSpPr>
            <a:spLocks noGrp="1"/>
          </p:cNvSpPr>
          <p:nvPr>
            <p:ph type="dt" sz="half" idx="10"/>
          </p:nvPr>
        </p:nvSpPr>
        <p:spPr/>
        <p:txBody>
          <a:bodyPr/>
          <a:lstStyle/>
          <a:p>
            <a:fld id="{46F5E640-3988-422A-BAA8-FBAF74A5AB2C}" type="datetimeFigureOut">
              <a:rPr lang="en-US" smtClean="0"/>
              <a:t>4/1/2024</a:t>
            </a:fld>
            <a:endParaRPr lang="en-US" dirty="0"/>
          </a:p>
        </p:txBody>
      </p:sp>
      <p:sp>
        <p:nvSpPr>
          <p:cNvPr id="6" name="Footer Placeholder 5">
            <a:extLst>
              <a:ext uri="{FF2B5EF4-FFF2-40B4-BE49-F238E27FC236}">
                <a16:creationId xmlns:a16="http://schemas.microsoft.com/office/drawing/2014/main" id="{CB792E9D-420C-43B6-A84F-BA69E0BF909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B04CE3C-5DCA-49FD-8A8B-35E000678B64}"/>
              </a:ext>
            </a:extLst>
          </p:cNvPr>
          <p:cNvSpPr>
            <a:spLocks noGrp="1"/>
          </p:cNvSpPr>
          <p:nvPr>
            <p:ph type="sldNum" sz="quarter" idx="12"/>
          </p:nvPr>
        </p:nvSpPr>
        <p:spPr/>
        <p:txBody>
          <a:bodyPr/>
          <a:lstStyle/>
          <a:p>
            <a:fld id="{C3A90F40-C090-47FF-9E44-0997E5EBDD3C}" type="slidenum">
              <a:rPr lang="en-US" smtClean="0"/>
              <a:t>‹#›</a:t>
            </a:fld>
            <a:endParaRPr lang="en-US" dirty="0"/>
          </a:p>
        </p:txBody>
      </p:sp>
    </p:spTree>
    <p:extLst>
      <p:ext uri="{BB962C8B-B14F-4D97-AF65-F5344CB8AC3E}">
        <p14:creationId xmlns:p14="http://schemas.microsoft.com/office/powerpoint/2010/main" val="1987100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5D039-E318-4A8B-A034-4E0A8EBAEA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074F3B6-F859-4565-BE0E-C2AA3EEF58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524C2FF2-E963-4EFD-AE21-41C0B2DDE9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9DB5C9-082D-4663-A5F5-978F17317ED2}"/>
              </a:ext>
            </a:extLst>
          </p:cNvPr>
          <p:cNvSpPr>
            <a:spLocks noGrp="1"/>
          </p:cNvSpPr>
          <p:nvPr>
            <p:ph type="dt" sz="half" idx="10"/>
          </p:nvPr>
        </p:nvSpPr>
        <p:spPr/>
        <p:txBody>
          <a:bodyPr/>
          <a:lstStyle/>
          <a:p>
            <a:fld id="{46F5E640-3988-422A-BAA8-FBAF74A5AB2C}" type="datetimeFigureOut">
              <a:rPr lang="en-US" smtClean="0"/>
              <a:t>4/1/2024</a:t>
            </a:fld>
            <a:endParaRPr lang="en-US" dirty="0"/>
          </a:p>
        </p:txBody>
      </p:sp>
      <p:sp>
        <p:nvSpPr>
          <p:cNvPr id="6" name="Footer Placeholder 5">
            <a:extLst>
              <a:ext uri="{FF2B5EF4-FFF2-40B4-BE49-F238E27FC236}">
                <a16:creationId xmlns:a16="http://schemas.microsoft.com/office/drawing/2014/main" id="{A83C4D44-D527-4471-B28F-28D13BFAC0D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9623C94-0504-4F97-A08F-40C3FA72A38F}"/>
              </a:ext>
            </a:extLst>
          </p:cNvPr>
          <p:cNvSpPr>
            <a:spLocks noGrp="1"/>
          </p:cNvSpPr>
          <p:nvPr>
            <p:ph type="sldNum" sz="quarter" idx="12"/>
          </p:nvPr>
        </p:nvSpPr>
        <p:spPr/>
        <p:txBody>
          <a:bodyPr/>
          <a:lstStyle/>
          <a:p>
            <a:fld id="{C3A90F40-C090-47FF-9E44-0997E5EBDD3C}" type="slidenum">
              <a:rPr lang="en-US" smtClean="0"/>
              <a:t>‹#›</a:t>
            </a:fld>
            <a:endParaRPr lang="en-US" dirty="0"/>
          </a:p>
        </p:txBody>
      </p:sp>
    </p:spTree>
    <p:extLst>
      <p:ext uri="{BB962C8B-B14F-4D97-AF65-F5344CB8AC3E}">
        <p14:creationId xmlns:p14="http://schemas.microsoft.com/office/powerpoint/2010/main" val="3072460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4C3DE84-E747-4561-8B63-97109CFA35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7D9999A-C52A-4F89-884A-14721F151E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AF18F7-8D4A-4BA5-9F15-CDD9F0048F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F5E640-3988-422A-BAA8-FBAF74A5AB2C}" type="datetimeFigureOut">
              <a:rPr lang="en-US" smtClean="0"/>
              <a:t>4/1/2024</a:t>
            </a:fld>
            <a:endParaRPr lang="en-US" dirty="0"/>
          </a:p>
        </p:txBody>
      </p:sp>
      <p:sp>
        <p:nvSpPr>
          <p:cNvPr id="5" name="Footer Placeholder 4">
            <a:extLst>
              <a:ext uri="{FF2B5EF4-FFF2-40B4-BE49-F238E27FC236}">
                <a16:creationId xmlns:a16="http://schemas.microsoft.com/office/drawing/2014/main" id="{352AB72F-19D0-4946-8F2E-F5AD36104B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EA359C7-D308-4BEE-B995-73A827678E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A90F40-C090-47FF-9E44-0997E5EBDD3C}" type="slidenum">
              <a:rPr lang="en-US" smtClean="0"/>
              <a:t>‹#›</a:t>
            </a:fld>
            <a:endParaRPr lang="en-US" dirty="0"/>
          </a:p>
        </p:txBody>
      </p:sp>
    </p:spTree>
    <p:extLst>
      <p:ext uri="{BB962C8B-B14F-4D97-AF65-F5344CB8AC3E}">
        <p14:creationId xmlns:p14="http://schemas.microsoft.com/office/powerpoint/2010/main" val="34468250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11.jpg"/><Relationship Id="rId5" Type="http://schemas.openxmlformats.org/officeDocument/2006/relationships/image" Target="../media/image4.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3.png"/><Relationship Id="rId7"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png"/><Relationship Id="rId7" Type="http://schemas.openxmlformats.org/officeDocument/2006/relationships/diagramQuickStyle" Target="../diagrams/quickStyle1.xml"/><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4.png"/><Relationship Id="rId4" Type="http://schemas.openxmlformats.org/officeDocument/2006/relationships/image" Target="../media/image5.png"/><Relationship Id="rId9" Type="http://schemas.microsoft.com/office/2007/relationships/diagramDrawing" Target="../diagrams/drawing1.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image" Target="../media/image11.jpg"/><Relationship Id="rId5" Type="http://schemas.openxmlformats.org/officeDocument/2006/relationships/image" Target="../media/image4.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2.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11.jpg"/><Relationship Id="rId5" Type="http://schemas.openxmlformats.org/officeDocument/2006/relationships/image" Target="../media/image4.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group of people looking at a camera&#10;&#10;Description automatically generated with low confidence">
            <a:extLst>
              <a:ext uri="{FF2B5EF4-FFF2-40B4-BE49-F238E27FC236}">
                <a16:creationId xmlns:a16="http://schemas.microsoft.com/office/drawing/2014/main" id="{E4A9691F-D9E0-47C4-93DE-59987768B647}"/>
              </a:ext>
            </a:extLst>
          </p:cNvPr>
          <p:cNvPicPr>
            <a:picLocks noChangeAspect="1"/>
          </p:cNvPicPr>
          <p:nvPr/>
        </p:nvPicPr>
        <p:blipFill rotWithShape="1">
          <a:blip r:embed="rId3"/>
          <a:srcRect t="7671" r="3622"/>
          <a:stretch/>
        </p:blipFill>
        <p:spPr>
          <a:xfrm>
            <a:off x="1467395" y="-6765"/>
            <a:ext cx="10724605" cy="6858000"/>
          </a:xfrm>
          <a:prstGeom prst="rect">
            <a:avLst/>
          </a:prstGeom>
        </p:spPr>
      </p:pic>
      <p:sp>
        <p:nvSpPr>
          <p:cNvPr id="8" name="Background - Solid">
            <a:extLst>
              <a:ext uri="{FF2B5EF4-FFF2-40B4-BE49-F238E27FC236}">
                <a16:creationId xmlns:a16="http://schemas.microsoft.com/office/drawing/2014/main" id="{056D9397-8354-2540-BA75-4F5FFA8E2948}"/>
              </a:ext>
            </a:extLst>
          </p:cNvPr>
          <p:cNvSpPr/>
          <p:nvPr/>
        </p:nvSpPr>
        <p:spPr>
          <a:xfrm>
            <a:off x="-24464" y="6765"/>
            <a:ext cx="1535214" cy="6857999"/>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ＭＳ Ｐゴシック" panose="020B0600070205080204" pitchFamily="50" charset="-128"/>
              <a:ea typeface="ＭＳ Ｐゴシック" panose="020B0600070205080204" pitchFamily="50" charset="-128"/>
            </a:endParaRPr>
          </a:p>
        </p:txBody>
      </p:sp>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latin typeface="ＭＳ Ｐゴシック" panose="020B0600070205080204" pitchFamily="50" charset="-128"/>
                <a:ea typeface="ＭＳ Ｐゴシック" panose="020B0600070205080204" pitchFamily="50" charset="-128"/>
              </a:rPr>
              <a:pPr eaLnBrk="0" hangingPunct="0">
                <a:spcBef>
                  <a:spcPct val="50000"/>
                </a:spcBef>
                <a:defRPr/>
              </a:pPr>
              <a:t>1</a:t>
            </a:fld>
            <a:endParaRPr lang="en-US" sz="1000" dirty="0">
              <a:solidFill>
                <a:schemeClr val="bg1"/>
              </a:solidFill>
              <a:latin typeface="ＭＳ Ｐゴシック" panose="020B0600070205080204" pitchFamily="50" charset="-128"/>
              <a:ea typeface="ＭＳ Ｐゴシック" panose="020B0600070205080204" pitchFamily="50" charset="-128"/>
            </a:endParaRPr>
          </a:p>
        </p:txBody>
      </p:sp>
      <p:pic>
        <p:nvPicPr>
          <p:cNvPr id="13" name="Picture 12">
            <a:extLst>
              <a:ext uri="{FF2B5EF4-FFF2-40B4-BE49-F238E27FC236}">
                <a16:creationId xmlns:a16="http://schemas.microsoft.com/office/drawing/2014/main" id="{9D6A6404-0FEA-E14D-B18E-DBF2EA768FBC}"/>
              </a:ext>
            </a:extLst>
          </p:cNvPr>
          <p:cNvPicPr>
            <a:picLocks noChangeAspect="1"/>
          </p:cNvPicPr>
          <p:nvPr/>
        </p:nvPicPr>
        <p:blipFill rotWithShape="1">
          <a:blip r:embed="rId4"/>
          <a:srcRect l="68604" t="4387" r="-7305" b="37925"/>
          <a:stretch/>
        </p:blipFill>
        <p:spPr>
          <a:xfrm>
            <a:off x="-24467" y="3099618"/>
            <a:ext cx="1683934" cy="3765146"/>
          </a:xfrm>
          <a:prstGeom prst="rect">
            <a:avLst/>
          </a:prstGeom>
        </p:spPr>
      </p:pic>
      <p:sp>
        <p:nvSpPr>
          <p:cNvPr id="15" name="Background - Solid">
            <a:extLst>
              <a:ext uri="{FF2B5EF4-FFF2-40B4-BE49-F238E27FC236}">
                <a16:creationId xmlns:a16="http://schemas.microsoft.com/office/drawing/2014/main" id="{A6801EEA-EA15-4E48-AA33-B09FEAE42630}"/>
              </a:ext>
            </a:extLst>
          </p:cNvPr>
          <p:cNvSpPr/>
          <p:nvPr/>
        </p:nvSpPr>
        <p:spPr>
          <a:xfrm>
            <a:off x="333453" y="3805144"/>
            <a:ext cx="7534918" cy="2421683"/>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274320" rIns="274320" bIns="274320" rtlCol="0" anchor="ctr" anchorCtr="0"/>
          <a:lstStyle/>
          <a:p>
            <a:r>
              <a:rPr lang="ja-JP" sz="4000" b="1" dirty="0">
                <a:solidFill>
                  <a:srgbClr val="55565A"/>
                </a:solidFill>
                <a:latin typeface="ＭＳ Ｐゴシック" panose="020B0600070205080204" pitchFamily="50" charset="-128"/>
                <a:ea typeface="ＭＳ Ｐゴシック" panose="020B0600070205080204" pitchFamily="50" charset="-128"/>
                <a:cs typeface="Arial" panose="020B0604020202020204" pitchFamily="34" charset="0"/>
              </a:rPr>
              <a:t>レオクラブ顧問 </a:t>
            </a:r>
          </a:p>
          <a:p>
            <a:r>
              <a:rPr lang="ja-JP" sz="4000" b="1" dirty="0">
                <a:solidFill>
                  <a:srgbClr val="55565A"/>
                </a:solidFill>
                <a:latin typeface="ＭＳ Ｐゴシック" panose="020B0600070205080204" pitchFamily="50" charset="-128"/>
                <a:ea typeface="ＭＳ Ｐゴシック" panose="020B0600070205080204" pitchFamily="50" charset="-128"/>
                <a:cs typeface="Arial" panose="020B0604020202020204" pitchFamily="34" charset="0"/>
              </a:rPr>
              <a:t>研修およびオリエンテーション</a:t>
            </a:r>
          </a:p>
          <a:p>
            <a:pPr>
              <a:lnSpc>
                <a:spcPct val="150000"/>
              </a:lnSpc>
            </a:pPr>
            <a:r>
              <a:rPr lang="ja-JP" sz="2800" dirty="0">
                <a:solidFill>
                  <a:srgbClr val="00AC69"/>
                </a:solidFill>
                <a:latin typeface="ＭＳ Ｐゴシック" panose="020B0600070205080204" pitchFamily="50" charset="-128"/>
                <a:ea typeface="ＭＳ Ｐゴシック" panose="020B0600070205080204" pitchFamily="50" charset="-128"/>
                <a:cs typeface="Arial" panose="020B0604020202020204" pitchFamily="34" charset="0"/>
              </a:rPr>
              <a:t>ライオンズ・インターナショナル</a:t>
            </a:r>
          </a:p>
        </p:txBody>
      </p:sp>
      <p:pic>
        <p:nvPicPr>
          <p:cNvPr id="3" name="Picture 2">
            <a:extLst>
              <a:ext uri="{FF2B5EF4-FFF2-40B4-BE49-F238E27FC236}">
                <a16:creationId xmlns:a16="http://schemas.microsoft.com/office/drawing/2014/main" id="{2433EEC4-385F-3F4D-A9B7-D9FE43C78479}"/>
              </a:ext>
            </a:extLst>
          </p:cNvPr>
          <p:cNvPicPr>
            <a:picLocks noChangeAspect="1"/>
          </p:cNvPicPr>
          <p:nvPr/>
        </p:nvPicPr>
        <p:blipFill>
          <a:blip r:embed="rId5"/>
          <a:stretch>
            <a:fillRect/>
          </a:stretch>
        </p:blipFill>
        <p:spPr>
          <a:xfrm>
            <a:off x="6518014" y="5822296"/>
            <a:ext cx="1188293" cy="594146"/>
          </a:xfrm>
          <a:prstGeom prst="rect">
            <a:avLst/>
          </a:prstGeom>
        </p:spPr>
      </p:pic>
      <p:pic>
        <p:nvPicPr>
          <p:cNvPr id="9" name="Picture 8">
            <a:extLst>
              <a:ext uri="{FF2B5EF4-FFF2-40B4-BE49-F238E27FC236}">
                <a16:creationId xmlns:a16="http://schemas.microsoft.com/office/drawing/2014/main" id="{0F6A1B70-48D8-634D-ADB9-B9FF0F7009AB}"/>
              </a:ext>
            </a:extLst>
          </p:cNvPr>
          <p:cNvPicPr>
            <a:picLocks noChangeAspect="1"/>
          </p:cNvPicPr>
          <p:nvPr/>
        </p:nvPicPr>
        <p:blipFill>
          <a:blip r:embed="rId6"/>
          <a:stretch>
            <a:fillRect/>
          </a:stretch>
        </p:blipFill>
        <p:spPr>
          <a:xfrm>
            <a:off x="450448" y="489506"/>
            <a:ext cx="2120604" cy="2120604"/>
          </a:xfrm>
          <a:prstGeom prst="rect">
            <a:avLst/>
          </a:prstGeom>
        </p:spPr>
      </p:pic>
    </p:spTree>
    <p:extLst>
      <p:ext uri="{BB962C8B-B14F-4D97-AF65-F5344CB8AC3E}">
        <p14:creationId xmlns:p14="http://schemas.microsoft.com/office/powerpoint/2010/main" val="41135540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Background - Solid">
            <a:extLst>
              <a:ext uri="{FF2B5EF4-FFF2-40B4-BE49-F238E27FC236}">
                <a16:creationId xmlns:a16="http://schemas.microsoft.com/office/drawing/2014/main" id="{41C1D83A-F4A2-774F-8E54-C1FAE3EFE604}"/>
              </a:ext>
            </a:extLst>
          </p:cNvPr>
          <p:cNvSpPr/>
          <p:nvPr/>
        </p:nvSpPr>
        <p:spPr>
          <a:xfrm>
            <a:off x="10508066" y="0"/>
            <a:ext cx="1683934" cy="6857999"/>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pic>
        <p:nvPicPr>
          <p:cNvPr id="36" name="Picture 35">
            <a:extLst>
              <a:ext uri="{FF2B5EF4-FFF2-40B4-BE49-F238E27FC236}">
                <a16:creationId xmlns:a16="http://schemas.microsoft.com/office/drawing/2014/main" id="{5986801D-A409-B749-AF55-37779FCA4B31}"/>
              </a:ext>
            </a:extLst>
          </p:cNvPr>
          <p:cNvPicPr>
            <a:picLocks noChangeAspect="1"/>
          </p:cNvPicPr>
          <p:nvPr/>
        </p:nvPicPr>
        <p:blipFill rotWithShape="1">
          <a:blip r:embed="rId3"/>
          <a:srcRect l="68604" t="4387" r="-7305" b="37925"/>
          <a:stretch/>
        </p:blipFill>
        <p:spPr>
          <a:xfrm rot="10800000">
            <a:off x="10508066" y="0"/>
            <a:ext cx="1683934" cy="3765146"/>
          </a:xfrm>
          <a:prstGeom prst="rect">
            <a:avLst/>
          </a:prstGeom>
        </p:spPr>
      </p:pic>
      <p:sp>
        <p:nvSpPr>
          <p:cNvPr id="33" name="Page Number - Blue">
            <a:extLst>
              <a:ext uri="{FF2B5EF4-FFF2-40B4-BE49-F238E27FC236}">
                <a16:creationId xmlns:a16="http://schemas.microsoft.com/office/drawing/2014/main" id="{C921C650-0191-EC45-ABD4-267915C85891}"/>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pPr eaLnBrk="0" hangingPunct="0">
                <a:spcBef>
                  <a:spcPct val="50000"/>
                </a:spcBef>
                <a:defRPr/>
              </a:pPr>
              <a:t>10</a:t>
            </a:fld>
            <a:endParaRPr lang="en-US" sz="100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34" name="Text Placeholder 18">
            <a:extLst>
              <a:ext uri="{FF2B5EF4-FFF2-40B4-BE49-F238E27FC236}">
                <a16:creationId xmlns:a16="http://schemas.microsoft.com/office/drawing/2014/main" id="{2AF7CE42-4B1D-794D-B265-200C9ADAC108}"/>
              </a:ext>
            </a:extLst>
          </p:cNvPr>
          <p:cNvSpPr txBox="1">
            <a:spLocks/>
          </p:cNvSpPr>
          <p:nvPr/>
        </p:nvSpPr>
        <p:spPr>
          <a:xfrm>
            <a:off x="788761" y="496541"/>
            <a:ext cx="9922439" cy="683383"/>
          </a:xfrm>
          <a:prstGeom prst="rect">
            <a:avLst/>
          </a:prstGeom>
        </p:spPr>
        <p:txBody>
          <a:bodyPr lIns="91440" tIns="45720" rIns="91440" bIns="45720" anchor="ctr"/>
          <a:lstStyle>
            <a:lvl1pPr marL="0" indent="0" algn="l" rtl="0" eaLnBrk="1" fontAlgn="base" hangingPunct="1">
              <a:spcBef>
                <a:spcPct val="20000"/>
              </a:spcBef>
              <a:spcAft>
                <a:spcPct val="0"/>
              </a:spcAft>
              <a:buFont typeface="Arial" pitchFamily="34" charset="0"/>
              <a:buNone/>
              <a:defRPr sz="3600" b="1">
                <a:solidFill>
                  <a:srgbClr val="0A5496"/>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ja-JP" sz="3200">
                <a:solidFill>
                  <a:srgbClr val="55565A"/>
                </a:solidFill>
                <a:latin typeface="ＭＳ Ｐゴシック" panose="020B0600070205080204" pitchFamily="50" charset="-128"/>
                <a:ea typeface="ＭＳ Ｐゴシック" panose="020B0600070205080204" pitchFamily="50" charset="-128"/>
                <a:cs typeface="Arial"/>
              </a:rPr>
              <a:t>関係中心のコミュニティを作るには</a:t>
            </a:r>
          </a:p>
        </p:txBody>
      </p:sp>
      <p:pic>
        <p:nvPicPr>
          <p:cNvPr id="37" name="Picture 36">
            <a:extLst>
              <a:ext uri="{FF2B5EF4-FFF2-40B4-BE49-F238E27FC236}">
                <a16:creationId xmlns:a16="http://schemas.microsoft.com/office/drawing/2014/main" id="{82336C24-D321-7340-8B66-DE7D22D72A7A}"/>
              </a:ext>
            </a:extLst>
          </p:cNvPr>
          <p:cNvPicPr>
            <a:picLocks noChangeAspect="1"/>
          </p:cNvPicPr>
          <p:nvPr/>
        </p:nvPicPr>
        <p:blipFill rotWithShape="1">
          <a:blip r:embed="rId4"/>
          <a:srcRect l="15744" b="4901"/>
          <a:stretch/>
        </p:blipFill>
        <p:spPr>
          <a:xfrm rot="10800000" flipH="1">
            <a:off x="1" y="-3785"/>
            <a:ext cx="991893" cy="1679305"/>
          </a:xfrm>
          <a:prstGeom prst="rect">
            <a:avLst/>
          </a:prstGeom>
        </p:spPr>
      </p:pic>
      <p:pic>
        <p:nvPicPr>
          <p:cNvPr id="2" name="Picture 1">
            <a:extLst>
              <a:ext uri="{FF2B5EF4-FFF2-40B4-BE49-F238E27FC236}">
                <a16:creationId xmlns:a16="http://schemas.microsoft.com/office/drawing/2014/main" id="{B618CFFB-1030-0070-5503-E31FA4CFC1DA}"/>
              </a:ext>
            </a:extLst>
          </p:cNvPr>
          <p:cNvPicPr>
            <a:picLocks noChangeAspect="1"/>
          </p:cNvPicPr>
          <p:nvPr/>
        </p:nvPicPr>
        <p:blipFill>
          <a:blip r:embed="rId5"/>
          <a:stretch>
            <a:fillRect/>
          </a:stretch>
        </p:blipFill>
        <p:spPr>
          <a:xfrm>
            <a:off x="10570930" y="210754"/>
            <a:ext cx="1558206" cy="1558206"/>
          </a:xfrm>
          <a:prstGeom prst="rect">
            <a:avLst/>
          </a:prstGeom>
        </p:spPr>
      </p:pic>
      <p:sp>
        <p:nvSpPr>
          <p:cNvPr id="3" name="TextBox 2">
            <a:extLst>
              <a:ext uri="{FF2B5EF4-FFF2-40B4-BE49-F238E27FC236}">
                <a16:creationId xmlns:a16="http://schemas.microsoft.com/office/drawing/2014/main" id="{6F4A9A75-8936-CCEF-4250-9BA6FF58BA43}"/>
              </a:ext>
            </a:extLst>
          </p:cNvPr>
          <p:cNvSpPr txBox="1"/>
          <p:nvPr/>
        </p:nvSpPr>
        <p:spPr>
          <a:xfrm>
            <a:off x="788761" y="1264676"/>
            <a:ext cx="8578922" cy="3539430"/>
          </a:xfrm>
          <a:prstGeom prst="rect">
            <a:avLst/>
          </a:prstGeom>
          <a:noFill/>
        </p:spPr>
        <p:txBody>
          <a:bodyPr wrap="square" lIns="91440" tIns="45720" rIns="91440" bIns="45720" rtlCol="0" anchor="t">
            <a:spAutoFit/>
          </a:bodyPr>
          <a:lstStyle/>
          <a:p>
            <a:pPr marL="457200" indent="-457200">
              <a:buFont typeface="Arial" panose="020B0604020202020204" pitchFamily="34" charset="0"/>
              <a:buChar char="•"/>
            </a:pPr>
            <a:r>
              <a:rPr lang="ja-JP" altLang="en-US" sz="2800" dirty="0">
                <a:solidFill>
                  <a:srgbClr val="55565A"/>
                </a:solidFill>
                <a:latin typeface="ＭＳ Ｐゴシック" panose="020B0600070205080204" pitchFamily="50" charset="-128"/>
                <a:ea typeface="ＭＳ Ｐゴシック" panose="020B0600070205080204" pitchFamily="50" charset="-128"/>
                <a:cs typeface="Arial" panose="020B0604020202020204" pitchFamily="34" charset="0"/>
              </a:rPr>
              <a:t>例会</a:t>
            </a:r>
            <a:r>
              <a:rPr lang="ja-JP" sz="2800" dirty="0">
                <a:solidFill>
                  <a:srgbClr val="55565A"/>
                </a:solidFill>
                <a:latin typeface="ＭＳ Ｐゴシック" panose="020B0600070205080204" pitchFamily="50" charset="-128"/>
                <a:ea typeface="ＭＳ Ｐゴシック" panose="020B0600070205080204" pitchFamily="50" charset="-128"/>
                <a:cs typeface="Arial" panose="020B0604020202020204" pitchFamily="34" charset="0"/>
              </a:rPr>
              <a:t>の度に、集まってくる青少年の一人ひとりに挨拶をし、簡単に近況を尋ねる。 </a:t>
            </a:r>
          </a:p>
          <a:p>
            <a:pPr marL="457200" indent="-457200">
              <a:buFont typeface="Arial" panose="020B0604020202020204" pitchFamily="34" charset="0"/>
              <a:buChar char="•"/>
            </a:pPr>
            <a:r>
              <a:rPr lang="ja-JP" sz="2800" dirty="0">
                <a:solidFill>
                  <a:srgbClr val="55565A"/>
                </a:solidFill>
                <a:latin typeface="ＭＳ Ｐゴシック" panose="020B0600070205080204" pitchFamily="50" charset="-128"/>
                <a:ea typeface="ＭＳ Ｐゴシック" panose="020B0600070205080204" pitchFamily="50" charset="-128"/>
                <a:cs typeface="Arial" panose="020B0604020202020204" pitchFamily="34" charset="0"/>
              </a:rPr>
              <a:t>レオの例会や集まりでは常に、合意事項を決めて役立てる。</a:t>
            </a:r>
          </a:p>
          <a:p>
            <a:pPr marL="457200" indent="-457200">
              <a:buFont typeface="Arial" panose="020B0604020202020204" pitchFamily="34" charset="0"/>
              <a:buChar char="•"/>
            </a:pPr>
            <a:r>
              <a:rPr lang="ja-JP" sz="2800" dirty="0">
                <a:solidFill>
                  <a:srgbClr val="55565A"/>
                </a:solidFill>
                <a:latin typeface="ＭＳ Ｐゴシック" panose="020B0600070205080204" pitchFamily="50" charset="-128"/>
                <a:ea typeface="ＭＳ Ｐゴシック" panose="020B0600070205080204" pitchFamily="50" charset="-128"/>
                <a:cs typeface="Arial"/>
              </a:rPr>
              <a:t>レオが何かに取り組んでいたり、自分たちの奉仕</a:t>
            </a:r>
            <a:r>
              <a:rPr lang="ja-JP" altLang="en-US" sz="2800" dirty="0">
                <a:solidFill>
                  <a:srgbClr val="55565A"/>
                </a:solidFill>
                <a:latin typeface="ＭＳ Ｐゴシック" panose="020B0600070205080204" pitchFamily="50" charset="-128"/>
                <a:ea typeface="ＭＳ Ｐゴシック" panose="020B0600070205080204" pitchFamily="50" charset="-128"/>
                <a:cs typeface="Arial"/>
              </a:rPr>
              <a:t>事業</a:t>
            </a:r>
            <a:r>
              <a:rPr lang="ja-JP" sz="2800" dirty="0">
                <a:solidFill>
                  <a:srgbClr val="55565A"/>
                </a:solidFill>
                <a:latin typeface="ＭＳ Ｐゴシック" panose="020B0600070205080204" pitchFamily="50" charset="-128"/>
                <a:ea typeface="ＭＳ Ｐゴシック" panose="020B0600070205080204" pitchFamily="50" charset="-128"/>
                <a:cs typeface="Arial"/>
              </a:rPr>
              <a:t>を計画したりしている時</a:t>
            </a:r>
            <a:r>
              <a:rPr lang="ja-JP" altLang="en-US" sz="2800" dirty="0">
                <a:solidFill>
                  <a:srgbClr val="55565A"/>
                </a:solidFill>
                <a:latin typeface="ＭＳ Ｐゴシック" panose="020B0600070205080204" pitchFamily="50" charset="-128"/>
                <a:ea typeface="ＭＳ Ｐゴシック" panose="020B0600070205080204" pitchFamily="50" charset="-128"/>
                <a:cs typeface="Arial"/>
              </a:rPr>
              <a:t>に</a:t>
            </a:r>
            <a:r>
              <a:rPr lang="ja-JP" sz="2800" dirty="0">
                <a:solidFill>
                  <a:srgbClr val="55565A"/>
                </a:solidFill>
                <a:latin typeface="ＭＳ Ｐゴシック" panose="020B0600070205080204" pitchFamily="50" charset="-128"/>
                <a:ea typeface="ＭＳ Ｐゴシック" panose="020B0600070205080204" pitchFamily="50" charset="-128"/>
                <a:cs typeface="Arial"/>
              </a:rPr>
              <a:t>は常に、個々の青少年が各自の希望、能力、関心、才能に基づき役割を担うようにする。</a:t>
            </a:r>
          </a:p>
        </p:txBody>
      </p:sp>
      <p:sp>
        <p:nvSpPr>
          <p:cNvPr id="4" name="TextBox 3">
            <a:extLst>
              <a:ext uri="{FF2B5EF4-FFF2-40B4-BE49-F238E27FC236}">
                <a16:creationId xmlns:a16="http://schemas.microsoft.com/office/drawing/2014/main" id="{F24E2DB7-0A0A-EE3B-22F9-9BEFAD11DAEF}"/>
              </a:ext>
            </a:extLst>
          </p:cNvPr>
          <p:cNvSpPr txBox="1"/>
          <p:nvPr/>
        </p:nvSpPr>
        <p:spPr>
          <a:xfrm>
            <a:off x="8936182" y="6277914"/>
            <a:ext cx="1981200" cy="369332"/>
          </a:xfrm>
          <a:prstGeom prst="rect">
            <a:avLst/>
          </a:prstGeom>
          <a:noFill/>
        </p:spPr>
        <p:txBody>
          <a:bodyPr wrap="square" rtlCol="0">
            <a:spAutoFit/>
          </a:bodyPr>
          <a:lstStyle/>
          <a:p>
            <a:r>
              <a:rPr lang="ja-JP">
                <a:solidFill>
                  <a:srgbClr val="55565A"/>
                </a:solidFill>
                <a:latin typeface="ＭＳ Ｐゴシック" panose="020B0600070205080204" pitchFamily="50" charset="-128"/>
                <a:ea typeface="ＭＳ Ｐゴシック" panose="020B0600070205080204" pitchFamily="50" charset="-128"/>
                <a:cs typeface="Arial" panose="020B0604020202020204" pitchFamily="34" charset="0"/>
              </a:rPr>
              <a:t>出典</a:t>
            </a:r>
          </a:p>
        </p:txBody>
      </p:sp>
      <p:pic>
        <p:nvPicPr>
          <p:cNvPr id="6" name="Picture 5" descr="A logo for lions quest&#10;&#10;Description automatically generated">
            <a:extLst>
              <a:ext uri="{FF2B5EF4-FFF2-40B4-BE49-F238E27FC236}">
                <a16:creationId xmlns:a16="http://schemas.microsoft.com/office/drawing/2014/main" id="{84D74C61-CABA-EF6F-2573-7B0BC786E20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06988" y="5403273"/>
            <a:ext cx="1685011" cy="1454726"/>
          </a:xfrm>
          <a:prstGeom prst="rect">
            <a:avLst/>
          </a:prstGeom>
        </p:spPr>
      </p:pic>
    </p:spTree>
    <p:extLst>
      <p:ext uri="{BB962C8B-B14F-4D97-AF65-F5344CB8AC3E}">
        <p14:creationId xmlns:p14="http://schemas.microsoft.com/office/powerpoint/2010/main" val="36102826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posing for the camera&#10;&#10;Description automatically generated">
            <a:extLst>
              <a:ext uri="{FF2B5EF4-FFF2-40B4-BE49-F238E27FC236}">
                <a16:creationId xmlns:a16="http://schemas.microsoft.com/office/drawing/2014/main" id="{BBED3819-FAE7-AD45-B403-4E0D4B681E1F}"/>
              </a:ext>
            </a:extLst>
          </p:cNvPr>
          <p:cNvPicPr>
            <a:picLocks noChangeAspect="1"/>
          </p:cNvPicPr>
          <p:nvPr/>
        </p:nvPicPr>
        <p:blipFill>
          <a:blip r:embed="rId3"/>
          <a:stretch>
            <a:fillRect/>
          </a:stretch>
        </p:blipFill>
        <p:spPr>
          <a:xfrm>
            <a:off x="8334375" y="0"/>
            <a:ext cx="3857625" cy="6858000"/>
          </a:xfrm>
          <a:prstGeom prst="rect">
            <a:avLst/>
          </a:prstGeom>
        </p:spPr>
      </p:pic>
      <p:pic>
        <p:nvPicPr>
          <p:cNvPr id="11" name="Picture 10">
            <a:extLst>
              <a:ext uri="{FF2B5EF4-FFF2-40B4-BE49-F238E27FC236}">
                <a16:creationId xmlns:a16="http://schemas.microsoft.com/office/drawing/2014/main" id="{5C582622-8BAF-2940-84F1-8C90B13D96F3}"/>
              </a:ext>
            </a:extLst>
          </p:cNvPr>
          <p:cNvPicPr>
            <a:picLocks noChangeAspect="1"/>
          </p:cNvPicPr>
          <p:nvPr/>
        </p:nvPicPr>
        <p:blipFill rotWithShape="1">
          <a:blip r:embed="rId4"/>
          <a:srcRect l="68604" t="4387" r="-7305" b="37925"/>
          <a:stretch/>
        </p:blipFill>
        <p:spPr>
          <a:xfrm rot="10800000">
            <a:off x="10508066" y="0"/>
            <a:ext cx="1683934" cy="3765146"/>
          </a:xfrm>
          <a:prstGeom prst="rect">
            <a:avLst/>
          </a:prstGeom>
        </p:spPr>
      </p:pic>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latin typeface="ＭＳ Ｐゴシック" panose="020B0600070205080204" pitchFamily="50" charset="-128"/>
                <a:ea typeface="ＭＳ Ｐゴシック" panose="020B0600070205080204" pitchFamily="50" charset="-128"/>
              </a:rPr>
              <a:pPr eaLnBrk="0" hangingPunct="0">
                <a:spcBef>
                  <a:spcPct val="50000"/>
                </a:spcBef>
                <a:defRPr/>
              </a:pPr>
              <a:t>11</a:t>
            </a:fld>
            <a:endParaRPr lang="en-US" sz="1000" dirty="0">
              <a:solidFill>
                <a:schemeClr val="bg1"/>
              </a:solidFill>
              <a:latin typeface="ＭＳ Ｐゴシック" panose="020B0600070205080204" pitchFamily="50" charset="-128"/>
              <a:ea typeface="ＭＳ Ｐゴシック" panose="020B0600070205080204" pitchFamily="50" charset="-128"/>
            </a:endParaRPr>
          </a:p>
        </p:txBody>
      </p:sp>
      <p:sp>
        <p:nvSpPr>
          <p:cNvPr id="13" name="Headline">
            <a:extLst>
              <a:ext uri="{FF2B5EF4-FFF2-40B4-BE49-F238E27FC236}">
                <a16:creationId xmlns:a16="http://schemas.microsoft.com/office/drawing/2014/main" id="{4F212072-DE40-5C41-82DA-1C93977F44CA}"/>
              </a:ext>
            </a:extLst>
          </p:cNvPr>
          <p:cNvSpPr txBox="1">
            <a:spLocks/>
          </p:cNvSpPr>
          <p:nvPr/>
        </p:nvSpPr>
        <p:spPr>
          <a:xfrm>
            <a:off x="991895" y="918167"/>
            <a:ext cx="8373905" cy="533400"/>
          </a:xfrm>
          <a:prstGeom prst="rect">
            <a:avLst/>
          </a:prstGeom>
        </p:spPr>
        <p:txBody>
          <a:bodyPr>
            <a:norm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ja-JP" sz="3200">
                <a:solidFill>
                  <a:srgbClr val="616262"/>
                </a:solidFill>
                <a:latin typeface="ＭＳ Ｐゴシック" panose="020B0600070205080204" pitchFamily="50" charset="-128"/>
                <a:ea typeface="ＭＳ Ｐゴシック" panose="020B0600070205080204" pitchFamily="50" charset="-128"/>
                <a:cs typeface="Arial" panose="020B0604020202020204" pitchFamily="34" charset="0"/>
              </a:rPr>
              <a:t>チーム作り</a:t>
            </a:r>
          </a:p>
        </p:txBody>
      </p:sp>
      <p:pic>
        <p:nvPicPr>
          <p:cNvPr id="16" name="Picture 15">
            <a:extLst>
              <a:ext uri="{FF2B5EF4-FFF2-40B4-BE49-F238E27FC236}">
                <a16:creationId xmlns:a16="http://schemas.microsoft.com/office/drawing/2014/main" id="{E36BB3E6-B9BC-3849-A15D-CDFFEE44AFF9}"/>
              </a:ext>
            </a:extLst>
          </p:cNvPr>
          <p:cNvPicPr>
            <a:picLocks noChangeAspect="1"/>
          </p:cNvPicPr>
          <p:nvPr/>
        </p:nvPicPr>
        <p:blipFill rotWithShape="1">
          <a:blip r:embed="rId5"/>
          <a:srcRect l="15744" b="4901"/>
          <a:stretch/>
        </p:blipFill>
        <p:spPr>
          <a:xfrm rot="10800000" flipH="1">
            <a:off x="1" y="-3785"/>
            <a:ext cx="991893" cy="1679305"/>
          </a:xfrm>
          <a:prstGeom prst="rect">
            <a:avLst/>
          </a:prstGeom>
        </p:spPr>
      </p:pic>
      <p:pic>
        <p:nvPicPr>
          <p:cNvPr id="18" name="Picture 17">
            <a:extLst>
              <a:ext uri="{FF2B5EF4-FFF2-40B4-BE49-F238E27FC236}">
                <a16:creationId xmlns:a16="http://schemas.microsoft.com/office/drawing/2014/main" id="{CD02E65A-00DE-3547-8F86-EE1324189F92}"/>
              </a:ext>
            </a:extLst>
          </p:cNvPr>
          <p:cNvPicPr>
            <a:picLocks noChangeAspect="1"/>
          </p:cNvPicPr>
          <p:nvPr/>
        </p:nvPicPr>
        <p:blipFill rotWithShape="1">
          <a:blip r:embed="rId6"/>
          <a:srcRect l="16530" t="2053" r="10928" b="4800"/>
          <a:stretch/>
        </p:blipFill>
        <p:spPr>
          <a:xfrm>
            <a:off x="0" y="2360950"/>
            <a:ext cx="2334818" cy="4497050"/>
          </a:xfrm>
          <a:prstGeom prst="rect">
            <a:avLst/>
          </a:prstGeom>
        </p:spPr>
      </p:pic>
      <p:pic>
        <p:nvPicPr>
          <p:cNvPr id="22" name="Picture 21">
            <a:extLst>
              <a:ext uri="{FF2B5EF4-FFF2-40B4-BE49-F238E27FC236}">
                <a16:creationId xmlns:a16="http://schemas.microsoft.com/office/drawing/2014/main" id="{AB4194CD-7E8A-1B47-96D7-383EC0E157B8}"/>
              </a:ext>
            </a:extLst>
          </p:cNvPr>
          <p:cNvPicPr>
            <a:picLocks noChangeAspect="1"/>
          </p:cNvPicPr>
          <p:nvPr/>
        </p:nvPicPr>
        <p:blipFill>
          <a:blip r:embed="rId7"/>
          <a:stretch>
            <a:fillRect/>
          </a:stretch>
        </p:blipFill>
        <p:spPr>
          <a:xfrm>
            <a:off x="7670905" y="5737257"/>
            <a:ext cx="1326937" cy="663469"/>
          </a:xfrm>
          <a:prstGeom prst="rect">
            <a:avLst/>
          </a:prstGeom>
        </p:spPr>
      </p:pic>
      <p:sp>
        <p:nvSpPr>
          <p:cNvPr id="2" name="TextBox 1">
            <a:extLst>
              <a:ext uri="{FF2B5EF4-FFF2-40B4-BE49-F238E27FC236}">
                <a16:creationId xmlns:a16="http://schemas.microsoft.com/office/drawing/2014/main" id="{AC832203-33A9-BBCE-24B9-ADBBEADEA7B2}"/>
              </a:ext>
            </a:extLst>
          </p:cNvPr>
          <p:cNvSpPr txBox="1"/>
          <p:nvPr/>
        </p:nvSpPr>
        <p:spPr>
          <a:xfrm>
            <a:off x="1040980" y="1674642"/>
            <a:ext cx="7085381" cy="1815882"/>
          </a:xfrm>
          <a:prstGeom prst="rect">
            <a:avLst/>
          </a:prstGeom>
          <a:noFill/>
        </p:spPr>
        <p:txBody>
          <a:bodyPr wrap="square" lIns="91440" tIns="45720" rIns="91440" bIns="45720" rtlCol="0" anchor="t">
            <a:spAutoFit/>
          </a:bodyPr>
          <a:lstStyle/>
          <a:p>
            <a:r>
              <a:rPr lang="ja-JP" sz="2800" dirty="0">
                <a:solidFill>
                  <a:srgbClr val="55565A"/>
                </a:solidFill>
                <a:latin typeface="ＭＳ Ｐゴシック" panose="020B0600070205080204" pitchFamily="50" charset="-128"/>
                <a:ea typeface="ＭＳ Ｐゴシック" panose="020B0600070205080204" pitchFamily="50" charset="-128"/>
                <a:cs typeface="Arial" panose="020B0604020202020204" pitchFamily="34" charset="0"/>
              </a:rPr>
              <a:t>レオが互いにつながり、知り合う機会を設ける。</a:t>
            </a:r>
          </a:p>
          <a:p>
            <a:endParaRPr lang="en-US" sz="2800" dirty="0">
              <a:solidFill>
                <a:srgbClr val="55565A"/>
              </a:solidFill>
              <a:latin typeface="ＭＳ Ｐゴシック" panose="020B0600070205080204" pitchFamily="50" charset="-128"/>
              <a:ea typeface="ＭＳ Ｐゴシック" panose="020B0600070205080204" pitchFamily="50" charset="-128"/>
              <a:cs typeface="Arial" panose="020B0604020202020204" pitchFamily="34" charset="0"/>
            </a:endParaRPr>
          </a:p>
          <a:p>
            <a:r>
              <a:rPr lang="ja-JP" sz="2800" dirty="0">
                <a:solidFill>
                  <a:srgbClr val="55565A"/>
                </a:solidFill>
                <a:latin typeface="ＭＳ Ｐゴシック" panose="020B0600070205080204" pitchFamily="50" charset="-128"/>
                <a:ea typeface="ＭＳ Ｐゴシック" panose="020B0600070205080204" pitchFamily="50" charset="-128"/>
                <a:cs typeface="Arial"/>
              </a:rPr>
              <a:t>エナジャイザーやチーム作りを促す活動を行うことで、つながりと所属意識を確立する。</a:t>
            </a:r>
          </a:p>
        </p:txBody>
      </p:sp>
      <p:pic>
        <p:nvPicPr>
          <p:cNvPr id="3" name="Picture 2">
            <a:extLst>
              <a:ext uri="{FF2B5EF4-FFF2-40B4-BE49-F238E27FC236}">
                <a16:creationId xmlns:a16="http://schemas.microsoft.com/office/drawing/2014/main" id="{9D9945CF-EF95-54DE-B377-FBCB3E38FCE4}"/>
              </a:ext>
            </a:extLst>
          </p:cNvPr>
          <p:cNvPicPr>
            <a:picLocks noChangeAspect="1"/>
          </p:cNvPicPr>
          <p:nvPr/>
        </p:nvPicPr>
        <p:blipFill>
          <a:blip r:embed="rId8"/>
          <a:stretch>
            <a:fillRect/>
          </a:stretch>
        </p:blipFill>
        <p:spPr>
          <a:xfrm>
            <a:off x="0" y="5299794"/>
            <a:ext cx="1558206" cy="1558206"/>
          </a:xfrm>
          <a:prstGeom prst="rect">
            <a:avLst/>
          </a:prstGeom>
        </p:spPr>
      </p:pic>
    </p:spTree>
    <p:extLst>
      <p:ext uri="{BB962C8B-B14F-4D97-AF65-F5344CB8AC3E}">
        <p14:creationId xmlns:p14="http://schemas.microsoft.com/office/powerpoint/2010/main" val="1045250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Background - Solid">
            <a:extLst>
              <a:ext uri="{FF2B5EF4-FFF2-40B4-BE49-F238E27FC236}">
                <a16:creationId xmlns:a16="http://schemas.microsoft.com/office/drawing/2014/main" id="{41C1D83A-F4A2-774F-8E54-C1FAE3EFE604}"/>
              </a:ext>
            </a:extLst>
          </p:cNvPr>
          <p:cNvSpPr/>
          <p:nvPr/>
        </p:nvSpPr>
        <p:spPr>
          <a:xfrm>
            <a:off x="10508066" y="1"/>
            <a:ext cx="1683934" cy="6857999"/>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pic>
        <p:nvPicPr>
          <p:cNvPr id="36" name="Picture 35">
            <a:extLst>
              <a:ext uri="{FF2B5EF4-FFF2-40B4-BE49-F238E27FC236}">
                <a16:creationId xmlns:a16="http://schemas.microsoft.com/office/drawing/2014/main" id="{5986801D-A409-B749-AF55-37779FCA4B31}"/>
              </a:ext>
            </a:extLst>
          </p:cNvPr>
          <p:cNvPicPr>
            <a:picLocks noChangeAspect="1"/>
          </p:cNvPicPr>
          <p:nvPr/>
        </p:nvPicPr>
        <p:blipFill rotWithShape="1">
          <a:blip r:embed="rId3"/>
          <a:srcRect l="68604" t="4387" r="-7305" b="37925"/>
          <a:stretch/>
        </p:blipFill>
        <p:spPr>
          <a:xfrm rot="10800000">
            <a:off x="10508066" y="1"/>
            <a:ext cx="1683934" cy="3765146"/>
          </a:xfrm>
          <a:prstGeom prst="rect">
            <a:avLst/>
          </a:prstGeom>
        </p:spPr>
      </p:pic>
      <p:sp>
        <p:nvSpPr>
          <p:cNvPr id="33" name="Page Number - Blue">
            <a:extLst>
              <a:ext uri="{FF2B5EF4-FFF2-40B4-BE49-F238E27FC236}">
                <a16:creationId xmlns:a16="http://schemas.microsoft.com/office/drawing/2014/main" id="{C921C650-0191-EC45-ABD4-267915C85891}"/>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pPr eaLnBrk="0" hangingPunct="0">
                <a:spcBef>
                  <a:spcPct val="50000"/>
                </a:spcBef>
                <a:defRPr/>
              </a:pPr>
              <a:t>12</a:t>
            </a:fld>
            <a:endParaRPr lang="en-US" sz="100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34" name="Text Placeholder 18">
            <a:extLst>
              <a:ext uri="{FF2B5EF4-FFF2-40B4-BE49-F238E27FC236}">
                <a16:creationId xmlns:a16="http://schemas.microsoft.com/office/drawing/2014/main" id="{2AF7CE42-4B1D-794D-B265-200C9ADAC108}"/>
              </a:ext>
            </a:extLst>
          </p:cNvPr>
          <p:cNvSpPr txBox="1">
            <a:spLocks/>
          </p:cNvSpPr>
          <p:nvPr/>
        </p:nvSpPr>
        <p:spPr>
          <a:xfrm>
            <a:off x="986602" y="1005605"/>
            <a:ext cx="6209629" cy="445043"/>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3600" b="1">
                <a:solidFill>
                  <a:srgbClr val="0A5496"/>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ja-JP" sz="3200">
                <a:solidFill>
                  <a:srgbClr val="55565A"/>
                </a:solidFill>
                <a:latin typeface="ＭＳ Ｐゴシック" panose="020B0600070205080204" pitchFamily="50" charset="-128"/>
                <a:ea typeface="ＭＳ Ｐゴシック" panose="020B0600070205080204" pitchFamily="50" charset="-128"/>
              </a:rPr>
              <a:t>レオの年度の始め方</a:t>
            </a:r>
          </a:p>
        </p:txBody>
      </p:sp>
      <p:pic>
        <p:nvPicPr>
          <p:cNvPr id="37" name="Picture 36">
            <a:extLst>
              <a:ext uri="{FF2B5EF4-FFF2-40B4-BE49-F238E27FC236}">
                <a16:creationId xmlns:a16="http://schemas.microsoft.com/office/drawing/2014/main" id="{82336C24-D321-7340-8B66-DE7D22D72A7A}"/>
              </a:ext>
            </a:extLst>
          </p:cNvPr>
          <p:cNvPicPr>
            <a:picLocks noChangeAspect="1"/>
          </p:cNvPicPr>
          <p:nvPr/>
        </p:nvPicPr>
        <p:blipFill rotWithShape="1">
          <a:blip r:embed="rId4"/>
          <a:srcRect l="15744" b="4901"/>
          <a:stretch/>
        </p:blipFill>
        <p:spPr>
          <a:xfrm rot="10800000" flipH="1">
            <a:off x="1" y="-3785"/>
            <a:ext cx="991893" cy="1679305"/>
          </a:xfrm>
          <a:prstGeom prst="rect">
            <a:avLst/>
          </a:prstGeom>
        </p:spPr>
      </p:pic>
      <p:sp>
        <p:nvSpPr>
          <p:cNvPr id="2" name="TextBox 1">
            <a:extLst>
              <a:ext uri="{FF2B5EF4-FFF2-40B4-BE49-F238E27FC236}">
                <a16:creationId xmlns:a16="http://schemas.microsoft.com/office/drawing/2014/main" id="{AC6D9DC2-2D7F-DD79-C964-F94D03F72DB5}"/>
              </a:ext>
            </a:extLst>
          </p:cNvPr>
          <p:cNvSpPr txBox="1"/>
          <p:nvPr/>
        </p:nvSpPr>
        <p:spPr>
          <a:xfrm>
            <a:off x="852754" y="1583053"/>
            <a:ext cx="9529584" cy="2246769"/>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ja-JP" sz="2800" dirty="0">
                <a:solidFill>
                  <a:srgbClr val="55565A"/>
                </a:solidFill>
                <a:latin typeface="ＭＳ Ｐゴシック" panose="020B0600070205080204" pitchFamily="50" charset="-128"/>
                <a:ea typeface="ＭＳ Ｐゴシック" panose="020B0600070205080204" pitchFamily="50" charset="-128"/>
                <a:cs typeface="Arial" panose="020B0604020202020204" pitchFamily="34" charset="0"/>
              </a:rPr>
              <a:t>レオが互いや顧問と知り合えるよう支援する</a:t>
            </a:r>
          </a:p>
          <a:p>
            <a:pPr marL="285750" indent="-285750">
              <a:buFont typeface="Arial" panose="020B0604020202020204" pitchFamily="34" charset="0"/>
              <a:buChar char="•"/>
            </a:pPr>
            <a:r>
              <a:rPr lang="ja-JP" sz="2800" dirty="0">
                <a:solidFill>
                  <a:srgbClr val="55565A"/>
                </a:solidFill>
                <a:latin typeface="ＭＳ Ｐゴシック" panose="020B0600070205080204" pitchFamily="50" charset="-128"/>
                <a:ea typeface="ＭＳ Ｐゴシック" panose="020B0600070205080204" pitchFamily="50" charset="-128"/>
                <a:cs typeface="Arial" panose="020B0604020202020204" pitchFamily="34" charset="0"/>
              </a:rPr>
              <a:t>全員で協力し、コミュニティが共有する合意事項を決める</a:t>
            </a:r>
          </a:p>
          <a:p>
            <a:pPr marL="285750" indent="-285750">
              <a:buFont typeface="Arial" panose="020B0604020202020204" pitchFamily="34" charset="0"/>
              <a:buChar char="•"/>
            </a:pPr>
            <a:r>
              <a:rPr lang="ja-JP" sz="2800" dirty="0">
                <a:solidFill>
                  <a:srgbClr val="55565A"/>
                </a:solidFill>
                <a:latin typeface="ＭＳ Ｐゴシック" panose="020B0600070205080204" pitchFamily="50" charset="-128"/>
                <a:ea typeface="ＭＳ Ｐゴシック" panose="020B0600070205080204" pitchFamily="50" charset="-128"/>
                <a:cs typeface="Arial" panose="020B0604020202020204" pitchFamily="34" charset="0"/>
              </a:rPr>
              <a:t>レオクラブ・プログラムの歴史と</a:t>
            </a:r>
            <a:r>
              <a:rPr lang="ja-JP" altLang="en-US" sz="2800" dirty="0">
                <a:solidFill>
                  <a:srgbClr val="55565A"/>
                </a:solidFill>
                <a:latin typeface="ＭＳ Ｐゴシック" panose="020B0600070205080204" pitchFamily="50" charset="-128"/>
                <a:ea typeface="ＭＳ Ｐゴシック" panose="020B0600070205080204" pitchFamily="50" charset="-128"/>
                <a:cs typeface="Arial" panose="020B0604020202020204" pitchFamily="34" charset="0"/>
              </a:rPr>
              <a:t>レオ</a:t>
            </a:r>
            <a:r>
              <a:rPr lang="en-US" altLang="ja-JP" sz="2800" dirty="0">
                <a:solidFill>
                  <a:srgbClr val="55565A"/>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ja-JP" sz="2800" dirty="0">
                <a:solidFill>
                  <a:srgbClr val="55565A"/>
                </a:solidFill>
                <a:latin typeface="ＭＳ Ｐゴシック" panose="020B0600070205080204" pitchFamily="50" charset="-128"/>
                <a:ea typeface="ＭＳ Ｐゴシック" panose="020B0600070205080204" pitchFamily="50" charset="-128"/>
                <a:cs typeface="Arial" panose="020B0604020202020204" pitchFamily="34" charset="0"/>
              </a:rPr>
              <a:t>LEO</a:t>
            </a:r>
            <a:r>
              <a:rPr lang="en-US" altLang="ja-JP" sz="2800" dirty="0">
                <a:solidFill>
                  <a:srgbClr val="55565A"/>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ja-JP" sz="2800" dirty="0">
                <a:solidFill>
                  <a:srgbClr val="55565A"/>
                </a:solidFill>
                <a:latin typeface="ＭＳ Ｐゴシック" panose="020B0600070205080204" pitchFamily="50" charset="-128"/>
                <a:ea typeface="ＭＳ Ｐゴシック" panose="020B0600070205080204" pitchFamily="50" charset="-128"/>
                <a:cs typeface="Arial" panose="020B0604020202020204" pitchFamily="34" charset="0"/>
              </a:rPr>
              <a:t>のモットーを伝える</a:t>
            </a:r>
          </a:p>
          <a:p>
            <a:pPr marL="285750" indent="-285750">
              <a:buFont typeface="Arial" panose="020B0604020202020204" pitchFamily="34" charset="0"/>
              <a:buChar char="•"/>
            </a:pPr>
            <a:r>
              <a:rPr lang="ja-JP" sz="2800" dirty="0">
                <a:solidFill>
                  <a:srgbClr val="55565A"/>
                </a:solidFill>
                <a:latin typeface="ＭＳ Ｐゴシック" panose="020B0600070205080204" pitchFamily="50" charset="-128"/>
                <a:ea typeface="ＭＳ Ｐゴシック" panose="020B0600070205080204" pitchFamily="50" charset="-128"/>
                <a:cs typeface="Arial" panose="020B0604020202020204" pitchFamily="34" charset="0"/>
              </a:rPr>
              <a:t>役員を選出/任命し、研修を</a:t>
            </a:r>
            <a:r>
              <a:rPr lang="ja-JP" altLang="en-US" sz="2800" dirty="0">
                <a:solidFill>
                  <a:srgbClr val="55565A"/>
                </a:solidFill>
                <a:latin typeface="ＭＳ Ｐゴシック" panose="020B0600070205080204" pitchFamily="50" charset="-128"/>
                <a:ea typeface="ＭＳ Ｐゴシック" panose="020B0600070205080204" pitchFamily="50" charset="-128"/>
                <a:cs typeface="Arial" panose="020B0604020202020204" pitchFamily="34" charset="0"/>
              </a:rPr>
              <a:t>提供する</a:t>
            </a:r>
            <a:endParaRPr lang="ja-JP" sz="2800" dirty="0">
              <a:solidFill>
                <a:srgbClr val="55565A"/>
              </a:solidFill>
              <a:latin typeface="ＭＳ Ｐゴシック" panose="020B0600070205080204" pitchFamily="50" charset="-128"/>
              <a:ea typeface="ＭＳ Ｐゴシック" panose="020B0600070205080204" pitchFamily="50" charset="-128"/>
              <a:cs typeface="Arial" panose="020B0604020202020204" pitchFamily="34" charset="0"/>
            </a:endParaRPr>
          </a:p>
          <a:p>
            <a:pPr marL="285750" indent="-285750">
              <a:buFont typeface="Arial" panose="020B0604020202020204" pitchFamily="34" charset="0"/>
              <a:buChar char="•"/>
            </a:pPr>
            <a:r>
              <a:rPr lang="ja-JP" sz="2800" dirty="0">
                <a:solidFill>
                  <a:srgbClr val="55565A"/>
                </a:solidFill>
                <a:latin typeface="ＭＳ Ｐゴシック" panose="020B0600070205080204" pitchFamily="50" charset="-128"/>
                <a:ea typeface="ＭＳ Ｐゴシック" panose="020B0600070205080204" pitchFamily="50" charset="-128"/>
                <a:cs typeface="Arial"/>
              </a:rPr>
              <a:t>彼らが今年度やりたいこと、達成したいことについて話し合う</a:t>
            </a:r>
          </a:p>
        </p:txBody>
      </p:sp>
      <p:pic>
        <p:nvPicPr>
          <p:cNvPr id="3" name="Picture 2">
            <a:extLst>
              <a:ext uri="{FF2B5EF4-FFF2-40B4-BE49-F238E27FC236}">
                <a16:creationId xmlns:a16="http://schemas.microsoft.com/office/drawing/2014/main" id="{3FC98050-1E8D-CDC9-A970-A06EDEFA4193}"/>
              </a:ext>
            </a:extLst>
          </p:cNvPr>
          <p:cNvPicPr>
            <a:picLocks noChangeAspect="1"/>
          </p:cNvPicPr>
          <p:nvPr/>
        </p:nvPicPr>
        <p:blipFill>
          <a:blip r:embed="rId5"/>
          <a:stretch>
            <a:fillRect/>
          </a:stretch>
        </p:blipFill>
        <p:spPr>
          <a:xfrm>
            <a:off x="10508066" y="324368"/>
            <a:ext cx="1558206" cy="1558206"/>
          </a:xfrm>
          <a:prstGeom prst="rect">
            <a:avLst/>
          </a:prstGeom>
        </p:spPr>
      </p:pic>
    </p:spTree>
    <p:extLst>
      <p:ext uri="{BB962C8B-B14F-4D97-AF65-F5344CB8AC3E}">
        <p14:creationId xmlns:p14="http://schemas.microsoft.com/office/powerpoint/2010/main" val="41050089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ckground - Solid">
            <a:extLst>
              <a:ext uri="{FF2B5EF4-FFF2-40B4-BE49-F238E27FC236}">
                <a16:creationId xmlns:a16="http://schemas.microsoft.com/office/drawing/2014/main" id="{70DE6CC5-8816-1349-A0F9-775C7E459994}"/>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ＭＳ Ｐゴシック" panose="020B0600070205080204" pitchFamily="50" charset="-128"/>
              <a:ea typeface="ＭＳ Ｐゴシック" panose="020B0600070205080204" pitchFamily="50" charset="-128"/>
            </a:endParaRPr>
          </a:p>
        </p:txBody>
      </p:sp>
      <p:pic>
        <p:nvPicPr>
          <p:cNvPr id="4" name="Picture 3">
            <a:extLst>
              <a:ext uri="{FF2B5EF4-FFF2-40B4-BE49-F238E27FC236}">
                <a16:creationId xmlns:a16="http://schemas.microsoft.com/office/drawing/2014/main" id="{7F582733-9321-3E47-B91F-12750D3B9373}"/>
              </a:ext>
            </a:extLst>
          </p:cNvPr>
          <p:cNvPicPr>
            <a:picLocks noChangeAspect="1"/>
          </p:cNvPicPr>
          <p:nvPr/>
        </p:nvPicPr>
        <p:blipFill rotWithShape="1">
          <a:blip r:embed="rId3"/>
          <a:srcRect l="16530" t="2053" r="10928" b="4800"/>
          <a:stretch/>
        </p:blipFill>
        <p:spPr>
          <a:xfrm>
            <a:off x="0" y="2360950"/>
            <a:ext cx="2334818" cy="4497050"/>
          </a:xfrm>
          <a:prstGeom prst="rect">
            <a:avLst/>
          </a:prstGeom>
        </p:spPr>
      </p:pic>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55565A"/>
                </a:solidFill>
                <a:latin typeface="ＭＳ Ｐゴシック" panose="020B0600070205080204" pitchFamily="50" charset="-128"/>
                <a:ea typeface="ＭＳ Ｐゴシック" panose="020B0600070205080204" pitchFamily="50" charset="-128"/>
              </a:rPr>
              <a:pPr eaLnBrk="0" hangingPunct="0">
                <a:spcBef>
                  <a:spcPct val="50000"/>
                </a:spcBef>
                <a:defRPr/>
              </a:pPr>
              <a:t>13</a:t>
            </a:fld>
            <a:endParaRPr lang="en-US" sz="1000" dirty="0">
              <a:solidFill>
                <a:srgbClr val="55565A"/>
              </a:solidFill>
              <a:latin typeface="ＭＳ Ｐゴシック" panose="020B0600070205080204" pitchFamily="50" charset="-128"/>
              <a:ea typeface="ＭＳ Ｐゴシック" panose="020B0600070205080204" pitchFamily="50" charset="-128"/>
            </a:endParaRPr>
          </a:p>
        </p:txBody>
      </p:sp>
      <p:pic>
        <p:nvPicPr>
          <p:cNvPr id="14" name="Picture 13">
            <a:extLst>
              <a:ext uri="{FF2B5EF4-FFF2-40B4-BE49-F238E27FC236}">
                <a16:creationId xmlns:a16="http://schemas.microsoft.com/office/drawing/2014/main" id="{EA945357-9AC4-824B-BB94-F451BFA85752}"/>
              </a:ext>
            </a:extLst>
          </p:cNvPr>
          <p:cNvPicPr>
            <a:picLocks noChangeAspect="1"/>
          </p:cNvPicPr>
          <p:nvPr/>
        </p:nvPicPr>
        <p:blipFill rotWithShape="1">
          <a:blip r:embed="rId4"/>
          <a:srcRect l="15744" b="4901"/>
          <a:stretch/>
        </p:blipFill>
        <p:spPr>
          <a:xfrm rot="10800000">
            <a:off x="11200107" y="1"/>
            <a:ext cx="991893" cy="1679305"/>
          </a:xfrm>
          <a:prstGeom prst="rect">
            <a:avLst/>
          </a:prstGeom>
        </p:spPr>
      </p:pic>
      <p:sp>
        <p:nvSpPr>
          <p:cNvPr id="13" name="Headline">
            <a:extLst>
              <a:ext uri="{FF2B5EF4-FFF2-40B4-BE49-F238E27FC236}">
                <a16:creationId xmlns:a16="http://schemas.microsoft.com/office/drawing/2014/main" id="{4F212072-DE40-5C41-82DA-1C93977F44CA}"/>
              </a:ext>
            </a:extLst>
          </p:cNvPr>
          <p:cNvSpPr txBox="1">
            <a:spLocks/>
          </p:cNvSpPr>
          <p:nvPr/>
        </p:nvSpPr>
        <p:spPr>
          <a:xfrm>
            <a:off x="2155307" y="913775"/>
            <a:ext cx="8373905" cy="533400"/>
          </a:xfrm>
          <a:prstGeom prst="rect">
            <a:avLst/>
          </a:prstGeom>
        </p:spPr>
        <p:txBody>
          <a:bodyPr>
            <a:norm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ja-JP" sz="3200">
                <a:solidFill>
                  <a:srgbClr val="616262"/>
                </a:solidFill>
                <a:latin typeface="ＭＳ Ｐゴシック" panose="020B0600070205080204" pitchFamily="50" charset="-128"/>
                <a:ea typeface="ＭＳ Ｐゴシック" panose="020B0600070205080204" pitchFamily="50" charset="-128"/>
                <a:cs typeface="Arial" panose="020B0604020202020204" pitchFamily="34" charset="0"/>
              </a:rPr>
              <a:t>レオにリードする力を与える</a:t>
            </a:r>
          </a:p>
        </p:txBody>
      </p:sp>
      <p:pic>
        <p:nvPicPr>
          <p:cNvPr id="15" name="Picture 14">
            <a:extLst>
              <a:ext uri="{FF2B5EF4-FFF2-40B4-BE49-F238E27FC236}">
                <a16:creationId xmlns:a16="http://schemas.microsoft.com/office/drawing/2014/main" id="{3CA1ABDE-925E-6E48-9CEE-9D768A6EE0AD}"/>
              </a:ext>
            </a:extLst>
          </p:cNvPr>
          <p:cNvPicPr>
            <a:picLocks noChangeAspect="1"/>
          </p:cNvPicPr>
          <p:nvPr/>
        </p:nvPicPr>
        <p:blipFill>
          <a:blip r:embed="rId5"/>
          <a:stretch>
            <a:fillRect/>
          </a:stretch>
        </p:blipFill>
        <p:spPr>
          <a:xfrm>
            <a:off x="597101" y="436785"/>
            <a:ext cx="1558206" cy="1558206"/>
          </a:xfrm>
          <a:prstGeom prst="rect">
            <a:avLst/>
          </a:prstGeom>
        </p:spPr>
      </p:pic>
      <p:sp>
        <p:nvSpPr>
          <p:cNvPr id="2" name="TextBox 1">
            <a:extLst>
              <a:ext uri="{FF2B5EF4-FFF2-40B4-BE49-F238E27FC236}">
                <a16:creationId xmlns:a16="http://schemas.microsoft.com/office/drawing/2014/main" id="{7C3DC37A-0B9D-FB11-0138-9DC898D412F5}"/>
              </a:ext>
            </a:extLst>
          </p:cNvPr>
          <p:cNvSpPr txBox="1"/>
          <p:nvPr/>
        </p:nvSpPr>
        <p:spPr>
          <a:xfrm>
            <a:off x="2155307" y="1659232"/>
            <a:ext cx="9381849" cy="3970318"/>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ja-JP" sz="2800" dirty="0">
                <a:solidFill>
                  <a:srgbClr val="55565A"/>
                </a:solidFill>
                <a:latin typeface="ＭＳ Ｐゴシック" panose="020B0600070205080204" pitchFamily="50" charset="-128"/>
                <a:ea typeface="ＭＳ Ｐゴシック" panose="020B0600070205080204" pitchFamily="50" charset="-128"/>
                <a:cs typeface="Arial"/>
              </a:rPr>
              <a:t>期待を設定する </a:t>
            </a:r>
          </a:p>
          <a:p>
            <a:pPr marL="285750" indent="-285750">
              <a:buFont typeface="Arial" panose="020B0604020202020204" pitchFamily="34" charset="0"/>
              <a:buChar char="•"/>
            </a:pPr>
            <a:r>
              <a:rPr lang="ja-JP" sz="2800" dirty="0">
                <a:solidFill>
                  <a:srgbClr val="55565A"/>
                </a:solidFill>
                <a:latin typeface="ＭＳ Ｐゴシック" panose="020B0600070205080204" pitchFamily="50" charset="-128"/>
                <a:ea typeface="ＭＳ Ｐゴシック" panose="020B0600070205080204" pitchFamily="50" charset="-128"/>
                <a:cs typeface="Arial"/>
              </a:rPr>
              <a:t>才能を見極め、そ</a:t>
            </a:r>
            <a:r>
              <a:rPr lang="ja-JP" altLang="en-US" sz="2800" dirty="0">
                <a:solidFill>
                  <a:srgbClr val="55565A"/>
                </a:solidFill>
                <a:latin typeface="ＭＳ Ｐゴシック" panose="020B0600070205080204" pitchFamily="50" charset="-128"/>
                <a:ea typeface="ＭＳ Ｐゴシック" panose="020B0600070205080204" pitchFamily="50" charset="-128"/>
                <a:cs typeface="Arial"/>
              </a:rPr>
              <a:t>れらを活かすよう</a:t>
            </a:r>
            <a:r>
              <a:rPr lang="ja-JP" sz="2800" dirty="0">
                <a:solidFill>
                  <a:srgbClr val="55565A"/>
                </a:solidFill>
                <a:latin typeface="ＭＳ Ｐゴシック" panose="020B0600070205080204" pitchFamily="50" charset="-128"/>
                <a:ea typeface="ＭＳ Ｐゴシック" panose="020B0600070205080204" pitchFamily="50" charset="-128"/>
                <a:cs typeface="Arial"/>
              </a:rPr>
              <a:t>促す</a:t>
            </a:r>
          </a:p>
          <a:p>
            <a:pPr marL="285750" indent="-285750">
              <a:buFont typeface="Arial" panose="020B0604020202020204" pitchFamily="34" charset="0"/>
              <a:buChar char="•"/>
            </a:pPr>
            <a:r>
              <a:rPr lang="ja-JP" sz="2800" dirty="0">
                <a:solidFill>
                  <a:srgbClr val="55565A"/>
                </a:solidFill>
                <a:latin typeface="ＭＳ Ｐゴシック" panose="020B0600070205080204" pitchFamily="50" charset="-128"/>
                <a:ea typeface="ＭＳ Ｐゴシック" panose="020B0600070205080204" pitchFamily="50" charset="-128"/>
                <a:cs typeface="Arial" panose="020B0604020202020204" pitchFamily="34" charset="0"/>
              </a:rPr>
              <a:t>一人ひとりが作業や目的を持つようにする</a:t>
            </a:r>
          </a:p>
          <a:p>
            <a:pPr marL="285750" indent="-285750">
              <a:buFont typeface="Arial" panose="020B0604020202020204" pitchFamily="34" charset="0"/>
              <a:buChar char="•"/>
            </a:pPr>
            <a:r>
              <a:rPr lang="ja-JP" sz="2800" dirty="0">
                <a:solidFill>
                  <a:srgbClr val="55565A"/>
                </a:solidFill>
                <a:latin typeface="ＭＳ Ｐゴシック" panose="020B0600070205080204" pitchFamily="50" charset="-128"/>
                <a:ea typeface="ＭＳ Ｐゴシック" panose="020B0600070205080204" pitchFamily="50" charset="-128"/>
                <a:cs typeface="Arial" panose="020B0604020202020204" pitchFamily="34" charset="0"/>
              </a:rPr>
              <a:t>今年度のやりたいことリストを作る  </a:t>
            </a:r>
          </a:p>
          <a:p>
            <a:pPr marL="285750" indent="-285750">
              <a:buFont typeface="Arial" panose="020B0604020202020204" pitchFamily="34" charset="0"/>
              <a:buChar char="•"/>
            </a:pPr>
            <a:r>
              <a:rPr lang="ja-JP" sz="2800" dirty="0">
                <a:solidFill>
                  <a:srgbClr val="55565A"/>
                </a:solidFill>
                <a:latin typeface="ＭＳ Ｐゴシック" panose="020B0600070205080204" pitchFamily="50" charset="-128"/>
                <a:ea typeface="ＭＳ Ｐゴシック" panose="020B0600070205080204" pitchFamily="50" charset="-128"/>
                <a:cs typeface="Arial" panose="020B0604020202020204" pitchFamily="34" charset="0"/>
              </a:rPr>
              <a:t>全員に交流の機会を与える</a:t>
            </a:r>
          </a:p>
          <a:p>
            <a:pPr marL="285750" indent="-285750">
              <a:buFont typeface="Arial" panose="020B0604020202020204" pitchFamily="34" charset="0"/>
              <a:buChar char="•"/>
            </a:pPr>
            <a:r>
              <a:rPr lang="ja-JP" sz="2800" dirty="0">
                <a:solidFill>
                  <a:srgbClr val="55565A"/>
                </a:solidFill>
                <a:latin typeface="ＭＳ Ｐゴシック" panose="020B0600070205080204" pitchFamily="50" charset="-128"/>
                <a:ea typeface="ＭＳ Ｐゴシック" panose="020B0600070205080204" pitchFamily="50" charset="-128"/>
                <a:cs typeface="Arial"/>
              </a:rPr>
              <a:t>新しいアイディアに耳を傾ける</a:t>
            </a:r>
          </a:p>
          <a:p>
            <a:pPr marL="285750" indent="-285750">
              <a:buFont typeface="Arial" panose="020B0604020202020204" pitchFamily="34" charset="0"/>
              <a:buChar char="•"/>
            </a:pPr>
            <a:r>
              <a:rPr lang="ja-JP" sz="2800" dirty="0">
                <a:solidFill>
                  <a:srgbClr val="55565A"/>
                </a:solidFill>
                <a:latin typeface="ＭＳ Ｐゴシック" panose="020B0600070205080204" pitchFamily="50" charset="-128"/>
                <a:ea typeface="ＭＳ Ｐゴシック" panose="020B0600070205080204" pitchFamily="50" charset="-128"/>
                <a:cs typeface="Arial"/>
              </a:rPr>
              <a:t>失敗</a:t>
            </a:r>
            <a:r>
              <a:rPr lang="ja-JP" altLang="en-US" sz="2800" dirty="0">
                <a:solidFill>
                  <a:srgbClr val="55565A"/>
                </a:solidFill>
                <a:latin typeface="ＭＳ Ｐゴシック" panose="020B0600070205080204" pitchFamily="50" charset="-128"/>
                <a:ea typeface="ＭＳ Ｐゴシック" panose="020B0600070205080204" pitchFamily="50" charset="-128"/>
                <a:cs typeface="Arial"/>
              </a:rPr>
              <a:t>を許し</a:t>
            </a:r>
            <a:r>
              <a:rPr lang="ja-JP" sz="2800" dirty="0">
                <a:solidFill>
                  <a:srgbClr val="55565A"/>
                </a:solidFill>
                <a:latin typeface="ＭＳ Ｐゴシック" panose="020B0600070205080204" pitchFamily="50" charset="-128"/>
                <a:ea typeface="ＭＳ Ｐゴシック" panose="020B0600070205080204" pitchFamily="50" charset="-128"/>
                <a:cs typeface="Arial"/>
              </a:rPr>
              <a:t>、説明責任を持たせる</a:t>
            </a:r>
          </a:p>
          <a:p>
            <a:pPr marL="285750" indent="-285750">
              <a:buFont typeface="Arial" panose="020B0604020202020204" pitchFamily="34" charset="0"/>
              <a:buChar char="•"/>
            </a:pPr>
            <a:r>
              <a:rPr lang="ja-JP" sz="2800" dirty="0">
                <a:solidFill>
                  <a:srgbClr val="55565A"/>
                </a:solidFill>
                <a:latin typeface="ＭＳ Ｐゴシック" panose="020B0600070205080204" pitchFamily="50" charset="-128"/>
                <a:ea typeface="ＭＳ Ｐゴシック" panose="020B0600070205080204" pitchFamily="50" charset="-128"/>
                <a:cs typeface="Arial" panose="020B0604020202020204" pitchFamily="34" charset="0"/>
              </a:rPr>
              <a:t>直接フィードバックを提供する</a:t>
            </a:r>
          </a:p>
          <a:p>
            <a:pPr marL="285750" indent="-285750">
              <a:buFont typeface="Arial" panose="020B0604020202020204" pitchFamily="34" charset="0"/>
              <a:buChar char="•"/>
            </a:pPr>
            <a:r>
              <a:rPr lang="ja-JP" sz="2800" dirty="0">
                <a:solidFill>
                  <a:srgbClr val="55565A"/>
                </a:solidFill>
                <a:latin typeface="ＭＳ Ｐゴシック" panose="020B0600070205080204" pitchFamily="50" charset="-128"/>
                <a:ea typeface="ＭＳ Ｐゴシック" panose="020B0600070205080204" pitchFamily="50" charset="-128"/>
                <a:cs typeface="Arial" panose="020B0604020202020204" pitchFamily="34" charset="0"/>
              </a:rPr>
              <a:t>コミュニケーションを取り合う方法を決める</a:t>
            </a:r>
          </a:p>
        </p:txBody>
      </p:sp>
    </p:spTree>
    <p:extLst>
      <p:ext uri="{BB962C8B-B14F-4D97-AF65-F5344CB8AC3E}">
        <p14:creationId xmlns:p14="http://schemas.microsoft.com/office/powerpoint/2010/main" val="9389290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shape&#10;&#10;Description automatically generated">
            <a:extLst>
              <a:ext uri="{FF2B5EF4-FFF2-40B4-BE49-F238E27FC236}">
                <a16:creationId xmlns:a16="http://schemas.microsoft.com/office/drawing/2014/main" id="{3B4AF208-E71A-3142-BB1D-5547209A6BD3}"/>
              </a:ext>
            </a:extLst>
          </p:cNvPr>
          <p:cNvPicPr>
            <a:picLocks noChangeAspect="1"/>
          </p:cNvPicPr>
          <p:nvPr/>
        </p:nvPicPr>
        <p:blipFill>
          <a:blip r:embed="rId3"/>
          <a:stretch>
            <a:fillRect/>
          </a:stretch>
        </p:blipFill>
        <p:spPr>
          <a:xfrm>
            <a:off x="19792" y="0"/>
            <a:ext cx="12172208" cy="6858000"/>
          </a:xfrm>
          <a:prstGeom prst="rect">
            <a:avLst/>
          </a:prstGeom>
        </p:spPr>
      </p:pic>
      <p:sp>
        <p:nvSpPr>
          <p:cNvPr id="10" name="Body Copy">
            <a:extLst>
              <a:ext uri="{FF2B5EF4-FFF2-40B4-BE49-F238E27FC236}">
                <a16:creationId xmlns:a16="http://schemas.microsoft.com/office/drawing/2014/main" id="{C9FC845C-3EEC-6F40-A790-5F0FEAB72A1D}"/>
              </a:ext>
            </a:extLst>
          </p:cNvPr>
          <p:cNvSpPr txBox="1">
            <a:spLocks/>
          </p:cNvSpPr>
          <p:nvPr/>
        </p:nvSpPr>
        <p:spPr>
          <a:xfrm>
            <a:off x="1716591" y="3429000"/>
            <a:ext cx="8778610" cy="671179"/>
          </a:xfrm>
          <a:prstGeom prst="rect">
            <a:avLst/>
          </a:prstGeom>
        </p:spPr>
        <p:txBody>
          <a:bodyPr anchor="b" anchorCtr="0"/>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ctr">
              <a:buSzPct val="120000"/>
            </a:pPr>
            <a:r>
              <a:rPr lang="ja-JP" sz="4000" b="1">
                <a:solidFill>
                  <a:schemeClr val="bg1">
                    <a:alpha val="99000"/>
                  </a:schemeClr>
                </a:solidFill>
                <a:latin typeface="ＭＳ Ｐゴシック" panose="020B0600070205080204" pitchFamily="50" charset="-128"/>
                <a:ea typeface="ＭＳ Ｐゴシック" panose="020B0600070205080204" pitchFamily="50" charset="-128"/>
                <a:cs typeface="Arial Black" panose="020B0604020202020204" pitchFamily="34" charset="0"/>
              </a:rPr>
              <a:t>レオクラブ顧問からのヒント</a:t>
            </a:r>
          </a:p>
        </p:txBody>
      </p:sp>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55565A"/>
                </a:solidFill>
                <a:latin typeface="ＭＳ Ｐゴシック" panose="020B0600070205080204" pitchFamily="50" charset="-128"/>
                <a:ea typeface="ＭＳ Ｐゴシック" panose="020B0600070205080204" pitchFamily="50" charset="-128"/>
              </a:rPr>
              <a:pPr eaLnBrk="0" hangingPunct="0">
                <a:spcBef>
                  <a:spcPct val="50000"/>
                </a:spcBef>
                <a:defRPr/>
              </a:pPr>
              <a:t>14</a:t>
            </a:fld>
            <a:endParaRPr lang="en-US" sz="1000" dirty="0">
              <a:solidFill>
                <a:srgbClr val="55565A"/>
              </a:solidFill>
              <a:latin typeface="ＭＳ Ｐゴシック" panose="020B0600070205080204" pitchFamily="50" charset="-128"/>
              <a:ea typeface="ＭＳ Ｐゴシック" panose="020B0600070205080204" pitchFamily="50" charset="-128"/>
            </a:endParaRPr>
          </a:p>
        </p:txBody>
      </p:sp>
      <p:pic>
        <p:nvPicPr>
          <p:cNvPr id="11" name="Picture 10">
            <a:extLst>
              <a:ext uri="{FF2B5EF4-FFF2-40B4-BE49-F238E27FC236}">
                <a16:creationId xmlns:a16="http://schemas.microsoft.com/office/drawing/2014/main" id="{C2E1B497-6D08-784F-9F6E-6DF429E30806}"/>
              </a:ext>
            </a:extLst>
          </p:cNvPr>
          <p:cNvPicPr>
            <a:picLocks noChangeAspect="1"/>
          </p:cNvPicPr>
          <p:nvPr/>
        </p:nvPicPr>
        <p:blipFill>
          <a:blip r:embed="rId4"/>
          <a:stretch>
            <a:fillRect/>
          </a:stretch>
        </p:blipFill>
        <p:spPr>
          <a:xfrm>
            <a:off x="1706694" y="1188982"/>
            <a:ext cx="2113397" cy="2113397"/>
          </a:xfrm>
          <a:prstGeom prst="rect">
            <a:avLst/>
          </a:prstGeom>
        </p:spPr>
      </p:pic>
    </p:spTree>
    <p:extLst>
      <p:ext uri="{BB962C8B-B14F-4D97-AF65-F5344CB8AC3E}">
        <p14:creationId xmlns:p14="http://schemas.microsoft.com/office/powerpoint/2010/main" val="31415826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E6BBCAB-BED4-E74A-A953-6B4C978A6B7E}"/>
              </a:ext>
            </a:extLst>
          </p:cNvPr>
          <p:cNvPicPr>
            <a:picLocks noChangeAspect="1"/>
          </p:cNvPicPr>
          <p:nvPr/>
        </p:nvPicPr>
        <p:blipFill>
          <a:blip r:embed="rId3">
            <a:extLst>
              <a:ext uri="{28A0092B-C50C-407E-A947-70E740481C1C}">
                <a14:useLocalDpi xmlns:a14="http://schemas.microsoft.com/office/drawing/2010/main" val="0"/>
              </a:ext>
            </a:extLst>
          </a:blip>
          <a:srcRect l="16316" r="16316"/>
          <a:stretch/>
        </p:blipFill>
        <p:spPr>
          <a:xfrm>
            <a:off x="-1" y="11102"/>
            <a:ext cx="4724399" cy="6839266"/>
          </a:xfrm>
          <a:prstGeom prst="rect">
            <a:avLst/>
          </a:prstGeom>
        </p:spPr>
      </p:pic>
      <p:sp>
        <p:nvSpPr>
          <p:cNvPr id="35" name="Background - Solid">
            <a:extLst>
              <a:ext uri="{FF2B5EF4-FFF2-40B4-BE49-F238E27FC236}">
                <a16:creationId xmlns:a16="http://schemas.microsoft.com/office/drawing/2014/main" id="{41C1D83A-F4A2-774F-8E54-C1FAE3EFE604}"/>
              </a:ext>
            </a:extLst>
          </p:cNvPr>
          <p:cNvSpPr/>
          <p:nvPr/>
        </p:nvSpPr>
        <p:spPr>
          <a:xfrm>
            <a:off x="4724400" y="17771"/>
            <a:ext cx="7467600" cy="6840229"/>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pic>
        <p:nvPicPr>
          <p:cNvPr id="36" name="Picture 35">
            <a:extLst>
              <a:ext uri="{FF2B5EF4-FFF2-40B4-BE49-F238E27FC236}">
                <a16:creationId xmlns:a16="http://schemas.microsoft.com/office/drawing/2014/main" id="{5986801D-A409-B749-AF55-37779FCA4B31}"/>
              </a:ext>
            </a:extLst>
          </p:cNvPr>
          <p:cNvPicPr>
            <a:picLocks noChangeAspect="1"/>
          </p:cNvPicPr>
          <p:nvPr/>
        </p:nvPicPr>
        <p:blipFill rotWithShape="1">
          <a:blip r:embed="rId4"/>
          <a:srcRect l="68604" t="4387" r="-7305" b="37925"/>
          <a:stretch/>
        </p:blipFill>
        <p:spPr>
          <a:xfrm rot="10800000">
            <a:off x="10508066" y="7632"/>
            <a:ext cx="1683934" cy="3765146"/>
          </a:xfrm>
          <a:prstGeom prst="rect">
            <a:avLst/>
          </a:prstGeom>
        </p:spPr>
      </p:pic>
      <p:sp>
        <p:nvSpPr>
          <p:cNvPr id="33" name="Page Number - Blue">
            <a:extLst>
              <a:ext uri="{FF2B5EF4-FFF2-40B4-BE49-F238E27FC236}">
                <a16:creationId xmlns:a16="http://schemas.microsoft.com/office/drawing/2014/main" id="{C921C650-0191-EC45-ABD4-267915C85891}"/>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pPr eaLnBrk="0" hangingPunct="0">
                <a:spcBef>
                  <a:spcPct val="50000"/>
                </a:spcBef>
                <a:defRPr/>
              </a:pPr>
              <a:t>15</a:t>
            </a:fld>
            <a:endParaRPr lang="en-US" sz="100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pic>
        <p:nvPicPr>
          <p:cNvPr id="37" name="Picture 36">
            <a:extLst>
              <a:ext uri="{FF2B5EF4-FFF2-40B4-BE49-F238E27FC236}">
                <a16:creationId xmlns:a16="http://schemas.microsoft.com/office/drawing/2014/main" id="{82336C24-D321-7340-8B66-DE7D22D72A7A}"/>
              </a:ext>
            </a:extLst>
          </p:cNvPr>
          <p:cNvPicPr>
            <a:picLocks noChangeAspect="1"/>
          </p:cNvPicPr>
          <p:nvPr/>
        </p:nvPicPr>
        <p:blipFill rotWithShape="1">
          <a:blip r:embed="rId5"/>
          <a:srcRect l="15744" b="4901"/>
          <a:stretch/>
        </p:blipFill>
        <p:spPr>
          <a:xfrm rot="10800000" flipH="1">
            <a:off x="0" y="7632"/>
            <a:ext cx="991893" cy="1679305"/>
          </a:xfrm>
          <a:prstGeom prst="rect">
            <a:avLst/>
          </a:prstGeom>
        </p:spPr>
      </p:pic>
      <p:sp>
        <p:nvSpPr>
          <p:cNvPr id="11" name="TextBox 10">
            <a:extLst>
              <a:ext uri="{FF2B5EF4-FFF2-40B4-BE49-F238E27FC236}">
                <a16:creationId xmlns:a16="http://schemas.microsoft.com/office/drawing/2014/main" id="{8F6C09F4-01B5-4E2C-9253-481D8E1A3E0A}"/>
              </a:ext>
            </a:extLst>
          </p:cNvPr>
          <p:cNvSpPr txBox="1"/>
          <p:nvPr/>
        </p:nvSpPr>
        <p:spPr>
          <a:xfrm>
            <a:off x="5270753" y="847285"/>
            <a:ext cx="6374893" cy="3262432"/>
          </a:xfrm>
          <a:prstGeom prst="rect">
            <a:avLst/>
          </a:prstGeom>
          <a:noFill/>
        </p:spPr>
        <p:txBody>
          <a:bodyPr wrap="square">
            <a:spAutoFit/>
          </a:bodyPr>
          <a:lstStyle/>
          <a:p>
            <a:pPr>
              <a:spcAft>
                <a:spcPts val="600"/>
              </a:spcAft>
            </a:pPr>
            <a:r>
              <a:rPr lang="ja-JP" sz="32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良い雰囲気作り</a:t>
            </a:r>
          </a:p>
          <a:p>
            <a:pPr marL="342900" indent="-342900">
              <a:spcAft>
                <a:spcPts val="600"/>
              </a:spcAft>
              <a:buFont typeface="Arial" panose="020B0604020202020204" pitchFamily="34" charset="0"/>
              <a:buChar char="•"/>
            </a:pPr>
            <a:r>
              <a:rPr lang="ja-JP" sz="240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これはレオの例会  </a:t>
            </a:r>
          </a:p>
          <a:p>
            <a:pPr marL="342900" indent="-342900">
              <a:spcAft>
                <a:spcPts val="600"/>
              </a:spcAft>
              <a:buFont typeface="Arial" panose="020B0604020202020204" pitchFamily="34" charset="0"/>
              <a:buChar char="•"/>
            </a:pPr>
            <a:r>
              <a:rPr lang="ja-JP" sz="240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中立的な環境  </a:t>
            </a:r>
          </a:p>
          <a:p>
            <a:pPr marL="342900" indent="-342900">
              <a:spcAft>
                <a:spcPts val="600"/>
              </a:spcAft>
              <a:buFont typeface="Arial" panose="020B0604020202020204" pitchFamily="34" charset="0"/>
              <a:buChar char="•"/>
            </a:pPr>
            <a:r>
              <a:rPr lang="ja-JP" sz="240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自由な話し合い  </a:t>
            </a:r>
          </a:p>
          <a:p>
            <a:pPr marL="342900" indent="-342900">
              <a:spcAft>
                <a:spcPts val="600"/>
              </a:spcAft>
              <a:buFont typeface="Arial" panose="020B0604020202020204" pitchFamily="34" charset="0"/>
              <a:buChar char="•"/>
            </a:pPr>
            <a:r>
              <a:rPr lang="ja-JP" sz="240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楽しむ！  </a:t>
            </a:r>
          </a:p>
          <a:p>
            <a:pPr marL="342900" indent="-342900">
              <a:spcAft>
                <a:spcPts val="600"/>
              </a:spcAft>
              <a:buFont typeface="Arial" panose="020B0604020202020204" pitchFamily="34" charset="0"/>
              <a:buChar char="•"/>
            </a:pPr>
            <a:r>
              <a:rPr lang="ja-JP" sz="240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飲食物とゲーム</a:t>
            </a:r>
          </a:p>
          <a:p>
            <a:pPr marL="342900" indent="-342900">
              <a:spcAft>
                <a:spcPts val="600"/>
              </a:spcAft>
              <a:buFont typeface="Arial" panose="020B0604020202020204" pitchFamily="34" charset="0"/>
              <a:buChar char="•"/>
            </a:pPr>
            <a:r>
              <a:rPr lang="ja-JP" sz="240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年度末の</a:t>
            </a:r>
            <a:r>
              <a:rPr lang="ja-JP" altLang="en-US" sz="240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打ち上げ</a:t>
            </a:r>
            <a:r>
              <a:rPr lang="ja-JP" sz="240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  </a:t>
            </a:r>
          </a:p>
        </p:txBody>
      </p:sp>
      <p:pic>
        <p:nvPicPr>
          <p:cNvPr id="10" name="Picture 9">
            <a:extLst>
              <a:ext uri="{FF2B5EF4-FFF2-40B4-BE49-F238E27FC236}">
                <a16:creationId xmlns:a16="http://schemas.microsoft.com/office/drawing/2014/main" id="{0F0A4A53-AA7C-1543-94B0-66EC92BE9D17}"/>
              </a:ext>
            </a:extLst>
          </p:cNvPr>
          <p:cNvPicPr>
            <a:picLocks noChangeAspect="1"/>
          </p:cNvPicPr>
          <p:nvPr/>
        </p:nvPicPr>
        <p:blipFill>
          <a:blip r:embed="rId6"/>
          <a:stretch>
            <a:fillRect/>
          </a:stretch>
        </p:blipFill>
        <p:spPr>
          <a:xfrm>
            <a:off x="4073182" y="5737256"/>
            <a:ext cx="1326937" cy="663469"/>
          </a:xfrm>
          <a:prstGeom prst="rect">
            <a:avLst/>
          </a:prstGeom>
        </p:spPr>
      </p:pic>
      <p:pic>
        <p:nvPicPr>
          <p:cNvPr id="2" name="Picture 1">
            <a:extLst>
              <a:ext uri="{FF2B5EF4-FFF2-40B4-BE49-F238E27FC236}">
                <a16:creationId xmlns:a16="http://schemas.microsoft.com/office/drawing/2014/main" id="{B874AF0B-C23A-BA0A-1991-9B685CAC5A4E}"/>
              </a:ext>
            </a:extLst>
          </p:cNvPr>
          <p:cNvPicPr>
            <a:picLocks noChangeAspect="1"/>
          </p:cNvPicPr>
          <p:nvPr/>
        </p:nvPicPr>
        <p:blipFill>
          <a:blip r:embed="rId7"/>
          <a:stretch>
            <a:fillRect/>
          </a:stretch>
        </p:blipFill>
        <p:spPr>
          <a:xfrm>
            <a:off x="10633794" y="5450863"/>
            <a:ext cx="1558206" cy="1558206"/>
          </a:xfrm>
          <a:prstGeom prst="rect">
            <a:avLst/>
          </a:prstGeom>
        </p:spPr>
      </p:pic>
    </p:spTree>
    <p:extLst>
      <p:ext uri="{BB962C8B-B14F-4D97-AF65-F5344CB8AC3E}">
        <p14:creationId xmlns:p14="http://schemas.microsoft.com/office/powerpoint/2010/main" val="27253206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ckground - Solid">
            <a:extLst>
              <a:ext uri="{FF2B5EF4-FFF2-40B4-BE49-F238E27FC236}">
                <a16:creationId xmlns:a16="http://schemas.microsoft.com/office/drawing/2014/main" id="{70DE6CC5-8816-1349-A0F9-775C7E459994}"/>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ＭＳ Ｐゴシック" panose="020B0600070205080204" pitchFamily="50" charset="-128"/>
              <a:ea typeface="ＭＳ Ｐゴシック" panose="020B0600070205080204" pitchFamily="50" charset="-128"/>
            </a:endParaRPr>
          </a:p>
        </p:txBody>
      </p:sp>
      <p:pic>
        <p:nvPicPr>
          <p:cNvPr id="4" name="Picture 3">
            <a:extLst>
              <a:ext uri="{FF2B5EF4-FFF2-40B4-BE49-F238E27FC236}">
                <a16:creationId xmlns:a16="http://schemas.microsoft.com/office/drawing/2014/main" id="{7F582733-9321-3E47-B91F-12750D3B9373}"/>
              </a:ext>
            </a:extLst>
          </p:cNvPr>
          <p:cNvPicPr>
            <a:picLocks noChangeAspect="1"/>
          </p:cNvPicPr>
          <p:nvPr/>
        </p:nvPicPr>
        <p:blipFill rotWithShape="1">
          <a:blip r:embed="rId3"/>
          <a:srcRect l="16530" t="2053" r="10928" b="4800"/>
          <a:stretch/>
        </p:blipFill>
        <p:spPr>
          <a:xfrm>
            <a:off x="0" y="2360950"/>
            <a:ext cx="2334818" cy="4497050"/>
          </a:xfrm>
          <a:prstGeom prst="rect">
            <a:avLst/>
          </a:prstGeom>
        </p:spPr>
      </p:pic>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55565A"/>
                </a:solidFill>
                <a:latin typeface="ＭＳ Ｐゴシック" panose="020B0600070205080204" pitchFamily="50" charset="-128"/>
                <a:ea typeface="ＭＳ Ｐゴシック" panose="020B0600070205080204" pitchFamily="50" charset="-128"/>
              </a:rPr>
              <a:pPr eaLnBrk="0" hangingPunct="0">
                <a:spcBef>
                  <a:spcPct val="50000"/>
                </a:spcBef>
                <a:defRPr/>
              </a:pPr>
              <a:t>16</a:t>
            </a:fld>
            <a:endParaRPr lang="en-US" sz="1000" dirty="0">
              <a:solidFill>
                <a:srgbClr val="55565A"/>
              </a:solidFill>
              <a:latin typeface="ＭＳ Ｐゴシック" panose="020B0600070205080204" pitchFamily="50" charset="-128"/>
              <a:ea typeface="ＭＳ Ｐゴシック" panose="020B0600070205080204" pitchFamily="50" charset="-128"/>
            </a:endParaRPr>
          </a:p>
        </p:txBody>
      </p:sp>
      <p:pic>
        <p:nvPicPr>
          <p:cNvPr id="14" name="Picture 13">
            <a:extLst>
              <a:ext uri="{FF2B5EF4-FFF2-40B4-BE49-F238E27FC236}">
                <a16:creationId xmlns:a16="http://schemas.microsoft.com/office/drawing/2014/main" id="{EA945357-9AC4-824B-BB94-F451BFA85752}"/>
              </a:ext>
            </a:extLst>
          </p:cNvPr>
          <p:cNvPicPr>
            <a:picLocks noChangeAspect="1"/>
          </p:cNvPicPr>
          <p:nvPr/>
        </p:nvPicPr>
        <p:blipFill rotWithShape="1">
          <a:blip r:embed="rId4"/>
          <a:srcRect l="15744" b="4901"/>
          <a:stretch/>
        </p:blipFill>
        <p:spPr>
          <a:xfrm rot="10800000">
            <a:off x="11200107" y="1"/>
            <a:ext cx="991893" cy="1679305"/>
          </a:xfrm>
          <a:prstGeom prst="rect">
            <a:avLst/>
          </a:prstGeom>
        </p:spPr>
      </p:pic>
      <p:sp>
        <p:nvSpPr>
          <p:cNvPr id="13" name="Headline">
            <a:extLst>
              <a:ext uri="{FF2B5EF4-FFF2-40B4-BE49-F238E27FC236}">
                <a16:creationId xmlns:a16="http://schemas.microsoft.com/office/drawing/2014/main" id="{4F212072-DE40-5C41-82DA-1C93977F44CA}"/>
              </a:ext>
            </a:extLst>
          </p:cNvPr>
          <p:cNvSpPr txBox="1">
            <a:spLocks/>
          </p:cNvSpPr>
          <p:nvPr/>
        </p:nvSpPr>
        <p:spPr>
          <a:xfrm>
            <a:off x="2357625" y="949188"/>
            <a:ext cx="8373905" cy="533400"/>
          </a:xfrm>
          <a:prstGeom prst="rect">
            <a:avLst/>
          </a:prstGeom>
        </p:spPr>
        <p:txBody>
          <a:bodyPr>
            <a:norm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ja-JP" sz="3200">
                <a:solidFill>
                  <a:srgbClr val="616262"/>
                </a:solidFill>
                <a:latin typeface="ＭＳ Ｐゴシック" panose="020B0600070205080204" pitchFamily="50" charset="-128"/>
                <a:ea typeface="ＭＳ Ｐゴシック" panose="020B0600070205080204" pitchFamily="50" charset="-128"/>
                <a:cs typeface="Arial" panose="020B0604020202020204" pitchFamily="34" charset="0"/>
              </a:rPr>
              <a:t>グループでの協力</a:t>
            </a:r>
          </a:p>
        </p:txBody>
      </p:sp>
      <p:pic>
        <p:nvPicPr>
          <p:cNvPr id="15" name="Picture 14">
            <a:extLst>
              <a:ext uri="{FF2B5EF4-FFF2-40B4-BE49-F238E27FC236}">
                <a16:creationId xmlns:a16="http://schemas.microsoft.com/office/drawing/2014/main" id="{3CA1ABDE-925E-6E48-9CEE-9D768A6EE0AD}"/>
              </a:ext>
            </a:extLst>
          </p:cNvPr>
          <p:cNvPicPr>
            <a:picLocks noChangeAspect="1"/>
          </p:cNvPicPr>
          <p:nvPr/>
        </p:nvPicPr>
        <p:blipFill>
          <a:blip r:embed="rId5"/>
          <a:stretch>
            <a:fillRect/>
          </a:stretch>
        </p:blipFill>
        <p:spPr>
          <a:xfrm>
            <a:off x="597101" y="436785"/>
            <a:ext cx="1558206" cy="1558206"/>
          </a:xfrm>
          <a:prstGeom prst="rect">
            <a:avLst/>
          </a:prstGeom>
        </p:spPr>
      </p:pic>
      <p:sp>
        <p:nvSpPr>
          <p:cNvPr id="2" name="TextBox 1">
            <a:extLst>
              <a:ext uri="{FF2B5EF4-FFF2-40B4-BE49-F238E27FC236}">
                <a16:creationId xmlns:a16="http://schemas.microsoft.com/office/drawing/2014/main" id="{4EF67F69-8CD3-E5D4-8E4F-CE4FD7D90B90}"/>
              </a:ext>
            </a:extLst>
          </p:cNvPr>
          <p:cNvSpPr txBox="1"/>
          <p:nvPr/>
        </p:nvSpPr>
        <p:spPr>
          <a:xfrm>
            <a:off x="2155307" y="1659232"/>
            <a:ext cx="9381849" cy="3108543"/>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ja-JP" sz="2800" dirty="0">
                <a:solidFill>
                  <a:srgbClr val="55565A"/>
                </a:solidFill>
                <a:latin typeface="ＭＳ Ｐゴシック" panose="020B0600070205080204" pitchFamily="50" charset="-128"/>
                <a:ea typeface="ＭＳ Ｐゴシック" panose="020B0600070205080204" pitchFamily="50" charset="-128"/>
                <a:cs typeface="Arial" panose="020B0604020202020204" pitchFamily="34" charset="0"/>
              </a:rPr>
              <a:t>奉仕活動や資金獲得活動の委員会を組織する</a:t>
            </a:r>
          </a:p>
          <a:p>
            <a:pPr marL="914400" lvl="1" indent="-457200">
              <a:buFont typeface="Courier New" panose="02070309020205020404" pitchFamily="49" charset="0"/>
              <a:buChar char="o"/>
            </a:pPr>
            <a:r>
              <a:rPr lang="ja-JP" sz="2800" dirty="0">
                <a:solidFill>
                  <a:srgbClr val="55565A"/>
                </a:solidFill>
                <a:latin typeface="ＭＳ Ｐゴシック" panose="020B0600070205080204" pitchFamily="50" charset="-128"/>
                <a:ea typeface="ＭＳ Ｐゴシック" panose="020B0600070205080204" pitchFamily="50" charset="-128"/>
                <a:cs typeface="Arial" panose="020B0604020202020204" pitchFamily="34" charset="0"/>
              </a:rPr>
              <a:t>自分にとって最も関心のあることをレオに選んでもらう</a:t>
            </a:r>
          </a:p>
          <a:p>
            <a:pPr marL="285750" indent="-285750">
              <a:buFont typeface="Arial" panose="020B0604020202020204" pitchFamily="34" charset="0"/>
              <a:buChar char="•"/>
            </a:pPr>
            <a:r>
              <a:rPr lang="ja-JP" sz="2800" dirty="0">
                <a:solidFill>
                  <a:srgbClr val="55565A"/>
                </a:solidFill>
                <a:latin typeface="ＭＳ Ｐゴシック" panose="020B0600070205080204" pitchFamily="50" charset="-128"/>
                <a:ea typeface="ＭＳ Ｐゴシック" panose="020B0600070205080204" pitchFamily="50" charset="-128"/>
                <a:cs typeface="Arial" panose="020B0604020202020204" pitchFamily="34" charset="0"/>
              </a:rPr>
              <a:t>例会での話し合いの</a:t>
            </a:r>
            <a:r>
              <a:rPr lang="ja-JP" altLang="en-US" sz="2800" dirty="0">
                <a:solidFill>
                  <a:srgbClr val="55565A"/>
                </a:solidFill>
                <a:latin typeface="ＭＳ Ｐゴシック" panose="020B0600070205080204" pitchFamily="50" charset="-128"/>
                <a:ea typeface="ＭＳ Ｐゴシック" panose="020B0600070205080204" pitchFamily="50" charset="-128"/>
                <a:cs typeface="Arial" panose="020B0604020202020204" pitchFamily="34" charset="0"/>
              </a:rPr>
              <a:t>ために</a:t>
            </a:r>
            <a:r>
              <a:rPr lang="ja-JP" sz="2800" dirty="0">
                <a:solidFill>
                  <a:srgbClr val="55565A"/>
                </a:solidFill>
                <a:latin typeface="ＭＳ Ｐゴシック" panose="020B0600070205080204" pitchFamily="50" charset="-128"/>
                <a:ea typeface="ＭＳ Ｐゴシック" panose="020B0600070205080204" pitchFamily="50" charset="-128"/>
                <a:cs typeface="Arial" panose="020B0604020202020204" pitchFamily="34" charset="0"/>
              </a:rPr>
              <a:t>小グループを作り、派閥を解体する独創的な方法を見つける  </a:t>
            </a:r>
          </a:p>
          <a:p>
            <a:pPr marL="285750" indent="-285750">
              <a:buFont typeface="Arial" panose="020B0604020202020204" pitchFamily="34" charset="0"/>
              <a:buChar char="•"/>
            </a:pPr>
            <a:r>
              <a:rPr lang="ja-JP" sz="2800" dirty="0">
                <a:solidFill>
                  <a:srgbClr val="55565A"/>
                </a:solidFill>
                <a:latin typeface="ＭＳ Ｐゴシック" panose="020B0600070205080204" pitchFamily="50" charset="-128"/>
                <a:ea typeface="ＭＳ Ｐゴシック" panose="020B0600070205080204" pitchFamily="50" charset="-128"/>
                <a:cs typeface="Arial" panose="020B0604020202020204" pitchFamily="34" charset="0"/>
              </a:rPr>
              <a:t>協力の基準を共有する  </a:t>
            </a:r>
          </a:p>
          <a:p>
            <a:pPr marL="285750" indent="-285750">
              <a:buFont typeface="Arial" panose="020B0604020202020204" pitchFamily="34" charset="0"/>
              <a:buChar char="•"/>
            </a:pPr>
            <a:r>
              <a:rPr lang="ja-JP" sz="2800" dirty="0">
                <a:solidFill>
                  <a:srgbClr val="55565A"/>
                </a:solidFill>
                <a:latin typeface="ＭＳ Ｐゴシック" panose="020B0600070205080204" pitchFamily="50" charset="-128"/>
                <a:ea typeface="ＭＳ Ｐゴシック" panose="020B0600070205080204" pitchFamily="50" charset="-128"/>
                <a:cs typeface="Arial"/>
              </a:rPr>
              <a:t>全員が参加し、貢献するよう促す</a:t>
            </a:r>
          </a:p>
          <a:p>
            <a:pPr marL="285750" indent="-285750">
              <a:buFont typeface="Arial" panose="020B0604020202020204" pitchFamily="34" charset="0"/>
              <a:buChar char="•"/>
            </a:pPr>
            <a:r>
              <a:rPr lang="ja-JP" sz="2800" dirty="0">
                <a:solidFill>
                  <a:srgbClr val="55565A"/>
                </a:solidFill>
                <a:latin typeface="ＭＳ Ｐゴシック" panose="020B0600070205080204" pitchFamily="50" charset="-128"/>
                <a:ea typeface="ＭＳ Ｐゴシック" panose="020B0600070205080204" pitchFamily="50" charset="-128"/>
                <a:cs typeface="Arial"/>
              </a:rPr>
              <a:t>新しいアイディアを支持する</a:t>
            </a:r>
          </a:p>
        </p:txBody>
      </p:sp>
    </p:spTree>
    <p:extLst>
      <p:ext uri="{BB962C8B-B14F-4D97-AF65-F5344CB8AC3E}">
        <p14:creationId xmlns:p14="http://schemas.microsoft.com/office/powerpoint/2010/main" val="4047227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Background - Solid">
            <a:extLst>
              <a:ext uri="{FF2B5EF4-FFF2-40B4-BE49-F238E27FC236}">
                <a16:creationId xmlns:a16="http://schemas.microsoft.com/office/drawing/2014/main" id="{41C1D83A-F4A2-774F-8E54-C1FAE3EFE604}"/>
              </a:ext>
            </a:extLst>
          </p:cNvPr>
          <p:cNvSpPr/>
          <p:nvPr/>
        </p:nvSpPr>
        <p:spPr>
          <a:xfrm>
            <a:off x="10508066" y="0"/>
            <a:ext cx="1683934" cy="6857999"/>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pic>
        <p:nvPicPr>
          <p:cNvPr id="36" name="Picture 35">
            <a:extLst>
              <a:ext uri="{FF2B5EF4-FFF2-40B4-BE49-F238E27FC236}">
                <a16:creationId xmlns:a16="http://schemas.microsoft.com/office/drawing/2014/main" id="{5986801D-A409-B749-AF55-37779FCA4B31}"/>
              </a:ext>
            </a:extLst>
          </p:cNvPr>
          <p:cNvPicPr>
            <a:picLocks noChangeAspect="1"/>
          </p:cNvPicPr>
          <p:nvPr/>
        </p:nvPicPr>
        <p:blipFill rotWithShape="1">
          <a:blip r:embed="rId3"/>
          <a:srcRect l="68604" t="4387" r="-7305" b="37925"/>
          <a:stretch/>
        </p:blipFill>
        <p:spPr>
          <a:xfrm rot="10800000">
            <a:off x="10508066" y="0"/>
            <a:ext cx="1683934" cy="3765146"/>
          </a:xfrm>
          <a:prstGeom prst="rect">
            <a:avLst/>
          </a:prstGeom>
        </p:spPr>
      </p:pic>
      <p:sp>
        <p:nvSpPr>
          <p:cNvPr id="33" name="Page Number - Blue">
            <a:extLst>
              <a:ext uri="{FF2B5EF4-FFF2-40B4-BE49-F238E27FC236}">
                <a16:creationId xmlns:a16="http://schemas.microsoft.com/office/drawing/2014/main" id="{C921C650-0191-EC45-ABD4-267915C85891}"/>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pPr eaLnBrk="0" hangingPunct="0">
                <a:spcBef>
                  <a:spcPct val="50000"/>
                </a:spcBef>
                <a:defRPr/>
              </a:pPr>
              <a:t>17</a:t>
            </a:fld>
            <a:endParaRPr lang="en-US" sz="100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34" name="Text Placeholder 18">
            <a:extLst>
              <a:ext uri="{FF2B5EF4-FFF2-40B4-BE49-F238E27FC236}">
                <a16:creationId xmlns:a16="http://schemas.microsoft.com/office/drawing/2014/main" id="{2AF7CE42-4B1D-794D-B265-200C9ADAC108}"/>
              </a:ext>
            </a:extLst>
          </p:cNvPr>
          <p:cNvSpPr txBox="1">
            <a:spLocks/>
          </p:cNvSpPr>
          <p:nvPr/>
        </p:nvSpPr>
        <p:spPr>
          <a:xfrm>
            <a:off x="2155307" y="927257"/>
            <a:ext cx="9020998" cy="445043"/>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3600" b="1">
                <a:solidFill>
                  <a:srgbClr val="0A5496"/>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ja-JP" sz="3200">
                <a:solidFill>
                  <a:srgbClr val="616262"/>
                </a:solidFill>
                <a:latin typeface="ＭＳ Ｐゴシック" panose="020B0600070205080204" pitchFamily="50" charset="-128"/>
                <a:ea typeface="ＭＳ Ｐゴシック" panose="020B0600070205080204" pitchFamily="50" charset="-128"/>
              </a:rPr>
              <a:t>積極的傾聴</a:t>
            </a:r>
          </a:p>
        </p:txBody>
      </p:sp>
      <p:pic>
        <p:nvPicPr>
          <p:cNvPr id="37" name="Picture 36">
            <a:extLst>
              <a:ext uri="{FF2B5EF4-FFF2-40B4-BE49-F238E27FC236}">
                <a16:creationId xmlns:a16="http://schemas.microsoft.com/office/drawing/2014/main" id="{82336C24-D321-7340-8B66-DE7D22D72A7A}"/>
              </a:ext>
            </a:extLst>
          </p:cNvPr>
          <p:cNvPicPr>
            <a:picLocks noChangeAspect="1"/>
          </p:cNvPicPr>
          <p:nvPr/>
        </p:nvPicPr>
        <p:blipFill rotWithShape="1">
          <a:blip r:embed="rId4"/>
          <a:srcRect l="15744" b="4901"/>
          <a:stretch/>
        </p:blipFill>
        <p:spPr>
          <a:xfrm rot="10800000" flipH="1">
            <a:off x="1" y="-3785"/>
            <a:ext cx="991893" cy="1679305"/>
          </a:xfrm>
          <a:prstGeom prst="rect">
            <a:avLst/>
          </a:prstGeom>
        </p:spPr>
      </p:pic>
      <p:graphicFrame>
        <p:nvGraphicFramePr>
          <p:cNvPr id="4" name="Diagram 3">
            <a:extLst>
              <a:ext uri="{FF2B5EF4-FFF2-40B4-BE49-F238E27FC236}">
                <a16:creationId xmlns:a16="http://schemas.microsoft.com/office/drawing/2014/main" id="{E392A8A8-D904-F748-8D18-47BA2E31531B}"/>
              </a:ext>
            </a:extLst>
          </p:cNvPr>
          <p:cNvGraphicFramePr/>
          <p:nvPr>
            <p:extLst>
              <p:ext uri="{D42A27DB-BD31-4B8C-83A1-F6EECF244321}">
                <p14:modId xmlns:p14="http://schemas.microsoft.com/office/powerpoint/2010/main" val="1905767096"/>
              </p:ext>
            </p:extLst>
          </p:nvPr>
        </p:nvGraphicFramePr>
        <p:xfrm>
          <a:off x="495947" y="492054"/>
          <a:ext cx="10760380" cy="717358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9" name="Picture 8">
            <a:extLst>
              <a:ext uri="{FF2B5EF4-FFF2-40B4-BE49-F238E27FC236}">
                <a16:creationId xmlns:a16="http://schemas.microsoft.com/office/drawing/2014/main" id="{EBBE438B-578A-9F4E-A64F-69BC77CF2110}"/>
              </a:ext>
            </a:extLst>
          </p:cNvPr>
          <p:cNvPicPr>
            <a:picLocks noChangeAspect="1"/>
          </p:cNvPicPr>
          <p:nvPr/>
        </p:nvPicPr>
        <p:blipFill>
          <a:blip r:embed="rId10"/>
          <a:stretch>
            <a:fillRect/>
          </a:stretch>
        </p:blipFill>
        <p:spPr>
          <a:xfrm>
            <a:off x="597101" y="436785"/>
            <a:ext cx="1558206" cy="1558206"/>
          </a:xfrm>
          <a:prstGeom prst="rect">
            <a:avLst/>
          </a:prstGeom>
        </p:spPr>
      </p:pic>
    </p:spTree>
    <p:extLst>
      <p:ext uri="{BB962C8B-B14F-4D97-AF65-F5344CB8AC3E}">
        <p14:creationId xmlns:p14="http://schemas.microsoft.com/office/powerpoint/2010/main" val="18654417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ckground - Solid">
            <a:extLst>
              <a:ext uri="{FF2B5EF4-FFF2-40B4-BE49-F238E27FC236}">
                <a16:creationId xmlns:a16="http://schemas.microsoft.com/office/drawing/2014/main" id="{70DE6CC5-8816-1349-A0F9-775C7E459994}"/>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ＭＳ Ｐゴシック" panose="020B0600070205080204" pitchFamily="50" charset="-128"/>
              <a:ea typeface="ＭＳ Ｐゴシック" panose="020B0600070205080204" pitchFamily="50" charset="-128"/>
            </a:endParaRPr>
          </a:p>
        </p:txBody>
      </p:sp>
      <p:pic>
        <p:nvPicPr>
          <p:cNvPr id="4" name="Picture 3">
            <a:extLst>
              <a:ext uri="{FF2B5EF4-FFF2-40B4-BE49-F238E27FC236}">
                <a16:creationId xmlns:a16="http://schemas.microsoft.com/office/drawing/2014/main" id="{7F582733-9321-3E47-B91F-12750D3B9373}"/>
              </a:ext>
            </a:extLst>
          </p:cNvPr>
          <p:cNvPicPr>
            <a:picLocks noChangeAspect="1"/>
          </p:cNvPicPr>
          <p:nvPr/>
        </p:nvPicPr>
        <p:blipFill rotWithShape="1">
          <a:blip r:embed="rId3"/>
          <a:srcRect l="16530" t="2053" r="10928" b="4800"/>
          <a:stretch/>
        </p:blipFill>
        <p:spPr>
          <a:xfrm>
            <a:off x="0" y="2360950"/>
            <a:ext cx="2334818" cy="4497050"/>
          </a:xfrm>
          <a:prstGeom prst="rect">
            <a:avLst/>
          </a:prstGeom>
        </p:spPr>
      </p:pic>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55565A"/>
                </a:solidFill>
                <a:latin typeface="ＭＳ Ｐゴシック" panose="020B0600070205080204" pitchFamily="50" charset="-128"/>
                <a:ea typeface="ＭＳ Ｐゴシック" panose="020B0600070205080204" pitchFamily="50" charset="-128"/>
              </a:rPr>
              <a:pPr eaLnBrk="0" hangingPunct="0">
                <a:spcBef>
                  <a:spcPct val="50000"/>
                </a:spcBef>
                <a:defRPr/>
              </a:pPr>
              <a:t>18</a:t>
            </a:fld>
            <a:endParaRPr lang="en-US" sz="1000" dirty="0">
              <a:solidFill>
                <a:srgbClr val="55565A"/>
              </a:solidFill>
              <a:latin typeface="ＭＳ Ｐゴシック" panose="020B0600070205080204" pitchFamily="50" charset="-128"/>
              <a:ea typeface="ＭＳ Ｐゴシック" panose="020B0600070205080204" pitchFamily="50" charset="-128"/>
            </a:endParaRPr>
          </a:p>
        </p:txBody>
      </p:sp>
      <p:pic>
        <p:nvPicPr>
          <p:cNvPr id="14" name="Picture 13">
            <a:extLst>
              <a:ext uri="{FF2B5EF4-FFF2-40B4-BE49-F238E27FC236}">
                <a16:creationId xmlns:a16="http://schemas.microsoft.com/office/drawing/2014/main" id="{EA945357-9AC4-824B-BB94-F451BFA85752}"/>
              </a:ext>
            </a:extLst>
          </p:cNvPr>
          <p:cNvPicPr>
            <a:picLocks noChangeAspect="1"/>
          </p:cNvPicPr>
          <p:nvPr/>
        </p:nvPicPr>
        <p:blipFill rotWithShape="1">
          <a:blip r:embed="rId4"/>
          <a:srcRect l="15744" b="4901"/>
          <a:stretch/>
        </p:blipFill>
        <p:spPr>
          <a:xfrm rot="10800000">
            <a:off x="11200107" y="1"/>
            <a:ext cx="991893" cy="1679305"/>
          </a:xfrm>
          <a:prstGeom prst="rect">
            <a:avLst/>
          </a:prstGeom>
        </p:spPr>
      </p:pic>
      <p:sp>
        <p:nvSpPr>
          <p:cNvPr id="13" name="Headline">
            <a:extLst>
              <a:ext uri="{FF2B5EF4-FFF2-40B4-BE49-F238E27FC236}">
                <a16:creationId xmlns:a16="http://schemas.microsoft.com/office/drawing/2014/main" id="{4F212072-DE40-5C41-82DA-1C93977F44CA}"/>
              </a:ext>
            </a:extLst>
          </p:cNvPr>
          <p:cNvSpPr txBox="1">
            <a:spLocks/>
          </p:cNvSpPr>
          <p:nvPr/>
        </p:nvSpPr>
        <p:spPr>
          <a:xfrm>
            <a:off x="2357625" y="949188"/>
            <a:ext cx="8373905" cy="533400"/>
          </a:xfrm>
          <a:prstGeom prst="rect">
            <a:avLst/>
          </a:prstGeom>
        </p:spPr>
        <p:txBody>
          <a:bodyPr>
            <a:norm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ja-JP" sz="3200">
                <a:solidFill>
                  <a:srgbClr val="616262"/>
                </a:solidFill>
                <a:latin typeface="ＭＳ Ｐゴシック" panose="020B0600070205080204" pitchFamily="50" charset="-128"/>
                <a:ea typeface="ＭＳ Ｐゴシック" panose="020B0600070205080204" pitchFamily="50" charset="-128"/>
                <a:cs typeface="Arial" panose="020B0604020202020204" pitchFamily="34" charset="0"/>
              </a:rPr>
              <a:t>奉仕をリードする</a:t>
            </a:r>
          </a:p>
        </p:txBody>
      </p:sp>
      <p:pic>
        <p:nvPicPr>
          <p:cNvPr id="15" name="Picture 14">
            <a:extLst>
              <a:ext uri="{FF2B5EF4-FFF2-40B4-BE49-F238E27FC236}">
                <a16:creationId xmlns:a16="http://schemas.microsoft.com/office/drawing/2014/main" id="{3CA1ABDE-925E-6E48-9CEE-9D768A6EE0AD}"/>
              </a:ext>
            </a:extLst>
          </p:cNvPr>
          <p:cNvPicPr>
            <a:picLocks noChangeAspect="1"/>
          </p:cNvPicPr>
          <p:nvPr/>
        </p:nvPicPr>
        <p:blipFill>
          <a:blip r:embed="rId5"/>
          <a:stretch>
            <a:fillRect/>
          </a:stretch>
        </p:blipFill>
        <p:spPr>
          <a:xfrm>
            <a:off x="597101" y="436785"/>
            <a:ext cx="1558206" cy="1558206"/>
          </a:xfrm>
          <a:prstGeom prst="rect">
            <a:avLst/>
          </a:prstGeom>
        </p:spPr>
      </p:pic>
      <p:sp>
        <p:nvSpPr>
          <p:cNvPr id="2" name="TextBox 1">
            <a:extLst>
              <a:ext uri="{FF2B5EF4-FFF2-40B4-BE49-F238E27FC236}">
                <a16:creationId xmlns:a16="http://schemas.microsoft.com/office/drawing/2014/main" id="{C95D5B97-2847-34CA-D6DE-A7FFB55D7657}"/>
              </a:ext>
            </a:extLst>
          </p:cNvPr>
          <p:cNvSpPr txBox="1"/>
          <p:nvPr/>
        </p:nvSpPr>
        <p:spPr>
          <a:xfrm>
            <a:off x="2155307" y="1659232"/>
            <a:ext cx="9381849" cy="2246769"/>
          </a:xfrm>
          <a:prstGeom prst="rect">
            <a:avLst/>
          </a:prstGeom>
          <a:noFill/>
        </p:spPr>
        <p:txBody>
          <a:bodyPr wrap="square" rtlCol="0">
            <a:spAutoFit/>
          </a:bodyPr>
          <a:lstStyle/>
          <a:p>
            <a:pPr marL="285750" indent="-285750">
              <a:buFont typeface="Arial" panose="020B0604020202020204" pitchFamily="34" charset="0"/>
              <a:buChar char="•"/>
            </a:pPr>
            <a:r>
              <a:rPr lang="ja-JP" sz="2800" dirty="0">
                <a:solidFill>
                  <a:srgbClr val="55565A"/>
                </a:solidFill>
                <a:latin typeface="ＭＳ Ｐゴシック" panose="020B0600070205080204" pitchFamily="50" charset="-128"/>
                <a:ea typeface="ＭＳ Ｐゴシック" panose="020B0600070205080204" pitchFamily="50" charset="-128"/>
                <a:cs typeface="Arial" panose="020B0604020202020204" pitchFamily="34" charset="0"/>
              </a:rPr>
              <a:t>レオの一人ひとりにリードする機会を与える</a:t>
            </a:r>
          </a:p>
          <a:p>
            <a:pPr marL="285750" indent="-285750">
              <a:buFont typeface="Arial" panose="020B0604020202020204" pitchFamily="34" charset="0"/>
              <a:buChar char="•"/>
            </a:pPr>
            <a:r>
              <a:rPr lang="ja-JP" sz="2800" dirty="0">
                <a:solidFill>
                  <a:srgbClr val="55565A"/>
                </a:solidFill>
                <a:latin typeface="ＭＳ Ｐゴシック" panose="020B0600070205080204" pitchFamily="50" charset="-128"/>
                <a:ea typeface="ＭＳ Ｐゴシック" panose="020B0600070205080204" pitchFamily="50" charset="-128"/>
                <a:cs typeface="Arial" panose="020B0604020202020204" pitchFamily="34" charset="0"/>
              </a:rPr>
              <a:t>積極的に褒める  </a:t>
            </a:r>
          </a:p>
          <a:p>
            <a:pPr marL="285750" indent="-285750">
              <a:buFont typeface="Arial" panose="020B0604020202020204" pitchFamily="34" charset="0"/>
              <a:buChar char="•"/>
            </a:pPr>
            <a:r>
              <a:rPr lang="ja-JP" sz="2800" dirty="0">
                <a:solidFill>
                  <a:srgbClr val="55565A"/>
                </a:solidFill>
                <a:latin typeface="ＭＳ Ｐゴシック" panose="020B0600070205080204" pitchFamily="50" charset="-128"/>
                <a:ea typeface="ＭＳ Ｐゴシック" panose="020B0600070205080204" pitchFamily="50" charset="-128"/>
                <a:cs typeface="Arial" panose="020B0604020202020204" pitchFamily="34" charset="0"/>
              </a:rPr>
              <a:t>十分に前もって計画する  </a:t>
            </a:r>
          </a:p>
          <a:p>
            <a:pPr marL="285750" indent="-285750">
              <a:buFont typeface="Arial" panose="020B0604020202020204" pitchFamily="34" charset="0"/>
              <a:buChar char="•"/>
            </a:pPr>
            <a:r>
              <a:rPr lang="ja-JP" altLang="en-US" sz="2800" dirty="0">
                <a:solidFill>
                  <a:srgbClr val="55565A"/>
                </a:solidFill>
                <a:latin typeface="ＭＳ Ｐゴシック" panose="020B0600070205080204" pitchFamily="50" charset="-128"/>
                <a:ea typeface="ＭＳ Ｐゴシック" panose="020B0600070205080204" pitchFamily="50" charset="-128"/>
                <a:cs typeface="Arial" panose="020B0604020202020204" pitchFamily="34" charset="0"/>
              </a:rPr>
              <a:t>地域社会のニーズを評価し</a:t>
            </a:r>
            <a:r>
              <a:rPr lang="ja-JP" sz="2800" dirty="0">
                <a:solidFill>
                  <a:srgbClr val="55565A"/>
                </a:solidFill>
                <a:latin typeface="ＭＳ Ｐゴシック" panose="020B0600070205080204" pitchFamily="50" charset="-128"/>
                <a:ea typeface="ＭＳ Ｐゴシック" panose="020B0600070205080204" pitchFamily="50" charset="-128"/>
                <a:cs typeface="Arial" panose="020B0604020202020204" pitchFamily="34" charset="0"/>
              </a:rPr>
              <a:t>、行動計画を立てる  </a:t>
            </a:r>
          </a:p>
          <a:p>
            <a:pPr marL="285750" indent="-285750">
              <a:buFont typeface="Arial" panose="020B0604020202020204" pitchFamily="34" charset="0"/>
              <a:buChar char="•"/>
            </a:pPr>
            <a:r>
              <a:rPr lang="ja-JP" sz="2800" dirty="0">
                <a:solidFill>
                  <a:srgbClr val="55565A"/>
                </a:solidFill>
                <a:latin typeface="ＭＳ Ｐゴシック" panose="020B0600070205080204" pitchFamily="50" charset="-128"/>
                <a:ea typeface="ＭＳ Ｐゴシック" panose="020B0600070205080204" pitchFamily="50" charset="-128"/>
                <a:cs typeface="Arial" panose="020B0604020202020204" pitchFamily="34" charset="0"/>
              </a:rPr>
              <a:t>地域</a:t>
            </a:r>
            <a:r>
              <a:rPr lang="ja-JP" altLang="en-US" sz="2800" dirty="0">
                <a:solidFill>
                  <a:srgbClr val="55565A"/>
                </a:solidFill>
                <a:latin typeface="ＭＳ Ｐゴシック" panose="020B0600070205080204" pitchFamily="50" charset="-128"/>
                <a:ea typeface="ＭＳ Ｐゴシック" panose="020B0600070205080204" pitchFamily="50" charset="-128"/>
                <a:cs typeface="Arial" panose="020B0604020202020204" pitchFamily="34" charset="0"/>
              </a:rPr>
              <a:t>の人々</a:t>
            </a:r>
            <a:r>
              <a:rPr lang="ja-JP" sz="2800" dirty="0">
                <a:solidFill>
                  <a:srgbClr val="55565A"/>
                </a:solidFill>
                <a:latin typeface="ＭＳ Ｐゴシック" panose="020B0600070205080204" pitchFamily="50" charset="-128"/>
                <a:ea typeface="ＭＳ Ｐゴシック" panose="020B0600070205080204" pitchFamily="50" charset="-128"/>
                <a:cs typeface="Arial" panose="020B0604020202020204" pitchFamily="34" charset="0"/>
              </a:rPr>
              <a:t>と関係を築く方法をレオに教える </a:t>
            </a:r>
          </a:p>
        </p:txBody>
      </p:sp>
    </p:spTree>
    <p:extLst>
      <p:ext uri="{BB962C8B-B14F-4D97-AF65-F5344CB8AC3E}">
        <p14:creationId xmlns:p14="http://schemas.microsoft.com/office/powerpoint/2010/main" val="25509569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ckground - Solid">
            <a:extLst>
              <a:ext uri="{FF2B5EF4-FFF2-40B4-BE49-F238E27FC236}">
                <a16:creationId xmlns:a16="http://schemas.microsoft.com/office/drawing/2014/main" id="{70DE6CC5-8816-1349-A0F9-775C7E459994}"/>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ＭＳ Ｐゴシック" panose="020B0600070205080204" pitchFamily="50" charset="-128"/>
              <a:ea typeface="ＭＳ Ｐゴシック" panose="020B0600070205080204" pitchFamily="50" charset="-128"/>
            </a:endParaRPr>
          </a:p>
        </p:txBody>
      </p:sp>
      <p:pic>
        <p:nvPicPr>
          <p:cNvPr id="4" name="Picture 3">
            <a:extLst>
              <a:ext uri="{FF2B5EF4-FFF2-40B4-BE49-F238E27FC236}">
                <a16:creationId xmlns:a16="http://schemas.microsoft.com/office/drawing/2014/main" id="{7F582733-9321-3E47-B91F-12750D3B9373}"/>
              </a:ext>
            </a:extLst>
          </p:cNvPr>
          <p:cNvPicPr>
            <a:picLocks noChangeAspect="1"/>
          </p:cNvPicPr>
          <p:nvPr/>
        </p:nvPicPr>
        <p:blipFill rotWithShape="1">
          <a:blip r:embed="rId3"/>
          <a:srcRect l="16530" t="2053" r="10928" b="4800"/>
          <a:stretch/>
        </p:blipFill>
        <p:spPr>
          <a:xfrm>
            <a:off x="0" y="2360950"/>
            <a:ext cx="2334818" cy="4497050"/>
          </a:xfrm>
          <a:prstGeom prst="rect">
            <a:avLst/>
          </a:prstGeom>
        </p:spPr>
      </p:pic>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55565A"/>
                </a:solidFill>
                <a:latin typeface="ＭＳ Ｐゴシック" panose="020B0600070205080204" pitchFamily="50" charset="-128"/>
                <a:ea typeface="ＭＳ Ｐゴシック" panose="020B0600070205080204" pitchFamily="50" charset="-128"/>
              </a:rPr>
              <a:pPr eaLnBrk="0" hangingPunct="0">
                <a:spcBef>
                  <a:spcPct val="50000"/>
                </a:spcBef>
                <a:defRPr/>
              </a:pPr>
              <a:t>19</a:t>
            </a:fld>
            <a:endParaRPr lang="en-US" sz="1000" dirty="0">
              <a:solidFill>
                <a:srgbClr val="55565A"/>
              </a:solidFill>
              <a:latin typeface="ＭＳ Ｐゴシック" panose="020B0600070205080204" pitchFamily="50" charset="-128"/>
              <a:ea typeface="ＭＳ Ｐゴシック" panose="020B0600070205080204" pitchFamily="50" charset="-128"/>
            </a:endParaRPr>
          </a:p>
        </p:txBody>
      </p:sp>
      <p:pic>
        <p:nvPicPr>
          <p:cNvPr id="14" name="Picture 13">
            <a:extLst>
              <a:ext uri="{FF2B5EF4-FFF2-40B4-BE49-F238E27FC236}">
                <a16:creationId xmlns:a16="http://schemas.microsoft.com/office/drawing/2014/main" id="{EA945357-9AC4-824B-BB94-F451BFA85752}"/>
              </a:ext>
            </a:extLst>
          </p:cNvPr>
          <p:cNvPicPr>
            <a:picLocks noChangeAspect="1"/>
          </p:cNvPicPr>
          <p:nvPr/>
        </p:nvPicPr>
        <p:blipFill rotWithShape="1">
          <a:blip r:embed="rId4"/>
          <a:srcRect l="15744" b="4901"/>
          <a:stretch/>
        </p:blipFill>
        <p:spPr>
          <a:xfrm rot="10800000">
            <a:off x="11200107" y="1"/>
            <a:ext cx="991893" cy="1679305"/>
          </a:xfrm>
          <a:prstGeom prst="rect">
            <a:avLst/>
          </a:prstGeom>
        </p:spPr>
      </p:pic>
      <p:sp>
        <p:nvSpPr>
          <p:cNvPr id="13" name="Headline">
            <a:extLst>
              <a:ext uri="{FF2B5EF4-FFF2-40B4-BE49-F238E27FC236}">
                <a16:creationId xmlns:a16="http://schemas.microsoft.com/office/drawing/2014/main" id="{4F212072-DE40-5C41-82DA-1C93977F44CA}"/>
              </a:ext>
            </a:extLst>
          </p:cNvPr>
          <p:cNvSpPr txBox="1">
            <a:spLocks/>
          </p:cNvSpPr>
          <p:nvPr/>
        </p:nvSpPr>
        <p:spPr>
          <a:xfrm>
            <a:off x="2357625" y="949188"/>
            <a:ext cx="8373905" cy="533400"/>
          </a:xfrm>
          <a:prstGeom prst="rect">
            <a:avLst/>
          </a:prstGeom>
        </p:spPr>
        <p:txBody>
          <a:bodyPr>
            <a:norm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ja-JP" sz="3200">
                <a:solidFill>
                  <a:srgbClr val="616262"/>
                </a:solidFill>
                <a:latin typeface="ＭＳ Ｐゴシック" panose="020B0600070205080204" pitchFamily="50" charset="-128"/>
                <a:ea typeface="ＭＳ Ｐゴシック" panose="020B0600070205080204" pitchFamily="50" charset="-128"/>
                <a:cs typeface="Arial" panose="020B0604020202020204" pitchFamily="34" charset="0"/>
              </a:rPr>
              <a:t>奉仕学習の5つのステップ</a:t>
            </a:r>
          </a:p>
        </p:txBody>
      </p:sp>
      <p:pic>
        <p:nvPicPr>
          <p:cNvPr id="15" name="Picture 14">
            <a:extLst>
              <a:ext uri="{FF2B5EF4-FFF2-40B4-BE49-F238E27FC236}">
                <a16:creationId xmlns:a16="http://schemas.microsoft.com/office/drawing/2014/main" id="{3CA1ABDE-925E-6E48-9CEE-9D768A6EE0AD}"/>
              </a:ext>
            </a:extLst>
          </p:cNvPr>
          <p:cNvPicPr>
            <a:picLocks noChangeAspect="1"/>
          </p:cNvPicPr>
          <p:nvPr/>
        </p:nvPicPr>
        <p:blipFill>
          <a:blip r:embed="rId5"/>
          <a:stretch>
            <a:fillRect/>
          </a:stretch>
        </p:blipFill>
        <p:spPr>
          <a:xfrm>
            <a:off x="597101" y="436785"/>
            <a:ext cx="1558206" cy="1558206"/>
          </a:xfrm>
          <a:prstGeom prst="rect">
            <a:avLst/>
          </a:prstGeom>
        </p:spPr>
      </p:pic>
      <p:sp>
        <p:nvSpPr>
          <p:cNvPr id="2" name="TextBox 1">
            <a:extLst>
              <a:ext uri="{FF2B5EF4-FFF2-40B4-BE49-F238E27FC236}">
                <a16:creationId xmlns:a16="http://schemas.microsoft.com/office/drawing/2014/main" id="{C95D5B97-2847-34CA-D6DE-A7FFB55D7657}"/>
              </a:ext>
            </a:extLst>
          </p:cNvPr>
          <p:cNvSpPr txBox="1"/>
          <p:nvPr/>
        </p:nvSpPr>
        <p:spPr>
          <a:xfrm>
            <a:off x="2155307" y="1659232"/>
            <a:ext cx="9381849" cy="2246769"/>
          </a:xfrm>
          <a:prstGeom prst="rect">
            <a:avLst/>
          </a:prstGeom>
          <a:noFill/>
        </p:spPr>
        <p:txBody>
          <a:bodyPr wrap="square" rtlCol="0">
            <a:spAutoFit/>
          </a:bodyPr>
          <a:lstStyle/>
          <a:p>
            <a:r>
              <a:rPr lang="ja-JP" sz="2800">
                <a:solidFill>
                  <a:srgbClr val="55565A"/>
                </a:solidFill>
                <a:latin typeface="ＭＳ Ｐゴシック" panose="020B0600070205080204" pitchFamily="50" charset="-128"/>
                <a:ea typeface="ＭＳ Ｐゴシック" panose="020B0600070205080204" pitchFamily="50" charset="-128"/>
                <a:cs typeface="Arial" panose="020B0604020202020204" pitchFamily="34" charset="0"/>
              </a:rPr>
              <a:t>ステップ1：調査</a:t>
            </a:r>
          </a:p>
          <a:p>
            <a:r>
              <a:rPr lang="ja-JP" sz="2800">
                <a:solidFill>
                  <a:srgbClr val="55565A"/>
                </a:solidFill>
                <a:latin typeface="ＭＳ Ｐゴシック" panose="020B0600070205080204" pitchFamily="50" charset="-128"/>
                <a:ea typeface="ＭＳ Ｐゴシック" panose="020B0600070205080204" pitchFamily="50" charset="-128"/>
                <a:cs typeface="Arial" panose="020B0604020202020204" pitchFamily="34" charset="0"/>
              </a:rPr>
              <a:t>ステップ2：準備と企画</a:t>
            </a:r>
          </a:p>
          <a:p>
            <a:r>
              <a:rPr lang="ja-JP" sz="2800">
                <a:solidFill>
                  <a:srgbClr val="55565A"/>
                </a:solidFill>
                <a:latin typeface="ＭＳ Ｐゴシック" panose="020B0600070205080204" pitchFamily="50" charset="-128"/>
                <a:ea typeface="ＭＳ Ｐゴシック" panose="020B0600070205080204" pitchFamily="50" charset="-128"/>
                <a:cs typeface="Arial" panose="020B0604020202020204" pitchFamily="34" charset="0"/>
              </a:rPr>
              <a:t>ステップ3：行動</a:t>
            </a:r>
          </a:p>
          <a:p>
            <a:r>
              <a:rPr lang="ja-JP" sz="2800">
                <a:solidFill>
                  <a:srgbClr val="55565A"/>
                </a:solidFill>
                <a:latin typeface="ＭＳ Ｐゴシック" panose="020B0600070205080204" pitchFamily="50" charset="-128"/>
                <a:ea typeface="ＭＳ Ｐゴシック" panose="020B0600070205080204" pitchFamily="50" charset="-128"/>
                <a:cs typeface="Arial" panose="020B0604020202020204" pitchFamily="34" charset="0"/>
              </a:rPr>
              <a:t>ステップ4：考察</a:t>
            </a:r>
          </a:p>
          <a:p>
            <a:r>
              <a:rPr lang="ja-JP" sz="2800">
                <a:solidFill>
                  <a:srgbClr val="55565A"/>
                </a:solidFill>
                <a:latin typeface="ＭＳ Ｐゴシック" panose="020B0600070205080204" pitchFamily="50" charset="-128"/>
                <a:ea typeface="ＭＳ Ｐゴシック" panose="020B0600070205080204" pitchFamily="50" charset="-128"/>
                <a:cs typeface="Arial" panose="020B0604020202020204" pitchFamily="34" charset="0"/>
              </a:rPr>
              <a:t>ステップ5：PRと祝賀</a:t>
            </a:r>
          </a:p>
        </p:txBody>
      </p:sp>
      <p:sp>
        <p:nvSpPr>
          <p:cNvPr id="3" name="TextBox 2">
            <a:extLst>
              <a:ext uri="{FF2B5EF4-FFF2-40B4-BE49-F238E27FC236}">
                <a16:creationId xmlns:a16="http://schemas.microsoft.com/office/drawing/2014/main" id="{745ADC0D-89B4-4DC2-5FE8-AA20B3EFFFA1}"/>
              </a:ext>
            </a:extLst>
          </p:cNvPr>
          <p:cNvSpPr txBox="1"/>
          <p:nvPr/>
        </p:nvSpPr>
        <p:spPr>
          <a:xfrm>
            <a:off x="9174956" y="6365857"/>
            <a:ext cx="1981200" cy="369332"/>
          </a:xfrm>
          <a:prstGeom prst="rect">
            <a:avLst/>
          </a:prstGeom>
          <a:noFill/>
        </p:spPr>
        <p:txBody>
          <a:bodyPr wrap="square" rtlCol="0">
            <a:spAutoFit/>
          </a:bodyPr>
          <a:lstStyle/>
          <a:p>
            <a:r>
              <a:rPr lang="ja-JP">
                <a:solidFill>
                  <a:srgbClr val="55565A"/>
                </a:solidFill>
                <a:latin typeface="ＭＳ Ｐゴシック" panose="020B0600070205080204" pitchFamily="50" charset="-128"/>
                <a:ea typeface="ＭＳ Ｐゴシック" panose="020B0600070205080204" pitchFamily="50" charset="-128"/>
                <a:cs typeface="Arial" panose="020B0604020202020204" pitchFamily="34" charset="0"/>
              </a:rPr>
              <a:t>出典</a:t>
            </a:r>
          </a:p>
        </p:txBody>
      </p:sp>
      <p:pic>
        <p:nvPicPr>
          <p:cNvPr id="5" name="Picture 4" descr="A logo for lions quest&#10;&#10;Description automatically generated">
            <a:extLst>
              <a:ext uri="{FF2B5EF4-FFF2-40B4-BE49-F238E27FC236}">
                <a16:creationId xmlns:a16="http://schemas.microsoft.com/office/drawing/2014/main" id="{217B2429-915B-DD11-2E0C-E9991AC7520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94586" y="5565231"/>
            <a:ext cx="1497414" cy="1292767"/>
          </a:xfrm>
          <a:prstGeom prst="rect">
            <a:avLst/>
          </a:prstGeom>
        </p:spPr>
      </p:pic>
    </p:spTree>
    <p:extLst>
      <p:ext uri="{BB962C8B-B14F-4D97-AF65-F5344CB8AC3E}">
        <p14:creationId xmlns:p14="http://schemas.microsoft.com/office/powerpoint/2010/main" val="33953205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Background - Solid">
            <a:extLst>
              <a:ext uri="{FF2B5EF4-FFF2-40B4-BE49-F238E27FC236}">
                <a16:creationId xmlns:a16="http://schemas.microsoft.com/office/drawing/2014/main" id="{8328F559-8FF5-6040-8126-7A383475992C}"/>
              </a:ext>
            </a:extLst>
          </p:cNvPr>
          <p:cNvSpPr/>
          <p:nvPr/>
        </p:nvSpPr>
        <p:spPr>
          <a:xfrm>
            <a:off x="-71222"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30" name="Background - Solid">
            <a:extLst>
              <a:ext uri="{FF2B5EF4-FFF2-40B4-BE49-F238E27FC236}">
                <a16:creationId xmlns:a16="http://schemas.microsoft.com/office/drawing/2014/main" id="{35426377-3C67-E340-9178-35579BC02071}"/>
              </a:ext>
            </a:extLst>
          </p:cNvPr>
          <p:cNvSpPr/>
          <p:nvPr/>
        </p:nvSpPr>
        <p:spPr>
          <a:xfrm>
            <a:off x="-67745" y="0"/>
            <a:ext cx="3059190" cy="6858000"/>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12" name="Page Number - Blue">
            <a:extLst>
              <a:ext uri="{FF2B5EF4-FFF2-40B4-BE49-F238E27FC236}">
                <a16:creationId xmlns:a16="http://schemas.microsoft.com/office/drawing/2014/main" id="{9EF8C11C-B97D-B04F-8EC2-671F9B1B84DF}"/>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55565A"/>
                </a:solidFill>
                <a:latin typeface="ＭＳ Ｐゴシック" panose="020B0600070205080204" pitchFamily="50" charset="-128"/>
                <a:ea typeface="ＭＳ Ｐゴシック" panose="020B0600070205080204" pitchFamily="50" charset="-128"/>
                <a:cs typeface="Arial" panose="020B0604020202020204" pitchFamily="34" charset="0"/>
              </a:rPr>
              <a:pPr eaLnBrk="0" hangingPunct="0">
                <a:spcBef>
                  <a:spcPct val="50000"/>
                </a:spcBef>
                <a:defRPr/>
              </a:pPr>
              <a:t>2</a:t>
            </a:fld>
            <a:endParaRPr lang="en-US" sz="1000" dirty="0">
              <a:solidFill>
                <a:srgbClr val="55565A"/>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grpSp>
        <p:nvGrpSpPr>
          <p:cNvPr id="11" name="Group 10">
            <a:extLst>
              <a:ext uri="{FF2B5EF4-FFF2-40B4-BE49-F238E27FC236}">
                <a16:creationId xmlns:a16="http://schemas.microsoft.com/office/drawing/2014/main" id="{B49DC86A-388D-1944-89D9-316D63D39A00}"/>
              </a:ext>
            </a:extLst>
          </p:cNvPr>
          <p:cNvGrpSpPr/>
          <p:nvPr/>
        </p:nvGrpSpPr>
        <p:grpSpPr>
          <a:xfrm>
            <a:off x="6024778" y="1626331"/>
            <a:ext cx="5407249" cy="3333280"/>
            <a:chOff x="4739767" y="1033790"/>
            <a:chExt cx="8374072" cy="3333280"/>
          </a:xfrm>
        </p:grpSpPr>
        <p:sp>
          <p:nvSpPr>
            <p:cNvPr id="14" name="TextBox 13">
              <a:extLst>
                <a:ext uri="{FF2B5EF4-FFF2-40B4-BE49-F238E27FC236}">
                  <a16:creationId xmlns:a16="http://schemas.microsoft.com/office/drawing/2014/main" id="{36A55C21-6A6A-DA41-8784-578005CA4461}"/>
                </a:ext>
              </a:extLst>
            </p:cNvPr>
            <p:cNvSpPr txBox="1"/>
            <p:nvPr/>
          </p:nvSpPr>
          <p:spPr>
            <a:xfrm>
              <a:off x="4739767" y="1033790"/>
              <a:ext cx="7813021" cy="400110"/>
            </a:xfrm>
            <a:prstGeom prst="rect">
              <a:avLst/>
            </a:prstGeom>
            <a:noFill/>
          </p:spPr>
          <p:txBody>
            <a:bodyPr wrap="none" rtlCol="0">
              <a:spAutoFit/>
            </a:bodyPr>
            <a:lstStyle/>
            <a:p>
              <a:r>
                <a:rPr lang="ja-JP" sz="2000" b="1">
                  <a:solidFill>
                    <a:srgbClr val="407CCA"/>
                  </a:solidFill>
                  <a:latin typeface="ＭＳ Ｐゴシック" panose="020B0600070205080204" pitchFamily="50" charset="-128"/>
                  <a:ea typeface="ＭＳ Ｐゴシック" panose="020B0600070205080204" pitchFamily="50" charset="-128"/>
                  <a:cs typeface="Arial" panose="020B0604020202020204" pitchFamily="34" charset="0"/>
                </a:rPr>
                <a:t>モジュール1</a:t>
              </a:r>
              <a:r>
                <a:rPr lang="ja-JP" sz="2000">
                  <a:latin typeface="ＭＳ Ｐゴシック" panose="020B0600070205080204" pitchFamily="50" charset="-128"/>
                  <a:ea typeface="ＭＳ Ｐゴシック" panose="020B0600070205080204" pitchFamily="50" charset="-128"/>
                  <a:cs typeface="Arial" panose="020B0604020202020204" pitchFamily="34" charset="0"/>
                </a:rPr>
                <a:t> </a:t>
              </a:r>
              <a:r>
                <a:rPr lang="ja-JP" sz="2000">
                  <a:solidFill>
                    <a:srgbClr val="EBB700"/>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ja-JP" sz="2000">
                  <a:solidFill>
                    <a:srgbClr val="55565A"/>
                  </a:solidFill>
                  <a:latin typeface="ＭＳ Ｐゴシック" panose="020B0600070205080204" pitchFamily="50" charset="-128"/>
                  <a:ea typeface="ＭＳ Ｐゴシック" panose="020B0600070205080204" pitchFamily="50" charset="-128"/>
                  <a:cs typeface="Arial" panose="020B0604020202020204" pitchFamily="34" charset="0"/>
                </a:rPr>
                <a:t> レオクラブ・プログラムの概要</a:t>
              </a:r>
            </a:p>
          </p:txBody>
        </p:sp>
        <p:sp>
          <p:nvSpPr>
            <p:cNvPr id="16" name="TextBox 15">
              <a:extLst>
                <a:ext uri="{FF2B5EF4-FFF2-40B4-BE49-F238E27FC236}">
                  <a16:creationId xmlns:a16="http://schemas.microsoft.com/office/drawing/2014/main" id="{BCBB37C5-3F62-5E4F-926B-3D99B4E6B4CD}"/>
                </a:ext>
              </a:extLst>
            </p:cNvPr>
            <p:cNvSpPr txBox="1"/>
            <p:nvPr/>
          </p:nvSpPr>
          <p:spPr>
            <a:xfrm>
              <a:off x="4739767" y="1800217"/>
              <a:ext cx="6633819" cy="400110"/>
            </a:xfrm>
            <a:prstGeom prst="rect">
              <a:avLst/>
            </a:prstGeom>
            <a:noFill/>
          </p:spPr>
          <p:txBody>
            <a:bodyPr wrap="none" rtlCol="0">
              <a:spAutoFit/>
            </a:bodyPr>
            <a:lstStyle/>
            <a:p>
              <a:r>
                <a:rPr lang="ja-JP" sz="2000" b="1">
                  <a:solidFill>
                    <a:srgbClr val="407CCA"/>
                  </a:solidFill>
                  <a:latin typeface="ＭＳ Ｐゴシック" panose="020B0600070205080204" pitchFamily="50" charset="-128"/>
                  <a:ea typeface="ＭＳ Ｐゴシック" panose="020B0600070205080204" pitchFamily="50" charset="-128"/>
                  <a:cs typeface="Arial" panose="020B0604020202020204" pitchFamily="34" charset="0"/>
                </a:rPr>
                <a:t>モジュール2</a:t>
              </a:r>
              <a:r>
                <a:rPr lang="ja-JP" sz="2000">
                  <a:solidFill>
                    <a:srgbClr val="EBB700"/>
                  </a:solidFill>
                  <a:latin typeface="ＭＳ Ｐゴシック" panose="020B0600070205080204" pitchFamily="50" charset="-128"/>
                  <a:ea typeface="ＭＳ Ｐゴシック" panose="020B0600070205080204" pitchFamily="50" charset="-128"/>
                  <a:cs typeface="Arial" panose="020B0604020202020204" pitchFamily="34" charset="0"/>
                </a:rPr>
                <a:t> // </a:t>
              </a:r>
              <a:r>
                <a:rPr lang="ja-JP" sz="2000">
                  <a:solidFill>
                    <a:srgbClr val="55565A"/>
                  </a:solidFill>
                  <a:latin typeface="ＭＳ Ｐゴシック" panose="020B0600070205080204" pitchFamily="50" charset="-128"/>
                  <a:ea typeface="ＭＳ Ｐゴシック" panose="020B0600070205080204" pitchFamily="50" charset="-128"/>
                  <a:cs typeface="Arial" panose="020B0604020202020204" pitchFamily="34" charset="0"/>
                </a:rPr>
                <a:t>レオクラブ顧問の役割</a:t>
              </a:r>
            </a:p>
          </p:txBody>
        </p:sp>
        <p:sp>
          <p:nvSpPr>
            <p:cNvPr id="18" name="TextBox 17">
              <a:extLst>
                <a:ext uri="{FF2B5EF4-FFF2-40B4-BE49-F238E27FC236}">
                  <a16:creationId xmlns:a16="http://schemas.microsoft.com/office/drawing/2014/main" id="{863A6554-1985-5146-BEE0-C53FBAD75EF8}"/>
                </a:ext>
              </a:extLst>
            </p:cNvPr>
            <p:cNvSpPr txBox="1"/>
            <p:nvPr/>
          </p:nvSpPr>
          <p:spPr>
            <a:xfrm>
              <a:off x="4739767" y="2549140"/>
              <a:ext cx="5839410" cy="400110"/>
            </a:xfrm>
            <a:prstGeom prst="rect">
              <a:avLst/>
            </a:prstGeom>
            <a:noFill/>
          </p:spPr>
          <p:txBody>
            <a:bodyPr wrap="none" rtlCol="0">
              <a:spAutoFit/>
            </a:bodyPr>
            <a:lstStyle/>
            <a:p>
              <a:r>
                <a:rPr lang="ja-JP" sz="2000" b="1">
                  <a:solidFill>
                    <a:srgbClr val="407CCA"/>
                  </a:solidFill>
                  <a:latin typeface="ＭＳ Ｐゴシック" panose="020B0600070205080204" pitchFamily="50" charset="-128"/>
                  <a:ea typeface="ＭＳ Ｐゴシック" panose="020B0600070205080204" pitchFamily="50" charset="-128"/>
                  <a:cs typeface="Arial" panose="020B0604020202020204" pitchFamily="34" charset="0"/>
                </a:rPr>
                <a:t>モジュール3</a:t>
              </a:r>
              <a:r>
                <a:rPr lang="ja-JP" sz="2000">
                  <a:solidFill>
                    <a:srgbClr val="55565A"/>
                  </a:solidFill>
                  <a:latin typeface="ＭＳ Ｐゴシック" panose="020B0600070205080204" pitchFamily="50" charset="-128"/>
                  <a:ea typeface="ＭＳ Ｐゴシック" panose="020B0600070205080204" pitchFamily="50" charset="-128"/>
                  <a:cs typeface="Arial" panose="020B0604020202020204" pitchFamily="34" charset="0"/>
                </a:rPr>
                <a:t> </a:t>
              </a:r>
              <a:r>
                <a:rPr lang="ja-JP" sz="2000">
                  <a:solidFill>
                    <a:srgbClr val="EBB700"/>
                  </a:solidFill>
                  <a:latin typeface="ＭＳ Ｐゴシック" panose="020B0600070205080204" pitchFamily="50" charset="-128"/>
                  <a:ea typeface="ＭＳ Ｐゴシック" panose="020B0600070205080204" pitchFamily="50" charset="-128"/>
                  <a:cs typeface="Arial" panose="020B0604020202020204" pitchFamily="34" charset="0"/>
                </a:rPr>
                <a:t>// </a:t>
              </a:r>
              <a:r>
                <a:rPr lang="ja-JP" sz="2000">
                  <a:solidFill>
                    <a:srgbClr val="55565A"/>
                  </a:solidFill>
                  <a:latin typeface="ＭＳ Ｐゴシック" panose="020B0600070205080204" pitchFamily="50" charset="-128"/>
                  <a:ea typeface="ＭＳ Ｐゴシック" panose="020B0600070205080204" pitchFamily="50" charset="-128"/>
                  <a:cs typeface="Arial" panose="020B0604020202020204" pitchFamily="34" charset="0"/>
                </a:rPr>
                <a:t>レオクラブの運営</a:t>
              </a:r>
            </a:p>
          </p:txBody>
        </p:sp>
        <p:sp>
          <p:nvSpPr>
            <p:cNvPr id="22" name="TextBox 21">
              <a:extLst>
                <a:ext uri="{FF2B5EF4-FFF2-40B4-BE49-F238E27FC236}">
                  <a16:creationId xmlns:a16="http://schemas.microsoft.com/office/drawing/2014/main" id="{C44A5C79-559A-1643-928C-176389754B6A}"/>
                </a:ext>
              </a:extLst>
            </p:cNvPr>
            <p:cNvSpPr txBox="1"/>
            <p:nvPr/>
          </p:nvSpPr>
          <p:spPr>
            <a:xfrm>
              <a:off x="4739767" y="3218037"/>
              <a:ext cx="8374072" cy="400110"/>
            </a:xfrm>
            <a:prstGeom prst="rect">
              <a:avLst/>
            </a:prstGeom>
            <a:noFill/>
          </p:spPr>
          <p:txBody>
            <a:bodyPr wrap="none" rtlCol="0">
              <a:spAutoFit/>
            </a:bodyPr>
            <a:lstStyle/>
            <a:p>
              <a:r>
                <a:rPr lang="ja-JP" sz="2000" b="1">
                  <a:solidFill>
                    <a:srgbClr val="407CCA"/>
                  </a:solidFill>
                  <a:latin typeface="ＭＳ Ｐゴシック" panose="020B0600070205080204" pitchFamily="50" charset="-128"/>
                  <a:ea typeface="ＭＳ Ｐゴシック" panose="020B0600070205080204" pitchFamily="50" charset="-128"/>
                  <a:cs typeface="Arial" panose="020B0604020202020204" pitchFamily="34" charset="0"/>
                </a:rPr>
                <a:t>モジュール4</a:t>
              </a:r>
              <a:r>
                <a:rPr lang="ja-JP" sz="2000">
                  <a:latin typeface="ＭＳ Ｐゴシック" panose="020B0600070205080204" pitchFamily="50" charset="-128"/>
                  <a:ea typeface="ＭＳ Ｐゴシック" panose="020B0600070205080204" pitchFamily="50" charset="-128"/>
                  <a:cs typeface="Arial" panose="020B0604020202020204" pitchFamily="34" charset="0"/>
                </a:rPr>
                <a:t> </a:t>
              </a:r>
              <a:r>
                <a:rPr lang="ja-JP" sz="2000">
                  <a:solidFill>
                    <a:srgbClr val="EBB700"/>
                  </a:solidFill>
                  <a:latin typeface="ＭＳ Ｐゴシック" panose="020B0600070205080204" pitchFamily="50" charset="-128"/>
                  <a:ea typeface="ＭＳ Ｐゴシック" panose="020B0600070205080204" pitchFamily="50" charset="-128"/>
                  <a:cs typeface="Arial" panose="020B0604020202020204" pitchFamily="34" charset="0"/>
                </a:rPr>
                <a:t>// </a:t>
              </a:r>
              <a:r>
                <a:rPr lang="ja-JP" sz="2000">
                  <a:solidFill>
                    <a:srgbClr val="55565A"/>
                  </a:solidFill>
                  <a:latin typeface="ＭＳ Ｐゴシック" panose="020B0600070205080204" pitchFamily="50" charset="-128"/>
                  <a:ea typeface="ＭＳ Ｐゴシック" panose="020B0600070205080204" pitchFamily="50" charset="-128"/>
                  <a:cs typeface="Arial" panose="020B0604020202020204" pitchFamily="34" charset="0"/>
                </a:rPr>
                <a:t>レオクラブ・プログラムのリソース</a:t>
              </a:r>
            </a:p>
          </p:txBody>
        </p:sp>
        <p:sp>
          <p:nvSpPr>
            <p:cNvPr id="23" name="TextBox 22">
              <a:extLst>
                <a:ext uri="{FF2B5EF4-FFF2-40B4-BE49-F238E27FC236}">
                  <a16:creationId xmlns:a16="http://schemas.microsoft.com/office/drawing/2014/main" id="{3DA2704B-6BC1-D440-8030-6A1385E82769}"/>
                </a:ext>
              </a:extLst>
            </p:cNvPr>
            <p:cNvSpPr txBox="1"/>
            <p:nvPr/>
          </p:nvSpPr>
          <p:spPr>
            <a:xfrm>
              <a:off x="4739767" y="3966960"/>
              <a:ext cx="5638323" cy="400110"/>
            </a:xfrm>
            <a:prstGeom prst="rect">
              <a:avLst/>
            </a:prstGeom>
            <a:noFill/>
          </p:spPr>
          <p:txBody>
            <a:bodyPr wrap="none" rtlCol="0">
              <a:spAutoFit/>
            </a:bodyPr>
            <a:lstStyle/>
            <a:p>
              <a:r>
                <a:rPr lang="ja-JP" sz="2000" b="1">
                  <a:solidFill>
                    <a:srgbClr val="407CCA"/>
                  </a:solidFill>
                  <a:latin typeface="ＭＳ Ｐゴシック" panose="020B0600070205080204" pitchFamily="50" charset="-128"/>
                  <a:ea typeface="ＭＳ Ｐゴシック" panose="020B0600070205080204" pitchFamily="50" charset="-128"/>
                  <a:cs typeface="Arial" panose="020B0604020202020204" pitchFamily="34" charset="0"/>
                </a:rPr>
                <a:t>モジュール5 </a:t>
              </a:r>
              <a:r>
                <a:rPr lang="ja-JP" sz="2000">
                  <a:solidFill>
                    <a:srgbClr val="EBB700"/>
                  </a:solidFill>
                  <a:latin typeface="ＭＳ Ｐゴシック" panose="020B0600070205080204" pitchFamily="50" charset="-128"/>
                  <a:ea typeface="ＭＳ Ｐゴシック" panose="020B0600070205080204" pitchFamily="50" charset="-128"/>
                  <a:cs typeface="Arial" panose="020B0604020202020204" pitchFamily="34" charset="0"/>
                </a:rPr>
                <a:t>// </a:t>
              </a:r>
              <a:r>
                <a:rPr lang="ja-JP" sz="2000">
                  <a:solidFill>
                    <a:srgbClr val="55565A"/>
                  </a:solidFill>
                  <a:latin typeface="ＭＳ Ｐゴシック" panose="020B0600070205080204" pitchFamily="50" charset="-128"/>
                  <a:ea typeface="ＭＳ Ｐゴシック" panose="020B0600070205080204" pitchFamily="50" charset="-128"/>
                  <a:cs typeface="Arial"/>
                </a:rPr>
                <a:t>青少年との協力</a:t>
              </a:r>
            </a:p>
          </p:txBody>
        </p:sp>
      </p:grpSp>
      <p:pic>
        <p:nvPicPr>
          <p:cNvPr id="33" name="Picture 32">
            <a:extLst>
              <a:ext uri="{FF2B5EF4-FFF2-40B4-BE49-F238E27FC236}">
                <a16:creationId xmlns:a16="http://schemas.microsoft.com/office/drawing/2014/main" id="{36A9576F-B595-E340-971A-0FF79C4EF50B}"/>
              </a:ext>
            </a:extLst>
          </p:cNvPr>
          <p:cNvPicPr>
            <a:picLocks noChangeAspect="1"/>
          </p:cNvPicPr>
          <p:nvPr/>
        </p:nvPicPr>
        <p:blipFill rotWithShape="1">
          <a:blip r:embed="rId3"/>
          <a:srcRect l="15744" b="4901"/>
          <a:stretch/>
        </p:blipFill>
        <p:spPr>
          <a:xfrm rot="10800000">
            <a:off x="11200107" y="-2473"/>
            <a:ext cx="991893" cy="1679305"/>
          </a:xfrm>
          <a:prstGeom prst="rect">
            <a:avLst/>
          </a:prstGeom>
        </p:spPr>
      </p:pic>
      <p:pic>
        <p:nvPicPr>
          <p:cNvPr id="17" name="Picture 16">
            <a:extLst>
              <a:ext uri="{FF2B5EF4-FFF2-40B4-BE49-F238E27FC236}">
                <a16:creationId xmlns:a16="http://schemas.microsoft.com/office/drawing/2014/main" id="{743D5647-19F5-7A4A-BA0A-308A65905795}"/>
              </a:ext>
            </a:extLst>
          </p:cNvPr>
          <p:cNvPicPr>
            <a:picLocks noChangeAspect="1"/>
          </p:cNvPicPr>
          <p:nvPr/>
        </p:nvPicPr>
        <p:blipFill rotWithShape="1">
          <a:blip r:embed="rId4"/>
          <a:srcRect l="16488" t="6778" r="50870" b="51086"/>
          <a:stretch/>
        </p:blipFill>
        <p:spPr>
          <a:xfrm rot="10800000">
            <a:off x="2931812" y="-2473"/>
            <a:ext cx="3541853" cy="6858002"/>
          </a:xfrm>
          <a:prstGeom prst="rect">
            <a:avLst/>
          </a:prstGeom>
        </p:spPr>
      </p:pic>
      <p:sp>
        <p:nvSpPr>
          <p:cNvPr id="25" name="Large #">
            <a:extLst>
              <a:ext uri="{FF2B5EF4-FFF2-40B4-BE49-F238E27FC236}">
                <a16:creationId xmlns:a16="http://schemas.microsoft.com/office/drawing/2014/main" id="{2E20D425-63F8-344E-9EAF-9DA816EF30EC}"/>
              </a:ext>
            </a:extLst>
          </p:cNvPr>
          <p:cNvSpPr txBox="1"/>
          <p:nvPr/>
        </p:nvSpPr>
        <p:spPr>
          <a:xfrm>
            <a:off x="193492" y="2867504"/>
            <a:ext cx="4119992" cy="991618"/>
          </a:xfrm>
          <a:prstGeom prst="rect">
            <a:avLst/>
          </a:prstGeom>
          <a:noFill/>
        </p:spPr>
        <p:txBody>
          <a:bodyPr wrap="square" rtlCol="0" anchor="b">
            <a:spAutoFit/>
          </a:bodyPr>
          <a:lstStyle/>
          <a:p>
            <a:pPr algn="ctr">
              <a:lnSpc>
                <a:spcPts val="8000"/>
              </a:lnSpc>
            </a:pPr>
            <a:r>
              <a:rPr lang="ja-JP" sz="6000" b="1">
                <a:solidFill>
                  <a:schemeClr val="bg1"/>
                </a:solidFill>
                <a:latin typeface="ＭＳ Ｐゴシック" panose="020B0600070205080204" pitchFamily="50" charset="-128"/>
                <a:ea typeface="ＭＳ Ｐゴシック" panose="020B0600070205080204" pitchFamily="50" charset="-128"/>
                <a:cs typeface="Arial Black" panose="020B0604020202020204" pitchFamily="34" charset="0"/>
              </a:rPr>
              <a:t>モジュール</a:t>
            </a:r>
          </a:p>
        </p:txBody>
      </p:sp>
      <p:pic>
        <p:nvPicPr>
          <p:cNvPr id="15" name="Picture 14">
            <a:extLst>
              <a:ext uri="{FF2B5EF4-FFF2-40B4-BE49-F238E27FC236}">
                <a16:creationId xmlns:a16="http://schemas.microsoft.com/office/drawing/2014/main" id="{45F42314-E718-C64F-9A80-BF5DBEE092F8}"/>
              </a:ext>
            </a:extLst>
          </p:cNvPr>
          <p:cNvPicPr>
            <a:picLocks noChangeAspect="1"/>
          </p:cNvPicPr>
          <p:nvPr/>
        </p:nvPicPr>
        <p:blipFill>
          <a:blip r:embed="rId5"/>
          <a:stretch>
            <a:fillRect/>
          </a:stretch>
        </p:blipFill>
        <p:spPr>
          <a:xfrm>
            <a:off x="2795155" y="3859122"/>
            <a:ext cx="1188293" cy="594146"/>
          </a:xfrm>
          <a:prstGeom prst="rect">
            <a:avLst/>
          </a:prstGeom>
        </p:spPr>
      </p:pic>
      <p:sp>
        <p:nvSpPr>
          <p:cNvPr id="2" name="TextBox 1">
            <a:extLst>
              <a:ext uri="{FF2B5EF4-FFF2-40B4-BE49-F238E27FC236}">
                <a16:creationId xmlns:a16="http://schemas.microsoft.com/office/drawing/2014/main" id="{46AAC5AF-67B0-EE77-69DE-6EDE73E84D2C}"/>
              </a:ext>
            </a:extLst>
          </p:cNvPr>
          <p:cNvSpPr txBox="1"/>
          <p:nvPr/>
        </p:nvSpPr>
        <p:spPr>
          <a:xfrm>
            <a:off x="6024778" y="5308424"/>
            <a:ext cx="5141151" cy="400110"/>
          </a:xfrm>
          <a:prstGeom prst="rect">
            <a:avLst/>
          </a:prstGeom>
          <a:noFill/>
        </p:spPr>
        <p:txBody>
          <a:bodyPr wrap="none" lIns="91440" tIns="45720" rIns="91440" bIns="45720" rtlCol="0" anchor="t">
            <a:spAutoFit/>
          </a:bodyPr>
          <a:lstStyle/>
          <a:p>
            <a:r>
              <a:rPr lang="ja-JP" sz="2000" b="1">
                <a:solidFill>
                  <a:srgbClr val="407CCA"/>
                </a:solidFill>
                <a:latin typeface="ＭＳ Ｐゴシック" panose="020B0600070205080204" pitchFamily="50" charset="-128"/>
                <a:ea typeface="ＭＳ Ｐゴシック" panose="020B0600070205080204" pitchFamily="50" charset="-128"/>
                <a:cs typeface="Arial"/>
              </a:rPr>
              <a:t>モジュール6</a:t>
            </a:r>
            <a:r>
              <a:rPr lang="ja-JP" sz="2000">
                <a:latin typeface="ＭＳ Ｐゴシック" panose="020B0600070205080204" pitchFamily="50" charset="-128"/>
                <a:ea typeface="ＭＳ Ｐゴシック" panose="020B0600070205080204" pitchFamily="50" charset="-128"/>
                <a:cs typeface="Arial"/>
              </a:rPr>
              <a:t> </a:t>
            </a:r>
            <a:r>
              <a:rPr lang="ja-JP" sz="2000">
                <a:solidFill>
                  <a:srgbClr val="EBB700"/>
                </a:solidFill>
                <a:latin typeface="ＭＳ Ｐゴシック" panose="020B0600070205080204" pitchFamily="50" charset="-128"/>
                <a:ea typeface="ＭＳ Ｐゴシック" panose="020B0600070205080204" pitchFamily="50" charset="-128"/>
              </a:rPr>
              <a:t>// </a:t>
            </a:r>
            <a:r>
              <a:rPr lang="ja-JP" sz="2000">
                <a:solidFill>
                  <a:srgbClr val="55565A"/>
                </a:solidFill>
                <a:latin typeface="ＭＳ Ｐゴシック" panose="020B0600070205080204" pitchFamily="50" charset="-128"/>
                <a:ea typeface="ＭＳ Ｐゴシック" panose="020B0600070205080204" pitchFamily="50" charset="-128"/>
                <a:cs typeface="Arial" panose="020B0604020202020204" pitchFamily="34" charset="0"/>
              </a:rPr>
              <a:t>奉仕の道のりを続けるために</a:t>
            </a:r>
          </a:p>
        </p:txBody>
      </p:sp>
    </p:spTree>
    <p:extLst>
      <p:ext uri="{BB962C8B-B14F-4D97-AF65-F5344CB8AC3E}">
        <p14:creationId xmlns:p14="http://schemas.microsoft.com/office/powerpoint/2010/main" val="13413615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shape&#10;&#10;Description automatically generated">
            <a:extLst>
              <a:ext uri="{FF2B5EF4-FFF2-40B4-BE49-F238E27FC236}">
                <a16:creationId xmlns:a16="http://schemas.microsoft.com/office/drawing/2014/main" id="{F2CAC243-30AC-CC4A-9F44-042F4E72F565}"/>
              </a:ext>
            </a:extLst>
          </p:cNvPr>
          <p:cNvPicPr>
            <a:picLocks noChangeAspect="1"/>
          </p:cNvPicPr>
          <p:nvPr/>
        </p:nvPicPr>
        <p:blipFill>
          <a:blip r:embed="rId3"/>
          <a:stretch>
            <a:fillRect/>
          </a:stretch>
        </p:blipFill>
        <p:spPr>
          <a:xfrm>
            <a:off x="0" y="0"/>
            <a:ext cx="12172208" cy="6858000"/>
          </a:xfrm>
          <a:prstGeom prst="rect">
            <a:avLst/>
          </a:prstGeom>
        </p:spPr>
      </p:pic>
      <p:sp>
        <p:nvSpPr>
          <p:cNvPr id="44" name="Page Number - Blue">
            <a:extLst>
              <a:ext uri="{FF2B5EF4-FFF2-40B4-BE49-F238E27FC236}">
                <a16:creationId xmlns:a16="http://schemas.microsoft.com/office/drawing/2014/main" id="{362D8FF9-7C88-9840-ADD7-5EA947433F25}"/>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00338D"/>
                </a:solidFill>
                <a:latin typeface="ＭＳ Ｐゴシック" panose="020B0600070205080204" pitchFamily="50" charset="-128"/>
                <a:ea typeface="ＭＳ Ｐゴシック" panose="020B0600070205080204" pitchFamily="50" charset="-128"/>
              </a:rPr>
              <a:pPr eaLnBrk="0" hangingPunct="0">
                <a:spcBef>
                  <a:spcPct val="50000"/>
                </a:spcBef>
                <a:defRPr/>
              </a:pPr>
              <a:t>20</a:t>
            </a:fld>
            <a:endParaRPr lang="en-US" sz="1000" dirty="0">
              <a:solidFill>
                <a:srgbClr val="00338D"/>
              </a:solidFill>
              <a:latin typeface="ＭＳ Ｐゴシック" panose="020B0600070205080204" pitchFamily="50" charset="-128"/>
              <a:ea typeface="ＭＳ Ｐゴシック" panose="020B0600070205080204" pitchFamily="50" charset="-128"/>
            </a:endParaRPr>
          </a:p>
        </p:txBody>
      </p:sp>
      <p:sp>
        <p:nvSpPr>
          <p:cNvPr id="16" name="Text Placeholder 18">
            <a:extLst>
              <a:ext uri="{FF2B5EF4-FFF2-40B4-BE49-F238E27FC236}">
                <a16:creationId xmlns:a16="http://schemas.microsoft.com/office/drawing/2014/main" id="{95CF3BC0-6133-9D44-8F9B-F16ED366B64B}"/>
              </a:ext>
            </a:extLst>
          </p:cNvPr>
          <p:cNvSpPr txBox="1">
            <a:spLocks/>
          </p:cNvSpPr>
          <p:nvPr/>
        </p:nvSpPr>
        <p:spPr>
          <a:xfrm>
            <a:off x="1243013" y="431126"/>
            <a:ext cx="6097978" cy="855806"/>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3600" b="1">
                <a:solidFill>
                  <a:srgbClr val="0A5496"/>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ja-JP" sz="3200">
                <a:solidFill>
                  <a:schemeClr val="bg1"/>
                </a:solidFill>
                <a:effectLst>
                  <a:glow>
                    <a:schemeClr val="bg1"/>
                  </a:glow>
                </a:effectLst>
                <a:latin typeface="ＭＳ Ｐゴシック" panose="020B0600070205080204" pitchFamily="50" charset="-128"/>
                <a:ea typeface="ＭＳ Ｐゴシック" panose="020B0600070205080204" pitchFamily="50" charset="-128"/>
              </a:rPr>
              <a:t>まとめ</a:t>
            </a:r>
          </a:p>
        </p:txBody>
      </p:sp>
      <p:sp>
        <p:nvSpPr>
          <p:cNvPr id="2" name="TextBox 1">
            <a:extLst>
              <a:ext uri="{FF2B5EF4-FFF2-40B4-BE49-F238E27FC236}">
                <a16:creationId xmlns:a16="http://schemas.microsoft.com/office/drawing/2014/main" id="{848F00FF-2D96-479E-85DD-00A894EEB8BB}"/>
              </a:ext>
            </a:extLst>
          </p:cNvPr>
          <p:cNvSpPr txBox="1"/>
          <p:nvPr/>
        </p:nvSpPr>
        <p:spPr>
          <a:xfrm>
            <a:off x="1243013" y="1579407"/>
            <a:ext cx="9551513" cy="4524315"/>
          </a:xfrm>
          <a:prstGeom prst="rect">
            <a:avLst/>
          </a:prstGeom>
          <a:noFill/>
        </p:spPr>
        <p:txBody>
          <a:bodyPr wrap="square" lIns="91440" tIns="45720" rIns="91440" bIns="45720" rtlCol="0" anchor="t">
            <a:spAutoFit/>
          </a:bodyPr>
          <a:lstStyle/>
          <a:p>
            <a:r>
              <a:rPr lang="ja-JP" sz="240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このモジュールの要点</a:t>
            </a:r>
          </a:p>
          <a:p>
            <a:pPr marL="342900" indent="-342900">
              <a:buFont typeface="Arial" panose="020B0604020202020204" pitchFamily="34" charset="0"/>
              <a:buChar char="•"/>
            </a:pPr>
            <a:r>
              <a:rPr lang="ja-JP" sz="240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チーム作りの活動によって年度を開始すること、ともに年度の計画を立てることを含めて、関係中心のコミュニティを構築する</a:t>
            </a:r>
          </a:p>
          <a:p>
            <a:pPr marL="342900" indent="-342900">
              <a:buFont typeface="Arial" panose="020B0604020202020204" pitchFamily="34" charset="0"/>
              <a:buChar char="•"/>
            </a:pPr>
            <a:r>
              <a:rPr lang="ja-JP" sz="240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この作業はレオがリードし、顧問が支援する</a:t>
            </a:r>
          </a:p>
          <a:p>
            <a:pPr marL="342900" indent="-342900">
              <a:buFont typeface="Arial" panose="020B0604020202020204" pitchFamily="34" charset="0"/>
              <a:buChar char="•"/>
            </a:pPr>
            <a:r>
              <a:rPr lang="ja-JP" sz="2400" dirty="0">
                <a:solidFill>
                  <a:schemeClr val="bg1"/>
                </a:solidFill>
                <a:latin typeface="ＭＳ Ｐゴシック" panose="020B0600070205080204" pitchFamily="50" charset="-128"/>
                <a:ea typeface="ＭＳ Ｐゴシック" panose="020B0600070205080204" pitchFamily="50" charset="-128"/>
                <a:cs typeface="Arial"/>
              </a:rPr>
              <a:t>良い雰囲気を作り、グループで協力し、積極的に耳を傾け、</a:t>
            </a:r>
            <a:r>
              <a:rPr lang="ja-JP" altLang="en-US" sz="2400" dirty="0">
                <a:solidFill>
                  <a:schemeClr val="bg1"/>
                </a:solidFill>
                <a:latin typeface="ＭＳ Ｐゴシック" panose="020B0600070205080204" pitchFamily="50" charset="-128"/>
                <a:ea typeface="ＭＳ Ｐゴシック" panose="020B0600070205080204" pitchFamily="50" charset="-128"/>
                <a:cs typeface="Arial"/>
              </a:rPr>
              <a:t>模範を示すこと</a:t>
            </a:r>
            <a:r>
              <a:rPr lang="ja-JP" sz="2400" dirty="0">
                <a:solidFill>
                  <a:schemeClr val="bg1"/>
                </a:solidFill>
                <a:latin typeface="ＭＳ Ｐゴシック" panose="020B0600070205080204" pitchFamily="50" charset="-128"/>
                <a:ea typeface="ＭＳ Ｐゴシック" panose="020B0600070205080204" pitchFamily="50" charset="-128"/>
                <a:cs typeface="Arial"/>
              </a:rPr>
              <a:t>によって奉仕をリードする</a:t>
            </a:r>
          </a:p>
          <a:p>
            <a:pPr marL="342900" indent="-342900">
              <a:buFont typeface="Arial" panose="020B0604020202020204" pitchFamily="34" charset="0"/>
              <a:buChar char="•"/>
            </a:pPr>
            <a:endParaRPr lang="en-US" sz="240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endParaRPr>
          </a:p>
          <a:p>
            <a:r>
              <a:rPr lang="ja-JP" sz="240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モジュール最後の実習</a:t>
            </a:r>
          </a:p>
          <a:p>
            <a:pPr marL="342900" indent="-342900">
              <a:buFont typeface="Arial" panose="020B0604020202020204" pitchFamily="34" charset="0"/>
              <a:buChar char="•"/>
            </a:pPr>
            <a:r>
              <a:rPr lang="ja-JP" sz="240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レオクラブ</a:t>
            </a:r>
            <a:r>
              <a:rPr lang="ja-JP" altLang="en-US" sz="240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内で有益かつ関係</a:t>
            </a:r>
            <a:r>
              <a:rPr lang="ja-JP" sz="240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中心のコミュニティを構築する方法について、ブレインストーミングを行ってください。次回のレオクラブ例会、または年度がまだ始まっていない場合には当初</a:t>
            </a:r>
            <a:r>
              <a:rPr lang="ja-JP" altLang="en-US" sz="240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の</a:t>
            </a:r>
            <a:r>
              <a:rPr lang="ja-JP" sz="240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数回の例会</a:t>
            </a:r>
            <a:r>
              <a:rPr lang="ja-JP" altLang="en-US" sz="240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で検討できる</a:t>
            </a:r>
            <a:r>
              <a:rPr lang="ja-JP" sz="240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アイディアを含め</a:t>
            </a:r>
            <a:r>
              <a:rPr lang="ja-JP" altLang="en-US" sz="240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ましょう</a:t>
            </a:r>
            <a:r>
              <a:rPr lang="ja-JP" sz="240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 </a:t>
            </a:r>
          </a:p>
        </p:txBody>
      </p:sp>
      <p:pic>
        <p:nvPicPr>
          <p:cNvPr id="7" name="Picture 6">
            <a:extLst>
              <a:ext uri="{FF2B5EF4-FFF2-40B4-BE49-F238E27FC236}">
                <a16:creationId xmlns:a16="http://schemas.microsoft.com/office/drawing/2014/main" id="{5C8F5439-0712-D946-8782-840FA54744A6}"/>
              </a:ext>
            </a:extLst>
          </p:cNvPr>
          <p:cNvPicPr>
            <a:picLocks noChangeAspect="1"/>
          </p:cNvPicPr>
          <p:nvPr/>
        </p:nvPicPr>
        <p:blipFill>
          <a:blip r:embed="rId4"/>
          <a:stretch>
            <a:fillRect/>
          </a:stretch>
        </p:blipFill>
        <p:spPr>
          <a:xfrm>
            <a:off x="3410364" y="527294"/>
            <a:ext cx="1326937" cy="663469"/>
          </a:xfrm>
          <a:prstGeom prst="rect">
            <a:avLst/>
          </a:prstGeom>
        </p:spPr>
      </p:pic>
      <p:pic>
        <p:nvPicPr>
          <p:cNvPr id="3" name="Picture 2">
            <a:extLst>
              <a:ext uri="{FF2B5EF4-FFF2-40B4-BE49-F238E27FC236}">
                <a16:creationId xmlns:a16="http://schemas.microsoft.com/office/drawing/2014/main" id="{08A4A3A2-9369-F8BB-730F-E382FFD9FC68}"/>
              </a:ext>
            </a:extLst>
          </p:cNvPr>
          <p:cNvPicPr>
            <a:picLocks noChangeAspect="1"/>
          </p:cNvPicPr>
          <p:nvPr/>
        </p:nvPicPr>
        <p:blipFill>
          <a:blip r:embed="rId5"/>
          <a:stretch>
            <a:fillRect/>
          </a:stretch>
        </p:blipFill>
        <p:spPr>
          <a:xfrm>
            <a:off x="10758053" y="0"/>
            <a:ext cx="1558206" cy="1558206"/>
          </a:xfrm>
          <a:prstGeom prst="rect">
            <a:avLst/>
          </a:prstGeom>
        </p:spPr>
      </p:pic>
    </p:spTree>
    <p:extLst>
      <p:ext uri="{BB962C8B-B14F-4D97-AF65-F5344CB8AC3E}">
        <p14:creationId xmlns:p14="http://schemas.microsoft.com/office/powerpoint/2010/main" val="4878581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ckground - Solid">
            <a:extLst>
              <a:ext uri="{FF2B5EF4-FFF2-40B4-BE49-F238E27FC236}">
                <a16:creationId xmlns:a16="http://schemas.microsoft.com/office/drawing/2014/main" id="{70DE6CC5-8816-1349-A0F9-775C7E459994}"/>
              </a:ext>
            </a:extLst>
          </p:cNvPr>
          <p:cNvSpPr/>
          <p:nvPr/>
        </p:nvSpPr>
        <p:spPr>
          <a:xfrm>
            <a:off x="0" y="0"/>
            <a:ext cx="12192000" cy="6858000"/>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ＭＳ Ｐゴシック" panose="020B0600070205080204" pitchFamily="50" charset="-128"/>
              <a:ea typeface="ＭＳ Ｐゴシック" panose="020B0600070205080204" pitchFamily="50" charset="-128"/>
            </a:endParaRPr>
          </a:p>
        </p:txBody>
      </p:sp>
      <p:pic>
        <p:nvPicPr>
          <p:cNvPr id="5" name="Picture 4">
            <a:extLst>
              <a:ext uri="{FF2B5EF4-FFF2-40B4-BE49-F238E27FC236}">
                <a16:creationId xmlns:a16="http://schemas.microsoft.com/office/drawing/2014/main" id="{63615F89-6ED4-014E-BAF1-EAF400E5FB06}"/>
              </a:ext>
            </a:extLst>
          </p:cNvPr>
          <p:cNvPicPr>
            <a:picLocks noChangeAspect="1"/>
          </p:cNvPicPr>
          <p:nvPr/>
        </p:nvPicPr>
        <p:blipFill rotWithShape="1">
          <a:blip r:embed="rId3"/>
          <a:srcRect l="50576" t="38725" r="13273" b="18858"/>
          <a:stretch/>
        </p:blipFill>
        <p:spPr>
          <a:xfrm>
            <a:off x="-8627" y="-4"/>
            <a:ext cx="3896559" cy="6858004"/>
          </a:xfrm>
          <a:prstGeom prst="rect">
            <a:avLst/>
          </a:prstGeom>
        </p:spPr>
      </p:pic>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latin typeface="ＭＳ Ｐゴシック" panose="020B0600070205080204" pitchFamily="50" charset="-128"/>
                <a:ea typeface="ＭＳ Ｐゴシック" panose="020B0600070205080204" pitchFamily="50" charset="-128"/>
              </a:rPr>
              <a:pPr eaLnBrk="0" hangingPunct="0">
                <a:spcBef>
                  <a:spcPct val="50000"/>
                </a:spcBef>
                <a:defRPr/>
              </a:pPr>
              <a:t>3</a:t>
            </a:fld>
            <a:endParaRPr lang="en-US" sz="1000" dirty="0">
              <a:solidFill>
                <a:schemeClr val="bg1"/>
              </a:solidFill>
              <a:latin typeface="ＭＳ Ｐゴシック" panose="020B0600070205080204" pitchFamily="50" charset="-128"/>
              <a:ea typeface="ＭＳ Ｐゴシック" panose="020B0600070205080204" pitchFamily="50" charset="-128"/>
            </a:endParaRPr>
          </a:p>
        </p:txBody>
      </p:sp>
      <p:pic>
        <p:nvPicPr>
          <p:cNvPr id="8" name="Picture 7">
            <a:extLst>
              <a:ext uri="{FF2B5EF4-FFF2-40B4-BE49-F238E27FC236}">
                <a16:creationId xmlns:a16="http://schemas.microsoft.com/office/drawing/2014/main" id="{53CA8ABF-F451-834E-959B-CB6351D33432}"/>
              </a:ext>
            </a:extLst>
          </p:cNvPr>
          <p:cNvPicPr>
            <a:picLocks noChangeAspect="1"/>
          </p:cNvPicPr>
          <p:nvPr/>
        </p:nvPicPr>
        <p:blipFill rotWithShape="1">
          <a:blip r:embed="rId4"/>
          <a:srcRect l="8882" t="39439" r="65220" b="6057"/>
          <a:stretch/>
        </p:blipFill>
        <p:spPr>
          <a:xfrm>
            <a:off x="10873688" y="2669027"/>
            <a:ext cx="1326938" cy="4188974"/>
          </a:xfrm>
          <a:prstGeom prst="rect">
            <a:avLst/>
          </a:prstGeom>
        </p:spPr>
      </p:pic>
      <p:sp>
        <p:nvSpPr>
          <p:cNvPr id="11" name="Headline">
            <a:extLst>
              <a:ext uri="{FF2B5EF4-FFF2-40B4-BE49-F238E27FC236}">
                <a16:creationId xmlns:a16="http://schemas.microsoft.com/office/drawing/2014/main" id="{622FE577-F779-D749-832E-E2BF2D349C8C}"/>
              </a:ext>
            </a:extLst>
          </p:cNvPr>
          <p:cNvSpPr txBox="1">
            <a:spLocks/>
          </p:cNvSpPr>
          <p:nvPr/>
        </p:nvSpPr>
        <p:spPr>
          <a:xfrm>
            <a:off x="4053799" y="2555481"/>
            <a:ext cx="7483358" cy="1679305"/>
          </a:xfrm>
          <a:prstGeom prst="rect">
            <a:avLst/>
          </a:prstGeom>
        </p:spPr>
        <p:txBody>
          <a:bodyPr lIns="91440" tIns="45720" rIns="91440" bIns="45720" anchor="t" anchorCtr="0"/>
          <a:lstStyle>
            <a:lvl1pPr marL="0" indent="0" algn="l" rtl="0" eaLnBrk="1" fontAlgn="base" hangingPunct="1">
              <a:spcBef>
                <a:spcPct val="20000"/>
              </a:spcBef>
              <a:spcAft>
                <a:spcPct val="0"/>
              </a:spcAft>
              <a:buFont typeface="Arial" pitchFamily="34" charset="0"/>
              <a:buNone/>
              <a:defRPr sz="3600" b="1">
                <a:solidFill>
                  <a:schemeClr val="bg1"/>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spcBef>
                <a:spcPts val="0"/>
              </a:spcBef>
            </a:pPr>
            <a:r>
              <a:rPr lang="ja-JP" sz="6000">
                <a:latin typeface="ＭＳ Ｐゴシック" panose="020B0600070205080204" pitchFamily="50" charset="-128"/>
                <a:ea typeface="ＭＳ Ｐゴシック" panose="020B0600070205080204" pitchFamily="50" charset="-128"/>
                <a:cs typeface="Arial Black" panose="020B0604020202020204" pitchFamily="34" charset="0"/>
              </a:rPr>
              <a:t>モジュール5</a:t>
            </a:r>
          </a:p>
          <a:p>
            <a:pPr>
              <a:spcBef>
                <a:spcPts val="0"/>
              </a:spcBef>
            </a:pPr>
            <a:r>
              <a:rPr lang="ja-JP" sz="4000" b="0">
                <a:latin typeface="ＭＳ Ｐゴシック" panose="020B0600070205080204" pitchFamily="50" charset="-128"/>
                <a:ea typeface="ＭＳ Ｐゴシック" panose="020B0600070205080204" pitchFamily="50" charset="-128"/>
              </a:rPr>
              <a:t>青少年との協力</a:t>
            </a:r>
          </a:p>
        </p:txBody>
      </p:sp>
      <p:pic>
        <p:nvPicPr>
          <p:cNvPr id="12" name="Picture 11">
            <a:extLst>
              <a:ext uri="{FF2B5EF4-FFF2-40B4-BE49-F238E27FC236}">
                <a16:creationId xmlns:a16="http://schemas.microsoft.com/office/drawing/2014/main" id="{21B0CCCA-29CE-7247-A64B-38AF184170DC}"/>
              </a:ext>
            </a:extLst>
          </p:cNvPr>
          <p:cNvPicPr>
            <a:picLocks noChangeAspect="1"/>
          </p:cNvPicPr>
          <p:nvPr/>
        </p:nvPicPr>
        <p:blipFill>
          <a:blip r:embed="rId5"/>
          <a:stretch>
            <a:fillRect/>
          </a:stretch>
        </p:blipFill>
        <p:spPr>
          <a:xfrm>
            <a:off x="9215017" y="5862797"/>
            <a:ext cx="1326937" cy="663469"/>
          </a:xfrm>
          <a:prstGeom prst="rect">
            <a:avLst/>
          </a:prstGeom>
        </p:spPr>
      </p:pic>
      <p:pic>
        <p:nvPicPr>
          <p:cNvPr id="14" name="Picture 13">
            <a:extLst>
              <a:ext uri="{FF2B5EF4-FFF2-40B4-BE49-F238E27FC236}">
                <a16:creationId xmlns:a16="http://schemas.microsoft.com/office/drawing/2014/main" id="{8C43F6E3-7FBB-F54B-B7C7-F2CB2E0AF859}"/>
              </a:ext>
            </a:extLst>
          </p:cNvPr>
          <p:cNvPicPr>
            <a:picLocks noChangeAspect="1"/>
          </p:cNvPicPr>
          <p:nvPr/>
        </p:nvPicPr>
        <p:blipFill>
          <a:blip r:embed="rId6"/>
          <a:stretch>
            <a:fillRect/>
          </a:stretch>
        </p:blipFill>
        <p:spPr>
          <a:xfrm>
            <a:off x="1608668" y="2422605"/>
            <a:ext cx="2113397" cy="2113397"/>
          </a:xfrm>
          <a:prstGeom prst="rect">
            <a:avLst/>
          </a:prstGeom>
        </p:spPr>
      </p:pic>
    </p:spTree>
    <p:extLst>
      <p:ext uri="{BB962C8B-B14F-4D97-AF65-F5344CB8AC3E}">
        <p14:creationId xmlns:p14="http://schemas.microsoft.com/office/powerpoint/2010/main" val="42467426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8">
            <a:extLst>
              <a:ext uri="{FF2B5EF4-FFF2-40B4-BE49-F238E27FC236}">
                <a16:creationId xmlns:a16="http://schemas.microsoft.com/office/drawing/2014/main" id="{A3B6F328-2557-4345-C2E1-703B44BB28D8}"/>
              </a:ext>
            </a:extLst>
          </p:cNvPr>
          <p:cNvSpPr txBox="1">
            <a:spLocks/>
          </p:cNvSpPr>
          <p:nvPr/>
        </p:nvSpPr>
        <p:spPr>
          <a:xfrm>
            <a:off x="1293355" y="1115964"/>
            <a:ext cx="7850645" cy="432218"/>
          </a:xfrm>
          <a:prstGeom prst="rect">
            <a:avLst/>
          </a:prstGeom>
        </p:spPr>
        <p:txBody>
          <a:bodyPr lIns="91440" tIns="45720" rIns="91440" bIns="45720" anchor="ctr"/>
          <a:lstStyle>
            <a:lvl1pPr marL="0" indent="0" algn="l" rtl="0" eaLnBrk="1" fontAlgn="base" hangingPunct="1">
              <a:spcBef>
                <a:spcPct val="20000"/>
              </a:spcBef>
              <a:spcAft>
                <a:spcPct val="0"/>
              </a:spcAft>
              <a:buFont typeface="Arial" pitchFamily="34" charset="0"/>
              <a:buNone/>
              <a:defRPr sz="3600" b="1">
                <a:solidFill>
                  <a:srgbClr val="0A5496"/>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ja-JP" sz="3200" dirty="0">
                <a:solidFill>
                  <a:srgbClr val="55565A"/>
                </a:solidFill>
                <a:latin typeface="ＭＳ Ｐゴシック" panose="020B0600070205080204" pitchFamily="50" charset="-128"/>
                <a:ea typeface="ＭＳ Ｐゴシック" panose="020B0600070205080204" pitchFamily="50" charset="-128"/>
                <a:cs typeface="Arial"/>
              </a:rPr>
              <a:t>ライオンズとの協力とレオとの協力の違い</a:t>
            </a:r>
          </a:p>
        </p:txBody>
      </p:sp>
      <p:pic>
        <p:nvPicPr>
          <p:cNvPr id="4" name="Picture 3">
            <a:extLst>
              <a:ext uri="{FF2B5EF4-FFF2-40B4-BE49-F238E27FC236}">
                <a16:creationId xmlns:a16="http://schemas.microsoft.com/office/drawing/2014/main" id="{7740E090-338E-3AF7-01A9-E717B1A1E88D}"/>
              </a:ext>
            </a:extLst>
          </p:cNvPr>
          <p:cNvPicPr>
            <a:picLocks noChangeAspect="1"/>
          </p:cNvPicPr>
          <p:nvPr/>
        </p:nvPicPr>
        <p:blipFill rotWithShape="1">
          <a:blip r:embed="rId3"/>
          <a:srcRect l="16530" t="2053" r="10928" b="4800"/>
          <a:stretch/>
        </p:blipFill>
        <p:spPr>
          <a:xfrm>
            <a:off x="0" y="2360950"/>
            <a:ext cx="2334818" cy="4497050"/>
          </a:xfrm>
          <a:prstGeom prst="rect">
            <a:avLst/>
          </a:prstGeom>
        </p:spPr>
      </p:pic>
      <p:pic>
        <p:nvPicPr>
          <p:cNvPr id="5" name="Picture 4">
            <a:extLst>
              <a:ext uri="{FF2B5EF4-FFF2-40B4-BE49-F238E27FC236}">
                <a16:creationId xmlns:a16="http://schemas.microsoft.com/office/drawing/2014/main" id="{B8779B87-6FEE-A66A-DECF-3DE272D29A4E}"/>
              </a:ext>
            </a:extLst>
          </p:cNvPr>
          <p:cNvPicPr>
            <a:picLocks noChangeAspect="1"/>
          </p:cNvPicPr>
          <p:nvPr/>
        </p:nvPicPr>
        <p:blipFill rotWithShape="1">
          <a:blip r:embed="rId4"/>
          <a:srcRect l="15744" b="4901"/>
          <a:stretch/>
        </p:blipFill>
        <p:spPr>
          <a:xfrm rot="10800000">
            <a:off x="11200107" y="1"/>
            <a:ext cx="991893" cy="1679305"/>
          </a:xfrm>
          <a:prstGeom prst="rect">
            <a:avLst/>
          </a:prstGeom>
        </p:spPr>
      </p:pic>
      <p:pic>
        <p:nvPicPr>
          <p:cNvPr id="6" name="Picture 5">
            <a:extLst>
              <a:ext uri="{FF2B5EF4-FFF2-40B4-BE49-F238E27FC236}">
                <a16:creationId xmlns:a16="http://schemas.microsoft.com/office/drawing/2014/main" id="{7E1A2D0A-8A24-582E-267F-8BB6A111DE1D}"/>
              </a:ext>
            </a:extLst>
          </p:cNvPr>
          <p:cNvPicPr>
            <a:picLocks noChangeAspect="1"/>
          </p:cNvPicPr>
          <p:nvPr/>
        </p:nvPicPr>
        <p:blipFill>
          <a:blip r:embed="rId5"/>
          <a:stretch>
            <a:fillRect/>
          </a:stretch>
        </p:blipFill>
        <p:spPr>
          <a:xfrm>
            <a:off x="10501389" y="5287383"/>
            <a:ext cx="1558206" cy="1558206"/>
          </a:xfrm>
          <a:prstGeom prst="rect">
            <a:avLst/>
          </a:prstGeom>
        </p:spPr>
      </p:pic>
      <p:sp>
        <p:nvSpPr>
          <p:cNvPr id="7" name="TextBox 6">
            <a:extLst>
              <a:ext uri="{FF2B5EF4-FFF2-40B4-BE49-F238E27FC236}">
                <a16:creationId xmlns:a16="http://schemas.microsoft.com/office/drawing/2014/main" id="{3938BC87-5F76-1E21-8000-43CBC35CE56C}"/>
              </a:ext>
            </a:extLst>
          </p:cNvPr>
          <p:cNvSpPr txBox="1"/>
          <p:nvPr/>
        </p:nvSpPr>
        <p:spPr>
          <a:xfrm>
            <a:off x="1293354" y="3218053"/>
            <a:ext cx="9689719"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sz="2400" dirty="0">
                <a:solidFill>
                  <a:srgbClr val="55565A"/>
                </a:solidFill>
                <a:latin typeface="ＭＳ Ｐゴシック" panose="020B0600070205080204" pitchFamily="50" charset="-128"/>
                <a:ea typeface="ＭＳ Ｐゴシック" panose="020B0600070205080204" pitchFamily="50" charset="-128"/>
                <a:cs typeface="Arial" panose="020B0604020202020204" pitchFamily="34" charset="0"/>
              </a:rPr>
              <a:t>青少年と</a:t>
            </a:r>
            <a:r>
              <a:rPr lang="ja-JP" altLang="en-US" sz="2400" dirty="0">
                <a:solidFill>
                  <a:srgbClr val="55565A"/>
                </a:solidFill>
                <a:latin typeface="ＭＳ Ｐゴシック" panose="020B0600070205080204" pitchFamily="50" charset="-128"/>
                <a:ea typeface="ＭＳ Ｐゴシック" panose="020B0600070205080204" pitchFamily="50" charset="-128"/>
                <a:cs typeface="Arial" panose="020B0604020202020204" pitchFamily="34" charset="0"/>
              </a:rPr>
              <a:t>の</a:t>
            </a:r>
            <a:r>
              <a:rPr lang="ja-JP" sz="2400" dirty="0">
                <a:solidFill>
                  <a:srgbClr val="55565A"/>
                </a:solidFill>
                <a:latin typeface="ＭＳ Ｐゴシック" panose="020B0600070205080204" pitchFamily="50" charset="-128"/>
                <a:ea typeface="ＭＳ Ｐゴシック" panose="020B0600070205080204" pitchFamily="50" charset="-128"/>
                <a:cs typeface="Arial" panose="020B0604020202020204" pitchFamily="34" charset="0"/>
              </a:rPr>
              <a:t>協力は、仲間のライオンズと協力する場合とどのように異なっているでしょうか？ </a:t>
            </a:r>
          </a:p>
        </p:txBody>
      </p:sp>
      <p:sp>
        <p:nvSpPr>
          <p:cNvPr id="8" name="TextBox 7">
            <a:extLst>
              <a:ext uri="{FF2B5EF4-FFF2-40B4-BE49-F238E27FC236}">
                <a16:creationId xmlns:a16="http://schemas.microsoft.com/office/drawing/2014/main" id="{F872CAE3-52EE-CF43-F6E1-309A37BB6B80}"/>
              </a:ext>
            </a:extLst>
          </p:cNvPr>
          <p:cNvSpPr txBox="1"/>
          <p:nvPr/>
        </p:nvSpPr>
        <p:spPr>
          <a:xfrm>
            <a:off x="1293354" y="1915685"/>
            <a:ext cx="9558424"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sz="2400">
                <a:solidFill>
                  <a:srgbClr val="55565A"/>
                </a:solidFill>
                <a:latin typeface="ＭＳ Ｐゴシック" panose="020B0600070205080204" pitchFamily="50" charset="-128"/>
                <a:ea typeface="ＭＳ Ｐゴシック" panose="020B0600070205080204" pitchFamily="50" charset="-128"/>
                <a:cs typeface="Arial"/>
              </a:rPr>
              <a:t>レオとライオンズは同じです。私たちはすべて、地域社会に奉仕したいと願っています！</a:t>
            </a:r>
          </a:p>
        </p:txBody>
      </p:sp>
      <p:sp>
        <p:nvSpPr>
          <p:cNvPr id="9" name="TextBox 8">
            <a:extLst>
              <a:ext uri="{FF2B5EF4-FFF2-40B4-BE49-F238E27FC236}">
                <a16:creationId xmlns:a16="http://schemas.microsoft.com/office/drawing/2014/main" id="{461F61D8-A644-D704-632D-22D885417186}"/>
              </a:ext>
            </a:extLst>
          </p:cNvPr>
          <p:cNvSpPr txBox="1"/>
          <p:nvPr/>
        </p:nvSpPr>
        <p:spPr>
          <a:xfrm>
            <a:off x="5073446" y="2467855"/>
            <a:ext cx="154743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sz="3600" b="1">
                <a:solidFill>
                  <a:srgbClr val="55565A"/>
                </a:solidFill>
                <a:latin typeface="ＭＳ Ｐゴシック" panose="020B0600070205080204" pitchFamily="50" charset="-128"/>
                <a:ea typeface="ＭＳ Ｐゴシック" panose="020B0600070205080204" pitchFamily="50" charset="-128"/>
                <a:cs typeface="Calibri"/>
              </a:rPr>
              <a:t>しかし</a:t>
            </a:r>
          </a:p>
        </p:txBody>
      </p:sp>
    </p:spTree>
    <p:extLst>
      <p:ext uri="{BB962C8B-B14F-4D97-AF65-F5344CB8AC3E}">
        <p14:creationId xmlns:p14="http://schemas.microsoft.com/office/powerpoint/2010/main" val="25924287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ckground - Solid">
            <a:extLst>
              <a:ext uri="{FF2B5EF4-FFF2-40B4-BE49-F238E27FC236}">
                <a16:creationId xmlns:a16="http://schemas.microsoft.com/office/drawing/2014/main" id="{48FF1701-0946-F143-9751-EB1504B97679}"/>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pic>
        <p:nvPicPr>
          <p:cNvPr id="14" name="Picture 13">
            <a:extLst>
              <a:ext uri="{FF2B5EF4-FFF2-40B4-BE49-F238E27FC236}">
                <a16:creationId xmlns:a16="http://schemas.microsoft.com/office/drawing/2014/main" id="{4BA60DFF-EABE-3341-99EA-342D507EC251}"/>
              </a:ext>
            </a:extLst>
          </p:cNvPr>
          <p:cNvPicPr>
            <a:picLocks noChangeAspect="1"/>
          </p:cNvPicPr>
          <p:nvPr/>
        </p:nvPicPr>
        <p:blipFill rotWithShape="1">
          <a:blip r:embed="rId3"/>
          <a:srcRect l="16488" t="6778" r="50870" b="51086"/>
          <a:stretch/>
        </p:blipFill>
        <p:spPr>
          <a:xfrm>
            <a:off x="4061315" y="0"/>
            <a:ext cx="3525051" cy="6858002"/>
          </a:xfrm>
          <a:prstGeom prst="rect">
            <a:avLst/>
          </a:prstGeom>
        </p:spPr>
      </p:pic>
      <p:sp>
        <p:nvSpPr>
          <p:cNvPr id="15" name="Background - Solid">
            <a:extLst>
              <a:ext uri="{FF2B5EF4-FFF2-40B4-BE49-F238E27FC236}">
                <a16:creationId xmlns:a16="http://schemas.microsoft.com/office/drawing/2014/main" id="{EB46604F-2465-E243-832D-6EF9F5DDD4A1}"/>
              </a:ext>
            </a:extLst>
          </p:cNvPr>
          <p:cNvSpPr/>
          <p:nvPr/>
        </p:nvSpPr>
        <p:spPr>
          <a:xfrm>
            <a:off x="7586366" y="-2"/>
            <a:ext cx="4605635" cy="6858002"/>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11" name="TextBox 10"/>
          <p:cNvSpPr txBox="1"/>
          <p:nvPr/>
        </p:nvSpPr>
        <p:spPr>
          <a:xfrm>
            <a:off x="7208432" y="2903898"/>
            <a:ext cx="4706660" cy="2677656"/>
          </a:xfrm>
          <a:prstGeom prst="rect">
            <a:avLst/>
          </a:prstGeom>
          <a:noFill/>
        </p:spPr>
        <p:txBody>
          <a:bodyPr wrap="square" lIns="91440" tIns="45720" rIns="91440" bIns="45720" rtlCol="0" anchor="t">
            <a:spAutoFit/>
          </a:bodyPr>
          <a:lstStyle/>
          <a:p>
            <a:r>
              <a:rPr lang="ja-JP" sz="24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オメガ・レオ（18～30歳）</a:t>
            </a:r>
          </a:p>
          <a:p>
            <a:pPr marL="342900" indent="-342900">
              <a:buFont typeface="Arial" panose="020B0604020202020204" pitchFamily="34" charset="0"/>
              <a:buChar char="•"/>
            </a:pPr>
            <a:r>
              <a:rPr lang="ja-JP" sz="240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より多くの責任とより多くの自由を持たせるべき</a:t>
            </a:r>
          </a:p>
          <a:p>
            <a:pPr marL="342900" indent="-342900">
              <a:buFont typeface="Arial" panose="020B0604020202020204" pitchFamily="34" charset="0"/>
              <a:buChar char="•"/>
            </a:pPr>
            <a:r>
              <a:rPr lang="ja-JP" sz="240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個人的・職業的に成長したいと願っている</a:t>
            </a:r>
          </a:p>
          <a:p>
            <a:pPr marL="342900" indent="-342900">
              <a:buFont typeface="Arial" panose="020B0604020202020204" pitchFamily="34" charset="0"/>
              <a:buChar char="•"/>
            </a:pPr>
            <a:r>
              <a:rPr lang="ja-JP" sz="240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顧問はスポンサー・ライオンズクラブとレオクラブの連絡役</a:t>
            </a:r>
          </a:p>
        </p:txBody>
      </p:sp>
      <p:sp>
        <p:nvSpPr>
          <p:cNvPr id="23" name="Page Number - White">
            <a:extLst>
              <a:ext uri="{FF2B5EF4-FFF2-40B4-BE49-F238E27FC236}">
                <a16:creationId xmlns:a16="http://schemas.microsoft.com/office/drawing/2014/main" id="{09835167-AA6D-3548-84BA-DC61391D742F}"/>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pPr eaLnBrk="0" hangingPunct="0">
                <a:spcBef>
                  <a:spcPct val="50000"/>
                </a:spcBef>
                <a:defRPr/>
              </a:pPr>
              <a:t>5</a:t>
            </a:fld>
            <a:endParaRPr lang="en-US" sz="100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pic>
        <p:nvPicPr>
          <p:cNvPr id="16" name="Picture 15">
            <a:extLst>
              <a:ext uri="{FF2B5EF4-FFF2-40B4-BE49-F238E27FC236}">
                <a16:creationId xmlns:a16="http://schemas.microsoft.com/office/drawing/2014/main" id="{D978FF46-4E0E-8F4C-8E7E-CA4871ACCE86}"/>
              </a:ext>
            </a:extLst>
          </p:cNvPr>
          <p:cNvPicPr>
            <a:picLocks noChangeAspect="1"/>
          </p:cNvPicPr>
          <p:nvPr/>
        </p:nvPicPr>
        <p:blipFill rotWithShape="1">
          <a:blip r:embed="rId4"/>
          <a:srcRect l="15744" b="4901"/>
          <a:stretch/>
        </p:blipFill>
        <p:spPr>
          <a:xfrm rot="10800000" flipH="1" flipV="1">
            <a:off x="1" y="5178695"/>
            <a:ext cx="991893" cy="1679305"/>
          </a:xfrm>
          <a:prstGeom prst="rect">
            <a:avLst/>
          </a:prstGeom>
        </p:spPr>
      </p:pic>
      <p:pic>
        <p:nvPicPr>
          <p:cNvPr id="17" name="Picture 16">
            <a:extLst>
              <a:ext uri="{FF2B5EF4-FFF2-40B4-BE49-F238E27FC236}">
                <a16:creationId xmlns:a16="http://schemas.microsoft.com/office/drawing/2014/main" id="{DCB2DEBB-178C-114F-82D6-0370FE2C1BD9}"/>
              </a:ext>
            </a:extLst>
          </p:cNvPr>
          <p:cNvPicPr>
            <a:picLocks noChangeAspect="1"/>
          </p:cNvPicPr>
          <p:nvPr/>
        </p:nvPicPr>
        <p:blipFill rotWithShape="1">
          <a:blip r:embed="rId5"/>
          <a:srcRect l="8882" t="39439" r="65220" b="6057"/>
          <a:stretch/>
        </p:blipFill>
        <p:spPr>
          <a:xfrm flipV="1">
            <a:off x="10873688" y="-2"/>
            <a:ext cx="1326938" cy="4188974"/>
          </a:xfrm>
          <a:prstGeom prst="rect">
            <a:avLst/>
          </a:prstGeom>
        </p:spPr>
      </p:pic>
      <p:sp>
        <p:nvSpPr>
          <p:cNvPr id="20" name="TextBox 19">
            <a:extLst>
              <a:ext uri="{FF2B5EF4-FFF2-40B4-BE49-F238E27FC236}">
                <a16:creationId xmlns:a16="http://schemas.microsoft.com/office/drawing/2014/main" id="{987D9063-00A4-4349-9BC7-13D16BB4597C}"/>
              </a:ext>
            </a:extLst>
          </p:cNvPr>
          <p:cNvSpPr txBox="1"/>
          <p:nvPr/>
        </p:nvSpPr>
        <p:spPr>
          <a:xfrm>
            <a:off x="423070" y="2891496"/>
            <a:ext cx="4534318" cy="2677656"/>
          </a:xfrm>
          <a:prstGeom prst="rect">
            <a:avLst/>
          </a:prstGeom>
          <a:noFill/>
        </p:spPr>
        <p:txBody>
          <a:bodyPr wrap="square" lIns="91440" tIns="45720" rIns="91440" bIns="45720" rtlCol="0" anchor="t">
            <a:spAutoFit/>
          </a:bodyPr>
          <a:lstStyle/>
          <a:p>
            <a:r>
              <a:rPr lang="ja-JP" sz="2400" b="1" dirty="0">
                <a:solidFill>
                  <a:srgbClr val="55565A"/>
                </a:solidFill>
                <a:latin typeface="ＭＳ Ｐゴシック" panose="020B0600070205080204" pitchFamily="50" charset="-128"/>
                <a:ea typeface="ＭＳ Ｐゴシック" panose="020B0600070205080204" pitchFamily="50" charset="-128"/>
                <a:cs typeface="Arial" panose="020B0604020202020204" pitchFamily="34" charset="0"/>
              </a:rPr>
              <a:t>アルファ・レオ（12～18歳）</a:t>
            </a:r>
          </a:p>
          <a:p>
            <a:pPr marL="342900" indent="-342900">
              <a:buFont typeface="Arial" panose="020B0604020202020204" pitchFamily="34" charset="0"/>
              <a:buChar char="•"/>
            </a:pPr>
            <a:r>
              <a:rPr lang="ja-JP" sz="2400" dirty="0">
                <a:solidFill>
                  <a:srgbClr val="55565A"/>
                </a:solidFill>
                <a:latin typeface="ＭＳ Ｐゴシック" panose="020B0600070205080204" pitchFamily="50" charset="-128"/>
                <a:ea typeface="ＭＳ Ｐゴシック" panose="020B0600070205080204" pitchFamily="50" charset="-128"/>
                <a:cs typeface="Arial" panose="020B0604020202020204" pitchFamily="34" charset="0"/>
              </a:rPr>
              <a:t>事業や会議に関して、より多くの助言と指導が必要</a:t>
            </a:r>
          </a:p>
          <a:p>
            <a:pPr marL="342900" indent="-342900">
              <a:buFont typeface="Arial" panose="020B0604020202020204" pitchFamily="34" charset="0"/>
              <a:buChar char="•"/>
            </a:pPr>
            <a:r>
              <a:rPr lang="ja-JP" sz="2400" dirty="0">
                <a:solidFill>
                  <a:srgbClr val="55565A"/>
                </a:solidFill>
                <a:latin typeface="ＭＳ Ｐゴシック" panose="020B0600070205080204" pitchFamily="50" charset="-128"/>
                <a:ea typeface="ＭＳ Ｐゴシック" panose="020B0600070205080204" pitchFamily="50" charset="-128"/>
                <a:cs typeface="Arial"/>
              </a:rPr>
              <a:t>レオクラブ顧問が作業を</a:t>
            </a:r>
            <a:r>
              <a:rPr lang="ja-JP" altLang="en-US" sz="2400" dirty="0">
                <a:solidFill>
                  <a:srgbClr val="55565A"/>
                </a:solidFill>
                <a:latin typeface="ＭＳ Ｐゴシック" panose="020B0600070205080204" pitchFamily="50" charset="-128"/>
                <a:ea typeface="ＭＳ Ｐゴシック" panose="020B0600070205080204" pitchFamily="50" charset="-128"/>
                <a:cs typeface="Arial"/>
              </a:rPr>
              <a:t>割り振る</a:t>
            </a:r>
            <a:r>
              <a:rPr lang="ja-JP" sz="2400" dirty="0">
                <a:solidFill>
                  <a:srgbClr val="55565A"/>
                </a:solidFill>
                <a:latin typeface="ＭＳ Ｐゴシック" panose="020B0600070205080204" pitchFamily="50" charset="-128"/>
                <a:ea typeface="ＭＳ Ｐゴシック" panose="020B0600070205080204" pitchFamily="50" charset="-128"/>
                <a:cs typeface="Arial"/>
              </a:rPr>
              <a:t>必要が生じる可能性</a:t>
            </a:r>
          </a:p>
          <a:p>
            <a:pPr marL="342900" indent="-342900">
              <a:buFont typeface="Arial" panose="020B0604020202020204" pitchFamily="34" charset="0"/>
              <a:buChar char="•"/>
            </a:pPr>
            <a:r>
              <a:rPr lang="ja-JP" sz="2400" dirty="0">
                <a:solidFill>
                  <a:srgbClr val="55565A"/>
                </a:solidFill>
                <a:latin typeface="ＭＳ Ｐゴシック" panose="020B0600070205080204" pitchFamily="50" charset="-128"/>
                <a:ea typeface="ＭＳ Ｐゴシック" panose="020B0600070205080204" pitchFamily="50" charset="-128"/>
                <a:cs typeface="Arial"/>
              </a:rPr>
              <a:t>顧問は保護者、学校、ライオンズクラブの架け橋的存在</a:t>
            </a:r>
          </a:p>
        </p:txBody>
      </p:sp>
      <p:pic>
        <p:nvPicPr>
          <p:cNvPr id="3" name="Picture 2" descr="Logo&#10;&#10;Description automatically generated">
            <a:extLst>
              <a:ext uri="{FF2B5EF4-FFF2-40B4-BE49-F238E27FC236}">
                <a16:creationId xmlns:a16="http://schemas.microsoft.com/office/drawing/2014/main" id="{1CD1FA61-5E6F-488F-913F-ED5B27E99009}"/>
              </a:ext>
            </a:extLst>
          </p:cNvPr>
          <p:cNvPicPr>
            <a:picLocks noChangeAspect="1"/>
          </p:cNvPicPr>
          <p:nvPr/>
        </p:nvPicPr>
        <p:blipFill>
          <a:blip r:embed="rId6"/>
          <a:stretch>
            <a:fillRect/>
          </a:stretch>
        </p:blipFill>
        <p:spPr>
          <a:xfrm>
            <a:off x="368238" y="491129"/>
            <a:ext cx="2135321" cy="2135321"/>
          </a:xfrm>
          <a:prstGeom prst="rect">
            <a:avLst/>
          </a:prstGeom>
        </p:spPr>
      </p:pic>
      <p:pic>
        <p:nvPicPr>
          <p:cNvPr id="5" name="Picture 4">
            <a:extLst>
              <a:ext uri="{FF2B5EF4-FFF2-40B4-BE49-F238E27FC236}">
                <a16:creationId xmlns:a16="http://schemas.microsoft.com/office/drawing/2014/main" id="{DD437DB4-9576-4281-9A12-5662CD651397}"/>
              </a:ext>
            </a:extLst>
          </p:cNvPr>
          <p:cNvPicPr>
            <a:picLocks noChangeAspect="1"/>
          </p:cNvPicPr>
          <p:nvPr/>
        </p:nvPicPr>
        <p:blipFill>
          <a:blip r:embed="rId7"/>
          <a:srcRect/>
          <a:stretch/>
        </p:blipFill>
        <p:spPr>
          <a:xfrm>
            <a:off x="9654060" y="467698"/>
            <a:ext cx="2210519" cy="2210519"/>
          </a:xfrm>
          <a:prstGeom prst="rect">
            <a:avLst/>
          </a:prstGeom>
        </p:spPr>
      </p:pic>
      <p:pic>
        <p:nvPicPr>
          <p:cNvPr id="12" name="Picture 11">
            <a:extLst>
              <a:ext uri="{FF2B5EF4-FFF2-40B4-BE49-F238E27FC236}">
                <a16:creationId xmlns:a16="http://schemas.microsoft.com/office/drawing/2014/main" id="{B365B527-70B4-494F-B265-252FF9111400}"/>
              </a:ext>
            </a:extLst>
          </p:cNvPr>
          <p:cNvPicPr>
            <a:picLocks noChangeAspect="1"/>
          </p:cNvPicPr>
          <p:nvPr/>
        </p:nvPicPr>
        <p:blipFill>
          <a:blip r:embed="rId8"/>
          <a:stretch>
            <a:fillRect/>
          </a:stretch>
        </p:blipFill>
        <p:spPr>
          <a:xfrm>
            <a:off x="5279237" y="3390759"/>
            <a:ext cx="1326937" cy="663469"/>
          </a:xfrm>
          <a:prstGeom prst="rect">
            <a:avLst/>
          </a:prstGeom>
        </p:spPr>
      </p:pic>
    </p:spTree>
    <p:extLst>
      <p:ext uri="{BB962C8B-B14F-4D97-AF65-F5344CB8AC3E}">
        <p14:creationId xmlns:p14="http://schemas.microsoft.com/office/powerpoint/2010/main" val="28135753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74CB42-E043-6C84-008D-EF3EA68999FE}"/>
            </a:ext>
          </a:extLst>
        </p:cNvPr>
        <p:cNvGrpSpPr/>
        <p:nvPr/>
      </p:nvGrpSpPr>
      <p:grpSpPr>
        <a:xfrm>
          <a:off x="0" y="0"/>
          <a:ext cx="0" cy="0"/>
          <a:chOff x="0" y="0"/>
          <a:chExt cx="0" cy="0"/>
        </a:xfrm>
      </p:grpSpPr>
      <p:sp>
        <p:nvSpPr>
          <p:cNvPr id="2" name="Text Placeholder 18">
            <a:extLst>
              <a:ext uri="{FF2B5EF4-FFF2-40B4-BE49-F238E27FC236}">
                <a16:creationId xmlns:a16="http://schemas.microsoft.com/office/drawing/2014/main" id="{EFA30E84-F993-426B-FABD-0291E8072D85}"/>
              </a:ext>
            </a:extLst>
          </p:cNvPr>
          <p:cNvSpPr txBox="1">
            <a:spLocks/>
          </p:cNvSpPr>
          <p:nvPr/>
        </p:nvSpPr>
        <p:spPr>
          <a:xfrm>
            <a:off x="988555" y="691420"/>
            <a:ext cx="8626256" cy="445043"/>
          </a:xfrm>
          <a:prstGeom prst="rect">
            <a:avLst/>
          </a:prstGeom>
        </p:spPr>
        <p:txBody>
          <a:bodyPr lIns="91440" tIns="45720" rIns="91440" bIns="45720" anchor="ctr"/>
          <a:lstStyle>
            <a:lvl1pPr marL="0" indent="0" algn="l" rtl="0" eaLnBrk="1" fontAlgn="base" hangingPunct="1">
              <a:spcBef>
                <a:spcPct val="20000"/>
              </a:spcBef>
              <a:spcAft>
                <a:spcPct val="0"/>
              </a:spcAft>
              <a:buFont typeface="Arial" pitchFamily="34" charset="0"/>
              <a:buNone/>
              <a:defRPr sz="3600" b="1">
                <a:solidFill>
                  <a:srgbClr val="0A5496"/>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ja-JP" sz="3200">
                <a:solidFill>
                  <a:srgbClr val="55565A"/>
                </a:solidFill>
                <a:latin typeface="ＭＳ Ｐゴシック" panose="020B0600070205080204" pitchFamily="50" charset="-128"/>
                <a:ea typeface="ＭＳ Ｐゴシック" panose="020B0600070205080204" pitchFamily="50" charset="-128"/>
                <a:cs typeface="Arial"/>
              </a:rPr>
              <a:t>強いクラブには強い絆がある </a:t>
            </a:r>
          </a:p>
        </p:txBody>
      </p:sp>
      <p:pic>
        <p:nvPicPr>
          <p:cNvPr id="4" name="Picture 3">
            <a:extLst>
              <a:ext uri="{FF2B5EF4-FFF2-40B4-BE49-F238E27FC236}">
                <a16:creationId xmlns:a16="http://schemas.microsoft.com/office/drawing/2014/main" id="{610FF548-F481-D88E-5CDB-F0882E1693EA}"/>
              </a:ext>
            </a:extLst>
          </p:cNvPr>
          <p:cNvPicPr>
            <a:picLocks noChangeAspect="1"/>
          </p:cNvPicPr>
          <p:nvPr/>
        </p:nvPicPr>
        <p:blipFill rotWithShape="1">
          <a:blip r:embed="rId3"/>
          <a:srcRect l="16530" t="2053" r="10928" b="4800"/>
          <a:stretch/>
        </p:blipFill>
        <p:spPr>
          <a:xfrm>
            <a:off x="0" y="2360950"/>
            <a:ext cx="2334818" cy="4497050"/>
          </a:xfrm>
          <a:prstGeom prst="rect">
            <a:avLst/>
          </a:prstGeom>
        </p:spPr>
      </p:pic>
      <p:pic>
        <p:nvPicPr>
          <p:cNvPr id="5" name="Picture 4">
            <a:extLst>
              <a:ext uri="{FF2B5EF4-FFF2-40B4-BE49-F238E27FC236}">
                <a16:creationId xmlns:a16="http://schemas.microsoft.com/office/drawing/2014/main" id="{7509AA40-9784-4497-985F-9F47CE3A2072}"/>
              </a:ext>
            </a:extLst>
          </p:cNvPr>
          <p:cNvPicPr>
            <a:picLocks noChangeAspect="1"/>
          </p:cNvPicPr>
          <p:nvPr/>
        </p:nvPicPr>
        <p:blipFill rotWithShape="1">
          <a:blip r:embed="rId4"/>
          <a:srcRect l="15744" b="4901"/>
          <a:stretch/>
        </p:blipFill>
        <p:spPr>
          <a:xfrm rot="10800000">
            <a:off x="11200107" y="1"/>
            <a:ext cx="991893" cy="1679305"/>
          </a:xfrm>
          <a:prstGeom prst="rect">
            <a:avLst/>
          </a:prstGeom>
        </p:spPr>
      </p:pic>
      <p:pic>
        <p:nvPicPr>
          <p:cNvPr id="6" name="Picture 5">
            <a:extLst>
              <a:ext uri="{FF2B5EF4-FFF2-40B4-BE49-F238E27FC236}">
                <a16:creationId xmlns:a16="http://schemas.microsoft.com/office/drawing/2014/main" id="{BAABB9AB-CA22-F221-CEA0-DACCD34DA1F2}"/>
              </a:ext>
            </a:extLst>
          </p:cNvPr>
          <p:cNvPicPr>
            <a:picLocks noChangeAspect="1"/>
          </p:cNvPicPr>
          <p:nvPr/>
        </p:nvPicPr>
        <p:blipFill>
          <a:blip r:embed="rId5"/>
          <a:stretch>
            <a:fillRect/>
          </a:stretch>
        </p:blipFill>
        <p:spPr>
          <a:xfrm>
            <a:off x="10501389" y="5287383"/>
            <a:ext cx="1558206" cy="1558206"/>
          </a:xfrm>
          <a:prstGeom prst="rect">
            <a:avLst/>
          </a:prstGeom>
        </p:spPr>
      </p:pic>
      <p:sp>
        <p:nvSpPr>
          <p:cNvPr id="7" name="TextBox 6">
            <a:extLst>
              <a:ext uri="{FF2B5EF4-FFF2-40B4-BE49-F238E27FC236}">
                <a16:creationId xmlns:a16="http://schemas.microsoft.com/office/drawing/2014/main" id="{A985F46C-A99C-EFD6-4B6C-16DF95E2E424}"/>
              </a:ext>
            </a:extLst>
          </p:cNvPr>
          <p:cNvSpPr txBox="1"/>
          <p:nvPr/>
        </p:nvSpPr>
        <p:spPr>
          <a:xfrm>
            <a:off x="988554" y="1192892"/>
            <a:ext cx="10076713"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sz="2400" dirty="0">
                <a:solidFill>
                  <a:srgbClr val="55565A"/>
                </a:solidFill>
                <a:latin typeface="ＭＳ Ｐゴシック" panose="020B0600070205080204" pitchFamily="50" charset="-128"/>
                <a:ea typeface="ＭＳ Ｐゴシック" panose="020B0600070205080204" pitchFamily="50" charset="-128"/>
                <a:cs typeface="Arial" panose="020B0604020202020204" pitchFamily="34" charset="0"/>
              </a:rPr>
              <a:t>活気あふれる</a:t>
            </a:r>
            <a:r>
              <a:rPr lang="ja-JP" sz="2400" dirty="0">
                <a:solidFill>
                  <a:srgbClr val="55565A"/>
                </a:solidFill>
                <a:latin typeface="ＭＳ Ｐゴシック" panose="020B0600070205080204" pitchFamily="50" charset="-128"/>
                <a:ea typeface="ＭＳ Ｐゴシック" panose="020B0600070205080204" pitchFamily="50" charset="-128"/>
                <a:cs typeface="Arial" panose="020B0604020202020204" pitchFamily="34" charset="0"/>
              </a:rPr>
              <a:t>クラブの会員は、</a:t>
            </a:r>
            <a:r>
              <a:rPr lang="ja-JP" altLang="en-US" sz="2400" dirty="0">
                <a:solidFill>
                  <a:srgbClr val="55565A"/>
                </a:solidFill>
                <a:latin typeface="ＭＳ Ｐゴシック" panose="020B0600070205080204" pitchFamily="50" charset="-128"/>
                <a:ea typeface="ＭＳ Ｐゴシック" panose="020B0600070205080204" pitchFamily="50" charset="-128"/>
                <a:cs typeface="Arial" panose="020B0604020202020204" pitchFamily="34" charset="0"/>
              </a:rPr>
              <a:t>とも</a:t>
            </a:r>
            <a:r>
              <a:rPr lang="ja-JP" sz="2400" dirty="0">
                <a:solidFill>
                  <a:srgbClr val="55565A"/>
                </a:solidFill>
                <a:latin typeface="ＭＳ Ｐゴシック" panose="020B0600070205080204" pitchFamily="50" charset="-128"/>
                <a:ea typeface="ＭＳ Ｐゴシック" panose="020B0600070205080204" pitchFamily="50" charset="-128"/>
                <a:cs typeface="Arial" panose="020B0604020202020204" pitchFamily="34" charset="0"/>
              </a:rPr>
              <a:t>に奉仕する意思があるだけでなく、</a:t>
            </a:r>
            <a:r>
              <a:rPr lang="ja-JP" altLang="en-US" sz="2400" dirty="0">
                <a:solidFill>
                  <a:srgbClr val="55565A"/>
                </a:solidFill>
                <a:latin typeface="ＭＳ Ｐゴシック" panose="020B0600070205080204" pitchFamily="50" charset="-128"/>
                <a:ea typeface="ＭＳ Ｐゴシック" panose="020B0600070205080204" pitchFamily="50" charset="-128"/>
                <a:cs typeface="Arial" panose="020B0604020202020204" pitchFamily="34" charset="0"/>
              </a:rPr>
              <a:t>とも</a:t>
            </a:r>
            <a:r>
              <a:rPr lang="ja-JP" sz="2400" dirty="0">
                <a:solidFill>
                  <a:srgbClr val="55565A"/>
                </a:solidFill>
                <a:latin typeface="ＭＳ Ｐゴシック" panose="020B0600070205080204" pitchFamily="50" charset="-128"/>
                <a:ea typeface="ＭＳ Ｐゴシック" panose="020B0600070205080204" pitchFamily="50" charset="-128"/>
                <a:cs typeface="Arial" panose="020B0604020202020204" pitchFamily="34" charset="0"/>
              </a:rPr>
              <a:t>に奉仕したいと心から願っています。 </a:t>
            </a:r>
          </a:p>
        </p:txBody>
      </p:sp>
      <p:sp>
        <p:nvSpPr>
          <p:cNvPr id="8" name="TextBox 7">
            <a:extLst>
              <a:ext uri="{FF2B5EF4-FFF2-40B4-BE49-F238E27FC236}">
                <a16:creationId xmlns:a16="http://schemas.microsoft.com/office/drawing/2014/main" id="{D8B3D278-BFE5-97CF-2428-4E2CF7DC5C27}"/>
              </a:ext>
            </a:extLst>
          </p:cNvPr>
          <p:cNvSpPr txBox="1"/>
          <p:nvPr/>
        </p:nvSpPr>
        <p:spPr>
          <a:xfrm>
            <a:off x="1167409" y="2240771"/>
            <a:ext cx="8901265" cy="221599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sz="2400" b="1" dirty="0">
                <a:solidFill>
                  <a:srgbClr val="55565A"/>
                </a:solidFill>
                <a:latin typeface="ＭＳ Ｐゴシック" panose="020B0600070205080204" pitchFamily="50" charset="-128"/>
                <a:ea typeface="ＭＳ Ｐゴシック" panose="020B0600070205080204" pitchFamily="50" charset="-128"/>
                <a:cs typeface="Arial" panose="020B0604020202020204" pitchFamily="34" charset="0"/>
              </a:rPr>
              <a:t>成功への鍵：</a:t>
            </a:r>
          </a:p>
          <a:p>
            <a:pPr marL="285750" indent="-285750">
              <a:buFont typeface="Arial" panose="020B0604020202020204" pitchFamily="34" charset="0"/>
              <a:buChar char="•"/>
            </a:pPr>
            <a:endParaRPr lang="en-US" dirty="0">
              <a:latin typeface="ＭＳ Ｐゴシック" panose="020B0600070205080204" pitchFamily="50" charset="-128"/>
              <a:ea typeface="ＭＳ Ｐゴシック" panose="020B0600070205080204" pitchFamily="50" charset="-128"/>
              <a:cs typeface="Calibri"/>
            </a:endParaRPr>
          </a:p>
          <a:p>
            <a:pPr marL="342900" indent="-342900">
              <a:buFont typeface="Arial" panose="020B0604020202020204" pitchFamily="34" charset="0"/>
              <a:buChar char="•"/>
            </a:pPr>
            <a:r>
              <a:rPr lang="ja-JP" sz="2400" dirty="0">
                <a:solidFill>
                  <a:srgbClr val="55565A"/>
                </a:solidFill>
                <a:latin typeface="ＭＳ Ｐゴシック" panose="020B0600070205080204" pitchFamily="50" charset="-128"/>
                <a:ea typeface="ＭＳ Ｐゴシック" panose="020B0600070205080204" pitchFamily="50" charset="-128"/>
                <a:cs typeface="Arial"/>
              </a:rPr>
              <a:t>社会的能力と感情的能力を</a:t>
            </a:r>
            <a:r>
              <a:rPr lang="ja-JP" altLang="en-US" sz="2400" dirty="0">
                <a:solidFill>
                  <a:srgbClr val="55565A"/>
                </a:solidFill>
                <a:latin typeface="ＭＳ Ｐゴシック" panose="020B0600070205080204" pitchFamily="50" charset="-128"/>
                <a:ea typeface="ＭＳ Ｐゴシック" panose="020B0600070205080204" pitchFamily="50" charset="-128"/>
                <a:cs typeface="Arial"/>
              </a:rPr>
              <a:t>活かす</a:t>
            </a:r>
            <a:endParaRPr lang="ja-JP" sz="2400" dirty="0">
              <a:solidFill>
                <a:srgbClr val="55565A"/>
              </a:solidFill>
              <a:latin typeface="ＭＳ Ｐゴシック" panose="020B0600070205080204" pitchFamily="50" charset="-128"/>
              <a:ea typeface="ＭＳ Ｐゴシック" panose="020B0600070205080204" pitchFamily="50" charset="-128"/>
              <a:cs typeface="Arial"/>
            </a:endParaRPr>
          </a:p>
          <a:p>
            <a:pPr marL="342900" indent="-342900">
              <a:buFont typeface="Arial" panose="020B0604020202020204" pitchFamily="34" charset="0"/>
              <a:buChar char="•"/>
            </a:pPr>
            <a:r>
              <a:rPr lang="ja-JP" sz="2400" dirty="0">
                <a:solidFill>
                  <a:srgbClr val="55565A"/>
                </a:solidFill>
                <a:latin typeface="ＭＳ Ｐゴシック" panose="020B0600070205080204" pitchFamily="50" charset="-128"/>
                <a:ea typeface="ＭＳ Ｐゴシック" panose="020B0600070205080204" pitchFamily="50" charset="-128"/>
                <a:cs typeface="Arial"/>
              </a:rPr>
              <a:t>自尊心と自信を培う</a:t>
            </a:r>
          </a:p>
          <a:p>
            <a:pPr marL="342900" indent="-342900">
              <a:buFont typeface="Arial" panose="020B0604020202020204" pitchFamily="34" charset="0"/>
              <a:buChar char="•"/>
            </a:pPr>
            <a:r>
              <a:rPr lang="ja-JP" sz="2400" dirty="0">
                <a:solidFill>
                  <a:srgbClr val="55565A"/>
                </a:solidFill>
                <a:latin typeface="ＭＳ Ｐゴシック" panose="020B0600070205080204" pitchFamily="50" charset="-128"/>
                <a:ea typeface="ＭＳ Ｐゴシック" panose="020B0600070205080204" pitchFamily="50" charset="-128"/>
                <a:cs typeface="Arial" panose="020B0604020202020204" pitchFamily="34" charset="0"/>
              </a:rPr>
              <a:t>健全で関係中心のコミュニティを維持する</a:t>
            </a:r>
          </a:p>
          <a:p>
            <a:pPr marL="342900" indent="-342900">
              <a:buFont typeface="Arial" panose="020B0604020202020204" pitchFamily="34" charset="0"/>
              <a:buChar char="•"/>
            </a:pPr>
            <a:r>
              <a:rPr lang="ja-JP" sz="2400" dirty="0">
                <a:solidFill>
                  <a:srgbClr val="55565A"/>
                </a:solidFill>
                <a:latin typeface="ＭＳ Ｐゴシック" panose="020B0600070205080204" pitchFamily="50" charset="-128"/>
                <a:ea typeface="ＭＳ Ｐゴシック" panose="020B0600070205080204" pitchFamily="50" charset="-128"/>
                <a:cs typeface="Arial" panose="020B0604020202020204" pitchFamily="34" charset="0"/>
              </a:rPr>
              <a:t>レオにリードする力を与える</a:t>
            </a:r>
          </a:p>
        </p:txBody>
      </p:sp>
    </p:spTree>
    <p:extLst>
      <p:ext uri="{BB962C8B-B14F-4D97-AF65-F5344CB8AC3E}">
        <p14:creationId xmlns:p14="http://schemas.microsoft.com/office/powerpoint/2010/main" val="3043242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ckground - Solid">
            <a:extLst>
              <a:ext uri="{FF2B5EF4-FFF2-40B4-BE49-F238E27FC236}">
                <a16:creationId xmlns:a16="http://schemas.microsoft.com/office/drawing/2014/main" id="{056D9397-8354-2540-BA75-4F5FFA8E2948}"/>
              </a:ext>
            </a:extLst>
          </p:cNvPr>
          <p:cNvSpPr/>
          <p:nvPr/>
        </p:nvSpPr>
        <p:spPr>
          <a:xfrm>
            <a:off x="-24467" y="0"/>
            <a:ext cx="12216467" cy="6858000"/>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ＭＳ Ｐゴシック" panose="020B0600070205080204" pitchFamily="50" charset="-128"/>
              <a:ea typeface="ＭＳ Ｐゴシック" panose="020B0600070205080204" pitchFamily="50" charset="-128"/>
            </a:endParaRPr>
          </a:p>
        </p:txBody>
      </p:sp>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latin typeface="ＭＳ Ｐゴシック" panose="020B0600070205080204" pitchFamily="50" charset="-128"/>
                <a:ea typeface="ＭＳ Ｐゴシック" panose="020B0600070205080204" pitchFamily="50" charset="-128"/>
              </a:rPr>
              <a:pPr eaLnBrk="0" hangingPunct="0">
                <a:spcBef>
                  <a:spcPct val="50000"/>
                </a:spcBef>
                <a:defRPr/>
              </a:pPr>
              <a:t>7</a:t>
            </a:fld>
            <a:endParaRPr lang="en-US" sz="1000" dirty="0">
              <a:solidFill>
                <a:schemeClr val="bg1"/>
              </a:solidFill>
              <a:latin typeface="ＭＳ Ｐゴシック" panose="020B0600070205080204" pitchFamily="50" charset="-128"/>
              <a:ea typeface="ＭＳ Ｐゴシック" panose="020B0600070205080204" pitchFamily="50" charset="-128"/>
            </a:endParaRPr>
          </a:p>
        </p:txBody>
      </p:sp>
      <p:pic>
        <p:nvPicPr>
          <p:cNvPr id="13" name="Picture 12">
            <a:extLst>
              <a:ext uri="{FF2B5EF4-FFF2-40B4-BE49-F238E27FC236}">
                <a16:creationId xmlns:a16="http://schemas.microsoft.com/office/drawing/2014/main" id="{9D6A6404-0FEA-E14D-B18E-DBF2EA768FBC}"/>
              </a:ext>
            </a:extLst>
          </p:cNvPr>
          <p:cNvPicPr>
            <a:picLocks noChangeAspect="1"/>
          </p:cNvPicPr>
          <p:nvPr/>
        </p:nvPicPr>
        <p:blipFill rotWithShape="1">
          <a:blip r:embed="rId3"/>
          <a:srcRect l="68604" t="4387" r="-7305" b="37925"/>
          <a:stretch/>
        </p:blipFill>
        <p:spPr>
          <a:xfrm>
            <a:off x="-24467" y="-383650"/>
            <a:ext cx="3241800" cy="7248414"/>
          </a:xfrm>
          <a:prstGeom prst="rect">
            <a:avLst/>
          </a:prstGeom>
        </p:spPr>
      </p:pic>
      <p:sp>
        <p:nvSpPr>
          <p:cNvPr id="15" name="Background - Solid">
            <a:extLst>
              <a:ext uri="{FF2B5EF4-FFF2-40B4-BE49-F238E27FC236}">
                <a16:creationId xmlns:a16="http://schemas.microsoft.com/office/drawing/2014/main" id="{A6801EEA-EA15-4E48-AA33-B09FEAE42630}"/>
              </a:ext>
            </a:extLst>
          </p:cNvPr>
          <p:cNvSpPr/>
          <p:nvPr/>
        </p:nvSpPr>
        <p:spPr>
          <a:xfrm>
            <a:off x="932769" y="842127"/>
            <a:ext cx="10792199" cy="5219460"/>
          </a:xfrm>
          <a:prstGeom prst="rect">
            <a:avLst/>
          </a:prstGeom>
          <a:solidFill>
            <a:schemeClr val="bg1">
              <a:alpha val="93000"/>
            </a:schemeClr>
          </a:solidFill>
          <a:ln>
            <a:noFill/>
          </a:ln>
          <a:effectLst>
            <a:outerShdw blurRad="800100" sx="103000" sy="103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457200" rtlCol="0" anchor="ctr" anchorCtr="0"/>
          <a:lstStyle/>
          <a:p>
            <a:pPr algn="ctr">
              <a:spcAft>
                <a:spcPts val="600"/>
              </a:spcAft>
            </a:pPr>
            <a:endParaRPr lang="en-US" sz="3200" b="1" kern="0" dirty="0">
              <a:solidFill>
                <a:srgbClr val="55565A"/>
              </a:solidFill>
              <a:latin typeface="ＭＳ Ｐゴシック" panose="020B0600070205080204" pitchFamily="50" charset="-128"/>
              <a:ea typeface="ＭＳ Ｐゴシック" panose="020B0600070205080204" pitchFamily="50" charset="-128"/>
              <a:cs typeface="Arial" panose="020B0604020202020204" pitchFamily="34" charset="0"/>
            </a:endParaRPr>
          </a:p>
          <a:p>
            <a:pPr>
              <a:lnSpc>
                <a:spcPct val="150000"/>
              </a:lnSpc>
              <a:spcAft>
                <a:spcPts val="600"/>
              </a:spcAft>
            </a:pPr>
            <a:r>
              <a:rPr lang="ja-JP" sz="3200" b="1" dirty="0">
                <a:solidFill>
                  <a:srgbClr val="55565A"/>
                </a:solidFill>
                <a:latin typeface="ＭＳ Ｐゴシック" panose="020B0600070205080204" pitchFamily="50" charset="-128"/>
                <a:ea typeface="ＭＳ Ｐゴシック" panose="020B0600070205080204" pitchFamily="50" charset="-128"/>
                <a:cs typeface="Arial" panose="020B0604020202020204" pitchFamily="34" charset="0"/>
              </a:rPr>
              <a:t>社会性と情動の学習</a:t>
            </a:r>
          </a:p>
          <a:p>
            <a:r>
              <a:rPr lang="ja-JP" sz="2800" dirty="0">
                <a:solidFill>
                  <a:srgbClr val="55565A"/>
                </a:solidFill>
                <a:latin typeface="ＭＳ Ｐゴシック" panose="020B0600070205080204" pitchFamily="50" charset="-128"/>
                <a:ea typeface="ＭＳ Ｐゴシック" panose="020B0600070205080204" pitchFamily="50" charset="-128"/>
              </a:rPr>
              <a:t>社会性と情動の学習（SEL）とは、あらゆる青少年と若年成人が知識、スキル、態度を身につけ、適用することで</a:t>
            </a:r>
            <a:r>
              <a:rPr lang="ja-JP" altLang="en-US" sz="2800" dirty="0">
                <a:solidFill>
                  <a:srgbClr val="55565A"/>
                </a:solidFill>
                <a:latin typeface="ＭＳ Ｐゴシック" panose="020B0600070205080204" pitchFamily="50" charset="-128"/>
                <a:ea typeface="ＭＳ Ｐゴシック" panose="020B0600070205080204" pitchFamily="50" charset="-128"/>
              </a:rPr>
              <a:t>、</a:t>
            </a:r>
            <a:r>
              <a:rPr lang="ja-JP" sz="2800" dirty="0">
                <a:solidFill>
                  <a:srgbClr val="55565A"/>
                </a:solidFill>
                <a:latin typeface="ＭＳ Ｐゴシック" panose="020B0600070205080204" pitchFamily="50" charset="-128"/>
                <a:ea typeface="ＭＳ Ｐゴシック" panose="020B0600070205080204" pitchFamily="50" charset="-128"/>
              </a:rPr>
              <a:t>健全なアイデンティティを構築し、感情を制御し、個人的・集団的な目標を達成し、他者に共感してそ</a:t>
            </a:r>
            <a:r>
              <a:rPr lang="ja-JP" altLang="en-US" sz="2800" dirty="0">
                <a:solidFill>
                  <a:srgbClr val="55565A"/>
                </a:solidFill>
                <a:latin typeface="ＭＳ Ｐゴシック" panose="020B0600070205080204" pitchFamily="50" charset="-128"/>
                <a:ea typeface="ＭＳ Ｐゴシック" panose="020B0600070205080204" pitchFamily="50" charset="-128"/>
              </a:rPr>
              <a:t>れ</a:t>
            </a:r>
            <a:r>
              <a:rPr lang="ja-JP" sz="2800" dirty="0">
                <a:solidFill>
                  <a:srgbClr val="55565A"/>
                </a:solidFill>
                <a:latin typeface="ＭＳ Ｐゴシック" panose="020B0600070205080204" pitchFamily="50" charset="-128"/>
                <a:ea typeface="ＭＳ Ｐゴシック" panose="020B0600070205080204" pitchFamily="50" charset="-128"/>
              </a:rPr>
              <a:t>を示し、支え合う関係を確立して維持し、責任と思いやりのある決定を下せるようにするプロセス</a:t>
            </a:r>
            <a:r>
              <a:rPr lang="ja-JP" altLang="en-US" sz="2800" dirty="0">
                <a:solidFill>
                  <a:srgbClr val="55565A"/>
                </a:solidFill>
                <a:latin typeface="ＭＳ Ｐゴシック" panose="020B0600070205080204" pitchFamily="50" charset="-128"/>
                <a:ea typeface="ＭＳ Ｐゴシック" panose="020B0600070205080204" pitchFamily="50" charset="-128"/>
              </a:rPr>
              <a:t>です</a:t>
            </a:r>
            <a:r>
              <a:rPr lang="ja-JP" sz="2800" dirty="0">
                <a:solidFill>
                  <a:srgbClr val="55565A"/>
                </a:solidFill>
                <a:latin typeface="ＭＳ Ｐゴシック" panose="020B0600070205080204" pitchFamily="50" charset="-128"/>
                <a:ea typeface="ＭＳ Ｐゴシック" panose="020B0600070205080204" pitchFamily="50" charset="-128"/>
              </a:rPr>
              <a:t>。</a:t>
            </a:r>
          </a:p>
          <a:p>
            <a:endParaRPr lang="en-US" sz="2000" kern="0" dirty="0">
              <a:solidFill>
                <a:srgbClr val="55565A"/>
              </a:solidFill>
              <a:latin typeface="ＭＳ Ｐゴシック" panose="020B0600070205080204" pitchFamily="50" charset="-128"/>
              <a:ea typeface="ＭＳ Ｐゴシック" panose="020B0600070205080204" pitchFamily="50" charset="-128"/>
              <a:cs typeface="Arial" panose="020B0604020202020204" pitchFamily="34" charset="0"/>
            </a:endParaRPr>
          </a:p>
          <a:p>
            <a:endParaRPr lang="en-US" sz="2000" kern="0" dirty="0">
              <a:solidFill>
                <a:srgbClr val="55565A"/>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pic>
        <p:nvPicPr>
          <p:cNvPr id="9" name="Picture 8">
            <a:extLst>
              <a:ext uri="{FF2B5EF4-FFF2-40B4-BE49-F238E27FC236}">
                <a16:creationId xmlns:a16="http://schemas.microsoft.com/office/drawing/2014/main" id="{CD4F7E07-5D0D-774D-8420-572867E8774F}"/>
              </a:ext>
            </a:extLst>
          </p:cNvPr>
          <p:cNvPicPr>
            <a:picLocks noChangeAspect="1"/>
          </p:cNvPicPr>
          <p:nvPr/>
        </p:nvPicPr>
        <p:blipFill rotWithShape="1">
          <a:blip r:embed="rId4"/>
          <a:srcRect l="15744" b="4901"/>
          <a:stretch/>
        </p:blipFill>
        <p:spPr>
          <a:xfrm rot="10800000">
            <a:off x="11200107" y="2473"/>
            <a:ext cx="991893" cy="1679305"/>
          </a:xfrm>
          <a:prstGeom prst="rect">
            <a:avLst/>
          </a:prstGeom>
        </p:spPr>
      </p:pic>
      <p:pic>
        <p:nvPicPr>
          <p:cNvPr id="10" name="Picture 9">
            <a:extLst>
              <a:ext uri="{FF2B5EF4-FFF2-40B4-BE49-F238E27FC236}">
                <a16:creationId xmlns:a16="http://schemas.microsoft.com/office/drawing/2014/main" id="{CB88B962-8309-5647-8809-D9885697940C}"/>
              </a:ext>
            </a:extLst>
          </p:cNvPr>
          <p:cNvPicPr>
            <a:picLocks noChangeAspect="1"/>
          </p:cNvPicPr>
          <p:nvPr/>
        </p:nvPicPr>
        <p:blipFill>
          <a:blip r:embed="rId5"/>
          <a:stretch>
            <a:fillRect/>
          </a:stretch>
        </p:blipFill>
        <p:spPr>
          <a:xfrm>
            <a:off x="9268825" y="5684138"/>
            <a:ext cx="1326937" cy="663469"/>
          </a:xfrm>
          <a:prstGeom prst="rect">
            <a:avLst/>
          </a:prstGeom>
        </p:spPr>
      </p:pic>
      <p:pic>
        <p:nvPicPr>
          <p:cNvPr id="2" name="Picture 1">
            <a:extLst>
              <a:ext uri="{FF2B5EF4-FFF2-40B4-BE49-F238E27FC236}">
                <a16:creationId xmlns:a16="http://schemas.microsoft.com/office/drawing/2014/main" id="{3BFBDE8A-7225-45D0-72AD-D48A4E665F26}"/>
              </a:ext>
            </a:extLst>
          </p:cNvPr>
          <p:cNvPicPr>
            <a:picLocks noChangeAspect="1"/>
          </p:cNvPicPr>
          <p:nvPr/>
        </p:nvPicPr>
        <p:blipFill>
          <a:blip r:embed="rId6"/>
          <a:stretch>
            <a:fillRect/>
          </a:stretch>
        </p:blipFill>
        <p:spPr>
          <a:xfrm>
            <a:off x="233909" y="123572"/>
            <a:ext cx="1558206" cy="1558206"/>
          </a:xfrm>
          <a:prstGeom prst="rect">
            <a:avLst/>
          </a:prstGeom>
        </p:spPr>
      </p:pic>
    </p:spTree>
    <p:extLst>
      <p:ext uri="{BB962C8B-B14F-4D97-AF65-F5344CB8AC3E}">
        <p14:creationId xmlns:p14="http://schemas.microsoft.com/office/powerpoint/2010/main" val="31692228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Background - Solid">
            <a:extLst>
              <a:ext uri="{FF2B5EF4-FFF2-40B4-BE49-F238E27FC236}">
                <a16:creationId xmlns:a16="http://schemas.microsoft.com/office/drawing/2014/main" id="{41C1D83A-F4A2-774F-8E54-C1FAE3EFE604}"/>
              </a:ext>
            </a:extLst>
          </p:cNvPr>
          <p:cNvSpPr/>
          <p:nvPr/>
        </p:nvSpPr>
        <p:spPr>
          <a:xfrm>
            <a:off x="10508066" y="0"/>
            <a:ext cx="1683934" cy="6857999"/>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pic>
        <p:nvPicPr>
          <p:cNvPr id="36" name="Picture 35">
            <a:extLst>
              <a:ext uri="{FF2B5EF4-FFF2-40B4-BE49-F238E27FC236}">
                <a16:creationId xmlns:a16="http://schemas.microsoft.com/office/drawing/2014/main" id="{5986801D-A409-B749-AF55-37779FCA4B31}"/>
              </a:ext>
            </a:extLst>
          </p:cNvPr>
          <p:cNvPicPr>
            <a:picLocks noChangeAspect="1"/>
          </p:cNvPicPr>
          <p:nvPr/>
        </p:nvPicPr>
        <p:blipFill rotWithShape="1">
          <a:blip r:embed="rId3"/>
          <a:srcRect l="68604" t="4387" r="-7305" b="37925"/>
          <a:stretch/>
        </p:blipFill>
        <p:spPr>
          <a:xfrm rot="10800000">
            <a:off x="10508066" y="0"/>
            <a:ext cx="1683934" cy="3765146"/>
          </a:xfrm>
          <a:prstGeom prst="rect">
            <a:avLst/>
          </a:prstGeom>
        </p:spPr>
      </p:pic>
      <p:sp>
        <p:nvSpPr>
          <p:cNvPr id="33" name="Page Number - Blue">
            <a:extLst>
              <a:ext uri="{FF2B5EF4-FFF2-40B4-BE49-F238E27FC236}">
                <a16:creationId xmlns:a16="http://schemas.microsoft.com/office/drawing/2014/main" id="{C921C650-0191-EC45-ABD4-267915C85891}"/>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pPr eaLnBrk="0" hangingPunct="0">
                <a:spcBef>
                  <a:spcPct val="50000"/>
                </a:spcBef>
                <a:defRPr/>
              </a:pPr>
              <a:t>8</a:t>
            </a:fld>
            <a:endParaRPr lang="en-US" sz="100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34" name="Text Placeholder 18">
            <a:extLst>
              <a:ext uri="{FF2B5EF4-FFF2-40B4-BE49-F238E27FC236}">
                <a16:creationId xmlns:a16="http://schemas.microsoft.com/office/drawing/2014/main" id="{2AF7CE42-4B1D-794D-B265-200C9ADAC108}"/>
              </a:ext>
            </a:extLst>
          </p:cNvPr>
          <p:cNvSpPr txBox="1">
            <a:spLocks/>
          </p:cNvSpPr>
          <p:nvPr/>
        </p:nvSpPr>
        <p:spPr>
          <a:xfrm>
            <a:off x="585627" y="494176"/>
            <a:ext cx="9922439" cy="683383"/>
          </a:xfrm>
          <a:prstGeom prst="rect">
            <a:avLst/>
          </a:prstGeom>
        </p:spPr>
        <p:txBody>
          <a:bodyPr lIns="91440" tIns="45720" rIns="91440" bIns="45720" anchor="ctr"/>
          <a:lstStyle>
            <a:lvl1pPr marL="0" indent="0" algn="l" rtl="0" eaLnBrk="1" fontAlgn="base" hangingPunct="1">
              <a:spcBef>
                <a:spcPct val="20000"/>
              </a:spcBef>
              <a:spcAft>
                <a:spcPct val="0"/>
              </a:spcAft>
              <a:buFont typeface="Arial" pitchFamily="34" charset="0"/>
              <a:buNone/>
              <a:defRPr sz="3600" b="1">
                <a:solidFill>
                  <a:srgbClr val="0A5496"/>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ja-JP" sz="3200">
                <a:solidFill>
                  <a:srgbClr val="55565A"/>
                </a:solidFill>
                <a:latin typeface="ＭＳ Ｐゴシック" panose="020B0600070205080204" pitchFamily="50" charset="-128"/>
                <a:ea typeface="ＭＳ Ｐゴシック" panose="020B0600070205080204" pitchFamily="50" charset="-128"/>
                <a:cs typeface="Arial"/>
              </a:rPr>
              <a:t>関係中心のコミュニティを構築</a:t>
            </a:r>
          </a:p>
        </p:txBody>
      </p:sp>
      <p:pic>
        <p:nvPicPr>
          <p:cNvPr id="37" name="Picture 36">
            <a:extLst>
              <a:ext uri="{FF2B5EF4-FFF2-40B4-BE49-F238E27FC236}">
                <a16:creationId xmlns:a16="http://schemas.microsoft.com/office/drawing/2014/main" id="{82336C24-D321-7340-8B66-DE7D22D72A7A}"/>
              </a:ext>
            </a:extLst>
          </p:cNvPr>
          <p:cNvPicPr>
            <a:picLocks noChangeAspect="1"/>
          </p:cNvPicPr>
          <p:nvPr/>
        </p:nvPicPr>
        <p:blipFill rotWithShape="1">
          <a:blip r:embed="rId4"/>
          <a:srcRect l="15744" b="4901"/>
          <a:stretch/>
        </p:blipFill>
        <p:spPr>
          <a:xfrm rot="10800000" flipH="1">
            <a:off x="1" y="-3785"/>
            <a:ext cx="991893" cy="1679305"/>
          </a:xfrm>
          <a:prstGeom prst="rect">
            <a:avLst/>
          </a:prstGeom>
        </p:spPr>
      </p:pic>
      <p:pic>
        <p:nvPicPr>
          <p:cNvPr id="2" name="Picture 1">
            <a:extLst>
              <a:ext uri="{FF2B5EF4-FFF2-40B4-BE49-F238E27FC236}">
                <a16:creationId xmlns:a16="http://schemas.microsoft.com/office/drawing/2014/main" id="{B618CFFB-1030-0070-5503-E31FA4CFC1DA}"/>
              </a:ext>
            </a:extLst>
          </p:cNvPr>
          <p:cNvPicPr>
            <a:picLocks noChangeAspect="1"/>
          </p:cNvPicPr>
          <p:nvPr/>
        </p:nvPicPr>
        <p:blipFill>
          <a:blip r:embed="rId5"/>
          <a:stretch>
            <a:fillRect/>
          </a:stretch>
        </p:blipFill>
        <p:spPr>
          <a:xfrm>
            <a:off x="10570930" y="210754"/>
            <a:ext cx="1558206" cy="1558206"/>
          </a:xfrm>
          <a:prstGeom prst="rect">
            <a:avLst/>
          </a:prstGeom>
        </p:spPr>
      </p:pic>
      <p:sp>
        <p:nvSpPr>
          <p:cNvPr id="3" name="TextBox 2">
            <a:extLst>
              <a:ext uri="{FF2B5EF4-FFF2-40B4-BE49-F238E27FC236}">
                <a16:creationId xmlns:a16="http://schemas.microsoft.com/office/drawing/2014/main" id="{6F4A9A75-8936-CCEF-4250-9BA6FF58BA43}"/>
              </a:ext>
            </a:extLst>
          </p:cNvPr>
          <p:cNvSpPr txBox="1"/>
          <p:nvPr/>
        </p:nvSpPr>
        <p:spPr>
          <a:xfrm>
            <a:off x="852754" y="1583053"/>
            <a:ext cx="8807440" cy="2677656"/>
          </a:xfrm>
          <a:prstGeom prst="rect">
            <a:avLst/>
          </a:prstGeom>
          <a:noFill/>
        </p:spPr>
        <p:txBody>
          <a:bodyPr wrap="square" rtlCol="0">
            <a:spAutoFit/>
          </a:bodyPr>
          <a:lstStyle/>
          <a:p>
            <a:r>
              <a:rPr lang="ja-JP" sz="2800" dirty="0">
                <a:solidFill>
                  <a:srgbClr val="55565A"/>
                </a:solidFill>
                <a:latin typeface="ＭＳ Ｐゴシック" panose="020B0600070205080204" pitchFamily="50" charset="-128"/>
                <a:ea typeface="ＭＳ Ｐゴシック" panose="020B0600070205080204" pitchFamily="50" charset="-128"/>
                <a:cs typeface="Arial" panose="020B0604020202020204" pitchFamily="34" charset="0"/>
              </a:rPr>
              <a:t>関係中心のコミュニティとは？ </a:t>
            </a:r>
          </a:p>
          <a:p>
            <a:pPr marL="285750" indent="-285750">
              <a:buFont typeface="Arial" panose="020B0604020202020204" pitchFamily="34" charset="0"/>
              <a:buChar char="•"/>
            </a:pPr>
            <a:r>
              <a:rPr lang="ja-JP" sz="2800" dirty="0">
                <a:solidFill>
                  <a:srgbClr val="55565A"/>
                </a:solidFill>
                <a:latin typeface="ＭＳ Ｐゴシック" panose="020B0600070205080204" pitchFamily="50" charset="-128"/>
                <a:ea typeface="ＭＳ Ｐゴシック" panose="020B0600070205080204" pitchFamily="50" charset="-128"/>
                <a:cs typeface="Arial" panose="020B0604020202020204" pitchFamily="34" charset="0"/>
              </a:rPr>
              <a:t>安全で思いやりのある、参加型の十分に管理された環境</a:t>
            </a:r>
            <a:r>
              <a:rPr lang="ja-JP" altLang="en-US" sz="2800" dirty="0">
                <a:solidFill>
                  <a:srgbClr val="55565A"/>
                </a:solidFill>
                <a:latin typeface="ＭＳ Ｐゴシック" panose="020B0600070205080204" pitchFamily="50" charset="-128"/>
                <a:ea typeface="ＭＳ Ｐゴシック" panose="020B0600070205080204" pitchFamily="50" charset="-128"/>
                <a:cs typeface="Arial" panose="020B0604020202020204" pitchFamily="34" charset="0"/>
              </a:rPr>
              <a:t>づくり</a:t>
            </a:r>
            <a:r>
              <a:rPr lang="ja-JP" sz="2800" dirty="0">
                <a:solidFill>
                  <a:srgbClr val="55565A"/>
                </a:solidFill>
                <a:latin typeface="ＭＳ Ｐゴシック" panose="020B0600070205080204" pitchFamily="50" charset="-128"/>
                <a:ea typeface="ＭＳ Ｐゴシック" panose="020B0600070205080204" pitchFamily="50" charset="-128"/>
                <a:cs typeface="Arial" panose="020B0604020202020204" pitchFamily="34" charset="0"/>
              </a:rPr>
              <a:t>を支援することにより、コミュニティを構築する。 </a:t>
            </a:r>
          </a:p>
          <a:p>
            <a:pPr marL="285750" indent="-285750">
              <a:buFont typeface="Arial" panose="020B0604020202020204" pitchFamily="34" charset="0"/>
              <a:buChar char="•"/>
            </a:pPr>
            <a:r>
              <a:rPr lang="ja-JP" sz="2800" dirty="0">
                <a:solidFill>
                  <a:srgbClr val="55565A"/>
                </a:solidFill>
                <a:latin typeface="ＭＳ Ｐゴシック" panose="020B0600070205080204" pitchFamily="50" charset="-128"/>
                <a:ea typeface="ＭＳ Ｐゴシック" panose="020B0600070205080204" pitchFamily="50" charset="-128"/>
                <a:cs typeface="Arial" panose="020B0604020202020204" pitchFamily="34" charset="0"/>
              </a:rPr>
              <a:t>見てもらえる、聴いてもらえる、知ってもらえる、尊重してもらえる、深く思いやってもらえると、全員が感じる場所。 </a:t>
            </a:r>
          </a:p>
          <a:p>
            <a:pPr marL="285750" indent="-285750">
              <a:buFont typeface="Arial" panose="020B0604020202020204" pitchFamily="34" charset="0"/>
              <a:buChar char="•"/>
            </a:pPr>
            <a:endParaRPr lang="en-US" sz="2800" dirty="0">
              <a:solidFill>
                <a:srgbClr val="55565A"/>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4" name="TextBox 3">
            <a:extLst>
              <a:ext uri="{FF2B5EF4-FFF2-40B4-BE49-F238E27FC236}">
                <a16:creationId xmlns:a16="http://schemas.microsoft.com/office/drawing/2014/main" id="{F24E2DB7-0A0A-EE3B-22F9-9BEFAD11DAEF}"/>
              </a:ext>
            </a:extLst>
          </p:cNvPr>
          <p:cNvSpPr txBox="1"/>
          <p:nvPr/>
        </p:nvSpPr>
        <p:spPr>
          <a:xfrm>
            <a:off x="8991600" y="6277914"/>
            <a:ext cx="1981200" cy="369332"/>
          </a:xfrm>
          <a:prstGeom prst="rect">
            <a:avLst/>
          </a:prstGeom>
          <a:noFill/>
        </p:spPr>
        <p:txBody>
          <a:bodyPr wrap="square" rtlCol="0">
            <a:spAutoFit/>
          </a:bodyPr>
          <a:lstStyle/>
          <a:p>
            <a:r>
              <a:rPr lang="ja-JP">
                <a:solidFill>
                  <a:srgbClr val="55565A"/>
                </a:solidFill>
                <a:latin typeface="ＭＳ Ｐゴシック" panose="020B0600070205080204" pitchFamily="50" charset="-128"/>
                <a:ea typeface="ＭＳ Ｐゴシック" panose="020B0600070205080204" pitchFamily="50" charset="-128"/>
                <a:cs typeface="Arial" panose="020B0604020202020204" pitchFamily="34" charset="0"/>
              </a:rPr>
              <a:t>出典</a:t>
            </a:r>
          </a:p>
        </p:txBody>
      </p:sp>
      <p:pic>
        <p:nvPicPr>
          <p:cNvPr id="6" name="Picture 5" descr="A logo for lions quest&#10;&#10;Description automatically generated">
            <a:extLst>
              <a:ext uri="{FF2B5EF4-FFF2-40B4-BE49-F238E27FC236}">
                <a16:creationId xmlns:a16="http://schemas.microsoft.com/office/drawing/2014/main" id="{84D74C61-CABA-EF6F-2573-7B0BC786E20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06988" y="5403273"/>
            <a:ext cx="1685011" cy="1454726"/>
          </a:xfrm>
          <a:prstGeom prst="rect">
            <a:avLst/>
          </a:prstGeom>
        </p:spPr>
      </p:pic>
    </p:spTree>
    <p:extLst>
      <p:ext uri="{BB962C8B-B14F-4D97-AF65-F5344CB8AC3E}">
        <p14:creationId xmlns:p14="http://schemas.microsoft.com/office/powerpoint/2010/main" val="17855880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shape&#10;&#10;Description automatically generated">
            <a:extLst>
              <a:ext uri="{FF2B5EF4-FFF2-40B4-BE49-F238E27FC236}">
                <a16:creationId xmlns:a16="http://schemas.microsoft.com/office/drawing/2014/main" id="{3B4AF208-E71A-3142-BB1D-5547209A6BD3}"/>
              </a:ext>
            </a:extLst>
          </p:cNvPr>
          <p:cNvPicPr>
            <a:picLocks noChangeAspect="1"/>
          </p:cNvPicPr>
          <p:nvPr/>
        </p:nvPicPr>
        <p:blipFill>
          <a:blip r:embed="rId3"/>
          <a:stretch>
            <a:fillRect/>
          </a:stretch>
        </p:blipFill>
        <p:spPr>
          <a:xfrm>
            <a:off x="19792" y="0"/>
            <a:ext cx="12172208" cy="6858000"/>
          </a:xfrm>
          <a:prstGeom prst="rect">
            <a:avLst/>
          </a:prstGeom>
        </p:spPr>
      </p:pic>
      <p:sp>
        <p:nvSpPr>
          <p:cNvPr id="10" name="Body Copy">
            <a:extLst>
              <a:ext uri="{FF2B5EF4-FFF2-40B4-BE49-F238E27FC236}">
                <a16:creationId xmlns:a16="http://schemas.microsoft.com/office/drawing/2014/main" id="{C9FC845C-3EEC-6F40-A790-5F0FEAB72A1D}"/>
              </a:ext>
            </a:extLst>
          </p:cNvPr>
          <p:cNvSpPr txBox="1">
            <a:spLocks/>
          </p:cNvSpPr>
          <p:nvPr/>
        </p:nvSpPr>
        <p:spPr>
          <a:xfrm>
            <a:off x="1562479" y="4409010"/>
            <a:ext cx="8778610" cy="671179"/>
          </a:xfrm>
          <a:prstGeom prst="rect">
            <a:avLst/>
          </a:prstGeom>
        </p:spPr>
        <p:txBody>
          <a:bodyPr anchor="b" anchorCtr="0"/>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ctr">
              <a:buSzPct val="120000"/>
            </a:pPr>
            <a:r>
              <a:rPr lang="ja-JP" sz="4000">
                <a:solidFill>
                  <a:schemeClr val="bg1">
                    <a:alpha val="99000"/>
                  </a:schemeClr>
                </a:solidFill>
                <a:latin typeface="ＭＳ Ｐゴシック" panose="020B0600070205080204" pitchFamily="50" charset="-128"/>
                <a:ea typeface="ＭＳ Ｐゴシック" panose="020B0600070205080204" pitchFamily="50" charset="-128"/>
                <a:cs typeface="Arial Black" panose="020B0604020202020204" pitchFamily="34" charset="0"/>
              </a:rPr>
              <a:t>関係中心のコミュニティを作る方法</a:t>
            </a:r>
          </a:p>
        </p:txBody>
      </p:sp>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55565A"/>
                </a:solidFill>
                <a:latin typeface="ＭＳ Ｐゴシック" panose="020B0600070205080204" pitchFamily="50" charset="-128"/>
                <a:ea typeface="ＭＳ Ｐゴシック" panose="020B0600070205080204" pitchFamily="50" charset="-128"/>
              </a:rPr>
              <a:pPr eaLnBrk="0" hangingPunct="0">
                <a:spcBef>
                  <a:spcPct val="50000"/>
                </a:spcBef>
                <a:defRPr/>
              </a:pPr>
              <a:t>9</a:t>
            </a:fld>
            <a:endParaRPr lang="en-US" sz="1000" dirty="0">
              <a:solidFill>
                <a:srgbClr val="55565A"/>
              </a:solidFill>
              <a:latin typeface="ＭＳ Ｐゴシック" panose="020B0600070205080204" pitchFamily="50" charset="-128"/>
              <a:ea typeface="ＭＳ Ｐゴシック" panose="020B0600070205080204" pitchFamily="50" charset="-128"/>
            </a:endParaRPr>
          </a:p>
        </p:txBody>
      </p:sp>
      <p:pic>
        <p:nvPicPr>
          <p:cNvPr id="11" name="Picture 10">
            <a:extLst>
              <a:ext uri="{FF2B5EF4-FFF2-40B4-BE49-F238E27FC236}">
                <a16:creationId xmlns:a16="http://schemas.microsoft.com/office/drawing/2014/main" id="{C2E1B497-6D08-784F-9F6E-6DF429E30806}"/>
              </a:ext>
            </a:extLst>
          </p:cNvPr>
          <p:cNvPicPr>
            <a:picLocks noChangeAspect="1"/>
          </p:cNvPicPr>
          <p:nvPr/>
        </p:nvPicPr>
        <p:blipFill>
          <a:blip r:embed="rId4"/>
          <a:stretch>
            <a:fillRect/>
          </a:stretch>
        </p:blipFill>
        <p:spPr>
          <a:xfrm>
            <a:off x="1706694" y="1188982"/>
            <a:ext cx="2113397" cy="2113397"/>
          </a:xfrm>
          <a:prstGeom prst="rect">
            <a:avLst/>
          </a:prstGeom>
        </p:spPr>
      </p:pic>
    </p:spTree>
    <p:extLst>
      <p:ext uri="{BB962C8B-B14F-4D97-AF65-F5344CB8AC3E}">
        <p14:creationId xmlns:p14="http://schemas.microsoft.com/office/powerpoint/2010/main" val="37252902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Leo Theme</Template>
  <TotalTime>902</TotalTime>
  <Words>7001</Words>
  <Application>Microsoft Office PowerPoint</Application>
  <PresentationFormat>Widescreen</PresentationFormat>
  <Paragraphs>236</Paragraphs>
  <Slides>20</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ＭＳ 明朝</vt:lpstr>
      <vt:lpstr>ＭＳ Ｐゴシック</vt:lpstr>
      <vt:lpstr>Arial</vt:lpstr>
      <vt:lpstr>Arial,Sans-Serif</vt:lpstr>
      <vt:lpstr>Calibri</vt:lpstr>
      <vt:lpstr>Calibri Light</vt:lpstr>
      <vt:lpstr>Courier New</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Nadeau, Melissa</dc:creator>
  <cp:lastModifiedBy>Christensen, Ashley</cp:lastModifiedBy>
  <cp:revision>291</cp:revision>
  <dcterms:created xsi:type="dcterms:W3CDTF">2021-12-09T21:46:32Z</dcterms:created>
  <dcterms:modified xsi:type="dcterms:W3CDTF">2024-04-01T19:21:55Z</dcterms:modified>
</cp:coreProperties>
</file>