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sv-SE" sz="2800" b="1" dirty="0">
              <a:solidFill>
                <a:schemeClr val="bg1"/>
              </a:solidFill>
              <a:latin typeface="Arial" panose="020B0604020202020204" pitchFamily="34" charset="0"/>
              <a:ea typeface="Arial" charset="0"/>
              <a:cs typeface="Arial" panose="020B0604020202020204" pitchFamily="34" charset="0"/>
            </a:rPr>
            <a:t>Inga telefoner vid möten</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sv-SE" sz="2400" b="1" dirty="0">
              <a:solidFill>
                <a:schemeClr val="bg1"/>
              </a:solidFill>
              <a:latin typeface="Arial" panose="020B0604020202020204" pitchFamily="34" charset="0"/>
              <a:ea typeface="Arial" charset="0"/>
              <a:cs typeface="Arial" panose="020B0604020202020204" pitchFamily="34" charset="0"/>
            </a:rPr>
            <a:t>Håll</a:t>
          </a:r>
          <a:br>
            <a:rPr lang="sv-SE" sz="2400" b="1" dirty="0">
              <a:solidFill>
                <a:schemeClr val="bg1"/>
              </a:solidFill>
              <a:latin typeface="Arial" panose="020B0604020202020204" pitchFamily="34" charset="0"/>
              <a:ea typeface="Arial" charset="0"/>
              <a:cs typeface="Arial" panose="020B0604020202020204" pitchFamily="34" charset="0"/>
            </a:rPr>
          </a:br>
          <a:r>
            <a:rPr lang="sv-SE" sz="2400" b="1" dirty="0">
              <a:solidFill>
                <a:schemeClr val="bg1"/>
              </a:solidFill>
              <a:latin typeface="Arial" panose="020B0604020202020204" pitchFamily="34" charset="0"/>
              <a:ea typeface="Arial" charset="0"/>
              <a:cs typeface="Arial" panose="020B0604020202020204" pitchFamily="34" charset="0"/>
            </a:rPr>
            <a:t>ögonkontakt</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sv-SE" sz="2800" b="1">
              <a:solidFill>
                <a:schemeClr val="bg1"/>
              </a:solidFill>
              <a:latin typeface="Arial" panose="020B0604020202020204" pitchFamily="34" charset="0"/>
              <a:ea typeface="Arial" charset="0"/>
              <a:cs typeface="Arial" panose="020B0604020202020204" pitchFamily="34" charset="0"/>
            </a:rPr>
            <a:t>Ställ frågor</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sv-SE" sz="2400" b="1" dirty="0">
              <a:solidFill>
                <a:schemeClr val="bg1"/>
              </a:solidFill>
              <a:latin typeface="Arial" panose="020B0604020202020204" pitchFamily="34" charset="0"/>
              <a:ea typeface="Arial" charset="0"/>
              <a:cs typeface="Arial" panose="020B0604020202020204" pitchFamily="34" charset="0"/>
            </a:rPr>
            <a:t>Följ</a:t>
          </a:r>
          <a:br>
            <a:rPr lang="sv-SE" sz="2400" b="1" dirty="0">
              <a:solidFill>
                <a:schemeClr val="bg1"/>
              </a:solidFill>
              <a:latin typeface="Arial" panose="020B0604020202020204" pitchFamily="34" charset="0"/>
              <a:ea typeface="Arial" charset="0"/>
              <a:cs typeface="Arial" panose="020B0604020202020204" pitchFamily="34" charset="0"/>
            </a:rPr>
          </a:br>
          <a:r>
            <a:rPr lang="sv-SE" sz="2400" b="1" dirty="0">
              <a:solidFill>
                <a:schemeClr val="bg1"/>
              </a:solidFill>
              <a:latin typeface="Arial" panose="020B0604020202020204" pitchFamily="34" charset="0"/>
              <a:ea typeface="Arial" charset="0"/>
              <a:cs typeface="Arial" panose="020B0604020202020204" pitchFamily="34" charset="0"/>
            </a:rPr>
            <a:t>dagordning</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sv-SE" sz="2800" b="1" kern="1200" dirty="0">
              <a:solidFill>
                <a:schemeClr val="bg1"/>
              </a:solidFill>
              <a:latin typeface="Arial" panose="020B0604020202020204" pitchFamily="34" charset="0"/>
              <a:ea typeface="Arial" charset="0"/>
              <a:cs typeface="Arial" panose="020B0604020202020204" pitchFamily="34" charset="0"/>
            </a:rPr>
            <a:t>Inga telefoner vid möten</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sv-SE" sz="2400" b="1" kern="1200" dirty="0">
              <a:solidFill>
                <a:schemeClr val="bg1"/>
              </a:solidFill>
              <a:latin typeface="Arial" panose="020B0604020202020204" pitchFamily="34" charset="0"/>
              <a:ea typeface="Arial" charset="0"/>
              <a:cs typeface="Arial" panose="020B0604020202020204" pitchFamily="34" charset="0"/>
            </a:rPr>
            <a:t>Håll</a:t>
          </a:r>
          <a:br>
            <a:rPr lang="sv-SE" sz="2400" b="1" kern="1200" dirty="0">
              <a:solidFill>
                <a:schemeClr val="bg1"/>
              </a:solidFill>
              <a:latin typeface="Arial" panose="020B0604020202020204" pitchFamily="34" charset="0"/>
              <a:ea typeface="Arial" charset="0"/>
              <a:cs typeface="Arial" panose="020B0604020202020204" pitchFamily="34" charset="0"/>
            </a:rPr>
          </a:br>
          <a:r>
            <a:rPr lang="sv-SE" sz="2400" b="1" kern="1200" dirty="0">
              <a:solidFill>
                <a:schemeClr val="bg1"/>
              </a:solidFill>
              <a:latin typeface="Arial" panose="020B0604020202020204" pitchFamily="34" charset="0"/>
              <a:ea typeface="Arial" charset="0"/>
              <a:cs typeface="Arial" panose="020B0604020202020204" pitchFamily="34" charset="0"/>
            </a:rPr>
            <a:t>ögonkontakt</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sv-SE" sz="2800" b="1" kern="1200">
              <a:solidFill>
                <a:schemeClr val="bg1"/>
              </a:solidFill>
              <a:latin typeface="Arial" panose="020B0604020202020204" pitchFamily="34" charset="0"/>
              <a:ea typeface="Arial" charset="0"/>
              <a:cs typeface="Arial" panose="020B0604020202020204" pitchFamily="34" charset="0"/>
            </a:rPr>
            <a:t>Ställ frågor</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0480" rIns="174068" bIns="30480" numCol="1" spcCol="1270" anchor="ctr" anchorCtr="0">
          <a:noAutofit/>
        </a:bodyPr>
        <a:lstStyle/>
        <a:p>
          <a:pPr marL="0" lvl="0" indent="0" algn="ctr" defTabSz="1066800">
            <a:lnSpc>
              <a:spcPct val="100000"/>
            </a:lnSpc>
            <a:spcBef>
              <a:spcPct val="0"/>
            </a:spcBef>
            <a:spcAft>
              <a:spcPct val="35000"/>
            </a:spcAft>
            <a:buNone/>
          </a:pPr>
          <a:r>
            <a:rPr lang="sv-SE" sz="2400" b="1" kern="1200" dirty="0">
              <a:solidFill>
                <a:schemeClr val="bg1"/>
              </a:solidFill>
              <a:latin typeface="Arial" panose="020B0604020202020204" pitchFamily="34" charset="0"/>
              <a:ea typeface="Arial" charset="0"/>
              <a:cs typeface="Arial" panose="020B0604020202020204" pitchFamily="34" charset="0"/>
            </a:rPr>
            <a:t>Följ</a:t>
          </a:r>
          <a:br>
            <a:rPr lang="sv-SE" sz="2400" b="1" kern="1200" dirty="0">
              <a:solidFill>
                <a:schemeClr val="bg1"/>
              </a:solidFill>
              <a:latin typeface="Arial" panose="020B0604020202020204" pitchFamily="34" charset="0"/>
              <a:ea typeface="Arial" charset="0"/>
              <a:cs typeface="Arial" panose="020B0604020202020204" pitchFamily="34" charset="0"/>
            </a:rPr>
          </a:br>
          <a:r>
            <a:rPr lang="sv-SE" sz="2400" b="1" kern="1200" dirty="0">
              <a:solidFill>
                <a:schemeClr val="bg1"/>
              </a:solidFill>
              <a:latin typeface="Arial" panose="020B0604020202020204" pitchFamily="34" charset="0"/>
              <a:ea typeface="Arial" charset="0"/>
              <a:cs typeface="Arial" panose="020B0604020202020204" pitchFamily="34" charset="0"/>
            </a:rPr>
            <a:t>dagordning</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rgbClr val="FF0000"/>
                </a:solidFill>
                <a:latin typeface="Arial" panose="020B0604020202020204" pitchFamily="34" charset="0"/>
                <a:ea typeface="ＭＳ Ｐゴシック" pitchFamily="34" charset="-128"/>
                <a:cs typeface="Arial" panose="020B0604020202020204" pitchFamily="34" charset="0"/>
              </a:rPr>
              <a:t>Notering till instruktören: </a:t>
            </a:r>
            <a:r>
              <a:rPr lang="sv-SE" sz="1200">
                <a:solidFill>
                  <a:schemeClr val="tx1"/>
                </a:solidFill>
                <a:latin typeface="Arial" panose="020B0604020202020204" pitchFamily="34" charset="0"/>
                <a:ea typeface="ＭＳ Ｐゴシック" pitchFamily="34" charset="-128"/>
                <a:cs typeface="Arial" panose="020B0604020202020204" pitchFamily="34" charset="0"/>
              </a:rPr>
              <a:t>Lions International utformade detta program med utbildning och information för leorådgivare, som antingen är nya i sin roll eller aldrig erhållit någon formell utbildning om sin roll. Denna utbildning kommer inte tillhandahålla allt som har att göra med rollen som leorådgivare, men tillhandahåller de grundläggande verktyg som behövs för att kunna uppgifterna på denna post.</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Arial" panose="020B0604020202020204" pitchFamily="34" charset="0"/>
                <a:ea typeface="ＭＳ Ｐゴシック" pitchFamily="34" charset="-128"/>
                <a:cs typeface="Arial" panose="020B0604020202020204" pitchFamily="34" charset="0"/>
              </a:rPr>
              <a:t>Utbildningen bör genomföras under vägledning av en av Lions instruktörer, såsom distriktets eller multipeldistriktets leoordförande, en erfaren leorådgivare som är bekant med Lions Internationals resurser och policy, eller en medlem som har genomgått Lions Internationals </a:t>
            </a:r>
            <a:r>
              <a:rPr lang="sv-SE" sz="1200" baseline="0">
                <a:solidFill>
                  <a:srgbClr val="FF0000"/>
                </a:solidFill>
                <a:latin typeface="Arial" panose="020B0604020202020204" pitchFamily="34" charset="0"/>
                <a:ea typeface="ＭＳ Ｐゴシック" pitchFamily="34" charset="-128"/>
                <a:cs typeface="Arial" panose="020B0604020202020204" pitchFamily="34" charset="0"/>
              </a:rPr>
              <a:t>Utvecklingsinstitut för instruktörer </a:t>
            </a:r>
            <a:r>
              <a:rPr lang="sv-SE" sz="1200">
                <a:latin typeface="Arial" panose="020B0604020202020204" pitchFamily="34" charset="0"/>
                <a:ea typeface="ＭＳ Ｐゴシック" pitchFamily="34" charset="-128"/>
                <a:cs typeface="Arial" panose="020B0604020202020204" pitchFamily="34" charset="0"/>
              </a:rPr>
              <a:t>eller</a:t>
            </a:r>
            <a:r>
              <a:rPr lang="sv-SE" sz="1200" baseline="0">
                <a:solidFill>
                  <a:srgbClr val="FF0000"/>
                </a:solidFill>
                <a:latin typeface="Arial" panose="020B0604020202020204" pitchFamily="34" charset="0"/>
                <a:ea typeface="ＭＳ Ｐゴシック" pitchFamily="34" charset="-128"/>
                <a:cs typeface="Arial" panose="020B0604020202020204" pitchFamily="34" charset="0"/>
              </a:rPr>
              <a:t> programmet Lions certifierade instruktörer</a:t>
            </a:r>
            <a:r>
              <a:rPr lang="sv-SE" sz="1200">
                <a:solidFill>
                  <a:schemeClr val="tx1"/>
                </a:solidFill>
                <a:latin typeface="Arial" panose="020B0604020202020204" pitchFamily="34" charset="0"/>
                <a:ea typeface="ＭＳ Ｐゴシック" pitchFamily="34" charset="-128"/>
                <a:cs typeface="Arial" panose="020B0604020202020204" pitchFamily="34" charset="0"/>
              </a:rPr>
              <a:t> samt är bekant med leoklubbprogrammet.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Forskning bekräftar att en relationscentrerad gemenskap bygger uthållighet och maximerar unga människors förmåga till akademisk inlärning och att trivas socialt och känslomässigt. </a:t>
            </a:r>
          </a:p>
          <a:p>
            <a:endParaRPr lang="en-US" dirty="0"/>
          </a:p>
          <a:p>
            <a:pPr marL="457200" indent="-457200">
              <a:buFont typeface="Arial" panose="020B0604020202020204" pitchFamily="34" charset="0"/>
              <a:buChar char="•"/>
            </a:pPr>
            <a:r>
              <a:rPr lang="sv-SE" sz="1200" dirty="0">
                <a:solidFill>
                  <a:srgbClr val="55565A"/>
                </a:solidFill>
                <a:latin typeface="Arial" panose="020B0604020202020204" pitchFamily="34" charset="0"/>
                <a:cs typeface="Arial" panose="020B0604020202020204" pitchFamily="34" charset="0"/>
              </a:rPr>
              <a:t>Hälsa på och gör en kort avstämning med varje ung person varje gång ni samlas. Bara en enkel gest som en tumme upp hjälper Leos att känna sig sedda. </a:t>
            </a:r>
          </a:p>
          <a:p>
            <a:pPr marL="457200" indent="-457200">
              <a:buFont typeface="Arial" panose="020B0604020202020204" pitchFamily="34" charset="0"/>
              <a:buChar char="•"/>
            </a:pPr>
            <a:r>
              <a:rPr lang="sv-SE" sz="1200" dirty="0">
                <a:solidFill>
                  <a:srgbClr val="55565A"/>
                </a:solidFill>
                <a:latin typeface="Arial" panose="020B0604020202020204" pitchFamily="34" charset="0"/>
                <a:cs typeface="Arial" panose="020B0604020202020204" pitchFamily="34" charset="0"/>
              </a:rPr>
              <a:t>Upprätta gemensamma överenskommelser som ska användas under möten och närhelst Leos samlas. Låt Leos skapa sina egna avtal baserat på vad de behöver för att känna sig respekterade, värderade, inkluderade och som en del av gruppen.</a:t>
            </a:r>
          </a:p>
          <a:p>
            <a:pPr marL="457200" indent="-457200">
              <a:buFont typeface="Arial" panose="020B0604020202020204" pitchFamily="34" charset="0"/>
              <a:buChar char="•"/>
            </a:pPr>
            <a:r>
              <a:rPr lang="sv-SE" sz="1200" dirty="0">
                <a:solidFill>
                  <a:srgbClr val="55565A"/>
                </a:solidFill>
                <a:latin typeface="Arial" panose="020B0604020202020204" pitchFamily="34" charset="0"/>
                <a:cs typeface="Arial" panose="020B0604020202020204" pitchFamily="34" charset="0"/>
              </a:rPr>
              <a:t>När Leos arbetar med något eller planerar sina hjälpinsatser, se till att varje ung person spelar en roll baserad på deras egna intressen, förmågor och talanger.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solidFill>
                  <a:schemeClr val="tx1"/>
                </a:solidFill>
              </a:rPr>
              <a:t>Sessioner som stärker leomedlemmar på lionsclubs.org/sv innehåller flera exempel på roliga team-aktiviteter så att leomedlemmar kan lära känna varandra.</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55565A"/>
                </a:solidFill>
                <a:latin typeface="Arial" panose="020B0604020202020204" pitchFamily="34" charset="0"/>
                <a:cs typeface="Arial" panose="020B0604020202020204" pitchFamily="34" charset="0"/>
              </a:rPr>
              <a:t>Skapa möjligheter för Leos att få kontakt med varandra och lära känna varandra, använd energikickar och aktiviteter som hjälper dem att knyta kontakter, upptäcka vad de har gemensamt, få nya vänner och upptäcka nya saker om andra som hjälper dem att utöka sin ”vänskapskrets”</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solidFill>
                  <a:srgbClr val="55565A"/>
                </a:solidFill>
              </a:rPr>
              <a:t>Här är några förslag på hur du kan starta ett Leo verksamhetsår på ett sätt som är inkluderande för alla: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55565A"/>
                </a:solidFill>
              </a:rPr>
              <a:t>Hjälp </a:t>
            </a:r>
            <a:r>
              <a:rPr lang="sv-SE" sz="1200" dirty="0" err="1">
                <a:solidFill>
                  <a:srgbClr val="55565A"/>
                </a:solidFill>
              </a:rPr>
              <a:t>leomedlemmarna</a:t>
            </a:r>
            <a:r>
              <a:rPr lang="sv-SE" sz="1200" dirty="0">
                <a:solidFill>
                  <a:srgbClr val="55565A"/>
                </a:solidFill>
              </a:rPr>
              <a:t> att lära känna varandra – och dig!  – genom teamskapande lekar och 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55565A"/>
                </a:solidFill>
              </a:rPr>
              <a:t>Upprätta regler och en gemensam överenskommelse tillsammans som en grupp. Låt </a:t>
            </a:r>
            <a:r>
              <a:rPr lang="sv-SE" sz="1200" dirty="0" err="1">
                <a:solidFill>
                  <a:srgbClr val="55565A"/>
                </a:solidFill>
              </a:rPr>
              <a:t>leomedlemmarna</a:t>
            </a:r>
            <a:r>
              <a:rPr lang="sv-SE" sz="1200" dirty="0">
                <a:solidFill>
                  <a:srgbClr val="55565A"/>
                </a:solidFill>
              </a:rPr>
              <a:t> diskutera vilka regler de vill följa i år, samtidigt som de rådgör med Stadgar och arbetsordning för </a:t>
            </a:r>
            <a:r>
              <a:rPr lang="sv-SE" sz="1200" dirty="0" err="1">
                <a:solidFill>
                  <a:srgbClr val="55565A"/>
                </a:solidFill>
              </a:rPr>
              <a:t>leoklubb</a:t>
            </a:r>
            <a:endParaRPr lang="sv-SE" sz="1200" dirty="0">
              <a:solidFill>
                <a:srgbClr val="55565A"/>
              </a:solidFill>
            </a:endParaRPr>
          </a:p>
          <a:p>
            <a:pPr marL="171450" indent="-171450">
              <a:buFont typeface="Arial" panose="020B0604020202020204" pitchFamily="34" charset="0"/>
              <a:buChar char="•"/>
            </a:pPr>
            <a:r>
              <a:rPr lang="sv-SE" sz="1200" dirty="0">
                <a:solidFill>
                  <a:srgbClr val="55565A"/>
                </a:solidFill>
              </a:rPr>
              <a:t>Berätta om </a:t>
            </a:r>
            <a:r>
              <a:rPr lang="sv-SE" sz="1200" dirty="0" err="1">
                <a:solidFill>
                  <a:srgbClr val="55565A"/>
                </a:solidFill>
              </a:rPr>
              <a:t>leoklubbprogrammets</a:t>
            </a:r>
            <a:r>
              <a:rPr lang="sv-SE" sz="1200" dirty="0">
                <a:solidFill>
                  <a:srgbClr val="55565A"/>
                </a:solidFill>
              </a:rPr>
              <a:t> historia och Leos motto (finns i Avsnitt 1 i Utbildning för </a:t>
            </a:r>
            <a:r>
              <a:rPr lang="sv-SE" sz="1200" dirty="0" err="1">
                <a:solidFill>
                  <a:srgbClr val="55565A"/>
                </a:solidFill>
              </a:rPr>
              <a:t>leorådgivare</a:t>
            </a:r>
            <a:r>
              <a:rPr lang="sv-SE" sz="1200" dirty="0">
                <a:solidFill>
                  <a:srgbClr val="55565A"/>
                </a:solidFill>
              </a:rPr>
              <a:t>)</a:t>
            </a:r>
          </a:p>
          <a:p>
            <a:pPr marL="171450" indent="-171450">
              <a:buFont typeface="Arial" panose="020B0604020202020204" pitchFamily="34" charset="0"/>
              <a:buChar char="•"/>
            </a:pPr>
            <a:r>
              <a:rPr lang="sv-SE" sz="1200" dirty="0">
                <a:solidFill>
                  <a:srgbClr val="55565A"/>
                </a:solidFill>
              </a:rPr>
              <a:t>Om tjänstemän inte redan valts, välja/utnämna tjänstemän och tillhandahålla utbildning </a:t>
            </a:r>
          </a:p>
          <a:p>
            <a:pPr marL="171450" indent="-171450">
              <a:buFont typeface="Arial" panose="020B0604020202020204" pitchFamily="34" charset="0"/>
              <a:buChar char="•"/>
            </a:pPr>
            <a:r>
              <a:rPr lang="sv-SE" sz="1200" dirty="0">
                <a:solidFill>
                  <a:srgbClr val="55565A"/>
                </a:solidFill>
              </a:rPr>
              <a:t>Diskutera vad de vill göra under året – börja bilda kommittéer/arbetsgrupper för hjälpinsatser och insamlingsaktiviteter</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800" b="0" i="0">
                <a:solidFill>
                  <a:srgbClr val="000000"/>
                </a:solidFill>
                <a:effectLst/>
                <a:latin typeface="Calibri" panose="020F0502020204030204" pitchFamily="34" charset="0"/>
              </a:rPr>
              <a:t>Leos leder och rådgivare hjälper dem att göra detta. Webbsidan Positivt samarbete med Lions och Leos (på lionsclubs.org/sv) förklarar varför Lions och Leos bör arbeta tillsammans och ger exempel på hur de kan samarbeta.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sv-SE" sz="1200">
                <a:solidFill>
                  <a:srgbClr val="55565A"/>
                </a:solidFill>
                <a:latin typeface="Arial"/>
                <a:cs typeface="Arial"/>
              </a:rPr>
              <a:t>Se till att alla har ett jobb eller ett syfte</a:t>
            </a:r>
            <a:r>
              <a:rPr lang="sv-SE">
                <a:solidFill>
                  <a:srgbClr val="55565A"/>
                </a:solidFill>
                <a:latin typeface="Arial"/>
                <a:cs typeface="Arial"/>
              </a:rPr>
              <a:t> – identifiera deras talanger och uppmuntra dem att använda dem</a:t>
            </a:r>
          </a:p>
          <a:p>
            <a:pPr marL="285750" indent="-285750">
              <a:buFont typeface="Arial" panose="020B0604020202020204" pitchFamily="34" charset="0"/>
              <a:buChar char="•"/>
            </a:pPr>
            <a:r>
              <a:rPr lang="sv-SE" sz="1200">
                <a:solidFill>
                  <a:srgbClr val="55565A"/>
                </a:solidFill>
                <a:latin typeface="Arial" panose="020B0604020202020204" pitchFamily="34" charset="0"/>
                <a:cs typeface="Arial" panose="020B0604020202020204" pitchFamily="34" charset="0"/>
              </a:rPr>
              <a:t>Planera en önskelista för året och uppmuntra Leos att bestämma sitt eget fokus</a:t>
            </a:r>
          </a:p>
          <a:p>
            <a:pPr marL="285750" indent="-285750">
              <a:buFont typeface="Arial" panose="020B0604020202020204" pitchFamily="34" charset="0"/>
              <a:buChar char="•"/>
            </a:pPr>
            <a:r>
              <a:rPr lang="sv-SE" sz="1200">
                <a:solidFill>
                  <a:srgbClr val="55565A"/>
                </a:solidFill>
                <a:latin typeface="Arial" panose="020B0604020202020204" pitchFamily="34" charset="0"/>
                <a:cs typeface="Arial" panose="020B0604020202020204" pitchFamily="34" charset="0"/>
              </a:rPr>
              <a:t>Ge alla chansen att träffas – inklusive att träffa Lions – och hjälp dem att samarbeta</a:t>
            </a:r>
          </a:p>
          <a:p>
            <a:pPr marL="285750" indent="-285750">
              <a:buFont typeface="Arial" panose="020B0604020202020204" pitchFamily="34" charset="0"/>
              <a:buChar char="•"/>
            </a:pPr>
            <a:r>
              <a:rPr lang="sv-SE">
                <a:solidFill>
                  <a:srgbClr val="55565A"/>
                </a:solidFill>
                <a:latin typeface="Arial"/>
                <a:cs typeface="Arial"/>
              </a:rPr>
              <a:t>Lyssna på nya idéer</a:t>
            </a:r>
          </a:p>
          <a:p>
            <a:pPr marL="285750" indent="-285750">
              <a:buFont typeface="Arial" panose="020B0604020202020204" pitchFamily="34" charset="0"/>
              <a:buChar char="•"/>
            </a:pPr>
            <a:r>
              <a:rPr lang="sv-SE">
                <a:solidFill>
                  <a:srgbClr val="55565A"/>
                </a:solidFill>
                <a:latin typeface="Arial"/>
                <a:cs typeface="Arial"/>
              </a:rPr>
              <a:t>Tillåt dem att misslyckas och håll dem ansvariga</a:t>
            </a:r>
          </a:p>
          <a:p>
            <a:pPr marL="285750" indent="-285750">
              <a:buFont typeface="Arial" panose="020B0604020202020204" pitchFamily="34" charset="0"/>
              <a:buChar char="•"/>
            </a:pPr>
            <a:r>
              <a:rPr lang="sv-SE" sz="1200">
                <a:solidFill>
                  <a:srgbClr val="55565A"/>
                </a:solidFill>
                <a:latin typeface="Arial" panose="020B0604020202020204" pitchFamily="34" charset="0"/>
                <a:cs typeface="Arial" panose="020B0604020202020204" pitchFamily="34" charset="0"/>
              </a:rPr>
              <a:t>Ge omedelbar återkoppling  </a:t>
            </a:r>
          </a:p>
          <a:p>
            <a:pPr marL="285750" indent="-285750">
              <a:buFont typeface="Arial" panose="020B0604020202020204" pitchFamily="34" charset="0"/>
              <a:buChar char="•"/>
            </a:pPr>
            <a:r>
              <a:rPr lang="sv-SE" sz="1200">
                <a:solidFill>
                  <a:srgbClr val="55565A"/>
                </a:solidFill>
                <a:latin typeface="Arial" panose="020B0604020202020204" pitchFamily="34" charset="0"/>
                <a:cs typeface="Arial" panose="020B0604020202020204" pitchFamily="34" charset="0"/>
              </a:rPr>
              <a:t>Skapa förväntningar  </a:t>
            </a:r>
          </a:p>
          <a:p>
            <a:pPr marL="285750" indent="-285750">
              <a:buFont typeface="Arial" panose="020B0604020202020204" pitchFamily="34" charset="0"/>
              <a:buChar char="•"/>
            </a:pPr>
            <a:r>
              <a:rPr lang="sv-SE" sz="1200">
                <a:solidFill>
                  <a:srgbClr val="55565A"/>
                </a:solidFill>
                <a:latin typeface="Arial" panose="020B0604020202020204" pitchFamily="34" charset="0"/>
                <a:cs typeface="Arial" panose="020B0604020202020204" pitchFamily="34" charset="0"/>
              </a:rPr>
              <a:t>Bestäm hur ni ska kommunicera – är mobiltelefon eller e-post bättre? Hur ofta bör kommittéer/grupper träffas och kan en del av arbetet göras virtuellt? Hur ofta vill de få påminnelser?</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sv-SE" dirty="0">
                <a:solidFill>
                  <a:schemeClr val="tx1"/>
                </a:solidFill>
                <a:latin typeface="Arial" panose="020B0604020202020204" pitchFamily="34" charset="0"/>
                <a:cs typeface="Arial" panose="020B0604020202020204" pitchFamily="34" charset="0"/>
              </a:rPr>
              <a:t>Flera </a:t>
            </a:r>
            <a:r>
              <a:rPr lang="sv-SE" dirty="0" err="1">
                <a:solidFill>
                  <a:schemeClr val="tx1"/>
                </a:solidFill>
                <a:latin typeface="Arial" panose="020B0604020202020204" pitchFamily="34" charset="0"/>
                <a:cs typeface="Arial" panose="020B0604020202020204" pitchFamily="34" charset="0"/>
              </a:rPr>
              <a:t>leorådgivare</a:t>
            </a:r>
            <a:r>
              <a:rPr lang="sv-SE" dirty="0">
                <a:solidFill>
                  <a:schemeClr val="tx1"/>
                </a:solidFill>
                <a:latin typeface="Arial" panose="020B0604020202020204" pitchFamily="34" charset="0"/>
                <a:cs typeface="Arial" panose="020B0604020202020204" pitchFamily="34" charset="0"/>
              </a:rPr>
              <a:t> tillfrågades, och på följande bilder ser ni deras råd för att skapa ett positivt klimat, arbeta i grupp, lyssna aktivt och prioritera hjälpinsatser.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55565A"/>
                </a:solidFill>
                <a:latin typeface="Arial" charset="0"/>
                <a:ea typeface="+mn-ea"/>
                <a:cs typeface="Arial" charset="0"/>
              </a:rPr>
              <a:t>Det är Leos möte så låt dem sköta mötena som de vill, som de kom överens om i början av året och i enlighet med Stadgar och arbetsordning för leoklubb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55565A"/>
                </a:solidFill>
                <a:latin typeface="Arial" charset="0"/>
                <a:ea typeface="+mn-ea"/>
                <a:cs typeface="Arial" charset="0"/>
              </a:rPr>
              <a:t>Skapa en neutral miljö så att alla känner sig välkomna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55565A"/>
                </a:solidFill>
                <a:latin typeface="Arial" charset="0"/>
                <a:ea typeface="+mn-ea"/>
                <a:cs typeface="Arial" charset="0"/>
              </a:rPr>
              <a:t>Tillåt öppna diskussioner – försök att inte ta över för mycket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55565A"/>
                </a:solidFill>
                <a:latin typeface="Arial" charset="0"/>
                <a:ea typeface="+mn-ea"/>
                <a:cs typeface="Arial" charset="0"/>
              </a:rPr>
              <a:t>Ha roligt! Det kan innebära att bjuda på mat, inleda möten med isbrytare, lekar eller spel.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55565A"/>
                </a:solidFill>
                <a:latin typeface="Arial" charset="0"/>
                <a:ea typeface="+mn-ea"/>
                <a:cs typeface="Arial" charset="0"/>
              </a:rPr>
              <a:t>Anordna en fest i slutet av året för att fira alla deras prestationer. Under hela året skulle Leos kunna få biljetter för hjälpsamt beteende och vinna priser på festen.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Grupper kan bildas för hjälpinsatser och insamlingsaktiviteter samt för diskussioner på mötena</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Välj ett sätt att skapa grupper </a:t>
            </a:r>
          </a:p>
          <a:p>
            <a:pPr marL="742950" lvl="1"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Ta en kortlek: liknande sviter (hjärter, spader osv.) passar ihop</a:t>
            </a:r>
          </a:p>
          <a:p>
            <a:pPr marL="742950" lvl="1"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Räkna till fyra eller fem: Alla 1:or samlas här, 2:or samlas där osv.</a:t>
            </a:r>
          </a:p>
          <a:p>
            <a:pPr marL="742950" lvl="1"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Dela ut färgade pappersbitar: röda samlas här, blå samlas där osv.</a:t>
            </a:r>
          </a:p>
          <a:p>
            <a:pPr marL="742950" lvl="1"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Försök att bilda slumpmässiga grupper så att Leos kan lära känna varandra</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Diskutera normer för att arbeta tillsammans – vilka är normerna/förväntningarna för att arbeta tillsammans?</a:t>
            </a:r>
          </a:p>
          <a:p>
            <a:pPr marL="285750" indent="-285750">
              <a:buFont typeface="Arial,Sans-Serif" panose="020B0604020202020204" pitchFamily="34" charset="0"/>
              <a:buChar char="•"/>
            </a:pPr>
            <a:r>
              <a:rPr lang="sv-SE">
                <a:solidFill>
                  <a:srgbClr val="000000"/>
                </a:solidFill>
              </a:rPr>
              <a:t>Uppmuntra alla att delta och bidra</a:t>
            </a:r>
          </a:p>
          <a:p>
            <a:pPr marL="285750" indent="-285750">
              <a:buFont typeface="Arial,Sans-Serif" panose="020B0604020202020204" pitchFamily="34" charset="0"/>
              <a:buChar char="•"/>
            </a:pPr>
            <a:r>
              <a:rPr lang="sv-SE">
                <a:solidFill>
                  <a:srgbClr val="000000"/>
                </a:solidFill>
              </a:rPr>
              <a:t>Stöd nya idéer</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sv-SE" sz="1200">
                <a:solidFill>
                  <a:srgbClr val="55565A"/>
                </a:solidFill>
                <a:latin typeface="Arial" charset="0"/>
                <a:ea typeface="+mn-ea"/>
                <a:cs typeface="Arial" charset="0"/>
              </a:rPr>
              <a:t>Lyssna aktivt</a:t>
            </a:r>
          </a:p>
          <a:p>
            <a:pPr marL="171450" indent="-171450">
              <a:spcBef>
                <a:spcPts val="0"/>
              </a:spcBef>
              <a:spcAft>
                <a:spcPts val="1200"/>
              </a:spcAft>
              <a:buFont typeface="Arial" panose="020B0604020202020204" pitchFamily="34" charset="0"/>
              <a:buChar char="•"/>
              <a:defRPr/>
            </a:pPr>
            <a:r>
              <a:rPr lang="sv-SE" sz="1200">
                <a:solidFill>
                  <a:srgbClr val="55565A"/>
                </a:solidFill>
                <a:latin typeface="Arial" charset="0"/>
                <a:ea typeface="+mn-ea"/>
                <a:cs typeface="Arial" charset="0"/>
              </a:rPr>
              <a:t>Uppmuntra Leos att stänga av sina telefoner på möten</a:t>
            </a:r>
          </a:p>
          <a:p>
            <a:pPr marL="171450" indent="-171450">
              <a:spcBef>
                <a:spcPts val="0"/>
              </a:spcBef>
              <a:spcAft>
                <a:spcPts val="1200"/>
              </a:spcAft>
              <a:buFont typeface="Arial" panose="020B0604020202020204" pitchFamily="34" charset="0"/>
              <a:buChar char="•"/>
              <a:defRPr/>
            </a:pPr>
            <a:r>
              <a:rPr lang="sv-SE" sz="1200">
                <a:solidFill>
                  <a:srgbClr val="55565A"/>
                </a:solidFill>
                <a:latin typeface="Arial" charset="0"/>
                <a:ea typeface="+mn-ea"/>
                <a:cs typeface="Arial" charset="0"/>
              </a:rPr>
              <a:t>Ha ögonkontakt med Leos och uppmuntra dem att göra detsamma med andra</a:t>
            </a:r>
          </a:p>
          <a:p>
            <a:pPr marL="171450" indent="-171450">
              <a:spcBef>
                <a:spcPts val="0"/>
              </a:spcBef>
              <a:spcAft>
                <a:spcPts val="1200"/>
              </a:spcAft>
              <a:buFont typeface="Arial" panose="020B0604020202020204" pitchFamily="34" charset="0"/>
              <a:buChar char="•"/>
              <a:defRPr/>
            </a:pPr>
            <a:r>
              <a:rPr lang="sv-SE" sz="1200">
                <a:solidFill>
                  <a:srgbClr val="55565A"/>
                </a:solidFill>
                <a:latin typeface="Arial" charset="0"/>
                <a:ea typeface="+mn-ea"/>
                <a:cs typeface="Arial" charset="0"/>
              </a:rPr>
              <a:t>Ställ frågor under mötena för att se till att Leos är engagerade, och be dem att reflektera över sina erfarenheter efter att ha anordnat evenemang</a:t>
            </a:r>
          </a:p>
          <a:p>
            <a:pPr marL="171450" indent="-171450">
              <a:spcBef>
                <a:spcPts val="0"/>
              </a:spcBef>
              <a:spcAft>
                <a:spcPts val="1200"/>
              </a:spcAft>
              <a:buFont typeface="Arial" panose="020B0604020202020204" pitchFamily="34" charset="0"/>
              <a:buChar char="•"/>
              <a:defRPr/>
            </a:pPr>
            <a:r>
              <a:rPr lang="sv-SE" sz="1200">
                <a:solidFill>
                  <a:srgbClr val="55565A"/>
                </a:solidFill>
                <a:latin typeface="Arial" charset="0"/>
                <a:ea typeface="+mn-ea"/>
                <a:cs typeface="Arial" charset="0"/>
              </a:rPr>
              <a:t>Fastställ en dagordning i förväg för möten och dela den med Leos – och se till att följa den</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Hur kan du uppmuntra Leos att prioritera hjälpinsatser? </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Ge varje Leo möjlighet att leda – försök att låta olika personer ha ledande roller</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Ge aktivt beröm  </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Planera i förväg – se vägledning för projektplanering på lionsinternational.org</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Bedöm samhällets behov och skapa en handlingsplan  </a:t>
            </a:r>
          </a:p>
          <a:p>
            <a:pPr marL="285750" indent="-285750" algn="l" rtl="0" fontAlgn="base">
              <a:buFont typeface="Arial" panose="020B0604020202020204" pitchFamily="34" charset="0"/>
              <a:buChar char="•"/>
            </a:pPr>
            <a:r>
              <a:rPr lang="sv-SE" sz="1800" b="0" i="0">
                <a:solidFill>
                  <a:srgbClr val="000000"/>
                </a:solidFill>
                <a:effectLst/>
                <a:latin typeface="Calibri" panose="020F0502020204030204" pitchFamily="34" charset="0"/>
              </a:rPr>
              <a:t>Yngre Leos kan behöva lära sig hur man kontaktar personer – ge dem manus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800" b="0" i="0">
                <a:solidFill>
                  <a:srgbClr val="000000"/>
                </a:solidFill>
                <a:effectLst/>
                <a:latin typeface="Calibri" panose="020F0502020204030204" pitchFamily="34" charset="0"/>
              </a:rPr>
              <a:t>Betona betydelsen av att skapa relationer med samhället, inklusive att känna lokala tjänstemän och skolledare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sv-SE" sz="1800" b="0" i="0">
                <a:solidFill>
                  <a:srgbClr val="000000"/>
                </a:solidFill>
                <a:effectLst/>
                <a:latin typeface="Calibri" panose="020F0502020204030204" pitchFamily="34" charset="0"/>
              </a:rPr>
              <a:t>Lärande om hjälpinsatser är en utbildningsmetod som engagerar unga människor i att lära sig och tillämpa akademiska, sociala och personliga färdigheter på verkliga problem som förbättrar samhället. Detta är särskilt användbart för Alpha Leos eftersom de lär sig betydelsen av att ge tillbaka till sina samhällen.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Fem steg för att planera ett hjälpinsatsprojekt: </a:t>
            </a:r>
          </a:p>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Steg 1: Uppmuntra Leos att undersöka vad deras samhälle behöver. De kan fastställa sina egna färdigheter och intressen i förhållande till samhällets behov. </a:t>
            </a:r>
          </a:p>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Steg 2: Leos börjar förbereda och planera för sitt hjälpinsatsprojekt när de har valt vad de vill göra. </a:t>
            </a:r>
          </a:p>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Steg 3: Skrid till handling genom hjälpinsatsprojektet!</a:t>
            </a:r>
          </a:p>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Steg 4: Leos bör reflektera över hur projektet gick och samla in återkoppling från deltagarna. </a:t>
            </a:r>
          </a:p>
          <a:p>
            <a:pPr marL="0" indent="0" algn="l" rtl="0" fontAlgn="base">
              <a:buFont typeface="Arial" panose="020B0604020202020204" pitchFamily="34" charset="0"/>
              <a:buNone/>
            </a:pPr>
            <a:r>
              <a:rPr lang="sv-SE" sz="1800" b="0" i="0">
                <a:solidFill>
                  <a:srgbClr val="000000"/>
                </a:solidFill>
                <a:effectLst/>
                <a:latin typeface="Calibri" panose="020F0502020204030204" pitchFamily="34" charset="0"/>
              </a:rPr>
              <a:t>Steg 5: Visa och berätta för samhället – genom lokal marknadsföring och sociala medier – och nämn vilken påverkan hjälpinsatsprojektet haft. Se till att fira!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sv-SE" sz="1200" b="1">
                <a:solidFill>
                  <a:srgbClr val="FF0000"/>
                </a:solidFill>
                <a:latin typeface="Arial" panose="020B0604020202020204" pitchFamily="34" charset="0"/>
                <a:ea typeface="ＭＳ Ｐゴシック" pitchFamily="34" charset="-128"/>
                <a:cs typeface="Arial" panose="020B0604020202020204" pitchFamily="34" charset="0"/>
              </a:rPr>
              <a:t>Notering till instruktören: </a:t>
            </a:r>
            <a:r>
              <a:rPr lang="sv-SE" sz="1200">
                <a:solidFill>
                  <a:schemeClr val="tx1"/>
                </a:solidFill>
                <a:latin typeface="Arial" panose="020B0604020202020204" pitchFamily="34" charset="0"/>
                <a:ea typeface="ＭＳ Ｐゴシック" pitchFamily="34" charset="-128"/>
                <a:cs typeface="Arial" panose="020B0604020202020204" pitchFamily="34" charset="0"/>
              </a:rPr>
              <a:t>Denna utbildning är utformad att presentera alla avsnitt tillsammans eller som enstaka avsnitt. Den allmänna rekommendationen är att instruktörerna bör gå igenom materialet i varje avsnitt och därefter avgöra vilka avsnitt som är av störst intresse för leorådgivarna i området. Utbildningens instruktörer kan välja att dela upp avsnitten i mindre sessioner eller att dela upp utbildningsprogrammet.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sv-SE" sz="1200">
                <a:solidFill>
                  <a:srgbClr val="FF0000"/>
                </a:solidFill>
                <a:latin typeface="Arial" panose="020B0604020202020204" pitchFamily="34" charset="0"/>
                <a:ea typeface="ＭＳ Ｐゴシック" pitchFamily="34" charset="-128"/>
                <a:cs typeface="Arial" panose="020B0604020202020204" pitchFamily="34" charset="0"/>
              </a:rPr>
              <a:t>Varje avsnitt avslutas med en föreslagen aktivitet med reflektion eller diskussion. Aktiviteten med reflektion/diskussion kan användas på flera sätt:</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a:solidFill>
                  <a:srgbClr val="FF0000"/>
                </a:solidFill>
                <a:latin typeface="Arial" panose="020B0604020202020204" pitchFamily="34" charset="0"/>
                <a:ea typeface="ＭＳ Ｐゴシック" pitchFamily="34" charset="-128"/>
                <a:cs typeface="Arial" panose="020B0604020202020204" pitchFamily="34" charset="0"/>
              </a:rPr>
              <a:t>Individuell reflektion – uppmuntra deltagarna att göra egna noteringar av svaren</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a:solidFill>
                  <a:srgbClr val="FF0000"/>
                </a:solidFill>
                <a:latin typeface="Arial" panose="020B0604020202020204" pitchFamily="34" charset="0"/>
                <a:ea typeface="ＭＳ Ｐゴシック" pitchFamily="34" charset="-128"/>
                <a:cs typeface="Arial" panose="020B0604020202020204" pitchFamily="34" charset="0"/>
              </a:rPr>
              <a:t>Diskussion i stor grupp – använd blädderblock för att skriva upp svaren</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a:solidFill>
                  <a:srgbClr val="FF0000"/>
                </a:solidFill>
                <a:latin typeface="Arial" panose="020B0604020202020204" pitchFamily="34" charset="0"/>
                <a:ea typeface="ＭＳ Ｐゴシック" pitchFamily="34" charset="-128"/>
                <a:cs typeface="Arial" panose="020B0604020202020204" pitchFamily="34" charset="0"/>
              </a:rPr>
              <a:t>Diskussion i liten grupp – avsätt ytterligare tid till diskussion i små grupper, vilka därefter redovisar idéer och förslag till den stora gruppen</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a:solidFill>
                  <a:schemeClr val="tx1"/>
                </a:solidFill>
                <a:latin typeface="+mn-lt"/>
              </a:rPr>
              <a:t>Notering till instruktören: </a:t>
            </a:r>
            <a:r>
              <a:rPr lang="sv-SE">
                <a:solidFill>
                  <a:schemeClr val="tx1"/>
                </a:solidFill>
                <a:latin typeface="+mn-lt"/>
              </a:rPr>
              <a:t>Som valfri aktivitet i slutet av avsnitt 5 ber du deltagarna att använda 5 minuter till att diskutera sätt som de kan skapa en relationscentrerad gemenskap inom sin klubb. Uppmuntra dem att berätta om sina idéer för hela gruppen.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solidFill>
                <a:latin typeface="+mn-lt"/>
              </a:rPr>
              <a:t>Några exempel: Teamskapande aktiviteter, arbeta i grupper, tillhandahåll utbildning etc.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solidFill>
                  <a:schemeClr val="tx1"/>
                </a:solidFill>
                <a:latin typeface="+mn-lt"/>
              </a:rPr>
              <a:t>Uppskattad tid: 15 minuter</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a:latin typeface="Arial" pitchFamily="34" charset="0"/>
                <a:ea typeface="ＭＳ Ｐゴシック" pitchFamily="34" charset="-128"/>
              </a:rPr>
              <a:t>Detta avsnitt omfattar: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a:latin typeface="Arial" pitchFamily="34" charset="0"/>
                <a:ea typeface="ＭＳ Ｐゴシック" pitchFamily="34" charset="-128"/>
              </a:rPr>
              <a:t>Tips för att arbeta med Alphas jämfört med Omegas</a:t>
            </a:r>
          </a:p>
          <a:p>
            <a:pPr marL="742950" lvl="1" indent="-285750">
              <a:buFont typeface="Arial" panose="020B0604020202020204" pitchFamily="34" charset="0"/>
              <a:buChar char="•"/>
              <a:defRPr/>
            </a:pPr>
            <a:r>
              <a:rPr lang="sv-SE" sz="2800">
                <a:latin typeface="Arial" pitchFamily="34" charset="0"/>
                <a:ea typeface="ＭＳ Ｐゴシック" pitchFamily="34" charset="-128"/>
              </a:rPr>
              <a:t>Hur man startar ett Leo verksamhetsår</a:t>
            </a:r>
          </a:p>
          <a:p>
            <a:pPr marL="742950" lvl="1" indent="-285750">
              <a:buFont typeface="Arial" panose="020B0604020202020204" pitchFamily="34" charset="0"/>
              <a:buChar char="•"/>
              <a:defRPr/>
            </a:pPr>
            <a:r>
              <a:rPr lang="sv-SE" sz="2800">
                <a:latin typeface="Arial" pitchFamily="34" charset="0"/>
                <a:ea typeface="ＭＳ Ｐゴシック" pitchFamily="34" charset="-128"/>
              </a:rPr>
              <a:t>Betydelsen av relationer och skapandet av team</a:t>
            </a:r>
          </a:p>
          <a:p>
            <a:pPr marL="742950" lvl="1" indent="-285750">
              <a:buFont typeface="Arial" panose="020B0604020202020204" pitchFamily="34" charset="0"/>
              <a:buChar char="•"/>
              <a:defRPr/>
            </a:pPr>
            <a:r>
              <a:rPr lang="sv-SE" sz="2800">
                <a:latin typeface="Arial" pitchFamily="34" charset="0"/>
                <a:ea typeface="ＭＳ Ｐゴシック" pitchFamily="34" charset="-128"/>
              </a:rPr>
              <a:t>Ge Leos möjlighet att leda </a:t>
            </a:r>
          </a:p>
          <a:p>
            <a:pPr marL="742950" lvl="1" indent="-285750">
              <a:buFont typeface="Arial" panose="020B0604020202020204" pitchFamily="34" charset="0"/>
              <a:buChar char="•"/>
              <a:defRPr/>
            </a:pPr>
            <a:r>
              <a:rPr lang="sv-SE" sz="2800">
                <a:latin typeface="Arial" pitchFamily="34" charset="0"/>
                <a:ea typeface="ＭＳ Ｐゴシック" pitchFamily="34" charset="-128"/>
              </a:rPr>
              <a:t>Tips för att skapa ett positivt klimat, arbeta i grupp, lyssna aktivt och ledarskap/hjälpinsatser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a:t>Vid slutet av detta avsnitt bör deltagarna ha grundläggande kunskaper i att arbeta med yngre personer.</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Som Lion har du stor erfarenhet av att arbeta med dina kollegor. Hur kan arbete med yngre personer skilja sig från arbete med dina kamrater inom Lions? Vad kan du behöva tänka på? Hur kommer du att anpassa dig?</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latin typeface="Arial" panose="020B0604020202020204" pitchFamily="34" charset="0"/>
                <a:ea typeface="ＭＳ Ｐゴシック" pitchFamily="34" charset="-128"/>
                <a:cs typeface="Arial" panose="020B0604020202020204" pitchFamily="34" charset="0"/>
              </a:rPr>
              <a:t>Samtidigt som ungdomar och unga vuxna har många saker gemensamt befinner sig dessa två grupper på olika faser i livet och behöver därför aktiviteter som är anpassade till deras unika behov. Exempel: Tonåringar har sannolikt fullt upp med skolan och att ta examen från gymnasiet, medan unga vuxna i 20-årsåldern är redo att ta examen från universitetet och/eller börja sitt yrkesverksamma liv.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solidFill>
                  <a:schemeClr val="tx1"/>
                </a:solidFill>
                <a:latin typeface="Arial" panose="020B0604020202020204" pitchFamily="34" charset="0"/>
                <a:ea typeface="ＭＳ Ｐゴシック" pitchFamily="34" charset="-128"/>
                <a:cs typeface="Arial" panose="020B0604020202020204" pitchFamily="34" charset="0"/>
              </a:rPr>
              <a:t>Se Avsnitt 2 i Utbildning för </a:t>
            </a:r>
            <a:r>
              <a:rPr lang="sv-SE" i="1" dirty="0" err="1">
                <a:solidFill>
                  <a:schemeClr val="tx1"/>
                </a:solidFill>
                <a:latin typeface="Arial" panose="020B0604020202020204" pitchFamily="34" charset="0"/>
                <a:ea typeface="ＭＳ Ｐゴシック" pitchFamily="34" charset="-128"/>
                <a:cs typeface="Arial" panose="020B0604020202020204" pitchFamily="34" charset="0"/>
              </a:rPr>
              <a:t>leorådgivare</a:t>
            </a:r>
            <a:r>
              <a:rPr lang="sv-SE" i="1" dirty="0">
                <a:solidFill>
                  <a:schemeClr val="tx1"/>
                </a:solidFill>
                <a:latin typeface="Arial" panose="020B0604020202020204" pitchFamily="34" charset="0"/>
                <a:ea typeface="ＭＳ Ｐゴシック" pitchFamily="34" charset="-128"/>
                <a:cs typeface="Arial" panose="020B0604020202020204" pitchFamily="34" charset="0"/>
              </a:rPr>
              <a:t> för mer information om </a:t>
            </a:r>
            <a:r>
              <a:rPr lang="sv-SE" i="1" dirty="0" err="1">
                <a:solidFill>
                  <a:schemeClr val="tx1"/>
                </a:solidFill>
                <a:latin typeface="Arial" panose="020B0604020202020204" pitchFamily="34" charset="0"/>
                <a:ea typeface="ＭＳ Ｐゴシック" pitchFamily="34" charset="-128"/>
                <a:cs typeface="Arial" panose="020B0604020202020204" pitchFamily="34" charset="0"/>
              </a:rPr>
              <a:t>leorådgivarens</a:t>
            </a:r>
            <a:r>
              <a:rPr lang="sv-SE" i="1" dirty="0">
                <a:solidFill>
                  <a:schemeClr val="tx1"/>
                </a:solidFill>
                <a:latin typeface="Arial" panose="020B0604020202020204" pitchFamily="34" charset="0"/>
                <a:ea typeface="ＭＳ Ｐゴシック" pitchFamily="34" charset="-128"/>
                <a:cs typeface="Arial" panose="020B0604020202020204" pitchFamily="34" charset="0"/>
              </a:rPr>
              <a:t> specifika ansvarsområden.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sv-SE"/>
              <a:t>Som rådgivare spelar du en viktig roll i att bygga upp och upprätthålla en blomstrande leoklubb. Här är några viktiga komponenter för framgångsrika leoklubbar. De kommande bilderna förklarar mer om dessa koncept och hur man implementerar dem.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u="none">
                <a:solidFill>
                  <a:srgbClr val="000000"/>
                </a:solidFill>
                <a:latin typeface="Times New Roman"/>
                <a:cs typeface="Times New Roman"/>
              </a:rPr>
              <a:t>Leoklubbar som införlivar den här typen av utbildning och uppmuntrar sina medlemmar att utveckla dessa färdigheter upprätthåller positiva miljöer, och de bygger starka team som ett resultat av en relationscentrerad gemenskap.</a:t>
            </a:r>
          </a:p>
          <a:p>
            <a:pPr algn="l"/>
            <a:endParaRPr lang="en-US" sz="1800" b="0" i="0" u="none" strike="noStrike" baseline="0" dirty="0">
              <a:latin typeface="Times New Roman" panose="02020603050405020304" pitchFamily="18" charset="0"/>
            </a:endParaRPr>
          </a:p>
          <a:p>
            <a:pPr algn="l"/>
            <a:r>
              <a:rPr lang="sv-SE" sz="1800" b="0" i="0" u="none" strike="noStrike" baseline="0">
                <a:latin typeface="Times New Roman" panose="02020603050405020304" pitchFamily="18" charset="0"/>
              </a:rPr>
              <a:t>All SEL-utbildning baseras på undervisning i fem kärnkompetenser. I vägledningen </a:t>
            </a:r>
            <a:r>
              <a:rPr lang="sv-SE" sz="1800" b="0" i="1" u="none" strike="noStrike" baseline="0">
                <a:latin typeface="Times New Roman" panose="02020603050405020304" pitchFamily="18" charset="0"/>
              </a:rPr>
              <a:t>Säker och trygg</a:t>
            </a:r>
            <a:r>
              <a:rPr lang="sv-SE" sz="1800" b="0" i="0" u="none" strike="noStrike" baseline="0">
                <a:latin typeface="Times New Roman" panose="02020603050405020304" pitchFamily="18" charset="0"/>
              </a:rPr>
              <a:t> (2003) definierar Collaborative for Academic, Social and Emotional Learning (CASEL) dessa fem kärnkompetenser som:</a:t>
            </a:r>
          </a:p>
          <a:p>
            <a:pPr algn="l"/>
            <a:r>
              <a:rPr lang="sv-SE" sz="1800" b="1" i="1" u="none" strike="noStrike" baseline="0">
                <a:latin typeface="Times New Roman" panose="02020603050405020304" pitchFamily="18" charset="0"/>
              </a:rPr>
              <a:t>Självmedvetenhet: </a:t>
            </a:r>
            <a:r>
              <a:rPr lang="sv-SE" sz="1800" b="0" i="0" u="none" strike="noStrike" baseline="0">
                <a:latin typeface="Times New Roman" panose="02020603050405020304" pitchFamily="18" charset="0"/>
              </a:rPr>
              <a:t>Känna igen känslor när de uppstår, ha en realistisk bedömning av sin egen förmåga och en välgrundad känsla av självförtroende.</a:t>
            </a:r>
          </a:p>
          <a:p>
            <a:pPr algn="l"/>
            <a:r>
              <a:rPr lang="sv-SE" sz="1800" b="1" i="1" u="none" strike="noStrike" baseline="0">
                <a:latin typeface="Times New Roman" panose="02020603050405020304" pitchFamily="18" charset="0"/>
              </a:rPr>
              <a:t>Social medvetenhet: </a:t>
            </a:r>
            <a:r>
              <a:rPr lang="sv-SE" sz="1800" b="0" i="0" u="none" strike="noStrike" baseline="0">
                <a:latin typeface="Times New Roman" panose="02020603050405020304" pitchFamily="18" charset="0"/>
              </a:rPr>
              <a:t>Medveten om vad andra känner, att kunna se saker från deras perspektiv, uppskatta och interagera positivt med olika grupper.</a:t>
            </a:r>
          </a:p>
          <a:p>
            <a:pPr algn="l"/>
            <a:r>
              <a:rPr lang="sv-SE" sz="1800" b="1" i="1" u="none" strike="noStrike" baseline="0">
                <a:latin typeface="Times New Roman" panose="02020603050405020304" pitchFamily="18" charset="0"/>
              </a:rPr>
              <a:t>Självreglering: </a:t>
            </a:r>
            <a:r>
              <a:rPr lang="sv-SE" sz="1800" b="0" i="0" u="none" strike="noStrike" baseline="0">
                <a:latin typeface="Times New Roman" panose="02020603050405020304" pitchFamily="18" charset="0"/>
              </a:rPr>
              <a:t>Hantera känslor så att de underlättar snarare än stör den aktuella uppgiften, kunna skjuta upp omedelbar tillfredställelse för att uppnå mål, vara uthållig vid motgångar.</a:t>
            </a:r>
          </a:p>
          <a:p>
            <a:pPr algn="l"/>
            <a:r>
              <a:rPr lang="sv-SE" sz="1800" b="1" i="1" u="none" strike="noStrike" baseline="0">
                <a:latin typeface="Times New Roman" panose="02020603050405020304" pitchFamily="18" charset="0"/>
              </a:rPr>
              <a:t>Färdigheter kring relationer: </a:t>
            </a:r>
            <a:r>
              <a:rPr lang="sv-SE" sz="1800" b="0" i="0" u="none" strike="noStrike" baseline="0">
                <a:latin typeface="Times New Roman" panose="02020603050405020304" pitchFamily="18" charset="0"/>
              </a:rPr>
              <a:t>Hantera känslor i relationer på ett effektivt sätt, upprätta och upprätthålla sunda och givande relationer som bygger på samarbete, förhandla fram lösningar på konflikter, söka hjälp vid behov.</a:t>
            </a:r>
          </a:p>
          <a:p>
            <a:pPr algn="l"/>
            <a:r>
              <a:rPr lang="sv-SE" sz="1800" b="1" i="1" u="none" strike="noStrike" baseline="0">
                <a:latin typeface="Times New Roman" panose="02020603050405020304" pitchFamily="18" charset="0"/>
              </a:rPr>
              <a:t>Ansvarsfullt beslutsfattande: </a:t>
            </a:r>
            <a:r>
              <a:rPr lang="sv-SE" sz="1800" b="0" i="0" u="none" strike="noStrike" baseline="0">
                <a:latin typeface="Times New Roman" panose="02020603050405020304" pitchFamily="18" charset="0"/>
              </a:rPr>
              <a:t>Bedöma risker korrekt, fatta beslut genom att överväga alla relevanta faktorer och sannolika konsekvenser</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Forskning bekräftar att en relationscentrerad gemenskap bygger uthållighet och maximerar unga människors förmåga till akademisk inlärning och att trivas socialt och känslomässigt. </a:t>
            </a:r>
            <a:r>
              <a:rPr lang="sv-SE" dirty="0">
                <a:solidFill>
                  <a:srgbClr val="FF0000"/>
                </a:solidFill>
              </a:rPr>
              <a:t>När medlemmarna i din klubb upplever den här typen av gemenskap är det mer troligt att de stannar kvar, är entusiastiska över att göra hjälpinsatser tillsammans och vill bjuda in andra att delta.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sv-SE" sz="1800">
                <a:solidFill>
                  <a:schemeClr val="tx1"/>
                </a:solidFill>
                <a:effectLst/>
                <a:latin typeface="Segoe UI" panose="020B0502040204020203" pitchFamily="34" charset="0"/>
                <a:cs typeface="Arial" panose="020B0604020202020204" pitchFamily="34" charset="0"/>
              </a:rPr>
              <a:t>Följande bilder visar exempel på hur du kan skapa en relationscentrerad gemenskap, inklusive skapande av team och tekniker för att ge Leos möjlighet att leda.</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sv-SE" sz="4000" b="1">
                <a:solidFill>
                  <a:srgbClr val="55565A"/>
                </a:solidFill>
                <a:latin typeface="Arial Black" panose="020B0604020202020204" pitchFamily="34" charset="0"/>
                <a:cs typeface="Arial" panose="020B0604020202020204" pitchFamily="34" charset="0"/>
              </a:rPr>
              <a:t>Leoklubbens rådgivare </a:t>
            </a:r>
          </a:p>
          <a:p>
            <a:r>
              <a:rPr lang="sv-SE" sz="4000" b="1">
                <a:solidFill>
                  <a:srgbClr val="55565A"/>
                </a:solidFill>
                <a:latin typeface="Arial Black" panose="020B0604020202020204" pitchFamily="34" charset="0"/>
                <a:cs typeface="Arial" panose="020B0604020202020204" pitchFamily="34" charset="0"/>
              </a:rPr>
              <a:t>Utbildning och information</a:t>
            </a:r>
          </a:p>
          <a:p>
            <a:pPr>
              <a:lnSpc>
                <a:spcPct val="150000"/>
              </a:lnSpc>
            </a:pPr>
            <a:r>
              <a:rPr lang="sv-SE" sz="2800">
                <a:solidFill>
                  <a:srgbClr val="00AC69"/>
                </a:solidFill>
                <a:latin typeface="Arial" panose="020B0604020202020204" pitchFamily="34" charset="0"/>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rgbClr val="55565A"/>
                </a:solidFill>
                <a:latin typeface="Arial"/>
                <a:ea typeface="ヒラギノ角ゴ Pro W3"/>
                <a:cs typeface="Arial"/>
              </a:rPr>
              <a:t>Skapa en sund, relationscentrerad gemenskap</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Hälsa på och gör en kort avstämning med varje ung person varje gång ni samlas. </a:t>
            </a:r>
          </a:p>
          <a:p>
            <a:pPr marL="457200" indent="-45720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Upprätta gemensamma överenskommelser som ska användas under möten och närhelst Leos samlas.</a:t>
            </a:r>
          </a:p>
          <a:p>
            <a:pPr marL="457200" indent="-457200">
              <a:buFont typeface="Arial" panose="020B0604020202020204" pitchFamily="34" charset="0"/>
              <a:buChar char="•"/>
            </a:pPr>
            <a:r>
              <a:rPr lang="sv-SE" sz="2800">
                <a:solidFill>
                  <a:srgbClr val="55565A"/>
                </a:solidFill>
                <a:latin typeface="Arial"/>
                <a:cs typeface="Arial"/>
              </a:rPr>
              <a:t>När Leos arbetar med något eller planerar sina hjälpinsatser, se till att varje ung person spelar en roll baserad på deras egna intressen, förmågor och talanger.</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sv-SE">
                <a:solidFill>
                  <a:srgbClr val="55565A"/>
                </a:solidFill>
                <a:latin typeface="Arial" panose="020B0604020202020204" pitchFamily="34" charset="0"/>
                <a:cs typeface="Arial" panose="020B0604020202020204" pitchFamily="34" charset="0"/>
              </a:rPr>
              <a:t>Anpassat från</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a:solidFill>
                  <a:srgbClr val="616262"/>
                </a:solidFill>
                <a:latin typeface="Arial" panose="020B0604020202020204" pitchFamily="34" charset="0"/>
                <a:cs typeface="Arial" panose="020B0604020202020204" pitchFamily="34" charset="0"/>
              </a:rPr>
              <a:t>Skapande av team</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677656"/>
          </a:xfrm>
          <a:prstGeom prst="rect">
            <a:avLst/>
          </a:prstGeom>
          <a:noFill/>
        </p:spPr>
        <p:txBody>
          <a:bodyPr wrap="square" lIns="91440" tIns="45720" rIns="91440" bIns="45720" rtlCol="0" anchor="t">
            <a:spAutoFit/>
          </a:bodyPr>
          <a:lstStyle/>
          <a:p>
            <a:r>
              <a:rPr lang="sv-SE" sz="2800">
                <a:solidFill>
                  <a:srgbClr val="55565A"/>
                </a:solidFill>
                <a:latin typeface="Arial" panose="020B0604020202020204" pitchFamily="34" charset="0"/>
                <a:cs typeface="Arial" panose="020B0604020202020204" pitchFamily="34" charset="0"/>
              </a:rPr>
              <a:t>Skapa möjligheter för Leos att få kontakt med varandra och lära känna varandra.</a:t>
            </a:r>
          </a:p>
          <a:p>
            <a:endParaRPr lang="en-US" sz="2800" dirty="0">
              <a:solidFill>
                <a:srgbClr val="55565A"/>
              </a:solidFill>
              <a:latin typeface="Arial" panose="020B0604020202020204" pitchFamily="34" charset="0"/>
              <a:cs typeface="Arial" panose="020B0604020202020204" pitchFamily="34" charset="0"/>
            </a:endParaRPr>
          </a:p>
          <a:p>
            <a:r>
              <a:rPr lang="sv-SE" sz="2800">
                <a:solidFill>
                  <a:srgbClr val="55565A"/>
                </a:solidFill>
                <a:latin typeface="Arial"/>
                <a:cs typeface="Arial"/>
              </a:rPr>
              <a:t>Anordna energikickar och aktiviteter som främjar skapande av team för att skapa kontakter och en känsla av tillhörighet.</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rgbClr val="55565A"/>
                </a:solidFill>
              </a:rPr>
              <a:t>Starta ett Leo verksamhetsår</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Hjälp leomedlemmarna att lära känna varandra och dig</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Upprätta en gemensam överenskommelse tillsammans som en grupp</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Berätta om leoklubbprogrammets historia och Leos motto </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Val/utnämning av tjänstemän samt utbildning</a:t>
            </a:r>
          </a:p>
          <a:p>
            <a:pPr marL="285750" indent="-285750">
              <a:buFont typeface="Arial" panose="020B0604020202020204" pitchFamily="34" charset="0"/>
              <a:buChar char="•"/>
            </a:pPr>
            <a:r>
              <a:rPr lang="sv-SE" sz="2800">
                <a:solidFill>
                  <a:srgbClr val="55565A"/>
                </a:solidFill>
                <a:latin typeface="Arial"/>
                <a:cs typeface="Arial"/>
              </a:rPr>
              <a:t>Diskutera vad de vill göra och åstadkomma under året</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a:solidFill>
                  <a:srgbClr val="616262"/>
                </a:solidFill>
                <a:latin typeface="Arial" panose="020B0604020202020204" pitchFamily="34" charset="0"/>
                <a:cs typeface="Arial" panose="020B0604020202020204" pitchFamily="34" charset="0"/>
              </a:rPr>
              <a:t>Ge Leos möjlighet att leda</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2800">
                <a:solidFill>
                  <a:srgbClr val="55565A"/>
                </a:solidFill>
                <a:latin typeface="Arial"/>
                <a:cs typeface="Arial"/>
              </a:rPr>
              <a:t>Skapa förväntningar </a:t>
            </a:r>
          </a:p>
          <a:p>
            <a:pPr marL="285750" indent="-285750">
              <a:buFont typeface="Arial" panose="020B0604020202020204" pitchFamily="34" charset="0"/>
              <a:buChar char="•"/>
            </a:pPr>
            <a:r>
              <a:rPr lang="sv-SE" sz="2800">
                <a:solidFill>
                  <a:srgbClr val="55565A"/>
                </a:solidFill>
                <a:latin typeface="Arial"/>
                <a:cs typeface="Arial"/>
              </a:rPr>
              <a:t>Identifiera talanger, uppmuntra till att använda dem</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Se till att alla har ett jobb eller ett syfte</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Planera en önskelista för året  </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Ge alla en chans att träffas</a:t>
            </a:r>
          </a:p>
          <a:p>
            <a:pPr marL="285750" indent="-285750">
              <a:buFont typeface="Arial" panose="020B0604020202020204" pitchFamily="34" charset="0"/>
              <a:buChar char="•"/>
            </a:pPr>
            <a:r>
              <a:rPr lang="sv-SE" sz="2800">
                <a:solidFill>
                  <a:srgbClr val="55565A"/>
                </a:solidFill>
                <a:latin typeface="Arial"/>
                <a:cs typeface="Arial"/>
              </a:rPr>
              <a:t>Lyssna på nya idéer</a:t>
            </a:r>
          </a:p>
          <a:p>
            <a:pPr marL="285750" indent="-285750">
              <a:buFont typeface="Arial" panose="020B0604020202020204" pitchFamily="34" charset="0"/>
              <a:buChar char="•"/>
            </a:pPr>
            <a:r>
              <a:rPr lang="sv-SE" sz="2800">
                <a:solidFill>
                  <a:srgbClr val="55565A"/>
                </a:solidFill>
                <a:latin typeface="Arial"/>
                <a:cs typeface="Arial"/>
              </a:rPr>
              <a:t>Tillåt dem att misslyckas och håll dem ansvariga</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Ge omedelbar återkoppling  </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Bestäm hur ni ska kommunicera med varandra</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sv-SE" sz="4000" b="1">
                <a:solidFill>
                  <a:schemeClr val="bg1">
                    <a:alpha val="99000"/>
                  </a:schemeClr>
                </a:solidFill>
                <a:latin typeface="Arial Black" panose="020B0604020202020204" pitchFamily="34" charset="0"/>
                <a:ea typeface="Arial" charset="0"/>
                <a:cs typeface="Arial Black" panose="020B0604020202020204" pitchFamily="34" charset="0"/>
              </a:rPr>
              <a:t>Tips från Leorådgivare</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sv-SE" sz="3200" b="1">
                <a:solidFill>
                  <a:schemeClr val="bg1"/>
                </a:solidFill>
                <a:latin typeface="Arial" panose="020B0604020202020204" pitchFamily="34" charset="0"/>
                <a:cs typeface="Arial" panose="020B0604020202020204" pitchFamily="34" charset="0"/>
              </a:rPr>
              <a:t>Skapa ett positivt klimat</a:t>
            </a:r>
          </a:p>
          <a:p>
            <a:pPr marL="342900" indent="-342900">
              <a:spcAft>
                <a:spcPts val="600"/>
              </a:spcAft>
              <a:buFont typeface="Arial" panose="020B0604020202020204" pitchFamily="34" charset="0"/>
              <a:buChar char="•"/>
            </a:pPr>
            <a:r>
              <a:rPr lang="sv-SE" sz="2400">
                <a:solidFill>
                  <a:schemeClr val="bg1"/>
                </a:solidFill>
                <a:latin typeface="Arial" panose="020B0604020202020204" pitchFamily="34" charset="0"/>
                <a:cs typeface="Arial" panose="020B0604020202020204" pitchFamily="34" charset="0"/>
              </a:rPr>
              <a:t>Det är Leos möte  </a:t>
            </a:r>
          </a:p>
          <a:p>
            <a:pPr marL="342900" indent="-342900">
              <a:spcAft>
                <a:spcPts val="600"/>
              </a:spcAft>
              <a:buFont typeface="Arial" panose="020B0604020202020204" pitchFamily="34" charset="0"/>
              <a:buChar char="•"/>
            </a:pPr>
            <a:r>
              <a:rPr lang="sv-SE" sz="2400">
                <a:solidFill>
                  <a:schemeClr val="bg1"/>
                </a:solidFill>
                <a:latin typeface="Arial" panose="020B0604020202020204" pitchFamily="34" charset="0"/>
                <a:cs typeface="Arial" panose="020B0604020202020204" pitchFamily="34" charset="0"/>
              </a:rPr>
              <a:t>Neutral miljö  </a:t>
            </a:r>
          </a:p>
          <a:p>
            <a:pPr marL="342900" indent="-342900">
              <a:spcAft>
                <a:spcPts val="600"/>
              </a:spcAft>
              <a:buFont typeface="Arial" panose="020B0604020202020204" pitchFamily="34" charset="0"/>
              <a:buChar char="•"/>
            </a:pPr>
            <a:r>
              <a:rPr lang="sv-SE" sz="2400">
                <a:solidFill>
                  <a:schemeClr val="bg1"/>
                </a:solidFill>
                <a:latin typeface="Arial" panose="020B0604020202020204" pitchFamily="34" charset="0"/>
                <a:cs typeface="Arial" panose="020B0604020202020204" pitchFamily="34" charset="0"/>
              </a:rPr>
              <a:t>Öppna diskussioner  </a:t>
            </a:r>
          </a:p>
          <a:p>
            <a:pPr marL="342900" indent="-342900">
              <a:spcAft>
                <a:spcPts val="600"/>
              </a:spcAft>
              <a:buFont typeface="Arial" panose="020B0604020202020204" pitchFamily="34" charset="0"/>
              <a:buChar char="•"/>
            </a:pPr>
            <a:r>
              <a:rPr lang="sv-SE" sz="2400">
                <a:solidFill>
                  <a:schemeClr val="bg1"/>
                </a:solidFill>
                <a:latin typeface="Arial" panose="020B0604020202020204" pitchFamily="34" charset="0"/>
                <a:cs typeface="Arial" panose="020B0604020202020204" pitchFamily="34" charset="0"/>
              </a:rPr>
              <a:t>Ha roligt!  </a:t>
            </a:r>
          </a:p>
          <a:p>
            <a:pPr marL="342900" indent="-342900">
              <a:spcAft>
                <a:spcPts val="600"/>
              </a:spcAft>
              <a:buFont typeface="Arial" panose="020B0604020202020204" pitchFamily="34" charset="0"/>
              <a:buChar char="•"/>
            </a:pPr>
            <a:r>
              <a:rPr lang="sv-SE" sz="2400">
                <a:solidFill>
                  <a:schemeClr val="bg1"/>
                </a:solidFill>
                <a:latin typeface="Arial" panose="020B0604020202020204" pitchFamily="34" charset="0"/>
                <a:cs typeface="Arial" panose="020B0604020202020204" pitchFamily="34" charset="0"/>
              </a:rPr>
              <a:t>Mat och lekar</a:t>
            </a:r>
          </a:p>
          <a:p>
            <a:pPr marL="342900" indent="-342900">
              <a:spcAft>
                <a:spcPts val="600"/>
              </a:spcAft>
              <a:buFont typeface="Arial" panose="020B0604020202020204" pitchFamily="34" charset="0"/>
              <a:buChar char="•"/>
            </a:pPr>
            <a:r>
              <a:rPr lang="sv-SE" sz="2400">
                <a:solidFill>
                  <a:schemeClr val="bg1"/>
                </a:solidFill>
                <a:latin typeface="Arial" panose="020B0604020202020204" pitchFamily="34" charset="0"/>
                <a:cs typeface="Arial" panose="020B0604020202020204" pitchFamily="34" charset="0"/>
              </a:rPr>
              <a:t>Fest vid årets slut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a:solidFill>
                  <a:srgbClr val="616262"/>
                </a:solidFill>
                <a:latin typeface="Arial" panose="020B0604020202020204" pitchFamily="34" charset="0"/>
                <a:cs typeface="Arial" panose="020B0604020202020204" pitchFamily="34" charset="0"/>
              </a:rPr>
              <a:t>Arbeta i grupper</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Bilda kommittéer för hjälpinsatser och insamlingsaktiviteter</a:t>
            </a:r>
          </a:p>
          <a:p>
            <a:pPr marL="914400" lvl="1" indent="-457200">
              <a:buFont typeface="Courier New" panose="02070309020205020404" pitchFamily="49" charset="0"/>
              <a:buChar char="o"/>
            </a:pPr>
            <a:r>
              <a:rPr lang="sv-SE" sz="2800">
                <a:solidFill>
                  <a:srgbClr val="55565A"/>
                </a:solidFill>
                <a:latin typeface="Arial" panose="020B0604020202020204" pitchFamily="34" charset="0"/>
                <a:cs typeface="Arial" panose="020B0604020202020204" pitchFamily="34" charset="0"/>
              </a:rPr>
              <a:t>Låt Leos välja vad som intresserar dem mest</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För diskussioner på möten, hitta ett kreativt sätt att bilda grupper och bryta upp sedvanliga grupperingar  </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Diskutera normer för att arbeta tillsammans  </a:t>
            </a:r>
          </a:p>
          <a:p>
            <a:pPr marL="285750" indent="-285750">
              <a:buFont typeface="Arial" panose="020B0604020202020204" pitchFamily="34" charset="0"/>
              <a:buChar char="•"/>
            </a:pPr>
            <a:r>
              <a:rPr lang="sv-SE" sz="2800">
                <a:solidFill>
                  <a:srgbClr val="55565A"/>
                </a:solidFill>
                <a:latin typeface="Arial"/>
                <a:cs typeface="Arial"/>
              </a:rPr>
              <a:t>Uppmuntra alla att delta och bidra</a:t>
            </a:r>
          </a:p>
          <a:p>
            <a:pPr marL="285750" indent="-285750">
              <a:buFont typeface="Arial" panose="020B0604020202020204" pitchFamily="34" charset="0"/>
              <a:buChar char="•"/>
            </a:pPr>
            <a:r>
              <a:rPr lang="sv-SE" sz="2800">
                <a:solidFill>
                  <a:srgbClr val="55565A"/>
                </a:solidFill>
                <a:latin typeface="Arial"/>
                <a:cs typeface="Arial"/>
              </a:rPr>
              <a:t>Stöd nya idéer </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rgbClr val="616262"/>
                </a:solidFill>
              </a:rPr>
              <a:t>Lyssna aktivt</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49805333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a:solidFill>
                  <a:srgbClr val="616262"/>
                </a:solidFill>
                <a:latin typeface="Arial" panose="020B0604020202020204" pitchFamily="34" charset="0"/>
                <a:cs typeface="Arial" panose="020B0604020202020204" pitchFamily="34" charset="0"/>
              </a:rPr>
              <a:t>Prioritera hjälpinsatser</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pPr marL="285750" indent="-285750">
              <a:buFont typeface="Arial" panose="020B0604020202020204" pitchFamily="34" charset="0"/>
              <a:buChar char="•"/>
            </a:pPr>
            <a:r>
              <a:rPr lang="sv-SE" sz="2800" dirty="0">
                <a:solidFill>
                  <a:srgbClr val="55565A"/>
                </a:solidFill>
                <a:latin typeface="Arial" panose="020B0604020202020204" pitchFamily="34" charset="0"/>
                <a:cs typeface="Arial" panose="020B0604020202020204" pitchFamily="34" charset="0"/>
              </a:rPr>
              <a:t>Ge varje Leo möjlighet att leda</a:t>
            </a:r>
          </a:p>
          <a:p>
            <a:pPr marL="285750" indent="-285750">
              <a:buFont typeface="Arial" panose="020B0604020202020204" pitchFamily="34" charset="0"/>
              <a:buChar char="•"/>
            </a:pPr>
            <a:r>
              <a:rPr lang="sv-SE" sz="2800" dirty="0">
                <a:solidFill>
                  <a:srgbClr val="55565A"/>
                </a:solidFill>
                <a:latin typeface="Arial" panose="020B0604020202020204" pitchFamily="34" charset="0"/>
                <a:cs typeface="Arial" panose="020B0604020202020204" pitchFamily="34" charset="0"/>
              </a:rPr>
              <a:t>Ge aktivt beröm  </a:t>
            </a:r>
          </a:p>
          <a:p>
            <a:pPr marL="285750" indent="-285750">
              <a:buFont typeface="Arial" panose="020B0604020202020204" pitchFamily="34" charset="0"/>
              <a:buChar char="•"/>
            </a:pPr>
            <a:r>
              <a:rPr lang="sv-SE" sz="2800" dirty="0">
                <a:solidFill>
                  <a:srgbClr val="55565A"/>
                </a:solidFill>
                <a:latin typeface="Arial" panose="020B0604020202020204" pitchFamily="34" charset="0"/>
                <a:cs typeface="Arial" panose="020B0604020202020204" pitchFamily="34" charset="0"/>
              </a:rPr>
              <a:t>Förbered i god tid  </a:t>
            </a:r>
          </a:p>
          <a:p>
            <a:pPr marL="285750" indent="-285750">
              <a:buFont typeface="Arial" panose="020B0604020202020204" pitchFamily="34" charset="0"/>
              <a:buChar char="•"/>
            </a:pPr>
            <a:r>
              <a:rPr lang="sv-SE" sz="2800" dirty="0">
                <a:solidFill>
                  <a:srgbClr val="55565A"/>
                </a:solidFill>
                <a:latin typeface="Arial" panose="020B0604020202020204" pitchFamily="34" charset="0"/>
                <a:cs typeface="Arial" panose="020B0604020202020204" pitchFamily="34" charset="0"/>
              </a:rPr>
              <a:t>Skapa en bedömning av samhället och handlingsplaner  </a:t>
            </a:r>
          </a:p>
          <a:p>
            <a:pPr marL="285750" indent="-285750">
              <a:buFont typeface="Arial" panose="020B0604020202020204" pitchFamily="34" charset="0"/>
              <a:buChar char="•"/>
            </a:pPr>
            <a:r>
              <a:rPr lang="sv-SE" sz="2800" dirty="0">
                <a:solidFill>
                  <a:srgbClr val="55565A"/>
                </a:solidFill>
                <a:latin typeface="Arial" panose="020B0604020202020204" pitchFamily="34" charset="0"/>
                <a:cs typeface="Arial" panose="020B0604020202020204" pitchFamily="34" charset="0"/>
              </a:rPr>
              <a:t>Lär Leos hur man skapar relationer med samhället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sv-SE" sz="3200">
                <a:solidFill>
                  <a:srgbClr val="616262"/>
                </a:solidFill>
                <a:latin typeface="Arial" panose="020B0604020202020204" pitchFamily="34" charset="0"/>
                <a:cs typeface="Arial" panose="020B0604020202020204" pitchFamily="34" charset="0"/>
              </a:rPr>
              <a:t>Fem steg i lärandet om hjälpinsatser</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sv-SE" sz="2800">
                <a:solidFill>
                  <a:srgbClr val="55565A"/>
                </a:solidFill>
                <a:latin typeface="Arial" panose="020B0604020202020204" pitchFamily="34" charset="0"/>
                <a:cs typeface="Arial" panose="020B0604020202020204" pitchFamily="34" charset="0"/>
              </a:rPr>
              <a:t>Steg 1: Granskning</a:t>
            </a:r>
          </a:p>
          <a:p>
            <a:r>
              <a:rPr lang="sv-SE" sz="2800">
                <a:solidFill>
                  <a:srgbClr val="55565A"/>
                </a:solidFill>
                <a:latin typeface="Arial" panose="020B0604020202020204" pitchFamily="34" charset="0"/>
                <a:cs typeface="Arial" panose="020B0604020202020204" pitchFamily="34" charset="0"/>
              </a:rPr>
              <a:t>Steg 2: Förberedelser och planering</a:t>
            </a:r>
          </a:p>
          <a:p>
            <a:r>
              <a:rPr lang="sv-SE" sz="2800">
                <a:solidFill>
                  <a:srgbClr val="55565A"/>
                </a:solidFill>
                <a:latin typeface="Arial" panose="020B0604020202020204" pitchFamily="34" charset="0"/>
                <a:cs typeface="Arial" panose="020B0604020202020204" pitchFamily="34" charset="0"/>
              </a:rPr>
              <a:t>Steg 3: Handling</a:t>
            </a:r>
          </a:p>
          <a:p>
            <a:r>
              <a:rPr lang="sv-SE" sz="2800">
                <a:solidFill>
                  <a:srgbClr val="55565A"/>
                </a:solidFill>
                <a:latin typeface="Arial" panose="020B0604020202020204" pitchFamily="34" charset="0"/>
                <a:cs typeface="Arial" panose="020B0604020202020204" pitchFamily="34" charset="0"/>
              </a:rPr>
              <a:t>Steg 4: Reflektion</a:t>
            </a:r>
          </a:p>
          <a:p>
            <a:r>
              <a:rPr lang="sv-SE" sz="2800">
                <a:solidFill>
                  <a:srgbClr val="55565A"/>
                </a:solidFill>
                <a:latin typeface="Arial" panose="020B0604020202020204" pitchFamily="34" charset="0"/>
                <a:cs typeface="Arial" panose="020B0604020202020204" pitchFamily="34" charset="0"/>
              </a:rPr>
              <a:t>Steg 5: Uppvisning och firande</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sv-SE">
                <a:solidFill>
                  <a:srgbClr val="55565A"/>
                </a:solidFill>
                <a:latin typeface="Arial" panose="020B0604020202020204" pitchFamily="34" charset="0"/>
                <a:cs typeface="Arial" panose="020B0604020202020204" pitchFamily="34" charset="0"/>
              </a:rPr>
              <a:t>Anpassat från</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20880" cy="3333280"/>
            <a:chOff x="4739767" y="1033790"/>
            <a:chExt cx="8240314"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sv-SE" sz="2000" b="1">
                  <a:solidFill>
                    <a:srgbClr val="407CCA"/>
                  </a:solidFill>
                  <a:latin typeface="Arial" panose="020B0604020202020204" pitchFamily="34" charset="0"/>
                  <a:cs typeface="Arial" panose="020B0604020202020204" pitchFamily="34" charset="0"/>
                </a:rPr>
                <a:t>Avsnitt 1</a:t>
              </a:r>
              <a:r>
                <a:rPr lang="sv-SE" sz="2000">
                  <a:latin typeface="Arial" panose="020B0604020202020204" pitchFamily="34" charset="0"/>
                  <a:cs typeface="Arial" panose="020B0604020202020204" pitchFamily="34" charset="0"/>
                </a:rPr>
                <a:t> </a:t>
              </a:r>
              <a:r>
                <a:rPr lang="sv-SE" sz="2000">
                  <a:solidFill>
                    <a:srgbClr val="EBB700"/>
                  </a:solidFill>
                  <a:latin typeface="Arial" panose="020B0604020202020204" pitchFamily="34" charset="0"/>
                  <a:cs typeface="Arial" panose="020B0604020202020204" pitchFamily="34" charset="0"/>
                </a:rPr>
                <a:t>//</a:t>
              </a:r>
              <a:r>
                <a:rPr lang="sv-SE" sz="2000">
                  <a:solidFill>
                    <a:srgbClr val="55565A"/>
                  </a:solidFill>
                  <a:latin typeface="Arial" panose="020B0604020202020204" pitchFamily="34" charset="0"/>
                  <a:cs typeface="Arial" panose="020B0604020202020204" pitchFamily="34" charset="0"/>
                </a:rPr>
                <a:t> Leoklubbprogrammet – översikt</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sv-SE" sz="2000" b="1">
                  <a:solidFill>
                    <a:srgbClr val="407CCA"/>
                  </a:solidFill>
                  <a:latin typeface="Arial" panose="020B0604020202020204" pitchFamily="34" charset="0"/>
                  <a:cs typeface="Arial" panose="020B0604020202020204" pitchFamily="34" charset="0"/>
                </a:rPr>
                <a:t>Avsnitt 2</a:t>
              </a:r>
              <a:r>
                <a:rPr lang="sv-SE" sz="2000">
                  <a:solidFill>
                    <a:srgbClr val="EBB700"/>
                  </a:solidFill>
                  <a:latin typeface="Arial" panose="020B0604020202020204" pitchFamily="34" charset="0"/>
                  <a:cs typeface="Arial" panose="020B0604020202020204" pitchFamily="34" charset="0"/>
                </a:rPr>
                <a:t> // </a:t>
              </a:r>
              <a:r>
                <a:rPr lang="sv-SE" sz="2000">
                  <a:solidFill>
                    <a:srgbClr val="55565A"/>
                  </a:solidFill>
                  <a:latin typeface="Arial" panose="020B0604020202020204" pitchFamily="34" charset="0"/>
                  <a:cs typeface="Arial" panose="020B0604020202020204" pitchFamily="34" charset="0"/>
                </a:rPr>
                <a:t>Rollen som leorådgivare</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sv-SE" sz="2000" b="1">
                  <a:solidFill>
                    <a:srgbClr val="407CCA"/>
                  </a:solidFill>
                  <a:latin typeface="Arial" panose="020B0604020202020204" pitchFamily="34" charset="0"/>
                  <a:cs typeface="Arial" panose="020B0604020202020204" pitchFamily="34" charset="0"/>
                </a:rPr>
                <a:t>Avsnitt 3</a:t>
              </a:r>
              <a:r>
                <a:rPr lang="sv-SE" sz="2000">
                  <a:solidFill>
                    <a:srgbClr val="55565A"/>
                  </a:solidFill>
                  <a:latin typeface="Arial" panose="020B0604020202020204" pitchFamily="34" charset="0"/>
                  <a:cs typeface="Arial" panose="020B0604020202020204" pitchFamily="34" charset="0"/>
                </a:rPr>
                <a:t> </a:t>
              </a:r>
              <a:r>
                <a:rPr lang="sv-SE" sz="2000">
                  <a:solidFill>
                    <a:srgbClr val="EBB700"/>
                  </a:solidFill>
                  <a:latin typeface="Arial" panose="020B0604020202020204" pitchFamily="34" charset="0"/>
                  <a:cs typeface="Arial" panose="020B0604020202020204" pitchFamily="34" charset="0"/>
                </a:rPr>
                <a:t>// </a:t>
              </a:r>
              <a:r>
                <a:rPr lang="sv-SE" sz="2000">
                  <a:solidFill>
                    <a:srgbClr val="55565A"/>
                  </a:solidFill>
                  <a:latin typeface="Arial" panose="020B0604020202020204" pitchFamily="34" charset="0"/>
                  <a:cs typeface="Arial" panose="020B0604020202020204" pitchFamily="34" charset="0"/>
                </a:rPr>
                <a:t>Leoklubbens administration</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sv-SE" sz="2000" b="1">
                  <a:solidFill>
                    <a:srgbClr val="407CCA"/>
                  </a:solidFill>
                  <a:latin typeface="Arial" panose="020B0604020202020204" pitchFamily="34" charset="0"/>
                  <a:cs typeface="Arial" panose="020B0604020202020204" pitchFamily="34" charset="0"/>
                </a:rPr>
                <a:t>Avsnitt 4</a:t>
              </a:r>
              <a:r>
                <a:rPr lang="sv-SE" sz="2000">
                  <a:latin typeface="Arial" panose="020B0604020202020204" pitchFamily="34" charset="0"/>
                  <a:cs typeface="Arial" panose="020B0604020202020204" pitchFamily="34" charset="0"/>
                </a:rPr>
                <a:t> </a:t>
              </a:r>
              <a:r>
                <a:rPr lang="sv-SE" sz="2000">
                  <a:solidFill>
                    <a:srgbClr val="EBB700"/>
                  </a:solidFill>
                  <a:latin typeface="Arial" panose="020B0604020202020204" pitchFamily="34" charset="0"/>
                  <a:cs typeface="Arial" panose="020B0604020202020204" pitchFamily="34" charset="0"/>
                </a:rPr>
                <a:t>// </a:t>
              </a:r>
              <a:r>
                <a:rPr lang="sv-SE" sz="2000">
                  <a:solidFill>
                    <a:srgbClr val="55565A"/>
                  </a:solidFill>
                  <a:latin typeface="Arial" panose="020B0604020202020204" pitchFamily="34" charset="0"/>
                  <a:cs typeface="Arial" panose="020B0604020202020204" pitchFamily="34" charset="0"/>
                </a:rPr>
                <a:t>Leoklubbprogrammets resurser</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sv-SE" sz="2000" b="1">
                  <a:solidFill>
                    <a:srgbClr val="407CCA"/>
                  </a:solidFill>
                  <a:latin typeface="Arial" panose="020B0604020202020204" pitchFamily="34" charset="0"/>
                  <a:cs typeface="Arial" panose="020B0604020202020204" pitchFamily="34" charset="0"/>
                </a:rPr>
                <a:t>Avsnitt 5 </a:t>
              </a:r>
              <a:r>
                <a:rPr lang="sv-SE" sz="2000">
                  <a:solidFill>
                    <a:srgbClr val="EBB700"/>
                  </a:solidFill>
                  <a:latin typeface="Arial" panose="020B0604020202020204" pitchFamily="34" charset="0"/>
                  <a:cs typeface="Arial" panose="020B0604020202020204" pitchFamily="34" charset="0"/>
                </a:rPr>
                <a:t>// </a:t>
              </a:r>
              <a:r>
                <a:rPr lang="sv-SE" sz="2000">
                  <a:solidFill>
                    <a:srgbClr val="55565A"/>
                  </a:solidFill>
                  <a:latin typeface="Arial"/>
                  <a:cs typeface="Arial"/>
                </a:rPr>
                <a:t>Arbete med yngre personer</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sv-SE" sz="6000" b="1">
                <a:solidFill>
                  <a:schemeClr val="bg1"/>
                </a:solidFill>
                <a:latin typeface="Arial Black" panose="020B0604020202020204" pitchFamily="34" charset="0"/>
                <a:ea typeface="Arial" charset="0"/>
                <a:cs typeface="Arial Black" panose="020B0604020202020204" pitchFamily="34" charset="0"/>
              </a:rPr>
              <a:t>Avsnitt</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sv-SE" sz="2000" b="1">
                <a:solidFill>
                  <a:srgbClr val="407CCA"/>
                </a:solidFill>
                <a:latin typeface="Arial"/>
                <a:cs typeface="Arial"/>
              </a:rPr>
              <a:t>Avsnitt 6</a:t>
            </a:r>
            <a:r>
              <a:rPr lang="sv-SE" sz="2000">
                <a:latin typeface="Arial"/>
                <a:cs typeface="Arial"/>
              </a:rPr>
              <a:t> </a:t>
            </a:r>
            <a:r>
              <a:rPr lang="sv-SE" sz="2000">
                <a:solidFill>
                  <a:srgbClr val="EBB700"/>
                </a:solidFill>
              </a:rPr>
              <a:t>// </a:t>
            </a:r>
            <a:r>
              <a:rPr lang="sv-SE" sz="2000">
                <a:solidFill>
                  <a:srgbClr val="55565A"/>
                </a:solidFill>
                <a:latin typeface="Arial" panose="020B0604020202020204" pitchFamily="34" charset="0"/>
                <a:cs typeface="Arial" panose="020B0604020202020204" pitchFamily="34" charset="0"/>
              </a:rPr>
              <a:t>Fortsätta resan i hjälpinsatser</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chemeClr val="bg1"/>
                </a:solidFill>
                <a:effectLst>
                  <a:glow>
                    <a:schemeClr val="bg1"/>
                  </a:glow>
                </a:effectLst>
              </a:rPr>
              <a:t>Sammanfattning</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lIns="91440" tIns="45720" rIns="91440" bIns="45720" rtlCol="0" anchor="t">
            <a:spAutoFit/>
          </a:bodyPr>
          <a:lstStyle/>
          <a:p>
            <a:r>
              <a:rPr lang="sv-SE" sz="2400" dirty="0">
                <a:solidFill>
                  <a:schemeClr val="bg1"/>
                </a:solidFill>
                <a:latin typeface="Arial" panose="020B0604020202020204" pitchFamily="34" charset="0"/>
                <a:cs typeface="Arial" panose="020B0604020202020204" pitchFamily="34" charset="0"/>
              </a:rPr>
              <a:t>Viktiga punkter i detta avsnitt</a:t>
            </a:r>
          </a:p>
          <a:p>
            <a:pPr marL="342900" indent="-342900">
              <a:buFont typeface="Arial" panose="020B0604020202020204" pitchFamily="34" charset="0"/>
              <a:buChar char="•"/>
            </a:pPr>
            <a:r>
              <a:rPr lang="sv-SE" sz="2400" dirty="0">
                <a:solidFill>
                  <a:schemeClr val="bg1"/>
                </a:solidFill>
                <a:latin typeface="Arial" panose="020B0604020202020204" pitchFamily="34" charset="0"/>
                <a:cs typeface="Arial" panose="020B0604020202020204" pitchFamily="34" charset="0"/>
              </a:rPr>
              <a:t>Skapa en relationscentrerad gemenskap, inklusive att börja året med teamskapande aktiviteter och planera året tillsammans </a:t>
            </a:r>
          </a:p>
          <a:p>
            <a:pPr marL="342900" indent="-342900">
              <a:buFont typeface="Arial" panose="020B0604020202020204" pitchFamily="34" charset="0"/>
              <a:buChar char="•"/>
            </a:pPr>
            <a:r>
              <a:rPr lang="sv-SE" sz="2400" dirty="0">
                <a:solidFill>
                  <a:schemeClr val="bg1"/>
                </a:solidFill>
                <a:latin typeface="Arial" panose="020B0604020202020204" pitchFamily="34" charset="0"/>
                <a:cs typeface="Arial" panose="020B0604020202020204" pitchFamily="34" charset="0"/>
              </a:rPr>
              <a:t>Leos leder och rådgivare hjälper dem att göra detta</a:t>
            </a:r>
          </a:p>
          <a:p>
            <a:pPr marL="342900" indent="-342900">
              <a:buFont typeface="Arial" panose="020B0604020202020204" pitchFamily="34" charset="0"/>
              <a:buChar char="•"/>
            </a:pPr>
            <a:r>
              <a:rPr lang="sv-SE" sz="2400" dirty="0">
                <a:solidFill>
                  <a:schemeClr val="bg1"/>
                </a:solidFill>
                <a:latin typeface="Arial"/>
                <a:cs typeface="Arial"/>
              </a:rPr>
              <a:t>Skapa ett positivt klimat, arbeta i grupper, lyssna aktiv, prioritera hjälpinsatser och föregå med gott exempel</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sv-SE" sz="2400" dirty="0">
                <a:solidFill>
                  <a:schemeClr val="bg1"/>
                </a:solidFill>
                <a:latin typeface="Arial" panose="020B0604020202020204" pitchFamily="34" charset="0"/>
                <a:cs typeface="Arial" panose="020B0604020202020204" pitchFamily="34" charset="0"/>
              </a:rPr>
              <a:t>Aktivitet i slutet av avsnittet</a:t>
            </a:r>
          </a:p>
          <a:p>
            <a:pPr marL="342900" indent="-342900">
              <a:buFont typeface="Arial" panose="020B0604020202020204" pitchFamily="34" charset="0"/>
              <a:buChar char="•"/>
            </a:pPr>
            <a:r>
              <a:rPr lang="sv-SE" sz="2400" dirty="0">
                <a:solidFill>
                  <a:schemeClr val="bg1"/>
                </a:solidFill>
                <a:latin typeface="Arial" panose="020B0604020202020204" pitchFamily="34" charset="0"/>
                <a:cs typeface="Arial" panose="020B0604020202020204" pitchFamily="34" charset="0"/>
              </a:rPr>
              <a:t>Fundera på hur ni kan skapa en positiv, relationscentrerad gemenskap inom er </a:t>
            </a:r>
            <a:r>
              <a:rPr lang="sv-SE" sz="2400" dirty="0" err="1">
                <a:solidFill>
                  <a:schemeClr val="bg1"/>
                </a:solidFill>
                <a:latin typeface="Arial" panose="020B0604020202020204" pitchFamily="34" charset="0"/>
                <a:cs typeface="Arial" panose="020B0604020202020204" pitchFamily="34" charset="0"/>
              </a:rPr>
              <a:t>leoklubb</a:t>
            </a:r>
            <a:r>
              <a:rPr lang="sv-SE" sz="2400" dirty="0">
                <a:solidFill>
                  <a:schemeClr val="bg1"/>
                </a:solidFill>
                <a:latin typeface="Arial" panose="020B0604020202020204" pitchFamily="34" charset="0"/>
                <a:cs typeface="Arial" panose="020B0604020202020204" pitchFamily="34" charset="0"/>
              </a:rPr>
              <a:t>. Inkludera idéer som du kan ta med dig till nästa möte i </a:t>
            </a:r>
            <a:r>
              <a:rPr lang="sv-SE" sz="2400" dirty="0" err="1">
                <a:solidFill>
                  <a:schemeClr val="bg1"/>
                </a:solidFill>
                <a:latin typeface="Arial" panose="020B0604020202020204" pitchFamily="34" charset="0"/>
                <a:cs typeface="Arial" panose="020B0604020202020204" pitchFamily="34" charset="0"/>
              </a:rPr>
              <a:t>leoklubben</a:t>
            </a:r>
            <a:r>
              <a:rPr lang="sv-SE" sz="2400" dirty="0">
                <a:solidFill>
                  <a:schemeClr val="bg1"/>
                </a:solidFill>
                <a:latin typeface="Arial" panose="020B0604020202020204" pitchFamily="34" charset="0"/>
                <a:cs typeface="Arial" panose="020B0604020202020204" pitchFamily="34" charset="0"/>
              </a:rPr>
              <a:t> – eller till de första mötena om ni inte redan har börjat året.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5109956" y="573603"/>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sv-SE" sz="6000">
                <a:latin typeface="Arial Black"/>
                <a:cs typeface="Arial Black" panose="020B0604020202020204" pitchFamily="34" charset="0"/>
              </a:rPr>
              <a:t>Avsnitt 5</a:t>
            </a:r>
          </a:p>
          <a:p>
            <a:pPr>
              <a:spcBef>
                <a:spcPts val="0"/>
              </a:spcBef>
            </a:pPr>
            <a:r>
              <a:rPr lang="sv-SE" sz="4000" b="0"/>
              <a:t>Arbete med yngre personer</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4"/>
            <a:ext cx="6209629" cy="315272"/>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dirty="0">
                <a:solidFill>
                  <a:srgbClr val="55565A"/>
                </a:solidFill>
                <a:latin typeface="Arial"/>
                <a:cs typeface="Arial"/>
              </a:rPr>
              <a:t>Att arbeta med Lions </a:t>
            </a:r>
            <a:br>
              <a:rPr lang="sv-SE" sz="3200" dirty="0">
                <a:solidFill>
                  <a:srgbClr val="55565A"/>
                </a:solidFill>
                <a:latin typeface="Arial"/>
                <a:cs typeface="Arial"/>
              </a:rPr>
            </a:br>
            <a:r>
              <a:rPr lang="sv-SE" sz="3200" dirty="0">
                <a:solidFill>
                  <a:srgbClr val="55565A"/>
                </a:solidFill>
                <a:latin typeface="Arial"/>
                <a:cs typeface="Arial"/>
              </a:rPr>
              <a:t>jämfört med Leos</a:t>
            </a:r>
            <a:br>
              <a:rPr lang="sv-SE" sz="3200" dirty="0">
                <a:solidFill>
                  <a:srgbClr val="55565A"/>
                </a:solidFill>
                <a:latin typeface="Arial"/>
                <a:cs typeface="Arial"/>
              </a:rPr>
            </a:br>
            <a:endParaRPr lang="sv-SE" sz="3200" dirty="0">
              <a:solidFill>
                <a:srgbClr val="55565A"/>
              </a:solidFill>
              <a:latin typeface="Arial"/>
              <a:cs typeface="Arial"/>
            </a:endParaRP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dirty="0">
                <a:solidFill>
                  <a:srgbClr val="55565A"/>
                </a:solidFill>
                <a:latin typeface="Arial" panose="020B0604020202020204" pitchFamily="34" charset="0"/>
                <a:cs typeface="Arial" panose="020B0604020202020204" pitchFamily="34" charset="0"/>
              </a:rPr>
              <a:t>hur kan arbete med yngre personer skilja sig från arbete med dina kamrater inom Lions?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a:solidFill>
                  <a:srgbClr val="55565A"/>
                </a:solidFill>
                <a:latin typeface="Arial"/>
                <a:cs typeface="Arial"/>
              </a:rPr>
              <a:t>Leos och Lions är likadana – vi vill alla hjälpa våra samhällen!</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5524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3600" b="1" dirty="0">
                <a:solidFill>
                  <a:srgbClr val="55565A"/>
                </a:solidFill>
                <a:cs typeface="Calibri"/>
              </a:rPr>
              <a:t>Men...</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08432" y="2903898"/>
            <a:ext cx="4706660" cy="3046988"/>
          </a:xfrm>
          <a:prstGeom prst="rect">
            <a:avLst/>
          </a:prstGeom>
          <a:noFill/>
        </p:spPr>
        <p:txBody>
          <a:bodyPr wrap="square" lIns="91440" tIns="45720" rIns="91440" bIns="45720" rtlCol="0" anchor="t">
            <a:spAutoFit/>
          </a:bodyPr>
          <a:lstStyle/>
          <a:p>
            <a:r>
              <a:rPr lang="sv-SE" sz="2400" b="1">
                <a:solidFill>
                  <a:schemeClr val="bg1"/>
                </a:solidFill>
                <a:latin typeface="Arial" panose="020B0604020202020204" pitchFamily="34" charset="0"/>
                <a:ea typeface="Arial" charset="0"/>
                <a:cs typeface="Arial" panose="020B0604020202020204" pitchFamily="34" charset="0"/>
              </a:rPr>
              <a:t>Omega Leos (18-30 år)</a:t>
            </a:r>
          </a:p>
          <a:p>
            <a:pPr marL="342900" indent="-342900">
              <a:buFont typeface="Arial" panose="020B0604020202020204" pitchFamily="34" charset="0"/>
              <a:buChar char="•"/>
            </a:pPr>
            <a:r>
              <a:rPr lang="sv-SE" sz="2400">
                <a:solidFill>
                  <a:schemeClr val="bg1"/>
                </a:solidFill>
                <a:latin typeface="Arial" panose="020B0604020202020204" pitchFamily="34" charset="0"/>
                <a:ea typeface="Arial" charset="0"/>
                <a:cs typeface="Arial" panose="020B0604020202020204" pitchFamily="34" charset="0"/>
              </a:rPr>
              <a:t>Tar på sig mer ansvar och behöver mer frihet</a:t>
            </a:r>
          </a:p>
          <a:p>
            <a:pPr marL="342900" indent="-342900">
              <a:buFont typeface="Arial" panose="020B0604020202020204" pitchFamily="34" charset="0"/>
              <a:buChar char="•"/>
            </a:pPr>
            <a:r>
              <a:rPr lang="sv-SE" sz="2400">
                <a:solidFill>
                  <a:schemeClr val="bg1"/>
                </a:solidFill>
                <a:latin typeface="Arial" panose="020B0604020202020204" pitchFamily="34" charset="0"/>
                <a:ea typeface="Arial" charset="0"/>
                <a:cs typeface="Arial" panose="020B0604020202020204" pitchFamily="34" charset="0"/>
              </a:rPr>
              <a:t>Söker efter personlig och yrkesmässig utveckling</a:t>
            </a:r>
          </a:p>
          <a:p>
            <a:pPr marL="342900" indent="-342900">
              <a:buFont typeface="Arial" panose="020B0604020202020204" pitchFamily="34" charset="0"/>
              <a:buChar char="•"/>
            </a:pPr>
            <a:r>
              <a:rPr lang="sv-SE" sz="2400">
                <a:solidFill>
                  <a:schemeClr val="bg1"/>
                </a:solidFill>
                <a:latin typeface="Arial" panose="020B0604020202020204" pitchFamily="34" charset="0"/>
                <a:ea typeface="Arial" charset="0"/>
                <a:cs typeface="Arial" panose="020B0604020202020204" pitchFamily="34" charset="0"/>
              </a:rPr>
              <a:t>Rådgivaren är kontaktperson mellan fadderklubben och leoklubben</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416320"/>
          </a:xfrm>
          <a:prstGeom prst="rect">
            <a:avLst/>
          </a:prstGeom>
          <a:noFill/>
        </p:spPr>
        <p:txBody>
          <a:bodyPr wrap="square" lIns="91440" tIns="45720" rIns="91440" bIns="45720" rtlCol="0" anchor="t">
            <a:spAutoFit/>
          </a:bodyPr>
          <a:lstStyle/>
          <a:p>
            <a:r>
              <a:rPr lang="sv-SE" sz="2400" b="1">
                <a:solidFill>
                  <a:srgbClr val="55565A"/>
                </a:solidFill>
                <a:latin typeface="Arial" panose="020B0604020202020204" pitchFamily="34" charset="0"/>
                <a:ea typeface="Arial" charset="0"/>
                <a:cs typeface="Arial" panose="020B0604020202020204" pitchFamily="34" charset="0"/>
              </a:rPr>
              <a:t>Alpha Leos (12-18 år)</a:t>
            </a:r>
          </a:p>
          <a:p>
            <a:pPr marL="342900" indent="-342900">
              <a:buFont typeface="Arial" panose="020B0604020202020204" pitchFamily="34" charset="0"/>
              <a:buChar char="•"/>
            </a:pPr>
            <a:r>
              <a:rPr lang="sv-SE" sz="2400">
                <a:solidFill>
                  <a:srgbClr val="55565A"/>
                </a:solidFill>
                <a:latin typeface="Arial" panose="020B0604020202020204" pitchFamily="34" charset="0"/>
                <a:ea typeface="Arial" charset="0"/>
                <a:cs typeface="Arial" panose="020B0604020202020204" pitchFamily="34" charset="0"/>
              </a:rPr>
              <a:t>Behöver mer vägledning och instruktioner för projekt och möten</a:t>
            </a:r>
          </a:p>
          <a:p>
            <a:pPr marL="342900" indent="-342900">
              <a:buFont typeface="Arial" panose="020B0604020202020204" pitchFamily="34" charset="0"/>
              <a:buChar char="•"/>
            </a:pPr>
            <a:r>
              <a:rPr lang="sv-SE" sz="2400">
                <a:solidFill>
                  <a:srgbClr val="55565A"/>
                </a:solidFill>
                <a:latin typeface="Arial"/>
                <a:ea typeface="Arial" charset="0"/>
                <a:cs typeface="Arial"/>
              </a:rPr>
              <a:t>Kan behöva en leorådgivare för att delegera uppgifter</a:t>
            </a:r>
          </a:p>
          <a:p>
            <a:pPr marL="342900" indent="-342900">
              <a:buFont typeface="Arial" panose="020B0604020202020204" pitchFamily="34" charset="0"/>
              <a:buChar char="•"/>
            </a:pPr>
            <a:r>
              <a:rPr lang="sv-SE" sz="2400">
                <a:solidFill>
                  <a:srgbClr val="55565A"/>
                </a:solidFill>
                <a:latin typeface="Arial"/>
                <a:ea typeface="Arial" charset="0"/>
                <a:cs typeface="Arial"/>
              </a:rPr>
              <a:t>Rådgivaren håller kontakt med föräldrar, skolor och lionklubben</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rgbClr val="55565A"/>
                </a:solidFill>
                <a:latin typeface="Arial"/>
                <a:cs typeface="Arial"/>
              </a:rPr>
              <a:t>Starka klubbar har starka kontakter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a:solidFill>
                  <a:srgbClr val="55565A"/>
                </a:solidFill>
                <a:latin typeface="Arial" panose="020B0604020202020204" pitchFamily="34" charset="0"/>
                <a:cs typeface="Arial" panose="020B0604020202020204" pitchFamily="34" charset="0"/>
              </a:rPr>
              <a:t>Starka klubbar har medlemmar som inte bara är villiga att göra hjälpinsatser tillsammans, de VILL göra hjälpinsatser tillsammans.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b="1">
                <a:solidFill>
                  <a:srgbClr val="55565A"/>
                </a:solidFill>
                <a:latin typeface="Arial" panose="020B0604020202020204" pitchFamily="34" charset="0"/>
                <a:cs typeface="Arial" panose="020B0604020202020204" pitchFamily="34" charset="0"/>
              </a:rPr>
              <a:t>Nycklarna till framgång:</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sv-SE" sz="2400">
                <a:solidFill>
                  <a:srgbClr val="55565A"/>
                </a:solidFill>
                <a:latin typeface="Arial"/>
                <a:cs typeface="Arial"/>
              </a:rPr>
              <a:t>Använda sociala och emotionella kompetenser</a:t>
            </a:r>
          </a:p>
          <a:p>
            <a:pPr marL="342900" indent="-342900">
              <a:buFont typeface="Arial" panose="020B0604020202020204" pitchFamily="34" charset="0"/>
              <a:buChar char="•"/>
            </a:pPr>
            <a:r>
              <a:rPr lang="sv-SE" sz="2400">
                <a:solidFill>
                  <a:srgbClr val="55565A"/>
                </a:solidFill>
                <a:latin typeface="Arial"/>
                <a:cs typeface="Arial"/>
              </a:rPr>
              <a:t>Stärka självkänsla och självförtroende</a:t>
            </a:r>
          </a:p>
          <a:p>
            <a:pPr marL="342900" indent="-342900">
              <a:buFont typeface="Arial" panose="020B0604020202020204" pitchFamily="34" charset="0"/>
              <a:buChar char="•"/>
            </a:pPr>
            <a:r>
              <a:rPr lang="sv-SE" sz="2400">
                <a:solidFill>
                  <a:srgbClr val="55565A"/>
                </a:solidFill>
                <a:latin typeface="Arial" panose="020B0604020202020204" pitchFamily="34" charset="0"/>
                <a:cs typeface="Arial" panose="020B0604020202020204" pitchFamily="34" charset="0"/>
              </a:rPr>
              <a:t>Upprätthålla en sund, relationscentrerad gemenskap</a:t>
            </a:r>
          </a:p>
          <a:p>
            <a:pPr marL="342900" indent="-342900">
              <a:buFont typeface="Arial" panose="020B0604020202020204" pitchFamily="34" charset="0"/>
              <a:buChar char="•"/>
            </a:pPr>
            <a:r>
              <a:rPr lang="sv-SE" sz="2400">
                <a:solidFill>
                  <a:srgbClr val="55565A"/>
                </a:solidFill>
                <a:latin typeface="Arial" panose="020B0604020202020204" pitchFamily="34" charset="0"/>
                <a:cs typeface="Arial" panose="020B0604020202020204" pitchFamily="34" charset="0"/>
              </a:rPr>
              <a:t>Ge Leos möjlighet att leda</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sv-SE" sz="3200" b="1">
                <a:solidFill>
                  <a:srgbClr val="55565A"/>
                </a:solidFill>
                <a:latin typeface="Arial" panose="020B0604020202020204" pitchFamily="34" charset="0"/>
                <a:cs typeface="Arial" panose="020B0604020202020204" pitchFamily="34" charset="0"/>
              </a:rPr>
              <a:t>Socialt och emotionellt lärande</a:t>
            </a:r>
          </a:p>
          <a:p>
            <a:r>
              <a:rPr lang="sv-SE" sz="2800">
                <a:solidFill>
                  <a:srgbClr val="55565A"/>
                </a:solidFill>
                <a:effectLst/>
                <a:latin typeface="Arial" panose="020B0604020202020204" pitchFamily="34" charset="0"/>
                <a:ea typeface="Calibri" panose="020F0502020204030204" pitchFamily="34" charset="0"/>
              </a:rPr>
              <a:t>Socialt och emotionellt lärande (SEL) är den process genom vilken alla ungdomar och vuxna förvärvar och tillämpar kunskap, färdigheter och attityder för att utveckla hälsosamma identiteter, hantera känslor, uppnå personliga och kollektiva mål, känna och visa empati för andra, skapa och upprätthålla stödjande relationer samt fatta ansvarsfulla och omtänksamma beslut</a:t>
            </a:r>
            <a:r>
              <a:rPr lang="sv-SE" sz="2800">
                <a:solidFill>
                  <a:srgbClr val="55565A"/>
                </a:solidFill>
                <a:latin typeface="Arial" panose="020B0604020202020204" pitchFamily="34" charset="0"/>
                <a:ea typeface="Calibri" panose="020F0502020204030204" pitchFamily="34" charset="0"/>
              </a:rPr>
              <a:t>.</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sv-SE" sz="3200">
                <a:solidFill>
                  <a:srgbClr val="55565A"/>
                </a:solidFill>
                <a:latin typeface="Arial"/>
                <a:ea typeface="ヒラギノ角ゴ Pro W3"/>
                <a:cs typeface="Arial"/>
              </a:rPr>
              <a:t>Upprätthålla en sund, relationscentrerad gemenskap</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108543"/>
          </a:xfrm>
          <a:prstGeom prst="rect">
            <a:avLst/>
          </a:prstGeom>
          <a:noFill/>
        </p:spPr>
        <p:txBody>
          <a:bodyPr wrap="square" rtlCol="0">
            <a:spAutoFit/>
          </a:bodyPr>
          <a:lstStyle/>
          <a:p>
            <a:r>
              <a:rPr lang="sv-SE" sz="2800">
                <a:solidFill>
                  <a:srgbClr val="55565A"/>
                </a:solidFill>
                <a:latin typeface="Arial" panose="020B0604020202020204" pitchFamily="34" charset="0"/>
                <a:cs typeface="Arial" panose="020B0604020202020204" pitchFamily="34" charset="0"/>
              </a:rPr>
              <a:t>Vad är en relationscentrerad gemenskap? </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Bygga gemenskap genom att bidra till att skapa en säker, omtänksam, delaktig och välskött miljö. </a:t>
            </a:r>
          </a:p>
          <a:p>
            <a:pPr marL="285750" indent="-285750">
              <a:buFont typeface="Arial" panose="020B0604020202020204" pitchFamily="34" charset="0"/>
              <a:buChar char="•"/>
            </a:pPr>
            <a:r>
              <a:rPr lang="sv-SE" sz="2800">
                <a:solidFill>
                  <a:srgbClr val="55565A"/>
                </a:solidFill>
                <a:latin typeface="Arial" panose="020B0604020202020204" pitchFamily="34" charset="0"/>
                <a:cs typeface="Arial" panose="020B0604020202020204" pitchFamily="34" charset="0"/>
              </a:rPr>
              <a:t>En plats där alla känner sig sedda, hörda, kända, värderade och omhändertagna på djupet.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sv-SE">
                <a:solidFill>
                  <a:srgbClr val="55565A"/>
                </a:solidFill>
                <a:latin typeface="Arial" panose="020B0604020202020204" pitchFamily="34" charset="0"/>
                <a:cs typeface="Arial" panose="020B0604020202020204" pitchFamily="34" charset="0"/>
              </a:rPr>
              <a:t>Anpassat från</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sv-SE" sz="4000">
                <a:solidFill>
                  <a:schemeClr val="bg1">
                    <a:alpha val="99000"/>
                  </a:schemeClr>
                </a:solidFill>
                <a:latin typeface="Arial Black" panose="020B0604020202020204" pitchFamily="34" charset="0"/>
                <a:ea typeface="Arial" charset="0"/>
                <a:cs typeface="Arial Black" panose="020B0604020202020204" pitchFamily="34" charset="0"/>
              </a:rPr>
              <a:t>Hur man skapar en relationscentrerad gemenskap</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568</TotalTime>
  <Words>2621</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262</cp:revision>
  <dcterms:created xsi:type="dcterms:W3CDTF">2021-12-09T21:46:32Z</dcterms:created>
  <dcterms:modified xsi:type="dcterms:W3CDTF">2024-04-01T19:05:44Z</dcterms:modified>
</cp:coreProperties>
</file>