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147" r:id="rId2"/>
    <p:sldId id="1245" r:id="rId3"/>
    <p:sldId id="1140" r:id="rId4"/>
    <p:sldId id="1247" r:id="rId5"/>
    <p:sldId id="964" r:id="rId6"/>
    <p:sldId id="1251" r:id="rId7"/>
    <p:sldId id="1165" r:id="rId8"/>
    <p:sldId id="1103" r:id="rId9"/>
    <p:sldId id="1250" r:id="rId10"/>
    <p:sldId id="1246" r:id="rId11"/>
    <p:sldId id="1158" r:id="rId12"/>
    <p:sldId id="1157" r:id="rId13"/>
    <p:sldId id="1146" r:id="rId14"/>
    <p:sldId id="1141" r:id="rId15"/>
    <p:sldId id="1164" r:id="rId16"/>
    <p:sldId id="1243" r:id="rId17"/>
    <p:sldId id="1156" r:id="rId18"/>
    <p:sldId id="1244" r:id="rId19"/>
    <p:sldId id="1249" r:id="rId20"/>
    <p:sldId id="12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7D4B9C-200A-526E-2CCD-34526034C8E8}" name="Christensen, Ashley" initials="AC" userId="S::AChristensen@lionsclubs.org::485890c8-bbd3-4987-a627-9fa212dc18a7" providerId="AD"/>
  <p188:author id="{2B15E7C7-466B-F08A-3C19-8C1BBD684CE9}" name="Grace, Khamisi" initials="GK" userId="S::kgrace@lionsclubs.org::609a7397-3773-4306-89d7-963b1a7cb88b" providerId="AD"/>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A6155-8943-41FF-BA98-219250FFD0B9}" v="310" dt="2024-02-13T21:10:18.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2943" autoAdjust="0"/>
  </p:normalViewPr>
  <p:slideViewPr>
    <p:cSldViewPr snapToGrid="0">
      <p:cViewPr varScale="1">
        <p:scale>
          <a:sx n="69" d="100"/>
          <a:sy n="69" d="100"/>
        </p:scale>
        <p:origin x="14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misi Grace" clId="Web-{A9B44014-0919-4A73-AF46-EFEAD25F5F16}"/>
    <pc:docChg chg="mod addSld delSld modSld sldOrd">
      <pc:chgData name="Khamisi Grace" userId="" providerId="" clId="Web-{A9B44014-0919-4A73-AF46-EFEAD25F5F16}" dt="2024-01-10T20:39:36.567" v="751"/>
      <pc:docMkLst>
        <pc:docMk/>
      </pc:docMkLst>
      <pc:sldChg chg="ord modCm modNotes">
        <pc:chgData name="Khamisi Grace" userId="" providerId="" clId="Web-{A9B44014-0919-4A73-AF46-EFEAD25F5F16}" dt="2024-01-10T20:16:26.407" v="619"/>
        <pc:sldMkLst>
          <pc:docMk/>
          <pc:sldMk cId="1785588051" sldId="1103"/>
        </pc:sldMkLst>
        <pc:extLst>
          <p:ext xmlns:p="http://schemas.openxmlformats.org/presentationml/2006/main" uri="{D6D511B9-2390-475A-947B-AFAB55BFBCF1}">
            <pc226:cmChg xmlns:pc226="http://schemas.microsoft.com/office/powerpoint/2022/06/main/command" chg="">
              <pc226:chgData name="Khamisi Grace" userId="" providerId="" clId="Web-{A9B44014-0919-4A73-AF46-EFEAD25F5F16}" dt="2024-01-10T20:16:26.407" v="619"/>
              <pc2:cmMkLst xmlns:pc2="http://schemas.microsoft.com/office/powerpoint/2019/9/main/command">
                <pc:docMk/>
                <pc:sldMk cId="1785588051" sldId="1103"/>
                <pc2:cmMk id="{4AC67D35-007D-4B20-AA20-3253E9562203}"/>
              </pc2:cmMkLst>
              <pc226:cmRplyChg chg="add">
                <pc226:chgData name="Khamisi Grace" userId="" providerId="" clId="Web-{A9B44014-0919-4A73-AF46-EFEAD25F5F16}" dt="2024-01-10T20:16:26.407" v="619"/>
                <pc2:cmRplyMkLst xmlns:pc2="http://schemas.microsoft.com/office/powerpoint/2019/9/main/command">
                  <pc:docMk/>
                  <pc:sldMk cId="1785588051" sldId="1103"/>
                  <pc2:cmMk id="{4AC67D35-007D-4B20-AA20-3253E9562203}"/>
                  <pc2:cmRplyMk id="{8CFE3A5D-9073-41C0-AFFE-07009E851412}"/>
                </pc2:cmRplyMkLst>
              </pc226:cmRplyChg>
            </pc226:cmChg>
          </p:ext>
        </pc:extLst>
      </pc:sldChg>
      <pc:sldChg chg="ord">
        <pc:chgData name="Khamisi Grace" userId="" providerId="" clId="Web-{A9B44014-0919-4A73-AF46-EFEAD25F5F16}" dt="2024-01-10T20:16:30.657" v="620"/>
        <pc:sldMkLst>
          <pc:docMk/>
          <pc:sldMk cId="938929052" sldId="1146"/>
        </pc:sldMkLst>
      </pc:sldChg>
      <pc:sldChg chg="ord">
        <pc:chgData name="Khamisi Grace" userId="" providerId="" clId="Web-{A9B44014-0919-4A73-AF46-EFEAD25F5F16}" dt="2024-01-10T19:53:39.420" v="296"/>
        <pc:sldMkLst>
          <pc:docMk/>
          <pc:sldMk cId="4105008999" sldId="1157"/>
        </pc:sldMkLst>
      </pc:sldChg>
      <pc:sldChg chg="ord addCm modNotes">
        <pc:chgData name="Khamisi Grace" userId="" providerId="" clId="Web-{A9B44014-0919-4A73-AF46-EFEAD25F5F16}" dt="2024-01-10T20:11:48.219" v="525"/>
        <pc:sldMkLst>
          <pc:docMk/>
          <pc:sldMk cId="3169222849" sldId="1165"/>
        </pc:sldMkLst>
        <pc:extLst>
          <p:ext xmlns:p="http://schemas.openxmlformats.org/presentationml/2006/main" uri="{D6D511B9-2390-475A-947B-AFAB55BFBCF1}">
            <pc226:cmChg xmlns:pc226="http://schemas.microsoft.com/office/powerpoint/2022/06/main/command" chg="add">
              <pc226:chgData name="Khamisi Grace" userId="" providerId="" clId="Web-{A9B44014-0919-4A73-AF46-EFEAD25F5F16}" dt="2024-01-10T20:10:30.094" v="494"/>
              <pc2:cmMkLst xmlns:pc2="http://schemas.microsoft.com/office/powerpoint/2019/9/main/command">
                <pc:docMk/>
                <pc:sldMk cId="3169222849" sldId="1165"/>
                <pc2:cmMk id="{C0A6A0E2-4518-4EB9-80AF-2B5A0212CAD7}"/>
              </pc2:cmMkLst>
            </pc226:cmChg>
          </p:ext>
        </pc:extLst>
      </pc:sldChg>
      <pc:sldChg chg="addSp delSp modSp modCm modNotes">
        <pc:chgData name="Khamisi Grace" userId="" providerId="" clId="Web-{A9B44014-0919-4A73-AF46-EFEAD25F5F16}" dt="2024-01-10T20:39:36.567" v="751"/>
        <pc:sldMkLst>
          <pc:docMk/>
          <pc:sldMk cId="2592428791" sldId="1247"/>
        </pc:sldMkLst>
        <pc:spChg chg="mod">
          <ac:chgData name="Khamisi Grace" userId="" providerId="" clId="Web-{A9B44014-0919-4A73-AF46-EFEAD25F5F16}" dt="2024-01-10T20:27:17.377" v="629" actId="20577"/>
          <ac:spMkLst>
            <pc:docMk/>
            <pc:sldMk cId="2592428791" sldId="1247"/>
            <ac:spMk id="2" creationId="{A3B6F328-2557-4345-C2E1-703B44BB28D8}"/>
          </ac:spMkLst>
        </pc:spChg>
        <pc:spChg chg="add del mod">
          <ac:chgData name="Khamisi Grace" userId="" providerId="" clId="Web-{A9B44014-0919-4A73-AF46-EFEAD25F5F16}" dt="2024-01-10T20:32:46.941" v="694"/>
          <ac:spMkLst>
            <pc:docMk/>
            <pc:sldMk cId="2592428791" sldId="1247"/>
            <ac:spMk id="3" creationId="{4328C91E-F4C8-5072-EBF5-995FCA0206AD}"/>
          </ac:spMkLst>
        </pc:spChg>
        <pc:spChg chg="add mod">
          <ac:chgData name="Khamisi Grace" userId="" providerId="" clId="Web-{A9B44014-0919-4A73-AF46-EFEAD25F5F16}" dt="2024-01-10T20:36:04.300" v="736" actId="20577"/>
          <ac:spMkLst>
            <pc:docMk/>
            <pc:sldMk cId="2592428791" sldId="1247"/>
            <ac:spMk id="7" creationId="{3938BC87-5F76-1E21-8000-43CBC35CE56C}"/>
          </ac:spMkLst>
        </pc:spChg>
        <pc:spChg chg="add mod">
          <ac:chgData name="Khamisi Grace" userId="" providerId="" clId="Web-{A9B44014-0919-4A73-AF46-EFEAD25F5F16}" dt="2024-01-10T20:35:55.925" v="734" actId="20577"/>
          <ac:spMkLst>
            <pc:docMk/>
            <pc:sldMk cId="2592428791" sldId="1247"/>
            <ac:spMk id="8" creationId="{F872CAE3-52EE-CF43-F6E1-309A37BB6B80}"/>
          </ac:spMkLst>
        </pc:spChg>
        <pc:spChg chg="add mod">
          <ac:chgData name="Khamisi Grace" userId="" providerId="" clId="Web-{A9B44014-0919-4A73-AF46-EFEAD25F5F16}" dt="2024-01-10T20:36:12.941" v="737" actId="1076"/>
          <ac:spMkLst>
            <pc:docMk/>
            <pc:sldMk cId="2592428791" sldId="1247"/>
            <ac:spMk id="9" creationId="{461F61D8-A644-D704-632D-22D885417186}"/>
          </ac:spMkLst>
        </pc:spChg>
        <pc:extLst>
          <p:ext xmlns:p="http://schemas.openxmlformats.org/presentationml/2006/main" uri="{D6D511B9-2390-475A-947B-AFAB55BFBCF1}">
            <pc226:cmChg xmlns:pc226="http://schemas.microsoft.com/office/powerpoint/2022/06/main/command" chg="">
              <pc226:chgData name="Khamisi Grace" userId="" providerId="" clId="Web-{A9B44014-0919-4A73-AF46-EFEAD25F5F16}" dt="2024-01-10T20:39:36.567" v="751"/>
              <pc2:cmMkLst xmlns:pc2="http://schemas.microsoft.com/office/powerpoint/2019/9/main/command">
                <pc:docMk/>
                <pc:sldMk cId="2592428791" sldId="1247"/>
                <pc2:cmMk id="{66AC6A1D-8582-4EF8-B03A-768609692560}"/>
              </pc2:cmMkLst>
              <pc226:cmRplyChg chg="add">
                <pc226:chgData name="Khamisi Grace" userId="" providerId="" clId="Web-{A9B44014-0919-4A73-AF46-EFEAD25F5F16}" dt="2024-01-10T20:39:36.567" v="751"/>
                <pc2:cmRplyMkLst xmlns:pc2="http://schemas.microsoft.com/office/powerpoint/2019/9/main/command">
                  <pc:docMk/>
                  <pc:sldMk cId="2592428791" sldId="1247"/>
                  <pc2:cmMk id="{66AC6A1D-8582-4EF8-B03A-768609692560}"/>
                  <pc2:cmRplyMk id="{DEF93FBF-D4FC-4150-8844-176674EE9F93}"/>
                </pc2:cmRplyMkLst>
              </pc226:cmRplyChg>
            </pc226:cmChg>
          </p:ext>
        </pc:extLst>
      </pc:sldChg>
      <pc:sldChg chg="addCm">
        <pc:chgData name="Khamisi Grace" userId="" providerId="" clId="Web-{A9B44014-0919-4A73-AF46-EFEAD25F5F16}" dt="2024-01-10T20:26:35.659" v="621"/>
        <pc:sldMkLst>
          <pc:docMk/>
          <pc:sldMk cId="3395320533" sldId="1249"/>
        </pc:sldMkLst>
        <pc:extLst>
          <p:ext xmlns:p="http://schemas.openxmlformats.org/presentationml/2006/main" uri="{D6D511B9-2390-475A-947B-AFAB55BFBCF1}">
            <pc226:cmChg xmlns:pc226="http://schemas.microsoft.com/office/powerpoint/2022/06/main/command" chg="add">
              <pc226:chgData name="Khamisi Grace" userId="" providerId="" clId="Web-{A9B44014-0919-4A73-AF46-EFEAD25F5F16}" dt="2024-01-10T20:26:35.659" v="621"/>
              <pc2:cmMkLst xmlns:pc2="http://schemas.microsoft.com/office/powerpoint/2019/9/main/command">
                <pc:docMk/>
                <pc:sldMk cId="3395320533" sldId="1249"/>
                <pc2:cmMk id="{03452459-9E95-431B-AF9B-114D6FEAA936}"/>
              </pc2:cmMkLst>
            </pc226:cmChg>
          </p:ext>
        </pc:extLst>
      </pc:sldChg>
      <pc:sldChg chg="addSp delSp modSp add del ord replId addCm modNotes">
        <pc:chgData name="Khamisi Grace" userId="" providerId="" clId="Web-{A9B44014-0919-4A73-AF46-EFEAD25F5F16}" dt="2024-01-10T20:12:00.938" v="526"/>
        <pc:sldMkLst>
          <pc:docMk/>
          <pc:sldMk cId="304324226" sldId="1251"/>
        </pc:sldMkLst>
        <pc:spChg chg="mod">
          <ac:chgData name="Khamisi Grace" userId="" providerId="" clId="Web-{A9B44014-0919-4A73-AF46-EFEAD25F5F16}" dt="2024-01-10T19:45:12.341" v="17" actId="20577"/>
          <ac:spMkLst>
            <pc:docMk/>
            <pc:sldMk cId="304324226" sldId="1251"/>
            <ac:spMk id="2" creationId="{EFA30E84-F993-426B-FABD-0291E8072D85}"/>
          </ac:spMkLst>
        </pc:spChg>
        <pc:spChg chg="add del mod">
          <ac:chgData name="Khamisi Grace" userId="" providerId="" clId="Web-{A9B44014-0919-4A73-AF46-EFEAD25F5F16}" dt="2024-01-10T19:45:25.435" v="20"/>
          <ac:spMkLst>
            <pc:docMk/>
            <pc:sldMk cId="304324226" sldId="1251"/>
            <ac:spMk id="3" creationId="{92D90D5A-FB88-4851-7FD1-DDCA4D9D1C63}"/>
          </ac:spMkLst>
        </pc:spChg>
        <pc:spChg chg="add mod">
          <ac:chgData name="Khamisi Grace" userId="" providerId="" clId="Web-{A9B44014-0919-4A73-AF46-EFEAD25F5F16}" dt="2024-01-10T19:49:59.420" v="186" actId="20577"/>
          <ac:spMkLst>
            <pc:docMk/>
            <pc:sldMk cId="304324226" sldId="1251"/>
            <ac:spMk id="7" creationId="{A985F46C-A99C-EFD6-4B6C-16DF95E2E424}"/>
          </ac:spMkLst>
        </pc:spChg>
        <pc:spChg chg="add mod">
          <ac:chgData name="Khamisi Grace" userId="" providerId="" clId="Web-{A9B44014-0919-4A73-AF46-EFEAD25F5F16}" dt="2024-01-10T19:55:17.108" v="319" actId="1076"/>
          <ac:spMkLst>
            <pc:docMk/>
            <pc:sldMk cId="304324226" sldId="1251"/>
            <ac:spMk id="8" creationId="{D8B3D278-BFE5-97CF-2428-4E2CF7DC5C27}"/>
          </ac:spMkLst>
        </pc:spChg>
        <pc:extLst>
          <p:ext xmlns:p="http://schemas.openxmlformats.org/presentationml/2006/main" uri="{D6D511B9-2390-475A-947B-AFAB55BFBCF1}">
            <pc226:cmChg xmlns:pc226="http://schemas.microsoft.com/office/powerpoint/2022/06/main/command" chg="add">
              <pc226:chgData name="Khamisi Grace" userId="" providerId="" clId="Web-{A9B44014-0919-4A73-AF46-EFEAD25F5F16}" dt="2024-01-10T20:12:00.938" v="526"/>
              <pc2:cmMkLst xmlns:pc2="http://schemas.microsoft.com/office/powerpoint/2019/9/main/command">
                <pc:docMk/>
                <pc:sldMk cId="304324226" sldId="1251"/>
                <pc2:cmMk id="{F264EECD-B233-4D9B-B9F1-E26CD17777C5}"/>
              </pc2:cmMkLst>
            </pc226:cmChg>
          </p:ext>
        </pc:extLst>
      </pc:sldChg>
    </pc:docChg>
  </pc:docChgLst>
  <pc:docChgLst>
    <pc:chgData name="Ashley Christensen" clId="Web-{FF18F9B0-1471-48A2-994A-9029B695B28F}"/>
    <pc:docChg chg="modSld">
      <pc:chgData name="Ashley Christensen" userId="" providerId="" clId="Web-{FF18F9B0-1471-48A2-994A-9029B695B28F}" dt="2023-12-04T17:59:40.533" v="0"/>
      <pc:docMkLst>
        <pc:docMk/>
      </pc:docMkLst>
      <pc:sldChg chg="modNotes">
        <pc:chgData name="Ashley Christensen" userId="" providerId="" clId="Web-{FF18F9B0-1471-48A2-994A-9029B695B28F}" dt="2023-12-04T17:59:40.533" v="0"/>
        <pc:sldMkLst>
          <pc:docMk/>
          <pc:sldMk cId="2647891998" sldId="1100"/>
        </pc:sldMkLst>
      </pc:sldChg>
    </pc:docChg>
  </pc:docChgLst>
  <pc:docChgLst>
    <pc:chgData name="Ashley Christensen" clId="Web-{44153EA9-9165-475D-844A-2C6DAE87D254}"/>
    <pc:docChg chg="modSld">
      <pc:chgData name="Ashley Christensen" userId="" providerId="" clId="Web-{44153EA9-9165-475D-844A-2C6DAE87D254}" dt="2024-02-07T21:05:42.787" v="0" actId="20577"/>
      <pc:docMkLst>
        <pc:docMk/>
      </pc:docMkLst>
      <pc:sldChg chg="modSp">
        <pc:chgData name="Ashley Christensen" userId="" providerId="" clId="Web-{44153EA9-9165-475D-844A-2C6DAE87D254}" dt="2024-02-07T21:05:42.787" v="0" actId="20577"/>
        <pc:sldMkLst>
          <pc:docMk/>
          <pc:sldMk cId="4246742699" sldId="1140"/>
        </pc:sldMkLst>
        <pc:spChg chg="mod">
          <ac:chgData name="Ashley Christensen" userId="" providerId="" clId="Web-{44153EA9-9165-475D-844A-2C6DAE87D254}" dt="2024-02-07T21:05:42.787" v="0" actId="20577"/>
          <ac:spMkLst>
            <pc:docMk/>
            <pc:sldMk cId="4246742699" sldId="1140"/>
            <ac:spMk id="11" creationId="{622FE577-F779-D749-832E-E2BF2D349C8C}"/>
          </ac:spMkLst>
        </pc:spChg>
      </pc:sldChg>
    </pc:docChg>
  </pc:docChgLst>
  <pc:docChgLst>
    <pc:chgData name="Ashley Christensen" clId="Web-{A68A6155-8943-41FF-BA98-219250FFD0B9}"/>
    <pc:docChg chg="modSld">
      <pc:chgData name="Ashley Christensen" userId="" providerId="" clId="Web-{A68A6155-8943-41FF-BA98-219250FFD0B9}" dt="2024-02-13T21:10:16.647" v="258" actId="20577"/>
      <pc:docMkLst>
        <pc:docMk/>
      </pc:docMkLst>
      <pc:sldChg chg="modSp">
        <pc:chgData name="Ashley Christensen" userId="" providerId="" clId="Web-{A68A6155-8943-41FF-BA98-219250FFD0B9}" dt="2024-02-13T21:05:17.386" v="15" actId="20577"/>
        <pc:sldMkLst>
          <pc:docMk/>
          <pc:sldMk cId="2813575325" sldId="964"/>
        </pc:sldMkLst>
        <pc:spChg chg="mod">
          <ac:chgData name="Ashley Christensen" userId="" providerId="" clId="Web-{A68A6155-8943-41FF-BA98-219250FFD0B9}" dt="2024-02-13T21:05:17.386" v="15" actId="20577"/>
          <ac:spMkLst>
            <pc:docMk/>
            <pc:sldMk cId="2813575325" sldId="964"/>
            <ac:spMk id="20" creationId="{987D9063-00A4-4349-9BC7-13D16BB4597C}"/>
          </ac:spMkLst>
        </pc:spChg>
      </pc:sldChg>
      <pc:sldChg chg="modSp modNotes">
        <pc:chgData name="Ashley Christensen" userId="" providerId="" clId="Web-{A68A6155-8943-41FF-BA98-219250FFD0B9}" dt="2024-02-13T21:09:20.348" v="210"/>
        <pc:sldMkLst>
          <pc:docMk/>
          <pc:sldMk cId="938929052" sldId="1146"/>
        </pc:sldMkLst>
        <pc:spChg chg="mod">
          <ac:chgData name="Ashley Christensen" userId="" providerId="" clId="Web-{A68A6155-8943-41FF-BA98-219250FFD0B9}" dt="2024-02-13T21:08:49.206" v="146" actId="20577"/>
          <ac:spMkLst>
            <pc:docMk/>
            <pc:sldMk cId="938929052" sldId="1146"/>
            <ac:spMk id="2" creationId="{7C3DC37A-0B9D-FB11-0138-9DC898D412F5}"/>
          </ac:spMkLst>
        </pc:spChg>
      </pc:sldChg>
      <pc:sldChg chg="modSp">
        <pc:chgData name="Ashley Christensen" userId="" providerId="" clId="Web-{A68A6155-8943-41FF-BA98-219250FFD0B9}" dt="2024-02-13T21:07:58.892" v="105" actId="14100"/>
        <pc:sldMkLst>
          <pc:docMk/>
          <pc:sldMk cId="4105008999" sldId="1157"/>
        </pc:sldMkLst>
        <pc:spChg chg="mod">
          <ac:chgData name="Ashley Christensen" userId="" providerId="" clId="Web-{A68A6155-8943-41FF-BA98-219250FFD0B9}" dt="2024-02-13T21:07:58.892" v="105" actId="14100"/>
          <ac:spMkLst>
            <pc:docMk/>
            <pc:sldMk cId="4105008999" sldId="1157"/>
            <ac:spMk id="2" creationId="{AC6D9DC2-2D7F-DD79-C964-F94D03F72DB5}"/>
          </ac:spMkLst>
        </pc:spChg>
      </pc:sldChg>
      <pc:sldChg chg="modSp">
        <pc:chgData name="Ashley Christensen" userId="" providerId="" clId="Web-{A68A6155-8943-41FF-BA98-219250FFD0B9}" dt="2024-02-13T21:07:30.469" v="94" actId="20577"/>
        <pc:sldMkLst>
          <pc:docMk/>
          <pc:sldMk cId="104525002" sldId="1158"/>
        </pc:sldMkLst>
        <pc:spChg chg="mod">
          <ac:chgData name="Ashley Christensen" userId="" providerId="" clId="Web-{A68A6155-8943-41FF-BA98-219250FFD0B9}" dt="2024-02-13T21:07:30.469" v="94" actId="20577"/>
          <ac:spMkLst>
            <pc:docMk/>
            <pc:sldMk cId="104525002" sldId="1158"/>
            <ac:spMk id="2" creationId="{AC832203-33A9-BBCE-24B9-ADBBEADEA7B2}"/>
          </ac:spMkLst>
        </pc:spChg>
      </pc:sldChg>
      <pc:sldChg chg="modSp">
        <pc:chgData name="Ashley Christensen" userId="" providerId="" clId="Web-{A68A6155-8943-41FF-BA98-219250FFD0B9}" dt="2024-02-13T21:10:16.647" v="258" actId="20577"/>
        <pc:sldMkLst>
          <pc:docMk/>
          <pc:sldMk cId="487858164" sldId="1241"/>
        </pc:sldMkLst>
        <pc:spChg chg="mod">
          <ac:chgData name="Ashley Christensen" userId="" providerId="" clId="Web-{A68A6155-8943-41FF-BA98-219250FFD0B9}" dt="2024-02-13T21:10:16.647" v="258" actId="20577"/>
          <ac:spMkLst>
            <pc:docMk/>
            <pc:sldMk cId="487858164" sldId="1241"/>
            <ac:spMk id="2" creationId="{848F00FF-2D96-479E-85DD-00A894EEB8BB}"/>
          </ac:spMkLst>
        </pc:spChg>
      </pc:sldChg>
      <pc:sldChg chg="modSp modNotes">
        <pc:chgData name="Ashley Christensen" userId="" providerId="" clId="Web-{A68A6155-8943-41FF-BA98-219250FFD0B9}" dt="2024-02-13T21:10:08.772" v="240"/>
        <pc:sldMkLst>
          <pc:docMk/>
          <pc:sldMk cId="404722762" sldId="1243"/>
        </pc:sldMkLst>
        <pc:spChg chg="mod">
          <ac:chgData name="Ashley Christensen" userId="" providerId="" clId="Web-{A68A6155-8943-41FF-BA98-219250FFD0B9}" dt="2024-02-13T21:09:59.225" v="237" actId="20577"/>
          <ac:spMkLst>
            <pc:docMk/>
            <pc:sldMk cId="404722762" sldId="1243"/>
            <ac:spMk id="2" creationId="{4EF67F69-8CD3-E5D4-8E4F-CE4FD7D90B90}"/>
          </ac:spMkLst>
        </pc:spChg>
      </pc:sldChg>
      <pc:sldChg chg="modSp modNotes">
        <pc:chgData name="Ashley Christensen" userId="" providerId="" clId="Web-{A68A6155-8943-41FF-BA98-219250FFD0B9}" dt="2024-02-13T21:07:08.562" v="88" actId="20577"/>
        <pc:sldMkLst>
          <pc:docMk/>
          <pc:sldMk cId="3610282666" sldId="1246"/>
        </pc:sldMkLst>
        <pc:spChg chg="mod">
          <ac:chgData name="Ashley Christensen" userId="" providerId="" clId="Web-{A68A6155-8943-41FF-BA98-219250FFD0B9}" dt="2024-02-13T21:07:08.562" v="88" actId="20577"/>
          <ac:spMkLst>
            <pc:docMk/>
            <pc:sldMk cId="3610282666" sldId="1246"/>
            <ac:spMk id="3" creationId="{6F4A9A75-8936-CCEF-4250-9BA6FF58BA43}"/>
          </ac:spMkLst>
        </pc:spChg>
      </pc:sldChg>
      <pc:sldChg chg="modSp">
        <pc:chgData name="Ashley Christensen" userId="" providerId="" clId="Web-{A68A6155-8943-41FF-BA98-219250FFD0B9}" dt="2024-02-13T21:04:57.104" v="8" actId="20577"/>
        <pc:sldMkLst>
          <pc:docMk/>
          <pc:sldMk cId="2592428791" sldId="1247"/>
        </pc:sldMkLst>
        <pc:spChg chg="mod">
          <ac:chgData name="Ashley Christensen" userId="" providerId="" clId="Web-{A68A6155-8943-41FF-BA98-219250FFD0B9}" dt="2024-02-13T21:04:57.104" v="8" actId="20577"/>
          <ac:spMkLst>
            <pc:docMk/>
            <pc:sldMk cId="2592428791" sldId="1247"/>
            <ac:spMk id="8" creationId="{F872CAE3-52EE-CF43-F6E1-309A37BB6B80}"/>
          </ac:spMkLst>
        </pc:spChg>
      </pc:sldChg>
      <pc:sldChg chg="modSp">
        <pc:chgData name="Ashley Christensen" userId="" providerId="" clId="Web-{A68A6155-8943-41FF-BA98-219250FFD0B9}" dt="2024-02-13T21:05:54.465" v="40" actId="20577"/>
        <pc:sldMkLst>
          <pc:docMk/>
          <pc:sldMk cId="304324226" sldId="1251"/>
        </pc:sldMkLst>
        <pc:spChg chg="mod">
          <ac:chgData name="Ashley Christensen" userId="" providerId="" clId="Web-{A68A6155-8943-41FF-BA98-219250FFD0B9}" dt="2024-02-13T21:05:54.465" v="40" actId="20577"/>
          <ac:spMkLst>
            <pc:docMk/>
            <pc:sldMk cId="304324226" sldId="1251"/>
            <ac:spMk id="8" creationId="{D8B3D278-BFE5-97CF-2428-4E2CF7DC5C27}"/>
          </ac:spMkLst>
        </pc:spChg>
      </pc:sldChg>
    </pc:docChg>
  </pc:docChgLst>
  <pc:docChgLst>
    <pc:chgData name="Ashley Christensen" clId="Web-{8B8CE28B-AD11-4540-9520-005F1BD99CEC}"/>
    <pc:docChg chg="modSld">
      <pc:chgData name="Ashley Christensen" userId="" providerId="" clId="Web-{8B8CE28B-AD11-4540-9520-005F1BD99CEC}" dt="2024-02-06T19:44:37.211" v="29" actId="20577"/>
      <pc:docMkLst>
        <pc:docMk/>
      </pc:docMkLst>
      <pc:sldChg chg="modSp">
        <pc:chgData name="Ashley Christensen" userId="" providerId="" clId="Web-{8B8CE28B-AD11-4540-9520-005F1BD99CEC}" dt="2024-02-06T19:44:37.211" v="29" actId="20577"/>
        <pc:sldMkLst>
          <pc:docMk/>
          <pc:sldMk cId="104525002" sldId="1158"/>
        </pc:sldMkLst>
        <pc:spChg chg="mod">
          <ac:chgData name="Ashley Christensen" userId="" providerId="" clId="Web-{8B8CE28B-AD11-4540-9520-005F1BD99CEC}" dt="2024-02-06T19:44:37.211" v="29" actId="20577"/>
          <ac:spMkLst>
            <pc:docMk/>
            <pc:sldMk cId="104525002" sldId="1158"/>
            <ac:spMk id="2" creationId="{AC832203-33A9-BBCE-24B9-ADBBEADEA7B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0671-772C-6448-BF50-349061B3A1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BCC3D45-5020-9948-A446-B9BFDA69E86F}">
      <dgm:prSet phldrT="[Text]" custT="1"/>
      <dgm:spPr>
        <a:solidFill>
          <a:srgbClr val="407CCA"/>
        </a:solidFill>
        <a:ln>
          <a:noFill/>
        </a:ln>
      </dgm:spPr>
      <dgm:t>
        <a:bodyPr/>
        <a:lstStyle/>
        <a:p>
          <a:pPr>
            <a:lnSpc>
              <a:spcPct val="100000"/>
            </a:lnSpc>
          </a:pPr>
          <a:r>
            <a:rPr lang="en-US" sz="2800" b="1" dirty="0">
              <a:solidFill>
                <a:schemeClr val="bg1"/>
              </a:solidFill>
              <a:latin typeface="Arial" panose="020B0604020202020204" pitchFamily="34" charset="0"/>
              <a:ea typeface="Arial" charset="0"/>
              <a:cs typeface="Arial" panose="020B0604020202020204" pitchFamily="34" charset="0"/>
            </a:rPr>
            <a:t>No phones at meetings</a:t>
          </a:r>
          <a:endParaRPr lang="en-US" sz="2800" dirty="0">
            <a:solidFill>
              <a:schemeClr val="bg1"/>
            </a:solidFill>
          </a:endParaRPr>
        </a:p>
      </dgm:t>
    </dgm:pt>
    <dgm:pt modelId="{50D0487B-8561-9A4A-BE5D-DF7B87F2A5BB}" type="parTrans" cxnId="{0A91EEF3-F27E-934A-9808-CED72CDC0039}">
      <dgm:prSet/>
      <dgm:spPr/>
      <dgm:t>
        <a:bodyPr/>
        <a:lstStyle/>
        <a:p>
          <a:endParaRPr lang="en-US"/>
        </a:p>
      </dgm:t>
    </dgm:pt>
    <dgm:pt modelId="{28595BF3-FF7E-A44E-99FC-6E5143869B32}" type="sibTrans" cxnId="{0A91EEF3-F27E-934A-9808-CED72CDC0039}">
      <dgm:prSet/>
      <dgm:spPr/>
      <dgm:t>
        <a:bodyPr/>
        <a:lstStyle/>
        <a:p>
          <a:endParaRPr lang="en-US"/>
        </a:p>
      </dgm:t>
    </dgm:pt>
    <dgm:pt modelId="{73B7042E-F206-EA46-9E22-46F6EFEDA716}">
      <dgm:prSet phldrT="[Text]" custT="1"/>
      <dgm:spPr>
        <a:solidFill>
          <a:srgbClr val="EBB700"/>
        </a:solidFill>
        <a:ln>
          <a:noFill/>
        </a:ln>
      </dgm:spPr>
      <dgm:t>
        <a:bodyPr/>
        <a:lstStyle/>
        <a:p>
          <a:pPr>
            <a:lnSpc>
              <a:spcPct val="100000"/>
            </a:lnSpc>
          </a:pPr>
          <a:r>
            <a:rPr lang="en-US" sz="2800" b="1" dirty="0">
              <a:solidFill>
                <a:schemeClr val="bg1"/>
              </a:solidFill>
              <a:latin typeface="Arial" panose="020B0604020202020204" pitchFamily="34" charset="0"/>
              <a:ea typeface="Arial" charset="0"/>
              <a:cs typeface="Arial" panose="020B0604020202020204" pitchFamily="34" charset="0"/>
            </a:rPr>
            <a:t>Make eye contact</a:t>
          </a:r>
          <a:endParaRPr lang="en-US" sz="2800" dirty="0">
            <a:solidFill>
              <a:schemeClr val="bg1"/>
            </a:solidFill>
          </a:endParaRPr>
        </a:p>
      </dgm:t>
    </dgm:pt>
    <dgm:pt modelId="{132AE454-5EAB-444C-A019-97603E6D7276}" type="parTrans" cxnId="{5F836F60-D7F8-ED46-B87F-F9D19BD14F24}">
      <dgm:prSet/>
      <dgm:spPr/>
      <dgm:t>
        <a:bodyPr/>
        <a:lstStyle/>
        <a:p>
          <a:endParaRPr lang="en-US"/>
        </a:p>
      </dgm:t>
    </dgm:pt>
    <dgm:pt modelId="{6522BB2A-3ACF-C949-878B-79BC04D3D969}" type="sibTrans" cxnId="{5F836F60-D7F8-ED46-B87F-F9D19BD14F24}">
      <dgm:prSet/>
      <dgm:spPr/>
      <dgm:t>
        <a:bodyPr/>
        <a:lstStyle/>
        <a:p>
          <a:endParaRPr lang="en-US"/>
        </a:p>
      </dgm:t>
    </dgm:pt>
    <dgm:pt modelId="{52412B63-CE8A-094D-AB5F-59AA189B793D}">
      <dgm:prSet phldrT="[Text]" custT="1"/>
      <dgm:spPr>
        <a:solidFill>
          <a:srgbClr val="00AC69"/>
        </a:solidFill>
        <a:ln>
          <a:noFill/>
        </a:ln>
      </dgm:spPr>
      <dgm:t>
        <a:bodyPr/>
        <a:lstStyle/>
        <a:p>
          <a:pPr>
            <a:lnSpc>
              <a:spcPct val="100000"/>
            </a:lnSpc>
          </a:pPr>
          <a:r>
            <a:rPr lang="en-US" sz="2800" b="1" dirty="0">
              <a:solidFill>
                <a:schemeClr val="bg1"/>
              </a:solidFill>
              <a:latin typeface="Arial" panose="020B0604020202020204" pitchFamily="34" charset="0"/>
              <a:ea typeface="Arial" charset="0"/>
              <a:cs typeface="Arial" panose="020B0604020202020204" pitchFamily="34" charset="0"/>
            </a:rPr>
            <a:t>Ask questions</a:t>
          </a:r>
          <a:endParaRPr lang="en-US" sz="2800" dirty="0">
            <a:solidFill>
              <a:schemeClr val="bg1"/>
            </a:solidFill>
          </a:endParaRPr>
        </a:p>
      </dgm:t>
    </dgm:pt>
    <dgm:pt modelId="{7BCF2E92-9370-9B4A-A13F-EEE2E3564E54}" type="parTrans" cxnId="{BE78F61C-C59B-514F-9B63-38687D85A524}">
      <dgm:prSet/>
      <dgm:spPr/>
      <dgm:t>
        <a:bodyPr/>
        <a:lstStyle/>
        <a:p>
          <a:endParaRPr lang="en-US"/>
        </a:p>
      </dgm:t>
    </dgm:pt>
    <dgm:pt modelId="{C3061198-8074-6240-8B75-0FAEC84BFFD7}" type="sibTrans" cxnId="{BE78F61C-C59B-514F-9B63-38687D85A524}">
      <dgm:prSet/>
      <dgm:spPr/>
      <dgm:t>
        <a:bodyPr/>
        <a:lstStyle/>
        <a:p>
          <a:endParaRPr lang="en-US"/>
        </a:p>
      </dgm:t>
    </dgm:pt>
    <dgm:pt modelId="{B7CA3C2F-F6EC-1444-BC39-2A1CB5837FEC}">
      <dgm:prSet phldrT="[Text]" custT="1"/>
      <dgm:spPr>
        <a:solidFill>
          <a:schemeClr val="bg2">
            <a:lumMod val="75000"/>
          </a:schemeClr>
        </a:solidFill>
        <a:ln w="25400">
          <a:noFill/>
        </a:ln>
      </dgm:spPr>
      <dgm:t>
        <a:bodyPr/>
        <a:lstStyle/>
        <a:p>
          <a:pPr>
            <a:lnSpc>
              <a:spcPct val="100000"/>
            </a:lnSpc>
          </a:pPr>
          <a:r>
            <a:rPr lang="en-US" sz="2800" b="1" dirty="0">
              <a:solidFill>
                <a:schemeClr val="bg1"/>
              </a:solidFill>
              <a:latin typeface="Arial" panose="020B0604020202020204" pitchFamily="34" charset="0"/>
              <a:ea typeface="Arial" charset="0"/>
              <a:cs typeface="Arial" panose="020B0604020202020204" pitchFamily="34" charset="0"/>
            </a:rPr>
            <a:t>Follow agenda set for meeting</a:t>
          </a:r>
          <a:endParaRPr lang="en-US" sz="2800" dirty="0">
            <a:solidFill>
              <a:schemeClr val="bg1"/>
            </a:solidFill>
          </a:endParaRPr>
        </a:p>
      </dgm:t>
    </dgm:pt>
    <dgm:pt modelId="{FE5FA16F-FA89-5841-868C-109C219F1E2E}" type="parTrans" cxnId="{4117E4F2-068D-1D4A-8ACA-E97D096AE170}">
      <dgm:prSet/>
      <dgm:spPr/>
      <dgm:t>
        <a:bodyPr/>
        <a:lstStyle/>
        <a:p>
          <a:endParaRPr lang="en-US"/>
        </a:p>
      </dgm:t>
    </dgm:pt>
    <dgm:pt modelId="{2C58CDAC-7DE2-A04D-966B-C821E3449014}" type="sibTrans" cxnId="{4117E4F2-068D-1D4A-8ACA-E97D096AE170}">
      <dgm:prSet/>
      <dgm:spPr/>
      <dgm:t>
        <a:bodyPr/>
        <a:lstStyle/>
        <a:p>
          <a:endParaRPr lang="en-US"/>
        </a:p>
      </dgm:t>
    </dgm:pt>
    <dgm:pt modelId="{6AD72C81-077A-5B46-AEE3-39B5850F0EC3}" type="pres">
      <dgm:prSet presAssocID="{82A60671-772C-6448-BF50-349061B3A1A9}" presName="Name0" presStyleCnt="0">
        <dgm:presLayoutVars>
          <dgm:dir/>
          <dgm:resizeHandles val="exact"/>
        </dgm:presLayoutVars>
      </dgm:prSet>
      <dgm:spPr/>
    </dgm:pt>
    <dgm:pt modelId="{299F47AF-A8B5-AC43-BCC1-1DCBEAFD5E8C}" type="pres">
      <dgm:prSet presAssocID="{8BCC3D45-5020-9948-A446-B9BFDA69E86F}" presName="Name5" presStyleLbl="vennNode1" presStyleIdx="0" presStyleCnt="4">
        <dgm:presLayoutVars>
          <dgm:bulletEnabled val="1"/>
        </dgm:presLayoutVars>
      </dgm:prSet>
      <dgm:spPr/>
    </dgm:pt>
    <dgm:pt modelId="{79635E55-1DBB-3A41-9CBC-2697789EFDAC}" type="pres">
      <dgm:prSet presAssocID="{28595BF3-FF7E-A44E-99FC-6E5143869B32}" presName="space" presStyleCnt="0"/>
      <dgm:spPr/>
    </dgm:pt>
    <dgm:pt modelId="{FF8100D5-4799-2C40-B24A-F47DE961F212}" type="pres">
      <dgm:prSet presAssocID="{73B7042E-F206-EA46-9E22-46F6EFEDA716}" presName="Name5" presStyleLbl="vennNode1" presStyleIdx="1" presStyleCnt="4">
        <dgm:presLayoutVars>
          <dgm:bulletEnabled val="1"/>
        </dgm:presLayoutVars>
      </dgm:prSet>
      <dgm:spPr/>
    </dgm:pt>
    <dgm:pt modelId="{E6F098DB-EB5B-6E4C-9908-58E2CB51A210}" type="pres">
      <dgm:prSet presAssocID="{6522BB2A-3ACF-C949-878B-79BC04D3D969}" presName="space" presStyleCnt="0"/>
      <dgm:spPr/>
    </dgm:pt>
    <dgm:pt modelId="{75415595-B662-CB46-9DFF-95849D113019}" type="pres">
      <dgm:prSet presAssocID="{52412B63-CE8A-094D-AB5F-59AA189B793D}" presName="Name5" presStyleLbl="vennNode1" presStyleIdx="2" presStyleCnt="4">
        <dgm:presLayoutVars>
          <dgm:bulletEnabled val="1"/>
        </dgm:presLayoutVars>
      </dgm:prSet>
      <dgm:spPr/>
    </dgm:pt>
    <dgm:pt modelId="{B1BBBF41-A89B-E746-BA9C-ACF2FFFA3BA3}" type="pres">
      <dgm:prSet presAssocID="{C3061198-8074-6240-8B75-0FAEC84BFFD7}" presName="space" presStyleCnt="0"/>
      <dgm:spPr/>
    </dgm:pt>
    <dgm:pt modelId="{43843FB9-4590-E049-A861-3A8D255C5CF2}" type="pres">
      <dgm:prSet presAssocID="{B7CA3C2F-F6EC-1444-BC39-2A1CB5837FEC}" presName="Name5" presStyleLbl="vennNode1" presStyleIdx="3" presStyleCnt="4">
        <dgm:presLayoutVars>
          <dgm:bulletEnabled val="1"/>
        </dgm:presLayoutVars>
      </dgm:prSet>
      <dgm:spPr/>
    </dgm:pt>
  </dgm:ptLst>
  <dgm:cxnLst>
    <dgm:cxn modelId="{DC79D415-9BB5-744F-A087-72C02F0ECE8D}" type="presOf" srcId="{8BCC3D45-5020-9948-A446-B9BFDA69E86F}" destId="{299F47AF-A8B5-AC43-BCC1-1DCBEAFD5E8C}" srcOrd="0" destOrd="0" presId="urn:microsoft.com/office/officeart/2005/8/layout/venn3"/>
    <dgm:cxn modelId="{BE78F61C-C59B-514F-9B63-38687D85A524}" srcId="{82A60671-772C-6448-BF50-349061B3A1A9}" destId="{52412B63-CE8A-094D-AB5F-59AA189B793D}" srcOrd="2" destOrd="0" parTransId="{7BCF2E92-9370-9B4A-A13F-EEE2E3564E54}" sibTransId="{C3061198-8074-6240-8B75-0FAEC84BFFD7}"/>
    <dgm:cxn modelId="{7333733C-D70D-1D40-B119-18BB0CDC580C}" type="presOf" srcId="{52412B63-CE8A-094D-AB5F-59AA189B793D}" destId="{75415595-B662-CB46-9DFF-95849D113019}" srcOrd="0" destOrd="0" presId="urn:microsoft.com/office/officeart/2005/8/layout/venn3"/>
    <dgm:cxn modelId="{5F836F60-D7F8-ED46-B87F-F9D19BD14F24}" srcId="{82A60671-772C-6448-BF50-349061B3A1A9}" destId="{73B7042E-F206-EA46-9E22-46F6EFEDA716}" srcOrd="1" destOrd="0" parTransId="{132AE454-5EAB-444C-A019-97603E6D7276}" sibTransId="{6522BB2A-3ACF-C949-878B-79BC04D3D969}"/>
    <dgm:cxn modelId="{FA774874-7AE6-C54E-B568-AB75152626FE}" type="presOf" srcId="{82A60671-772C-6448-BF50-349061B3A1A9}" destId="{6AD72C81-077A-5B46-AEE3-39B5850F0EC3}" srcOrd="0" destOrd="0" presId="urn:microsoft.com/office/officeart/2005/8/layout/venn3"/>
    <dgm:cxn modelId="{94D320E8-BB42-1D40-94CB-D91A8CAFAF5E}" type="presOf" srcId="{B7CA3C2F-F6EC-1444-BC39-2A1CB5837FEC}" destId="{43843FB9-4590-E049-A861-3A8D255C5CF2}" srcOrd="0" destOrd="0" presId="urn:microsoft.com/office/officeart/2005/8/layout/venn3"/>
    <dgm:cxn modelId="{4117E4F2-068D-1D4A-8ACA-E97D096AE170}" srcId="{82A60671-772C-6448-BF50-349061B3A1A9}" destId="{B7CA3C2F-F6EC-1444-BC39-2A1CB5837FEC}" srcOrd="3" destOrd="0" parTransId="{FE5FA16F-FA89-5841-868C-109C219F1E2E}" sibTransId="{2C58CDAC-7DE2-A04D-966B-C821E3449014}"/>
    <dgm:cxn modelId="{0A91EEF3-F27E-934A-9808-CED72CDC0039}" srcId="{82A60671-772C-6448-BF50-349061B3A1A9}" destId="{8BCC3D45-5020-9948-A446-B9BFDA69E86F}" srcOrd="0" destOrd="0" parTransId="{50D0487B-8561-9A4A-BE5D-DF7B87F2A5BB}" sibTransId="{28595BF3-FF7E-A44E-99FC-6E5143869B32}"/>
    <dgm:cxn modelId="{6A480CF7-EF1F-A947-9707-698CB26A9DA2}" type="presOf" srcId="{73B7042E-F206-EA46-9E22-46F6EFEDA716}" destId="{FF8100D5-4799-2C40-B24A-F47DE961F212}" srcOrd="0" destOrd="0" presId="urn:microsoft.com/office/officeart/2005/8/layout/venn3"/>
    <dgm:cxn modelId="{2DAE38F7-6FF0-1A48-B38D-CF5441BE9863}" type="presParOf" srcId="{6AD72C81-077A-5B46-AEE3-39B5850F0EC3}" destId="{299F47AF-A8B5-AC43-BCC1-1DCBEAFD5E8C}" srcOrd="0" destOrd="0" presId="urn:microsoft.com/office/officeart/2005/8/layout/venn3"/>
    <dgm:cxn modelId="{15A58FD8-DD1C-194B-A00C-0B735812F1A7}" type="presParOf" srcId="{6AD72C81-077A-5B46-AEE3-39B5850F0EC3}" destId="{79635E55-1DBB-3A41-9CBC-2697789EFDAC}" srcOrd="1" destOrd="0" presId="urn:microsoft.com/office/officeart/2005/8/layout/venn3"/>
    <dgm:cxn modelId="{196D3A42-1E89-A84C-A499-D1354EB060AD}" type="presParOf" srcId="{6AD72C81-077A-5B46-AEE3-39B5850F0EC3}" destId="{FF8100D5-4799-2C40-B24A-F47DE961F212}" srcOrd="2" destOrd="0" presId="urn:microsoft.com/office/officeart/2005/8/layout/venn3"/>
    <dgm:cxn modelId="{A365802A-4A78-8741-A80E-99BE9D61D6D7}" type="presParOf" srcId="{6AD72C81-077A-5B46-AEE3-39B5850F0EC3}" destId="{E6F098DB-EB5B-6E4C-9908-58E2CB51A210}" srcOrd="3" destOrd="0" presId="urn:microsoft.com/office/officeart/2005/8/layout/venn3"/>
    <dgm:cxn modelId="{6DDCC3B1-E4B3-1D4C-A933-09E98A91362A}" type="presParOf" srcId="{6AD72C81-077A-5B46-AEE3-39B5850F0EC3}" destId="{75415595-B662-CB46-9DFF-95849D113019}" srcOrd="4" destOrd="0" presId="urn:microsoft.com/office/officeart/2005/8/layout/venn3"/>
    <dgm:cxn modelId="{AF903A04-79AA-3149-A17A-5CAD3C0A6024}" type="presParOf" srcId="{6AD72C81-077A-5B46-AEE3-39B5850F0EC3}" destId="{B1BBBF41-A89B-E746-BA9C-ACF2FFFA3BA3}" srcOrd="5" destOrd="0" presId="urn:microsoft.com/office/officeart/2005/8/layout/venn3"/>
    <dgm:cxn modelId="{B5F33AB9-43AD-1744-8C2D-4799F755AC06}" type="presParOf" srcId="{6AD72C81-077A-5B46-AEE3-39B5850F0EC3}" destId="{43843FB9-4590-E049-A861-3A8D255C5CF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47AF-A8B5-AC43-BCC1-1DCBEAFD5E8C}">
      <dsp:nvSpPr>
        <dsp:cNvPr id="0" name=""/>
        <dsp:cNvSpPr/>
      </dsp:nvSpPr>
      <dsp:spPr>
        <a:xfrm>
          <a:off x="3152" y="2005311"/>
          <a:ext cx="3162963" cy="3162963"/>
        </a:xfrm>
        <a:prstGeom prst="ellipse">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en-US" sz="2800" b="1" kern="1200" dirty="0">
              <a:solidFill>
                <a:schemeClr val="bg1"/>
              </a:solidFill>
              <a:latin typeface="Arial" panose="020B0604020202020204" pitchFamily="34" charset="0"/>
              <a:ea typeface="Arial" charset="0"/>
              <a:cs typeface="Arial" panose="020B0604020202020204" pitchFamily="34" charset="0"/>
            </a:rPr>
            <a:t>No phones at meetings</a:t>
          </a:r>
          <a:endParaRPr lang="en-US" sz="2800" kern="1200" dirty="0">
            <a:solidFill>
              <a:schemeClr val="bg1"/>
            </a:solidFill>
          </a:endParaRPr>
        </a:p>
      </dsp:txBody>
      <dsp:txXfrm>
        <a:off x="466357" y="2468516"/>
        <a:ext cx="2236553" cy="2236553"/>
      </dsp:txXfrm>
    </dsp:sp>
    <dsp:sp modelId="{FF8100D5-4799-2C40-B24A-F47DE961F212}">
      <dsp:nvSpPr>
        <dsp:cNvPr id="0" name=""/>
        <dsp:cNvSpPr/>
      </dsp:nvSpPr>
      <dsp:spPr>
        <a:xfrm>
          <a:off x="2533523" y="2005311"/>
          <a:ext cx="3162963" cy="3162963"/>
        </a:xfrm>
        <a:prstGeom prst="ellipse">
          <a:avLst/>
        </a:prstGeom>
        <a:solidFill>
          <a:srgbClr val="EBB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en-US" sz="2800" b="1" kern="1200" dirty="0">
              <a:solidFill>
                <a:schemeClr val="bg1"/>
              </a:solidFill>
              <a:latin typeface="Arial" panose="020B0604020202020204" pitchFamily="34" charset="0"/>
              <a:ea typeface="Arial" charset="0"/>
              <a:cs typeface="Arial" panose="020B0604020202020204" pitchFamily="34" charset="0"/>
            </a:rPr>
            <a:t>Make eye contact</a:t>
          </a:r>
          <a:endParaRPr lang="en-US" sz="2800" kern="1200" dirty="0">
            <a:solidFill>
              <a:schemeClr val="bg1"/>
            </a:solidFill>
          </a:endParaRPr>
        </a:p>
      </dsp:txBody>
      <dsp:txXfrm>
        <a:off x="2996728" y="2468516"/>
        <a:ext cx="2236553" cy="2236553"/>
      </dsp:txXfrm>
    </dsp:sp>
    <dsp:sp modelId="{75415595-B662-CB46-9DFF-95849D113019}">
      <dsp:nvSpPr>
        <dsp:cNvPr id="0" name=""/>
        <dsp:cNvSpPr/>
      </dsp:nvSpPr>
      <dsp:spPr>
        <a:xfrm>
          <a:off x="5063893" y="2005311"/>
          <a:ext cx="3162963" cy="3162963"/>
        </a:xfrm>
        <a:prstGeom prst="ellipse">
          <a:avLst/>
        </a:prstGeom>
        <a:solidFill>
          <a:srgbClr val="00AC6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en-US" sz="2800" b="1" kern="1200" dirty="0">
              <a:solidFill>
                <a:schemeClr val="bg1"/>
              </a:solidFill>
              <a:latin typeface="Arial" panose="020B0604020202020204" pitchFamily="34" charset="0"/>
              <a:ea typeface="Arial" charset="0"/>
              <a:cs typeface="Arial" panose="020B0604020202020204" pitchFamily="34" charset="0"/>
            </a:rPr>
            <a:t>Ask questions</a:t>
          </a:r>
          <a:endParaRPr lang="en-US" sz="2800" kern="1200" dirty="0">
            <a:solidFill>
              <a:schemeClr val="bg1"/>
            </a:solidFill>
          </a:endParaRPr>
        </a:p>
      </dsp:txBody>
      <dsp:txXfrm>
        <a:off x="5527098" y="2468516"/>
        <a:ext cx="2236553" cy="2236553"/>
      </dsp:txXfrm>
    </dsp:sp>
    <dsp:sp modelId="{43843FB9-4590-E049-A861-3A8D255C5CF2}">
      <dsp:nvSpPr>
        <dsp:cNvPr id="0" name=""/>
        <dsp:cNvSpPr/>
      </dsp:nvSpPr>
      <dsp:spPr>
        <a:xfrm>
          <a:off x="7594264" y="2005311"/>
          <a:ext cx="3162963" cy="3162963"/>
        </a:xfrm>
        <a:prstGeom prst="ellipse">
          <a:avLst/>
        </a:prstGeom>
        <a:solidFill>
          <a:schemeClr val="bg2">
            <a:lumMod val="7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en-US" sz="2800" b="1" kern="1200" dirty="0">
              <a:solidFill>
                <a:schemeClr val="bg1"/>
              </a:solidFill>
              <a:latin typeface="Arial" panose="020B0604020202020204" pitchFamily="34" charset="0"/>
              <a:ea typeface="Arial" charset="0"/>
              <a:cs typeface="Arial" panose="020B0604020202020204" pitchFamily="34" charset="0"/>
            </a:rPr>
            <a:t>Follow agenda set for meeting</a:t>
          </a:r>
          <a:endParaRPr lang="en-US" sz="2800" kern="1200" dirty="0">
            <a:solidFill>
              <a:schemeClr val="bg1"/>
            </a:solidFill>
          </a:endParaRPr>
        </a:p>
      </dsp:txBody>
      <dsp:txXfrm>
        <a:off x="8057469" y="2468516"/>
        <a:ext cx="2236553" cy="223655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020F4-BEC0-448A-B829-508A215727F6}"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A9F38-B00C-421B-B65A-4E45DE93DE62}" type="slidenum">
              <a:rPr lang="en-US" smtClean="0"/>
              <a:t>‹#›</a:t>
            </a:fld>
            <a:endParaRPr lang="en-US"/>
          </a:p>
        </p:txBody>
      </p:sp>
    </p:spTree>
    <p:extLst>
      <p:ext uri="{BB962C8B-B14F-4D97-AF65-F5344CB8AC3E}">
        <p14:creationId xmlns:p14="http://schemas.microsoft.com/office/powerpoint/2010/main" val="334281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FF0000"/>
                </a:solidFill>
                <a:latin typeface="Arial" panose="020B0604020202020204" pitchFamily="34" charset="0"/>
                <a:ea typeface="ＭＳ Ｐゴシック" pitchFamily="34" charset="-128"/>
                <a:cs typeface="Arial" panose="020B0604020202020204" pitchFamily="34" charset="0"/>
              </a:rPr>
              <a:t>Instructor Note: </a:t>
            </a:r>
            <a:r>
              <a:rPr lang="en-US" altLang="en-US" sz="1200" b="0" i="0" dirty="0">
                <a:solidFill>
                  <a:schemeClr val="tx1"/>
                </a:solidFill>
                <a:latin typeface="Arial" panose="020B0604020202020204" pitchFamily="34" charset="0"/>
                <a:ea typeface="ＭＳ Ｐゴシック" pitchFamily="34" charset="-128"/>
                <a:cs typeface="Arial" panose="020B0604020202020204" pitchFamily="34" charset="0"/>
              </a:rPr>
              <a:t>Lions International </a:t>
            </a:r>
            <a:r>
              <a:rPr lang="en-US" altLang="en-US" sz="1200" dirty="0">
                <a:solidFill>
                  <a:schemeClr val="tx1"/>
                </a:solidFill>
                <a:latin typeface="Arial" panose="020B0604020202020204" pitchFamily="34" charset="0"/>
                <a:ea typeface="ＭＳ Ｐゴシック" pitchFamily="34" charset="-128"/>
                <a:cs typeface="Arial" panose="020B0604020202020204" pitchFamily="34" charset="0"/>
              </a:rPr>
              <a:t>designed this orientation and training program for Leo club advisors who are new to the role or have never received formal training about their role as a Leo Club Advisor. While the training will certainly not cover everything related to serving as a Leo club advisor, it provides the basic tools necessary to successfully carry out the duties of the position.</a:t>
            </a: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latin typeface="Arial" panose="020B0604020202020204" pitchFamily="34" charset="0"/>
                <a:ea typeface="ＭＳ Ｐゴシック" pitchFamily="34" charset="-128"/>
                <a:cs typeface="Arial" panose="020B0604020202020204" pitchFamily="34" charset="0"/>
              </a:rPr>
              <a:t>This training should be conducted under the guidance of a Lion trainer, such as a District or Multiple District Leo Chairperson, an experienced Leo Club Advisor who is familiar with resources and policies from Lions International, or a Lion who has completed a Lions International Faculty Development </a:t>
            </a:r>
            <a:r>
              <a:rPr lang="en-US" altLang="en-US" sz="1200" baseline="0" dirty="0">
                <a:solidFill>
                  <a:srgbClr val="FF0000"/>
                </a:solidFill>
                <a:latin typeface="Arial" panose="020B0604020202020204" pitchFamily="34" charset="0"/>
                <a:ea typeface="ＭＳ Ｐゴシック" pitchFamily="34" charset="-128"/>
                <a:cs typeface="Arial" panose="020B0604020202020204" pitchFamily="34" charset="0"/>
              </a:rPr>
              <a:t>Institute or Lions Certified Instructor Program</a:t>
            </a:r>
            <a:r>
              <a:rPr lang="en-US" altLang="en-US" sz="1200" dirty="0">
                <a:solidFill>
                  <a:schemeClr val="tx1"/>
                </a:solidFill>
                <a:latin typeface="Arial" panose="020B0604020202020204" pitchFamily="34" charset="0"/>
                <a:ea typeface="ＭＳ Ｐゴシック" pitchFamily="34" charset="-128"/>
                <a:cs typeface="Arial" panose="020B0604020202020204" pitchFamily="34" charset="0"/>
              </a:rPr>
              <a:t> and is familiar with the Leo Club Program.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a:t>
            </a:fld>
            <a:endParaRPr lang="en-US" dirty="0"/>
          </a:p>
        </p:txBody>
      </p:sp>
    </p:spTree>
    <p:extLst>
      <p:ext uri="{BB962C8B-B14F-4D97-AF65-F5344CB8AC3E}">
        <p14:creationId xmlns:p14="http://schemas.microsoft.com/office/powerpoint/2010/main" val="42180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confirms that a relationship-centered community builds resilience and maximizes </a:t>
            </a:r>
            <a:r>
              <a:rPr lang="en-US" dirty="0">
                <a:solidFill>
                  <a:srgbClr val="000000"/>
                </a:solidFill>
              </a:rPr>
              <a:t>young people's ability </a:t>
            </a:r>
            <a:r>
              <a:rPr lang="en-US" dirty="0"/>
              <a:t>to learn academically as well as thrive socially and emotionally. </a:t>
            </a:r>
          </a:p>
          <a:p>
            <a:endParaRPr lang="en-US" dirty="0"/>
          </a:p>
          <a:p>
            <a:pPr marL="457200" indent="-45720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Greet and do a brief check-in with each young person every time you gather. Something as simple as a thumbs up or thumbs down check-in helps Leos feel seen. </a:t>
            </a:r>
          </a:p>
          <a:p>
            <a:pPr marL="457200" indent="-45720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Establish shared agreements to be used during meetings and whenever Leos gather: Let the Leos generate their own agreements based on what they need to feel respected, valued, included and a part of the group.</a:t>
            </a:r>
          </a:p>
          <a:p>
            <a:pPr marL="457200" indent="-45720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Whenever Leos are working on something or planning their service experiences, make sure each young person plays a role based on their own likes and abilities. </a:t>
            </a:r>
            <a:endParaRPr lang="en-US" dirty="0"/>
          </a:p>
        </p:txBody>
      </p:sp>
    </p:spTree>
    <p:extLst>
      <p:ext uri="{BB962C8B-B14F-4D97-AF65-F5344CB8AC3E}">
        <p14:creationId xmlns:p14="http://schemas.microsoft.com/office/powerpoint/2010/main" val="305027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Leo Advancement Sessions found on lionsclubs.org have several examples of fun team-building activities for Leos to get to know each other.</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5565A"/>
                </a:solidFill>
                <a:latin typeface="Arial" panose="020B0604020202020204" pitchFamily="34" charset="0"/>
                <a:cs typeface="Arial" panose="020B0604020202020204" pitchFamily="34" charset="0"/>
              </a:rPr>
              <a:t>Create opportunities for Leos to connect with and get to know each other: use energizers and get-to-know-you activities that help them make connections, discover what they have in common, make new friends, and discover new things about others that help them expand their “friend pool”</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11</a:t>
            </a:fld>
            <a:endParaRPr lang="en-US"/>
          </a:p>
        </p:txBody>
      </p:sp>
    </p:spTree>
    <p:extLst>
      <p:ext uri="{BB962C8B-B14F-4D97-AF65-F5344CB8AC3E}">
        <p14:creationId xmlns:p14="http://schemas.microsoft.com/office/powerpoint/2010/main" val="106534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55565A"/>
                </a:solidFill>
              </a:rPr>
              <a:t>Here are suggestions for how to start the Leo year in a way that’s inclusive for everyone: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55565A"/>
                </a:solidFill>
              </a:rPr>
              <a:t>Help the Leos get to know one another – and you! – through team-building games and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55565A"/>
                </a:solidFill>
              </a:rPr>
              <a:t>Establish rules and a shared community agreement together as a group. Let Leos share what rules they’d like to follow this year, while also consulting the Leo Constitution and Bylaws</a:t>
            </a:r>
          </a:p>
          <a:p>
            <a:pPr marL="171450" indent="-171450">
              <a:buFont typeface="Arial" panose="020B0604020202020204" pitchFamily="34" charset="0"/>
              <a:buChar char="•"/>
            </a:pPr>
            <a:r>
              <a:rPr lang="en-US" sz="1200" dirty="0">
                <a:solidFill>
                  <a:srgbClr val="55565A"/>
                </a:solidFill>
              </a:rPr>
              <a:t>Share the history of the Leo Club Program and the motto of Leos (found in Module 1 of Advisor Training)</a:t>
            </a:r>
          </a:p>
          <a:p>
            <a:pPr marL="171450" indent="-171450">
              <a:buFont typeface="Arial" panose="020B0604020202020204" pitchFamily="34" charset="0"/>
              <a:buChar char="•"/>
            </a:pPr>
            <a:r>
              <a:rPr lang="en-US" sz="1200" dirty="0">
                <a:solidFill>
                  <a:srgbClr val="55565A"/>
                </a:solidFill>
              </a:rPr>
              <a:t>If officers weren’t already elected, elect/appoint officers and provide training </a:t>
            </a:r>
          </a:p>
          <a:p>
            <a:pPr marL="171450" indent="-171450">
              <a:buFont typeface="Arial" panose="020B0604020202020204" pitchFamily="34" charset="0"/>
              <a:buChar char="•"/>
            </a:pPr>
            <a:r>
              <a:rPr lang="en-US" sz="1200" dirty="0">
                <a:solidFill>
                  <a:srgbClr val="55565A"/>
                </a:solidFill>
              </a:rPr>
              <a:t>Discuss what they’d like to do this year – start to form committees/working groups for service and fund-raising activities</a:t>
            </a:r>
          </a:p>
        </p:txBody>
      </p:sp>
    </p:spTree>
    <p:extLst>
      <p:ext uri="{BB962C8B-B14F-4D97-AF65-F5344CB8AC3E}">
        <p14:creationId xmlns:p14="http://schemas.microsoft.com/office/powerpoint/2010/main" val="340080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Leos are leading and advisors are helping them do this. The Positive Collaboration with Lions and Leos webpage on lionsclubs.org explains why Lions and Leos should work together, as well as examples of how they can collaborate. </a:t>
            </a:r>
          </a:p>
          <a:p>
            <a:endParaRPr lang="en-US" sz="1200" kern="0" dirty="0">
              <a:solidFill>
                <a:srgbClr val="55565A"/>
              </a:solidFill>
              <a:latin typeface="Arial" charset="0"/>
              <a:cs typeface="Arial" charset="0"/>
            </a:endParaRPr>
          </a:p>
          <a:p>
            <a:pPr marL="285750" indent="-285750">
              <a:buFont typeface="Arial" panose="020B0604020202020204" pitchFamily="34" charset="0"/>
              <a:buChar char="•"/>
            </a:pPr>
            <a:r>
              <a:rPr lang="en-US" sz="1200" dirty="0">
                <a:solidFill>
                  <a:srgbClr val="55565A"/>
                </a:solidFill>
                <a:latin typeface="Arial"/>
                <a:cs typeface="Arial"/>
              </a:rPr>
              <a:t>Ensure everyone has a job or purpose</a:t>
            </a:r>
            <a:r>
              <a:rPr lang="en-US" dirty="0">
                <a:solidFill>
                  <a:srgbClr val="55565A"/>
                </a:solidFill>
                <a:latin typeface="Arial"/>
                <a:cs typeface="Arial"/>
              </a:rPr>
              <a:t> – identify their talents and encourage they use them</a:t>
            </a:r>
            <a:endParaRPr lang="en-US" sz="1200" dirty="0">
              <a:solidFill>
                <a:srgbClr val="55565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Plan a wish list for the year &amp; encourage Leos to decide their own focus</a:t>
            </a:r>
          </a:p>
          <a:p>
            <a:pPr marL="285750" indent="-28575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Give everyone the chance to interact, including Lions – help them to collaborate</a:t>
            </a:r>
          </a:p>
          <a:p>
            <a:pPr marL="285750" indent="-285750">
              <a:buFont typeface="Arial" panose="020B0604020202020204" pitchFamily="34" charset="0"/>
              <a:buChar char="•"/>
            </a:pPr>
            <a:r>
              <a:rPr lang="en-US" dirty="0">
                <a:solidFill>
                  <a:srgbClr val="55565A"/>
                </a:solidFill>
                <a:latin typeface="Arial"/>
                <a:cs typeface="Arial"/>
              </a:rPr>
              <a:t>Listen to new ideas</a:t>
            </a:r>
          </a:p>
          <a:p>
            <a:pPr marL="285750" indent="-285750">
              <a:buFont typeface="Arial" panose="020B0604020202020204" pitchFamily="34" charset="0"/>
              <a:buChar char="•"/>
            </a:pPr>
            <a:r>
              <a:rPr lang="en-US" sz="1200" dirty="0">
                <a:solidFill>
                  <a:srgbClr val="55565A"/>
                </a:solidFill>
                <a:latin typeface="Arial"/>
                <a:cs typeface="Arial"/>
              </a:rPr>
              <a:t>Allow them to fail </a:t>
            </a:r>
            <a:r>
              <a:rPr lang="en-US" dirty="0">
                <a:solidFill>
                  <a:srgbClr val="55565A"/>
                </a:solidFill>
                <a:latin typeface="Arial"/>
                <a:cs typeface="Arial"/>
              </a:rPr>
              <a:t>and hold them accountable</a:t>
            </a:r>
            <a:endParaRPr lang="en-US" sz="1200">
              <a:solidFill>
                <a:srgbClr val="55565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Provide immediate feedback  </a:t>
            </a:r>
          </a:p>
          <a:p>
            <a:pPr marL="285750" indent="-28575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Set expectations  </a:t>
            </a:r>
          </a:p>
          <a:p>
            <a:pPr marL="285750" indent="-28575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Decide how to communicate – is cell or email better? How often should committees/groups meet and can some work be done online? How do they want to receive reminders?</a:t>
            </a:r>
            <a:endParaRPr lang="en-US" sz="1200" dirty="0">
              <a:solidFill>
                <a:srgbClr val="55565A"/>
              </a:solidFil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13</a:t>
            </a:fld>
            <a:endParaRPr lang="en-US"/>
          </a:p>
        </p:txBody>
      </p:sp>
    </p:spTree>
    <p:extLst>
      <p:ext uri="{BB962C8B-B14F-4D97-AF65-F5344CB8AC3E}">
        <p14:creationId xmlns:p14="http://schemas.microsoft.com/office/powerpoint/2010/main" val="139631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en-US" dirty="0">
                <a:solidFill>
                  <a:schemeClr val="tx1"/>
                </a:solidFill>
                <a:latin typeface="Arial" panose="020B0604020202020204" pitchFamily="34" charset="0"/>
                <a:cs typeface="Arial" panose="020B0604020202020204" pitchFamily="34" charset="0"/>
              </a:rPr>
              <a:t>Several Leo advisors were surveyed, and the following few slides are their advice for creating a positive climate, working in groups, listening actively and leading with service. </a:t>
            </a:r>
          </a:p>
        </p:txBody>
      </p:sp>
      <p:sp>
        <p:nvSpPr>
          <p:cNvPr id="4" name="Slide Number Placeholder 3"/>
          <p:cNvSpPr>
            <a:spLocks noGrp="1"/>
          </p:cNvSpPr>
          <p:nvPr>
            <p:ph type="sldNum" sz="quarter" idx="5"/>
          </p:nvPr>
        </p:nvSpPr>
        <p:spPr/>
        <p:txBody>
          <a:bodyPr/>
          <a:lstStyle/>
          <a:p>
            <a:fld id="{65F38A34-01B5-8B47-8788-985DCB17BFD7}" type="slidenum">
              <a:rPr lang="en-US" smtClean="0"/>
              <a:t>14</a:t>
            </a:fld>
            <a:endParaRPr lang="en-US"/>
          </a:p>
        </p:txBody>
      </p:sp>
    </p:spTree>
    <p:extLst>
      <p:ext uri="{BB962C8B-B14F-4D97-AF65-F5344CB8AC3E}">
        <p14:creationId xmlns:p14="http://schemas.microsoft.com/office/powerpoint/2010/main" val="146023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55565A"/>
                </a:solidFill>
                <a:latin typeface="Arial" charset="0"/>
                <a:ea typeface="+mn-ea"/>
                <a:cs typeface="Arial" charset="0"/>
              </a:rPr>
              <a:t>It is the Leos’ meeting so allow them to run the meetings as they’d like, as they agreed upon at the beginning of the year, and according to the Leo Constitution and Bylaws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55565A"/>
                </a:solidFill>
                <a:latin typeface="Arial" charset="0"/>
                <a:ea typeface="+mn-ea"/>
                <a:cs typeface="Arial" charset="0"/>
              </a:rPr>
              <a:t>Create a neutral environment so that everyone feels welcome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55565A"/>
                </a:solidFill>
                <a:latin typeface="Arial" charset="0"/>
                <a:ea typeface="+mn-ea"/>
                <a:cs typeface="Arial" charset="0"/>
              </a:rPr>
              <a:t>Allow for open discussions – try not to take over too much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55565A"/>
                </a:solidFill>
                <a:latin typeface="Arial" charset="0"/>
                <a:ea typeface="+mn-ea"/>
                <a:cs typeface="Arial" charset="0"/>
              </a:rPr>
              <a:t>Have fun! That can mean having food, starting meetings with ice breakers and playing games.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55565A"/>
                </a:solidFill>
                <a:latin typeface="Arial" charset="0"/>
                <a:ea typeface="+mn-ea"/>
                <a:cs typeface="Arial" charset="0"/>
              </a:rPr>
              <a:t>Host an end of year party celebrating all of their accomplishments. Throughout the year, Leos could receive tickets for helpful behavior for prizes at the party. </a:t>
            </a:r>
          </a:p>
        </p:txBody>
      </p:sp>
    </p:spTree>
    <p:extLst>
      <p:ext uri="{BB962C8B-B14F-4D97-AF65-F5344CB8AC3E}">
        <p14:creationId xmlns:p14="http://schemas.microsoft.com/office/powerpoint/2010/main" val="214465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Groups can be formed for service and fund-raising activities, as well as in-meeting discussions</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Pick a way to create groups </a:t>
            </a: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Grab a deck of cards: similar suits go together</a:t>
            </a: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Count off: 1s go to together, 2s go together, etc.</a:t>
            </a: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Hand out colored pieces of paper: reds go together, blues together, etc.</a:t>
            </a: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Try to form random groups so Leos can get to know each other</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Share and discuss norms of working together - what are the norms/expectations of working together</a:t>
            </a:r>
          </a:p>
          <a:p>
            <a:pPr marL="285750" indent="-285750">
              <a:buFont typeface="Arial,Sans-Serif" panose="020B0604020202020204" pitchFamily="34" charset="0"/>
              <a:buChar char="•"/>
            </a:pPr>
            <a:r>
              <a:rPr lang="en-US">
                <a:solidFill>
                  <a:srgbClr val="000000"/>
                </a:solidFill>
              </a:rPr>
              <a:t>Encourage everyone to participate and contribute</a:t>
            </a:r>
          </a:p>
          <a:p>
            <a:pPr marL="285750" indent="-285750">
              <a:buFont typeface="Arial,Sans-Serif" panose="020B0604020202020204" pitchFamily="34" charset="0"/>
              <a:buChar char="•"/>
            </a:pPr>
            <a:r>
              <a:rPr lang="en-US" dirty="0">
                <a:solidFill>
                  <a:srgbClr val="000000"/>
                </a:solidFill>
              </a:rPr>
              <a:t>Support new ideas</a:t>
            </a:r>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16</a:t>
            </a:fld>
            <a:endParaRPr lang="en-US"/>
          </a:p>
        </p:txBody>
      </p:sp>
    </p:spTree>
    <p:extLst>
      <p:ext uri="{BB962C8B-B14F-4D97-AF65-F5344CB8AC3E}">
        <p14:creationId xmlns:p14="http://schemas.microsoft.com/office/powerpoint/2010/main" val="420886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en-US" sz="1200" kern="0" dirty="0">
                <a:solidFill>
                  <a:srgbClr val="55565A"/>
                </a:solidFill>
                <a:latin typeface="Arial" charset="0"/>
                <a:ea typeface="+mn-ea"/>
                <a:cs typeface="Arial" charset="0"/>
              </a:rPr>
              <a:t>Active listening</a:t>
            </a:r>
          </a:p>
          <a:p>
            <a:pPr marL="171450" indent="-171450">
              <a:spcBef>
                <a:spcPts val="0"/>
              </a:spcBef>
              <a:spcAft>
                <a:spcPts val="1200"/>
              </a:spcAft>
              <a:buFont typeface="Arial" panose="020B0604020202020204" pitchFamily="34" charset="0"/>
              <a:buChar char="•"/>
              <a:defRPr/>
            </a:pPr>
            <a:r>
              <a:rPr lang="en-US" sz="1200" kern="0" dirty="0">
                <a:solidFill>
                  <a:srgbClr val="55565A"/>
                </a:solidFill>
                <a:latin typeface="Arial" charset="0"/>
                <a:ea typeface="+mn-ea"/>
                <a:cs typeface="Arial" charset="0"/>
              </a:rPr>
              <a:t>Encourage Leos to turn off their phones at meetings</a:t>
            </a:r>
          </a:p>
          <a:p>
            <a:pPr marL="171450" indent="-171450">
              <a:spcBef>
                <a:spcPts val="0"/>
              </a:spcBef>
              <a:spcAft>
                <a:spcPts val="1200"/>
              </a:spcAft>
              <a:buFont typeface="Arial" panose="020B0604020202020204" pitchFamily="34" charset="0"/>
              <a:buChar char="•"/>
              <a:defRPr/>
            </a:pPr>
            <a:r>
              <a:rPr lang="en-US" sz="1200" kern="0" dirty="0">
                <a:solidFill>
                  <a:srgbClr val="55565A"/>
                </a:solidFill>
                <a:latin typeface="Arial" charset="0"/>
                <a:ea typeface="+mn-ea"/>
                <a:cs typeface="Arial" charset="0"/>
              </a:rPr>
              <a:t>Make eye contact with the Leos and encourage them to do the same with others</a:t>
            </a:r>
          </a:p>
          <a:p>
            <a:pPr marL="171450" indent="-171450">
              <a:spcBef>
                <a:spcPts val="0"/>
              </a:spcBef>
              <a:spcAft>
                <a:spcPts val="1200"/>
              </a:spcAft>
              <a:buFont typeface="Arial" panose="020B0604020202020204" pitchFamily="34" charset="0"/>
              <a:buChar char="•"/>
              <a:defRPr/>
            </a:pPr>
            <a:r>
              <a:rPr lang="en-US" sz="1200" kern="0" dirty="0">
                <a:solidFill>
                  <a:srgbClr val="55565A"/>
                </a:solidFill>
                <a:latin typeface="Arial" charset="0"/>
                <a:ea typeface="+mn-ea"/>
                <a:cs typeface="Arial" charset="0"/>
              </a:rPr>
              <a:t>Ask questions throughout your meetings to ensure Leos are engaged and ask Leos to reflect on their experiences after hosting events</a:t>
            </a:r>
          </a:p>
          <a:p>
            <a:pPr marL="171450" indent="-171450">
              <a:spcBef>
                <a:spcPts val="0"/>
              </a:spcBef>
              <a:spcAft>
                <a:spcPts val="1200"/>
              </a:spcAft>
              <a:buFont typeface="Arial" panose="020B0604020202020204" pitchFamily="34" charset="0"/>
              <a:buChar char="•"/>
              <a:defRPr/>
            </a:pPr>
            <a:r>
              <a:rPr lang="en-US" sz="1200" kern="0" dirty="0">
                <a:solidFill>
                  <a:srgbClr val="55565A"/>
                </a:solidFill>
                <a:latin typeface="Arial" charset="0"/>
                <a:ea typeface="+mn-ea"/>
                <a:cs typeface="Arial" charset="0"/>
              </a:rPr>
              <a:t>Set an agenda in advance for meetings and share that with Leos – be sure to follow it as allowed</a:t>
            </a:r>
          </a:p>
        </p:txBody>
      </p:sp>
    </p:spTree>
    <p:extLst>
      <p:ext uri="{BB962C8B-B14F-4D97-AF65-F5344CB8AC3E}">
        <p14:creationId xmlns:p14="http://schemas.microsoft.com/office/powerpoint/2010/main" val="44684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How can you encourage Leos to lead with service?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Give each Leo the opportunity to lead – try to allow for different people  to serve in leadership roles</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Give active praise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Plan in advance - project planning guide on lionsinternational.org</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Assess your community needs and create an action plan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Younger Leos may need to be taught how to contact people – provide them scripts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latin typeface="Calibri" panose="020F0502020204030204" pitchFamily="34" charset="0"/>
              </a:rPr>
              <a:t>Stress the importance of building relationships with the community, including knowing local officials and school principals </a:t>
            </a:r>
          </a:p>
        </p:txBody>
      </p:sp>
      <p:sp>
        <p:nvSpPr>
          <p:cNvPr id="4" name="Slide Number Placeholder 3"/>
          <p:cNvSpPr>
            <a:spLocks noGrp="1"/>
          </p:cNvSpPr>
          <p:nvPr>
            <p:ph type="sldNum" sz="quarter" idx="5"/>
          </p:nvPr>
        </p:nvSpPr>
        <p:spPr/>
        <p:txBody>
          <a:bodyPr/>
          <a:lstStyle/>
          <a:p>
            <a:fld id="{65F38A34-01B5-8B47-8788-985DCB17BFD7}" type="slidenum">
              <a:rPr lang="en-US" smtClean="0"/>
              <a:t>18</a:t>
            </a:fld>
            <a:endParaRPr lang="en-US"/>
          </a:p>
        </p:txBody>
      </p:sp>
    </p:spTree>
    <p:extLst>
      <p:ext uri="{BB962C8B-B14F-4D97-AF65-F5344CB8AC3E}">
        <p14:creationId xmlns:p14="http://schemas.microsoft.com/office/powerpoint/2010/main" val="344022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800" b="0" i="0" dirty="0">
                <a:solidFill>
                  <a:srgbClr val="000000"/>
                </a:solidFill>
                <a:effectLst/>
                <a:latin typeface="Calibri" panose="020F0502020204030204" pitchFamily="34" charset="0"/>
              </a:rPr>
              <a:t>Service learning is an educational methodology that engages young people in learning and applying academic, social and personal skills to real-life issues that improve the community. This is particularly helpful for Alpha Leos as they are learning the importance of giving back to their communities.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Five steps to planning a service project: </a:t>
            </a:r>
          </a:p>
          <a:p>
            <a:pPr mar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Step 1: Encourage Leos to investigate what their community needs. They can determine their own skills and interests in relation to the community needs. </a:t>
            </a:r>
          </a:p>
          <a:p>
            <a:pPr mar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Step 2: Leos start to prepare and plan for their service project once they’ve chosen what they want to do. </a:t>
            </a:r>
          </a:p>
          <a:p>
            <a:pPr mar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Step 3: Take action through their service project!</a:t>
            </a:r>
          </a:p>
          <a:p>
            <a:pPr mar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Step 4: Leos should reflect on how the project went and gather feedback from participants. </a:t>
            </a:r>
          </a:p>
          <a:p>
            <a:pPr mar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Step 5: Share with the community – through local marketing and social media – the effects of the service project. Be sure to celebrate!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19</a:t>
            </a:fld>
            <a:endParaRPr lang="en-US"/>
          </a:p>
        </p:txBody>
      </p:sp>
    </p:spTree>
    <p:extLst>
      <p:ext uri="{BB962C8B-B14F-4D97-AF65-F5344CB8AC3E}">
        <p14:creationId xmlns:p14="http://schemas.microsoft.com/office/powerpoint/2010/main" val="343733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b="1" dirty="0">
                <a:solidFill>
                  <a:srgbClr val="FF0000"/>
                </a:solidFill>
                <a:latin typeface="Arial" panose="020B0604020202020204" pitchFamily="34" charset="0"/>
                <a:ea typeface="ＭＳ Ｐゴシック" pitchFamily="34" charset="-128"/>
                <a:cs typeface="Arial" panose="020B0604020202020204" pitchFamily="34" charset="0"/>
              </a:rPr>
              <a:t>Instructor Note: </a:t>
            </a:r>
            <a:r>
              <a:rPr lang="en-US" altLang="en-US" sz="1200" kern="1200" dirty="0">
                <a:solidFill>
                  <a:schemeClr val="tx1"/>
                </a:solidFill>
                <a:latin typeface="Arial" panose="020B0604020202020204" pitchFamily="34" charset="0"/>
                <a:ea typeface="ＭＳ Ｐゴシック" pitchFamily="34" charset="-128"/>
                <a:cs typeface="Arial" panose="020B0604020202020204" pitchFamily="34" charset="0"/>
              </a:rPr>
              <a:t>This training is designed to present the modules all together or as stand-alone modules. The general recommendation is that instructors should review the material included in each section and determine the modules that are of greatest relevance to the Leo club advisors in the area. Training facilitators may choose to break the modules into various sessions or separate training programs.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kern="1200" dirty="0">
                <a:solidFill>
                  <a:srgbClr val="FF0000"/>
                </a:solidFill>
                <a:latin typeface="Arial" panose="020B0604020202020204" pitchFamily="34" charset="0"/>
                <a:ea typeface="ＭＳ Ｐゴシック" pitchFamily="34" charset="-128"/>
                <a:cs typeface="Arial" panose="020B0604020202020204" pitchFamily="34" charset="0"/>
              </a:rPr>
              <a:t>Each module concludes with a suggested reflection or discussion activity. Reflection/discussion prompts can be used in many ways: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200" kern="1200" dirty="0">
                <a:solidFill>
                  <a:srgbClr val="FF0000"/>
                </a:solidFill>
                <a:latin typeface="Arial" panose="020B0604020202020204" pitchFamily="34" charset="0"/>
                <a:ea typeface="ＭＳ Ｐゴシック" pitchFamily="34" charset="-128"/>
                <a:cs typeface="Arial" panose="020B0604020202020204" pitchFamily="34" charset="0"/>
              </a:rPr>
              <a:t>Individual reflection – encourage learners to make notes of their answers independently</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a:solidFill>
                  <a:srgbClr val="FF0000"/>
                </a:solidFill>
                <a:latin typeface="Arial" panose="020B0604020202020204" pitchFamily="34" charset="0"/>
                <a:ea typeface="ＭＳ Ｐゴシック" pitchFamily="34" charset="-128"/>
                <a:cs typeface="Arial" panose="020B0604020202020204" pitchFamily="34" charset="0"/>
              </a:rPr>
              <a:t>Large group discussion – use a flipchart to capture responses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200" kern="1200" dirty="0">
                <a:solidFill>
                  <a:srgbClr val="FF0000"/>
                </a:solidFill>
                <a:latin typeface="Arial" panose="020B0604020202020204" pitchFamily="34" charset="0"/>
                <a:ea typeface="ＭＳ Ｐゴシック" pitchFamily="34" charset="-128"/>
                <a:cs typeface="Arial" panose="020B0604020202020204" pitchFamily="34" charset="0"/>
              </a:rPr>
              <a:t>Small group discussion – allocate additional time for smaller groups to discuss first and then report back their ideas to the larger group</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a:p>
        </p:txBody>
      </p:sp>
    </p:spTree>
    <p:extLst>
      <p:ext uri="{BB962C8B-B14F-4D97-AF65-F5344CB8AC3E}">
        <p14:creationId xmlns:p14="http://schemas.microsoft.com/office/powerpoint/2010/main" val="1761626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mn-lt"/>
              </a:rPr>
              <a:t>Instructor Note: </a:t>
            </a:r>
            <a:r>
              <a:rPr lang="en-US" dirty="0">
                <a:solidFill>
                  <a:schemeClr val="tx1"/>
                </a:solidFill>
                <a:latin typeface="+mn-lt"/>
              </a:rPr>
              <a:t>For the optional end of module activity for Module 5, ask participants to spend 5 minutes brainstorming ways they can create a relationship-centered community within their club. Encourage them to share their ideas with the group. </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rPr>
              <a:t>Examples: Team-building activities, work in groups, provide training, etc.</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rPr>
              <a:t>Estimated Time: 15 minutes</a:t>
            </a:r>
          </a:p>
        </p:txBody>
      </p:sp>
      <p:sp>
        <p:nvSpPr>
          <p:cNvPr id="4" name="Slide Number Placeholder 3"/>
          <p:cNvSpPr>
            <a:spLocks noGrp="1"/>
          </p:cNvSpPr>
          <p:nvPr>
            <p:ph type="sldNum" sz="quarter" idx="5"/>
          </p:nvPr>
        </p:nvSpPr>
        <p:spPr/>
        <p:txBody>
          <a:bodyPr/>
          <a:lstStyle/>
          <a:p>
            <a:fld id="{65F38A34-01B5-8B47-8788-985DCB17BFD7}" type="slidenum">
              <a:rPr lang="en-US" smtClean="0"/>
              <a:t>20</a:t>
            </a:fld>
            <a:endParaRPr lang="en-US"/>
          </a:p>
        </p:txBody>
      </p:sp>
    </p:spTree>
    <p:extLst>
      <p:ext uri="{BB962C8B-B14F-4D97-AF65-F5344CB8AC3E}">
        <p14:creationId xmlns:p14="http://schemas.microsoft.com/office/powerpoint/2010/main" val="145745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2800" dirty="0">
                <a:latin typeface="Arial" pitchFamily="34" charset="0"/>
                <a:ea typeface="ＭＳ Ｐゴシック" pitchFamily="34" charset="-128"/>
              </a:rPr>
              <a:t>This module will cover: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Arial" pitchFamily="34" charset="0"/>
                <a:ea typeface="ＭＳ Ｐゴシック" pitchFamily="34" charset="-128"/>
              </a:rPr>
              <a:t>Tips for working with Alphas v. Omegas</a:t>
            </a:r>
          </a:p>
          <a:p>
            <a:pPr marL="742950" lvl="1" indent="-285750">
              <a:buFont typeface="Arial" panose="020B0604020202020204" pitchFamily="34" charset="0"/>
              <a:buChar char="•"/>
              <a:defRPr/>
            </a:pPr>
            <a:r>
              <a:rPr lang="en-US" altLang="en-US" sz="2800" dirty="0">
                <a:latin typeface="Arial" pitchFamily="34" charset="0"/>
                <a:ea typeface="ＭＳ Ｐゴシック" pitchFamily="34" charset="-128"/>
              </a:rPr>
              <a:t>How to start the Leo year</a:t>
            </a:r>
          </a:p>
          <a:p>
            <a:pPr marL="742950" lvl="1" indent="-285750">
              <a:buFont typeface="Arial" panose="020B0604020202020204" pitchFamily="34" charset="0"/>
              <a:buChar char="•"/>
              <a:defRPr/>
            </a:pPr>
            <a:r>
              <a:rPr lang="en-US" altLang="en-US" sz="2800" dirty="0">
                <a:latin typeface="Arial" pitchFamily="34" charset="0"/>
                <a:ea typeface="ＭＳ Ｐゴシック" pitchFamily="34" charset="-128"/>
              </a:rPr>
              <a:t>Importance of relationships and team-building</a:t>
            </a:r>
          </a:p>
          <a:p>
            <a:pPr marL="742950" lvl="1" indent="-285750">
              <a:buFont typeface="Arial" panose="020B0604020202020204" pitchFamily="34" charset="0"/>
              <a:buChar char="•"/>
              <a:defRPr/>
            </a:pPr>
            <a:r>
              <a:rPr lang="en-US" altLang="en-US" sz="2800" dirty="0">
                <a:latin typeface="Arial" pitchFamily="34" charset="0"/>
                <a:ea typeface="ＭＳ Ｐゴシック" pitchFamily="34" charset="-128"/>
              </a:rPr>
              <a:t>Empowering Leos to lead </a:t>
            </a:r>
          </a:p>
          <a:p>
            <a:pPr marL="742950" lvl="1" indent="-285750">
              <a:buFont typeface="Arial" panose="020B0604020202020204" pitchFamily="34" charset="0"/>
              <a:buChar char="•"/>
              <a:defRPr/>
            </a:pPr>
            <a:r>
              <a:rPr lang="en-US" sz="2800" dirty="0">
                <a:latin typeface="Arial" pitchFamily="34" charset="0"/>
                <a:ea typeface="ＭＳ Ｐゴシック" pitchFamily="34" charset="-128"/>
              </a:rPr>
              <a:t>Tips for creating a positive climate, working in groups, active listening, and leadership/service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of this module, the participants should have basic ideas of how to work with younger people.</a:t>
            </a:r>
            <a:endParaRPr lang="en-US" sz="1200" kern="1200" dirty="0">
              <a:solidFill>
                <a:schemeClr val="tx1"/>
              </a:solidFill>
              <a:latin typeface="Arial" pitchFamily="34" charset="0"/>
              <a:ea typeface="ＭＳ Ｐゴシック" pitchFamily="34" charset="-128"/>
              <a:cs typeface="+mn-cs"/>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a:p>
        </p:txBody>
      </p:sp>
    </p:spTree>
    <p:extLst>
      <p:ext uri="{BB962C8B-B14F-4D97-AF65-F5344CB8AC3E}">
        <p14:creationId xmlns:p14="http://schemas.microsoft.com/office/powerpoint/2010/main" val="35812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Lion, you have a lot of experience working with your peers. How might working with younger people be different than working with your fellow Lions? What might you need to consider? How will you adapt?</a:t>
            </a:r>
          </a:p>
        </p:txBody>
      </p:sp>
      <p:sp>
        <p:nvSpPr>
          <p:cNvPr id="4" name="Slide Number Placeholder 3"/>
          <p:cNvSpPr>
            <a:spLocks noGrp="1"/>
          </p:cNvSpPr>
          <p:nvPr>
            <p:ph type="sldNum" sz="quarter" idx="5"/>
          </p:nvPr>
        </p:nvSpPr>
        <p:spPr/>
        <p:txBody>
          <a:bodyPr/>
          <a:lstStyle/>
          <a:p>
            <a:fld id="{4FCA9F38-B00C-421B-B65A-4E45DE93DE62}" type="slidenum">
              <a:rPr lang="en-US" smtClean="0"/>
              <a:t>4</a:t>
            </a:fld>
            <a:endParaRPr lang="en-US"/>
          </a:p>
        </p:txBody>
      </p:sp>
    </p:spTree>
    <p:extLst>
      <p:ext uri="{BB962C8B-B14F-4D97-AF65-F5344CB8AC3E}">
        <p14:creationId xmlns:p14="http://schemas.microsoft.com/office/powerpoint/2010/main" val="280158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1"/>
                </a:solidFill>
                <a:latin typeface="Arial" panose="020B0604020202020204" pitchFamily="34" charset="0"/>
                <a:ea typeface="ＭＳ Ｐゴシック" pitchFamily="34" charset="-128"/>
                <a:cs typeface="Arial" panose="020B0604020202020204" pitchFamily="34" charset="0"/>
              </a:rPr>
              <a:t>While youth and young adults have many things in common, these two groups are in very different life stages, and therefore require developmentally appropriate activities to accommodate their needs. For example, young people in their mid to late teens are likely concerned with graduating from high school/secondary school, while young adults in their mid-to-late 20s are likely preparing to graduate from university and/or begin their professional careers.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tx1"/>
                </a:solidFill>
                <a:latin typeface="Arial" panose="020B0604020202020204" pitchFamily="34" charset="0"/>
                <a:ea typeface="ＭＳ Ｐゴシック" pitchFamily="34" charset="-128"/>
                <a:cs typeface="Arial" panose="020B0604020202020204" pitchFamily="34" charset="0"/>
              </a:rPr>
              <a:t>Refer to Leo Advisor Training Module 2 for more on specific Leo advisor responsibilities. </a:t>
            </a:r>
            <a:endParaRPr lang="en-US" i="1" dirty="0">
              <a:solidFill>
                <a:schemeClr val="bg1"/>
              </a:solidFill>
              <a:latin typeface="Arial"/>
              <a:ea typeface="Arial" charset="0"/>
              <a:cs typeface="Aria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5</a:t>
            </a:fld>
            <a:endParaRPr lang="en-US"/>
          </a:p>
        </p:txBody>
      </p:sp>
    </p:spTree>
    <p:extLst>
      <p:ext uri="{BB962C8B-B14F-4D97-AF65-F5344CB8AC3E}">
        <p14:creationId xmlns:p14="http://schemas.microsoft.com/office/powerpoint/2010/main" val="132075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42DDD-FEDB-07E0-0322-BB0E2B9E9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E0E83-FEF2-EE39-E72A-BA791641A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1193C-5F6E-8095-A48B-7DF75C3F468A}"/>
              </a:ext>
            </a:extLst>
          </p:cNvPr>
          <p:cNvSpPr>
            <a:spLocks noGrp="1"/>
          </p:cNvSpPr>
          <p:nvPr>
            <p:ph type="body" idx="1"/>
          </p:nvPr>
        </p:nvSpPr>
        <p:spPr/>
        <p:txBody>
          <a:bodyPr/>
          <a:lstStyle/>
          <a:p>
            <a:r>
              <a:rPr lang="en-US" dirty="0"/>
              <a:t>As an advisor you are instrumental in building and maintaining a thriving Leo club. Here are a few key components of successful Leo clubs. The next few slides will help explain more about these concepts and how to implement them. </a:t>
            </a:r>
          </a:p>
        </p:txBody>
      </p:sp>
      <p:sp>
        <p:nvSpPr>
          <p:cNvPr id="4" name="Slide Number Placeholder 3">
            <a:extLst>
              <a:ext uri="{FF2B5EF4-FFF2-40B4-BE49-F238E27FC236}">
                <a16:creationId xmlns:a16="http://schemas.microsoft.com/office/drawing/2014/main" id="{3357873F-9011-C530-A51B-C365D989A67A}"/>
              </a:ext>
            </a:extLst>
          </p:cNvPr>
          <p:cNvSpPr>
            <a:spLocks noGrp="1"/>
          </p:cNvSpPr>
          <p:nvPr>
            <p:ph type="sldNum" sz="quarter" idx="5"/>
          </p:nvPr>
        </p:nvSpPr>
        <p:spPr/>
        <p:txBody>
          <a:bodyPr/>
          <a:lstStyle/>
          <a:p>
            <a:fld id="{4FCA9F38-B00C-421B-B65A-4E45DE93DE62}" type="slidenum">
              <a:rPr lang="en-US" smtClean="0"/>
              <a:t>6</a:t>
            </a:fld>
            <a:endParaRPr lang="en-US"/>
          </a:p>
        </p:txBody>
      </p:sp>
    </p:spTree>
    <p:extLst>
      <p:ext uri="{BB962C8B-B14F-4D97-AF65-F5344CB8AC3E}">
        <p14:creationId xmlns:p14="http://schemas.microsoft.com/office/powerpoint/2010/main" val="148595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dirty="0">
                <a:solidFill>
                  <a:srgbClr val="000000"/>
                </a:solidFill>
                <a:latin typeface="Times New Roman"/>
                <a:cs typeface="Times New Roman"/>
              </a:rPr>
              <a:t>Leo clubs that incorporate this type of learning and encourage its members to build these skills maintain positive environments and build strong teams as a result of relationship-centered communities.</a:t>
            </a:r>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All SEL instruction is based upon the teaching of five core competencies. In its </a:t>
            </a:r>
            <a:r>
              <a:rPr lang="en-US" sz="1800" b="0" i="1" u="none" strike="noStrike" baseline="0" dirty="0">
                <a:latin typeface="Times New Roman" panose="02020603050405020304" pitchFamily="18" charset="0"/>
              </a:rPr>
              <a:t>Safe and Sound </a:t>
            </a:r>
            <a:r>
              <a:rPr lang="en-US" sz="1800" b="0" i="0" u="none" strike="noStrike" baseline="0" dirty="0">
                <a:latin typeface="Times New Roman" panose="02020603050405020304" pitchFamily="18" charset="0"/>
              </a:rPr>
              <a:t>guide (2003), the Collaborative for Academic, Social and Emotional Learning (CASEL) defines these five core competencies as:</a:t>
            </a:r>
          </a:p>
          <a:p>
            <a:pPr algn="l"/>
            <a:r>
              <a:rPr lang="en-US" sz="1800" b="1" i="1" u="none" strike="noStrike" baseline="0" dirty="0">
                <a:latin typeface="Times New Roman" panose="02020603050405020304" pitchFamily="18" charset="0"/>
              </a:rPr>
              <a:t>Self-Awareness: </a:t>
            </a:r>
            <a:r>
              <a:rPr lang="en-US" sz="1800" b="0" i="0" u="none" strike="noStrike" baseline="0" dirty="0">
                <a:latin typeface="Times New Roman" panose="02020603050405020304" pitchFamily="18" charset="0"/>
              </a:rPr>
              <a:t>Recognizing feelings as they occur; having a realistic assessment of one’s own abilities and a well-grounded sense of self-confidence.</a:t>
            </a:r>
          </a:p>
          <a:p>
            <a:pPr algn="l"/>
            <a:r>
              <a:rPr lang="en-US" sz="1800" b="1" i="1" u="none" strike="noStrike" baseline="0" dirty="0">
                <a:latin typeface="Times New Roman" panose="02020603050405020304" pitchFamily="18" charset="0"/>
              </a:rPr>
              <a:t>Social Awareness: </a:t>
            </a:r>
            <a:r>
              <a:rPr lang="en-US" sz="1800" b="0" i="0" u="none" strike="noStrike" baseline="0" dirty="0">
                <a:latin typeface="Times New Roman" panose="02020603050405020304" pitchFamily="18" charset="0"/>
              </a:rPr>
              <a:t>Sensing what others are feeling; being able to take their perspective; appreciating and interacting positively with diverse groups.</a:t>
            </a:r>
          </a:p>
          <a:p>
            <a:pPr algn="l"/>
            <a:r>
              <a:rPr lang="en-US" sz="1800" b="1" i="1" u="none" strike="noStrike" baseline="0" dirty="0">
                <a:latin typeface="Times New Roman" panose="02020603050405020304" pitchFamily="18" charset="0"/>
              </a:rPr>
              <a:t>Self-Management: </a:t>
            </a:r>
            <a:r>
              <a:rPr lang="en-US" sz="1800" b="0" i="0" u="none" strike="noStrike" baseline="0" dirty="0">
                <a:latin typeface="Times New Roman" panose="02020603050405020304" pitchFamily="18" charset="0"/>
              </a:rPr>
              <a:t>Handling emotions so they facilitate rather than interfere with the task at hand; delaying gratification to pursue goals; persevering in the face of setbacks.</a:t>
            </a:r>
          </a:p>
          <a:p>
            <a:pPr algn="l"/>
            <a:r>
              <a:rPr lang="en-US" sz="1800" b="1" i="1" u="none" strike="noStrike" baseline="0" dirty="0">
                <a:latin typeface="Times New Roman" panose="02020603050405020304" pitchFamily="18" charset="0"/>
              </a:rPr>
              <a:t>Relationship Skills: </a:t>
            </a:r>
            <a:r>
              <a:rPr lang="en-US" sz="1800" b="0" i="0" u="none" strike="noStrike" baseline="0" dirty="0">
                <a:latin typeface="Times New Roman" panose="02020603050405020304" pitchFamily="18" charset="0"/>
              </a:rPr>
              <a:t>Handling emotions in relationships effectively; establishing and maintaining healthy and rewarding relationships based on cooperation; negotiating solutions to conflict; seeking help when needed.</a:t>
            </a:r>
          </a:p>
          <a:p>
            <a:pPr algn="l"/>
            <a:r>
              <a:rPr lang="en-US" sz="1800" b="1" i="1" u="none" strike="noStrike" baseline="0" dirty="0">
                <a:latin typeface="Times New Roman" panose="02020603050405020304" pitchFamily="18" charset="0"/>
              </a:rPr>
              <a:t>Responsible Decision Making: </a:t>
            </a:r>
            <a:r>
              <a:rPr lang="en-US" sz="1800" b="0" i="0" u="none" strike="noStrike" baseline="0" dirty="0">
                <a:latin typeface="Times New Roman" panose="02020603050405020304" pitchFamily="18" charset="0"/>
              </a:rPr>
              <a:t>Accurately assessing risks; making decisions based on a consideration of all relevant factors and the likely consequences</a:t>
            </a:r>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a:p>
        </p:txBody>
      </p:sp>
    </p:spTree>
    <p:extLst>
      <p:ext uri="{BB962C8B-B14F-4D97-AF65-F5344CB8AC3E}">
        <p14:creationId xmlns:p14="http://schemas.microsoft.com/office/powerpoint/2010/main" val="190073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confirms that a relationship-centered community builds resilience and maximizes young people’s ability to learn academically as well as thrive socially and emotionally. </a:t>
            </a:r>
            <a:r>
              <a:rPr lang="en-US" dirty="0">
                <a:solidFill>
                  <a:srgbClr val="FF0000"/>
                </a:solidFill>
              </a:rPr>
              <a:t>When members of your club feel part of this type of community, they are more likely to remain members, are excited to serve together and want to invite others to participate. </a:t>
            </a:r>
            <a:endParaRPr lang="en-US" dirty="0">
              <a:solidFill>
                <a:srgbClr val="000000"/>
              </a:solidFill>
              <a:cs typeface="Calibri"/>
            </a:endParaRPr>
          </a:p>
        </p:txBody>
      </p:sp>
    </p:spTree>
    <p:extLst>
      <p:ext uri="{BB962C8B-B14F-4D97-AF65-F5344CB8AC3E}">
        <p14:creationId xmlns:p14="http://schemas.microsoft.com/office/powerpoint/2010/main" val="130193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en-US" sz="1800" dirty="0">
                <a:solidFill>
                  <a:schemeClr val="tx1"/>
                </a:solidFill>
                <a:effectLst/>
                <a:latin typeface="Segoe UI" panose="020B0502040204020203" pitchFamily="34" charset="0"/>
                <a:cs typeface="Arial" panose="020B0604020202020204" pitchFamily="34" charset="0"/>
              </a:rPr>
              <a:t>The following slides share examples of how you can establish a relationship-centered community, including team-building and techniques to empower Leos to lead.</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9</a:t>
            </a:fld>
            <a:endParaRPr lang="en-US"/>
          </a:p>
        </p:txBody>
      </p:sp>
    </p:spTree>
    <p:extLst>
      <p:ext uri="{BB962C8B-B14F-4D97-AF65-F5344CB8AC3E}">
        <p14:creationId xmlns:p14="http://schemas.microsoft.com/office/powerpoint/2010/main" val="387613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F3C0-5954-49FC-BE96-34FB70C28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606AD-C830-4B74-AAFE-74162A9A1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98022-4A5D-483F-B05E-C36392158DC1}"/>
              </a:ext>
            </a:extLst>
          </p:cNvPr>
          <p:cNvSpPr>
            <a:spLocks noGrp="1"/>
          </p:cNvSpPr>
          <p:nvPr>
            <p:ph type="dt" sz="half" idx="10"/>
          </p:nvPr>
        </p:nvSpPr>
        <p:spPr/>
        <p:txBody>
          <a:bodyPr/>
          <a:lstStyle/>
          <a:p>
            <a:fld id="{46F5E640-3988-422A-BAA8-FBAF74A5AB2C}" type="datetimeFigureOut">
              <a:rPr lang="en-US" smtClean="0"/>
              <a:t>2/16/2024</a:t>
            </a:fld>
            <a:endParaRPr lang="en-US"/>
          </a:p>
        </p:txBody>
      </p:sp>
      <p:sp>
        <p:nvSpPr>
          <p:cNvPr id="5" name="Footer Placeholder 4">
            <a:extLst>
              <a:ext uri="{FF2B5EF4-FFF2-40B4-BE49-F238E27FC236}">
                <a16:creationId xmlns:a16="http://schemas.microsoft.com/office/drawing/2014/main" id="{1675FADA-9B82-4238-A936-A0046B3F8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A01B7-19B3-4D90-A795-16282512DA2A}"/>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0197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F18B-4DC0-45C0-986C-235CBDD9C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62F681-288C-46F6-95D2-8705C0CDE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92FD6-4853-40CE-B33C-0C6ABAFE77A9}"/>
              </a:ext>
            </a:extLst>
          </p:cNvPr>
          <p:cNvSpPr>
            <a:spLocks noGrp="1"/>
          </p:cNvSpPr>
          <p:nvPr>
            <p:ph type="dt" sz="half" idx="10"/>
          </p:nvPr>
        </p:nvSpPr>
        <p:spPr/>
        <p:txBody>
          <a:bodyPr/>
          <a:lstStyle/>
          <a:p>
            <a:fld id="{46F5E640-3988-422A-BAA8-FBAF74A5AB2C}" type="datetimeFigureOut">
              <a:rPr lang="en-US" smtClean="0"/>
              <a:t>2/16/2024</a:t>
            </a:fld>
            <a:endParaRPr lang="en-US"/>
          </a:p>
        </p:txBody>
      </p:sp>
      <p:sp>
        <p:nvSpPr>
          <p:cNvPr id="5" name="Footer Placeholder 4">
            <a:extLst>
              <a:ext uri="{FF2B5EF4-FFF2-40B4-BE49-F238E27FC236}">
                <a16:creationId xmlns:a16="http://schemas.microsoft.com/office/drawing/2014/main" id="{338109DB-FF31-4B1D-B25D-B043D54E4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4082D-4D22-4A59-84C2-F2CEF41FA5C8}"/>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78006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4A999-D35B-4AF1-8886-7C087360B7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58ADB-D6EA-4A63-8FF9-878B28C3A7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A050A-E55C-4EF4-8CA8-AE00B12651DE}"/>
              </a:ext>
            </a:extLst>
          </p:cNvPr>
          <p:cNvSpPr>
            <a:spLocks noGrp="1"/>
          </p:cNvSpPr>
          <p:nvPr>
            <p:ph type="dt" sz="half" idx="10"/>
          </p:nvPr>
        </p:nvSpPr>
        <p:spPr/>
        <p:txBody>
          <a:bodyPr/>
          <a:lstStyle/>
          <a:p>
            <a:fld id="{46F5E640-3988-422A-BAA8-FBAF74A5AB2C}" type="datetimeFigureOut">
              <a:rPr lang="en-US" smtClean="0"/>
              <a:t>2/16/2024</a:t>
            </a:fld>
            <a:endParaRPr lang="en-US"/>
          </a:p>
        </p:txBody>
      </p:sp>
      <p:sp>
        <p:nvSpPr>
          <p:cNvPr id="5" name="Footer Placeholder 4">
            <a:extLst>
              <a:ext uri="{FF2B5EF4-FFF2-40B4-BE49-F238E27FC236}">
                <a16:creationId xmlns:a16="http://schemas.microsoft.com/office/drawing/2014/main" id="{EA64C759-E969-44DA-A4E5-28FF4260E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FD509-7ADC-4C4F-B5ED-9CB6FBC7DAF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425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38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B58A-E430-4760-BABC-9332AFF70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AD828-0421-4B05-B51A-FBAC8A4679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55E8E-335C-4146-B839-F192F233F490}"/>
              </a:ext>
            </a:extLst>
          </p:cNvPr>
          <p:cNvSpPr>
            <a:spLocks noGrp="1"/>
          </p:cNvSpPr>
          <p:nvPr>
            <p:ph type="dt" sz="half" idx="10"/>
          </p:nvPr>
        </p:nvSpPr>
        <p:spPr/>
        <p:txBody>
          <a:bodyPr/>
          <a:lstStyle/>
          <a:p>
            <a:fld id="{46F5E640-3988-422A-BAA8-FBAF74A5AB2C}" type="datetimeFigureOut">
              <a:rPr lang="en-US" smtClean="0"/>
              <a:t>2/16/2024</a:t>
            </a:fld>
            <a:endParaRPr lang="en-US"/>
          </a:p>
        </p:txBody>
      </p:sp>
      <p:sp>
        <p:nvSpPr>
          <p:cNvPr id="5" name="Footer Placeholder 4">
            <a:extLst>
              <a:ext uri="{FF2B5EF4-FFF2-40B4-BE49-F238E27FC236}">
                <a16:creationId xmlns:a16="http://schemas.microsoft.com/office/drawing/2014/main" id="{8FD8E1C3-CB32-4C38-9992-5D07EC153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C516B-522B-4A6E-A67E-C63F395E0012}"/>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81524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0E38-3855-4D0B-A1B3-55BAEBB2A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DD6AB2-8230-4891-81BB-060AE3BEF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78D79-9F2E-473B-9082-BD6508C20ED8}"/>
              </a:ext>
            </a:extLst>
          </p:cNvPr>
          <p:cNvSpPr>
            <a:spLocks noGrp="1"/>
          </p:cNvSpPr>
          <p:nvPr>
            <p:ph type="dt" sz="half" idx="10"/>
          </p:nvPr>
        </p:nvSpPr>
        <p:spPr/>
        <p:txBody>
          <a:bodyPr/>
          <a:lstStyle/>
          <a:p>
            <a:fld id="{46F5E640-3988-422A-BAA8-FBAF74A5AB2C}" type="datetimeFigureOut">
              <a:rPr lang="en-US" smtClean="0"/>
              <a:t>2/16/2024</a:t>
            </a:fld>
            <a:endParaRPr lang="en-US"/>
          </a:p>
        </p:txBody>
      </p:sp>
      <p:sp>
        <p:nvSpPr>
          <p:cNvPr id="5" name="Footer Placeholder 4">
            <a:extLst>
              <a:ext uri="{FF2B5EF4-FFF2-40B4-BE49-F238E27FC236}">
                <a16:creationId xmlns:a16="http://schemas.microsoft.com/office/drawing/2014/main" id="{CB1D04A7-5862-4FE7-8C4A-42CDFBAFB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BD337-9D7A-49F9-8194-836EBDDE84A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20114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F8E9-9C89-43BC-8919-8A540A2D3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D3A01-8EDC-4D19-AC82-92EB0116F6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24A7E-3C53-4B52-BB7E-F9A0B3DE9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BAFB02-C662-4F34-A55B-24E86702BD5E}"/>
              </a:ext>
            </a:extLst>
          </p:cNvPr>
          <p:cNvSpPr>
            <a:spLocks noGrp="1"/>
          </p:cNvSpPr>
          <p:nvPr>
            <p:ph type="dt" sz="half" idx="10"/>
          </p:nvPr>
        </p:nvSpPr>
        <p:spPr/>
        <p:txBody>
          <a:bodyPr/>
          <a:lstStyle/>
          <a:p>
            <a:fld id="{46F5E640-3988-422A-BAA8-FBAF74A5AB2C}" type="datetimeFigureOut">
              <a:rPr lang="en-US" smtClean="0"/>
              <a:t>2/16/2024</a:t>
            </a:fld>
            <a:endParaRPr lang="en-US"/>
          </a:p>
        </p:txBody>
      </p:sp>
      <p:sp>
        <p:nvSpPr>
          <p:cNvPr id="6" name="Footer Placeholder 5">
            <a:extLst>
              <a:ext uri="{FF2B5EF4-FFF2-40B4-BE49-F238E27FC236}">
                <a16:creationId xmlns:a16="http://schemas.microsoft.com/office/drawing/2014/main" id="{D124B1A8-2D75-4E8A-AC36-C86923A3A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B65C7-C12A-4F2C-99CA-724834F0DA8B}"/>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401016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18C8-AEE5-41FE-9F9A-4007F1873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C8236D-75AD-4B31-940F-ACD415144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59655-1A58-4D09-8675-2F8DB9AC2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C9F91-D9DF-4311-9DA3-D24CC5558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D17FD-63F2-4BFB-8EF3-BB8DC667B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BCB67-7469-4C8E-8A5B-07370431644D}"/>
              </a:ext>
            </a:extLst>
          </p:cNvPr>
          <p:cNvSpPr>
            <a:spLocks noGrp="1"/>
          </p:cNvSpPr>
          <p:nvPr>
            <p:ph type="dt" sz="half" idx="10"/>
          </p:nvPr>
        </p:nvSpPr>
        <p:spPr/>
        <p:txBody>
          <a:bodyPr/>
          <a:lstStyle/>
          <a:p>
            <a:fld id="{46F5E640-3988-422A-BAA8-FBAF74A5AB2C}" type="datetimeFigureOut">
              <a:rPr lang="en-US" smtClean="0"/>
              <a:t>2/16/2024</a:t>
            </a:fld>
            <a:endParaRPr lang="en-US"/>
          </a:p>
        </p:txBody>
      </p:sp>
      <p:sp>
        <p:nvSpPr>
          <p:cNvPr id="8" name="Footer Placeholder 7">
            <a:extLst>
              <a:ext uri="{FF2B5EF4-FFF2-40B4-BE49-F238E27FC236}">
                <a16:creationId xmlns:a16="http://schemas.microsoft.com/office/drawing/2014/main" id="{A452CE18-753A-4AB8-BC7A-B4F1E94A01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5FAAA-29B2-4F4F-B22D-E819F199F3B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69930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44E5-8BF7-4FE5-A15A-166B2B409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729D5F-C126-4697-AE6C-0C4740B07B42}"/>
              </a:ext>
            </a:extLst>
          </p:cNvPr>
          <p:cNvSpPr>
            <a:spLocks noGrp="1"/>
          </p:cNvSpPr>
          <p:nvPr>
            <p:ph type="dt" sz="half" idx="10"/>
          </p:nvPr>
        </p:nvSpPr>
        <p:spPr/>
        <p:txBody>
          <a:bodyPr/>
          <a:lstStyle/>
          <a:p>
            <a:fld id="{46F5E640-3988-422A-BAA8-FBAF74A5AB2C}" type="datetimeFigureOut">
              <a:rPr lang="en-US" smtClean="0"/>
              <a:t>2/16/2024</a:t>
            </a:fld>
            <a:endParaRPr lang="en-US"/>
          </a:p>
        </p:txBody>
      </p:sp>
      <p:sp>
        <p:nvSpPr>
          <p:cNvPr id="4" name="Footer Placeholder 3">
            <a:extLst>
              <a:ext uri="{FF2B5EF4-FFF2-40B4-BE49-F238E27FC236}">
                <a16:creationId xmlns:a16="http://schemas.microsoft.com/office/drawing/2014/main" id="{87281609-FCD5-4C46-9EC6-62C6894298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305E9A-2CF9-4D44-9890-348D513CCC2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4235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A3B33-7E87-4B44-B5CB-8B336BD1504D}"/>
              </a:ext>
            </a:extLst>
          </p:cNvPr>
          <p:cNvSpPr>
            <a:spLocks noGrp="1"/>
          </p:cNvSpPr>
          <p:nvPr>
            <p:ph type="dt" sz="half" idx="10"/>
          </p:nvPr>
        </p:nvSpPr>
        <p:spPr/>
        <p:txBody>
          <a:bodyPr/>
          <a:lstStyle/>
          <a:p>
            <a:fld id="{46F5E640-3988-422A-BAA8-FBAF74A5AB2C}" type="datetimeFigureOut">
              <a:rPr lang="en-US" smtClean="0"/>
              <a:t>2/16/2024</a:t>
            </a:fld>
            <a:endParaRPr lang="en-US"/>
          </a:p>
        </p:txBody>
      </p:sp>
      <p:sp>
        <p:nvSpPr>
          <p:cNvPr id="3" name="Footer Placeholder 2">
            <a:extLst>
              <a:ext uri="{FF2B5EF4-FFF2-40B4-BE49-F238E27FC236}">
                <a16:creationId xmlns:a16="http://schemas.microsoft.com/office/drawing/2014/main" id="{0B844E82-B844-4770-89F4-46A912663E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4DD686-CAA4-4FD4-BBA7-95955764BAA7}"/>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51284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6580-A1AF-40C0-93F7-F138D06BF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9B874-048B-4E30-AA17-33BF51375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E6B882-C572-4C91-966B-CFDF0A6A9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4A513-475C-4117-89BE-8F6B8E85195E}"/>
              </a:ext>
            </a:extLst>
          </p:cNvPr>
          <p:cNvSpPr>
            <a:spLocks noGrp="1"/>
          </p:cNvSpPr>
          <p:nvPr>
            <p:ph type="dt" sz="half" idx="10"/>
          </p:nvPr>
        </p:nvSpPr>
        <p:spPr/>
        <p:txBody>
          <a:bodyPr/>
          <a:lstStyle/>
          <a:p>
            <a:fld id="{46F5E640-3988-422A-BAA8-FBAF74A5AB2C}" type="datetimeFigureOut">
              <a:rPr lang="en-US" smtClean="0"/>
              <a:t>2/16/2024</a:t>
            </a:fld>
            <a:endParaRPr lang="en-US"/>
          </a:p>
        </p:txBody>
      </p:sp>
      <p:sp>
        <p:nvSpPr>
          <p:cNvPr id="6" name="Footer Placeholder 5">
            <a:extLst>
              <a:ext uri="{FF2B5EF4-FFF2-40B4-BE49-F238E27FC236}">
                <a16:creationId xmlns:a16="http://schemas.microsoft.com/office/drawing/2014/main" id="{CB792E9D-420C-43B6-A84F-BA69E0BF9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4CE3C-5DCA-49FD-8A8B-35E000678B6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98710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D039-E318-4A8B-A034-4E0A8EBAE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74F3B6-F859-4565-BE0E-C2AA3EEF5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4C2FF2-E963-4EFD-AE21-41C0B2DDE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DB5C9-082D-4663-A5F5-978F17317ED2}"/>
              </a:ext>
            </a:extLst>
          </p:cNvPr>
          <p:cNvSpPr>
            <a:spLocks noGrp="1"/>
          </p:cNvSpPr>
          <p:nvPr>
            <p:ph type="dt" sz="half" idx="10"/>
          </p:nvPr>
        </p:nvSpPr>
        <p:spPr/>
        <p:txBody>
          <a:bodyPr/>
          <a:lstStyle/>
          <a:p>
            <a:fld id="{46F5E640-3988-422A-BAA8-FBAF74A5AB2C}" type="datetimeFigureOut">
              <a:rPr lang="en-US" smtClean="0"/>
              <a:t>2/16/2024</a:t>
            </a:fld>
            <a:endParaRPr lang="en-US"/>
          </a:p>
        </p:txBody>
      </p:sp>
      <p:sp>
        <p:nvSpPr>
          <p:cNvPr id="6" name="Footer Placeholder 5">
            <a:extLst>
              <a:ext uri="{FF2B5EF4-FFF2-40B4-BE49-F238E27FC236}">
                <a16:creationId xmlns:a16="http://schemas.microsoft.com/office/drawing/2014/main" id="{A83C4D44-D527-4471-B28F-28D13BFAC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23C94-0504-4F97-A08F-40C3FA72A38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7246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3DE84-E747-4561-8B63-97109CFA3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9999A-C52A-4F89-884A-14721F151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F18F7-8D4A-4BA5-9F15-CDD9F0048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5E640-3988-422A-BAA8-FBAF74A5AB2C}" type="datetimeFigureOut">
              <a:rPr lang="en-US" smtClean="0"/>
              <a:t>2/16/2024</a:t>
            </a:fld>
            <a:endParaRPr lang="en-US"/>
          </a:p>
        </p:txBody>
      </p:sp>
      <p:sp>
        <p:nvSpPr>
          <p:cNvPr id="5" name="Footer Placeholder 4">
            <a:extLst>
              <a:ext uri="{FF2B5EF4-FFF2-40B4-BE49-F238E27FC236}">
                <a16:creationId xmlns:a16="http://schemas.microsoft.com/office/drawing/2014/main" id="{352AB72F-19D0-4946-8F2E-F5AD36104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A359C7-D308-4BEE-B995-73A827678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90F40-C090-47FF-9E44-0997E5EBDD3C}" type="slidenum">
              <a:rPr lang="en-US" smtClean="0"/>
              <a:t>‹#›</a:t>
            </a:fld>
            <a:endParaRPr lang="en-US"/>
          </a:p>
        </p:txBody>
      </p:sp>
    </p:spTree>
    <p:extLst>
      <p:ext uri="{BB962C8B-B14F-4D97-AF65-F5344CB8AC3E}">
        <p14:creationId xmlns:p14="http://schemas.microsoft.com/office/powerpoint/2010/main" val="344682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5.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amera&#10;&#10;Description automatically generated with low confidence">
            <a:extLst>
              <a:ext uri="{FF2B5EF4-FFF2-40B4-BE49-F238E27FC236}">
                <a16:creationId xmlns:a16="http://schemas.microsoft.com/office/drawing/2014/main" id="{E4A9691F-D9E0-47C4-93DE-59987768B647}"/>
              </a:ext>
            </a:extLst>
          </p:cNvPr>
          <p:cNvPicPr>
            <a:picLocks noChangeAspect="1"/>
          </p:cNvPicPr>
          <p:nvPr/>
        </p:nvPicPr>
        <p:blipFill rotWithShape="1">
          <a:blip r:embed="rId3"/>
          <a:srcRect t="7671" r="3622"/>
          <a:stretch/>
        </p:blipFill>
        <p:spPr>
          <a:xfrm>
            <a:off x="1467395" y="-6765"/>
            <a:ext cx="10724605" cy="6858000"/>
          </a:xfrm>
          <a:prstGeom prst="rect">
            <a:avLst/>
          </a:prstGeom>
        </p:spPr>
      </p:pic>
      <p:sp>
        <p:nvSpPr>
          <p:cNvPr id="8" name="Background - Solid">
            <a:extLst>
              <a:ext uri="{FF2B5EF4-FFF2-40B4-BE49-F238E27FC236}">
                <a16:creationId xmlns:a16="http://schemas.microsoft.com/office/drawing/2014/main" id="{056D9397-8354-2540-BA75-4F5FFA8E2948}"/>
              </a:ext>
            </a:extLst>
          </p:cNvPr>
          <p:cNvSpPr/>
          <p:nvPr/>
        </p:nvSpPr>
        <p:spPr>
          <a:xfrm>
            <a:off x="-24464" y="6765"/>
            <a:ext cx="153521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dirty="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4"/>
          <a:srcRect l="68604" t="4387" r="-7305" b="37925"/>
          <a:stretch/>
        </p:blipFill>
        <p:spPr>
          <a:xfrm>
            <a:off x="-24467" y="3099618"/>
            <a:ext cx="1683934" cy="3765146"/>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333453" y="3805144"/>
            <a:ext cx="7534918" cy="242168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nchorCtr="0"/>
          <a:lstStyle/>
          <a:p>
            <a:r>
              <a:rPr lang="en-US" sz="4000" b="1" kern="0" dirty="0">
                <a:solidFill>
                  <a:srgbClr val="55565A"/>
                </a:solidFill>
                <a:latin typeface="Arial Black" panose="020B0604020202020204" pitchFamily="34" charset="0"/>
                <a:cs typeface="Arial" panose="020B0604020202020204" pitchFamily="34" charset="0"/>
              </a:rPr>
              <a:t>Leo Club Advisor </a:t>
            </a:r>
          </a:p>
          <a:p>
            <a:r>
              <a:rPr lang="en-US" sz="4000" b="1" kern="0" dirty="0">
                <a:solidFill>
                  <a:srgbClr val="55565A"/>
                </a:solidFill>
                <a:latin typeface="Arial Black" panose="020B0604020202020204" pitchFamily="34" charset="0"/>
                <a:cs typeface="Arial" panose="020B0604020202020204" pitchFamily="34" charset="0"/>
              </a:rPr>
              <a:t>Training and Orientation</a:t>
            </a:r>
          </a:p>
          <a:p>
            <a:pPr>
              <a:lnSpc>
                <a:spcPct val="150000"/>
              </a:lnSpc>
            </a:pPr>
            <a:r>
              <a:rPr lang="en-US" sz="2800" kern="0" dirty="0">
                <a:solidFill>
                  <a:srgbClr val="00AC69"/>
                </a:solidFill>
                <a:latin typeface="Arial" panose="020B0604020202020204" pitchFamily="34" charset="0"/>
                <a:cs typeface="Arial" panose="020B0604020202020204" pitchFamily="34" charset="0"/>
              </a:rPr>
              <a:t>LIONS INTERNATIONAL</a:t>
            </a:r>
            <a:endParaRPr lang="en-US" sz="2800" kern="0" dirty="0">
              <a:solidFill>
                <a:srgbClr val="55565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433EEC4-385F-3F4D-A9B7-D9FE43C78479}"/>
              </a:ext>
            </a:extLst>
          </p:cNvPr>
          <p:cNvPicPr>
            <a:picLocks noChangeAspect="1"/>
          </p:cNvPicPr>
          <p:nvPr/>
        </p:nvPicPr>
        <p:blipFill>
          <a:blip r:embed="rId5"/>
          <a:stretch>
            <a:fillRect/>
          </a:stretch>
        </p:blipFill>
        <p:spPr>
          <a:xfrm>
            <a:off x="6518014" y="5822296"/>
            <a:ext cx="1188293" cy="594146"/>
          </a:xfrm>
          <a:prstGeom prst="rect">
            <a:avLst/>
          </a:prstGeom>
        </p:spPr>
      </p:pic>
      <p:pic>
        <p:nvPicPr>
          <p:cNvPr id="9" name="Picture 8">
            <a:extLst>
              <a:ext uri="{FF2B5EF4-FFF2-40B4-BE49-F238E27FC236}">
                <a16:creationId xmlns:a16="http://schemas.microsoft.com/office/drawing/2014/main" id="{0F6A1B70-48D8-634D-ADB9-B9FF0F7009AB}"/>
              </a:ext>
            </a:extLst>
          </p:cNvPr>
          <p:cNvPicPr>
            <a:picLocks noChangeAspect="1"/>
          </p:cNvPicPr>
          <p:nvPr/>
        </p:nvPicPr>
        <p:blipFill>
          <a:blip r:embed="rId6"/>
          <a:stretch>
            <a:fillRect/>
          </a:stretch>
        </p:blipFill>
        <p:spPr>
          <a:xfrm>
            <a:off x="450448" y="489506"/>
            <a:ext cx="2120604" cy="2120604"/>
          </a:xfrm>
          <a:prstGeom prst="rect">
            <a:avLst/>
          </a:prstGeom>
        </p:spPr>
      </p:pic>
    </p:spTree>
    <p:extLst>
      <p:ext uri="{BB962C8B-B14F-4D97-AF65-F5344CB8AC3E}">
        <p14:creationId xmlns:p14="http://schemas.microsoft.com/office/powerpoint/2010/main" val="41135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10</a:t>
            </a:fld>
            <a:endParaRPr lang="en-US" sz="1000" dirty="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788761" y="496541"/>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3200" kern="0" dirty="0">
                <a:solidFill>
                  <a:srgbClr val="55565A"/>
                </a:solidFill>
                <a:latin typeface="Arial"/>
                <a:ea typeface="ヒラギノ角ゴ Pro W3"/>
                <a:cs typeface="Arial"/>
              </a:rPr>
              <a:t>Creating a relationship-centered community</a:t>
            </a:r>
            <a:endParaRPr lang="en-US" sz="3200" kern="0" dirty="0">
              <a:solidFill>
                <a:srgbClr val="616262"/>
              </a:solidFill>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788761" y="1264676"/>
            <a:ext cx="8578922" cy="353943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Greet and do a brief check-in with each young person every time you gather. </a:t>
            </a:r>
          </a:p>
          <a:p>
            <a:pPr marL="457200" indent="-45720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Establish shared agreements to be used during meetings and whenever Leos gather.</a:t>
            </a:r>
          </a:p>
          <a:p>
            <a:pPr marL="457200" indent="-457200">
              <a:buFont typeface="Arial" panose="020B0604020202020204" pitchFamily="34" charset="0"/>
              <a:buChar char="•"/>
            </a:pPr>
            <a:r>
              <a:rPr lang="en-US" sz="2800" dirty="0">
                <a:solidFill>
                  <a:srgbClr val="55565A"/>
                </a:solidFill>
                <a:latin typeface="Arial"/>
                <a:cs typeface="Arial"/>
              </a:rPr>
              <a:t>Whenever Leos are working on something or planning their service experiences, make sure each young person plays a role based on their own likes, abilities, interests and talents.</a:t>
            </a:r>
          </a:p>
        </p:txBody>
      </p:sp>
      <p:sp>
        <p:nvSpPr>
          <p:cNvPr id="4" name="TextBox 3">
            <a:extLst>
              <a:ext uri="{FF2B5EF4-FFF2-40B4-BE49-F238E27FC236}">
                <a16:creationId xmlns:a16="http://schemas.microsoft.com/office/drawing/2014/main" id="{F24E2DB7-0A0A-EE3B-22F9-9BEFAD11DAEF}"/>
              </a:ext>
            </a:extLst>
          </p:cNvPr>
          <p:cNvSpPr txBox="1"/>
          <p:nvPr/>
        </p:nvSpPr>
        <p:spPr>
          <a:xfrm>
            <a:off x="8936182" y="6277914"/>
            <a:ext cx="1981200" cy="369332"/>
          </a:xfrm>
          <a:prstGeom prst="rect">
            <a:avLst/>
          </a:prstGeom>
          <a:noFill/>
        </p:spPr>
        <p:txBody>
          <a:bodyPr wrap="square" rtlCol="0">
            <a:spAutoFit/>
          </a:bodyPr>
          <a:lstStyle/>
          <a:p>
            <a:r>
              <a:rPr lang="en-US" dirty="0">
                <a:solidFill>
                  <a:srgbClr val="55565A"/>
                </a:solidFill>
                <a:latin typeface="Arial" panose="020B0604020202020204" pitchFamily="34" charset="0"/>
                <a:cs typeface="Arial" panose="020B0604020202020204" pitchFamily="34" charset="0"/>
              </a:rPr>
              <a:t>Adapted from</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361028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BBED3819-FAE7-AD45-B403-4E0D4B681E1F}"/>
              </a:ext>
            </a:extLst>
          </p:cNvPr>
          <p:cNvPicPr>
            <a:picLocks noChangeAspect="1"/>
          </p:cNvPicPr>
          <p:nvPr/>
        </p:nvPicPr>
        <p:blipFill>
          <a:blip r:embed="rId3"/>
          <a:stretch>
            <a:fillRect/>
          </a:stretch>
        </p:blipFill>
        <p:spPr>
          <a:xfrm>
            <a:off x="8334375" y="0"/>
            <a:ext cx="3857625" cy="6858000"/>
          </a:xfrm>
          <a:prstGeom prst="rect">
            <a:avLst/>
          </a:prstGeom>
        </p:spPr>
      </p:pic>
      <p:pic>
        <p:nvPicPr>
          <p:cNvPr id="11" name="Picture 10">
            <a:extLst>
              <a:ext uri="{FF2B5EF4-FFF2-40B4-BE49-F238E27FC236}">
                <a16:creationId xmlns:a16="http://schemas.microsoft.com/office/drawing/2014/main" id="{5C582622-8BAF-2940-84F1-8C90B13D96F3}"/>
              </a:ext>
            </a:extLst>
          </p:cNvPr>
          <p:cNvPicPr>
            <a:picLocks noChangeAspect="1"/>
          </p:cNvPicPr>
          <p:nvPr/>
        </p:nvPicPr>
        <p:blipFill rotWithShape="1">
          <a:blip r:embed="rId4"/>
          <a:srcRect l="68604" t="4387" r="-7305" b="37925"/>
          <a:stretch/>
        </p:blipFill>
        <p:spPr>
          <a:xfrm rot="10800000">
            <a:off x="10508066" y="0"/>
            <a:ext cx="1683934" cy="3765146"/>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11</a:t>
            </a:fld>
            <a:endParaRPr lang="en-US" sz="1000" dirty="0">
              <a:solidFill>
                <a:schemeClr val="bg1"/>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991895" y="91816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kern="0" dirty="0">
                <a:solidFill>
                  <a:srgbClr val="616262"/>
                </a:solidFill>
                <a:latin typeface="Arial" panose="020B0604020202020204" pitchFamily="34" charset="0"/>
                <a:cs typeface="Arial" panose="020B0604020202020204" pitchFamily="34" charset="0"/>
              </a:rPr>
              <a:t>Team building</a:t>
            </a:r>
          </a:p>
        </p:txBody>
      </p:sp>
      <p:pic>
        <p:nvPicPr>
          <p:cNvPr id="16" name="Picture 15">
            <a:extLst>
              <a:ext uri="{FF2B5EF4-FFF2-40B4-BE49-F238E27FC236}">
                <a16:creationId xmlns:a16="http://schemas.microsoft.com/office/drawing/2014/main" id="{E36BB3E6-B9BC-3849-A15D-CDFFEE44AFF9}"/>
              </a:ext>
            </a:extLst>
          </p:cNvPr>
          <p:cNvPicPr>
            <a:picLocks noChangeAspect="1"/>
          </p:cNvPicPr>
          <p:nvPr/>
        </p:nvPicPr>
        <p:blipFill rotWithShape="1">
          <a:blip r:embed="rId5"/>
          <a:srcRect l="15744" b="4901"/>
          <a:stretch/>
        </p:blipFill>
        <p:spPr>
          <a:xfrm rot="10800000" flipH="1">
            <a:off x="1" y="-3785"/>
            <a:ext cx="991893" cy="1679305"/>
          </a:xfrm>
          <a:prstGeom prst="rect">
            <a:avLst/>
          </a:prstGeom>
        </p:spPr>
      </p:pic>
      <p:pic>
        <p:nvPicPr>
          <p:cNvPr id="18" name="Picture 17">
            <a:extLst>
              <a:ext uri="{FF2B5EF4-FFF2-40B4-BE49-F238E27FC236}">
                <a16:creationId xmlns:a16="http://schemas.microsoft.com/office/drawing/2014/main" id="{CD02E65A-00DE-3547-8F86-EE1324189F92}"/>
              </a:ext>
            </a:extLst>
          </p:cNvPr>
          <p:cNvPicPr>
            <a:picLocks noChangeAspect="1"/>
          </p:cNvPicPr>
          <p:nvPr/>
        </p:nvPicPr>
        <p:blipFill rotWithShape="1">
          <a:blip r:embed="rId6"/>
          <a:srcRect l="16530" t="2053" r="10928" b="4800"/>
          <a:stretch/>
        </p:blipFill>
        <p:spPr>
          <a:xfrm>
            <a:off x="0" y="2360950"/>
            <a:ext cx="2334818" cy="4497050"/>
          </a:xfrm>
          <a:prstGeom prst="rect">
            <a:avLst/>
          </a:prstGeom>
        </p:spPr>
      </p:pic>
      <p:pic>
        <p:nvPicPr>
          <p:cNvPr id="22" name="Picture 21">
            <a:extLst>
              <a:ext uri="{FF2B5EF4-FFF2-40B4-BE49-F238E27FC236}">
                <a16:creationId xmlns:a16="http://schemas.microsoft.com/office/drawing/2014/main" id="{AB4194CD-7E8A-1B47-96D7-383EC0E157B8}"/>
              </a:ext>
            </a:extLst>
          </p:cNvPr>
          <p:cNvPicPr>
            <a:picLocks noChangeAspect="1"/>
          </p:cNvPicPr>
          <p:nvPr/>
        </p:nvPicPr>
        <p:blipFill>
          <a:blip r:embed="rId7"/>
          <a:stretch>
            <a:fillRect/>
          </a:stretch>
        </p:blipFill>
        <p:spPr>
          <a:xfrm>
            <a:off x="7670905" y="5737257"/>
            <a:ext cx="1326937" cy="663469"/>
          </a:xfrm>
          <a:prstGeom prst="rect">
            <a:avLst/>
          </a:prstGeom>
        </p:spPr>
      </p:pic>
      <p:sp>
        <p:nvSpPr>
          <p:cNvPr id="2" name="TextBox 1">
            <a:extLst>
              <a:ext uri="{FF2B5EF4-FFF2-40B4-BE49-F238E27FC236}">
                <a16:creationId xmlns:a16="http://schemas.microsoft.com/office/drawing/2014/main" id="{AC832203-33A9-BBCE-24B9-ADBBEADEA7B2}"/>
              </a:ext>
            </a:extLst>
          </p:cNvPr>
          <p:cNvSpPr txBox="1"/>
          <p:nvPr/>
        </p:nvSpPr>
        <p:spPr>
          <a:xfrm>
            <a:off x="1040980" y="1674642"/>
            <a:ext cx="6935057" cy="2677656"/>
          </a:xfrm>
          <a:prstGeom prst="rect">
            <a:avLst/>
          </a:prstGeom>
          <a:noFill/>
        </p:spPr>
        <p:txBody>
          <a:bodyPr wrap="square" lIns="91440" tIns="45720" rIns="91440" bIns="45720" rtlCol="0" anchor="t">
            <a:spAutoFit/>
          </a:bodyPr>
          <a:lstStyle/>
          <a:p>
            <a:r>
              <a:rPr lang="en-US" sz="2800" dirty="0">
                <a:solidFill>
                  <a:srgbClr val="55565A"/>
                </a:solidFill>
                <a:latin typeface="Arial" panose="020B0604020202020204" pitchFamily="34" charset="0"/>
                <a:cs typeface="Arial" panose="020B0604020202020204" pitchFamily="34" charset="0"/>
              </a:rPr>
              <a:t>Create opportunities for Leos to connect with and get to know each other.</a:t>
            </a:r>
          </a:p>
          <a:p>
            <a:endParaRPr lang="en-US" sz="2800" dirty="0">
              <a:solidFill>
                <a:srgbClr val="55565A"/>
              </a:solidFill>
              <a:latin typeface="Arial" panose="020B0604020202020204" pitchFamily="34" charset="0"/>
              <a:cs typeface="Arial" panose="020B0604020202020204" pitchFamily="34" charset="0"/>
            </a:endParaRPr>
          </a:p>
          <a:p>
            <a:r>
              <a:rPr lang="en-US" sz="2800" dirty="0">
                <a:solidFill>
                  <a:srgbClr val="55565A"/>
                </a:solidFill>
                <a:latin typeface="Arial"/>
                <a:cs typeface="Arial"/>
              </a:rPr>
              <a:t>Conduct energizers and do activities that foster team building to establish connections and a sense of belonging.</a:t>
            </a:r>
          </a:p>
        </p:txBody>
      </p:sp>
      <p:pic>
        <p:nvPicPr>
          <p:cNvPr id="3" name="Picture 2">
            <a:extLst>
              <a:ext uri="{FF2B5EF4-FFF2-40B4-BE49-F238E27FC236}">
                <a16:creationId xmlns:a16="http://schemas.microsoft.com/office/drawing/2014/main" id="{9D9945CF-EF95-54DE-B377-FBCB3E38FCE4}"/>
              </a:ext>
            </a:extLst>
          </p:cNvPr>
          <p:cNvPicPr>
            <a:picLocks noChangeAspect="1"/>
          </p:cNvPicPr>
          <p:nvPr/>
        </p:nvPicPr>
        <p:blipFill>
          <a:blip r:embed="rId8"/>
          <a:stretch>
            <a:fillRect/>
          </a:stretch>
        </p:blipFill>
        <p:spPr>
          <a:xfrm>
            <a:off x="0" y="5299794"/>
            <a:ext cx="1558206" cy="1558206"/>
          </a:xfrm>
          <a:prstGeom prst="rect">
            <a:avLst/>
          </a:prstGeom>
        </p:spPr>
      </p:pic>
    </p:spTree>
    <p:extLst>
      <p:ext uri="{BB962C8B-B14F-4D97-AF65-F5344CB8AC3E}">
        <p14:creationId xmlns:p14="http://schemas.microsoft.com/office/powerpoint/2010/main" val="10452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1"/>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1"/>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12</a:t>
            </a:fld>
            <a:endParaRPr lang="en-US" sz="1000" dirty="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86602" y="1005605"/>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3200" kern="0" dirty="0">
                <a:solidFill>
                  <a:srgbClr val="55565A"/>
                </a:solidFill>
              </a:rPr>
              <a:t>Starting the Leo year</a:t>
            </a:r>
            <a:endParaRPr lang="en-US" sz="3200" kern="0" dirty="0">
              <a:solidFill>
                <a:srgbClr val="616262"/>
              </a:solidFill>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sp>
        <p:nvSpPr>
          <p:cNvPr id="2" name="TextBox 1">
            <a:extLst>
              <a:ext uri="{FF2B5EF4-FFF2-40B4-BE49-F238E27FC236}">
                <a16:creationId xmlns:a16="http://schemas.microsoft.com/office/drawing/2014/main" id="{AC6D9DC2-2D7F-DD79-C964-F94D03F72DB5}"/>
              </a:ext>
            </a:extLst>
          </p:cNvPr>
          <p:cNvSpPr txBox="1"/>
          <p:nvPr/>
        </p:nvSpPr>
        <p:spPr>
          <a:xfrm>
            <a:off x="852754" y="1583053"/>
            <a:ext cx="9222168"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Help the Leos get to know one another and you</a:t>
            </a: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Establish a shared community agreement together as a group</a:t>
            </a: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Share the history of the Leo Club Program and the LEO motto </a:t>
            </a: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Elect/appoint officers and training</a:t>
            </a:r>
          </a:p>
          <a:p>
            <a:pPr marL="285750" indent="-285750">
              <a:buFont typeface="Arial" panose="020B0604020202020204" pitchFamily="34" charset="0"/>
              <a:buChar char="•"/>
            </a:pPr>
            <a:r>
              <a:rPr lang="en-US" sz="2800" dirty="0">
                <a:solidFill>
                  <a:srgbClr val="55565A"/>
                </a:solidFill>
                <a:latin typeface="Arial"/>
                <a:cs typeface="Arial"/>
              </a:rPr>
              <a:t>Discuss what they’d like to do and accomplish this year</a:t>
            </a:r>
          </a:p>
        </p:txBody>
      </p:sp>
      <p:pic>
        <p:nvPicPr>
          <p:cNvPr id="3" name="Picture 2">
            <a:extLst>
              <a:ext uri="{FF2B5EF4-FFF2-40B4-BE49-F238E27FC236}">
                <a16:creationId xmlns:a16="http://schemas.microsoft.com/office/drawing/2014/main" id="{3FC98050-1E8D-CDC9-A970-A06EDEFA4193}"/>
              </a:ext>
            </a:extLst>
          </p:cNvPr>
          <p:cNvPicPr>
            <a:picLocks noChangeAspect="1"/>
          </p:cNvPicPr>
          <p:nvPr/>
        </p:nvPicPr>
        <p:blipFill>
          <a:blip r:embed="rId5"/>
          <a:stretch>
            <a:fillRect/>
          </a:stretch>
        </p:blipFill>
        <p:spPr>
          <a:xfrm>
            <a:off x="10508066" y="324368"/>
            <a:ext cx="1558206" cy="1558206"/>
          </a:xfrm>
          <a:prstGeom prst="rect">
            <a:avLst/>
          </a:prstGeom>
        </p:spPr>
      </p:pic>
    </p:spTree>
    <p:extLst>
      <p:ext uri="{BB962C8B-B14F-4D97-AF65-F5344CB8AC3E}">
        <p14:creationId xmlns:p14="http://schemas.microsoft.com/office/powerpoint/2010/main" val="410500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13</a:t>
            </a:fld>
            <a:endParaRPr lang="en-US" sz="1000" dirty="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155307" y="9137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kern="0" dirty="0">
                <a:solidFill>
                  <a:srgbClr val="616262"/>
                </a:solidFill>
                <a:latin typeface="Arial" panose="020B0604020202020204" pitchFamily="34" charset="0"/>
                <a:cs typeface="Arial" panose="020B0604020202020204" pitchFamily="34" charset="0"/>
              </a:rPr>
              <a:t>Empowering Leos to lead</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7C3DC37A-0B9D-FB11-0138-9DC898D412F5}"/>
              </a:ext>
            </a:extLst>
          </p:cNvPr>
          <p:cNvSpPr txBox="1"/>
          <p:nvPr/>
        </p:nvSpPr>
        <p:spPr>
          <a:xfrm>
            <a:off x="2155307" y="1659232"/>
            <a:ext cx="9381849"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solidFill>
                  <a:srgbClr val="55565A"/>
                </a:solidFill>
                <a:latin typeface="Arial"/>
                <a:cs typeface="Arial"/>
              </a:rPr>
              <a:t>Set expectations </a:t>
            </a:r>
            <a:endParaRPr lang="en-US" dirty="0"/>
          </a:p>
          <a:p>
            <a:pPr marL="285750" indent="-285750">
              <a:buFont typeface="Arial" panose="020B0604020202020204" pitchFamily="34" charset="0"/>
              <a:buChar char="•"/>
            </a:pPr>
            <a:r>
              <a:rPr lang="en-US" sz="2800" dirty="0">
                <a:solidFill>
                  <a:srgbClr val="55565A"/>
                </a:solidFill>
                <a:latin typeface="Arial"/>
                <a:cs typeface="Arial"/>
              </a:rPr>
              <a:t>Identify talents and encourage their use</a:t>
            </a: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Ensure everyone has a job or purpose</a:t>
            </a: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Plan a wish list for the year  </a:t>
            </a: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Give everyone the chance to interact</a:t>
            </a:r>
          </a:p>
          <a:p>
            <a:pPr marL="285750" indent="-285750">
              <a:buFont typeface="Arial" panose="020B0604020202020204" pitchFamily="34" charset="0"/>
              <a:buChar char="•"/>
            </a:pPr>
            <a:r>
              <a:rPr lang="en-US" sz="2800" dirty="0">
                <a:solidFill>
                  <a:srgbClr val="55565A"/>
                </a:solidFill>
                <a:latin typeface="Arial"/>
                <a:cs typeface="Arial"/>
              </a:rPr>
              <a:t>Listen to new ideas</a:t>
            </a:r>
          </a:p>
          <a:p>
            <a:pPr marL="285750" indent="-285750">
              <a:buFont typeface="Arial" panose="020B0604020202020204" pitchFamily="34" charset="0"/>
              <a:buChar char="•"/>
            </a:pPr>
            <a:r>
              <a:rPr lang="en-US" sz="2800" dirty="0">
                <a:solidFill>
                  <a:srgbClr val="55565A"/>
                </a:solidFill>
                <a:latin typeface="Arial"/>
                <a:cs typeface="Arial"/>
              </a:rPr>
              <a:t>Allow them to fail and hold them accountable</a:t>
            </a:r>
            <a:endParaRPr lang="en-US" sz="2800" dirty="0">
              <a:solidFill>
                <a:srgbClr val="55565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Provide immediate feedback  </a:t>
            </a: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Decide how to communicate with each other</a:t>
            </a:r>
            <a:endParaRPr lang="en-US" sz="2800" dirty="0">
              <a:solidFill>
                <a:srgbClr val="55565A"/>
              </a:solidFill>
            </a:endParaRPr>
          </a:p>
        </p:txBody>
      </p:sp>
    </p:spTree>
    <p:extLst>
      <p:ext uri="{BB962C8B-B14F-4D97-AF65-F5344CB8AC3E}">
        <p14:creationId xmlns:p14="http://schemas.microsoft.com/office/powerpoint/2010/main" val="93892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716591" y="342900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en-US" sz="4000" b="1" kern="0" dirty="0">
                <a:solidFill>
                  <a:schemeClr val="bg1">
                    <a:alpha val="99000"/>
                  </a:schemeClr>
                </a:solidFill>
                <a:latin typeface="Arial Black" panose="020B0604020202020204" pitchFamily="34" charset="0"/>
                <a:ea typeface="Arial" charset="0"/>
                <a:cs typeface="Arial Black" panose="020B0604020202020204" pitchFamily="34" charset="0"/>
              </a:rPr>
              <a:t>Tips from Leo advisors</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14</a:t>
            </a:fld>
            <a:endParaRPr lang="en-US" sz="1000" dirty="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14158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BCAB-BED4-E74A-A953-6B4C978A6B7E}"/>
              </a:ext>
            </a:extLst>
          </p:cNvPr>
          <p:cNvPicPr>
            <a:picLocks noChangeAspect="1"/>
          </p:cNvPicPr>
          <p:nvPr/>
        </p:nvPicPr>
        <p:blipFill>
          <a:blip r:embed="rId3">
            <a:extLst>
              <a:ext uri="{28A0092B-C50C-407E-A947-70E740481C1C}">
                <a14:useLocalDpi xmlns:a14="http://schemas.microsoft.com/office/drawing/2010/main" val="0"/>
              </a:ext>
            </a:extLst>
          </a:blip>
          <a:srcRect l="16316" r="16316"/>
          <a:stretch/>
        </p:blipFill>
        <p:spPr>
          <a:xfrm>
            <a:off x="-1" y="11102"/>
            <a:ext cx="4724399" cy="6839266"/>
          </a:xfrm>
          <a:prstGeom prst="rect">
            <a:avLst/>
          </a:prstGeom>
        </p:spPr>
      </p:pic>
      <p:sp>
        <p:nvSpPr>
          <p:cNvPr id="35" name="Background - Solid">
            <a:extLst>
              <a:ext uri="{FF2B5EF4-FFF2-40B4-BE49-F238E27FC236}">
                <a16:creationId xmlns:a16="http://schemas.microsoft.com/office/drawing/2014/main" id="{41C1D83A-F4A2-774F-8E54-C1FAE3EFE604}"/>
              </a:ext>
            </a:extLst>
          </p:cNvPr>
          <p:cNvSpPr/>
          <p:nvPr/>
        </p:nvSpPr>
        <p:spPr>
          <a:xfrm>
            <a:off x="4724400" y="17771"/>
            <a:ext cx="7467600" cy="684022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4"/>
          <a:srcRect l="68604" t="4387" r="-7305" b="37925"/>
          <a:stretch/>
        </p:blipFill>
        <p:spPr>
          <a:xfrm rot="10800000">
            <a:off x="10508066" y="7632"/>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15</a:t>
            </a:fld>
            <a:endParaRPr lang="en-US" sz="1000" dirty="0">
              <a:solidFill>
                <a:schemeClr val="bg1"/>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5"/>
          <a:srcRect l="15744" b="4901"/>
          <a:stretch/>
        </p:blipFill>
        <p:spPr>
          <a:xfrm rot="10800000" flipH="1">
            <a:off x="0" y="7632"/>
            <a:ext cx="991893" cy="1679305"/>
          </a:xfrm>
          <a:prstGeom prst="rect">
            <a:avLst/>
          </a:prstGeom>
        </p:spPr>
      </p:pic>
      <p:sp>
        <p:nvSpPr>
          <p:cNvPr id="11" name="TextBox 10">
            <a:extLst>
              <a:ext uri="{FF2B5EF4-FFF2-40B4-BE49-F238E27FC236}">
                <a16:creationId xmlns:a16="http://schemas.microsoft.com/office/drawing/2014/main" id="{8F6C09F4-01B5-4E2C-9253-481D8E1A3E0A}"/>
              </a:ext>
            </a:extLst>
          </p:cNvPr>
          <p:cNvSpPr txBox="1"/>
          <p:nvPr/>
        </p:nvSpPr>
        <p:spPr>
          <a:xfrm>
            <a:off x="5270753" y="847285"/>
            <a:ext cx="6374893" cy="3262432"/>
          </a:xfrm>
          <a:prstGeom prst="rect">
            <a:avLst/>
          </a:prstGeom>
          <a:noFill/>
        </p:spPr>
        <p:txBody>
          <a:bodyPr wrap="square">
            <a:spAutoFit/>
          </a:bodyPr>
          <a:lstStyle/>
          <a:p>
            <a:pPr>
              <a:spcAft>
                <a:spcPts val="600"/>
              </a:spcAft>
            </a:pPr>
            <a:r>
              <a:rPr lang="en-US" sz="3200" b="1" kern="0" dirty="0">
                <a:solidFill>
                  <a:schemeClr val="bg1"/>
                </a:solidFill>
                <a:latin typeface="Arial" panose="020B0604020202020204" pitchFamily="34" charset="0"/>
                <a:cs typeface="Arial" panose="020B0604020202020204" pitchFamily="34" charset="0"/>
              </a:rPr>
              <a:t>Creating a positive climate</a:t>
            </a:r>
          </a:p>
          <a:p>
            <a:pPr marL="342900" indent="-342900">
              <a:spcAft>
                <a:spcPts val="600"/>
              </a:spcAft>
              <a:buFont typeface="Arial" panose="020B0604020202020204" pitchFamily="34" charset="0"/>
              <a:buChar char="•"/>
            </a:pPr>
            <a:r>
              <a:rPr lang="en-US" sz="2400" kern="0" dirty="0">
                <a:solidFill>
                  <a:schemeClr val="bg1"/>
                </a:solidFill>
                <a:latin typeface="Arial" panose="020B0604020202020204" pitchFamily="34" charset="0"/>
                <a:cs typeface="Arial" panose="020B0604020202020204" pitchFamily="34" charset="0"/>
              </a:rPr>
              <a:t>It is the Leos’ meeting  </a:t>
            </a:r>
          </a:p>
          <a:p>
            <a:pPr marL="342900" indent="-342900">
              <a:spcAft>
                <a:spcPts val="600"/>
              </a:spcAft>
              <a:buFont typeface="Arial" panose="020B0604020202020204" pitchFamily="34" charset="0"/>
              <a:buChar char="•"/>
            </a:pPr>
            <a:r>
              <a:rPr lang="en-US" sz="2400" kern="0" dirty="0">
                <a:solidFill>
                  <a:schemeClr val="bg1"/>
                </a:solidFill>
                <a:latin typeface="Arial" panose="020B0604020202020204" pitchFamily="34" charset="0"/>
                <a:cs typeface="Arial" panose="020B0604020202020204" pitchFamily="34" charset="0"/>
              </a:rPr>
              <a:t>Neutral environment  </a:t>
            </a:r>
          </a:p>
          <a:p>
            <a:pPr marL="342900" indent="-342900">
              <a:spcAft>
                <a:spcPts val="600"/>
              </a:spcAft>
              <a:buFont typeface="Arial" panose="020B0604020202020204" pitchFamily="34" charset="0"/>
              <a:buChar char="•"/>
            </a:pPr>
            <a:r>
              <a:rPr lang="en-US" sz="2400" kern="0" dirty="0">
                <a:solidFill>
                  <a:schemeClr val="bg1"/>
                </a:solidFill>
                <a:latin typeface="Arial" panose="020B0604020202020204" pitchFamily="34" charset="0"/>
                <a:cs typeface="Arial" panose="020B0604020202020204" pitchFamily="34" charset="0"/>
              </a:rPr>
              <a:t>Open discussions  </a:t>
            </a:r>
          </a:p>
          <a:p>
            <a:pPr marL="342900" indent="-342900">
              <a:spcAft>
                <a:spcPts val="600"/>
              </a:spcAft>
              <a:buFont typeface="Arial" panose="020B0604020202020204" pitchFamily="34" charset="0"/>
              <a:buChar char="•"/>
            </a:pPr>
            <a:r>
              <a:rPr lang="en-US" sz="2400" kern="0" dirty="0">
                <a:solidFill>
                  <a:schemeClr val="bg1"/>
                </a:solidFill>
                <a:latin typeface="Arial" panose="020B0604020202020204" pitchFamily="34" charset="0"/>
                <a:cs typeface="Arial" panose="020B0604020202020204" pitchFamily="34" charset="0"/>
              </a:rPr>
              <a:t>Have fun!  </a:t>
            </a:r>
          </a:p>
          <a:p>
            <a:pPr marL="342900" indent="-342900">
              <a:spcAft>
                <a:spcPts val="600"/>
              </a:spcAft>
              <a:buFont typeface="Arial" panose="020B0604020202020204" pitchFamily="34" charset="0"/>
              <a:buChar char="•"/>
            </a:pPr>
            <a:r>
              <a:rPr lang="en-US" sz="2400" kern="0" dirty="0">
                <a:solidFill>
                  <a:schemeClr val="bg1"/>
                </a:solidFill>
                <a:latin typeface="Arial" panose="020B0604020202020204" pitchFamily="34" charset="0"/>
                <a:cs typeface="Arial" panose="020B0604020202020204" pitchFamily="34" charset="0"/>
              </a:rPr>
              <a:t>Food and games</a:t>
            </a:r>
          </a:p>
          <a:p>
            <a:pPr marL="342900" indent="-342900">
              <a:spcAft>
                <a:spcPts val="600"/>
              </a:spcAft>
              <a:buFont typeface="Arial" panose="020B0604020202020204" pitchFamily="34" charset="0"/>
              <a:buChar char="•"/>
            </a:pPr>
            <a:r>
              <a:rPr lang="en-US" sz="2400" kern="0" dirty="0">
                <a:solidFill>
                  <a:schemeClr val="bg1"/>
                </a:solidFill>
                <a:latin typeface="Arial" panose="020B0604020202020204" pitchFamily="34" charset="0"/>
                <a:cs typeface="Arial" panose="020B0604020202020204" pitchFamily="34" charset="0"/>
              </a:rPr>
              <a:t>End of year party  </a:t>
            </a:r>
          </a:p>
        </p:txBody>
      </p:sp>
      <p:pic>
        <p:nvPicPr>
          <p:cNvPr id="10" name="Picture 9">
            <a:extLst>
              <a:ext uri="{FF2B5EF4-FFF2-40B4-BE49-F238E27FC236}">
                <a16:creationId xmlns:a16="http://schemas.microsoft.com/office/drawing/2014/main" id="{0F0A4A53-AA7C-1543-94B0-66EC92BE9D17}"/>
              </a:ext>
            </a:extLst>
          </p:cNvPr>
          <p:cNvPicPr>
            <a:picLocks noChangeAspect="1"/>
          </p:cNvPicPr>
          <p:nvPr/>
        </p:nvPicPr>
        <p:blipFill>
          <a:blip r:embed="rId6"/>
          <a:stretch>
            <a:fillRect/>
          </a:stretch>
        </p:blipFill>
        <p:spPr>
          <a:xfrm>
            <a:off x="4073182" y="5737256"/>
            <a:ext cx="1326937" cy="663469"/>
          </a:xfrm>
          <a:prstGeom prst="rect">
            <a:avLst/>
          </a:prstGeom>
        </p:spPr>
      </p:pic>
      <p:pic>
        <p:nvPicPr>
          <p:cNvPr id="2" name="Picture 1">
            <a:extLst>
              <a:ext uri="{FF2B5EF4-FFF2-40B4-BE49-F238E27FC236}">
                <a16:creationId xmlns:a16="http://schemas.microsoft.com/office/drawing/2014/main" id="{B874AF0B-C23A-BA0A-1991-9B685CAC5A4E}"/>
              </a:ext>
            </a:extLst>
          </p:cNvPr>
          <p:cNvPicPr>
            <a:picLocks noChangeAspect="1"/>
          </p:cNvPicPr>
          <p:nvPr/>
        </p:nvPicPr>
        <p:blipFill>
          <a:blip r:embed="rId7"/>
          <a:stretch>
            <a:fillRect/>
          </a:stretch>
        </p:blipFill>
        <p:spPr>
          <a:xfrm>
            <a:off x="10633794" y="5450863"/>
            <a:ext cx="1558206" cy="1558206"/>
          </a:xfrm>
          <a:prstGeom prst="rect">
            <a:avLst/>
          </a:prstGeom>
        </p:spPr>
      </p:pic>
    </p:spTree>
    <p:extLst>
      <p:ext uri="{BB962C8B-B14F-4D97-AF65-F5344CB8AC3E}">
        <p14:creationId xmlns:p14="http://schemas.microsoft.com/office/powerpoint/2010/main" val="272532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16</a:t>
            </a:fld>
            <a:endParaRPr lang="en-US" sz="1000" dirty="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kern="0" dirty="0">
                <a:solidFill>
                  <a:srgbClr val="616262"/>
                </a:solidFill>
                <a:latin typeface="Arial" panose="020B0604020202020204" pitchFamily="34" charset="0"/>
                <a:cs typeface="Arial" panose="020B0604020202020204" pitchFamily="34" charset="0"/>
              </a:rPr>
              <a:t>Working in groups</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4EF67F69-8CD3-E5D4-8E4F-CE4FD7D90B90}"/>
              </a:ext>
            </a:extLst>
          </p:cNvPr>
          <p:cNvSpPr txBox="1"/>
          <p:nvPr/>
        </p:nvSpPr>
        <p:spPr>
          <a:xfrm>
            <a:off x="2155307" y="1659232"/>
            <a:ext cx="9381849"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Form committees for service and fund-raising activities</a:t>
            </a:r>
          </a:p>
          <a:p>
            <a:pPr marL="914400" lvl="1" indent="-457200">
              <a:buFont typeface="Courier New" panose="02070309020205020404" pitchFamily="49" charset="0"/>
              <a:buChar char="o"/>
            </a:pPr>
            <a:r>
              <a:rPr lang="en-US" sz="2800" dirty="0">
                <a:solidFill>
                  <a:srgbClr val="55565A"/>
                </a:solidFill>
                <a:latin typeface="Arial" panose="020B0604020202020204" pitchFamily="34" charset="0"/>
                <a:cs typeface="Arial" panose="020B0604020202020204" pitchFamily="34" charset="0"/>
              </a:rPr>
              <a:t>Allow Leos to choose what interests them most</a:t>
            </a: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For in-meeting discussions, find a creative way to form groups and break up cliques  </a:t>
            </a: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Share norms of working together  </a:t>
            </a:r>
          </a:p>
          <a:p>
            <a:pPr marL="285750" indent="-285750">
              <a:buFont typeface="Arial" panose="020B0604020202020204" pitchFamily="34" charset="0"/>
              <a:buChar char="•"/>
            </a:pPr>
            <a:r>
              <a:rPr lang="en-US" sz="2800" dirty="0">
                <a:solidFill>
                  <a:srgbClr val="55565A"/>
                </a:solidFill>
                <a:latin typeface="Arial"/>
                <a:cs typeface="Arial"/>
              </a:rPr>
              <a:t>Encourage everyone to participate and contribute</a:t>
            </a:r>
          </a:p>
          <a:p>
            <a:pPr marL="285750" indent="-285750">
              <a:buFont typeface="Arial" panose="020B0604020202020204" pitchFamily="34" charset="0"/>
              <a:buChar char="•"/>
            </a:pPr>
            <a:r>
              <a:rPr lang="en-US" sz="2800" dirty="0">
                <a:solidFill>
                  <a:srgbClr val="55565A"/>
                </a:solidFill>
                <a:latin typeface="Arial"/>
                <a:cs typeface="Arial"/>
              </a:rPr>
              <a:t>Support new ideas</a:t>
            </a:r>
            <a:endParaRPr lang="en-US" sz="2800" dirty="0">
              <a:solidFill>
                <a:srgbClr val="5556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2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17</a:t>
            </a:fld>
            <a:endParaRPr lang="en-US" sz="1000" dirty="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2155307" y="927257"/>
            <a:ext cx="902099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3200" kern="0" dirty="0">
                <a:solidFill>
                  <a:srgbClr val="616262"/>
                </a:solidFill>
              </a:rPr>
              <a:t>Active listening</a:t>
            </a:r>
            <a:endParaRPr lang="en-US" sz="3200" kern="0" dirty="0">
              <a:solidFill>
                <a:srgbClr val="55565A"/>
              </a:solidFill>
              <a:highlight>
                <a:srgbClr val="FFFF00"/>
              </a:highlight>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graphicFrame>
        <p:nvGraphicFramePr>
          <p:cNvPr id="4" name="Diagram 3">
            <a:extLst>
              <a:ext uri="{FF2B5EF4-FFF2-40B4-BE49-F238E27FC236}">
                <a16:creationId xmlns:a16="http://schemas.microsoft.com/office/drawing/2014/main" id="{E392A8A8-D904-F748-8D18-47BA2E31531B}"/>
              </a:ext>
            </a:extLst>
          </p:cNvPr>
          <p:cNvGraphicFramePr/>
          <p:nvPr>
            <p:extLst>
              <p:ext uri="{D42A27DB-BD31-4B8C-83A1-F6EECF244321}">
                <p14:modId xmlns:p14="http://schemas.microsoft.com/office/powerpoint/2010/main" val="1138749185"/>
              </p:ext>
            </p:extLst>
          </p:nvPr>
        </p:nvGraphicFramePr>
        <p:xfrm>
          <a:off x="495947" y="492054"/>
          <a:ext cx="10760380" cy="7173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BBE438B-578A-9F4E-A64F-69BC77CF2110}"/>
              </a:ext>
            </a:extLst>
          </p:cNvPr>
          <p:cNvPicPr>
            <a:picLocks noChangeAspect="1"/>
          </p:cNvPicPr>
          <p:nvPr/>
        </p:nvPicPr>
        <p:blipFill>
          <a:blip r:embed="rId10"/>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186544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18</a:t>
            </a:fld>
            <a:endParaRPr lang="en-US" sz="1000" dirty="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kern="0" dirty="0">
                <a:solidFill>
                  <a:srgbClr val="616262"/>
                </a:solidFill>
                <a:latin typeface="Arial" panose="020B0604020202020204" pitchFamily="34" charset="0"/>
                <a:cs typeface="Arial" panose="020B0604020202020204" pitchFamily="34" charset="0"/>
              </a:rPr>
              <a:t>Leading with service</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Give each Leo the opportunity to lead</a:t>
            </a: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Provide active praise  </a:t>
            </a: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Plan well in advance  </a:t>
            </a: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Create a community assessment and action plans  </a:t>
            </a: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Teach Leos how to build relationships with the community </a:t>
            </a:r>
          </a:p>
        </p:txBody>
      </p:sp>
    </p:spTree>
    <p:extLst>
      <p:ext uri="{BB962C8B-B14F-4D97-AF65-F5344CB8AC3E}">
        <p14:creationId xmlns:p14="http://schemas.microsoft.com/office/powerpoint/2010/main" val="255095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19</a:t>
            </a:fld>
            <a:endParaRPr lang="en-US" sz="1000" dirty="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kern="0" dirty="0">
                <a:solidFill>
                  <a:srgbClr val="616262"/>
                </a:solidFill>
                <a:latin typeface="Arial" panose="020B0604020202020204" pitchFamily="34" charset="0"/>
                <a:cs typeface="Arial" panose="020B0604020202020204" pitchFamily="34" charset="0"/>
              </a:rPr>
              <a:t>Five Steps of service-learning</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246769"/>
          </a:xfrm>
          <a:prstGeom prst="rect">
            <a:avLst/>
          </a:prstGeom>
          <a:noFill/>
        </p:spPr>
        <p:txBody>
          <a:bodyPr wrap="square" rtlCol="0">
            <a:spAutoFit/>
          </a:bodyPr>
          <a:lstStyle/>
          <a:p>
            <a:r>
              <a:rPr lang="en-US" sz="2800" dirty="0">
                <a:solidFill>
                  <a:srgbClr val="55565A"/>
                </a:solidFill>
                <a:latin typeface="Arial" panose="020B0604020202020204" pitchFamily="34" charset="0"/>
                <a:cs typeface="Arial" panose="020B0604020202020204" pitchFamily="34" charset="0"/>
              </a:rPr>
              <a:t>Step 1: Investigation</a:t>
            </a:r>
          </a:p>
          <a:p>
            <a:r>
              <a:rPr lang="en-US" sz="2800" dirty="0">
                <a:solidFill>
                  <a:srgbClr val="55565A"/>
                </a:solidFill>
                <a:latin typeface="Arial" panose="020B0604020202020204" pitchFamily="34" charset="0"/>
                <a:cs typeface="Arial" panose="020B0604020202020204" pitchFamily="34" charset="0"/>
              </a:rPr>
              <a:t>Step 2: Preparation and planning</a:t>
            </a:r>
          </a:p>
          <a:p>
            <a:r>
              <a:rPr lang="en-US" sz="2800" dirty="0">
                <a:solidFill>
                  <a:srgbClr val="55565A"/>
                </a:solidFill>
                <a:latin typeface="Arial" panose="020B0604020202020204" pitchFamily="34" charset="0"/>
                <a:cs typeface="Arial" panose="020B0604020202020204" pitchFamily="34" charset="0"/>
              </a:rPr>
              <a:t>Step 3: Action</a:t>
            </a:r>
          </a:p>
          <a:p>
            <a:r>
              <a:rPr lang="en-US" sz="2800" dirty="0">
                <a:solidFill>
                  <a:srgbClr val="55565A"/>
                </a:solidFill>
                <a:latin typeface="Arial" panose="020B0604020202020204" pitchFamily="34" charset="0"/>
                <a:cs typeface="Arial" panose="020B0604020202020204" pitchFamily="34" charset="0"/>
              </a:rPr>
              <a:t>Step 4: Reflection</a:t>
            </a:r>
          </a:p>
          <a:p>
            <a:r>
              <a:rPr lang="en-US" sz="2800" dirty="0">
                <a:solidFill>
                  <a:srgbClr val="55565A"/>
                </a:solidFill>
                <a:latin typeface="Arial" panose="020B0604020202020204" pitchFamily="34" charset="0"/>
                <a:cs typeface="Arial" panose="020B0604020202020204" pitchFamily="34" charset="0"/>
              </a:rPr>
              <a:t>Step 5: Demonstration and celebration</a:t>
            </a:r>
          </a:p>
        </p:txBody>
      </p:sp>
      <p:sp>
        <p:nvSpPr>
          <p:cNvPr id="3" name="TextBox 2">
            <a:extLst>
              <a:ext uri="{FF2B5EF4-FFF2-40B4-BE49-F238E27FC236}">
                <a16:creationId xmlns:a16="http://schemas.microsoft.com/office/drawing/2014/main" id="{745ADC0D-89B4-4DC2-5FE8-AA20B3EFFFA1}"/>
              </a:ext>
            </a:extLst>
          </p:cNvPr>
          <p:cNvSpPr txBox="1"/>
          <p:nvPr/>
        </p:nvSpPr>
        <p:spPr>
          <a:xfrm>
            <a:off x="9174956" y="6365857"/>
            <a:ext cx="1981200" cy="369332"/>
          </a:xfrm>
          <a:prstGeom prst="rect">
            <a:avLst/>
          </a:prstGeom>
          <a:noFill/>
        </p:spPr>
        <p:txBody>
          <a:bodyPr wrap="square" rtlCol="0">
            <a:spAutoFit/>
          </a:bodyPr>
          <a:lstStyle/>
          <a:p>
            <a:r>
              <a:rPr lang="en-US" dirty="0">
                <a:solidFill>
                  <a:srgbClr val="55565A"/>
                </a:solidFill>
                <a:latin typeface="Arial" panose="020B0604020202020204" pitchFamily="34" charset="0"/>
                <a:cs typeface="Arial" panose="020B0604020202020204" pitchFamily="34" charset="0"/>
              </a:rPr>
              <a:t>Adapted from</a:t>
            </a:r>
          </a:p>
        </p:txBody>
      </p:sp>
      <p:pic>
        <p:nvPicPr>
          <p:cNvPr id="5" name="Picture 4" descr="A logo for lions quest&#10;&#10;Description automatically generated">
            <a:extLst>
              <a:ext uri="{FF2B5EF4-FFF2-40B4-BE49-F238E27FC236}">
                <a16:creationId xmlns:a16="http://schemas.microsoft.com/office/drawing/2014/main" id="{217B2429-915B-DD11-2E0C-E9991AC75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4586" y="5565231"/>
            <a:ext cx="1497414" cy="1292767"/>
          </a:xfrm>
          <a:prstGeom prst="rect">
            <a:avLst/>
          </a:prstGeom>
        </p:spPr>
      </p:pic>
    </p:spTree>
    <p:extLst>
      <p:ext uri="{BB962C8B-B14F-4D97-AF65-F5344CB8AC3E}">
        <p14:creationId xmlns:p14="http://schemas.microsoft.com/office/powerpoint/2010/main" val="339532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8328F559-8FF5-6040-8126-7A383475992C}"/>
              </a:ext>
            </a:extLst>
          </p:cNvPr>
          <p:cNvSpPr/>
          <p:nvPr/>
        </p:nvSpPr>
        <p:spPr>
          <a:xfrm>
            <a:off x="-7122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30" name="Background - Solid">
            <a:extLst>
              <a:ext uri="{FF2B5EF4-FFF2-40B4-BE49-F238E27FC236}">
                <a16:creationId xmlns:a16="http://schemas.microsoft.com/office/drawing/2014/main" id="{35426377-3C67-E340-9178-35579BC02071}"/>
              </a:ext>
            </a:extLst>
          </p:cNvPr>
          <p:cNvSpPr/>
          <p:nvPr/>
        </p:nvSpPr>
        <p:spPr>
          <a:xfrm>
            <a:off x="0" y="0"/>
            <a:ext cx="305919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Arial" panose="020B0604020202020204" pitchFamily="34" charset="0"/>
                <a:cs typeface="Arial" panose="020B0604020202020204" pitchFamily="34" charset="0"/>
              </a:rPr>
              <a:pPr eaLnBrk="0" hangingPunct="0">
                <a:spcBef>
                  <a:spcPct val="50000"/>
                </a:spcBef>
                <a:defRPr/>
              </a:pPr>
              <a:t>2</a:t>
            </a:fld>
            <a:endParaRPr lang="en-US" sz="1000" dirty="0">
              <a:solidFill>
                <a:srgbClr val="55565A"/>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49DC86A-388D-1944-89D9-316D63D39A00}"/>
              </a:ext>
            </a:extLst>
          </p:cNvPr>
          <p:cNvGrpSpPr/>
          <p:nvPr/>
        </p:nvGrpSpPr>
        <p:grpSpPr>
          <a:xfrm>
            <a:off x="6024778" y="1626331"/>
            <a:ext cx="5320880" cy="3333280"/>
            <a:chOff x="4739767" y="1033790"/>
            <a:chExt cx="8240314" cy="3333280"/>
          </a:xfrm>
        </p:grpSpPr>
        <p:sp>
          <p:nvSpPr>
            <p:cNvPr id="14" name="TextBox 13">
              <a:extLst>
                <a:ext uri="{FF2B5EF4-FFF2-40B4-BE49-F238E27FC236}">
                  <a16:creationId xmlns:a16="http://schemas.microsoft.com/office/drawing/2014/main" id="{36A55C21-6A6A-DA41-8784-578005CA4461}"/>
                </a:ext>
              </a:extLst>
            </p:cNvPr>
            <p:cNvSpPr txBox="1"/>
            <p:nvPr/>
          </p:nvSpPr>
          <p:spPr>
            <a:xfrm>
              <a:off x="4739767" y="1033790"/>
              <a:ext cx="7430711" cy="400110"/>
            </a:xfrm>
            <a:prstGeom prst="rect">
              <a:avLst/>
            </a:prstGeom>
            <a:noFill/>
          </p:spPr>
          <p:txBody>
            <a:bodyPr wrap="none" rtlCol="0">
              <a:spAutoFit/>
            </a:bodyPr>
            <a:lstStyle/>
            <a:p>
              <a:r>
                <a:rPr lang="en-US" sz="2000" b="1" dirty="0">
                  <a:solidFill>
                    <a:srgbClr val="407CCA"/>
                  </a:solidFill>
                  <a:latin typeface="Arial" panose="020B0604020202020204" pitchFamily="34" charset="0"/>
                  <a:cs typeface="Arial" panose="020B0604020202020204" pitchFamily="34" charset="0"/>
                </a:rPr>
                <a:t>Module 1 </a:t>
              </a:r>
              <a:r>
                <a:rPr lang="en-US" sz="2000" dirty="0">
                  <a:solidFill>
                    <a:srgbClr val="EBB700"/>
                  </a:solidFill>
                  <a:latin typeface="Arial" panose="020B0604020202020204" pitchFamily="34" charset="0"/>
                  <a:cs typeface="Arial" panose="020B0604020202020204" pitchFamily="34" charset="0"/>
                </a:rPr>
                <a:t>//</a:t>
              </a:r>
              <a:r>
                <a:rPr lang="en-US" sz="2000" dirty="0">
                  <a:solidFill>
                    <a:srgbClr val="55565A"/>
                  </a:solidFill>
                  <a:latin typeface="Arial" panose="020B0604020202020204" pitchFamily="34" charset="0"/>
                  <a:cs typeface="Arial" panose="020B0604020202020204" pitchFamily="34" charset="0"/>
                </a:rPr>
                <a:t> Leo Club Program Overview</a:t>
              </a:r>
            </a:p>
          </p:txBody>
        </p:sp>
        <p:sp>
          <p:nvSpPr>
            <p:cNvPr id="16" name="TextBox 15">
              <a:extLst>
                <a:ext uri="{FF2B5EF4-FFF2-40B4-BE49-F238E27FC236}">
                  <a16:creationId xmlns:a16="http://schemas.microsoft.com/office/drawing/2014/main" id="{BCBB37C5-3F62-5E4F-926B-3D99B4E6B4CD}"/>
                </a:ext>
              </a:extLst>
            </p:cNvPr>
            <p:cNvSpPr txBox="1"/>
            <p:nvPr/>
          </p:nvSpPr>
          <p:spPr>
            <a:xfrm>
              <a:off x="4739767" y="1800217"/>
              <a:ext cx="8240314" cy="400110"/>
            </a:xfrm>
            <a:prstGeom prst="rect">
              <a:avLst/>
            </a:prstGeom>
            <a:noFill/>
          </p:spPr>
          <p:txBody>
            <a:bodyPr wrap="none" rtlCol="0">
              <a:spAutoFit/>
            </a:bodyPr>
            <a:lstStyle/>
            <a:p>
              <a:r>
                <a:rPr lang="en-US" sz="2000" b="1" dirty="0">
                  <a:solidFill>
                    <a:srgbClr val="407CCA"/>
                  </a:solidFill>
                  <a:latin typeface="Arial" panose="020B0604020202020204" pitchFamily="34" charset="0"/>
                  <a:cs typeface="Arial" panose="020B0604020202020204" pitchFamily="34" charset="0"/>
                </a:rPr>
                <a:t>Module 2 </a:t>
              </a:r>
              <a:r>
                <a:rPr lang="en-US" sz="2000" dirty="0">
                  <a:solidFill>
                    <a:srgbClr val="EBB700"/>
                  </a:solidFill>
                  <a:latin typeface="Arial" panose="020B0604020202020204" pitchFamily="34" charset="0"/>
                  <a:cs typeface="Arial" panose="020B0604020202020204" pitchFamily="34" charset="0"/>
                </a:rPr>
                <a:t>// </a:t>
              </a:r>
              <a:r>
                <a:rPr lang="en-US" sz="2000" dirty="0">
                  <a:solidFill>
                    <a:srgbClr val="55565A"/>
                  </a:solidFill>
                  <a:latin typeface="Arial" panose="020B0604020202020204" pitchFamily="34" charset="0"/>
                  <a:cs typeface="Arial" panose="020B0604020202020204" pitchFamily="34" charset="0"/>
                </a:rPr>
                <a:t>The Role of the Leo Club Advisor</a:t>
              </a:r>
            </a:p>
          </p:txBody>
        </p:sp>
        <p:sp>
          <p:nvSpPr>
            <p:cNvPr id="18" name="TextBox 17">
              <a:extLst>
                <a:ext uri="{FF2B5EF4-FFF2-40B4-BE49-F238E27FC236}">
                  <a16:creationId xmlns:a16="http://schemas.microsoft.com/office/drawing/2014/main" id="{863A6554-1985-5146-BEE0-C53FBAD75EF8}"/>
                </a:ext>
              </a:extLst>
            </p:cNvPr>
            <p:cNvSpPr txBox="1"/>
            <p:nvPr/>
          </p:nvSpPr>
          <p:spPr>
            <a:xfrm>
              <a:off x="4739767" y="2549140"/>
              <a:ext cx="6639181" cy="400110"/>
            </a:xfrm>
            <a:prstGeom prst="rect">
              <a:avLst/>
            </a:prstGeom>
            <a:noFill/>
          </p:spPr>
          <p:txBody>
            <a:bodyPr wrap="none" rtlCol="0">
              <a:spAutoFit/>
            </a:bodyPr>
            <a:lstStyle/>
            <a:p>
              <a:r>
                <a:rPr lang="en-US" sz="2000" b="1" dirty="0">
                  <a:solidFill>
                    <a:srgbClr val="407CCA"/>
                  </a:solidFill>
                  <a:latin typeface="Arial" panose="020B0604020202020204" pitchFamily="34" charset="0"/>
                  <a:cs typeface="Arial" panose="020B0604020202020204" pitchFamily="34" charset="0"/>
                </a:rPr>
                <a:t>Module 3 </a:t>
              </a:r>
              <a:r>
                <a:rPr lang="en-US" sz="2000" dirty="0">
                  <a:solidFill>
                    <a:srgbClr val="EBB700"/>
                  </a:solidFill>
                  <a:latin typeface="Arial" panose="020B0604020202020204" pitchFamily="34" charset="0"/>
                  <a:cs typeface="Arial" panose="020B0604020202020204" pitchFamily="34" charset="0"/>
                </a:rPr>
                <a:t>// </a:t>
              </a:r>
              <a:r>
                <a:rPr lang="en-US" sz="2000" dirty="0">
                  <a:solidFill>
                    <a:srgbClr val="55565A"/>
                  </a:solidFill>
                  <a:latin typeface="Arial" panose="020B0604020202020204" pitchFamily="34" charset="0"/>
                  <a:cs typeface="Arial" panose="020B0604020202020204" pitchFamily="34" charset="0"/>
                </a:rPr>
                <a:t>Leo Club Administration</a:t>
              </a:r>
            </a:p>
          </p:txBody>
        </p:sp>
        <p:sp>
          <p:nvSpPr>
            <p:cNvPr id="22" name="TextBox 21">
              <a:extLst>
                <a:ext uri="{FF2B5EF4-FFF2-40B4-BE49-F238E27FC236}">
                  <a16:creationId xmlns:a16="http://schemas.microsoft.com/office/drawing/2014/main" id="{C44A5C79-559A-1643-928C-176389754B6A}"/>
                </a:ext>
              </a:extLst>
            </p:cNvPr>
            <p:cNvSpPr txBox="1"/>
            <p:nvPr/>
          </p:nvSpPr>
          <p:spPr>
            <a:xfrm>
              <a:off x="4739767" y="3218037"/>
              <a:ext cx="7674000" cy="400110"/>
            </a:xfrm>
            <a:prstGeom prst="rect">
              <a:avLst/>
            </a:prstGeom>
            <a:noFill/>
          </p:spPr>
          <p:txBody>
            <a:bodyPr wrap="none" rtlCol="0">
              <a:spAutoFit/>
            </a:bodyPr>
            <a:lstStyle/>
            <a:p>
              <a:r>
                <a:rPr lang="en-US" sz="2000" b="1" dirty="0">
                  <a:solidFill>
                    <a:srgbClr val="407CCA"/>
                  </a:solidFill>
                  <a:latin typeface="Arial" panose="020B0604020202020204" pitchFamily="34" charset="0"/>
                  <a:cs typeface="Arial" panose="020B0604020202020204" pitchFamily="34" charset="0"/>
                </a:rPr>
                <a:t>Module 4 </a:t>
              </a:r>
              <a:r>
                <a:rPr lang="en-US" sz="2000" dirty="0">
                  <a:solidFill>
                    <a:srgbClr val="EBB700"/>
                  </a:solidFill>
                  <a:latin typeface="Arial" panose="020B0604020202020204" pitchFamily="34" charset="0"/>
                  <a:cs typeface="Arial" panose="020B0604020202020204" pitchFamily="34" charset="0"/>
                </a:rPr>
                <a:t>// </a:t>
              </a:r>
              <a:r>
                <a:rPr lang="en-US" sz="2000" dirty="0">
                  <a:solidFill>
                    <a:srgbClr val="55565A"/>
                  </a:solidFill>
                  <a:latin typeface="Arial" panose="020B0604020202020204" pitchFamily="34" charset="0"/>
                  <a:cs typeface="Arial" panose="020B0604020202020204" pitchFamily="34" charset="0"/>
                </a:rPr>
                <a:t>Leo Club Program Resources</a:t>
              </a:r>
            </a:p>
          </p:txBody>
        </p:sp>
        <p:sp>
          <p:nvSpPr>
            <p:cNvPr id="23" name="TextBox 22">
              <a:extLst>
                <a:ext uri="{FF2B5EF4-FFF2-40B4-BE49-F238E27FC236}">
                  <a16:creationId xmlns:a16="http://schemas.microsoft.com/office/drawing/2014/main" id="{3DA2704B-6BC1-D440-8030-6A1385E82769}"/>
                </a:ext>
              </a:extLst>
            </p:cNvPr>
            <p:cNvSpPr txBox="1"/>
            <p:nvPr/>
          </p:nvSpPr>
          <p:spPr>
            <a:xfrm>
              <a:off x="4739767" y="3966960"/>
              <a:ext cx="7625738" cy="400110"/>
            </a:xfrm>
            <a:prstGeom prst="rect">
              <a:avLst/>
            </a:prstGeom>
            <a:noFill/>
          </p:spPr>
          <p:txBody>
            <a:bodyPr wrap="none" rtlCol="0">
              <a:spAutoFit/>
            </a:bodyPr>
            <a:lstStyle/>
            <a:p>
              <a:r>
                <a:rPr lang="en-US" sz="2000" b="1" dirty="0">
                  <a:solidFill>
                    <a:srgbClr val="407CCA"/>
                  </a:solidFill>
                  <a:latin typeface="Arial" panose="020B0604020202020204" pitchFamily="34" charset="0"/>
                  <a:cs typeface="Arial" panose="020B0604020202020204" pitchFamily="34" charset="0"/>
                </a:rPr>
                <a:t>Module 5 </a:t>
              </a:r>
              <a:r>
                <a:rPr lang="en-US" sz="2000" dirty="0">
                  <a:solidFill>
                    <a:srgbClr val="EBB700"/>
                  </a:solidFill>
                  <a:latin typeface="Arial" panose="020B0604020202020204" pitchFamily="34" charset="0"/>
                  <a:cs typeface="Arial" panose="020B0604020202020204" pitchFamily="34" charset="0"/>
                </a:rPr>
                <a:t>// </a:t>
              </a:r>
              <a:r>
                <a:rPr lang="en-US" sz="2000" dirty="0">
                  <a:solidFill>
                    <a:srgbClr val="4E4F4F"/>
                  </a:solidFill>
                  <a:latin typeface="Arial"/>
                  <a:cs typeface="Arial"/>
                </a:rPr>
                <a:t>W</a:t>
              </a:r>
              <a:r>
                <a:rPr lang="en-US" sz="2000" dirty="0">
                  <a:solidFill>
                    <a:srgbClr val="55565A"/>
                  </a:solidFill>
                  <a:latin typeface="Arial"/>
                  <a:cs typeface="Arial"/>
                </a:rPr>
                <a:t>orking with Younger People</a:t>
              </a:r>
              <a:endParaRPr lang="en-US" sz="2000" dirty="0">
                <a:solidFill>
                  <a:srgbClr val="55565A"/>
                </a:solidFill>
                <a:latin typeface="Arial" panose="020B0604020202020204" pitchFamily="34" charset="0"/>
                <a:cs typeface="Arial" panose="020B0604020202020204" pitchFamily="34" charset="0"/>
              </a:endParaRPr>
            </a:p>
          </p:txBody>
        </p:sp>
      </p:grpSp>
      <p:pic>
        <p:nvPicPr>
          <p:cNvPr id="33" name="Picture 32">
            <a:extLst>
              <a:ext uri="{FF2B5EF4-FFF2-40B4-BE49-F238E27FC236}">
                <a16:creationId xmlns:a16="http://schemas.microsoft.com/office/drawing/2014/main" id="{36A9576F-B595-E340-971A-0FF79C4EF50B}"/>
              </a:ext>
            </a:extLst>
          </p:cNvPr>
          <p:cNvPicPr>
            <a:picLocks noChangeAspect="1"/>
          </p:cNvPicPr>
          <p:nvPr/>
        </p:nvPicPr>
        <p:blipFill rotWithShape="1">
          <a:blip r:embed="rId3"/>
          <a:srcRect l="15744" b="4901"/>
          <a:stretch/>
        </p:blipFill>
        <p:spPr>
          <a:xfrm rot="10800000">
            <a:off x="11200107" y="-2473"/>
            <a:ext cx="991893" cy="1679305"/>
          </a:xfrm>
          <a:prstGeom prst="rect">
            <a:avLst/>
          </a:prstGeom>
        </p:spPr>
      </p:pic>
      <p:pic>
        <p:nvPicPr>
          <p:cNvPr id="17" name="Picture 16">
            <a:extLst>
              <a:ext uri="{FF2B5EF4-FFF2-40B4-BE49-F238E27FC236}">
                <a16:creationId xmlns:a16="http://schemas.microsoft.com/office/drawing/2014/main" id="{743D5647-19F5-7A4A-BA0A-308A65905795}"/>
              </a:ext>
            </a:extLst>
          </p:cNvPr>
          <p:cNvPicPr>
            <a:picLocks noChangeAspect="1"/>
          </p:cNvPicPr>
          <p:nvPr/>
        </p:nvPicPr>
        <p:blipFill rotWithShape="1">
          <a:blip r:embed="rId4"/>
          <a:srcRect l="16488" t="6778" r="50870" b="51086"/>
          <a:stretch/>
        </p:blipFill>
        <p:spPr>
          <a:xfrm rot="10800000">
            <a:off x="3017303" y="-2473"/>
            <a:ext cx="3541853" cy="6858002"/>
          </a:xfrm>
          <a:prstGeom prst="rect">
            <a:avLst/>
          </a:prstGeom>
        </p:spPr>
      </p:pic>
      <p:sp>
        <p:nvSpPr>
          <p:cNvPr id="25" name="Large #">
            <a:extLst>
              <a:ext uri="{FF2B5EF4-FFF2-40B4-BE49-F238E27FC236}">
                <a16:creationId xmlns:a16="http://schemas.microsoft.com/office/drawing/2014/main" id="{2E20D425-63F8-344E-9EAF-9DA816EF30EC}"/>
              </a:ext>
            </a:extLst>
          </p:cNvPr>
          <p:cNvSpPr txBox="1"/>
          <p:nvPr/>
        </p:nvSpPr>
        <p:spPr>
          <a:xfrm>
            <a:off x="193492" y="2804731"/>
            <a:ext cx="4119992" cy="1054391"/>
          </a:xfrm>
          <a:prstGeom prst="rect">
            <a:avLst/>
          </a:prstGeom>
          <a:noFill/>
        </p:spPr>
        <p:txBody>
          <a:bodyPr wrap="square" rtlCol="0" anchor="b">
            <a:spAutoFit/>
          </a:bodyPr>
          <a:lstStyle/>
          <a:p>
            <a:pPr algn="ctr">
              <a:lnSpc>
                <a:spcPts val="8000"/>
              </a:lnSpc>
            </a:pPr>
            <a:r>
              <a:rPr lang="en-US" sz="6000" b="1" dirty="0">
                <a:solidFill>
                  <a:schemeClr val="bg1"/>
                </a:solidFill>
                <a:latin typeface="Arial Black" panose="020B0604020202020204" pitchFamily="34" charset="0"/>
                <a:ea typeface="Arial" charset="0"/>
                <a:cs typeface="Arial Black" panose="020B0604020202020204" pitchFamily="34" charset="0"/>
              </a:rPr>
              <a:t>Modules</a:t>
            </a:r>
          </a:p>
        </p:txBody>
      </p:sp>
      <p:pic>
        <p:nvPicPr>
          <p:cNvPr id="15" name="Picture 14">
            <a:extLst>
              <a:ext uri="{FF2B5EF4-FFF2-40B4-BE49-F238E27FC236}">
                <a16:creationId xmlns:a16="http://schemas.microsoft.com/office/drawing/2014/main" id="{45F42314-E718-C64F-9A80-BF5DBEE092F8}"/>
              </a:ext>
            </a:extLst>
          </p:cNvPr>
          <p:cNvPicPr>
            <a:picLocks noChangeAspect="1"/>
          </p:cNvPicPr>
          <p:nvPr/>
        </p:nvPicPr>
        <p:blipFill>
          <a:blip r:embed="rId5"/>
          <a:stretch>
            <a:fillRect/>
          </a:stretch>
        </p:blipFill>
        <p:spPr>
          <a:xfrm>
            <a:off x="2795155" y="3859122"/>
            <a:ext cx="1188293" cy="594146"/>
          </a:xfrm>
          <a:prstGeom prst="rect">
            <a:avLst/>
          </a:prstGeom>
        </p:spPr>
      </p:pic>
      <p:sp>
        <p:nvSpPr>
          <p:cNvPr id="2" name="TextBox 1">
            <a:extLst>
              <a:ext uri="{FF2B5EF4-FFF2-40B4-BE49-F238E27FC236}">
                <a16:creationId xmlns:a16="http://schemas.microsoft.com/office/drawing/2014/main" id="{46AAC5AF-67B0-EE77-69DE-6EDE73E84D2C}"/>
              </a:ext>
            </a:extLst>
          </p:cNvPr>
          <p:cNvSpPr txBox="1"/>
          <p:nvPr/>
        </p:nvSpPr>
        <p:spPr>
          <a:xfrm>
            <a:off x="6024778" y="5308424"/>
            <a:ext cx="5141151" cy="400110"/>
          </a:xfrm>
          <a:prstGeom prst="rect">
            <a:avLst/>
          </a:prstGeom>
          <a:noFill/>
        </p:spPr>
        <p:txBody>
          <a:bodyPr wrap="none" lIns="91440" tIns="45720" rIns="91440" bIns="45720" rtlCol="0" anchor="t">
            <a:spAutoFit/>
          </a:bodyPr>
          <a:lstStyle/>
          <a:p>
            <a:r>
              <a:rPr lang="en-US" sz="2000" b="1" dirty="0">
                <a:solidFill>
                  <a:srgbClr val="407CCA"/>
                </a:solidFill>
                <a:latin typeface="Arial"/>
                <a:cs typeface="Arial"/>
              </a:rPr>
              <a:t>Module 6 </a:t>
            </a:r>
            <a:r>
              <a:rPr lang="en-US" sz="2000" dirty="0">
                <a:solidFill>
                  <a:srgbClr val="EBB700"/>
                </a:solidFill>
                <a:latin typeface="Arial"/>
                <a:cs typeface="Arial"/>
              </a:rPr>
              <a:t>// </a:t>
            </a:r>
            <a:r>
              <a:rPr lang="en-US" sz="2000" dirty="0">
                <a:solidFill>
                  <a:srgbClr val="55565A"/>
                </a:solidFill>
                <a:latin typeface="Arial" panose="020B0604020202020204" pitchFamily="34" charset="0"/>
                <a:cs typeface="Arial" panose="020B0604020202020204" pitchFamily="34" charset="0"/>
              </a:rPr>
              <a:t>Continuing the Service Journey</a:t>
            </a:r>
            <a:endParaRPr lang="en-US" sz="2000" dirty="0">
              <a:solidFill>
                <a:srgbClr val="55565A"/>
              </a:solidFill>
              <a:latin typeface="Arial"/>
              <a:cs typeface="Arial"/>
            </a:endParaRPr>
          </a:p>
        </p:txBody>
      </p:sp>
    </p:spTree>
    <p:extLst>
      <p:ext uri="{BB962C8B-B14F-4D97-AF65-F5344CB8AC3E}">
        <p14:creationId xmlns:p14="http://schemas.microsoft.com/office/powerpoint/2010/main" val="134136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2CAC243-30AC-CC4A-9F44-042F4E72F565}"/>
              </a:ext>
            </a:extLst>
          </p:cNvPr>
          <p:cNvPicPr>
            <a:picLocks noChangeAspect="1"/>
          </p:cNvPicPr>
          <p:nvPr/>
        </p:nvPicPr>
        <p:blipFill>
          <a:blip r:embed="rId3"/>
          <a:stretch>
            <a:fillRect/>
          </a:stretch>
        </p:blipFill>
        <p:spPr>
          <a:xfrm>
            <a:off x="0" y="0"/>
            <a:ext cx="12172208" cy="6858000"/>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20</a:t>
            </a:fld>
            <a:endParaRPr lang="en-US" sz="1000" dirty="0">
              <a:solidFill>
                <a:srgbClr val="00338D"/>
              </a:solidFill>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1243013" y="431126"/>
            <a:ext cx="6097978" cy="855806"/>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3200" kern="0" dirty="0">
                <a:solidFill>
                  <a:schemeClr val="bg1"/>
                </a:solidFill>
                <a:effectLst>
                  <a:glow>
                    <a:schemeClr val="bg1"/>
                  </a:glow>
                </a:effectLst>
              </a:rPr>
              <a:t>Summary</a:t>
            </a:r>
          </a:p>
        </p:txBody>
      </p:sp>
      <p:sp>
        <p:nvSpPr>
          <p:cNvPr id="2" name="TextBox 1">
            <a:extLst>
              <a:ext uri="{FF2B5EF4-FFF2-40B4-BE49-F238E27FC236}">
                <a16:creationId xmlns:a16="http://schemas.microsoft.com/office/drawing/2014/main" id="{848F00FF-2D96-479E-85DD-00A894EEB8BB}"/>
              </a:ext>
            </a:extLst>
          </p:cNvPr>
          <p:cNvSpPr txBox="1"/>
          <p:nvPr/>
        </p:nvSpPr>
        <p:spPr>
          <a:xfrm>
            <a:off x="1243013" y="1579407"/>
            <a:ext cx="9551513" cy="4524315"/>
          </a:xfrm>
          <a:prstGeom prst="rect">
            <a:avLst/>
          </a:prstGeom>
          <a:noFill/>
        </p:spPr>
        <p:txBody>
          <a:bodyPr wrap="square" lIns="91440" tIns="45720" rIns="91440" bIns="45720" rtlCol="0" anchor="t">
            <a:spAutoFit/>
          </a:bodyPr>
          <a:lstStyle/>
          <a:p>
            <a:r>
              <a:rPr lang="en-US" sz="2400" dirty="0">
                <a:solidFill>
                  <a:schemeClr val="bg1"/>
                </a:solidFill>
                <a:latin typeface="Arial" panose="020B0604020202020204" pitchFamily="34" charset="0"/>
                <a:cs typeface="Arial" panose="020B0604020202020204" pitchFamily="34" charset="0"/>
              </a:rPr>
              <a:t>Important points from the module</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Establish a relationship-centered community, including starting the year with team-building activities and planning the year together</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Leos lead and advisors help them to do this</a:t>
            </a:r>
          </a:p>
          <a:p>
            <a:pPr marL="342900" indent="-342900">
              <a:buFont typeface="Arial" panose="020B0604020202020204" pitchFamily="34" charset="0"/>
              <a:buChar char="•"/>
            </a:pPr>
            <a:r>
              <a:rPr lang="en-US" sz="2400" dirty="0">
                <a:solidFill>
                  <a:schemeClr val="bg1"/>
                </a:solidFill>
                <a:latin typeface="Arial"/>
                <a:cs typeface="Arial"/>
              </a:rPr>
              <a:t>Create a positive climate, work in groups, listen actively and lead through service and by example</a:t>
            </a:r>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End of module activity</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Brainstorm ways you can create a positive, relationship-centered community within your Leo club. Include ideas that you could bring into your next Leo club meeting – or the first couple of meetings if you haven’t already started the year. </a:t>
            </a:r>
            <a:endParaRPr lang="en-US" sz="2400" dirty="0">
              <a:solidFill>
                <a:srgbClr val="61626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C8F5439-0712-D946-8782-840FA54744A6}"/>
              </a:ext>
            </a:extLst>
          </p:cNvPr>
          <p:cNvPicPr>
            <a:picLocks noChangeAspect="1"/>
          </p:cNvPicPr>
          <p:nvPr/>
        </p:nvPicPr>
        <p:blipFill>
          <a:blip r:embed="rId4"/>
          <a:stretch>
            <a:fillRect/>
          </a:stretch>
        </p:blipFill>
        <p:spPr>
          <a:xfrm>
            <a:off x="3410364" y="527294"/>
            <a:ext cx="1326937" cy="663469"/>
          </a:xfrm>
          <a:prstGeom prst="rect">
            <a:avLst/>
          </a:prstGeom>
        </p:spPr>
      </p:pic>
      <p:pic>
        <p:nvPicPr>
          <p:cNvPr id="3" name="Picture 2">
            <a:extLst>
              <a:ext uri="{FF2B5EF4-FFF2-40B4-BE49-F238E27FC236}">
                <a16:creationId xmlns:a16="http://schemas.microsoft.com/office/drawing/2014/main" id="{08A4A3A2-9369-F8BB-730F-E382FFD9FC68}"/>
              </a:ext>
            </a:extLst>
          </p:cNvPr>
          <p:cNvPicPr>
            <a:picLocks noChangeAspect="1"/>
          </p:cNvPicPr>
          <p:nvPr/>
        </p:nvPicPr>
        <p:blipFill>
          <a:blip r:embed="rId5"/>
          <a:stretch>
            <a:fillRect/>
          </a:stretch>
        </p:blipFill>
        <p:spPr>
          <a:xfrm>
            <a:off x="10758053" y="0"/>
            <a:ext cx="1558206" cy="1558206"/>
          </a:xfrm>
          <a:prstGeom prst="rect">
            <a:avLst/>
          </a:prstGeom>
        </p:spPr>
      </p:pic>
    </p:spTree>
    <p:extLst>
      <p:ext uri="{BB962C8B-B14F-4D97-AF65-F5344CB8AC3E}">
        <p14:creationId xmlns:p14="http://schemas.microsoft.com/office/powerpoint/2010/main" val="48785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63615F89-6ED4-014E-BAF1-EAF400E5FB06}"/>
              </a:ext>
            </a:extLst>
          </p:cNvPr>
          <p:cNvPicPr>
            <a:picLocks noChangeAspect="1"/>
          </p:cNvPicPr>
          <p:nvPr/>
        </p:nvPicPr>
        <p:blipFill rotWithShape="1">
          <a:blip r:embed="rId3"/>
          <a:srcRect l="50576" t="38725" r="13273" b="18858"/>
          <a:stretch/>
        </p:blipFill>
        <p:spPr>
          <a:xfrm>
            <a:off x="-8627" y="-4"/>
            <a:ext cx="3896559" cy="6858004"/>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dirty="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4"/>
          <a:srcRect l="8882" t="39439" r="65220" b="6057"/>
          <a:stretch/>
        </p:blipFill>
        <p:spPr>
          <a:xfrm>
            <a:off x="10873688" y="2669027"/>
            <a:ext cx="1326938" cy="4188974"/>
          </a:xfrm>
          <a:prstGeom prst="rect">
            <a:avLst/>
          </a:prstGeom>
        </p:spPr>
      </p:pic>
      <p:sp>
        <p:nvSpPr>
          <p:cNvPr id="11" name="Headline">
            <a:extLst>
              <a:ext uri="{FF2B5EF4-FFF2-40B4-BE49-F238E27FC236}">
                <a16:creationId xmlns:a16="http://schemas.microsoft.com/office/drawing/2014/main" id="{622FE577-F779-D749-832E-E2BF2D349C8C}"/>
              </a:ext>
            </a:extLst>
          </p:cNvPr>
          <p:cNvSpPr txBox="1">
            <a:spLocks/>
          </p:cNvSpPr>
          <p:nvPr/>
        </p:nvSpPr>
        <p:spPr>
          <a:xfrm>
            <a:off x="4053799" y="2555481"/>
            <a:ext cx="7483358" cy="1679305"/>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en-US" sz="6000" kern="0" dirty="0">
                <a:latin typeface="Arial Black"/>
                <a:cs typeface="Arial Black" panose="020B0604020202020204" pitchFamily="34" charset="0"/>
              </a:rPr>
              <a:t>Module 5</a:t>
            </a:r>
            <a:endParaRPr lang="en-US" sz="6000" kern="0" dirty="0">
              <a:latin typeface="Arial Black" panose="020B0604020202020204" pitchFamily="34" charset="0"/>
              <a:cs typeface="Arial Black" panose="020B0604020202020204" pitchFamily="34" charset="0"/>
            </a:endParaRPr>
          </a:p>
          <a:p>
            <a:pPr>
              <a:spcBef>
                <a:spcPts val="0"/>
              </a:spcBef>
            </a:pPr>
            <a:r>
              <a:rPr lang="en-US" sz="4000" b="0" kern="0" dirty="0"/>
              <a:t>Working with Younger People</a:t>
            </a:r>
          </a:p>
        </p:txBody>
      </p:sp>
      <p:pic>
        <p:nvPicPr>
          <p:cNvPr id="12" name="Picture 11">
            <a:extLst>
              <a:ext uri="{FF2B5EF4-FFF2-40B4-BE49-F238E27FC236}">
                <a16:creationId xmlns:a16="http://schemas.microsoft.com/office/drawing/2014/main" id="{21B0CCCA-29CE-7247-A64B-38AF184170DC}"/>
              </a:ext>
            </a:extLst>
          </p:cNvPr>
          <p:cNvPicPr>
            <a:picLocks noChangeAspect="1"/>
          </p:cNvPicPr>
          <p:nvPr/>
        </p:nvPicPr>
        <p:blipFill>
          <a:blip r:embed="rId5"/>
          <a:stretch>
            <a:fillRect/>
          </a:stretch>
        </p:blipFill>
        <p:spPr>
          <a:xfrm>
            <a:off x="9215017" y="5862797"/>
            <a:ext cx="1326937" cy="663469"/>
          </a:xfrm>
          <a:prstGeom prst="rect">
            <a:avLst/>
          </a:prstGeom>
        </p:spPr>
      </p:pic>
      <p:pic>
        <p:nvPicPr>
          <p:cNvPr id="14" name="Picture 13">
            <a:extLst>
              <a:ext uri="{FF2B5EF4-FFF2-40B4-BE49-F238E27FC236}">
                <a16:creationId xmlns:a16="http://schemas.microsoft.com/office/drawing/2014/main" id="{8C43F6E3-7FBB-F54B-B7C7-F2CB2E0AF859}"/>
              </a:ext>
            </a:extLst>
          </p:cNvPr>
          <p:cNvPicPr>
            <a:picLocks noChangeAspect="1"/>
          </p:cNvPicPr>
          <p:nvPr/>
        </p:nvPicPr>
        <p:blipFill>
          <a:blip r:embed="rId6"/>
          <a:stretch>
            <a:fillRect/>
          </a:stretch>
        </p:blipFill>
        <p:spPr>
          <a:xfrm>
            <a:off x="1608668" y="2422605"/>
            <a:ext cx="2113397" cy="2113397"/>
          </a:xfrm>
          <a:prstGeom prst="rect">
            <a:avLst/>
          </a:prstGeom>
        </p:spPr>
      </p:pic>
    </p:spTree>
    <p:extLst>
      <p:ext uri="{BB962C8B-B14F-4D97-AF65-F5344CB8AC3E}">
        <p14:creationId xmlns:p14="http://schemas.microsoft.com/office/powerpoint/2010/main" val="424674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A3B6F328-2557-4345-C2E1-703B44BB28D8}"/>
              </a:ext>
            </a:extLst>
          </p:cNvPr>
          <p:cNvSpPr txBox="1">
            <a:spLocks/>
          </p:cNvSpPr>
          <p:nvPr/>
        </p:nvSpPr>
        <p:spPr>
          <a:xfrm>
            <a:off x="1293355" y="1115963"/>
            <a:ext cx="6209629"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3200" kern="0" dirty="0">
                <a:solidFill>
                  <a:srgbClr val="55565A"/>
                </a:solidFill>
                <a:latin typeface="Arial"/>
                <a:cs typeface="Arial"/>
              </a:rPr>
              <a:t>Working with Lions vs. Leos</a:t>
            </a:r>
            <a:endParaRPr lang="en-US" sz="3200" kern="0" dirty="0">
              <a:solidFill>
                <a:srgbClr val="616262"/>
              </a:solidFill>
              <a:latin typeface="Arial"/>
              <a:cs typeface="Arial"/>
            </a:endParaRPr>
          </a:p>
        </p:txBody>
      </p:sp>
      <p:pic>
        <p:nvPicPr>
          <p:cNvPr id="4" name="Picture 3">
            <a:extLst>
              <a:ext uri="{FF2B5EF4-FFF2-40B4-BE49-F238E27FC236}">
                <a16:creationId xmlns:a16="http://schemas.microsoft.com/office/drawing/2014/main" id="{7740E090-338E-3AF7-01A9-E717B1A1E88D}"/>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B8779B87-6FEE-A66A-DECF-3DE272D29A4E}"/>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7E1A2D0A-8A24-582E-267F-8BB6A111DE1D}"/>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3938BC87-5F76-1E21-8000-43CBC35CE56C}"/>
              </a:ext>
            </a:extLst>
          </p:cNvPr>
          <p:cNvSpPr txBox="1"/>
          <p:nvPr/>
        </p:nvSpPr>
        <p:spPr>
          <a:xfrm>
            <a:off x="1293354" y="3218053"/>
            <a:ext cx="96897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55565A"/>
                </a:solidFill>
                <a:latin typeface="Arial" panose="020B0604020202020204" pitchFamily="34" charset="0"/>
                <a:cs typeface="Arial" panose="020B0604020202020204" pitchFamily="34" charset="0"/>
              </a:rPr>
              <a:t>How might working with younger people be different than working with your fellow Lions? </a:t>
            </a:r>
          </a:p>
        </p:txBody>
      </p:sp>
      <p:sp>
        <p:nvSpPr>
          <p:cNvPr id="8" name="TextBox 7">
            <a:extLst>
              <a:ext uri="{FF2B5EF4-FFF2-40B4-BE49-F238E27FC236}">
                <a16:creationId xmlns:a16="http://schemas.microsoft.com/office/drawing/2014/main" id="{F872CAE3-52EE-CF43-F6E1-309A37BB6B80}"/>
              </a:ext>
            </a:extLst>
          </p:cNvPr>
          <p:cNvSpPr txBox="1"/>
          <p:nvPr/>
        </p:nvSpPr>
        <p:spPr>
          <a:xfrm>
            <a:off x="1293354" y="1915685"/>
            <a:ext cx="95584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55565A"/>
                </a:solidFill>
                <a:latin typeface="Arial"/>
                <a:cs typeface="Arial"/>
              </a:rPr>
              <a:t>Leos and Lions are the same – we all want to serve our communities!</a:t>
            </a:r>
          </a:p>
        </p:txBody>
      </p:sp>
      <p:sp>
        <p:nvSpPr>
          <p:cNvPr id="9" name="TextBox 8">
            <a:extLst>
              <a:ext uri="{FF2B5EF4-FFF2-40B4-BE49-F238E27FC236}">
                <a16:creationId xmlns:a16="http://schemas.microsoft.com/office/drawing/2014/main" id="{461F61D8-A644-D704-632D-22D885417186}"/>
              </a:ext>
            </a:extLst>
          </p:cNvPr>
          <p:cNvSpPr txBox="1"/>
          <p:nvPr/>
        </p:nvSpPr>
        <p:spPr>
          <a:xfrm>
            <a:off x="5524256" y="2408863"/>
            <a:ext cx="10966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dirty="0">
                <a:solidFill>
                  <a:srgbClr val="55565A"/>
                </a:solidFill>
                <a:cs typeface="Calibri"/>
              </a:rPr>
              <a:t>but</a:t>
            </a:r>
            <a:endParaRPr lang="en-US" sz="2800" b="1" dirty="0">
              <a:solidFill>
                <a:srgbClr val="55565A"/>
              </a:solidFill>
              <a:cs typeface="Calibri"/>
            </a:endParaRPr>
          </a:p>
        </p:txBody>
      </p:sp>
    </p:spTree>
    <p:extLst>
      <p:ext uri="{BB962C8B-B14F-4D97-AF65-F5344CB8AC3E}">
        <p14:creationId xmlns:p14="http://schemas.microsoft.com/office/powerpoint/2010/main" val="259242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48FF1701-0946-F143-9751-EB1504B976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BA60DFF-EABE-3341-99EA-342D507EC251}"/>
              </a:ext>
            </a:extLst>
          </p:cNvPr>
          <p:cNvPicPr>
            <a:picLocks noChangeAspect="1"/>
          </p:cNvPicPr>
          <p:nvPr/>
        </p:nvPicPr>
        <p:blipFill rotWithShape="1">
          <a:blip r:embed="rId3"/>
          <a:srcRect l="16488" t="6778" r="50870" b="51086"/>
          <a:stretch/>
        </p:blipFill>
        <p:spPr>
          <a:xfrm>
            <a:off x="4061315" y="0"/>
            <a:ext cx="3525051" cy="6858002"/>
          </a:xfrm>
          <a:prstGeom prst="rect">
            <a:avLst/>
          </a:prstGeom>
        </p:spPr>
      </p:pic>
      <p:sp>
        <p:nvSpPr>
          <p:cNvPr id="15" name="Background - Solid">
            <a:extLst>
              <a:ext uri="{FF2B5EF4-FFF2-40B4-BE49-F238E27FC236}">
                <a16:creationId xmlns:a16="http://schemas.microsoft.com/office/drawing/2014/main" id="{EB46604F-2465-E243-832D-6EF9F5DDD4A1}"/>
              </a:ext>
            </a:extLst>
          </p:cNvPr>
          <p:cNvSpPr/>
          <p:nvPr/>
        </p:nvSpPr>
        <p:spPr>
          <a:xfrm>
            <a:off x="7586366" y="-2"/>
            <a:ext cx="4605635" cy="68580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1" name="TextBox 10"/>
          <p:cNvSpPr txBox="1"/>
          <p:nvPr/>
        </p:nvSpPr>
        <p:spPr>
          <a:xfrm>
            <a:off x="7208432" y="2903898"/>
            <a:ext cx="4706660" cy="3046988"/>
          </a:xfrm>
          <a:prstGeom prst="rect">
            <a:avLst/>
          </a:prstGeom>
          <a:noFill/>
        </p:spPr>
        <p:txBody>
          <a:bodyPr wrap="square" lIns="91440" tIns="45720" rIns="91440" bIns="45720" rtlCol="0" anchor="t">
            <a:spAutoFit/>
          </a:bodyPr>
          <a:lstStyle/>
          <a:p>
            <a:r>
              <a:rPr lang="en-US" sz="2400" b="1" dirty="0">
                <a:solidFill>
                  <a:schemeClr val="bg1"/>
                </a:solidFill>
                <a:latin typeface="Arial" panose="020B0604020202020204" pitchFamily="34" charset="0"/>
                <a:ea typeface="Arial" charset="0"/>
                <a:cs typeface="Arial" panose="020B0604020202020204" pitchFamily="34" charset="0"/>
              </a:rPr>
              <a:t>Omega Leos (18-30 years old)</a:t>
            </a:r>
            <a:endParaRPr lang="en-US" sz="2400" b="1" dirty="0">
              <a:solidFill>
                <a:schemeClr val="bg1"/>
              </a:solidFill>
              <a:latin typeface="Arial"/>
              <a:ea typeface="Arial" charset="0"/>
              <a:cs typeface="Arial"/>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ea typeface="Arial" charset="0"/>
                <a:cs typeface="Arial" panose="020B0604020202020204" pitchFamily="34" charset="0"/>
              </a:rPr>
              <a:t>Take on more responsibilities and need more freedom</a:t>
            </a:r>
          </a:p>
          <a:p>
            <a:pPr marL="342900" indent="-342900">
              <a:buFont typeface="Arial" panose="020B0604020202020204" pitchFamily="34" charset="0"/>
              <a:buChar char="•"/>
            </a:pPr>
            <a:r>
              <a:rPr lang="en-US" sz="2400" dirty="0">
                <a:solidFill>
                  <a:schemeClr val="bg1"/>
                </a:solidFill>
                <a:latin typeface="Arial" panose="020B0604020202020204" pitchFamily="34" charset="0"/>
                <a:ea typeface="Arial" charset="0"/>
                <a:cs typeface="Arial" panose="020B0604020202020204" pitchFamily="34" charset="0"/>
              </a:rPr>
              <a:t>Are looking for personal and professional development</a:t>
            </a:r>
          </a:p>
          <a:p>
            <a:pPr marL="342900" indent="-342900">
              <a:buFont typeface="Arial" panose="020B0604020202020204" pitchFamily="34" charset="0"/>
              <a:buChar char="•"/>
            </a:pPr>
            <a:r>
              <a:rPr lang="en-US" sz="2400" dirty="0">
                <a:solidFill>
                  <a:schemeClr val="bg1"/>
                </a:solidFill>
                <a:latin typeface="Arial" panose="020B0604020202020204" pitchFamily="34" charset="0"/>
                <a:ea typeface="Arial" charset="0"/>
                <a:cs typeface="Arial" panose="020B0604020202020204" pitchFamily="34" charset="0"/>
              </a:rPr>
              <a:t>Advisor acts as liaison between sponsoring Lions club and Leo club</a:t>
            </a:r>
            <a:endParaRPr lang="en-US" sz="2800" dirty="0">
              <a:solidFill>
                <a:schemeClr val="bg1"/>
              </a:solidFill>
              <a:latin typeface="Arial" panose="020B0604020202020204" pitchFamily="34" charset="0"/>
              <a:ea typeface="Arial" charset="0"/>
              <a:cs typeface="Arial" panose="020B0604020202020204" pitchFamily="34" charset="0"/>
            </a:endParaRPr>
          </a:p>
        </p:txBody>
      </p:sp>
      <p:sp>
        <p:nvSpPr>
          <p:cNvPr id="23" name="Page Number - White">
            <a:extLst>
              <a:ext uri="{FF2B5EF4-FFF2-40B4-BE49-F238E27FC236}">
                <a16:creationId xmlns:a16="http://schemas.microsoft.com/office/drawing/2014/main" id="{09835167-AA6D-3548-84BA-DC61391D742F}"/>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5</a:t>
            </a:fld>
            <a:endParaRPr lang="en-US" sz="1000" dirty="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978FF46-4E0E-8F4C-8E7E-CA4871ACCE86}"/>
              </a:ext>
            </a:extLst>
          </p:cNvPr>
          <p:cNvPicPr>
            <a:picLocks noChangeAspect="1"/>
          </p:cNvPicPr>
          <p:nvPr/>
        </p:nvPicPr>
        <p:blipFill rotWithShape="1">
          <a:blip r:embed="rId4"/>
          <a:srcRect l="15744" b="4901"/>
          <a:stretch/>
        </p:blipFill>
        <p:spPr>
          <a:xfrm rot="10800000" flipH="1" flipV="1">
            <a:off x="1" y="5178695"/>
            <a:ext cx="991893" cy="1679305"/>
          </a:xfrm>
          <a:prstGeom prst="rect">
            <a:avLst/>
          </a:prstGeom>
        </p:spPr>
      </p:pic>
      <p:pic>
        <p:nvPicPr>
          <p:cNvPr id="17" name="Picture 16">
            <a:extLst>
              <a:ext uri="{FF2B5EF4-FFF2-40B4-BE49-F238E27FC236}">
                <a16:creationId xmlns:a16="http://schemas.microsoft.com/office/drawing/2014/main" id="{DCB2DEBB-178C-114F-82D6-0370FE2C1BD9}"/>
              </a:ext>
            </a:extLst>
          </p:cNvPr>
          <p:cNvPicPr>
            <a:picLocks noChangeAspect="1"/>
          </p:cNvPicPr>
          <p:nvPr/>
        </p:nvPicPr>
        <p:blipFill rotWithShape="1">
          <a:blip r:embed="rId5"/>
          <a:srcRect l="8882" t="39439" r="65220" b="6057"/>
          <a:stretch/>
        </p:blipFill>
        <p:spPr>
          <a:xfrm flipV="1">
            <a:off x="10873688" y="-2"/>
            <a:ext cx="1326938" cy="4188974"/>
          </a:xfrm>
          <a:prstGeom prst="rect">
            <a:avLst/>
          </a:prstGeom>
        </p:spPr>
      </p:pic>
      <p:sp>
        <p:nvSpPr>
          <p:cNvPr id="20" name="TextBox 19">
            <a:extLst>
              <a:ext uri="{FF2B5EF4-FFF2-40B4-BE49-F238E27FC236}">
                <a16:creationId xmlns:a16="http://schemas.microsoft.com/office/drawing/2014/main" id="{987D9063-00A4-4349-9BC7-13D16BB4597C}"/>
              </a:ext>
            </a:extLst>
          </p:cNvPr>
          <p:cNvSpPr txBox="1"/>
          <p:nvPr/>
        </p:nvSpPr>
        <p:spPr>
          <a:xfrm>
            <a:off x="423070" y="2891496"/>
            <a:ext cx="4534318" cy="3416320"/>
          </a:xfrm>
          <a:prstGeom prst="rect">
            <a:avLst/>
          </a:prstGeom>
          <a:noFill/>
        </p:spPr>
        <p:txBody>
          <a:bodyPr wrap="square" lIns="91440" tIns="45720" rIns="91440" bIns="45720" rtlCol="0" anchor="t">
            <a:spAutoFit/>
          </a:bodyPr>
          <a:lstStyle/>
          <a:p>
            <a:r>
              <a:rPr lang="en-US" sz="2400" b="1" dirty="0">
                <a:solidFill>
                  <a:srgbClr val="55565A"/>
                </a:solidFill>
                <a:latin typeface="Arial" panose="020B0604020202020204" pitchFamily="34" charset="0"/>
                <a:ea typeface="Arial" charset="0"/>
                <a:cs typeface="Arial" panose="020B0604020202020204" pitchFamily="34" charset="0"/>
              </a:rPr>
              <a:t>Alpha Leos (12-18 years old)</a:t>
            </a:r>
          </a:p>
          <a:p>
            <a:pPr marL="342900" indent="-342900">
              <a:buFont typeface="Arial" panose="020B0604020202020204" pitchFamily="34" charset="0"/>
              <a:buChar char="•"/>
            </a:pPr>
            <a:r>
              <a:rPr lang="en-US" sz="2400" dirty="0">
                <a:solidFill>
                  <a:srgbClr val="55565A"/>
                </a:solidFill>
                <a:latin typeface="Arial" panose="020B0604020202020204" pitchFamily="34" charset="0"/>
                <a:ea typeface="Arial" charset="0"/>
                <a:cs typeface="Arial" panose="020B0604020202020204" pitchFamily="34" charset="0"/>
              </a:rPr>
              <a:t>Need more guidance and coaching for projects and meetings</a:t>
            </a:r>
          </a:p>
          <a:p>
            <a:pPr marL="342900" indent="-342900">
              <a:buFont typeface="Arial" panose="020B0604020202020204" pitchFamily="34" charset="0"/>
              <a:buChar char="•"/>
            </a:pPr>
            <a:r>
              <a:rPr lang="en-US" sz="2400" dirty="0">
                <a:solidFill>
                  <a:srgbClr val="55565A"/>
                </a:solidFill>
                <a:latin typeface="Arial"/>
                <a:ea typeface="Arial" charset="0"/>
                <a:cs typeface="Arial"/>
              </a:rPr>
              <a:t>May need Leo advisor to delegate tasks</a:t>
            </a:r>
          </a:p>
          <a:p>
            <a:pPr marL="342900" indent="-342900">
              <a:buFont typeface="Arial" panose="020B0604020202020204" pitchFamily="34" charset="0"/>
              <a:buChar char="•"/>
            </a:pPr>
            <a:r>
              <a:rPr lang="en-US" sz="2400" dirty="0">
                <a:solidFill>
                  <a:srgbClr val="55565A"/>
                </a:solidFill>
                <a:latin typeface="Arial"/>
                <a:ea typeface="Arial" charset="0"/>
                <a:cs typeface="Arial"/>
              </a:rPr>
              <a:t>Advisor is the link between parents, schools and Lions club</a:t>
            </a:r>
          </a:p>
        </p:txBody>
      </p:sp>
      <p:pic>
        <p:nvPicPr>
          <p:cNvPr id="3" name="Picture 2" descr="Logo&#10;&#10;Description automatically generated">
            <a:extLst>
              <a:ext uri="{FF2B5EF4-FFF2-40B4-BE49-F238E27FC236}">
                <a16:creationId xmlns:a16="http://schemas.microsoft.com/office/drawing/2014/main" id="{1CD1FA61-5E6F-488F-913F-ED5B27E99009}"/>
              </a:ext>
            </a:extLst>
          </p:cNvPr>
          <p:cNvPicPr>
            <a:picLocks noChangeAspect="1"/>
          </p:cNvPicPr>
          <p:nvPr/>
        </p:nvPicPr>
        <p:blipFill>
          <a:blip r:embed="rId6"/>
          <a:stretch>
            <a:fillRect/>
          </a:stretch>
        </p:blipFill>
        <p:spPr>
          <a:xfrm>
            <a:off x="368238" y="491129"/>
            <a:ext cx="2135321" cy="2135321"/>
          </a:xfrm>
          <a:prstGeom prst="rect">
            <a:avLst/>
          </a:prstGeom>
        </p:spPr>
      </p:pic>
      <p:pic>
        <p:nvPicPr>
          <p:cNvPr id="5" name="Picture 4">
            <a:extLst>
              <a:ext uri="{FF2B5EF4-FFF2-40B4-BE49-F238E27FC236}">
                <a16:creationId xmlns:a16="http://schemas.microsoft.com/office/drawing/2014/main" id="{DD437DB4-9576-4281-9A12-5662CD651397}"/>
              </a:ext>
            </a:extLst>
          </p:cNvPr>
          <p:cNvPicPr>
            <a:picLocks noChangeAspect="1"/>
          </p:cNvPicPr>
          <p:nvPr/>
        </p:nvPicPr>
        <p:blipFill>
          <a:blip r:embed="rId7"/>
          <a:srcRect/>
          <a:stretch/>
        </p:blipFill>
        <p:spPr>
          <a:xfrm>
            <a:off x="9654060" y="467698"/>
            <a:ext cx="2210519" cy="2210519"/>
          </a:xfrm>
          <a:prstGeom prst="rect">
            <a:avLst/>
          </a:prstGeom>
        </p:spPr>
      </p:pic>
      <p:pic>
        <p:nvPicPr>
          <p:cNvPr id="12" name="Picture 11">
            <a:extLst>
              <a:ext uri="{FF2B5EF4-FFF2-40B4-BE49-F238E27FC236}">
                <a16:creationId xmlns:a16="http://schemas.microsoft.com/office/drawing/2014/main" id="{B365B527-70B4-494F-B265-252FF9111400}"/>
              </a:ext>
            </a:extLst>
          </p:cNvPr>
          <p:cNvPicPr>
            <a:picLocks noChangeAspect="1"/>
          </p:cNvPicPr>
          <p:nvPr/>
        </p:nvPicPr>
        <p:blipFill>
          <a:blip r:embed="rId8"/>
          <a:stretch>
            <a:fillRect/>
          </a:stretch>
        </p:blipFill>
        <p:spPr>
          <a:xfrm>
            <a:off x="5279237" y="3390759"/>
            <a:ext cx="1326937" cy="663469"/>
          </a:xfrm>
          <a:prstGeom prst="rect">
            <a:avLst/>
          </a:prstGeom>
        </p:spPr>
      </p:pic>
    </p:spTree>
    <p:extLst>
      <p:ext uri="{BB962C8B-B14F-4D97-AF65-F5344CB8AC3E}">
        <p14:creationId xmlns:p14="http://schemas.microsoft.com/office/powerpoint/2010/main" val="28135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CB42-E043-6C84-008D-EF3EA68999FE}"/>
            </a:ext>
          </a:extLst>
        </p:cNvPr>
        <p:cNvGrpSpPr/>
        <p:nvPr/>
      </p:nvGrpSpPr>
      <p:grpSpPr>
        <a:xfrm>
          <a:off x="0" y="0"/>
          <a:ext cx="0" cy="0"/>
          <a:chOff x="0" y="0"/>
          <a:chExt cx="0" cy="0"/>
        </a:xfrm>
      </p:grpSpPr>
      <p:sp>
        <p:nvSpPr>
          <p:cNvPr id="2" name="Text Placeholder 18">
            <a:extLst>
              <a:ext uri="{FF2B5EF4-FFF2-40B4-BE49-F238E27FC236}">
                <a16:creationId xmlns:a16="http://schemas.microsoft.com/office/drawing/2014/main" id="{EFA30E84-F993-426B-FABD-0291E8072D85}"/>
              </a:ext>
            </a:extLst>
          </p:cNvPr>
          <p:cNvSpPr txBox="1">
            <a:spLocks/>
          </p:cNvSpPr>
          <p:nvPr/>
        </p:nvSpPr>
        <p:spPr>
          <a:xfrm>
            <a:off x="988555" y="691420"/>
            <a:ext cx="8626256"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3200" kern="0" dirty="0">
                <a:solidFill>
                  <a:srgbClr val="55565A"/>
                </a:solidFill>
                <a:latin typeface="Arial"/>
                <a:cs typeface="Arial"/>
              </a:rPr>
              <a:t>Strong clubs have strong connections </a:t>
            </a:r>
            <a:endParaRPr lang="en-US" dirty="0">
              <a:solidFill>
                <a:srgbClr val="55565A"/>
              </a:solidFill>
            </a:endParaRPr>
          </a:p>
        </p:txBody>
      </p:sp>
      <p:pic>
        <p:nvPicPr>
          <p:cNvPr id="4" name="Picture 3">
            <a:extLst>
              <a:ext uri="{FF2B5EF4-FFF2-40B4-BE49-F238E27FC236}">
                <a16:creationId xmlns:a16="http://schemas.microsoft.com/office/drawing/2014/main" id="{610FF548-F481-D88E-5CDB-F0882E1693EA}"/>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7509AA40-9784-4497-985F-9F47CE3A207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BAABB9AB-CA22-F221-CEA0-DACCD34DA1F2}"/>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A985F46C-A99C-EFD6-4B6C-16DF95E2E424}"/>
              </a:ext>
            </a:extLst>
          </p:cNvPr>
          <p:cNvSpPr txBox="1"/>
          <p:nvPr/>
        </p:nvSpPr>
        <p:spPr>
          <a:xfrm>
            <a:off x="988554" y="1192892"/>
            <a:ext cx="100767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55565A"/>
                </a:solidFill>
                <a:latin typeface="Arial" panose="020B0604020202020204" pitchFamily="34" charset="0"/>
                <a:cs typeface="Arial" panose="020B0604020202020204" pitchFamily="34" charset="0"/>
              </a:rPr>
              <a:t>Thriving clubs have members who are not only willing to serve together, they WANT to serve together. </a:t>
            </a:r>
          </a:p>
        </p:txBody>
      </p:sp>
      <p:sp>
        <p:nvSpPr>
          <p:cNvPr id="8" name="TextBox 7">
            <a:extLst>
              <a:ext uri="{FF2B5EF4-FFF2-40B4-BE49-F238E27FC236}">
                <a16:creationId xmlns:a16="http://schemas.microsoft.com/office/drawing/2014/main" id="{D8B3D278-BFE5-97CF-2428-4E2CF7DC5C27}"/>
              </a:ext>
            </a:extLst>
          </p:cNvPr>
          <p:cNvSpPr txBox="1"/>
          <p:nvPr/>
        </p:nvSpPr>
        <p:spPr>
          <a:xfrm>
            <a:off x="1167409" y="2240771"/>
            <a:ext cx="890126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55565A"/>
                </a:solidFill>
                <a:latin typeface="Arial" panose="020B0604020202020204" pitchFamily="34" charset="0"/>
                <a:cs typeface="Arial" panose="020B0604020202020204" pitchFamily="34" charset="0"/>
              </a:rPr>
              <a:t>Keys to success</a:t>
            </a:r>
            <a:r>
              <a:rPr lang="en-US" sz="2400" dirty="0">
                <a:solidFill>
                  <a:srgbClr val="55565A"/>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cs typeface="Calibri"/>
            </a:endParaRPr>
          </a:p>
          <a:p>
            <a:pPr marL="342900" indent="-342900">
              <a:buFont typeface="Arial" panose="020B0604020202020204" pitchFamily="34" charset="0"/>
              <a:buChar char="•"/>
            </a:pPr>
            <a:r>
              <a:rPr lang="en-US" sz="2400" dirty="0">
                <a:solidFill>
                  <a:srgbClr val="55565A"/>
                </a:solidFill>
                <a:latin typeface="Arial"/>
                <a:cs typeface="Arial"/>
              </a:rPr>
              <a:t>Utilize social and emotional competencies</a:t>
            </a:r>
          </a:p>
          <a:p>
            <a:pPr marL="342900" indent="-342900">
              <a:buFont typeface="Arial" panose="020B0604020202020204" pitchFamily="34" charset="0"/>
              <a:buChar char="•"/>
            </a:pPr>
            <a:r>
              <a:rPr lang="en-US" sz="2400" dirty="0">
                <a:solidFill>
                  <a:srgbClr val="55565A"/>
                </a:solidFill>
                <a:latin typeface="Arial"/>
                <a:cs typeface="Arial"/>
              </a:rPr>
              <a:t>Build self-esteem and self-confidence</a:t>
            </a:r>
          </a:p>
          <a:p>
            <a:pPr marL="342900" indent="-342900">
              <a:buFont typeface="Arial" panose="020B0604020202020204" pitchFamily="34" charset="0"/>
              <a:buChar char="•"/>
            </a:pPr>
            <a:r>
              <a:rPr lang="en-US" sz="2400" dirty="0">
                <a:solidFill>
                  <a:srgbClr val="55565A"/>
                </a:solidFill>
                <a:latin typeface="Arial" panose="020B0604020202020204" pitchFamily="34" charset="0"/>
                <a:cs typeface="Arial" panose="020B0604020202020204" pitchFamily="34" charset="0"/>
              </a:rPr>
              <a:t>Maintain a healthy, relationship-centered community</a:t>
            </a:r>
          </a:p>
          <a:p>
            <a:pPr marL="342900" indent="-342900">
              <a:buFont typeface="Arial" panose="020B0604020202020204" pitchFamily="34" charset="0"/>
              <a:buChar char="•"/>
            </a:pPr>
            <a:r>
              <a:rPr lang="en-US" sz="2400" dirty="0">
                <a:solidFill>
                  <a:srgbClr val="55565A"/>
                </a:solidFill>
                <a:latin typeface="Arial" panose="020B0604020202020204" pitchFamily="34" charset="0"/>
                <a:cs typeface="Arial" panose="020B0604020202020204" pitchFamily="34" charset="0"/>
              </a:rPr>
              <a:t>Empower Leos to lead</a:t>
            </a:r>
          </a:p>
        </p:txBody>
      </p:sp>
    </p:spTree>
    <p:extLst>
      <p:ext uri="{BB962C8B-B14F-4D97-AF65-F5344CB8AC3E}">
        <p14:creationId xmlns:p14="http://schemas.microsoft.com/office/powerpoint/2010/main" val="30432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56D9397-8354-2540-BA75-4F5FFA8E2948}"/>
              </a:ext>
            </a:extLst>
          </p:cNvPr>
          <p:cNvSpPr/>
          <p:nvPr/>
        </p:nvSpPr>
        <p:spPr>
          <a:xfrm>
            <a:off x="-24467" y="0"/>
            <a:ext cx="12216467"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dirty="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3"/>
          <a:srcRect l="68604" t="4387" r="-7305" b="37925"/>
          <a:stretch/>
        </p:blipFill>
        <p:spPr>
          <a:xfrm>
            <a:off x="-24467" y="-383650"/>
            <a:ext cx="3241800" cy="7248414"/>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932769" y="842127"/>
            <a:ext cx="10326461" cy="5173746"/>
          </a:xfrm>
          <a:prstGeom prst="rect">
            <a:avLst/>
          </a:prstGeom>
          <a:solidFill>
            <a:schemeClr val="bg1">
              <a:alpha val="93000"/>
            </a:schemeClr>
          </a:solidFill>
          <a:ln>
            <a:noFill/>
          </a:ln>
          <a:effectLst>
            <a:outerShdw blurRad="800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nchorCtr="0"/>
          <a:lstStyle/>
          <a:p>
            <a:pPr algn="ctr">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r>
              <a:rPr lang="en-US" sz="3200" b="1" kern="0" dirty="0">
                <a:solidFill>
                  <a:srgbClr val="55565A"/>
                </a:solidFill>
                <a:latin typeface="Arial" panose="020B0604020202020204" pitchFamily="34" charset="0"/>
                <a:cs typeface="Arial" panose="020B0604020202020204" pitchFamily="34" charset="0"/>
              </a:rPr>
              <a:t>Social and emotional learning</a:t>
            </a:r>
          </a:p>
          <a:p>
            <a:r>
              <a:rPr lang="en-US" sz="2800" dirty="0">
                <a:solidFill>
                  <a:srgbClr val="55565A"/>
                </a:solidFill>
                <a:effectLst/>
                <a:latin typeface="Arial" panose="020B0604020202020204" pitchFamily="34" charset="0"/>
                <a:ea typeface="Calibri" panose="020F0502020204030204" pitchFamily="34" charset="0"/>
              </a:rPr>
              <a:t>Social and emotional </a:t>
            </a:r>
            <a:r>
              <a:rPr lang="en-US" sz="2800" dirty="0">
                <a:solidFill>
                  <a:srgbClr val="55565A"/>
                </a:solidFill>
                <a:latin typeface="Arial" panose="020B0604020202020204" pitchFamily="34" charset="0"/>
                <a:ea typeface="Calibri" panose="020F0502020204030204" pitchFamily="34" charset="0"/>
              </a:rPr>
              <a:t>l</a:t>
            </a:r>
            <a:r>
              <a:rPr lang="en-US" sz="2800" dirty="0">
                <a:solidFill>
                  <a:srgbClr val="55565A"/>
                </a:solidFill>
                <a:effectLst/>
                <a:latin typeface="Arial" panose="020B0604020202020204" pitchFamily="34" charset="0"/>
                <a:ea typeface="Calibri" panose="020F0502020204030204" pitchFamily="34" charset="0"/>
              </a:rPr>
              <a:t>earning (SEL) is the process through which all young people and adults acquire and apply the knowledge, skills and attitudes to develop healthy identities, manage emotions and achieve personal and collective goals, feel and show empathy for others, establish and maintain supportive relationships and make responsible and caring decisions.</a:t>
            </a:r>
            <a:endParaRPr lang="en-US" sz="28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4F7E07-5D0D-774D-8420-572867E8774F}"/>
              </a:ext>
            </a:extLst>
          </p:cNvPr>
          <p:cNvPicPr>
            <a:picLocks noChangeAspect="1"/>
          </p:cNvPicPr>
          <p:nvPr/>
        </p:nvPicPr>
        <p:blipFill rotWithShape="1">
          <a:blip r:embed="rId4"/>
          <a:srcRect l="15744" b="4901"/>
          <a:stretch/>
        </p:blipFill>
        <p:spPr>
          <a:xfrm rot="10800000">
            <a:off x="11200107" y="2473"/>
            <a:ext cx="991893" cy="1679305"/>
          </a:xfrm>
          <a:prstGeom prst="rect">
            <a:avLst/>
          </a:prstGeom>
        </p:spPr>
      </p:pic>
      <p:pic>
        <p:nvPicPr>
          <p:cNvPr id="10" name="Picture 9">
            <a:extLst>
              <a:ext uri="{FF2B5EF4-FFF2-40B4-BE49-F238E27FC236}">
                <a16:creationId xmlns:a16="http://schemas.microsoft.com/office/drawing/2014/main" id="{CB88B962-8309-5647-8809-D9885697940C}"/>
              </a:ext>
            </a:extLst>
          </p:cNvPr>
          <p:cNvPicPr>
            <a:picLocks noChangeAspect="1"/>
          </p:cNvPicPr>
          <p:nvPr/>
        </p:nvPicPr>
        <p:blipFill>
          <a:blip r:embed="rId5"/>
          <a:stretch>
            <a:fillRect/>
          </a:stretch>
        </p:blipFill>
        <p:spPr>
          <a:xfrm>
            <a:off x="9268825" y="5684138"/>
            <a:ext cx="1326937" cy="663469"/>
          </a:xfrm>
          <a:prstGeom prst="rect">
            <a:avLst/>
          </a:prstGeom>
        </p:spPr>
      </p:pic>
      <p:pic>
        <p:nvPicPr>
          <p:cNvPr id="2" name="Picture 1">
            <a:extLst>
              <a:ext uri="{FF2B5EF4-FFF2-40B4-BE49-F238E27FC236}">
                <a16:creationId xmlns:a16="http://schemas.microsoft.com/office/drawing/2014/main" id="{3BFBDE8A-7225-45D0-72AD-D48A4E665F26}"/>
              </a:ext>
            </a:extLst>
          </p:cNvPr>
          <p:cNvPicPr>
            <a:picLocks noChangeAspect="1"/>
          </p:cNvPicPr>
          <p:nvPr/>
        </p:nvPicPr>
        <p:blipFill>
          <a:blip r:embed="rId6"/>
          <a:stretch>
            <a:fillRect/>
          </a:stretch>
        </p:blipFill>
        <p:spPr>
          <a:xfrm>
            <a:off x="233909" y="123572"/>
            <a:ext cx="1558206" cy="1558206"/>
          </a:xfrm>
          <a:prstGeom prst="rect">
            <a:avLst/>
          </a:prstGeom>
        </p:spPr>
      </p:pic>
    </p:spTree>
    <p:extLst>
      <p:ext uri="{BB962C8B-B14F-4D97-AF65-F5344CB8AC3E}">
        <p14:creationId xmlns:p14="http://schemas.microsoft.com/office/powerpoint/2010/main" val="316922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8</a:t>
            </a:fld>
            <a:endParaRPr lang="en-US" sz="1000" dirty="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585627" y="494176"/>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3200" kern="0" dirty="0">
                <a:solidFill>
                  <a:srgbClr val="55565A"/>
                </a:solidFill>
                <a:latin typeface="Arial"/>
                <a:ea typeface="ヒラギノ角ゴ Pro W3"/>
                <a:cs typeface="Arial"/>
              </a:rPr>
              <a:t>Establishing a relationship-centered community</a:t>
            </a:r>
            <a:endParaRPr lang="en-US" sz="3200" kern="0" dirty="0">
              <a:solidFill>
                <a:srgbClr val="616262"/>
              </a:solidFill>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852754" y="1583053"/>
            <a:ext cx="8578922" cy="3108543"/>
          </a:xfrm>
          <a:prstGeom prst="rect">
            <a:avLst/>
          </a:prstGeom>
          <a:noFill/>
        </p:spPr>
        <p:txBody>
          <a:bodyPr wrap="square" rtlCol="0">
            <a:spAutoFit/>
          </a:bodyPr>
          <a:lstStyle/>
          <a:p>
            <a:r>
              <a:rPr lang="en-US" sz="2800" dirty="0">
                <a:solidFill>
                  <a:srgbClr val="55565A"/>
                </a:solidFill>
                <a:latin typeface="Arial" panose="020B0604020202020204" pitchFamily="34" charset="0"/>
                <a:cs typeface="Arial" panose="020B0604020202020204" pitchFamily="34" charset="0"/>
              </a:rPr>
              <a:t>What is a relationship-centered community? </a:t>
            </a: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Building community by helping create a safe, caring, participatory and well-managed environment. </a:t>
            </a:r>
          </a:p>
          <a:p>
            <a:pPr marL="285750" indent="-285750">
              <a:buFont typeface="Arial" panose="020B0604020202020204" pitchFamily="34" charset="0"/>
              <a:buChar char="•"/>
            </a:pPr>
            <a:r>
              <a:rPr lang="en-US" sz="2800" dirty="0">
                <a:solidFill>
                  <a:srgbClr val="55565A"/>
                </a:solidFill>
                <a:latin typeface="Arial" panose="020B0604020202020204" pitchFamily="34" charset="0"/>
                <a:cs typeface="Arial" panose="020B0604020202020204" pitchFamily="34" charset="0"/>
              </a:rPr>
              <a:t>A place where everyone feels seen, heard, known, valued and deeply cared for. </a:t>
            </a:r>
          </a:p>
          <a:p>
            <a:pPr marL="285750" indent="-285750">
              <a:buFont typeface="Arial" panose="020B0604020202020204" pitchFamily="34" charset="0"/>
              <a:buChar char="•"/>
            </a:pPr>
            <a:endParaRPr lang="en-US" sz="2800" dirty="0">
              <a:solidFill>
                <a:srgbClr val="5556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4E2DB7-0A0A-EE3B-22F9-9BEFAD11DAEF}"/>
              </a:ext>
            </a:extLst>
          </p:cNvPr>
          <p:cNvSpPr txBox="1"/>
          <p:nvPr/>
        </p:nvSpPr>
        <p:spPr>
          <a:xfrm>
            <a:off x="8991600" y="6277914"/>
            <a:ext cx="1981200" cy="369332"/>
          </a:xfrm>
          <a:prstGeom prst="rect">
            <a:avLst/>
          </a:prstGeom>
          <a:noFill/>
        </p:spPr>
        <p:txBody>
          <a:bodyPr wrap="square" rtlCol="0">
            <a:spAutoFit/>
          </a:bodyPr>
          <a:lstStyle/>
          <a:p>
            <a:r>
              <a:rPr lang="en-US" dirty="0">
                <a:solidFill>
                  <a:srgbClr val="55565A"/>
                </a:solidFill>
                <a:latin typeface="Arial" panose="020B0604020202020204" pitchFamily="34" charset="0"/>
                <a:cs typeface="Arial" panose="020B0604020202020204" pitchFamily="34" charset="0"/>
              </a:rPr>
              <a:t>Adapted from</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178558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562479" y="440901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en-US" sz="4000" kern="0" dirty="0">
                <a:solidFill>
                  <a:schemeClr val="bg1">
                    <a:alpha val="99000"/>
                  </a:schemeClr>
                </a:solidFill>
                <a:latin typeface="Arial Black" panose="020B0604020202020204" pitchFamily="34" charset="0"/>
                <a:ea typeface="Arial" charset="0"/>
                <a:cs typeface="Arial Black" panose="020B0604020202020204" pitchFamily="34" charset="0"/>
              </a:rPr>
              <a:t>How to create a relationship-centered community</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9</a:t>
            </a:fld>
            <a:endParaRPr lang="en-US" sz="1000" dirty="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725290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Leo Theme</Template>
  <TotalTime>540</TotalTime>
  <Words>2669</Words>
  <Application>Microsoft Office PowerPoint</Application>
  <PresentationFormat>Widescreen</PresentationFormat>
  <Paragraphs>236</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Arial,Sans-Serif</vt:lpstr>
      <vt:lpstr>Calibri</vt:lpstr>
      <vt:lpstr>Calibri Light</vt:lpstr>
      <vt:lpstr>Courier New</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Nadeau, Melissa</dc:creator>
  <cp:lastModifiedBy>Christensen, Ashley</cp:lastModifiedBy>
  <cp:revision>251</cp:revision>
  <dcterms:created xsi:type="dcterms:W3CDTF">2021-12-09T21:46:32Z</dcterms:created>
  <dcterms:modified xsi:type="dcterms:W3CDTF">2024-02-16T21:55:11Z</dcterms:modified>
</cp:coreProperties>
</file>