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147" r:id="rId2"/>
    <p:sldId id="1245" r:id="rId3"/>
    <p:sldId id="1140" r:id="rId4"/>
    <p:sldId id="1247" r:id="rId5"/>
    <p:sldId id="964" r:id="rId6"/>
    <p:sldId id="1251" r:id="rId7"/>
    <p:sldId id="1165" r:id="rId8"/>
    <p:sldId id="1103" r:id="rId9"/>
    <p:sldId id="1250" r:id="rId10"/>
    <p:sldId id="1246" r:id="rId11"/>
    <p:sldId id="1158" r:id="rId12"/>
    <p:sldId id="1157" r:id="rId13"/>
    <p:sldId id="1146" r:id="rId14"/>
    <p:sldId id="1141" r:id="rId15"/>
    <p:sldId id="1164" r:id="rId16"/>
    <p:sldId id="1243" r:id="rId17"/>
    <p:sldId id="1156" r:id="rId18"/>
    <p:sldId id="1244" r:id="rId19"/>
    <p:sldId id="1249" r:id="rId20"/>
    <p:sldId id="12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7D4B9C-200A-526E-2CCD-34526034C8E8}" name="Christensen, Ashley" initials="AC" userId="S::AChristensen@lionsclubs.org::485890c8-bbd3-4987-a627-9fa212dc18a7" providerId="AD"/>
  <p188:author id="{2B15E7C7-466B-F08A-3C19-8C1BBD684CE9}" name="Grace, Khamisi" initials="GK" userId="S::kgrace@lionsclubs.org::609a7397-3773-4306-89d7-963b1a7cb88b" providerId="AD"/>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A6155-8943-41FF-BA98-219250FFD0B9}" v="310" dt="2024-02-13T21:10:18.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2943" autoAdjust="0"/>
  </p:normalViewPr>
  <p:slideViewPr>
    <p:cSldViewPr snapToGrid="0">
      <p:cViewPr varScale="1">
        <p:scale>
          <a:sx n="53" d="100"/>
          <a:sy n="53" d="100"/>
        </p:scale>
        <p:origin x="1114"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0671-772C-6448-BF50-349061B3A1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BCC3D45-5020-9948-A446-B9BFDA69E86F}">
      <dgm:prSet phldrT="[Text]" custT="1"/>
      <dgm:spPr>
        <a:solidFill>
          <a:srgbClr val="407CCA"/>
        </a:solidFill>
        <a:ln>
          <a:noFill/>
        </a:ln>
      </dgm:spPr>
      <dgm:t>
        <a:bodyPr/>
        <a:lstStyle/>
        <a:p>
          <a:pPr>
            <a:lnSpc>
              <a:spcPct val="100000"/>
            </a:lnSpc>
          </a:pPr>
          <a:r>
            <a:rPr lang="fr-FR" sz="2800" b="1">
              <a:solidFill>
                <a:schemeClr val="bg1"/>
              </a:solidFill>
              <a:latin typeface="Arial" panose="020B0604020202020204" pitchFamily="34" charset="0"/>
              <a:ea typeface="Arial" charset="0"/>
              <a:cs typeface="Arial" panose="020B0604020202020204" pitchFamily="34" charset="0"/>
            </a:rPr>
            <a:t>Pas de téléphone en réunion</a:t>
          </a:r>
        </a:p>
      </dgm:t>
    </dgm:pt>
    <dgm:pt modelId="{50D0487B-8561-9A4A-BE5D-DF7B87F2A5BB}" type="parTrans" cxnId="{0A91EEF3-F27E-934A-9808-CED72CDC0039}">
      <dgm:prSet/>
      <dgm:spPr/>
      <dgm:t>
        <a:bodyPr/>
        <a:lstStyle/>
        <a:p>
          <a:endParaRPr lang="en-US"/>
        </a:p>
      </dgm:t>
    </dgm:pt>
    <dgm:pt modelId="{28595BF3-FF7E-A44E-99FC-6E5143869B32}" type="sibTrans" cxnId="{0A91EEF3-F27E-934A-9808-CED72CDC0039}">
      <dgm:prSet/>
      <dgm:spPr/>
      <dgm:t>
        <a:bodyPr/>
        <a:lstStyle/>
        <a:p>
          <a:endParaRPr lang="en-US"/>
        </a:p>
      </dgm:t>
    </dgm:pt>
    <dgm:pt modelId="{73B7042E-F206-EA46-9E22-46F6EFEDA716}">
      <dgm:prSet phldrT="[Text]" custT="1"/>
      <dgm:spPr>
        <a:solidFill>
          <a:srgbClr val="EBB700"/>
        </a:solidFill>
        <a:ln>
          <a:noFill/>
        </a:ln>
      </dgm:spPr>
      <dgm:t>
        <a:bodyPr/>
        <a:lstStyle/>
        <a:p>
          <a:pPr>
            <a:lnSpc>
              <a:spcPct val="100000"/>
            </a:lnSpc>
          </a:pPr>
          <a:r>
            <a:rPr lang="fr-FR" sz="2800" b="1">
              <a:solidFill>
                <a:schemeClr val="bg1"/>
              </a:solidFill>
              <a:latin typeface="Arial" panose="020B0604020202020204" pitchFamily="34" charset="0"/>
              <a:ea typeface="Arial" charset="0"/>
              <a:cs typeface="Arial" panose="020B0604020202020204" pitchFamily="34" charset="0"/>
            </a:rPr>
            <a:t>Contact visuel</a:t>
          </a:r>
        </a:p>
      </dgm:t>
    </dgm:pt>
    <dgm:pt modelId="{132AE454-5EAB-444C-A019-97603E6D7276}" type="parTrans" cxnId="{5F836F60-D7F8-ED46-B87F-F9D19BD14F24}">
      <dgm:prSet/>
      <dgm:spPr/>
      <dgm:t>
        <a:bodyPr/>
        <a:lstStyle/>
        <a:p>
          <a:endParaRPr lang="en-US"/>
        </a:p>
      </dgm:t>
    </dgm:pt>
    <dgm:pt modelId="{6522BB2A-3ACF-C949-878B-79BC04D3D969}" type="sibTrans" cxnId="{5F836F60-D7F8-ED46-B87F-F9D19BD14F24}">
      <dgm:prSet/>
      <dgm:spPr/>
      <dgm:t>
        <a:bodyPr/>
        <a:lstStyle/>
        <a:p>
          <a:endParaRPr lang="en-US"/>
        </a:p>
      </dgm:t>
    </dgm:pt>
    <dgm:pt modelId="{52412B63-CE8A-094D-AB5F-59AA189B793D}">
      <dgm:prSet phldrT="[Text]" custT="1"/>
      <dgm:spPr>
        <a:solidFill>
          <a:srgbClr val="00AC69"/>
        </a:solidFill>
        <a:ln>
          <a:noFill/>
        </a:ln>
      </dgm:spPr>
      <dgm:t>
        <a:bodyPr/>
        <a:lstStyle/>
        <a:p>
          <a:pPr>
            <a:lnSpc>
              <a:spcPct val="100000"/>
            </a:lnSpc>
          </a:pPr>
          <a:r>
            <a:rPr lang="fr-FR" sz="2800" b="1">
              <a:solidFill>
                <a:schemeClr val="bg1"/>
              </a:solidFill>
              <a:latin typeface="Arial" panose="020B0604020202020204" pitchFamily="34" charset="0"/>
              <a:ea typeface="Arial" charset="0"/>
              <a:cs typeface="Arial" panose="020B0604020202020204" pitchFamily="34" charset="0"/>
            </a:rPr>
            <a:t>Poser des questions</a:t>
          </a:r>
        </a:p>
      </dgm:t>
    </dgm:pt>
    <dgm:pt modelId="{7BCF2E92-9370-9B4A-A13F-EEE2E3564E54}" type="parTrans" cxnId="{BE78F61C-C59B-514F-9B63-38687D85A524}">
      <dgm:prSet/>
      <dgm:spPr/>
      <dgm:t>
        <a:bodyPr/>
        <a:lstStyle/>
        <a:p>
          <a:endParaRPr lang="en-US"/>
        </a:p>
      </dgm:t>
    </dgm:pt>
    <dgm:pt modelId="{C3061198-8074-6240-8B75-0FAEC84BFFD7}" type="sibTrans" cxnId="{BE78F61C-C59B-514F-9B63-38687D85A524}">
      <dgm:prSet/>
      <dgm:spPr/>
      <dgm:t>
        <a:bodyPr/>
        <a:lstStyle/>
        <a:p>
          <a:endParaRPr lang="en-US"/>
        </a:p>
      </dgm:t>
    </dgm:pt>
    <dgm:pt modelId="{B7CA3C2F-F6EC-1444-BC39-2A1CB5837FEC}">
      <dgm:prSet phldrT="[Text]" custT="1"/>
      <dgm:spPr>
        <a:solidFill>
          <a:schemeClr val="bg2">
            <a:lumMod val="75000"/>
          </a:schemeClr>
        </a:solidFill>
        <a:ln w="25400">
          <a:noFill/>
        </a:ln>
      </dgm:spPr>
      <dgm:t>
        <a:bodyPr/>
        <a:lstStyle/>
        <a:p>
          <a:pPr>
            <a:lnSpc>
              <a:spcPct val="100000"/>
            </a:lnSpc>
          </a:pPr>
          <a:r>
            <a:rPr lang="fr-FR" sz="2800" b="1">
              <a:solidFill>
                <a:schemeClr val="bg1"/>
              </a:solidFill>
              <a:latin typeface="Arial" panose="020B0604020202020204" pitchFamily="34" charset="0"/>
              <a:ea typeface="Arial" charset="0"/>
              <a:cs typeface="Arial" panose="020B0604020202020204" pitchFamily="34" charset="0"/>
            </a:rPr>
            <a:t>Suivre l'ordre du jour</a:t>
          </a:r>
        </a:p>
      </dgm:t>
    </dgm:pt>
    <dgm:pt modelId="{FE5FA16F-FA89-5841-868C-109C219F1E2E}" type="parTrans" cxnId="{4117E4F2-068D-1D4A-8ACA-E97D096AE170}">
      <dgm:prSet/>
      <dgm:spPr/>
      <dgm:t>
        <a:bodyPr/>
        <a:lstStyle/>
        <a:p>
          <a:endParaRPr lang="en-US"/>
        </a:p>
      </dgm:t>
    </dgm:pt>
    <dgm:pt modelId="{2C58CDAC-7DE2-A04D-966B-C821E3449014}" type="sibTrans" cxnId="{4117E4F2-068D-1D4A-8ACA-E97D096AE170}">
      <dgm:prSet/>
      <dgm:spPr/>
      <dgm:t>
        <a:bodyPr/>
        <a:lstStyle/>
        <a:p>
          <a:endParaRPr lang="en-US"/>
        </a:p>
      </dgm:t>
    </dgm:pt>
    <dgm:pt modelId="{6AD72C81-077A-5B46-AEE3-39B5850F0EC3}" type="pres">
      <dgm:prSet presAssocID="{82A60671-772C-6448-BF50-349061B3A1A9}" presName="Name0" presStyleCnt="0">
        <dgm:presLayoutVars>
          <dgm:dir/>
          <dgm:resizeHandles val="exact"/>
        </dgm:presLayoutVars>
      </dgm:prSet>
      <dgm:spPr/>
    </dgm:pt>
    <dgm:pt modelId="{299F47AF-A8B5-AC43-BCC1-1DCBEAFD5E8C}" type="pres">
      <dgm:prSet presAssocID="{8BCC3D45-5020-9948-A446-B9BFDA69E86F}" presName="Name5" presStyleLbl="vennNode1" presStyleIdx="0" presStyleCnt="4">
        <dgm:presLayoutVars>
          <dgm:bulletEnabled val="1"/>
        </dgm:presLayoutVars>
      </dgm:prSet>
      <dgm:spPr/>
    </dgm:pt>
    <dgm:pt modelId="{79635E55-1DBB-3A41-9CBC-2697789EFDAC}" type="pres">
      <dgm:prSet presAssocID="{28595BF3-FF7E-A44E-99FC-6E5143869B32}" presName="space" presStyleCnt="0"/>
      <dgm:spPr/>
    </dgm:pt>
    <dgm:pt modelId="{FF8100D5-4799-2C40-B24A-F47DE961F212}" type="pres">
      <dgm:prSet presAssocID="{73B7042E-F206-EA46-9E22-46F6EFEDA716}" presName="Name5" presStyleLbl="vennNode1" presStyleIdx="1" presStyleCnt="4">
        <dgm:presLayoutVars>
          <dgm:bulletEnabled val="1"/>
        </dgm:presLayoutVars>
      </dgm:prSet>
      <dgm:spPr/>
    </dgm:pt>
    <dgm:pt modelId="{E6F098DB-EB5B-6E4C-9908-58E2CB51A210}" type="pres">
      <dgm:prSet presAssocID="{6522BB2A-3ACF-C949-878B-79BC04D3D969}" presName="space" presStyleCnt="0"/>
      <dgm:spPr/>
    </dgm:pt>
    <dgm:pt modelId="{75415595-B662-CB46-9DFF-95849D113019}" type="pres">
      <dgm:prSet presAssocID="{52412B63-CE8A-094D-AB5F-59AA189B793D}" presName="Name5" presStyleLbl="vennNode1" presStyleIdx="2" presStyleCnt="4">
        <dgm:presLayoutVars>
          <dgm:bulletEnabled val="1"/>
        </dgm:presLayoutVars>
      </dgm:prSet>
      <dgm:spPr/>
    </dgm:pt>
    <dgm:pt modelId="{B1BBBF41-A89B-E746-BA9C-ACF2FFFA3BA3}" type="pres">
      <dgm:prSet presAssocID="{C3061198-8074-6240-8B75-0FAEC84BFFD7}" presName="space" presStyleCnt="0"/>
      <dgm:spPr/>
    </dgm:pt>
    <dgm:pt modelId="{43843FB9-4590-E049-A861-3A8D255C5CF2}" type="pres">
      <dgm:prSet presAssocID="{B7CA3C2F-F6EC-1444-BC39-2A1CB5837FEC}" presName="Name5" presStyleLbl="vennNode1" presStyleIdx="3" presStyleCnt="4">
        <dgm:presLayoutVars>
          <dgm:bulletEnabled val="1"/>
        </dgm:presLayoutVars>
      </dgm:prSet>
      <dgm:spPr/>
    </dgm:pt>
  </dgm:ptLst>
  <dgm:cxnLst>
    <dgm:cxn modelId="{DC79D415-9BB5-744F-A087-72C02F0ECE8D}" type="presOf" srcId="{8BCC3D45-5020-9948-A446-B9BFDA69E86F}" destId="{299F47AF-A8B5-AC43-BCC1-1DCBEAFD5E8C}" srcOrd="0" destOrd="0" presId="urn:microsoft.com/office/officeart/2005/8/layout/venn3"/>
    <dgm:cxn modelId="{BE78F61C-C59B-514F-9B63-38687D85A524}" srcId="{82A60671-772C-6448-BF50-349061B3A1A9}" destId="{52412B63-CE8A-094D-AB5F-59AA189B793D}" srcOrd="2" destOrd="0" parTransId="{7BCF2E92-9370-9B4A-A13F-EEE2E3564E54}" sibTransId="{C3061198-8074-6240-8B75-0FAEC84BFFD7}"/>
    <dgm:cxn modelId="{7333733C-D70D-1D40-B119-18BB0CDC580C}" type="presOf" srcId="{52412B63-CE8A-094D-AB5F-59AA189B793D}" destId="{75415595-B662-CB46-9DFF-95849D113019}" srcOrd="0" destOrd="0" presId="urn:microsoft.com/office/officeart/2005/8/layout/venn3"/>
    <dgm:cxn modelId="{5F836F60-D7F8-ED46-B87F-F9D19BD14F24}" srcId="{82A60671-772C-6448-BF50-349061B3A1A9}" destId="{73B7042E-F206-EA46-9E22-46F6EFEDA716}" srcOrd="1" destOrd="0" parTransId="{132AE454-5EAB-444C-A019-97603E6D7276}" sibTransId="{6522BB2A-3ACF-C949-878B-79BC04D3D969}"/>
    <dgm:cxn modelId="{FA774874-7AE6-C54E-B568-AB75152626FE}" type="presOf" srcId="{82A60671-772C-6448-BF50-349061B3A1A9}" destId="{6AD72C81-077A-5B46-AEE3-39B5850F0EC3}" srcOrd="0" destOrd="0" presId="urn:microsoft.com/office/officeart/2005/8/layout/venn3"/>
    <dgm:cxn modelId="{94D320E8-BB42-1D40-94CB-D91A8CAFAF5E}" type="presOf" srcId="{B7CA3C2F-F6EC-1444-BC39-2A1CB5837FEC}" destId="{43843FB9-4590-E049-A861-3A8D255C5CF2}" srcOrd="0" destOrd="0" presId="urn:microsoft.com/office/officeart/2005/8/layout/venn3"/>
    <dgm:cxn modelId="{4117E4F2-068D-1D4A-8ACA-E97D096AE170}" srcId="{82A60671-772C-6448-BF50-349061B3A1A9}" destId="{B7CA3C2F-F6EC-1444-BC39-2A1CB5837FEC}" srcOrd="3" destOrd="0" parTransId="{FE5FA16F-FA89-5841-868C-109C219F1E2E}" sibTransId="{2C58CDAC-7DE2-A04D-966B-C821E3449014}"/>
    <dgm:cxn modelId="{0A91EEF3-F27E-934A-9808-CED72CDC0039}" srcId="{82A60671-772C-6448-BF50-349061B3A1A9}" destId="{8BCC3D45-5020-9948-A446-B9BFDA69E86F}" srcOrd="0" destOrd="0" parTransId="{50D0487B-8561-9A4A-BE5D-DF7B87F2A5BB}" sibTransId="{28595BF3-FF7E-A44E-99FC-6E5143869B32}"/>
    <dgm:cxn modelId="{6A480CF7-EF1F-A947-9707-698CB26A9DA2}" type="presOf" srcId="{73B7042E-F206-EA46-9E22-46F6EFEDA716}" destId="{FF8100D5-4799-2C40-B24A-F47DE961F212}" srcOrd="0" destOrd="0" presId="urn:microsoft.com/office/officeart/2005/8/layout/venn3"/>
    <dgm:cxn modelId="{2DAE38F7-6FF0-1A48-B38D-CF5441BE9863}" type="presParOf" srcId="{6AD72C81-077A-5B46-AEE3-39B5850F0EC3}" destId="{299F47AF-A8B5-AC43-BCC1-1DCBEAFD5E8C}" srcOrd="0" destOrd="0" presId="urn:microsoft.com/office/officeart/2005/8/layout/venn3"/>
    <dgm:cxn modelId="{15A58FD8-DD1C-194B-A00C-0B735812F1A7}" type="presParOf" srcId="{6AD72C81-077A-5B46-AEE3-39B5850F0EC3}" destId="{79635E55-1DBB-3A41-9CBC-2697789EFDAC}" srcOrd="1" destOrd="0" presId="urn:microsoft.com/office/officeart/2005/8/layout/venn3"/>
    <dgm:cxn modelId="{196D3A42-1E89-A84C-A499-D1354EB060AD}" type="presParOf" srcId="{6AD72C81-077A-5B46-AEE3-39B5850F0EC3}" destId="{FF8100D5-4799-2C40-B24A-F47DE961F212}" srcOrd="2" destOrd="0" presId="urn:microsoft.com/office/officeart/2005/8/layout/venn3"/>
    <dgm:cxn modelId="{A365802A-4A78-8741-A80E-99BE9D61D6D7}" type="presParOf" srcId="{6AD72C81-077A-5B46-AEE3-39B5850F0EC3}" destId="{E6F098DB-EB5B-6E4C-9908-58E2CB51A210}" srcOrd="3" destOrd="0" presId="urn:microsoft.com/office/officeart/2005/8/layout/venn3"/>
    <dgm:cxn modelId="{6DDCC3B1-E4B3-1D4C-A933-09E98A91362A}" type="presParOf" srcId="{6AD72C81-077A-5B46-AEE3-39B5850F0EC3}" destId="{75415595-B662-CB46-9DFF-95849D113019}" srcOrd="4" destOrd="0" presId="urn:microsoft.com/office/officeart/2005/8/layout/venn3"/>
    <dgm:cxn modelId="{AF903A04-79AA-3149-A17A-5CAD3C0A6024}" type="presParOf" srcId="{6AD72C81-077A-5B46-AEE3-39B5850F0EC3}" destId="{B1BBBF41-A89B-E746-BA9C-ACF2FFFA3BA3}" srcOrd="5" destOrd="0" presId="urn:microsoft.com/office/officeart/2005/8/layout/venn3"/>
    <dgm:cxn modelId="{B5F33AB9-43AD-1744-8C2D-4799F755AC06}" type="presParOf" srcId="{6AD72C81-077A-5B46-AEE3-39B5850F0EC3}" destId="{43843FB9-4590-E049-A861-3A8D255C5CF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47AF-A8B5-AC43-BCC1-1DCBEAFD5E8C}">
      <dsp:nvSpPr>
        <dsp:cNvPr id="0" name=""/>
        <dsp:cNvSpPr/>
      </dsp:nvSpPr>
      <dsp:spPr>
        <a:xfrm>
          <a:off x="3152" y="2005311"/>
          <a:ext cx="3162963" cy="3162963"/>
        </a:xfrm>
        <a:prstGeom prst="ellipse">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fr-FR" sz="2800" b="1" kern="1200">
              <a:solidFill>
                <a:schemeClr val="bg1"/>
              </a:solidFill>
              <a:latin typeface="Arial" panose="020B0604020202020204" pitchFamily="34" charset="0"/>
              <a:ea typeface="Arial" charset="0"/>
              <a:cs typeface="Arial" panose="020B0604020202020204" pitchFamily="34" charset="0"/>
            </a:rPr>
            <a:t>Pas de téléphone en réunion</a:t>
          </a:r>
        </a:p>
      </dsp:txBody>
      <dsp:txXfrm>
        <a:off x="466357" y="2468516"/>
        <a:ext cx="2236553" cy="2236553"/>
      </dsp:txXfrm>
    </dsp:sp>
    <dsp:sp modelId="{FF8100D5-4799-2C40-B24A-F47DE961F212}">
      <dsp:nvSpPr>
        <dsp:cNvPr id="0" name=""/>
        <dsp:cNvSpPr/>
      </dsp:nvSpPr>
      <dsp:spPr>
        <a:xfrm>
          <a:off x="2533523" y="2005311"/>
          <a:ext cx="3162963" cy="3162963"/>
        </a:xfrm>
        <a:prstGeom prst="ellipse">
          <a:avLst/>
        </a:prstGeom>
        <a:solidFill>
          <a:srgbClr val="EBB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fr-FR" sz="2800" b="1" kern="1200">
              <a:solidFill>
                <a:schemeClr val="bg1"/>
              </a:solidFill>
              <a:latin typeface="Arial" panose="020B0604020202020204" pitchFamily="34" charset="0"/>
              <a:ea typeface="Arial" charset="0"/>
              <a:cs typeface="Arial" panose="020B0604020202020204" pitchFamily="34" charset="0"/>
            </a:rPr>
            <a:t>Contact visuel</a:t>
          </a:r>
        </a:p>
      </dsp:txBody>
      <dsp:txXfrm>
        <a:off x="2996728" y="2468516"/>
        <a:ext cx="2236553" cy="2236553"/>
      </dsp:txXfrm>
    </dsp:sp>
    <dsp:sp modelId="{75415595-B662-CB46-9DFF-95849D113019}">
      <dsp:nvSpPr>
        <dsp:cNvPr id="0" name=""/>
        <dsp:cNvSpPr/>
      </dsp:nvSpPr>
      <dsp:spPr>
        <a:xfrm>
          <a:off x="5063893" y="2005311"/>
          <a:ext cx="3162963" cy="3162963"/>
        </a:xfrm>
        <a:prstGeom prst="ellipse">
          <a:avLst/>
        </a:prstGeom>
        <a:solidFill>
          <a:srgbClr val="00AC6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fr-FR" sz="2800" b="1" kern="1200">
              <a:solidFill>
                <a:schemeClr val="bg1"/>
              </a:solidFill>
              <a:latin typeface="Arial" panose="020B0604020202020204" pitchFamily="34" charset="0"/>
              <a:ea typeface="Arial" charset="0"/>
              <a:cs typeface="Arial" panose="020B0604020202020204" pitchFamily="34" charset="0"/>
            </a:rPr>
            <a:t>Poser des questions</a:t>
          </a:r>
        </a:p>
      </dsp:txBody>
      <dsp:txXfrm>
        <a:off x="5527098" y="2468516"/>
        <a:ext cx="2236553" cy="2236553"/>
      </dsp:txXfrm>
    </dsp:sp>
    <dsp:sp modelId="{43843FB9-4590-E049-A861-3A8D255C5CF2}">
      <dsp:nvSpPr>
        <dsp:cNvPr id="0" name=""/>
        <dsp:cNvSpPr/>
      </dsp:nvSpPr>
      <dsp:spPr>
        <a:xfrm>
          <a:off x="7594264" y="2005311"/>
          <a:ext cx="3162963" cy="3162963"/>
        </a:xfrm>
        <a:prstGeom prst="ellipse">
          <a:avLst/>
        </a:prstGeom>
        <a:solidFill>
          <a:schemeClr val="bg2">
            <a:lumMod val="7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fr-FR" sz="2800" b="1" kern="1200">
              <a:solidFill>
                <a:schemeClr val="bg1"/>
              </a:solidFill>
              <a:latin typeface="Arial" panose="020B0604020202020204" pitchFamily="34" charset="0"/>
              <a:ea typeface="Arial" charset="0"/>
              <a:cs typeface="Arial" panose="020B0604020202020204" pitchFamily="34" charset="0"/>
            </a:rPr>
            <a:t>Suivre l'ordre du jour</a:t>
          </a:r>
        </a:p>
      </dsp:txBody>
      <dsp:txXfrm>
        <a:off x="8057469" y="2468516"/>
        <a:ext cx="2236553" cy="223655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020F4-BEC0-448A-B829-508A215727F6}" type="datetimeFigureOut">
              <a:rPr lang="en-US" smtClean="0"/>
              <a:t>3/22/2024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A9F38-B00C-421B-B65A-4E45DE93DE62}" type="slidenum">
              <a:rPr lang="en-US" smtClean="0"/>
              <a:t>‹#›</a:t>
            </a:fld>
            <a:endParaRPr lang="en-US"/>
          </a:p>
        </p:txBody>
      </p:sp>
    </p:spTree>
    <p:extLst>
      <p:ext uri="{BB962C8B-B14F-4D97-AF65-F5344CB8AC3E}">
        <p14:creationId xmlns:p14="http://schemas.microsoft.com/office/powerpoint/2010/main" val="334281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latin typeface="Arial" panose="020B0604020202020204" pitchFamily="34" charset="0"/>
                <a:ea typeface="ＭＳ Ｐゴシック" pitchFamily="34" charset="-128"/>
                <a:cs typeface="Arial" panose="020B0604020202020204" pitchFamily="34" charset="0"/>
              </a:rPr>
              <a:t>Note à l’instructeur - </a:t>
            </a:r>
            <a:r>
              <a:rPr lang="fr-FR" sz="1200" dirty="0">
                <a:solidFill>
                  <a:schemeClr val="tx1"/>
                </a:solidFill>
                <a:latin typeface="Arial" panose="020B0604020202020204" pitchFamily="34" charset="0"/>
                <a:ea typeface="ＭＳ Ｐゴシック" pitchFamily="34" charset="-128"/>
                <a:cs typeface="Arial" panose="020B0604020202020204" pitchFamily="34" charset="0"/>
              </a:rPr>
              <a:t>Le siège international a conçu ce programme d'orientation et de formation à l’intention des nouveaux conseillers Leo et de ceux qui occupent cette fonction </a:t>
            </a:r>
            <a:r>
              <a:rPr lang="fr-FR" sz="1200" i="1" dirty="0">
                <a:solidFill>
                  <a:schemeClr val="tx1"/>
                </a:solidFill>
                <a:latin typeface="Arial" panose="020B0604020202020204" pitchFamily="34" charset="0"/>
                <a:ea typeface="ＭＳ Ｐゴシック" pitchFamily="34" charset="-128"/>
                <a:cs typeface="Arial" panose="020B0604020202020204" pitchFamily="34" charset="0"/>
              </a:rPr>
              <a:t>de facto, </a:t>
            </a:r>
            <a:r>
              <a:rPr lang="fr-FR" sz="1200" dirty="0">
                <a:solidFill>
                  <a:schemeClr val="tx1"/>
                </a:solidFill>
                <a:latin typeface="Arial" panose="020B0604020202020204" pitchFamily="34" charset="0"/>
                <a:ea typeface="ＭＳ Ｐゴシック" pitchFamily="34" charset="-128"/>
                <a:cs typeface="Arial" panose="020B0604020202020204" pitchFamily="34" charset="0"/>
              </a:rPr>
              <a:t>sans jamais avoir reçu de formation officielle. Bien que cette formation ne soit pas à même de couvrir tous les aspects du poste de conseiller Leo, elle fournit les notions de base pour en exercer les fonctions.</a:t>
            </a: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Arial" panose="020B0604020202020204" pitchFamily="34" charset="0"/>
                <a:ea typeface="ＭＳ Ｐゴシック" pitchFamily="34" charset="-128"/>
                <a:cs typeface="Arial" panose="020B0604020202020204" pitchFamily="34" charset="0"/>
              </a:rPr>
              <a:t>Cette formation doit être dispensée sous la direction d'un Lion versé en la matière tel que président de commission Leo de district ou de district multiple, conseiller de Leo club expérimenté ayant une bonne connaissance des ressources et du règlement du Lions International, ou Lion ayant suivi la formation d’animateur ou de certification d'instructeur Lions et ayant une bonne connaissance de la filière Leo Clubs.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a:t>
            </a:fld>
            <a:endParaRPr lang="en-US"/>
          </a:p>
        </p:txBody>
      </p:sp>
    </p:spTree>
    <p:extLst>
      <p:ext uri="{BB962C8B-B14F-4D97-AF65-F5344CB8AC3E}">
        <p14:creationId xmlns:p14="http://schemas.microsoft.com/office/powerpoint/2010/main" val="42180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recherches confirment que le sens du collectif favorise la résilience et l’apprentissage scolaire, ainsi que les compétences socio-émotionnelles. </a:t>
            </a:r>
          </a:p>
          <a:p>
            <a:endParaRPr lang="en-US" dirty="0"/>
          </a:p>
          <a:p>
            <a:pPr marL="457200" indent="-457200">
              <a:buFont typeface="Arial" panose="020B0604020202020204" pitchFamily="34" charset="0"/>
              <a:buChar char="•"/>
            </a:pPr>
            <a:r>
              <a:rPr lang="fr-FR" sz="1200" dirty="0">
                <a:solidFill>
                  <a:srgbClr val="55565A"/>
                </a:solidFill>
                <a:latin typeface="Arial" panose="020B0604020202020204" pitchFamily="34" charset="0"/>
                <a:cs typeface="Arial" panose="020B0604020202020204" pitchFamily="34" charset="0"/>
              </a:rPr>
              <a:t>Échangez quelques mots avec chaque Leo à chaque fois que vous vous retrouvez. Un simple signe tel qu’un pouce levé peut aider quelqu’un à se sentir considéré. </a:t>
            </a:r>
          </a:p>
          <a:p>
            <a:pPr marL="457200" indent="-457200">
              <a:buFont typeface="Arial" panose="020B0604020202020204" pitchFamily="34" charset="0"/>
              <a:buChar char="•"/>
            </a:pPr>
            <a:r>
              <a:rPr lang="fr-FR" sz="1200" dirty="0">
                <a:solidFill>
                  <a:srgbClr val="55565A"/>
                </a:solidFill>
                <a:latin typeface="Arial" panose="020B0604020202020204" pitchFamily="34" charset="0"/>
                <a:cs typeface="Arial" panose="020B0604020202020204" pitchFamily="34" charset="0"/>
              </a:rPr>
              <a:t>Établissez des règles à suivre lors des réunions et rassemblements. Laissez les </a:t>
            </a:r>
            <a:r>
              <a:rPr lang="fr-FR" sz="1200" dirty="0" err="1">
                <a:solidFill>
                  <a:srgbClr val="55565A"/>
                </a:solidFill>
                <a:latin typeface="Arial" panose="020B0604020202020204" pitchFamily="34" charset="0"/>
                <a:cs typeface="Arial" panose="020B0604020202020204" pitchFamily="34" charset="0"/>
              </a:rPr>
              <a:t>Leos</a:t>
            </a:r>
            <a:r>
              <a:rPr lang="fr-FR" sz="1200" dirty="0">
                <a:solidFill>
                  <a:srgbClr val="55565A"/>
                </a:solidFill>
                <a:latin typeface="Arial" panose="020B0604020202020204" pitchFamily="34" charset="0"/>
                <a:cs typeface="Arial" panose="020B0604020202020204" pitchFamily="34" charset="0"/>
              </a:rPr>
              <a:t> établir autant de règles que possible en fonction de ce dont ils ont besoin pour se sentir inclus et considérés.</a:t>
            </a:r>
          </a:p>
          <a:p>
            <a:pPr marL="457200" indent="-457200">
              <a:buFont typeface="Arial" panose="020B0604020202020204" pitchFamily="34" charset="0"/>
              <a:buChar char="•"/>
            </a:pPr>
            <a:r>
              <a:rPr lang="fr-FR" sz="1200" dirty="0">
                <a:solidFill>
                  <a:srgbClr val="55565A"/>
                </a:solidFill>
                <a:latin typeface="Arial" panose="020B0604020202020204" pitchFamily="34" charset="0"/>
                <a:cs typeface="Arial" panose="020B0604020202020204" pitchFamily="34" charset="0"/>
              </a:rPr>
              <a:t>Chaque fois que les </a:t>
            </a:r>
            <a:r>
              <a:rPr lang="fr-FR" sz="1200" dirty="0" err="1">
                <a:solidFill>
                  <a:srgbClr val="55565A"/>
                </a:solidFill>
                <a:latin typeface="Arial" panose="020B0604020202020204" pitchFamily="34" charset="0"/>
                <a:cs typeface="Arial" panose="020B0604020202020204" pitchFamily="34" charset="0"/>
              </a:rPr>
              <a:t>Leos</a:t>
            </a:r>
            <a:r>
              <a:rPr lang="fr-FR" sz="1200" dirty="0">
                <a:solidFill>
                  <a:srgbClr val="55565A"/>
                </a:solidFill>
                <a:latin typeface="Arial" panose="020B0604020202020204" pitchFamily="34" charset="0"/>
                <a:cs typeface="Arial" panose="020B0604020202020204" pitchFamily="34" charset="0"/>
              </a:rPr>
              <a:t> préparent ou effectuent une activité de service, veillez à ce chacun y joue un rôle basé sur ses aspirations et capacités. </a:t>
            </a:r>
          </a:p>
        </p:txBody>
      </p:sp>
    </p:spTree>
    <p:extLst>
      <p:ext uri="{BB962C8B-B14F-4D97-AF65-F5344CB8AC3E}">
        <p14:creationId xmlns:p14="http://schemas.microsoft.com/office/powerpoint/2010/main" val="305027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solidFill>
                  <a:schemeClr val="tx1"/>
                </a:solidFill>
              </a:rPr>
              <a:t>Dans le cadre des Séances de perfectionnement Leo, le site lionsclubs.org.fr présente plusieurs exemples d'activités brise-glace.</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55565A"/>
                </a:solidFill>
                <a:latin typeface="Arial" panose="020B0604020202020204" pitchFamily="34" charset="0"/>
                <a:cs typeface="Arial" panose="020B0604020202020204" pitchFamily="34" charset="0"/>
              </a:rPr>
              <a:t>Créez des occasions d’apprendre à se connaître les uns les autres : menez des activités qui stimulent les échanges et aident à nouer des liens, à découvrir ce que les membres du groupe ont en commun, et à élargir son cercle d’amis.</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11</a:t>
            </a:fld>
            <a:endParaRPr lang="en-US"/>
          </a:p>
        </p:txBody>
      </p:sp>
    </p:spTree>
    <p:extLst>
      <p:ext uri="{BB962C8B-B14F-4D97-AF65-F5344CB8AC3E}">
        <p14:creationId xmlns:p14="http://schemas.microsoft.com/office/powerpoint/2010/main" val="106534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dirty="0">
                <a:solidFill>
                  <a:srgbClr val="55565A"/>
                </a:solidFill>
              </a:rPr>
              <a:t>Voici des suggestions pour bien commencer l’année Leo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rgbClr val="55565A"/>
                </a:solidFill>
              </a:rPr>
              <a:t>Aidez les </a:t>
            </a:r>
            <a:r>
              <a:rPr lang="fr-FR" sz="1200" dirty="0" err="1">
                <a:solidFill>
                  <a:srgbClr val="55565A"/>
                </a:solidFill>
              </a:rPr>
              <a:t>Leos</a:t>
            </a:r>
            <a:r>
              <a:rPr lang="fr-FR" sz="1200" dirty="0">
                <a:solidFill>
                  <a:srgbClr val="55565A"/>
                </a:solidFill>
              </a:rPr>
              <a:t> à faire connaissance et à vous connaître à travers des activités de cohésion d’équipe.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rgbClr val="55565A"/>
                </a:solidFill>
              </a:rPr>
              <a:t>Établissez collectivement des règles. Consultez vos </a:t>
            </a:r>
            <a:r>
              <a:rPr lang="fr-FR" sz="1200" dirty="0" err="1">
                <a:solidFill>
                  <a:srgbClr val="55565A"/>
                </a:solidFill>
              </a:rPr>
              <a:t>Leos</a:t>
            </a:r>
            <a:r>
              <a:rPr lang="fr-FR" sz="1200" dirty="0">
                <a:solidFill>
                  <a:srgbClr val="55565A"/>
                </a:solidFill>
              </a:rPr>
              <a:t> sur les règles à suivre pour l’année, tout en respectant la Constitution et les statuts Leo.</a:t>
            </a:r>
          </a:p>
          <a:p>
            <a:pPr marL="171450" indent="-171450">
              <a:buFont typeface="Arial" panose="020B0604020202020204" pitchFamily="34" charset="0"/>
              <a:buChar char="•"/>
            </a:pPr>
            <a:r>
              <a:rPr lang="fr-FR" sz="1200" dirty="0">
                <a:solidFill>
                  <a:srgbClr val="55565A"/>
                </a:solidFill>
              </a:rPr>
              <a:t>Faire connaître </a:t>
            </a:r>
            <a:r>
              <a:rPr lang="fr-FR" sz="1200" dirty="0">
                <a:solidFill>
                  <a:srgbClr val="55565A"/>
                </a:solidFill>
                <a:latin typeface="Arial" panose="020B0604020202020204" pitchFamily="34" charset="0"/>
                <a:cs typeface="Arial" panose="020B0604020202020204" pitchFamily="34" charset="0"/>
              </a:rPr>
              <a:t>de la filière </a:t>
            </a:r>
            <a:r>
              <a:rPr lang="fr-FR" sz="1200" dirty="0">
                <a:solidFill>
                  <a:srgbClr val="55565A"/>
                </a:solidFill>
              </a:rPr>
              <a:t>Leo Clubs et la devise des </a:t>
            </a:r>
            <a:r>
              <a:rPr lang="fr-FR" sz="1200" dirty="0" err="1">
                <a:solidFill>
                  <a:srgbClr val="55565A"/>
                </a:solidFill>
              </a:rPr>
              <a:t>Leos</a:t>
            </a:r>
            <a:r>
              <a:rPr lang="fr-FR" sz="1200" dirty="0">
                <a:solidFill>
                  <a:srgbClr val="55565A"/>
                </a:solidFill>
              </a:rPr>
              <a:t> (vous les trouverez dans le module 1 de formation de conseiller).</a:t>
            </a:r>
          </a:p>
          <a:p>
            <a:pPr marL="171450" indent="-171450">
              <a:buFont typeface="Arial" panose="020B0604020202020204" pitchFamily="34" charset="0"/>
              <a:buChar char="•"/>
            </a:pPr>
            <a:r>
              <a:rPr lang="fr-FR" sz="1200" dirty="0">
                <a:solidFill>
                  <a:srgbClr val="55565A"/>
                </a:solidFill>
              </a:rPr>
              <a:t>Mettez en place l’élection et la formation des officiels, si cela n’a pas déjà été fait. </a:t>
            </a:r>
          </a:p>
          <a:p>
            <a:pPr marL="171450" indent="-171450">
              <a:buFont typeface="Arial" panose="020B0604020202020204" pitchFamily="34" charset="0"/>
              <a:buChar char="•"/>
            </a:pPr>
            <a:r>
              <a:rPr lang="fr-FR" sz="1200" dirty="0">
                <a:solidFill>
                  <a:srgbClr val="55565A"/>
                </a:solidFill>
              </a:rPr>
              <a:t>Discutez des intentions de vos </a:t>
            </a:r>
            <a:r>
              <a:rPr lang="fr-FR" sz="1200" dirty="0" err="1">
                <a:solidFill>
                  <a:srgbClr val="55565A"/>
                </a:solidFill>
              </a:rPr>
              <a:t>Leos</a:t>
            </a:r>
            <a:r>
              <a:rPr lang="fr-FR" sz="1200" dirty="0">
                <a:solidFill>
                  <a:srgbClr val="55565A"/>
                </a:solidFill>
              </a:rPr>
              <a:t> pour l’année. Commencez à former des comités/groupes de travail pour les activités de service et les collectes.</a:t>
            </a:r>
          </a:p>
        </p:txBody>
      </p:sp>
    </p:spTree>
    <p:extLst>
      <p:ext uri="{BB962C8B-B14F-4D97-AF65-F5344CB8AC3E}">
        <p14:creationId xmlns:p14="http://schemas.microsoft.com/office/powerpoint/2010/main" val="340080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dirty="0">
                <a:solidFill>
                  <a:srgbClr val="000000"/>
                </a:solidFill>
                <a:effectLst/>
                <a:latin typeface="Calibri" panose="020F0502020204030204" pitchFamily="34" charset="0"/>
              </a:rPr>
              <a:t>Laissez vos </a:t>
            </a:r>
            <a:r>
              <a:rPr lang="fr-FR" sz="1800" b="0" i="0" dirty="0" err="1">
                <a:solidFill>
                  <a:srgbClr val="000000"/>
                </a:solidFill>
                <a:effectLst/>
                <a:latin typeface="Calibri" panose="020F0502020204030204" pitchFamily="34" charset="0"/>
              </a:rPr>
              <a:t>Leos</a:t>
            </a:r>
            <a:r>
              <a:rPr lang="fr-FR" sz="1800" b="0" i="0" dirty="0">
                <a:solidFill>
                  <a:srgbClr val="000000"/>
                </a:solidFill>
                <a:effectLst/>
                <a:latin typeface="Calibri" panose="020F0502020204030204" pitchFamily="34" charset="0"/>
              </a:rPr>
              <a:t> prendre les décisions et aidez-les-y. La page ‘Collaboration’ du site Lions présente les bienfaits des collaborations entre Lions et </a:t>
            </a:r>
            <a:r>
              <a:rPr lang="fr-FR" sz="1800" b="0" i="0" dirty="0" err="1">
                <a:solidFill>
                  <a:srgbClr val="000000"/>
                </a:solidFill>
                <a:effectLst/>
                <a:latin typeface="Calibri" panose="020F0502020204030204" pitchFamily="34" charset="0"/>
              </a:rPr>
              <a:t>Leos</a:t>
            </a:r>
            <a:r>
              <a:rPr lang="fr-FR" sz="1800" b="0" i="0" dirty="0">
                <a:solidFill>
                  <a:srgbClr val="000000"/>
                </a:solidFill>
                <a:effectLst/>
                <a:latin typeface="Calibri" panose="020F0502020204030204" pitchFamily="34" charset="0"/>
              </a:rPr>
              <a:t> et quelques conseils en la matière. </a:t>
            </a:r>
          </a:p>
          <a:p>
            <a:endParaRPr lang="en-US" sz="1200" kern="0" dirty="0">
              <a:solidFill>
                <a:srgbClr val="55565A"/>
              </a:solidFill>
              <a:latin typeface="Arial" charset="0"/>
              <a:cs typeface="Arial" charset="0"/>
            </a:endParaRPr>
          </a:p>
          <a:p>
            <a:pPr marL="285750" indent="-285750">
              <a:buFont typeface="Arial" panose="020B0604020202020204" pitchFamily="34" charset="0"/>
              <a:buChar char="•"/>
            </a:pPr>
            <a:r>
              <a:rPr lang="fr-FR" dirty="0">
                <a:solidFill>
                  <a:srgbClr val="55565A"/>
                </a:solidFill>
                <a:latin typeface="Arial"/>
                <a:cs typeface="Arial"/>
              </a:rPr>
              <a:t>Veillez à ce </a:t>
            </a:r>
            <a:r>
              <a:rPr lang="fr-FR" sz="1200" dirty="0">
                <a:solidFill>
                  <a:srgbClr val="55565A"/>
                </a:solidFill>
                <a:latin typeface="Arial"/>
                <a:cs typeface="Arial"/>
              </a:rPr>
              <a:t>que chaque Leo ait sa tâche à accomplir ou son rôle à jouer. Sachez repérer leurs talents </a:t>
            </a:r>
            <a:r>
              <a:rPr lang="fr-FR" dirty="0">
                <a:solidFill>
                  <a:srgbClr val="55565A"/>
                </a:solidFill>
                <a:latin typeface="Arial"/>
                <a:cs typeface="Arial"/>
              </a:rPr>
              <a:t>et encouragez-les à les utiliser.</a:t>
            </a:r>
          </a:p>
          <a:p>
            <a:pPr marL="285750" indent="-285750">
              <a:buFont typeface="Arial" panose="020B0604020202020204" pitchFamily="34" charset="0"/>
              <a:buChar char="•"/>
            </a:pPr>
            <a:r>
              <a:rPr lang="fr-FR" sz="1200" dirty="0">
                <a:solidFill>
                  <a:srgbClr val="55565A"/>
                </a:solidFill>
                <a:latin typeface="Arial" panose="020B0604020202020204" pitchFamily="34" charset="0"/>
                <a:cs typeface="Arial" panose="020B0604020202020204" pitchFamily="34" charset="0"/>
              </a:rPr>
              <a:t>Dressez une liste de souhaits pour l'année et encouragez les </a:t>
            </a:r>
            <a:r>
              <a:rPr lang="fr-FR" sz="1200" dirty="0" err="1">
                <a:solidFill>
                  <a:srgbClr val="55565A"/>
                </a:solidFill>
                <a:latin typeface="Arial" panose="020B0604020202020204" pitchFamily="34" charset="0"/>
                <a:cs typeface="Arial" panose="020B0604020202020204" pitchFamily="34" charset="0"/>
              </a:rPr>
              <a:t>Leos</a:t>
            </a:r>
            <a:r>
              <a:rPr lang="fr-FR" sz="1200" dirty="0">
                <a:solidFill>
                  <a:srgbClr val="55565A"/>
                </a:solidFill>
                <a:latin typeface="Arial" panose="020B0604020202020204" pitchFamily="34" charset="0"/>
                <a:cs typeface="Arial" panose="020B0604020202020204" pitchFamily="34" charset="0"/>
              </a:rPr>
              <a:t> à fixer leurs objectifs eux-mêmes.</a:t>
            </a:r>
          </a:p>
          <a:p>
            <a:pPr marL="285750" indent="-285750">
              <a:buFont typeface="Arial" panose="020B0604020202020204" pitchFamily="34" charset="0"/>
              <a:buChar char="•"/>
            </a:pPr>
            <a:r>
              <a:rPr lang="fr-FR" sz="1200" dirty="0">
                <a:solidFill>
                  <a:srgbClr val="55565A"/>
                </a:solidFill>
                <a:latin typeface="Arial" panose="020B0604020202020204" pitchFamily="34" charset="0"/>
                <a:cs typeface="Arial" panose="020B0604020202020204" pitchFamily="34" charset="0"/>
              </a:rPr>
              <a:t>Occasionnez des interactions entre tous les membres du groupe et avec les Lions. Facilitez les collaborations.</a:t>
            </a:r>
          </a:p>
          <a:p>
            <a:pPr marL="285750" indent="-285750">
              <a:buFont typeface="Arial" panose="020B0604020202020204" pitchFamily="34" charset="0"/>
              <a:buChar char="•"/>
            </a:pPr>
            <a:r>
              <a:rPr lang="fr-FR" dirty="0">
                <a:solidFill>
                  <a:srgbClr val="55565A"/>
                </a:solidFill>
                <a:latin typeface="Arial"/>
                <a:cs typeface="Arial"/>
              </a:rPr>
              <a:t>Soyez </a:t>
            </a:r>
            <a:r>
              <a:rPr lang="fr-FR" dirty="0" err="1">
                <a:solidFill>
                  <a:srgbClr val="55565A"/>
                </a:solidFill>
                <a:latin typeface="Arial"/>
                <a:cs typeface="Arial"/>
              </a:rPr>
              <a:t>ouvert·e</a:t>
            </a:r>
            <a:r>
              <a:rPr lang="fr-FR" dirty="0">
                <a:solidFill>
                  <a:srgbClr val="55565A"/>
                </a:solidFill>
                <a:latin typeface="Arial"/>
                <a:cs typeface="Arial"/>
              </a:rPr>
              <a:t> aux idées neuves.</a:t>
            </a:r>
          </a:p>
          <a:p>
            <a:pPr marL="285750" indent="-285750">
              <a:buFont typeface="Arial" panose="020B0604020202020204" pitchFamily="34" charset="0"/>
              <a:buChar char="•"/>
            </a:pPr>
            <a:r>
              <a:rPr lang="fr-FR" dirty="0">
                <a:solidFill>
                  <a:srgbClr val="55565A"/>
                </a:solidFill>
                <a:latin typeface="Arial"/>
                <a:cs typeface="Arial"/>
              </a:rPr>
              <a:t>Entrainez-les à répondre des résultats et à accepter les échecs.</a:t>
            </a:r>
          </a:p>
          <a:p>
            <a:pPr marL="285750" indent="-285750">
              <a:buFont typeface="Arial" panose="020B0604020202020204" pitchFamily="34" charset="0"/>
              <a:buChar char="•"/>
            </a:pPr>
            <a:r>
              <a:rPr lang="fr-FR" sz="1200" dirty="0">
                <a:solidFill>
                  <a:srgbClr val="55565A"/>
                </a:solidFill>
                <a:latin typeface="Arial" panose="020B0604020202020204" pitchFamily="34" charset="0"/>
                <a:cs typeface="Arial" panose="020B0604020202020204" pitchFamily="34" charset="0"/>
              </a:rPr>
              <a:t>Offrez des retours en temps opportun.  </a:t>
            </a:r>
          </a:p>
          <a:p>
            <a:pPr marL="285750" indent="-285750">
              <a:buFont typeface="Arial" panose="020B0604020202020204" pitchFamily="34" charset="0"/>
              <a:buChar char="•"/>
            </a:pPr>
            <a:r>
              <a:rPr lang="fr-FR" sz="1200" dirty="0">
                <a:solidFill>
                  <a:srgbClr val="55565A"/>
                </a:solidFill>
                <a:latin typeface="Arial" panose="020B0604020202020204" pitchFamily="34" charset="0"/>
                <a:cs typeface="Arial" panose="020B0604020202020204" pitchFamily="34" charset="0"/>
              </a:rPr>
              <a:t>Encadrez les attentes.  </a:t>
            </a:r>
          </a:p>
          <a:p>
            <a:pPr marL="285750" indent="-285750">
              <a:buFont typeface="Arial" panose="020B0604020202020204" pitchFamily="34" charset="0"/>
              <a:buChar char="•"/>
            </a:pPr>
            <a:r>
              <a:rPr lang="fr-FR" sz="1200" dirty="0">
                <a:solidFill>
                  <a:srgbClr val="55565A"/>
                </a:solidFill>
                <a:latin typeface="Arial" panose="020B0604020202020204" pitchFamily="34" charset="0"/>
                <a:cs typeface="Arial" panose="020B0604020202020204" pitchFamily="34" charset="0"/>
              </a:rPr>
              <a:t>Décidez de comment communiquer : messagerie, email... ? À quelle fréquence les comités/groupes devraient-ils se réunir et quel travail faire en ligne? Comment veulent-ils recevoir vos rappels ?</a:t>
            </a:r>
          </a:p>
        </p:txBody>
      </p:sp>
      <p:sp>
        <p:nvSpPr>
          <p:cNvPr id="4" name="Slide Number Placeholder 3"/>
          <p:cNvSpPr>
            <a:spLocks noGrp="1"/>
          </p:cNvSpPr>
          <p:nvPr>
            <p:ph type="sldNum" sz="quarter" idx="5"/>
          </p:nvPr>
        </p:nvSpPr>
        <p:spPr/>
        <p:txBody>
          <a:bodyPr/>
          <a:lstStyle/>
          <a:p>
            <a:fld id="{65F38A34-01B5-8B47-8788-985DCB17BFD7}" type="slidenum">
              <a:rPr lang="en-US" smtClean="0"/>
              <a:t>13</a:t>
            </a:fld>
            <a:endParaRPr lang="en-US"/>
          </a:p>
        </p:txBody>
      </p:sp>
    </p:spTree>
    <p:extLst>
      <p:ext uri="{BB962C8B-B14F-4D97-AF65-F5344CB8AC3E}">
        <p14:creationId xmlns:p14="http://schemas.microsoft.com/office/powerpoint/2010/main" val="139631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fr-FR">
                <a:solidFill>
                  <a:schemeClr val="tx1"/>
                </a:solidFill>
                <a:latin typeface="Arial" panose="020B0604020202020204" pitchFamily="34" charset="0"/>
                <a:cs typeface="Arial" panose="020B0604020202020204" pitchFamily="34" charset="0"/>
              </a:rPr>
              <a:t>Nous avons consulté plusieurs conseillers Leo. Voici leurs conseils pour instaurer un climat positif, travailler en groupes, pratiquer l’écoute active et faire preuve de leadership au service des autres. </a:t>
            </a:r>
          </a:p>
        </p:txBody>
      </p:sp>
      <p:sp>
        <p:nvSpPr>
          <p:cNvPr id="4" name="Slide Number Placeholder 3"/>
          <p:cNvSpPr>
            <a:spLocks noGrp="1"/>
          </p:cNvSpPr>
          <p:nvPr>
            <p:ph type="sldNum" sz="quarter" idx="5"/>
          </p:nvPr>
        </p:nvSpPr>
        <p:spPr/>
        <p:txBody>
          <a:bodyPr/>
          <a:lstStyle/>
          <a:p>
            <a:fld id="{65F38A34-01B5-8B47-8788-985DCB17BFD7}" type="slidenum">
              <a:rPr lang="en-US" smtClean="0"/>
              <a:t>14</a:t>
            </a:fld>
            <a:endParaRPr lang="en-US"/>
          </a:p>
        </p:txBody>
      </p:sp>
    </p:spTree>
    <p:extLst>
      <p:ext uri="{BB962C8B-B14F-4D97-AF65-F5344CB8AC3E}">
        <p14:creationId xmlns:p14="http://schemas.microsoft.com/office/powerpoint/2010/main" val="146023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rgbClr val="55565A"/>
                </a:solidFill>
                <a:latin typeface="Arial" charset="0"/>
                <a:ea typeface="+mn-ea"/>
                <a:cs typeface="Arial" charset="0"/>
              </a:rPr>
              <a:t>Laissez-les mener leurs réunions comme ils l’entendent, comme ils en ont convenu au début de l’année, et selon la Constitution et les statuts Leo.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rgbClr val="55565A"/>
                </a:solidFill>
                <a:latin typeface="Arial" charset="0"/>
                <a:ea typeface="+mn-ea"/>
                <a:cs typeface="Arial" charset="0"/>
              </a:rPr>
              <a:t>Créez un environnement neutre où chacun se sente bienvenu.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rgbClr val="55565A"/>
                </a:solidFill>
                <a:latin typeface="Arial" charset="0"/>
                <a:ea typeface="+mn-ea"/>
                <a:cs typeface="Arial" charset="0"/>
              </a:rPr>
              <a:t>Facilitez les échanges. Essayez de ne pas imposer votre point de vue.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rgbClr val="55565A"/>
                </a:solidFill>
                <a:latin typeface="Arial" charset="0"/>
                <a:ea typeface="+mn-ea"/>
                <a:cs typeface="Arial" charset="0"/>
              </a:rPr>
              <a:t>Établissez une ambiance plaisante. Par exemple, apportez quelque chose à grignoter, commencez les réunions par un jeu, une activité qui stimule les échanges.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rgbClr val="55565A"/>
                </a:solidFill>
                <a:latin typeface="Arial" charset="0"/>
                <a:ea typeface="+mn-ea"/>
                <a:cs typeface="Arial" charset="0"/>
              </a:rPr>
              <a:t>Pour conclure l’année, organisez une célébration des accomplissements. Tirez-y au sort des prix pour des billets de mérite reçus au cours de l’année. </a:t>
            </a:r>
          </a:p>
        </p:txBody>
      </p:sp>
    </p:spTree>
    <p:extLst>
      <p:ext uri="{BB962C8B-B14F-4D97-AF65-F5344CB8AC3E}">
        <p14:creationId xmlns:p14="http://schemas.microsoft.com/office/powerpoint/2010/main" val="214465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fr-FR" sz="1800" b="0" i="0">
                <a:solidFill>
                  <a:srgbClr val="000000"/>
                </a:solidFill>
                <a:effectLst/>
                <a:latin typeface="Calibri" panose="020F0502020204030204" pitchFamily="34" charset="0"/>
              </a:rPr>
              <a:t>Constituez des groupes chaque fois que cela est utile : activités de service, collectes, discussions en réunion...</a:t>
            </a:r>
          </a:p>
          <a:p>
            <a:pPr marL="285750" indent="-285750" algn="l" rtl="0" fontAlgn="base">
              <a:buFont typeface="Arial" panose="020B0604020202020204" pitchFamily="34" charset="0"/>
              <a:buChar char="•"/>
            </a:pPr>
            <a:r>
              <a:rPr lang="fr-FR" sz="1800" b="0" i="0">
                <a:solidFill>
                  <a:srgbClr val="000000"/>
                </a:solidFill>
                <a:effectLst/>
                <a:latin typeface="Calibri" panose="020F0502020204030204" pitchFamily="34" charset="0"/>
              </a:rPr>
              <a:t>Quelques façons de créer des groupes : </a:t>
            </a:r>
          </a:p>
          <a:p>
            <a:pPr marL="742950" lvl="1" indent="-285750" algn="l" rtl="0" fontAlgn="base">
              <a:buFont typeface="Arial" panose="020B0604020202020204" pitchFamily="34" charset="0"/>
              <a:buChar char="•"/>
            </a:pPr>
            <a:r>
              <a:rPr lang="fr-FR" sz="1800" b="0" i="0">
                <a:solidFill>
                  <a:srgbClr val="000000"/>
                </a:solidFill>
                <a:effectLst/>
                <a:latin typeface="Calibri" panose="020F0502020204030204" pitchFamily="34" charset="0"/>
              </a:rPr>
              <a:t>Avec un jeu de cartes : se regrouper par couleur.</a:t>
            </a:r>
          </a:p>
          <a:p>
            <a:pPr marL="742950" lvl="1" indent="-285750" algn="l" rtl="0" fontAlgn="base">
              <a:buFont typeface="Arial" panose="020B0604020202020204" pitchFamily="34" charset="0"/>
              <a:buChar char="•"/>
            </a:pPr>
            <a:r>
              <a:rPr lang="fr-FR" sz="1800" b="0" i="0">
                <a:solidFill>
                  <a:srgbClr val="000000"/>
                </a:solidFill>
                <a:effectLst/>
                <a:latin typeface="Calibri" panose="020F0502020204030204" pitchFamily="34" charset="0"/>
              </a:rPr>
              <a:t>Décompte : les 1 ensemble, les 2...</a:t>
            </a:r>
          </a:p>
          <a:p>
            <a:pPr marL="742950" lvl="1" indent="-285750" algn="l" rtl="0" fontAlgn="base">
              <a:buFont typeface="Arial" panose="020B0604020202020204" pitchFamily="34" charset="0"/>
              <a:buChar char="•"/>
            </a:pPr>
            <a:r>
              <a:rPr lang="fr-FR" sz="1800" b="0" i="0">
                <a:solidFill>
                  <a:srgbClr val="000000"/>
                </a:solidFill>
                <a:effectLst/>
                <a:latin typeface="Calibri" panose="020F0502020204030204" pitchFamily="34" charset="0"/>
              </a:rPr>
              <a:t>Distribuer des papiers colorés : se regrouper par couleur.</a:t>
            </a:r>
          </a:p>
          <a:p>
            <a:pPr marL="742950" lvl="1" indent="-285750" algn="l" rtl="0" fontAlgn="base">
              <a:buFont typeface="Arial" panose="020B0604020202020204" pitchFamily="34" charset="0"/>
              <a:buChar char="•"/>
            </a:pPr>
            <a:r>
              <a:rPr lang="fr-FR" sz="1800" b="0" i="0">
                <a:solidFill>
                  <a:srgbClr val="000000"/>
                </a:solidFill>
                <a:effectLst/>
                <a:latin typeface="Calibri" panose="020F0502020204030204" pitchFamily="34" charset="0"/>
              </a:rPr>
              <a:t>Essayer de former des groupes aléatoires.</a:t>
            </a:r>
          </a:p>
          <a:p>
            <a:pPr marL="285750" indent="-285750" algn="l" rtl="0" fontAlgn="base">
              <a:buFont typeface="Arial" panose="020B0604020202020204" pitchFamily="34" charset="0"/>
              <a:buChar char="•"/>
            </a:pPr>
            <a:r>
              <a:rPr lang="fr-FR" sz="1800" b="0" i="0">
                <a:solidFill>
                  <a:srgbClr val="000000"/>
                </a:solidFill>
                <a:effectLst/>
                <a:latin typeface="Calibri" panose="020F0502020204030204" pitchFamily="34" charset="0"/>
              </a:rPr>
              <a:t>Discutez des normes et attentes en matière de travail d’équipe.</a:t>
            </a:r>
          </a:p>
          <a:p>
            <a:pPr marL="285750" indent="-285750">
              <a:buFont typeface="Arial,Sans-Serif" panose="020B0604020202020204" pitchFamily="34" charset="0"/>
              <a:buChar char="•"/>
            </a:pPr>
            <a:r>
              <a:rPr lang="fr-FR">
                <a:solidFill>
                  <a:srgbClr val="000000"/>
                </a:solidFill>
              </a:rPr>
              <a:t>Encouragez tout le monde à participer et à proposer des idées.</a:t>
            </a:r>
          </a:p>
          <a:p>
            <a:pPr marL="285750" indent="-285750">
              <a:buFont typeface="Arial,Sans-Serif" panose="020B0604020202020204" pitchFamily="34" charset="0"/>
              <a:buChar char="•"/>
            </a:pPr>
            <a:r>
              <a:rPr lang="fr-FR">
                <a:solidFill>
                  <a:srgbClr val="000000"/>
                </a:solidFill>
              </a:rPr>
              <a:t>Soutenez les idées neuves.</a:t>
            </a:r>
          </a:p>
        </p:txBody>
      </p:sp>
      <p:sp>
        <p:nvSpPr>
          <p:cNvPr id="4" name="Slide Number Placeholder 3"/>
          <p:cNvSpPr>
            <a:spLocks noGrp="1"/>
          </p:cNvSpPr>
          <p:nvPr>
            <p:ph type="sldNum" sz="quarter" idx="5"/>
          </p:nvPr>
        </p:nvSpPr>
        <p:spPr/>
        <p:txBody>
          <a:bodyPr/>
          <a:lstStyle/>
          <a:p>
            <a:fld id="{65F38A34-01B5-8B47-8788-985DCB17BFD7}" type="slidenum">
              <a:rPr lang="en-US" smtClean="0"/>
              <a:t>16</a:t>
            </a:fld>
            <a:endParaRPr lang="en-US"/>
          </a:p>
        </p:txBody>
      </p:sp>
    </p:spTree>
    <p:extLst>
      <p:ext uri="{BB962C8B-B14F-4D97-AF65-F5344CB8AC3E}">
        <p14:creationId xmlns:p14="http://schemas.microsoft.com/office/powerpoint/2010/main" val="420886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fr-FR" sz="1200" dirty="0">
                <a:solidFill>
                  <a:srgbClr val="55565A"/>
                </a:solidFill>
                <a:latin typeface="Arial" charset="0"/>
                <a:ea typeface="+mn-ea"/>
                <a:cs typeface="Arial" charset="0"/>
              </a:rPr>
              <a:t>Pratiquez l’écoute active.</a:t>
            </a:r>
          </a:p>
          <a:p>
            <a:pPr marL="171450" indent="-171450">
              <a:spcBef>
                <a:spcPts val="0"/>
              </a:spcBef>
              <a:spcAft>
                <a:spcPts val="1200"/>
              </a:spcAft>
              <a:buFont typeface="Arial" panose="020B0604020202020204" pitchFamily="34" charset="0"/>
              <a:buChar char="•"/>
              <a:defRPr/>
            </a:pPr>
            <a:r>
              <a:rPr lang="fr-FR" sz="1200" dirty="0">
                <a:solidFill>
                  <a:srgbClr val="55565A"/>
                </a:solidFill>
                <a:latin typeface="Arial" charset="0"/>
                <a:ea typeface="+mn-ea"/>
                <a:cs typeface="Arial" charset="0"/>
              </a:rPr>
              <a:t>Encouragez tout le monde à éteindre son téléphone lors des réunions.</a:t>
            </a:r>
          </a:p>
          <a:p>
            <a:pPr marL="171450" indent="-171450">
              <a:spcBef>
                <a:spcPts val="0"/>
              </a:spcBef>
              <a:spcAft>
                <a:spcPts val="1200"/>
              </a:spcAft>
              <a:buFont typeface="Arial" panose="020B0604020202020204" pitchFamily="34" charset="0"/>
              <a:buChar char="•"/>
              <a:defRPr/>
            </a:pPr>
            <a:r>
              <a:rPr lang="fr-FR" sz="1200" dirty="0">
                <a:solidFill>
                  <a:srgbClr val="55565A"/>
                </a:solidFill>
                <a:latin typeface="Arial" charset="0"/>
                <a:ea typeface="+mn-ea"/>
                <a:cs typeface="Arial" charset="0"/>
              </a:rPr>
              <a:t>Encouragez tout le monde à établir le contact visuel avec les autres.</a:t>
            </a:r>
          </a:p>
          <a:p>
            <a:pPr marL="171450" indent="-171450">
              <a:spcBef>
                <a:spcPts val="0"/>
              </a:spcBef>
              <a:spcAft>
                <a:spcPts val="1200"/>
              </a:spcAft>
              <a:buFont typeface="Arial" panose="020B0604020202020204" pitchFamily="34" charset="0"/>
              <a:buChar char="•"/>
              <a:defRPr/>
            </a:pPr>
            <a:r>
              <a:rPr lang="fr-FR" sz="1200" dirty="0">
                <a:solidFill>
                  <a:srgbClr val="55565A"/>
                </a:solidFill>
                <a:latin typeface="Arial" charset="0"/>
                <a:ea typeface="+mn-ea"/>
                <a:cs typeface="Arial" charset="0"/>
              </a:rPr>
              <a:t>Posez des questions tout au long de vos réunions pour maintenir une dynamique d’écoute active. Demandez-leur d’exprimer leur ressenti après tout événement.</a:t>
            </a:r>
          </a:p>
          <a:p>
            <a:pPr marL="171450" indent="-171450">
              <a:spcBef>
                <a:spcPts val="0"/>
              </a:spcBef>
              <a:spcAft>
                <a:spcPts val="1200"/>
              </a:spcAft>
              <a:buFont typeface="Arial" panose="020B0604020202020204" pitchFamily="34" charset="0"/>
              <a:buChar char="•"/>
              <a:defRPr/>
            </a:pPr>
            <a:r>
              <a:rPr lang="fr-FR" sz="1200" dirty="0">
                <a:solidFill>
                  <a:srgbClr val="55565A"/>
                </a:solidFill>
                <a:latin typeface="Arial" charset="0"/>
                <a:ea typeface="+mn-ea"/>
                <a:cs typeface="Arial" charset="0"/>
              </a:rPr>
              <a:t>Communiquez à l'avance l’ordre du jour de chaque réunion. Tenez-vous-y autant que possible.</a:t>
            </a:r>
          </a:p>
        </p:txBody>
      </p:sp>
    </p:spTree>
    <p:extLst>
      <p:ext uri="{BB962C8B-B14F-4D97-AF65-F5344CB8AC3E}">
        <p14:creationId xmlns:p14="http://schemas.microsoft.com/office/powerpoint/2010/main" val="44684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fr-FR" sz="1800" b="0" i="0">
                <a:solidFill>
                  <a:srgbClr val="000000"/>
                </a:solidFill>
                <a:effectLst/>
                <a:latin typeface="Calibri" panose="020F0502020204030204" pitchFamily="34" charset="0"/>
              </a:rPr>
              <a:t>Quelles sont les meilleures manières d’encourager les Leos à faire preuve de leadership au service des autres ? </a:t>
            </a:r>
          </a:p>
          <a:p>
            <a:pPr marL="285750" indent="-285750" algn="l" rtl="0" fontAlgn="base">
              <a:buFont typeface="Arial" panose="020B0604020202020204" pitchFamily="34" charset="0"/>
              <a:buChar char="•"/>
            </a:pPr>
            <a:r>
              <a:rPr lang="fr-FR" sz="1800" b="0" i="0">
                <a:solidFill>
                  <a:srgbClr val="000000"/>
                </a:solidFill>
                <a:effectLst/>
                <a:latin typeface="Calibri" panose="020F0502020204030204" pitchFamily="34" charset="0"/>
              </a:rPr>
              <a:t>Donnez à tous la possibilité de diriger un aspect d’une opération.</a:t>
            </a:r>
          </a:p>
          <a:p>
            <a:pPr marL="285750" indent="-285750" algn="l" rtl="0" fontAlgn="base">
              <a:buFont typeface="Arial" panose="020B0604020202020204" pitchFamily="34" charset="0"/>
              <a:buChar char="•"/>
            </a:pPr>
            <a:r>
              <a:rPr lang="fr-FR" sz="1800" b="0" i="0">
                <a:solidFill>
                  <a:srgbClr val="000000"/>
                </a:solidFill>
                <a:effectLst/>
                <a:latin typeface="Calibri" panose="020F0502020204030204" pitchFamily="34" charset="0"/>
              </a:rPr>
              <a:t>Encouragez par des compliments.  </a:t>
            </a:r>
          </a:p>
          <a:p>
            <a:pPr marL="285750" indent="-285750" algn="l" rtl="0" fontAlgn="base">
              <a:buFont typeface="Arial" panose="020B0604020202020204" pitchFamily="34" charset="0"/>
              <a:buChar char="•"/>
            </a:pPr>
            <a:r>
              <a:rPr lang="fr-FR" sz="1800" b="0" i="0">
                <a:solidFill>
                  <a:srgbClr val="000000"/>
                </a:solidFill>
                <a:effectLst/>
                <a:latin typeface="Calibri" panose="020F0502020204030204" pitchFamily="34" charset="0"/>
              </a:rPr>
              <a:t>N’improvisez pas. Tirez parti du guide de planification de projet qui se trouve sur lionsinternational.org.fr.</a:t>
            </a:r>
          </a:p>
          <a:p>
            <a:pPr marL="285750" indent="-285750" algn="l" rtl="0" fontAlgn="base">
              <a:buFont typeface="Arial" panose="020B0604020202020204" pitchFamily="34" charset="0"/>
              <a:buChar char="•"/>
            </a:pPr>
            <a:r>
              <a:rPr lang="fr-FR" sz="1800" b="0" i="0">
                <a:solidFill>
                  <a:srgbClr val="000000"/>
                </a:solidFill>
                <a:effectLst/>
                <a:latin typeface="Calibri" panose="020F0502020204030204" pitchFamily="34" charset="0"/>
              </a:rPr>
              <a:t>Évaluez les besoins de votre collectivité et créez un plan d'action.  </a:t>
            </a:r>
          </a:p>
          <a:p>
            <a:pPr marL="285750" indent="-285750" algn="l" rtl="0" fontAlgn="base">
              <a:buFont typeface="Arial" panose="020B0604020202020204" pitchFamily="34" charset="0"/>
              <a:buChar char="•"/>
            </a:pPr>
            <a:r>
              <a:rPr lang="fr-FR" sz="1800" b="0" i="0">
                <a:solidFill>
                  <a:srgbClr val="000000"/>
                </a:solidFill>
                <a:effectLst/>
                <a:latin typeface="Calibri" panose="020F0502020204030204" pitchFamily="34" charset="0"/>
              </a:rPr>
              <a:t>Apprenez aux Leos les plus jeunes à s’adresser à des inconnus. Donnez-leur des scripts à suivre.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FR" sz="1800" b="0" i="0">
                <a:solidFill>
                  <a:srgbClr val="000000"/>
                </a:solidFill>
                <a:effectLst/>
                <a:latin typeface="Calibri" panose="020F0502020204030204" pitchFamily="34" charset="0"/>
              </a:rPr>
              <a:t>Soulignez l'importance d'établir des relations avec les administrations, notamment les directeurs d'établissement scolaire, les élus et autres responsables locaux. </a:t>
            </a:r>
          </a:p>
        </p:txBody>
      </p:sp>
      <p:sp>
        <p:nvSpPr>
          <p:cNvPr id="4" name="Slide Number Placeholder 3"/>
          <p:cNvSpPr>
            <a:spLocks noGrp="1"/>
          </p:cNvSpPr>
          <p:nvPr>
            <p:ph type="sldNum" sz="quarter" idx="5"/>
          </p:nvPr>
        </p:nvSpPr>
        <p:spPr/>
        <p:txBody>
          <a:bodyPr/>
          <a:lstStyle/>
          <a:p>
            <a:fld id="{65F38A34-01B5-8B47-8788-985DCB17BFD7}" type="slidenum">
              <a:rPr lang="en-US" smtClean="0"/>
              <a:t>18</a:t>
            </a:fld>
            <a:endParaRPr lang="en-US"/>
          </a:p>
        </p:txBody>
      </p:sp>
    </p:spTree>
    <p:extLst>
      <p:ext uri="{BB962C8B-B14F-4D97-AF65-F5344CB8AC3E}">
        <p14:creationId xmlns:p14="http://schemas.microsoft.com/office/powerpoint/2010/main" val="344022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fr-FR" sz="1800" b="0" i="0" dirty="0">
                <a:solidFill>
                  <a:srgbClr val="000000"/>
                </a:solidFill>
                <a:effectLst/>
                <a:latin typeface="Calibri" panose="020F0502020204030204" pitchFamily="34" charset="0"/>
              </a:rPr>
              <a:t>L'apprentissage du service caritatif consiste à appliquer ses compétences personnelles, interpersonnelles et scolaires à la solution de problèmes concrets de la collectivité. Cela concerne particulièrement les </a:t>
            </a:r>
            <a:r>
              <a:rPr lang="fr-FR" sz="1800" b="0" i="0" dirty="0" err="1">
                <a:solidFill>
                  <a:srgbClr val="000000"/>
                </a:solidFill>
                <a:effectLst/>
                <a:latin typeface="Calibri" panose="020F0502020204030204" pitchFamily="34" charset="0"/>
              </a:rPr>
              <a:t>Leos</a:t>
            </a:r>
            <a:r>
              <a:rPr lang="fr-FR" sz="1800" b="0" i="0" dirty="0">
                <a:solidFill>
                  <a:srgbClr val="000000"/>
                </a:solidFill>
                <a:effectLst/>
                <a:latin typeface="Calibri" panose="020F0502020204030204" pitchFamily="34" charset="0"/>
              </a:rPr>
              <a:t> Alpha, qui apprennent l’importance de ce service caritatif.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fr-FR" sz="1800" b="0" i="0" dirty="0">
                <a:solidFill>
                  <a:srgbClr val="000000"/>
                </a:solidFill>
                <a:effectLst/>
                <a:latin typeface="Calibri" panose="020F0502020204030204" pitchFamily="34" charset="0"/>
              </a:rPr>
              <a:t>Les cinq étapes d’un projet de service : </a:t>
            </a:r>
          </a:p>
          <a:p>
            <a:pPr marL="0" indent="0" algn="l" rtl="0" fontAlgn="base">
              <a:buFont typeface="Arial" panose="020B0604020202020204" pitchFamily="34" charset="0"/>
              <a:buNone/>
            </a:pPr>
            <a:r>
              <a:rPr lang="fr-FR" sz="1800" b="0" i="0" dirty="0">
                <a:solidFill>
                  <a:srgbClr val="000000"/>
                </a:solidFill>
                <a:effectLst/>
                <a:latin typeface="Calibri" panose="020F0502020204030204" pitchFamily="34" charset="0"/>
              </a:rPr>
              <a:t>Étape 1 - Étude des besoins locaux. Les </a:t>
            </a:r>
            <a:r>
              <a:rPr lang="fr-FR" sz="1800" b="0" i="0" dirty="0" err="1">
                <a:solidFill>
                  <a:srgbClr val="000000"/>
                </a:solidFill>
                <a:effectLst/>
                <a:latin typeface="Calibri" panose="020F0502020204030204" pitchFamily="34" charset="0"/>
              </a:rPr>
              <a:t>Leos</a:t>
            </a:r>
            <a:r>
              <a:rPr lang="fr-FR" sz="1800" b="0" i="0" dirty="0">
                <a:solidFill>
                  <a:srgbClr val="000000"/>
                </a:solidFill>
                <a:effectLst/>
                <a:latin typeface="Calibri" panose="020F0502020204030204" pitchFamily="34" charset="0"/>
              </a:rPr>
              <a:t> peuvent réfléchir à la concordance entre ces besoins entre leurs capacités et aspirations. </a:t>
            </a:r>
          </a:p>
          <a:p>
            <a:pPr marL="0" indent="0" algn="l" rtl="0" fontAlgn="base">
              <a:buFont typeface="Arial" panose="020B0604020202020204" pitchFamily="34" charset="0"/>
              <a:buNone/>
            </a:pPr>
            <a:r>
              <a:rPr lang="fr-FR" sz="1800" b="0" i="0" dirty="0">
                <a:solidFill>
                  <a:srgbClr val="000000"/>
                </a:solidFill>
                <a:effectLst/>
                <a:latin typeface="Calibri" panose="020F0502020204030204" pitchFamily="34" charset="0"/>
              </a:rPr>
              <a:t>Étape 2 - Planification du projet choisi et préparation adéquate. </a:t>
            </a:r>
          </a:p>
          <a:p>
            <a:pPr marL="0" indent="0" algn="l" rtl="0" fontAlgn="base">
              <a:buFont typeface="Arial" panose="020B0604020202020204" pitchFamily="34" charset="0"/>
              <a:buNone/>
            </a:pPr>
            <a:r>
              <a:rPr lang="fr-FR" sz="1800" b="0" i="0" dirty="0">
                <a:solidFill>
                  <a:srgbClr val="000000"/>
                </a:solidFill>
                <a:effectLst/>
                <a:latin typeface="Calibri" panose="020F0502020204030204" pitchFamily="34" charset="0"/>
              </a:rPr>
              <a:t>Étape 3 - Jouez un rôle actif tout au long de leur activité.</a:t>
            </a:r>
          </a:p>
          <a:p>
            <a:pPr marL="0" indent="0" algn="l" rtl="0" fontAlgn="base">
              <a:buFont typeface="Arial" panose="020B0604020202020204" pitchFamily="34" charset="0"/>
              <a:buNone/>
            </a:pPr>
            <a:r>
              <a:rPr lang="fr-FR" sz="1800" b="0" i="0" dirty="0">
                <a:solidFill>
                  <a:srgbClr val="000000"/>
                </a:solidFill>
                <a:effectLst/>
                <a:latin typeface="Calibri" panose="020F0502020204030204" pitchFamily="34" charset="0"/>
              </a:rPr>
              <a:t>Étape 4 - Bilan. Revenez ensemble sur le déroulement de l’activité et évaluez-en le(s) résultat(s). </a:t>
            </a:r>
          </a:p>
          <a:p>
            <a:pPr marL="0" indent="0" algn="l" rtl="0" fontAlgn="base">
              <a:buFont typeface="Arial" panose="020B0604020202020204" pitchFamily="34" charset="0"/>
              <a:buNone/>
            </a:pPr>
            <a:r>
              <a:rPr lang="fr-FR" sz="1800" b="0" i="0" dirty="0">
                <a:solidFill>
                  <a:srgbClr val="000000"/>
                </a:solidFill>
                <a:effectLst/>
                <a:latin typeface="Calibri" panose="020F0502020204030204" pitchFamily="34" charset="0"/>
              </a:rPr>
              <a:t>Étape 5 - Communiquez. Faites connaître ces résultats à la collectivité par le biais des réseaux sociaux et des médias. Ne manquez pas de célébrer vos accomplissements !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19</a:t>
            </a:fld>
            <a:endParaRPr lang="en-US"/>
          </a:p>
        </p:txBody>
      </p:sp>
    </p:spTree>
    <p:extLst>
      <p:ext uri="{BB962C8B-B14F-4D97-AF65-F5344CB8AC3E}">
        <p14:creationId xmlns:p14="http://schemas.microsoft.com/office/powerpoint/2010/main" val="343733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1200" b="1" dirty="0">
                <a:solidFill>
                  <a:srgbClr val="FF0000"/>
                </a:solidFill>
                <a:latin typeface="Arial" panose="020B0604020202020204" pitchFamily="34" charset="0"/>
                <a:ea typeface="ＭＳ Ｐゴシック" pitchFamily="34" charset="-128"/>
                <a:cs typeface="Arial" panose="020B0604020202020204" pitchFamily="34" charset="0"/>
              </a:rPr>
              <a:t>Note à l’instructeur : </a:t>
            </a:r>
            <a:r>
              <a:rPr lang="fr-FR" sz="1200" dirty="0">
                <a:solidFill>
                  <a:schemeClr val="tx1"/>
                </a:solidFill>
                <a:latin typeface="Arial" panose="020B0604020202020204" pitchFamily="34" charset="0"/>
                <a:ea typeface="ＭＳ Ｐゴシック" pitchFamily="34" charset="-128"/>
                <a:cs typeface="Arial" panose="020B0604020202020204" pitchFamily="34" charset="0"/>
              </a:rPr>
              <a:t>Cette formation est conçue pour que les modules puissent en être présentés ensemble ou de manière autonome. Il est recommandé à l’instructeur d'examiner le contenu de chacune des sections et de déterminer quels modules sont les plus pertinents pour sa région du monde. L’instructeur peut convertir tout module en plusieurs séances de formation ou formations distinctes.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sz="1200" dirty="0">
                <a:solidFill>
                  <a:srgbClr val="FF0000"/>
                </a:solidFill>
                <a:latin typeface="Arial" panose="020B0604020202020204" pitchFamily="34" charset="0"/>
                <a:ea typeface="ＭＳ Ｐゴシック" pitchFamily="34" charset="-128"/>
                <a:cs typeface="Arial" panose="020B0604020202020204" pitchFamily="34" charset="0"/>
              </a:rPr>
              <a:t>Chaque module se termine par une suggestion d'activité de réflexion ou de discussion. La réflexion/discussion peut s’effectuer de différentes façons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FR" sz="1200" dirty="0">
                <a:solidFill>
                  <a:srgbClr val="FF0000"/>
                </a:solidFill>
                <a:latin typeface="Arial" panose="020B0604020202020204" pitchFamily="34" charset="0"/>
                <a:ea typeface="ＭＳ Ｐゴシック" pitchFamily="34" charset="-128"/>
                <a:cs typeface="Arial" panose="020B0604020202020204" pitchFamily="34" charset="0"/>
              </a:rPr>
              <a:t>Réflexion individuelle, où l’on encourage les participants à formuler une réponse personnelle</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FR" dirty="0">
                <a:solidFill>
                  <a:srgbClr val="FF0000"/>
                </a:solidFill>
                <a:latin typeface="Arial" panose="020B0604020202020204" pitchFamily="34" charset="0"/>
                <a:ea typeface="ＭＳ Ｐゴシック" pitchFamily="34" charset="-128"/>
                <a:cs typeface="Arial" panose="020B0604020202020204" pitchFamily="34" charset="0"/>
              </a:rPr>
              <a:t>Discussion de groupe, où l’on saisit les réponses sur un tableau-papier.</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FR" sz="1200" dirty="0">
                <a:solidFill>
                  <a:srgbClr val="FF0000"/>
                </a:solidFill>
                <a:latin typeface="Arial" panose="020B0604020202020204" pitchFamily="34" charset="0"/>
                <a:ea typeface="ＭＳ Ｐゴシック" pitchFamily="34" charset="-128"/>
                <a:cs typeface="Arial" panose="020B0604020202020204" pitchFamily="34" charset="0"/>
              </a:rPr>
              <a:t>Discussion en sous-groupes, suivies d’un rapport au reste du groupe.</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a:p>
        </p:txBody>
      </p:sp>
    </p:spTree>
    <p:extLst>
      <p:ext uri="{BB962C8B-B14F-4D97-AF65-F5344CB8AC3E}">
        <p14:creationId xmlns:p14="http://schemas.microsoft.com/office/powerpoint/2010/main" val="1761626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solidFill>
                  <a:schemeClr val="tx1"/>
                </a:solidFill>
                <a:latin typeface="+mn-lt"/>
              </a:rPr>
              <a:t>Note à l’instructeur : </a:t>
            </a:r>
            <a:r>
              <a:rPr lang="fr-FR">
                <a:solidFill>
                  <a:schemeClr val="tx1"/>
                </a:solidFill>
                <a:latin typeface="+mn-lt"/>
              </a:rPr>
              <a:t>Pour l'activité facultative de la fin du module 5, demandez aux participants de consacrer 5 minutes à énumérer des façons de créer de la cohésion au sein d’un groupe. Encouragez-les à partager leurs idées. </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solidFill>
                  <a:schemeClr val="tx1"/>
                </a:solidFill>
                <a:latin typeface="+mn-lt"/>
              </a:rPr>
              <a:t>Exemples : activités d'équipe, travail en groupe, formation, etc.</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solidFill>
                  <a:schemeClr val="tx1"/>
                </a:solidFill>
                <a:latin typeface="+mn-lt"/>
              </a:rPr>
              <a:t>Durée estimée : 15 minutes</a:t>
            </a:r>
          </a:p>
        </p:txBody>
      </p:sp>
      <p:sp>
        <p:nvSpPr>
          <p:cNvPr id="4" name="Slide Number Placeholder 3"/>
          <p:cNvSpPr>
            <a:spLocks noGrp="1"/>
          </p:cNvSpPr>
          <p:nvPr>
            <p:ph type="sldNum" sz="quarter" idx="5"/>
          </p:nvPr>
        </p:nvSpPr>
        <p:spPr/>
        <p:txBody>
          <a:bodyPr/>
          <a:lstStyle/>
          <a:p>
            <a:fld id="{65F38A34-01B5-8B47-8788-985DCB17BFD7}" type="slidenum">
              <a:rPr lang="en-US" smtClean="0"/>
              <a:t>20</a:t>
            </a:fld>
            <a:endParaRPr lang="en-US"/>
          </a:p>
        </p:txBody>
      </p:sp>
    </p:spTree>
    <p:extLst>
      <p:ext uri="{BB962C8B-B14F-4D97-AF65-F5344CB8AC3E}">
        <p14:creationId xmlns:p14="http://schemas.microsoft.com/office/powerpoint/2010/main" val="145745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800">
                <a:latin typeface="Arial" pitchFamily="34" charset="0"/>
                <a:ea typeface="ＭＳ Ｐゴシック" pitchFamily="34" charset="-128"/>
              </a:rPr>
              <a:t>Ce module abordera les sujets suivants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800">
                <a:latin typeface="Arial" pitchFamily="34" charset="0"/>
                <a:ea typeface="ＭＳ Ｐゴシック" pitchFamily="34" charset="-128"/>
              </a:rPr>
              <a:t>Différences d’approche entre Alphas et Omegas</a:t>
            </a:r>
          </a:p>
          <a:p>
            <a:pPr marL="742950" lvl="1" indent="-285750">
              <a:buFont typeface="Arial" panose="020B0604020202020204" pitchFamily="34" charset="0"/>
              <a:buChar char="•"/>
              <a:defRPr/>
            </a:pPr>
            <a:r>
              <a:rPr lang="fr-FR" sz="2800">
                <a:latin typeface="Arial" pitchFamily="34" charset="0"/>
                <a:ea typeface="ＭＳ Ｐゴシック" pitchFamily="34" charset="-128"/>
              </a:rPr>
              <a:t>Bien commencer l’année Leo</a:t>
            </a:r>
          </a:p>
          <a:p>
            <a:pPr marL="742950" lvl="1" indent="-285750">
              <a:buFont typeface="Arial" panose="020B0604020202020204" pitchFamily="34" charset="0"/>
              <a:buChar char="•"/>
              <a:defRPr/>
            </a:pPr>
            <a:r>
              <a:rPr lang="fr-FR" sz="2800">
                <a:latin typeface="Arial" pitchFamily="34" charset="0"/>
                <a:ea typeface="ＭＳ Ｐゴシック" pitchFamily="34" charset="-128"/>
              </a:rPr>
              <a:t>Importance des relations interpersonnelles et de l'esprit d'équipe</a:t>
            </a:r>
          </a:p>
          <a:p>
            <a:pPr marL="742950" lvl="1" indent="-285750">
              <a:buFont typeface="Arial" panose="020B0604020202020204" pitchFamily="34" charset="0"/>
              <a:buChar char="•"/>
              <a:defRPr/>
            </a:pPr>
            <a:r>
              <a:rPr lang="fr-FR" sz="2800">
                <a:latin typeface="Arial" pitchFamily="34" charset="0"/>
                <a:ea typeface="ＭＳ Ｐゴシック" pitchFamily="34" charset="-128"/>
              </a:rPr>
              <a:t>Former les Leos au leadership </a:t>
            </a:r>
          </a:p>
          <a:p>
            <a:pPr marL="742950" lvl="1" indent="-285750">
              <a:buFont typeface="Arial" panose="020B0604020202020204" pitchFamily="34" charset="0"/>
              <a:buChar char="•"/>
              <a:defRPr/>
            </a:pPr>
            <a:r>
              <a:rPr lang="fr-FR" sz="2800">
                <a:latin typeface="Arial" pitchFamily="34" charset="0"/>
                <a:ea typeface="ＭＳ Ｐゴシック" pitchFamily="34" charset="-128"/>
              </a:rPr>
              <a:t>Climat positif, travail en groupes, écoute active et leadership/service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a:t>À la fin de ce module, les participants devraient avoir les connaissances de base leur permettant d’encadrer des jeunes.</a:t>
            </a:r>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a:p>
        </p:txBody>
      </p:sp>
    </p:spTree>
    <p:extLst>
      <p:ext uri="{BB962C8B-B14F-4D97-AF65-F5344CB8AC3E}">
        <p14:creationId xmlns:p14="http://schemas.microsoft.com/office/powerpoint/2010/main" val="35812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Vous êtes </a:t>
            </a:r>
            <a:r>
              <a:rPr lang="fr-FR" dirty="0" err="1"/>
              <a:t>habitué·e</a:t>
            </a:r>
            <a:r>
              <a:rPr lang="fr-FR" dirty="0"/>
              <a:t> à côtoyer les Lions. Quelle différence y a-t-il entre encadrer des jeunes et encadrer des Lions ? Quels facteurs sont à prendre en compte ? Comment s’y prendre ?</a:t>
            </a:r>
          </a:p>
        </p:txBody>
      </p:sp>
      <p:sp>
        <p:nvSpPr>
          <p:cNvPr id="4" name="Slide Number Placeholder 3"/>
          <p:cNvSpPr>
            <a:spLocks noGrp="1"/>
          </p:cNvSpPr>
          <p:nvPr>
            <p:ph type="sldNum" sz="quarter" idx="5"/>
          </p:nvPr>
        </p:nvSpPr>
        <p:spPr/>
        <p:txBody>
          <a:bodyPr/>
          <a:lstStyle/>
          <a:p>
            <a:fld id="{4FCA9F38-B00C-421B-B65A-4E45DE93DE62}" type="slidenum">
              <a:rPr lang="en-US" smtClean="0"/>
              <a:t>4</a:t>
            </a:fld>
            <a:endParaRPr lang="en-US"/>
          </a:p>
        </p:txBody>
      </p:sp>
    </p:spTree>
    <p:extLst>
      <p:ext uri="{BB962C8B-B14F-4D97-AF65-F5344CB8AC3E}">
        <p14:creationId xmlns:p14="http://schemas.microsoft.com/office/powerpoint/2010/main" val="280158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solidFill>
                  <a:schemeClr val="tx1"/>
                </a:solidFill>
                <a:latin typeface="Arial" panose="020B0604020202020204" pitchFamily="34" charset="0"/>
                <a:ea typeface="ＭＳ Ｐゴシック" pitchFamily="34" charset="-128"/>
                <a:cs typeface="Arial" panose="020B0604020202020204" pitchFamily="34" charset="0"/>
              </a:rPr>
              <a:t>Malgré leur points communs, ces deux groupes en sont à des stades de vie différents et requièrent donc des activités adaptées à chacun.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i="1">
                <a:solidFill>
                  <a:schemeClr val="tx1"/>
                </a:solidFill>
                <a:latin typeface="Arial" panose="020B0604020202020204" pitchFamily="34" charset="0"/>
                <a:ea typeface="ＭＳ Ｐゴシック" pitchFamily="34" charset="-128"/>
                <a:cs typeface="Arial" panose="020B0604020202020204" pitchFamily="34" charset="0"/>
              </a:rPr>
              <a:t> Reportez-vous au module 2 de formation de conseiller Leo pour en savoir plus sur les fonctions du poste. </a:t>
            </a:r>
          </a:p>
        </p:txBody>
      </p:sp>
      <p:sp>
        <p:nvSpPr>
          <p:cNvPr id="4" name="Slide Number Placeholder 3"/>
          <p:cNvSpPr>
            <a:spLocks noGrp="1"/>
          </p:cNvSpPr>
          <p:nvPr>
            <p:ph type="sldNum" sz="quarter" idx="5"/>
          </p:nvPr>
        </p:nvSpPr>
        <p:spPr/>
        <p:txBody>
          <a:bodyPr/>
          <a:lstStyle/>
          <a:p>
            <a:fld id="{65F38A34-01B5-8B47-8788-985DCB17BFD7}" type="slidenum">
              <a:rPr lang="en-US" smtClean="0"/>
              <a:t>5</a:t>
            </a:fld>
            <a:endParaRPr lang="en-US"/>
          </a:p>
        </p:txBody>
      </p:sp>
    </p:spTree>
    <p:extLst>
      <p:ext uri="{BB962C8B-B14F-4D97-AF65-F5344CB8AC3E}">
        <p14:creationId xmlns:p14="http://schemas.microsoft.com/office/powerpoint/2010/main" val="132075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42DDD-FEDB-07E0-0322-BB0E2B9E9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E0E83-FEF2-EE39-E72A-BA791641A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1193C-5F6E-8095-A48B-7DF75C3F468A}"/>
              </a:ext>
            </a:extLst>
          </p:cNvPr>
          <p:cNvSpPr>
            <a:spLocks noGrp="1"/>
          </p:cNvSpPr>
          <p:nvPr>
            <p:ph type="body" idx="1"/>
          </p:nvPr>
        </p:nvSpPr>
        <p:spPr/>
        <p:txBody>
          <a:bodyPr/>
          <a:lstStyle/>
          <a:p>
            <a:r>
              <a:rPr lang="fr-FR" dirty="0"/>
              <a:t>Le conseiller du club Leo se doit d’en entretenir le dynamisme. Voici quelques traits qui font la santé d’un Leo club. Les diapositives suivantes vont vous en dire plus. </a:t>
            </a:r>
          </a:p>
        </p:txBody>
      </p:sp>
      <p:sp>
        <p:nvSpPr>
          <p:cNvPr id="4" name="Slide Number Placeholder 3">
            <a:extLst>
              <a:ext uri="{FF2B5EF4-FFF2-40B4-BE49-F238E27FC236}">
                <a16:creationId xmlns:a16="http://schemas.microsoft.com/office/drawing/2014/main" id="{3357873F-9011-C530-A51B-C365D989A67A}"/>
              </a:ext>
            </a:extLst>
          </p:cNvPr>
          <p:cNvSpPr>
            <a:spLocks noGrp="1"/>
          </p:cNvSpPr>
          <p:nvPr>
            <p:ph type="sldNum" sz="quarter" idx="5"/>
          </p:nvPr>
        </p:nvSpPr>
        <p:spPr/>
        <p:txBody>
          <a:bodyPr/>
          <a:lstStyle/>
          <a:p>
            <a:fld id="{4FCA9F38-B00C-421B-B65A-4E45DE93DE62}" type="slidenum">
              <a:rPr lang="en-US" smtClean="0"/>
              <a:t>6</a:t>
            </a:fld>
            <a:endParaRPr lang="en-US"/>
          </a:p>
        </p:txBody>
      </p:sp>
    </p:spTree>
    <p:extLst>
      <p:ext uri="{BB962C8B-B14F-4D97-AF65-F5344CB8AC3E}">
        <p14:creationId xmlns:p14="http://schemas.microsoft.com/office/powerpoint/2010/main" val="148595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dirty="0">
                <a:solidFill>
                  <a:srgbClr val="000000"/>
                </a:solidFill>
                <a:latin typeface="Times New Roman"/>
                <a:cs typeface="Times New Roman"/>
              </a:rPr>
              <a:t>Tout Leo club encourageant ses membres à développer ces compétences génère, en conséquence, un environnement positif et constitue une équipe soudée.</a:t>
            </a:r>
          </a:p>
          <a:p>
            <a:pPr algn="l"/>
            <a:endParaRPr lang="en-US" sz="1800" b="0" i="0" u="none" strike="noStrike" baseline="0" dirty="0">
              <a:latin typeface="Times New Roman" panose="02020603050405020304" pitchFamily="18" charset="0"/>
            </a:endParaRPr>
          </a:p>
          <a:p>
            <a:pPr algn="l"/>
            <a:r>
              <a:rPr lang="fr-FR" sz="1800" b="0" i="0" u="none" strike="noStrike" baseline="0" dirty="0">
                <a:latin typeface="Times New Roman" panose="02020603050405020304" pitchFamily="18" charset="0"/>
              </a:rPr>
              <a:t>L’apprentissage socio-émotionnel repose sur l'enseignement de cinq compétences de base </a:t>
            </a:r>
            <a:r>
              <a:rPr lang="fr-FR" sz="1800" b="0" u="none" strike="noStrike" baseline="0" dirty="0">
                <a:latin typeface="Times New Roman" panose="02020603050405020304" pitchFamily="18" charset="0"/>
              </a:rPr>
              <a:t>définies dans le </a:t>
            </a:r>
            <a:r>
              <a:rPr lang="fr-FR" sz="1800" b="0" i="0" u="none" strike="noStrike" baseline="0" dirty="0">
                <a:latin typeface="Times New Roman" panose="02020603050405020304" pitchFamily="18" charset="0"/>
              </a:rPr>
              <a:t>guide </a:t>
            </a:r>
            <a:r>
              <a:rPr lang="fr-FR" sz="1800" b="0" i="1" u="none" strike="noStrike" baseline="0" dirty="0">
                <a:latin typeface="Times New Roman" panose="02020603050405020304" pitchFamily="18" charset="0"/>
              </a:rPr>
              <a:t>Safe and Sound </a:t>
            </a:r>
            <a:r>
              <a:rPr lang="fr-FR" sz="1800" b="0" i="0" u="none" strike="noStrike" baseline="0" dirty="0">
                <a:latin typeface="Times New Roman" panose="02020603050405020304" pitchFamily="18" charset="0"/>
              </a:rPr>
              <a:t>(2003) de l’institut éducatif américain CASEL :</a:t>
            </a:r>
          </a:p>
          <a:p>
            <a:pPr algn="l"/>
            <a:r>
              <a:rPr lang="fr-FR" sz="1800" b="1" i="1" u="none" strike="noStrike" baseline="0" dirty="0">
                <a:latin typeface="Times New Roman" panose="02020603050405020304" pitchFamily="18" charset="0"/>
              </a:rPr>
              <a:t>Connaissance de soi : </a:t>
            </a:r>
            <a:r>
              <a:rPr lang="fr-FR" sz="1800" b="0" i="0" u="none" strike="noStrike" baseline="0" dirty="0">
                <a:latin typeface="Times New Roman" panose="02020603050405020304" pitchFamily="18" charset="0"/>
              </a:rPr>
              <a:t>savoir reconnaître ses sentiments au fur et à mesure qu’ils apparaissent, savoir évaluer ses capacités et avoir un sentiment de confiance en soi bien ancré.</a:t>
            </a:r>
          </a:p>
          <a:p>
            <a:pPr algn="l"/>
            <a:r>
              <a:rPr lang="fr-FR" sz="1800" b="1" i="1" u="none" strike="noStrike" baseline="0" dirty="0">
                <a:latin typeface="Times New Roman" panose="02020603050405020304" pitchFamily="18" charset="0"/>
              </a:rPr>
              <a:t>Reconnaissance des autres : </a:t>
            </a:r>
            <a:r>
              <a:rPr lang="fr-FR" sz="1800" b="0" i="0" u="none" strike="noStrike" baseline="0" dirty="0">
                <a:latin typeface="Times New Roman" panose="02020603050405020304" pitchFamily="18" charset="0"/>
              </a:rPr>
              <a:t>savoir reconnaître ce que ressentent les autres, être capable de considérer leur point de vue et d’avoir des interactions positives avec des personnes d’horizons divers.</a:t>
            </a:r>
          </a:p>
          <a:p>
            <a:pPr algn="l"/>
            <a:r>
              <a:rPr lang="fr-FR" sz="1800" b="1" i="1" u="none" strike="noStrike" baseline="0" dirty="0">
                <a:latin typeface="Times New Roman" panose="02020603050405020304" pitchFamily="18" charset="0"/>
              </a:rPr>
              <a:t>Gestion de soi : </a:t>
            </a:r>
            <a:r>
              <a:rPr lang="fr-FR" sz="1800" b="0" i="0" u="none" strike="noStrike" baseline="0" dirty="0">
                <a:latin typeface="Times New Roman" panose="02020603050405020304" pitchFamily="18" charset="0"/>
              </a:rPr>
              <a:t>savoir gérer ses émotions de manière de manière productive, savoir différer la gratification pour poursuivre ses objectifs, savoir persévérer face aux revers.</a:t>
            </a:r>
          </a:p>
          <a:p>
            <a:pPr algn="l"/>
            <a:r>
              <a:rPr lang="fr-FR" sz="1800" b="1" i="1" u="none" strike="noStrike" baseline="0" dirty="0">
                <a:latin typeface="Times New Roman" panose="02020603050405020304" pitchFamily="18" charset="0"/>
              </a:rPr>
              <a:t>Compétences interpersonnelles : </a:t>
            </a:r>
            <a:r>
              <a:rPr lang="fr-FR" sz="1800" b="0" i="0" u="none" strike="noStrike" baseline="0" dirty="0">
                <a:latin typeface="Times New Roman" panose="02020603050405020304" pitchFamily="18" charset="0"/>
              </a:rPr>
              <a:t>savoir gérer ses émotions dans les relations interpersonnelles, savoir établir et maintenir des relations saines et mutuellement enrichissantes basées sur la coopération, savoir négocier des solutions aux conflits, savoir demander de l'aide au besoin.</a:t>
            </a:r>
          </a:p>
          <a:p>
            <a:pPr algn="l"/>
            <a:r>
              <a:rPr lang="fr-FR" sz="1800" b="1" i="1" u="none" strike="noStrike" baseline="0" dirty="0">
                <a:latin typeface="Times New Roman" panose="02020603050405020304" pitchFamily="18" charset="0"/>
              </a:rPr>
              <a:t>Prendre des décisions responsables : </a:t>
            </a:r>
            <a:r>
              <a:rPr lang="fr-FR" sz="1800" b="0" i="0" u="none" strike="noStrike" baseline="0" dirty="0">
                <a:latin typeface="Times New Roman" panose="02020603050405020304" pitchFamily="18" charset="0"/>
              </a:rPr>
              <a:t>savoir évaluer la prise de risque, savoir prendre des décisions en tenant compte de tous les facteurs pertinents et des conséquences probables.</a:t>
            </a:r>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a:p>
        </p:txBody>
      </p:sp>
    </p:spTree>
    <p:extLst>
      <p:ext uri="{BB962C8B-B14F-4D97-AF65-F5344CB8AC3E}">
        <p14:creationId xmlns:p14="http://schemas.microsoft.com/office/powerpoint/2010/main" val="190073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Les recherches confirment que le sens du collectif favorise la résilience et l’apprentissage scolaire, ainsi que les compétences socio-émotionnelles. </a:t>
            </a:r>
            <a:r>
              <a:rPr lang="fr-FR">
                <a:solidFill>
                  <a:srgbClr val="FF0000"/>
                </a:solidFill>
              </a:rPr>
              <a:t>Les membres de ce type de groupe sont plus susceptibles d’y rester, d’agir ensemble spontanément et d’inviter d’autres personnes à les joindre. </a:t>
            </a:r>
          </a:p>
        </p:txBody>
      </p:sp>
    </p:spTree>
    <p:extLst>
      <p:ext uri="{BB962C8B-B14F-4D97-AF65-F5344CB8AC3E}">
        <p14:creationId xmlns:p14="http://schemas.microsoft.com/office/powerpoint/2010/main" val="130193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fr-FR" sz="1800">
                <a:solidFill>
                  <a:schemeClr val="tx1"/>
                </a:solidFill>
                <a:effectLst/>
                <a:latin typeface="Segoe UI" panose="020B0502040204020203" pitchFamily="34" charset="0"/>
                <a:cs typeface="Arial" panose="020B0604020202020204" pitchFamily="34" charset="0"/>
              </a:rPr>
              <a:t>Les diapositives suivantes montrent comment établir la cohésion au sein d’un club Leo, notamment par le travail d’équipe et l’apprentissage du leadership.</a:t>
            </a:r>
          </a:p>
        </p:txBody>
      </p:sp>
      <p:sp>
        <p:nvSpPr>
          <p:cNvPr id="4" name="Slide Number Placeholder 3"/>
          <p:cNvSpPr>
            <a:spLocks noGrp="1"/>
          </p:cNvSpPr>
          <p:nvPr>
            <p:ph type="sldNum" sz="quarter" idx="5"/>
          </p:nvPr>
        </p:nvSpPr>
        <p:spPr/>
        <p:txBody>
          <a:bodyPr/>
          <a:lstStyle/>
          <a:p>
            <a:fld id="{65F38A34-01B5-8B47-8788-985DCB17BFD7}" type="slidenum">
              <a:rPr lang="en-US" smtClean="0"/>
              <a:t>9</a:t>
            </a:fld>
            <a:endParaRPr lang="en-US"/>
          </a:p>
        </p:txBody>
      </p:sp>
    </p:spTree>
    <p:extLst>
      <p:ext uri="{BB962C8B-B14F-4D97-AF65-F5344CB8AC3E}">
        <p14:creationId xmlns:p14="http://schemas.microsoft.com/office/powerpoint/2010/main" val="387613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F3C0-5954-49FC-BE96-34FB70C28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606AD-C830-4B74-AAFE-74162A9A1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98022-4A5D-483F-B05E-C36392158DC1}"/>
              </a:ext>
            </a:extLst>
          </p:cNvPr>
          <p:cNvSpPr>
            <a:spLocks noGrp="1"/>
          </p:cNvSpPr>
          <p:nvPr>
            <p:ph type="dt" sz="half" idx="10"/>
          </p:nvPr>
        </p:nvSpPr>
        <p:spPr/>
        <p:txBody>
          <a:bodyPr/>
          <a:lstStyle/>
          <a:p>
            <a:fld id="{46F5E640-3988-422A-BAA8-FBAF74A5AB2C}" type="datetimeFigureOut">
              <a:rPr lang="en-US" smtClean="0"/>
              <a:t>3/22/2024</a:t>
            </a:fld>
            <a:endParaRPr lang="en-US"/>
          </a:p>
        </p:txBody>
      </p:sp>
      <p:sp>
        <p:nvSpPr>
          <p:cNvPr id="5" name="Footer Placeholder 4">
            <a:extLst>
              <a:ext uri="{FF2B5EF4-FFF2-40B4-BE49-F238E27FC236}">
                <a16:creationId xmlns:a16="http://schemas.microsoft.com/office/drawing/2014/main" id="{1675FADA-9B82-4238-A936-A0046B3F8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A01B7-19B3-4D90-A795-16282512DA2A}"/>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0197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F18B-4DC0-45C0-986C-235CBDD9C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62F681-288C-46F6-95D2-8705C0CDE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92FD6-4853-40CE-B33C-0C6ABAFE77A9}"/>
              </a:ext>
            </a:extLst>
          </p:cNvPr>
          <p:cNvSpPr>
            <a:spLocks noGrp="1"/>
          </p:cNvSpPr>
          <p:nvPr>
            <p:ph type="dt" sz="half" idx="10"/>
          </p:nvPr>
        </p:nvSpPr>
        <p:spPr/>
        <p:txBody>
          <a:bodyPr/>
          <a:lstStyle/>
          <a:p>
            <a:fld id="{46F5E640-3988-422A-BAA8-FBAF74A5AB2C}" type="datetimeFigureOut">
              <a:rPr lang="en-US" smtClean="0"/>
              <a:t>3/22/2024</a:t>
            </a:fld>
            <a:endParaRPr lang="en-US"/>
          </a:p>
        </p:txBody>
      </p:sp>
      <p:sp>
        <p:nvSpPr>
          <p:cNvPr id="5" name="Footer Placeholder 4">
            <a:extLst>
              <a:ext uri="{FF2B5EF4-FFF2-40B4-BE49-F238E27FC236}">
                <a16:creationId xmlns:a16="http://schemas.microsoft.com/office/drawing/2014/main" id="{338109DB-FF31-4B1D-B25D-B043D54E4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4082D-4D22-4A59-84C2-F2CEF41FA5C8}"/>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78006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4A999-D35B-4AF1-8886-7C087360B7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58ADB-D6EA-4A63-8FF9-878B28C3A7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A050A-E55C-4EF4-8CA8-AE00B12651DE}"/>
              </a:ext>
            </a:extLst>
          </p:cNvPr>
          <p:cNvSpPr>
            <a:spLocks noGrp="1"/>
          </p:cNvSpPr>
          <p:nvPr>
            <p:ph type="dt" sz="half" idx="10"/>
          </p:nvPr>
        </p:nvSpPr>
        <p:spPr/>
        <p:txBody>
          <a:bodyPr/>
          <a:lstStyle/>
          <a:p>
            <a:fld id="{46F5E640-3988-422A-BAA8-FBAF74A5AB2C}" type="datetimeFigureOut">
              <a:rPr lang="en-US" smtClean="0"/>
              <a:t>3/22/2024</a:t>
            </a:fld>
            <a:endParaRPr lang="en-US"/>
          </a:p>
        </p:txBody>
      </p:sp>
      <p:sp>
        <p:nvSpPr>
          <p:cNvPr id="5" name="Footer Placeholder 4">
            <a:extLst>
              <a:ext uri="{FF2B5EF4-FFF2-40B4-BE49-F238E27FC236}">
                <a16:creationId xmlns:a16="http://schemas.microsoft.com/office/drawing/2014/main" id="{EA64C759-E969-44DA-A4E5-28FF4260E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FD509-7ADC-4C4F-B5ED-9CB6FBC7DAF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425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38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B58A-E430-4760-BABC-9332AFF70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AD828-0421-4B05-B51A-FBAC8A4679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55E8E-335C-4146-B839-F192F233F490}"/>
              </a:ext>
            </a:extLst>
          </p:cNvPr>
          <p:cNvSpPr>
            <a:spLocks noGrp="1"/>
          </p:cNvSpPr>
          <p:nvPr>
            <p:ph type="dt" sz="half" idx="10"/>
          </p:nvPr>
        </p:nvSpPr>
        <p:spPr/>
        <p:txBody>
          <a:bodyPr/>
          <a:lstStyle/>
          <a:p>
            <a:fld id="{46F5E640-3988-422A-BAA8-FBAF74A5AB2C}" type="datetimeFigureOut">
              <a:rPr lang="en-US" smtClean="0"/>
              <a:t>3/22/2024</a:t>
            </a:fld>
            <a:endParaRPr lang="en-US"/>
          </a:p>
        </p:txBody>
      </p:sp>
      <p:sp>
        <p:nvSpPr>
          <p:cNvPr id="5" name="Footer Placeholder 4">
            <a:extLst>
              <a:ext uri="{FF2B5EF4-FFF2-40B4-BE49-F238E27FC236}">
                <a16:creationId xmlns:a16="http://schemas.microsoft.com/office/drawing/2014/main" id="{8FD8E1C3-CB32-4C38-9992-5D07EC153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C516B-522B-4A6E-A67E-C63F395E0012}"/>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81524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0E38-3855-4D0B-A1B3-55BAEBB2A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DD6AB2-8230-4891-81BB-060AE3BEF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78D79-9F2E-473B-9082-BD6508C20ED8}"/>
              </a:ext>
            </a:extLst>
          </p:cNvPr>
          <p:cNvSpPr>
            <a:spLocks noGrp="1"/>
          </p:cNvSpPr>
          <p:nvPr>
            <p:ph type="dt" sz="half" idx="10"/>
          </p:nvPr>
        </p:nvSpPr>
        <p:spPr/>
        <p:txBody>
          <a:bodyPr/>
          <a:lstStyle/>
          <a:p>
            <a:fld id="{46F5E640-3988-422A-BAA8-FBAF74A5AB2C}" type="datetimeFigureOut">
              <a:rPr lang="en-US" smtClean="0"/>
              <a:t>3/22/2024</a:t>
            </a:fld>
            <a:endParaRPr lang="en-US"/>
          </a:p>
        </p:txBody>
      </p:sp>
      <p:sp>
        <p:nvSpPr>
          <p:cNvPr id="5" name="Footer Placeholder 4">
            <a:extLst>
              <a:ext uri="{FF2B5EF4-FFF2-40B4-BE49-F238E27FC236}">
                <a16:creationId xmlns:a16="http://schemas.microsoft.com/office/drawing/2014/main" id="{CB1D04A7-5862-4FE7-8C4A-42CDFBAFB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BD337-9D7A-49F9-8194-836EBDDE84A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20114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F8E9-9C89-43BC-8919-8A540A2D3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D3A01-8EDC-4D19-AC82-92EB0116F6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24A7E-3C53-4B52-BB7E-F9A0B3DE9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BAFB02-C662-4F34-A55B-24E86702BD5E}"/>
              </a:ext>
            </a:extLst>
          </p:cNvPr>
          <p:cNvSpPr>
            <a:spLocks noGrp="1"/>
          </p:cNvSpPr>
          <p:nvPr>
            <p:ph type="dt" sz="half" idx="10"/>
          </p:nvPr>
        </p:nvSpPr>
        <p:spPr/>
        <p:txBody>
          <a:bodyPr/>
          <a:lstStyle/>
          <a:p>
            <a:fld id="{46F5E640-3988-422A-BAA8-FBAF74A5AB2C}" type="datetimeFigureOut">
              <a:rPr lang="en-US" smtClean="0"/>
              <a:t>3/22/2024</a:t>
            </a:fld>
            <a:endParaRPr lang="en-US"/>
          </a:p>
        </p:txBody>
      </p:sp>
      <p:sp>
        <p:nvSpPr>
          <p:cNvPr id="6" name="Footer Placeholder 5">
            <a:extLst>
              <a:ext uri="{FF2B5EF4-FFF2-40B4-BE49-F238E27FC236}">
                <a16:creationId xmlns:a16="http://schemas.microsoft.com/office/drawing/2014/main" id="{D124B1A8-2D75-4E8A-AC36-C86923A3A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B65C7-C12A-4F2C-99CA-724834F0DA8B}"/>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401016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18C8-AEE5-41FE-9F9A-4007F1873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C8236D-75AD-4B31-940F-ACD415144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59655-1A58-4D09-8675-2F8DB9AC2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C9F91-D9DF-4311-9DA3-D24CC5558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D17FD-63F2-4BFB-8EF3-BB8DC667B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BCB67-7469-4C8E-8A5B-07370431644D}"/>
              </a:ext>
            </a:extLst>
          </p:cNvPr>
          <p:cNvSpPr>
            <a:spLocks noGrp="1"/>
          </p:cNvSpPr>
          <p:nvPr>
            <p:ph type="dt" sz="half" idx="10"/>
          </p:nvPr>
        </p:nvSpPr>
        <p:spPr/>
        <p:txBody>
          <a:bodyPr/>
          <a:lstStyle/>
          <a:p>
            <a:fld id="{46F5E640-3988-422A-BAA8-FBAF74A5AB2C}" type="datetimeFigureOut">
              <a:rPr lang="en-US" smtClean="0"/>
              <a:t>3/22/2024</a:t>
            </a:fld>
            <a:endParaRPr lang="en-US"/>
          </a:p>
        </p:txBody>
      </p:sp>
      <p:sp>
        <p:nvSpPr>
          <p:cNvPr id="8" name="Footer Placeholder 7">
            <a:extLst>
              <a:ext uri="{FF2B5EF4-FFF2-40B4-BE49-F238E27FC236}">
                <a16:creationId xmlns:a16="http://schemas.microsoft.com/office/drawing/2014/main" id="{A452CE18-753A-4AB8-BC7A-B4F1E94A01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5FAAA-29B2-4F4F-B22D-E819F199F3B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69930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44E5-8BF7-4FE5-A15A-166B2B409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729D5F-C126-4697-AE6C-0C4740B07B42}"/>
              </a:ext>
            </a:extLst>
          </p:cNvPr>
          <p:cNvSpPr>
            <a:spLocks noGrp="1"/>
          </p:cNvSpPr>
          <p:nvPr>
            <p:ph type="dt" sz="half" idx="10"/>
          </p:nvPr>
        </p:nvSpPr>
        <p:spPr/>
        <p:txBody>
          <a:bodyPr/>
          <a:lstStyle/>
          <a:p>
            <a:fld id="{46F5E640-3988-422A-BAA8-FBAF74A5AB2C}" type="datetimeFigureOut">
              <a:rPr lang="en-US" smtClean="0"/>
              <a:t>3/22/2024</a:t>
            </a:fld>
            <a:endParaRPr lang="en-US"/>
          </a:p>
        </p:txBody>
      </p:sp>
      <p:sp>
        <p:nvSpPr>
          <p:cNvPr id="4" name="Footer Placeholder 3">
            <a:extLst>
              <a:ext uri="{FF2B5EF4-FFF2-40B4-BE49-F238E27FC236}">
                <a16:creationId xmlns:a16="http://schemas.microsoft.com/office/drawing/2014/main" id="{87281609-FCD5-4C46-9EC6-62C6894298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305E9A-2CF9-4D44-9890-348D513CCC2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4235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A3B33-7E87-4B44-B5CB-8B336BD1504D}"/>
              </a:ext>
            </a:extLst>
          </p:cNvPr>
          <p:cNvSpPr>
            <a:spLocks noGrp="1"/>
          </p:cNvSpPr>
          <p:nvPr>
            <p:ph type="dt" sz="half" idx="10"/>
          </p:nvPr>
        </p:nvSpPr>
        <p:spPr/>
        <p:txBody>
          <a:bodyPr/>
          <a:lstStyle/>
          <a:p>
            <a:fld id="{46F5E640-3988-422A-BAA8-FBAF74A5AB2C}" type="datetimeFigureOut">
              <a:rPr lang="en-US" smtClean="0"/>
              <a:t>3/22/2024</a:t>
            </a:fld>
            <a:endParaRPr lang="en-US"/>
          </a:p>
        </p:txBody>
      </p:sp>
      <p:sp>
        <p:nvSpPr>
          <p:cNvPr id="3" name="Footer Placeholder 2">
            <a:extLst>
              <a:ext uri="{FF2B5EF4-FFF2-40B4-BE49-F238E27FC236}">
                <a16:creationId xmlns:a16="http://schemas.microsoft.com/office/drawing/2014/main" id="{0B844E82-B844-4770-89F4-46A912663E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4DD686-CAA4-4FD4-BBA7-95955764BAA7}"/>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51284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6580-A1AF-40C0-93F7-F138D06BF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9B874-048B-4E30-AA17-33BF51375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E6B882-C572-4C91-966B-CFDF0A6A9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4A513-475C-4117-89BE-8F6B8E85195E}"/>
              </a:ext>
            </a:extLst>
          </p:cNvPr>
          <p:cNvSpPr>
            <a:spLocks noGrp="1"/>
          </p:cNvSpPr>
          <p:nvPr>
            <p:ph type="dt" sz="half" idx="10"/>
          </p:nvPr>
        </p:nvSpPr>
        <p:spPr/>
        <p:txBody>
          <a:bodyPr/>
          <a:lstStyle/>
          <a:p>
            <a:fld id="{46F5E640-3988-422A-BAA8-FBAF74A5AB2C}" type="datetimeFigureOut">
              <a:rPr lang="en-US" smtClean="0"/>
              <a:t>3/22/2024</a:t>
            </a:fld>
            <a:endParaRPr lang="en-US"/>
          </a:p>
        </p:txBody>
      </p:sp>
      <p:sp>
        <p:nvSpPr>
          <p:cNvPr id="6" name="Footer Placeholder 5">
            <a:extLst>
              <a:ext uri="{FF2B5EF4-FFF2-40B4-BE49-F238E27FC236}">
                <a16:creationId xmlns:a16="http://schemas.microsoft.com/office/drawing/2014/main" id="{CB792E9D-420C-43B6-A84F-BA69E0BF9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4CE3C-5DCA-49FD-8A8B-35E000678B6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98710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D039-E318-4A8B-A034-4E0A8EBAE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74F3B6-F859-4565-BE0E-C2AA3EEF5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4C2FF2-E963-4EFD-AE21-41C0B2DDE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DB5C9-082D-4663-A5F5-978F17317ED2}"/>
              </a:ext>
            </a:extLst>
          </p:cNvPr>
          <p:cNvSpPr>
            <a:spLocks noGrp="1"/>
          </p:cNvSpPr>
          <p:nvPr>
            <p:ph type="dt" sz="half" idx="10"/>
          </p:nvPr>
        </p:nvSpPr>
        <p:spPr/>
        <p:txBody>
          <a:bodyPr/>
          <a:lstStyle/>
          <a:p>
            <a:fld id="{46F5E640-3988-422A-BAA8-FBAF74A5AB2C}" type="datetimeFigureOut">
              <a:rPr lang="en-US" smtClean="0"/>
              <a:t>3/22/2024</a:t>
            </a:fld>
            <a:endParaRPr lang="en-US"/>
          </a:p>
        </p:txBody>
      </p:sp>
      <p:sp>
        <p:nvSpPr>
          <p:cNvPr id="6" name="Footer Placeholder 5">
            <a:extLst>
              <a:ext uri="{FF2B5EF4-FFF2-40B4-BE49-F238E27FC236}">
                <a16:creationId xmlns:a16="http://schemas.microsoft.com/office/drawing/2014/main" id="{A83C4D44-D527-4471-B28F-28D13BFAC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23C94-0504-4F97-A08F-40C3FA72A38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7246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3DE84-E747-4561-8B63-97109CFA3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9999A-C52A-4F89-884A-14721F151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F18F7-8D4A-4BA5-9F15-CDD9F0048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5E640-3988-422A-BAA8-FBAF74A5AB2C}" type="datetimeFigureOut">
              <a:rPr lang="en-US" smtClean="0"/>
              <a:t>3/22/2024</a:t>
            </a:fld>
            <a:endParaRPr lang="en-US"/>
          </a:p>
        </p:txBody>
      </p:sp>
      <p:sp>
        <p:nvSpPr>
          <p:cNvPr id="5" name="Footer Placeholder 4">
            <a:extLst>
              <a:ext uri="{FF2B5EF4-FFF2-40B4-BE49-F238E27FC236}">
                <a16:creationId xmlns:a16="http://schemas.microsoft.com/office/drawing/2014/main" id="{352AB72F-19D0-4946-8F2E-F5AD36104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A359C7-D308-4BEE-B995-73A827678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90F40-C090-47FF-9E44-0997E5EBDD3C}" type="slidenum">
              <a:rPr lang="en-US" smtClean="0"/>
              <a:t>‹#›</a:t>
            </a:fld>
            <a:endParaRPr lang="en-US"/>
          </a:p>
        </p:txBody>
      </p:sp>
    </p:spTree>
    <p:extLst>
      <p:ext uri="{BB962C8B-B14F-4D97-AF65-F5344CB8AC3E}">
        <p14:creationId xmlns:p14="http://schemas.microsoft.com/office/powerpoint/2010/main" val="344682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5.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amera&#10;&#10;Description automatically generated with low confidence">
            <a:extLst>
              <a:ext uri="{FF2B5EF4-FFF2-40B4-BE49-F238E27FC236}">
                <a16:creationId xmlns:a16="http://schemas.microsoft.com/office/drawing/2014/main" id="{E4A9691F-D9E0-47C4-93DE-59987768B647}"/>
              </a:ext>
            </a:extLst>
          </p:cNvPr>
          <p:cNvPicPr>
            <a:picLocks noChangeAspect="1"/>
          </p:cNvPicPr>
          <p:nvPr/>
        </p:nvPicPr>
        <p:blipFill rotWithShape="1">
          <a:blip r:embed="rId3"/>
          <a:srcRect t="7671" r="3622"/>
          <a:stretch/>
        </p:blipFill>
        <p:spPr>
          <a:xfrm>
            <a:off x="1467395" y="-6765"/>
            <a:ext cx="10724605" cy="6858000"/>
          </a:xfrm>
          <a:prstGeom prst="rect">
            <a:avLst/>
          </a:prstGeom>
        </p:spPr>
      </p:pic>
      <p:sp>
        <p:nvSpPr>
          <p:cNvPr id="8" name="Background - Solid">
            <a:extLst>
              <a:ext uri="{FF2B5EF4-FFF2-40B4-BE49-F238E27FC236}">
                <a16:creationId xmlns:a16="http://schemas.microsoft.com/office/drawing/2014/main" id="{056D9397-8354-2540-BA75-4F5FFA8E2948}"/>
              </a:ext>
            </a:extLst>
          </p:cNvPr>
          <p:cNvSpPr/>
          <p:nvPr/>
        </p:nvSpPr>
        <p:spPr>
          <a:xfrm>
            <a:off x="-24464" y="6765"/>
            <a:ext cx="153521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4"/>
          <a:srcRect l="68604" t="4387" r="-7305" b="37925"/>
          <a:stretch/>
        </p:blipFill>
        <p:spPr>
          <a:xfrm>
            <a:off x="-24467" y="3099618"/>
            <a:ext cx="1683934" cy="3765146"/>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333453" y="3805144"/>
            <a:ext cx="7534918" cy="242168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nchorCtr="0"/>
          <a:lstStyle/>
          <a:p>
            <a:r>
              <a:rPr lang="fr-FR" sz="4000" b="1">
                <a:solidFill>
                  <a:srgbClr val="55565A"/>
                </a:solidFill>
                <a:latin typeface="Arial Black" panose="020B0604020202020204" pitchFamily="34" charset="0"/>
                <a:cs typeface="Arial" panose="020B0604020202020204" pitchFamily="34" charset="0"/>
              </a:rPr>
              <a:t>Conseiller Leo </a:t>
            </a:r>
          </a:p>
          <a:p>
            <a:r>
              <a:rPr lang="fr-FR" sz="4000" b="1">
                <a:solidFill>
                  <a:srgbClr val="55565A"/>
                </a:solidFill>
                <a:latin typeface="Arial Black" panose="020B0604020202020204" pitchFamily="34" charset="0"/>
                <a:cs typeface="Arial" panose="020B0604020202020204" pitchFamily="34" charset="0"/>
              </a:rPr>
              <a:t>Formation et orientation</a:t>
            </a:r>
          </a:p>
          <a:p>
            <a:pPr>
              <a:lnSpc>
                <a:spcPct val="150000"/>
              </a:lnSpc>
            </a:pPr>
            <a:r>
              <a:rPr lang="fr-FR" sz="2800">
                <a:solidFill>
                  <a:srgbClr val="00AC69"/>
                </a:solidFill>
                <a:latin typeface="Arial" panose="020B0604020202020204" pitchFamily="34" charset="0"/>
                <a:cs typeface="Arial" panose="020B0604020202020204" pitchFamily="34" charset="0"/>
              </a:rPr>
              <a:t>LIONS INTERNATIONAL</a:t>
            </a:r>
          </a:p>
        </p:txBody>
      </p:sp>
      <p:pic>
        <p:nvPicPr>
          <p:cNvPr id="3" name="Picture 2">
            <a:extLst>
              <a:ext uri="{FF2B5EF4-FFF2-40B4-BE49-F238E27FC236}">
                <a16:creationId xmlns:a16="http://schemas.microsoft.com/office/drawing/2014/main" id="{2433EEC4-385F-3F4D-A9B7-D9FE43C78479}"/>
              </a:ext>
            </a:extLst>
          </p:cNvPr>
          <p:cNvPicPr>
            <a:picLocks noChangeAspect="1"/>
          </p:cNvPicPr>
          <p:nvPr/>
        </p:nvPicPr>
        <p:blipFill>
          <a:blip r:embed="rId5"/>
          <a:stretch>
            <a:fillRect/>
          </a:stretch>
        </p:blipFill>
        <p:spPr>
          <a:xfrm>
            <a:off x="6518014" y="5822296"/>
            <a:ext cx="1188293" cy="594146"/>
          </a:xfrm>
          <a:prstGeom prst="rect">
            <a:avLst/>
          </a:prstGeom>
        </p:spPr>
      </p:pic>
      <p:pic>
        <p:nvPicPr>
          <p:cNvPr id="9" name="Picture 8">
            <a:extLst>
              <a:ext uri="{FF2B5EF4-FFF2-40B4-BE49-F238E27FC236}">
                <a16:creationId xmlns:a16="http://schemas.microsoft.com/office/drawing/2014/main" id="{0F6A1B70-48D8-634D-ADB9-B9FF0F7009AB}"/>
              </a:ext>
            </a:extLst>
          </p:cNvPr>
          <p:cNvPicPr>
            <a:picLocks noChangeAspect="1"/>
          </p:cNvPicPr>
          <p:nvPr/>
        </p:nvPicPr>
        <p:blipFill>
          <a:blip r:embed="rId6"/>
          <a:stretch>
            <a:fillRect/>
          </a:stretch>
        </p:blipFill>
        <p:spPr>
          <a:xfrm>
            <a:off x="450448" y="489506"/>
            <a:ext cx="2120604" cy="2120604"/>
          </a:xfrm>
          <a:prstGeom prst="rect">
            <a:avLst/>
          </a:prstGeom>
        </p:spPr>
      </p:pic>
    </p:spTree>
    <p:extLst>
      <p:ext uri="{BB962C8B-B14F-4D97-AF65-F5344CB8AC3E}">
        <p14:creationId xmlns:p14="http://schemas.microsoft.com/office/powerpoint/2010/main" val="41135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10</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788761" y="496541"/>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3200">
                <a:solidFill>
                  <a:srgbClr val="55565A"/>
                </a:solidFill>
                <a:latin typeface="Arial"/>
                <a:ea typeface="ヒラギノ角ゴ Pro W3"/>
                <a:cs typeface="Arial"/>
              </a:rPr>
              <a:t>Entretenir le sens du collectif</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788761" y="1891213"/>
            <a:ext cx="8578922" cy="353943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Échangez quelques mots avec chaque Leo à chaque fois que vous vous réunissez. </a:t>
            </a:r>
          </a:p>
          <a:p>
            <a:pPr marL="457200" indent="-45720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Établissez des règles à suivre lors des réunions et rassemblements.</a:t>
            </a:r>
          </a:p>
          <a:p>
            <a:pPr marL="457200" indent="-457200">
              <a:buFont typeface="Arial" panose="020B0604020202020204" pitchFamily="34" charset="0"/>
              <a:buChar char="•"/>
            </a:pPr>
            <a:r>
              <a:rPr lang="fr-FR" sz="2800" dirty="0">
                <a:solidFill>
                  <a:srgbClr val="55565A"/>
                </a:solidFill>
                <a:latin typeface="Arial"/>
                <a:cs typeface="Arial"/>
              </a:rPr>
              <a:t>Chaque fois que vos </a:t>
            </a:r>
            <a:r>
              <a:rPr lang="fr-FR" sz="2800" dirty="0" err="1">
                <a:solidFill>
                  <a:srgbClr val="55565A"/>
                </a:solidFill>
                <a:latin typeface="Arial"/>
                <a:cs typeface="Arial"/>
              </a:rPr>
              <a:t>Leos</a:t>
            </a:r>
            <a:r>
              <a:rPr lang="fr-FR" sz="2800" dirty="0">
                <a:solidFill>
                  <a:srgbClr val="55565A"/>
                </a:solidFill>
                <a:latin typeface="Arial"/>
                <a:cs typeface="Arial"/>
              </a:rPr>
              <a:t> préparent ou effectuent une activité de service, veillez à ce chacun y joue un rôle basé sur ses aspirations et capacités.</a:t>
            </a:r>
          </a:p>
        </p:txBody>
      </p:sp>
      <p:sp>
        <p:nvSpPr>
          <p:cNvPr id="4" name="TextBox 3">
            <a:extLst>
              <a:ext uri="{FF2B5EF4-FFF2-40B4-BE49-F238E27FC236}">
                <a16:creationId xmlns:a16="http://schemas.microsoft.com/office/drawing/2014/main" id="{F24E2DB7-0A0A-EE3B-22F9-9BEFAD11DAEF}"/>
              </a:ext>
            </a:extLst>
          </p:cNvPr>
          <p:cNvSpPr txBox="1"/>
          <p:nvPr/>
        </p:nvSpPr>
        <p:spPr>
          <a:xfrm>
            <a:off x="8936182" y="6277914"/>
            <a:ext cx="1981200" cy="369332"/>
          </a:xfrm>
          <a:prstGeom prst="rect">
            <a:avLst/>
          </a:prstGeom>
          <a:noFill/>
        </p:spPr>
        <p:txBody>
          <a:bodyPr wrap="square" rtlCol="0">
            <a:spAutoFit/>
          </a:bodyPr>
          <a:lstStyle/>
          <a:p>
            <a:r>
              <a:rPr lang="fr-FR">
                <a:solidFill>
                  <a:srgbClr val="55565A"/>
                </a:solidFill>
                <a:latin typeface="Arial" panose="020B0604020202020204" pitchFamily="34" charset="0"/>
                <a:cs typeface="Arial" panose="020B0604020202020204" pitchFamily="34" charset="0"/>
              </a:rPr>
              <a:t>Adapté de</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361028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BBED3819-FAE7-AD45-B403-4E0D4B681E1F}"/>
              </a:ext>
            </a:extLst>
          </p:cNvPr>
          <p:cNvPicPr>
            <a:picLocks noChangeAspect="1"/>
          </p:cNvPicPr>
          <p:nvPr/>
        </p:nvPicPr>
        <p:blipFill>
          <a:blip r:embed="rId3"/>
          <a:stretch>
            <a:fillRect/>
          </a:stretch>
        </p:blipFill>
        <p:spPr>
          <a:xfrm>
            <a:off x="8334375" y="0"/>
            <a:ext cx="3857625" cy="6858000"/>
          </a:xfrm>
          <a:prstGeom prst="rect">
            <a:avLst/>
          </a:prstGeom>
        </p:spPr>
      </p:pic>
      <p:pic>
        <p:nvPicPr>
          <p:cNvPr id="11" name="Picture 10">
            <a:extLst>
              <a:ext uri="{FF2B5EF4-FFF2-40B4-BE49-F238E27FC236}">
                <a16:creationId xmlns:a16="http://schemas.microsoft.com/office/drawing/2014/main" id="{5C582622-8BAF-2940-84F1-8C90B13D96F3}"/>
              </a:ext>
            </a:extLst>
          </p:cNvPr>
          <p:cNvPicPr>
            <a:picLocks noChangeAspect="1"/>
          </p:cNvPicPr>
          <p:nvPr/>
        </p:nvPicPr>
        <p:blipFill rotWithShape="1">
          <a:blip r:embed="rId4"/>
          <a:srcRect l="68604" t="4387" r="-7305" b="37925"/>
          <a:stretch/>
        </p:blipFill>
        <p:spPr>
          <a:xfrm rot="10800000">
            <a:off x="10508066" y="0"/>
            <a:ext cx="1683934" cy="3765146"/>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11</a:t>
            </a:fld>
            <a:endParaRPr lang="en-US" sz="1000">
              <a:solidFill>
                <a:schemeClr val="bg1"/>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991895" y="91816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3200">
                <a:solidFill>
                  <a:srgbClr val="616262"/>
                </a:solidFill>
                <a:latin typeface="Arial" panose="020B0604020202020204" pitchFamily="34" charset="0"/>
                <a:cs typeface="Arial" panose="020B0604020202020204" pitchFamily="34" charset="0"/>
              </a:rPr>
              <a:t>Esprit d’équipe</a:t>
            </a:r>
          </a:p>
        </p:txBody>
      </p:sp>
      <p:pic>
        <p:nvPicPr>
          <p:cNvPr id="16" name="Picture 15">
            <a:extLst>
              <a:ext uri="{FF2B5EF4-FFF2-40B4-BE49-F238E27FC236}">
                <a16:creationId xmlns:a16="http://schemas.microsoft.com/office/drawing/2014/main" id="{E36BB3E6-B9BC-3849-A15D-CDFFEE44AFF9}"/>
              </a:ext>
            </a:extLst>
          </p:cNvPr>
          <p:cNvPicPr>
            <a:picLocks noChangeAspect="1"/>
          </p:cNvPicPr>
          <p:nvPr/>
        </p:nvPicPr>
        <p:blipFill rotWithShape="1">
          <a:blip r:embed="rId5"/>
          <a:srcRect l="15744" b="4901"/>
          <a:stretch/>
        </p:blipFill>
        <p:spPr>
          <a:xfrm rot="10800000" flipH="1">
            <a:off x="1" y="-3785"/>
            <a:ext cx="991893" cy="1679305"/>
          </a:xfrm>
          <a:prstGeom prst="rect">
            <a:avLst/>
          </a:prstGeom>
        </p:spPr>
      </p:pic>
      <p:pic>
        <p:nvPicPr>
          <p:cNvPr id="18" name="Picture 17">
            <a:extLst>
              <a:ext uri="{FF2B5EF4-FFF2-40B4-BE49-F238E27FC236}">
                <a16:creationId xmlns:a16="http://schemas.microsoft.com/office/drawing/2014/main" id="{CD02E65A-00DE-3547-8F86-EE1324189F92}"/>
              </a:ext>
            </a:extLst>
          </p:cNvPr>
          <p:cNvPicPr>
            <a:picLocks noChangeAspect="1"/>
          </p:cNvPicPr>
          <p:nvPr/>
        </p:nvPicPr>
        <p:blipFill rotWithShape="1">
          <a:blip r:embed="rId6"/>
          <a:srcRect l="16530" t="2053" r="10928" b="4800"/>
          <a:stretch/>
        </p:blipFill>
        <p:spPr>
          <a:xfrm>
            <a:off x="0" y="2360950"/>
            <a:ext cx="2334818" cy="4497050"/>
          </a:xfrm>
          <a:prstGeom prst="rect">
            <a:avLst/>
          </a:prstGeom>
        </p:spPr>
      </p:pic>
      <p:pic>
        <p:nvPicPr>
          <p:cNvPr id="22" name="Picture 21">
            <a:extLst>
              <a:ext uri="{FF2B5EF4-FFF2-40B4-BE49-F238E27FC236}">
                <a16:creationId xmlns:a16="http://schemas.microsoft.com/office/drawing/2014/main" id="{AB4194CD-7E8A-1B47-96D7-383EC0E157B8}"/>
              </a:ext>
            </a:extLst>
          </p:cNvPr>
          <p:cNvPicPr>
            <a:picLocks noChangeAspect="1"/>
          </p:cNvPicPr>
          <p:nvPr/>
        </p:nvPicPr>
        <p:blipFill>
          <a:blip r:embed="rId7"/>
          <a:stretch>
            <a:fillRect/>
          </a:stretch>
        </p:blipFill>
        <p:spPr>
          <a:xfrm>
            <a:off x="7670905" y="5737257"/>
            <a:ext cx="1326937" cy="663469"/>
          </a:xfrm>
          <a:prstGeom prst="rect">
            <a:avLst/>
          </a:prstGeom>
        </p:spPr>
      </p:pic>
      <p:sp>
        <p:nvSpPr>
          <p:cNvPr id="2" name="TextBox 1">
            <a:extLst>
              <a:ext uri="{FF2B5EF4-FFF2-40B4-BE49-F238E27FC236}">
                <a16:creationId xmlns:a16="http://schemas.microsoft.com/office/drawing/2014/main" id="{AC832203-33A9-BBCE-24B9-ADBBEADEA7B2}"/>
              </a:ext>
            </a:extLst>
          </p:cNvPr>
          <p:cNvSpPr txBox="1"/>
          <p:nvPr/>
        </p:nvSpPr>
        <p:spPr>
          <a:xfrm>
            <a:off x="1040980" y="1674642"/>
            <a:ext cx="6935057" cy="2246769"/>
          </a:xfrm>
          <a:prstGeom prst="rect">
            <a:avLst/>
          </a:prstGeom>
          <a:noFill/>
        </p:spPr>
        <p:txBody>
          <a:bodyPr wrap="square" lIns="91440" tIns="45720" rIns="91440" bIns="45720" rtlCol="0" anchor="t">
            <a:spAutoFit/>
          </a:bodyPr>
          <a:lstStyle/>
          <a:p>
            <a:r>
              <a:rPr lang="fr-FR" sz="2800" dirty="0">
                <a:solidFill>
                  <a:srgbClr val="55565A"/>
                </a:solidFill>
                <a:latin typeface="Arial" panose="020B0604020202020204" pitchFamily="34" charset="0"/>
                <a:cs typeface="Arial" panose="020B0604020202020204" pitchFamily="34" charset="0"/>
              </a:rPr>
              <a:t>Créez des occasions d’apprendre à se connaître les uns les autres.</a:t>
            </a:r>
          </a:p>
          <a:p>
            <a:endParaRPr lang="en-US" sz="2800" dirty="0">
              <a:solidFill>
                <a:srgbClr val="55565A"/>
              </a:solidFill>
              <a:latin typeface="Arial" panose="020B0604020202020204" pitchFamily="34" charset="0"/>
              <a:cs typeface="Arial" panose="020B0604020202020204" pitchFamily="34" charset="0"/>
            </a:endParaRPr>
          </a:p>
          <a:p>
            <a:r>
              <a:rPr lang="fr-FR" sz="2800" dirty="0">
                <a:solidFill>
                  <a:srgbClr val="55565A"/>
                </a:solidFill>
                <a:latin typeface="Arial"/>
                <a:cs typeface="Arial"/>
              </a:rPr>
              <a:t>Menez des activités qui stimulent les échanges et renforcent l'esprit d'équipe.</a:t>
            </a:r>
          </a:p>
        </p:txBody>
      </p:sp>
      <p:pic>
        <p:nvPicPr>
          <p:cNvPr id="3" name="Picture 2">
            <a:extLst>
              <a:ext uri="{FF2B5EF4-FFF2-40B4-BE49-F238E27FC236}">
                <a16:creationId xmlns:a16="http://schemas.microsoft.com/office/drawing/2014/main" id="{9D9945CF-EF95-54DE-B377-FBCB3E38FCE4}"/>
              </a:ext>
            </a:extLst>
          </p:cNvPr>
          <p:cNvPicPr>
            <a:picLocks noChangeAspect="1"/>
          </p:cNvPicPr>
          <p:nvPr/>
        </p:nvPicPr>
        <p:blipFill>
          <a:blip r:embed="rId8"/>
          <a:stretch>
            <a:fillRect/>
          </a:stretch>
        </p:blipFill>
        <p:spPr>
          <a:xfrm>
            <a:off x="0" y="5299794"/>
            <a:ext cx="1558206" cy="1558206"/>
          </a:xfrm>
          <a:prstGeom prst="rect">
            <a:avLst/>
          </a:prstGeom>
        </p:spPr>
      </p:pic>
    </p:spTree>
    <p:extLst>
      <p:ext uri="{BB962C8B-B14F-4D97-AF65-F5344CB8AC3E}">
        <p14:creationId xmlns:p14="http://schemas.microsoft.com/office/powerpoint/2010/main" val="10452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1"/>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1"/>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12</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86602" y="1005605"/>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3200">
                <a:solidFill>
                  <a:srgbClr val="55565A"/>
                </a:solidFill>
              </a:rPr>
              <a:t>Bien commencer l’année Leo</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sp>
        <p:nvSpPr>
          <p:cNvPr id="2" name="TextBox 1">
            <a:extLst>
              <a:ext uri="{FF2B5EF4-FFF2-40B4-BE49-F238E27FC236}">
                <a16:creationId xmlns:a16="http://schemas.microsoft.com/office/drawing/2014/main" id="{AC6D9DC2-2D7F-DD79-C964-F94D03F72DB5}"/>
              </a:ext>
            </a:extLst>
          </p:cNvPr>
          <p:cNvSpPr txBox="1"/>
          <p:nvPr/>
        </p:nvSpPr>
        <p:spPr>
          <a:xfrm>
            <a:off x="852754" y="1583053"/>
            <a:ext cx="9222168"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Aidez les </a:t>
            </a:r>
            <a:r>
              <a:rPr lang="fr-FR" sz="2800" dirty="0" err="1">
                <a:solidFill>
                  <a:srgbClr val="55565A"/>
                </a:solidFill>
                <a:latin typeface="Arial" panose="020B0604020202020204" pitchFamily="34" charset="0"/>
                <a:cs typeface="Arial" panose="020B0604020202020204" pitchFamily="34" charset="0"/>
              </a:rPr>
              <a:t>Leos</a:t>
            </a:r>
            <a:r>
              <a:rPr lang="fr-FR" sz="2800" dirty="0">
                <a:solidFill>
                  <a:srgbClr val="55565A"/>
                </a:solidFill>
                <a:latin typeface="Arial" panose="020B0604020202020204" pitchFamily="34" charset="0"/>
                <a:cs typeface="Arial" panose="020B0604020202020204" pitchFamily="34" charset="0"/>
              </a:rPr>
              <a:t> à faire connaissance et à vous connaître.</a:t>
            </a:r>
          </a:p>
          <a:p>
            <a:pPr marL="285750" indent="-28575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Établissez collectivement des règles.</a:t>
            </a:r>
          </a:p>
          <a:p>
            <a:pPr marL="285750" indent="-28575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Faire connaître l'histoire de la filière Leo Clubs et la devise LEO. </a:t>
            </a:r>
          </a:p>
          <a:p>
            <a:pPr marL="285750" indent="-28575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Mettez en place l’élection et la formation des officiels.</a:t>
            </a:r>
          </a:p>
          <a:p>
            <a:pPr marL="285750" indent="-285750">
              <a:buFont typeface="Arial" panose="020B0604020202020204" pitchFamily="34" charset="0"/>
              <a:buChar char="•"/>
            </a:pPr>
            <a:r>
              <a:rPr lang="fr-FR" sz="2800" dirty="0">
                <a:solidFill>
                  <a:srgbClr val="55565A"/>
                </a:solidFill>
                <a:latin typeface="Arial"/>
                <a:cs typeface="Arial"/>
              </a:rPr>
              <a:t>Discutez de leurs intentions pour l’année.</a:t>
            </a:r>
          </a:p>
        </p:txBody>
      </p:sp>
      <p:pic>
        <p:nvPicPr>
          <p:cNvPr id="3" name="Picture 2">
            <a:extLst>
              <a:ext uri="{FF2B5EF4-FFF2-40B4-BE49-F238E27FC236}">
                <a16:creationId xmlns:a16="http://schemas.microsoft.com/office/drawing/2014/main" id="{3FC98050-1E8D-CDC9-A970-A06EDEFA4193}"/>
              </a:ext>
            </a:extLst>
          </p:cNvPr>
          <p:cNvPicPr>
            <a:picLocks noChangeAspect="1"/>
          </p:cNvPicPr>
          <p:nvPr/>
        </p:nvPicPr>
        <p:blipFill>
          <a:blip r:embed="rId5"/>
          <a:stretch>
            <a:fillRect/>
          </a:stretch>
        </p:blipFill>
        <p:spPr>
          <a:xfrm>
            <a:off x="10508066" y="324368"/>
            <a:ext cx="1558206" cy="1558206"/>
          </a:xfrm>
          <a:prstGeom prst="rect">
            <a:avLst/>
          </a:prstGeom>
        </p:spPr>
      </p:pic>
    </p:spTree>
    <p:extLst>
      <p:ext uri="{BB962C8B-B14F-4D97-AF65-F5344CB8AC3E}">
        <p14:creationId xmlns:p14="http://schemas.microsoft.com/office/powerpoint/2010/main" val="410500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13</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155307" y="625911"/>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3200" dirty="0">
                <a:solidFill>
                  <a:srgbClr val="616262"/>
                </a:solidFill>
                <a:latin typeface="Arial" panose="020B0604020202020204" pitchFamily="34" charset="0"/>
                <a:cs typeface="Arial" panose="020B0604020202020204" pitchFamily="34" charset="0"/>
              </a:rPr>
              <a:t>Former les </a:t>
            </a:r>
            <a:r>
              <a:rPr lang="fr-FR" sz="3200" dirty="0" err="1">
                <a:solidFill>
                  <a:srgbClr val="616262"/>
                </a:solidFill>
                <a:latin typeface="Arial" panose="020B0604020202020204" pitchFamily="34" charset="0"/>
                <a:cs typeface="Arial" panose="020B0604020202020204" pitchFamily="34" charset="0"/>
              </a:rPr>
              <a:t>Leos</a:t>
            </a:r>
            <a:r>
              <a:rPr lang="fr-FR" sz="3200" dirty="0">
                <a:solidFill>
                  <a:srgbClr val="616262"/>
                </a:solidFill>
                <a:latin typeface="Arial" panose="020B0604020202020204" pitchFamily="34" charset="0"/>
                <a:cs typeface="Arial" panose="020B0604020202020204" pitchFamily="34" charset="0"/>
              </a:rPr>
              <a:t> au leadership</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7C3DC37A-0B9D-FB11-0138-9DC898D412F5}"/>
              </a:ext>
            </a:extLst>
          </p:cNvPr>
          <p:cNvSpPr txBox="1"/>
          <p:nvPr/>
        </p:nvSpPr>
        <p:spPr>
          <a:xfrm>
            <a:off x="2155307" y="1489902"/>
            <a:ext cx="9698026" cy="526297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FR" sz="2800" dirty="0">
                <a:solidFill>
                  <a:srgbClr val="55565A"/>
                </a:solidFill>
                <a:latin typeface="Arial"/>
                <a:cs typeface="Arial"/>
              </a:rPr>
              <a:t>Encadrez les attentes. </a:t>
            </a:r>
          </a:p>
          <a:p>
            <a:pPr marL="285750" indent="-285750">
              <a:buFont typeface="Arial" panose="020B0604020202020204" pitchFamily="34" charset="0"/>
              <a:buChar char="•"/>
            </a:pPr>
            <a:r>
              <a:rPr lang="fr-FR" sz="2800" dirty="0">
                <a:solidFill>
                  <a:srgbClr val="55565A"/>
                </a:solidFill>
                <a:latin typeface="Arial"/>
                <a:cs typeface="Arial"/>
              </a:rPr>
              <a:t>Repérez les talents et mettez-les à profit.</a:t>
            </a:r>
          </a:p>
          <a:p>
            <a:pPr marL="285750" indent="-28575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Veillez à ce que chacun ait sa mission ou son rôle à jouer.</a:t>
            </a:r>
          </a:p>
          <a:p>
            <a:pPr marL="285750" indent="-28575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Dressez une liste de souhaits pour l'année.  </a:t>
            </a:r>
          </a:p>
          <a:p>
            <a:pPr marL="285750" indent="-28575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Occasionnez des interactions entre tous les membres du groupe.</a:t>
            </a:r>
          </a:p>
          <a:p>
            <a:pPr marL="285750" indent="-285750">
              <a:buFont typeface="Arial" panose="020B0604020202020204" pitchFamily="34" charset="0"/>
              <a:buChar char="•"/>
            </a:pPr>
            <a:r>
              <a:rPr lang="fr-FR" sz="2800" dirty="0">
                <a:solidFill>
                  <a:srgbClr val="55565A"/>
                </a:solidFill>
                <a:latin typeface="Arial"/>
                <a:cs typeface="Arial"/>
              </a:rPr>
              <a:t>Soyez </a:t>
            </a:r>
            <a:r>
              <a:rPr lang="fr-FR" sz="2800" dirty="0" err="1">
                <a:solidFill>
                  <a:srgbClr val="55565A"/>
                </a:solidFill>
                <a:latin typeface="Arial"/>
                <a:cs typeface="Arial"/>
              </a:rPr>
              <a:t>ouvert·e</a:t>
            </a:r>
            <a:r>
              <a:rPr lang="fr-FR" sz="2800" dirty="0">
                <a:solidFill>
                  <a:srgbClr val="55565A"/>
                </a:solidFill>
                <a:latin typeface="Arial"/>
                <a:cs typeface="Arial"/>
              </a:rPr>
              <a:t> aux idées neuves.</a:t>
            </a:r>
          </a:p>
          <a:p>
            <a:pPr marL="285750" indent="-285750">
              <a:buFont typeface="Arial" panose="020B0604020202020204" pitchFamily="34" charset="0"/>
              <a:buChar char="•"/>
            </a:pPr>
            <a:r>
              <a:rPr lang="fr-FR" sz="2800" dirty="0">
                <a:solidFill>
                  <a:srgbClr val="55565A"/>
                </a:solidFill>
                <a:latin typeface="Arial"/>
                <a:cs typeface="Arial"/>
              </a:rPr>
              <a:t>Entrainez-les à répondre des résultats et à accepter les échecs.</a:t>
            </a:r>
          </a:p>
          <a:p>
            <a:pPr marL="285750" indent="-28575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Donnez immédiatement des retours.  </a:t>
            </a:r>
          </a:p>
          <a:p>
            <a:pPr marL="285750" indent="-28575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Laissez vos </a:t>
            </a:r>
            <a:r>
              <a:rPr lang="fr-FR" sz="2800" dirty="0" err="1">
                <a:solidFill>
                  <a:srgbClr val="55565A"/>
                </a:solidFill>
                <a:latin typeface="Arial" panose="020B0604020202020204" pitchFamily="34" charset="0"/>
                <a:cs typeface="Arial" panose="020B0604020202020204" pitchFamily="34" charset="0"/>
              </a:rPr>
              <a:t>Leos</a:t>
            </a:r>
            <a:r>
              <a:rPr lang="fr-FR" sz="2800" dirty="0">
                <a:solidFill>
                  <a:srgbClr val="55565A"/>
                </a:solidFill>
                <a:latin typeface="Arial" panose="020B0604020202020204" pitchFamily="34" charset="0"/>
                <a:cs typeface="Arial" panose="020B0604020202020204" pitchFamily="34" charset="0"/>
              </a:rPr>
              <a:t> décider de comment communiquer entre eux.</a:t>
            </a:r>
          </a:p>
        </p:txBody>
      </p:sp>
    </p:spTree>
    <p:extLst>
      <p:ext uri="{BB962C8B-B14F-4D97-AF65-F5344CB8AC3E}">
        <p14:creationId xmlns:p14="http://schemas.microsoft.com/office/powerpoint/2010/main" val="93892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716591" y="342900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fr-FR" sz="4000" b="1" dirty="0">
                <a:solidFill>
                  <a:schemeClr val="bg1">
                    <a:alpha val="99000"/>
                  </a:schemeClr>
                </a:solidFill>
                <a:latin typeface="Arial Black" panose="020B0604020202020204" pitchFamily="34" charset="0"/>
                <a:ea typeface="Arial" charset="0"/>
                <a:cs typeface="Arial Black" panose="020B0604020202020204" pitchFamily="34" charset="0"/>
              </a:rPr>
              <a:t>Conseils de conseillers</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14</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14158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BCAB-BED4-E74A-A953-6B4C978A6B7E}"/>
              </a:ext>
            </a:extLst>
          </p:cNvPr>
          <p:cNvPicPr>
            <a:picLocks noChangeAspect="1"/>
          </p:cNvPicPr>
          <p:nvPr/>
        </p:nvPicPr>
        <p:blipFill>
          <a:blip r:embed="rId3">
            <a:extLst>
              <a:ext uri="{28A0092B-C50C-407E-A947-70E740481C1C}">
                <a14:useLocalDpi xmlns:a14="http://schemas.microsoft.com/office/drawing/2010/main" val="0"/>
              </a:ext>
            </a:extLst>
          </a:blip>
          <a:srcRect l="16316" r="16316"/>
          <a:stretch/>
        </p:blipFill>
        <p:spPr>
          <a:xfrm>
            <a:off x="-1" y="11102"/>
            <a:ext cx="4724399" cy="6839266"/>
          </a:xfrm>
          <a:prstGeom prst="rect">
            <a:avLst/>
          </a:prstGeom>
        </p:spPr>
      </p:pic>
      <p:sp>
        <p:nvSpPr>
          <p:cNvPr id="35" name="Background - Solid">
            <a:extLst>
              <a:ext uri="{FF2B5EF4-FFF2-40B4-BE49-F238E27FC236}">
                <a16:creationId xmlns:a16="http://schemas.microsoft.com/office/drawing/2014/main" id="{41C1D83A-F4A2-774F-8E54-C1FAE3EFE604}"/>
              </a:ext>
            </a:extLst>
          </p:cNvPr>
          <p:cNvSpPr/>
          <p:nvPr/>
        </p:nvSpPr>
        <p:spPr>
          <a:xfrm>
            <a:off x="4724400" y="17771"/>
            <a:ext cx="7467600" cy="684022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4"/>
          <a:srcRect l="68604" t="4387" r="-7305" b="37925"/>
          <a:stretch/>
        </p:blipFill>
        <p:spPr>
          <a:xfrm rot="10800000">
            <a:off x="10508066" y="7632"/>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15</a:t>
            </a:fld>
            <a:endParaRPr lang="en-US" sz="1000">
              <a:solidFill>
                <a:schemeClr val="bg1"/>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5"/>
          <a:srcRect l="15744" b="4901"/>
          <a:stretch/>
        </p:blipFill>
        <p:spPr>
          <a:xfrm rot="10800000" flipH="1">
            <a:off x="0" y="7632"/>
            <a:ext cx="991893" cy="1679305"/>
          </a:xfrm>
          <a:prstGeom prst="rect">
            <a:avLst/>
          </a:prstGeom>
        </p:spPr>
      </p:pic>
      <p:sp>
        <p:nvSpPr>
          <p:cNvPr id="11" name="TextBox 10">
            <a:extLst>
              <a:ext uri="{FF2B5EF4-FFF2-40B4-BE49-F238E27FC236}">
                <a16:creationId xmlns:a16="http://schemas.microsoft.com/office/drawing/2014/main" id="{8F6C09F4-01B5-4E2C-9253-481D8E1A3E0A}"/>
              </a:ext>
            </a:extLst>
          </p:cNvPr>
          <p:cNvSpPr txBox="1"/>
          <p:nvPr/>
        </p:nvSpPr>
        <p:spPr>
          <a:xfrm>
            <a:off x="5270753" y="847285"/>
            <a:ext cx="6374893" cy="3831818"/>
          </a:xfrm>
          <a:prstGeom prst="rect">
            <a:avLst/>
          </a:prstGeom>
          <a:noFill/>
        </p:spPr>
        <p:txBody>
          <a:bodyPr wrap="square">
            <a:spAutoFit/>
          </a:bodyPr>
          <a:lstStyle/>
          <a:p>
            <a:pPr>
              <a:spcAft>
                <a:spcPts val="600"/>
              </a:spcAft>
            </a:pPr>
            <a:r>
              <a:rPr lang="fr-FR" sz="3200" b="1" dirty="0">
                <a:solidFill>
                  <a:schemeClr val="bg1"/>
                </a:solidFill>
                <a:latin typeface="Arial" panose="020B0604020202020204" pitchFamily="34" charset="0"/>
                <a:cs typeface="Arial" panose="020B0604020202020204" pitchFamily="34" charset="0"/>
              </a:rPr>
              <a:t>Climat positif</a:t>
            </a:r>
          </a:p>
          <a:p>
            <a:pPr>
              <a:spcAft>
                <a:spcPts val="600"/>
              </a:spcAft>
            </a:pPr>
            <a:endParaRPr lang="fr-FR" sz="3200" b="1" dirty="0">
              <a:solidFill>
                <a:schemeClr val="bg1"/>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Se sentir chez soi  </a:t>
            </a:r>
          </a:p>
          <a:p>
            <a:pPr marL="342900" indent="-342900">
              <a:spcAft>
                <a:spcPts val="600"/>
              </a:spcAft>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Environnement neutre  </a:t>
            </a:r>
          </a:p>
          <a:p>
            <a:pPr marL="342900" indent="-342900">
              <a:spcAft>
                <a:spcPts val="600"/>
              </a:spcAft>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Échanges d’idées  </a:t>
            </a:r>
          </a:p>
          <a:p>
            <a:pPr marL="342900" indent="-342900">
              <a:spcAft>
                <a:spcPts val="600"/>
              </a:spcAft>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Ambiance joyeuse  </a:t>
            </a:r>
          </a:p>
          <a:p>
            <a:pPr marL="342900" indent="-342900">
              <a:spcAft>
                <a:spcPts val="600"/>
              </a:spcAft>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Du pain et des jeux</a:t>
            </a:r>
          </a:p>
          <a:p>
            <a:pPr marL="342900" indent="-342900">
              <a:spcAft>
                <a:spcPts val="600"/>
              </a:spcAft>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Fête de fin d'année  </a:t>
            </a:r>
          </a:p>
        </p:txBody>
      </p:sp>
      <p:pic>
        <p:nvPicPr>
          <p:cNvPr id="10" name="Picture 9">
            <a:extLst>
              <a:ext uri="{FF2B5EF4-FFF2-40B4-BE49-F238E27FC236}">
                <a16:creationId xmlns:a16="http://schemas.microsoft.com/office/drawing/2014/main" id="{0F0A4A53-AA7C-1543-94B0-66EC92BE9D17}"/>
              </a:ext>
            </a:extLst>
          </p:cNvPr>
          <p:cNvPicPr>
            <a:picLocks noChangeAspect="1"/>
          </p:cNvPicPr>
          <p:nvPr/>
        </p:nvPicPr>
        <p:blipFill>
          <a:blip r:embed="rId6"/>
          <a:stretch>
            <a:fillRect/>
          </a:stretch>
        </p:blipFill>
        <p:spPr>
          <a:xfrm>
            <a:off x="4073182" y="5737256"/>
            <a:ext cx="1326937" cy="663469"/>
          </a:xfrm>
          <a:prstGeom prst="rect">
            <a:avLst/>
          </a:prstGeom>
        </p:spPr>
      </p:pic>
      <p:pic>
        <p:nvPicPr>
          <p:cNvPr id="2" name="Picture 1">
            <a:extLst>
              <a:ext uri="{FF2B5EF4-FFF2-40B4-BE49-F238E27FC236}">
                <a16:creationId xmlns:a16="http://schemas.microsoft.com/office/drawing/2014/main" id="{B874AF0B-C23A-BA0A-1991-9B685CAC5A4E}"/>
              </a:ext>
            </a:extLst>
          </p:cNvPr>
          <p:cNvPicPr>
            <a:picLocks noChangeAspect="1"/>
          </p:cNvPicPr>
          <p:nvPr/>
        </p:nvPicPr>
        <p:blipFill>
          <a:blip r:embed="rId7"/>
          <a:stretch>
            <a:fillRect/>
          </a:stretch>
        </p:blipFill>
        <p:spPr>
          <a:xfrm>
            <a:off x="10633794" y="5450863"/>
            <a:ext cx="1558206" cy="1558206"/>
          </a:xfrm>
          <a:prstGeom prst="rect">
            <a:avLst/>
          </a:prstGeom>
        </p:spPr>
      </p:pic>
    </p:spTree>
    <p:extLst>
      <p:ext uri="{BB962C8B-B14F-4D97-AF65-F5344CB8AC3E}">
        <p14:creationId xmlns:p14="http://schemas.microsoft.com/office/powerpoint/2010/main" val="272532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16</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3200">
                <a:solidFill>
                  <a:srgbClr val="616262"/>
                </a:solidFill>
                <a:latin typeface="Arial" panose="020B0604020202020204" pitchFamily="34" charset="0"/>
                <a:cs typeface="Arial" panose="020B0604020202020204" pitchFamily="34" charset="0"/>
              </a:rPr>
              <a:t>Travail en groupes</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4EF67F69-8CD3-E5D4-8E4F-CE4FD7D90B90}"/>
              </a:ext>
            </a:extLst>
          </p:cNvPr>
          <p:cNvSpPr txBox="1"/>
          <p:nvPr/>
        </p:nvSpPr>
        <p:spPr>
          <a:xfrm>
            <a:off x="2155307" y="2082566"/>
            <a:ext cx="9381849"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Formez des commissions chaque fois que cela est utile.</a:t>
            </a:r>
          </a:p>
          <a:p>
            <a:pPr marL="914400" lvl="1" indent="-457200">
              <a:buFont typeface="Courier New" panose="02070309020205020404" pitchFamily="49" charset="0"/>
              <a:buChar char="o"/>
            </a:pPr>
            <a:r>
              <a:rPr lang="fr-FR" sz="2800" dirty="0">
                <a:solidFill>
                  <a:srgbClr val="55565A"/>
                </a:solidFill>
                <a:latin typeface="Arial" panose="020B0604020202020204" pitchFamily="34" charset="0"/>
                <a:cs typeface="Arial" panose="020B0604020202020204" pitchFamily="34" charset="0"/>
              </a:rPr>
              <a:t>Laissez vos </a:t>
            </a:r>
            <a:r>
              <a:rPr lang="fr-FR" sz="2800" dirty="0" err="1">
                <a:solidFill>
                  <a:srgbClr val="55565A"/>
                </a:solidFill>
                <a:latin typeface="Arial" panose="020B0604020202020204" pitchFamily="34" charset="0"/>
                <a:cs typeface="Arial" panose="020B0604020202020204" pitchFamily="34" charset="0"/>
              </a:rPr>
              <a:t>Leos</a:t>
            </a:r>
            <a:r>
              <a:rPr lang="fr-FR" sz="2800" dirty="0">
                <a:solidFill>
                  <a:srgbClr val="55565A"/>
                </a:solidFill>
                <a:latin typeface="Arial" panose="020B0604020202020204" pitchFamily="34" charset="0"/>
                <a:cs typeface="Arial" panose="020B0604020202020204" pitchFamily="34" charset="0"/>
              </a:rPr>
              <a:t> suivre leurs aspirations.</a:t>
            </a:r>
          </a:p>
          <a:p>
            <a:pPr marL="285750" indent="-28575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Pour les discussions en réunion, trouvez des façons créatives de former des groupes et briser les cliques.  </a:t>
            </a:r>
          </a:p>
          <a:p>
            <a:pPr marL="285750" indent="-28575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Établissez ensemble les normes du travail d’équipe.  </a:t>
            </a:r>
          </a:p>
          <a:p>
            <a:pPr marL="285750" indent="-285750">
              <a:buFont typeface="Arial" panose="020B0604020202020204" pitchFamily="34" charset="0"/>
              <a:buChar char="•"/>
            </a:pPr>
            <a:r>
              <a:rPr lang="fr-FR" sz="2800" dirty="0">
                <a:solidFill>
                  <a:srgbClr val="55565A"/>
                </a:solidFill>
                <a:latin typeface="Arial"/>
                <a:cs typeface="Arial"/>
              </a:rPr>
              <a:t>Encouragez tout le monde à participer et à proposer des idées.</a:t>
            </a:r>
          </a:p>
          <a:p>
            <a:pPr marL="285750" indent="-285750">
              <a:buFont typeface="Arial" panose="020B0604020202020204" pitchFamily="34" charset="0"/>
              <a:buChar char="•"/>
            </a:pPr>
            <a:r>
              <a:rPr lang="fr-FR" sz="2800" dirty="0">
                <a:solidFill>
                  <a:srgbClr val="55565A"/>
                </a:solidFill>
                <a:latin typeface="Arial"/>
                <a:cs typeface="Arial"/>
              </a:rPr>
              <a:t>Soutenez les idées neuves.</a:t>
            </a:r>
          </a:p>
        </p:txBody>
      </p:sp>
    </p:spTree>
    <p:extLst>
      <p:ext uri="{BB962C8B-B14F-4D97-AF65-F5344CB8AC3E}">
        <p14:creationId xmlns:p14="http://schemas.microsoft.com/office/powerpoint/2010/main" val="40472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17</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2155307" y="927257"/>
            <a:ext cx="902099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3200">
                <a:solidFill>
                  <a:srgbClr val="616262"/>
                </a:solidFill>
              </a:rPr>
              <a:t>Écoute active</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graphicFrame>
        <p:nvGraphicFramePr>
          <p:cNvPr id="4" name="Diagram 3">
            <a:extLst>
              <a:ext uri="{FF2B5EF4-FFF2-40B4-BE49-F238E27FC236}">
                <a16:creationId xmlns:a16="http://schemas.microsoft.com/office/drawing/2014/main" id="{E392A8A8-D904-F748-8D18-47BA2E31531B}"/>
              </a:ext>
            </a:extLst>
          </p:cNvPr>
          <p:cNvGraphicFramePr/>
          <p:nvPr>
            <p:extLst>
              <p:ext uri="{D42A27DB-BD31-4B8C-83A1-F6EECF244321}">
                <p14:modId xmlns:p14="http://schemas.microsoft.com/office/powerpoint/2010/main" val="1138749185"/>
              </p:ext>
            </p:extLst>
          </p:nvPr>
        </p:nvGraphicFramePr>
        <p:xfrm>
          <a:off x="495947" y="492054"/>
          <a:ext cx="10760380" cy="7173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BBE438B-578A-9F4E-A64F-69BC77CF2110}"/>
              </a:ext>
            </a:extLst>
          </p:cNvPr>
          <p:cNvPicPr>
            <a:picLocks noChangeAspect="1"/>
          </p:cNvPicPr>
          <p:nvPr/>
        </p:nvPicPr>
        <p:blipFill>
          <a:blip r:embed="rId10"/>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186544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18</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3200">
                <a:solidFill>
                  <a:srgbClr val="616262"/>
                </a:solidFill>
                <a:latin typeface="Arial" panose="020B0604020202020204" pitchFamily="34" charset="0"/>
                <a:cs typeface="Arial" panose="020B0604020202020204" pitchFamily="34" charset="0"/>
              </a:rPr>
              <a:t>Le leadership au service des autres</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677656"/>
          </a:xfrm>
          <a:prstGeom prst="rect">
            <a:avLst/>
          </a:prstGeom>
          <a:noFill/>
        </p:spPr>
        <p:txBody>
          <a:bodyPr wrap="square" rtlCol="0">
            <a:spAutoFit/>
          </a:bodyPr>
          <a:lstStyle/>
          <a:p>
            <a:pPr marL="285750" indent="-285750">
              <a:buFont typeface="Arial" panose="020B0604020202020204" pitchFamily="34" charset="0"/>
              <a:buChar char="•"/>
            </a:pPr>
            <a:r>
              <a:rPr lang="fr-FR" sz="2800">
                <a:solidFill>
                  <a:srgbClr val="55565A"/>
                </a:solidFill>
                <a:latin typeface="Arial" panose="020B0604020202020204" pitchFamily="34" charset="0"/>
                <a:cs typeface="Arial" panose="020B0604020202020204" pitchFamily="34" charset="0"/>
              </a:rPr>
              <a:t>Donnez à chaque Leo des occasions de diriger.</a:t>
            </a:r>
          </a:p>
          <a:p>
            <a:pPr marL="285750" indent="-285750">
              <a:buFont typeface="Arial" panose="020B0604020202020204" pitchFamily="34" charset="0"/>
              <a:buChar char="•"/>
            </a:pPr>
            <a:r>
              <a:rPr lang="fr-FR" sz="2800">
                <a:solidFill>
                  <a:srgbClr val="55565A"/>
                </a:solidFill>
                <a:latin typeface="Arial" panose="020B0604020202020204" pitchFamily="34" charset="0"/>
                <a:cs typeface="Arial" panose="020B0604020202020204" pitchFamily="34" charset="0"/>
              </a:rPr>
              <a:t>Encouragez par des compliments.  </a:t>
            </a:r>
          </a:p>
          <a:p>
            <a:pPr marL="285750" indent="-285750">
              <a:buFont typeface="Arial" panose="020B0604020202020204" pitchFamily="34" charset="0"/>
              <a:buChar char="•"/>
            </a:pPr>
            <a:r>
              <a:rPr lang="fr-FR" sz="2800">
                <a:solidFill>
                  <a:srgbClr val="55565A"/>
                </a:solidFill>
                <a:latin typeface="Arial" panose="020B0604020202020204" pitchFamily="34" charset="0"/>
                <a:cs typeface="Arial" panose="020B0604020202020204" pitchFamily="34" charset="0"/>
              </a:rPr>
              <a:t>Organisez-vous bien à l’avance.  </a:t>
            </a:r>
          </a:p>
          <a:p>
            <a:pPr marL="285750" indent="-285750">
              <a:buFont typeface="Arial" panose="020B0604020202020204" pitchFamily="34" charset="0"/>
              <a:buChar char="•"/>
            </a:pPr>
            <a:r>
              <a:rPr lang="fr-FR" sz="2800">
                <a:solidFill>
                  <a:srgbClr val="55565A"/>
                </a:solidFill>
                <a:latin typeface="Arial" panose="020B0604020202020204" pitchFamily="34" charset="0"/>
                <a:cs typeface="Arial" panose="020B0604020202020204" pitchFamily="34" charset="0"/>
              </a:rPr>
              <a:t>Évaluez les besoins de la collectivité et créez un plan d'action.  </a:t>
            </a:r>
          </a:p>
          <a:p>
            <a:pPr marL="285750" indent="-285750">
              <a:buFont typeface="Arial" panose="020B0604020202020204" pitchFamily="34" charset="0"/>
              <a:buChar char="•"/>
            </a:pPr>
            <a:r>
              <a:rPr lang="fr-FR" sz="2800">
                <a:solidFill>
                  <a:srgbClr val="55565A"/>
                </a:solidFill>
                <a:latin typeface="Arial" panose="020B0604020202020204" pitchFamily="34" charset="0"/>
                <a:cs typeface="Arial" panose="020B0604020202020204" pitchFamily="34" charset="0"/>
              </a:rPr>
              <a:t>Apprenez aux Leos à nouer des liens avec les institutions publiques. </a:t>
            </a:r>
          </a:p>
        </p:txBody>
      </p:sp>
    </p:spTree>
    <p:extLst>
      <p:ext uri="{BB962C8B-B14F-4D97-AF65-F5344CB8AC3E}">
        <p14:creationId xmlns:p14="http://schemas.microsoft.com/office/powerpoint/2010/main" val="255095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19</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fontScale="77500" lnSpcReduction="2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3200">
                <a:solidFill>
                  <a:srgbClr val="616262"/>
                </a:solidFill>
                <a:latin typeface="Arial" panose="020B0604020202020204" pitchFamily="34" charset="0"/>
                <a:cs typeface="Arial" panose="020B0604020202020204" pitchFamily="34" charset="0"/>
              </a:rPr>
              <a:t>Les cinq étapes de l’apprentissage du service caritatif</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2539765"/>
            <a:ext cx="9381849" cy="2246769"/>
          </a:xfrm>
          <a:prstGeom prst="rect">
            <a:avLst/>
          </a:prstGeom>
          <a:noFill/>
        </p:spPr>
        <p:txBody>
          <a:bodyPr wrap="square" rtlCol="0">
            <a:spAutoFit/>
          </a:bodyPr>
          <a:lstStyle/>
          <a:p>
            <a:r>
              <a:rPr lang="fr-FR" sz="2800" dirty="0">
                <a:solidFill>
                  <a:srgbClr val="55565A"/>
                </a:solidFill>
                <a:latin typeface="Arial" panose="020B0604020202020204" pitchFamily="34" charset="0"/>
                <a:cs typeface="Arial" panose="020B0604020202020204" pitchFamily="34" charset="0"/>
              </a:rPr>
              <a:t>Étape 1 - Enquête</a:t>
            </a:r>
          </a:p>
          <a:p>
            <a:r>
              <a:rPr lang="fr-FR" sz="2800" dirty="0">
                <a:solidFill>
                  <a:srgbClr val="55565A"/>
                </a:solidFill>
                <a:latin typeface="Arial" panose="020B0604020202020204" pitchFamily="34" charset="0"/>
                <a:cs typeface="Arial" panose="020B0604020202020204" pitchFamily="34" charset="0"/>
              </a:rPr>
              <a:t>Étape 2 - Planification et préparation</a:t>
            </a:r>
          </a:p>
          <a:p>
            <a:r>
              <a:rPr lang="fr-FR" sz="2800" dirty="0">
                <a:solidFill>
                  <a:srgbClr val="55565A"/>
                </a:solidFill>
                <a:latin typeface="Arial" panose="020B0604020202020204" pitchFamily="34" charset="0"/>
                <a:cs typeface="Arial" panose="020B0604020202020204" pitchFamily="34" charset="0"/>
              </a:rPr>
              <a:t>Étape 3 - Action</a:t>
            </a:r>
          </a:p>
          <a:p>
            <a:r>
              <a:rPr lang="fr-FR" sz="2800" dirty="0">
                <a:solidFill>
                  <a:srgbClr val="55565A"/>
                </a:solidFill>
                <a:latin typeface="Arial" panose="020B0604020202020204" pitchFamily="34" charset="0"/>
                <a:cs typeface="Arial" panose="020B0604020202020204" pitchFamily="34" charset="0"/>
              </a:rPr>
              <a:t>Étape 4 - Réflexion</a:t>
            </a:r>
          </a:p>
          <a:p>
            <a:r>
              <a:rPr lang="fr-FR" sz="2800" dirty="0">
                <a:solidFill>
                  <a:srgbClr val="55565A"/>
                </a:solidFill>
                <a:latin typeface="Arial" panose="020B0604020202020204" pitchFamily="34" charset="0"/>
                <a:cs typeface="Arial" panose="020B0604020202020204" pitchFamily="34" charset="0"/>
              </a:rPr>
              <a:t>Étape 5 - Communication et célébration</a:t>
            </a:r>
          </a:p>
        </p:txBody>
      </p:sp>
      <p:sp>
        <p:nvSpPr>
          <p:cNvPr id="3" name="TextBox 2">
            <a:extLst>
              <a:ext uri="{FF2B5EF4-FFF2-40B4-BE49-F238E27FC236}">
                <a16:creationId xmlns:a16="http://schemas.microsoft.com/office/drawing/2014/main" id="{745ADC0D-89B4-4DC2-5FE8-AA20B3EFFFA1}"/>
              </a:ext>
            </a:extLst>
          </p:cNvPr>
          <p:cNvSpPr txBox="1"/>
          <p:nvPr/>
        </p:nvSpPr>
        <p:spPr>
          <a:xfrm>
            <a:off x="9174956" y="6365857"/>
            <a:ext cx="1981200" cy="369332"/>
          </a:xfrm>
          <a:prstGeom prst="rect">
            <a:avLst/>
          </a:prstGeom>
          <a:noFill/>
        </p:spPr>
        <p:txBody>
          <a:bodyPr wrap="square" rtlCol="0">
            <a:spAutoFit/>
          </a:bodyPr>
          <a:lstStyle/>
          <a:p>
            <a:r>
              <a:rPr lang="fr-FR">
                <a:solidFill>
                  <a:srgbClr val="55565A"/>
                </a:solidFill>
                <a:latin typeface="Arial" panose="020B0604020202020204" pitchFamily="34" charset="0"/>
                <a:cs typeface="Arial" panose="020B0604020202020204" pitchFamily="34" charset="0"/>
              </a:rPr>
              <a:t>Adapté de</a:t>
            </a:r>
          </a:p>
        </p:txBody>
      </p:sp>
      <p:pic>
        <p:nvPicPr>
          <p:cNvPr id="5" name="Picture 4" descr="A logo for lions quest&#10;&#10;Description automatically generated">
            <a:extLst>
              <a:ext uri="{FF2B5EF4-FFF2-40B4-BE49-F238E27FC236}">
                <a16:creationId xmlns:a16="http://schemas.microsoft.com/office/drawing/2014/main" id="{217B2429-915B-DD11-2E0C-E9991AC75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4586" y="5565231"/>
            <a:ext cx="1497414" cy="1292767"/>
          </a:xfrm>
          <a:prstGeom prst="rect">
            <a:avLst/>
          </a:prstGeom>
        </p:spPr>
      </p:pic>
    </p:spTree>
    <p:extLst>
      <p:ext uri="{BB962C8B-B14F-4D97-AF65-F5344CB8AC3E}">
        <p14:creationId xmlns:p14="http://schemas.microsoft.com/office/powerpoint/2010/main" val="339532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8328F559-8FF5-6040-8126-7A383475992C}"/>
              </a:ext>
            </a:extLst>
          </p:cNvPr>
          <p:cNvSpPr/>
          <p:nvPr/>
        </p:nvSpPr>
        <p:spPr>
          <a:xfrm>
            <a:off x="-7122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30" name="Background - Solid">
            <a:extLst>
              <a:ext uri="{FF2B5EF4-FFF2-40B4-BE49-F238E27FC236}">
                <a16:creationId xmlns:a16="http://schemas.microsoft.com/office/drawing/2014/main" id="{35426377-3C67-E340-9178-35579BC02071}"/>
              </a:ext>
            </a:extLst>
          </p:cNvPr>
          <p:cNvSpPr/>
          <p:nvPr/>
        </p:nvSpPr>
        <p:spPr>
          <a:xfrm>
            <a:off x="0" y="0"/>
            <a:ext cx="305919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Arial" panose="020B0604020202020204" pitchFamily="34" charset="0"/>
                <a:cs typeface="Arial" panose="020B0604020202020204" pitchFamily="34" charset="0"/>
              </a:rPr>
              <a:pPr eaLnBrk="0" hangingPunct="0">
                <a:spcBef>
                  <a:spcPct val="50000"/>
                </a:spcBef>
                <a:defRPr/>
              </a:pPr>
              <a:t>2</a:t>
            </a:fld>
            <a:endParaRPr lang="en-US" sz="1000">
              <a:solidFill>
                <a:srgbClr val="55565A"/>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49DC86A-388D-1944-89D9-316D63D39A00}"/>
              </a:ext>
            </a:extLst>
          </p:cNvPr>
          <p:cNvGrpSpPr/>
          <p:nvPr/>
        </p:nvGrpSpPr>
        <p:grpSpPr>
          <a:xfrm>
            <a:off x="6024778" y="1626331"/>
            <a:ext cx="6096000" cy="3333280"/>
            <a:chOff x="4739767" y="1033790"/>
            <a:chExt cx="9440723" cy="3333280"/>
          </a:xfrm>
        </p:grpSpPr>
        <p:sp>
          <p:nvSpPr>
            <p:cNvPr id="14" name="TextBox 13">
              <a:extLst>
                <a:ext uri="{FF2B5EF4-FFF2-40B4-BE49-F238E27FC236}">
                  <a16:creationId xmlns:a16="http://schemas.microsoft.com/office/drawing/2014/main" id="{36A55C21-6A6A-DA41-8784-578005CA4461}"/>
                </a:ext>
              </a:extLst>
            </p:cNvPr>
            <p:cNvSpPr txBox="1"/>
            <p:nvPr/>
          </p:nvSpPr>
          <p:spPr>
            <a:xfrm>
              <a:off x="4739767" y="1033790"/>
              <a:ext cx="9440723" cy="400110"/>
            </a:xfrm>
            <a:prstGeom prst="rect">
              <a:avLst/>
            </a:prstGeom>
            <a:noFill/>
          </p:spPr>
          <p:txBody>
            <a:bodyPr wrap="square" rtlCol="0">
              <a:spAutoFit/>
            </a:bodyPr>
            <a:lstStyle/>
            <a:p>
              <a:r>
                <a:rPr lang="fr-FR" sz="2000" b="1" dirty="0">
                  <a:solidFill>
                    <a:srgbClr val="407CCA"/>
                  </a:solidFill>
                  <a:latin typeface="Arial" panose="020B0604020202020204" pitchFamily="34" charset="0"/>
                  <a:cs typeface="Arial" panose="020B0604020202020204" pitchFamily="34" charset="0"/>
                </a:rPr>
                <a:t>Module 1</a:t>
              </a:r>
              <a:r>
                <a:rPr lang="fr-FR" sz="2000" dirty="0">
                  <a:latin typeface="Arial" panose="020B0604020202020204" pitchFamily="34" charset="0"/>
                  <a:cs typeface="Arial" panose="020B0604020202020204" pitchFamily="34" charset="0"/>
                </a:rPr>
                <a:t> </a:t>
              </a:r>
              <a:r>
                <a:rPr lang="fr-FR" sz="2000" dirty="0">
                  <a:solidFill>
                    <a:srgbClr val="EBB700"/>
                  </a:solidFill>
                  <a:latin typeface="Arial" panose="020B0604020202020204" pitchFamily="34" charset="0"/>
                  <a:cs typeface="Arial" panose="020B0604020202020204" pitchFamily="34" charset="0"/>
                </a:rPr>
                <a:t>//</a:t>
              </a:r>
              <a:r>
                <a:rPr lang="fr-FR" sz="2000" dirty="0">
                  <a:solidFill>
                    <a:srgbClr val="55565A"/>
                  </a:solidFill>
                  <a:latin typeface="Arial" panose="020B0604020202020204" pitchFamily="34" charset="0"/>
                  <a:cs typeface="Arial" panose="020B0604020202020204" pitchFamily="34" charset="0"/>
                </a:rPr>
                <a:t> Vue d’ensemble de la filière Leo Clubs</a:t>
              </a:r>
            </a:p>
          </p:txBody>
        </p:sp>
        <p:sp>
          <p:nvSpPr>
            <p:cNvPr id="16" name="TextBox 15">
              <a:extLst>
                <a:ext uri="{FF2B5EF4-FFF2-40B4-BE49-F238E27FC236}">
                  <a16:creationId xmlns:a16="http://schemas.microsoft.com/office/drawing/2014/main" id="{BCBB37C5-3F62-5E4F-926B-3D99B4E6B4CD}"/>
                </a:ext>
              </a:extLst>
            </p:cNvPr>
            <p:cNvSpPr txBox="1"/>
            <p:nvPr/>
          </p:nvSpPr>
          <p:spPr>
            <a:xfrm>
              <a:off x="4739767" y="1800217"/>
              <a:ext cx="8240314" cy="400110"/>
            </a:xfrm>
            <a:prstGeom prst="rect">
              <a:avLst/>
            </a:prstGeom>
            <a:noFill/>
          </p:spPr>
          <p:txBody>
            <a:bodyPr wrap="none" rtlCol="0">
              <a:spAutoFit/>
            </a:bodyPr>
            <a:lstStyle/>
            <a:p>
              <a:r>
                <a:rPr lang="fr-FR" sz="2000" b="1">
                  <a:solidFill>
                    <a:srgbClr val="407CCA"/>
                  </a:solidFill>
                  <a:latin typeface="Arial" panose="020B0604020202020204" pitchFamily="34" charset="0"/>
                  <a:cs typeface="Arial" panose="020B0604020202020204" pitchFamily="34" charset="0"/>
                </a:rPr>
                <a:t>Module 2</a:t>
              </a:r>
              <a:r>
                <a:rPr lang="fr-FR" sz="2000">
                  <a:solidFill>
                    <a:srgbClr val="EBB700"/>
                  </a:solidFill>
                  <a:latin typeface="Arial" panose="020B0604020202020204" pitchFamily="34" charset="0"/>
                  <a:cs typeface="Arial" panose="020B0604020202020204" pitchFamily="34" charset="0"/>
                </a:rPr>
                <a:t> // </a:t>
              </a:r>
              <a:r>
                <a:rPr lang="fr-FR" sz="2000">
                  <a:solidFill>
                    <a:srgbClr val="55565A"/>
                  </a:solidFill>
                  <a:latin typeface="Arial" panose="020B0604020202020204" pitchFamily="34" charset="0"/>
                  <a:cs typeface="Arial" panose="020B0604020202020204" pitchFamily="34" charset="0"/>
                </a:rPr>
                <a:t>Fonctions du conseiller de Leo club</a:t>
              </a:r>
            </a:p>
          </p:txBody>
        </p:sp>
        <p:sp>
          <p:nvSpPr>
            <p:cNvPr id="18" name="TextBox 17">
              <a:extLst>
                <a:ext uri="{FF2B5EF4-FFF2-40B4-BE49-F238E27FC236}">
                  <a16:creationId xmlns:a16="http://schemas.microsoft.com/office/drawing/2014/main" id="{863A6554-1985-5146-BEE0-C53FBAD75EF8}"/>
                </a:ext>
              </a:extLst>
            </p:cNvPr>
            <p:cNvSpPr txBox="1"/>
            <p:nvPr/>
          </p:nvSpPr>
          <p:spPr>
            <a:xfrm>
              <a:off x="4739767" y="2549140"/>
              <a:ext cx="6639181" cy="400110"/>
            </a:xfrm>
            <a:prstGeom prst="rect">
              <a:avLst/>
            </a:prstGeom>
            <a:noFill/>
          </p:spPr>
          <p:txBody>
            <a:bodyPr wrap="none" rtlCol="0">
              <a:spAutoFit/>
            </a:bodyPr>
            <a:lstStyle/>
            <a:p>
              <a:r>
                <a:rPr lang="fr-FR" sz="2000" b="1">
                  <a:solidFill>
                    <a:srgbClr val="407CCA"/>
                  </a:solidFill>
                  <a:latin typeface="Arial" panose="020B0604020202020204" pitchFamily="34" charset="0"/>
                  <a:cs typeface="Arial" panose="020B0604020202020204" pitchFamily="34" charset="0"/>
                </a:rPr>
                <a:t>Module 3</a:t>
              </a:r>
              <a:r>
                <a:rPr lang="fr-FR" sz="2000">
                  <a:solidFill>
                    <a:srgbClr val="55565A"/>
                  </a:solidFill>
                  <a:latin typeface="Arial" panose="020B0604020202020204" pitchFamily="34" charset="0"/>
                  <a:cs typeface="Arial" panose="020B0604020202020204" pitchFamily="34" charset="0"/>
                </a:rPr>
                <a:t> </a:t>
              </a:r>
              <a:r>
                <a:rPr lang="fr-FR" sz="2000">
                  <a:solidFill>
                    <a:srgbClr val="EBB700"/>
                  </a:solidFill>
                  <a:latin typeface="Arial" panose="020B0604020202020204" pitchFamily="34" charset="0"/>
                  <a:cs typeface="Arial" panose="020B0604020202020204" pitchFamily="34" charset="0"/>
                </a:rPr>
                <a:t>// </a:t>
              </a:r>
              <a:r>
                <a:rPr lang="fr-FR" sz="2000">
                  <a:solidFill>
                    <a:srgbClr val="55565A"/>
                  </a:solidFill>
                  <a:latin typeface="Arial" panose="020B0604020202020204" pitchFamily="34" charset="0"/>
                  <a:cs typeface="Arial" panose="020B0604020202020204" pitchFamily="34" charset="0"/>
                </a:rPr>
                <a:t>Administration de Leo club</a:t>
              </a:r>
            </a:p>
          </p:txBody>
        </p:sp>
        <p:sp>
          <p:nvSpPr>
            <p:cNvPr id="22" name="TextBox 21">
              <a:extLst>
                <a:ext uri="{FF2B5EF4-FFF2-40B4-BE49-F238E27FC236}">
                  <a16:creationId xmlns:a16="http://schemas.microsoft.com/office/drawing/2014/main" id="{C44A5C79-559A-1643-928C-176389754B6A}"/>
                </a:ext>
              </a:extLst>
            </p:cNvPr>
            <p:cNvSpPr txBox="1"/>
            <p:nvPr/>
          </p:nvSpPr>
          <p:spPr>
            <a:xfrm>
              <a:off x="4739767" y="3218037"/>
              <a:ext cx="7674000" cy="400110"/>
            </a:xfrm>
            <a:prstGeom prst="rect">
              <a:avLst/>
            </a:prstGeom>
            <a:noFill/>
          </p:spPr>
          <p:txBody>
            <a:bodyPr wrap="none" rtlCol="0">
              <a:spAutoFit/>
            </a:bodyPr>
            <a:lstStyle/>
            <a:p>
              <a:r>
                <a:rPr lang="fr-FR" sz="2000" b="1">
                  <a:solidFill>
                    <a:srgbClr val="407CCA"/>
                  </a:solidFill>
                  <a:latin typeface="Arial" panose="020B0604020202020204" pitchFamily="34" charset="0"/>
                  <a:cs typeface="Arial" panose="020B0604020202020204" pitchFamily="34" charset="0"/>
                </a:rPr>
                <a:t>Module 4</a:t>
              </a:r>
              <a:r>
                <a:rPr lang="fr-FR" sz="2000">
                  <a:latin typeface="Arial" panose="020B0604020202020204" pitchFamily="34" charset="0"/>
                  <a:cs typeface="Arial" panose="020B0604020202020204" pitchFamily="34" charset="0"/>
                </a:rPr>
                <a:t> </a:t>
              </a:r>
              <a:r>
                <a:rPr lang="fr-FR" sz="2000">
                  <a:solidFill>
                    <a:srgbClr val="EBB700"/>
                  </a:solidFill>
                  <a:latin typeface="Arial" panose="020B0604020202020204" pitchFamily="34" charset="0"/>
                  <a:cs typeface="Arial" panose="020B0604020202020204" pitchFamily="34" charset="0"/>
                </a:rPr>
                <a:t>//</a:t>
              </a:r>
              <a:r>
                <a:rPr lang="fr-FR" sz="2000">
                  <a:solidFill>
                    <a:srgbClr val="55565A"/>
                  </a:solidFill>
                  <a:latin typeface="Arial" panose="020B0604020202020204" pitchFamily="34" charset="0"/>
                  <a:cs typeface="Arial" panose="020B0604020202020204" pitchFamily="34" charset="0"/>
                </a:rPr>
                <a:t> Ressources pour Leo clubs</a:t>
              </a:r>
            </a:p>
          </p:txBody>
        </p:sp>
        <p:sp>
          <p:nvSpPr>
            <p:cNvPr id="23" name="TextBox 22">
              <a:extLst>
                <a:ext uri="{FF2B5EF4-FFF2-40B4-BE49-F238E27FC236}">
                  <a16:creationId xmlns:a16="http://schemas.microsoft.com/office/drawing/2014/main" id="{3DA2704B-6BC1-D440-8030-6A1385E82769}"/>
                </a:ext>
              </a:extLst>
            </p:cNvPr>
            <p:cNvSpPr txBox="1"/>
            <p:nvPr/>
          </p:nvSpPr>
          <p:spPr>
            <a:xfrm>
              <a:off x="4739767" y="3966960"/>
              <a:ext cx="7625738" cy="400110"/>
            </a:xfrm>
            <a:prstGeom prst="rect">
              <a:avLst/>
            </a:prstGeom>
            <a:noFill/>
          </p:spPr>
          <p:txBody>
            <a:bodyPr wrap="none" rtlCol="0">
              <a:spAutoFit/>
            </a:bodyPr>
            <a:lstStyle/>
            <a:p>
              <a:r>
                <a:rPr lang="fr-FR" sz="2000" b="1">
                  <a:solidFill>
                    <a:srgbClr val="407CCA"/>
                  </a:solidFill>
                  <a:latin typeface="Arial" panose="020B0604020202020204" pitchFamily="34" charset="0"/>
                  <a:cs typeface="Arial" panose="020B0604020202020204" pitchFamily="34" charset="0"/>
                </a:rPr>
                <a:t>Module 5 </a:t>
              </a:r>
              <a:r>
                <a:rPr lang="fr-FR" sz="2000">
                  <a:solidFill>
                    <a:srgbClr val="EBB700"/>
                  </a:solidFill>
                  <a:latin typeface="Arial" panose="020B0604020202020204" pitchFamily="34" charset="0"/>
                  <a:cs typeface="Arial" panose="020B0604020202020204" pitchFamily="34" charset="0"/>
                </a:rPr>
                <a:t>// </a:t>
              </a:r>
              <a:r>
                <a:rPr lang="fr-FR" sz="2000">
                  <a:solidFill>
                    <a:srgbClr val="55565A"/>
                  </a:solidFill>
                  <a:latin typeface="Arial"/>
                  <a:cs typeface="Arial"/>
                </a:rPr>
                <a:t>Encadrer les jeunes</a:t>
              </a:r>
            </a:p>
          </p:txBody>
        </p:sp>
      </p:grpSp>
      <p:pic>
        <p:nvPicPr>
          <p:cNvPr id="33" name="Picture 32">
            <a:extLst>
              <a:ext uri="{FF2B5EF4-FFF2-40B4-BE49-F238E27FC236}">
                <a16:creationId xmlns:a16="http://schemas.microsoft.com/office/drawing/2014/main" id="{36A9576F-B595-E340-971A-0FF79C4EF50B}"/>
              </a:ext>
            </a:extLst>
          </p:cNvPr>
          <p:cNvPicPr>
            <a:picLocks noChangeAspect="1"/>
          </p:cNvPicPr>
          <p:nvPr/>
        </p:nvPicPr>
        <p:blipFill rotWithShape="1">
          <a:blip r:embed="rId3"/>
          <a:srcRect l="15744" b="4901"/>
          <a:stretch/>
        </p:blipFill>
        <p:spPr>
          <a:xfrm rot="10800000">
            <a:off x="11200107" y="-2473"/>
            <a:ext cx="991893" cy="1679305"/>
          </a:xfrm>
          <a:prstGeom prst="rect">
            <a:avLst/>
          </a:prstGeom>
        </p:spPr>
      </p:pic>
      <p:pic>
        <p:nvPicPr>
          <p:cNvPr id="17" name="Picture 16">
            <a:extLst>
              <a:ext uri="{FF2B5EF4-FFF2-40B4-BE49-F238E27FC236}">
                <a16:creationId xmlns:a16="http://schemas.microsoft.com/office/drawing/2014/main" id="{743D5647-19F5-7A4A-BA0A-308A65905795}"/>
              </a:ext>
            </a:extLst>
          </p:cNvPr>
          <p:cNvPicPr>
            <a:picLocks noChangeAspect="1"/>
          </p:cNvPicPr>
          <p:nvPr/>
        </p:nvPicPr>
        <p:blipFill rotWithShape="1">
          <a:blip r:embed="rId4"/>
          <a:srcRect l="16488" t="6778" r="50870" b="51086"/>
          <a:stretch/>
        </p:blipFill>
        <p:spPr>
          <a:xfrm rot="10800000">
            <a:off x="3017303" y="-2473"/>
            <a:ext cx="3541853" cy="6858002"/>
          </a:xfrm>
          <a:prstGeom prst="rect">
            <a:avLst/>
          </a:prstGeom>
        </p:spPr>
      </p:pic>
      <p:sp>
        <p:nvSpPr>
          <p:cNvPr id="25" name="Large #">
            <a:extLst>
              <a:ext uri="{FF2B5EF4-FFF2-40B4-BE49-F238E27FC236}">
                <a16:creationId xmlns:a16="http://schemas.microsoft.com/office/drawing/2014/main" id="{2E20D425-63F8-344E-9EAF-9DA816EF30EC}"/>
              </a:ext>
            </a:extLst>
          </p:cNvPr>
          <p:cNvSpPr txBox="1"/>
          <p:nvPr/>
        </p:nvSpPr>
        <p:spPr>
          <a:xfrm>
            <a:off x="193492" y="2804731"/>
            <a:ext cx="4119992" cy="1054391"/>
          </a:xfrm>
          <a:prstGeom prst="rect">
            <a:avLst/>
          </a:prstGeom>
          <a:noFill/>
        </p:spPr>
        <p:txBody>
          <a:bodyPr wrap="square" rtlCol="0" anchor="b">
            <a:spAutoFit/>
          </a:bodyPr>
          <a:lstStyle/>
          <a:p>
            <a:pPr algn="ctr">
              <a:lnSpc>
                <a:spcPts val="8000"/>
              </a:lnSpc>
            </a:pPr>
            <a:r>
              <a:rPr lang="fr-FR" sz="6000" b="1">
                <a:solidFill>
                  <a:schemeClr val="bg1"/>
                </a:solidFill>
                <a:latin typeface="Arial Black" panose="020B0604020202020204" pitchFamily="34" charset="0"/>
                <a:ea typeface="Arial" charset="0"/>
                <a:cs typeface="Arial Black" panose="020B0604020202020204" pitchFamily="34" charset="0"/>
              </a:rPr>
              <a:t>Modules</a:t>
            </a:r>
          </a:p>
        </p:txBody>
      </p:sp>
      <p:pic>
        <p:nvPicPr>
          <p:cNvPr id="15" name="Picture 14">
            <a:extLst>
              <a:ext uri="{FF2B5EF4-FFF2-40B4-BE49-F238E27FC236}">
                <a16:creationId xmlns:a16="http://schemas.microsoft.com/office/drawing/2014/main" id="{45F42314-E718-C64F-9A80-BF5DBEE092F8}"/>
              </a:ext>
            </a:extLst>
          </p:cNvPr>
          <p:cNvPicPr>
            <a:picLocks noChangeAspect="1"/>
          </p:cNvPicPr>
          <p:nvPr/>
        </p:nvPicPr>
        <p:blipFill>
          <a:blip r:embed="rId5"/>
          <a:stretch>
            <a:fillRect/>
          </a:stretch>
        </p:blipFill>
        <p:spPr>
          <a:xfrm>
            <a:off x="2795155" y="3859122"/>
            <a:ext cx="1188293" cy="594146"/>
          </a:xfrm>
          <a:prstGeom prst="rect">
            <a:avLst/>
          </a:prstGeom>
        </p:spPr>
      </p:pic>
      <p:sp>
        <p:nvSpPr>
          <p:cNvPr id="2" name="TextBox 1">
            <a:extLst>
              <a:ext uri="{FF2B5EF4-FFF2-40B4-BE49-F238E27FC236}">
                <a16:creationId xmlns:a16="http://schemas.microsoft.com/office/drawing/2014/main" id="{46AAC5AF-67B0-EE77-69DE-6EDE73E84D2C}"/>
              </a:ext>
            </a:extLst>
          </p:cNvPr>
          <p:cNvSpPr txBox="1"/>
          <p:nvPr/>
        </p:nvSpPr>
        <p:spPr>
          <a:xfrm>
            <a:off x="6024778" y="5308424"/>
            <a:ext cx="5141151" cy="400110"/>
          </a:xfrm>
          <a:prstGeom prst="rect">
            <a:avLst/>
          </a:prstGeom>
          <a:noFill/>
        </p:spPr>
        <p:txBody>
          <a:bodyPr wrap="none" lIns="91440" tIns="45720" rIns="91440" bIns="45720" rtlCol="0" anchor="t">
            <a:spAutoFit/>
          </a:bodyPr>
          <a:lstStyle/>
          <a:p>
            <a:r>
              <a:rPr lang="fr-FR" sz="2000" b="1">
                <a:solidFill>
                  <a:srgbClr val="407CCA"/>
                </a:solidFill>
                <a:latin typeface="Arial"/>
                <a:cs typeface="Arial"/>
              </a:rPr>
              <a:t>Module 6</a:t>
            </a:r>
            <a:r>
              <a:rPr lang="fr-FR" sz="2000">
                <a:latin typeface="Arial"/>
                <a:cs typeface="Arial"/>
              </a:rPr>
              <a:t> </a:t>
            </a:r>
            <a:r>
              <a:rPr lang="fr-FR" sz="2000">
                <a:solidFill>
                  <a:srgbClr val="EBB700"/>
                </a:solidFill>
              </a:rPr>
              <a:t>// </a:t>
            </a:r>
            <a:r>
              <a:rPr lang="fr-FR" sz="2000">
                <a:solidFill>
                  <a:srgbClr val="55565A"/>
                </a:solidFill>
                <a:latin typeface="Arial" panose="020B0604020202020204" pitchFamily="34" charset="0"/>
                <a:cs typeface="Arial" panose="020B0604020202020204" pitchFamily="34" charset="0"/>
              </a:rPr>
              <a:t>Poursuivre le parcours de service</a:t>
            </a:r>
          </a:p>
        </p:txBody>
      </p:sp>
    </p:spTree>
    <p:extLst>
      <p:ext uri="{BB962C8B-B14F-4D97-AF65-F5344CB8AC3E}">
        <p14:creationId xmlns:p14="http://schemas.microsoft.com/office/powerpoint/2010/main" val="134136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2CAC243-30AC-CC4A-9F44-042F4E72F565}"/>
              </a:ext>
            </a:extLst>
          </p:cNvPr>
          <p:cNvPicPr>
            <a:picLocks noChangeAspect="1"/>
          </p:cNvPicPr>
          <p:nvPr/>
        </p:nvPicPr>
        <p:blipFill>
          <a:blip r:embed="rId3"/>
          <a:stretch>
            <a:fillRect/>
          </a:stretch>
        </p:blipFill>
        <p:spPr>
          <a:xfrm>
            <a:off x="0" y="0"/>
            <a:ext cx="12172208" cy="6858000"/>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20</a:t>
            </a:fld>
            <a:endParaRPr lang="en-US" sz="1000">
              <a:solidFill>
                <a:srgbClr val="00338D"/>
              </a:solidFill>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1243013" y="431126"/>
            <a:ext cx="6097978" cy="855806"/>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3200" dirty="0">
                <a:solidFill>
                  <a:schemeClr val="bg1"/>
                </a:solidFill>
                <a:effectLst>
                  <a:glow>
                    <a:schemeClr val="bg1"/>
                  </a:glow>
                </a:effectLst>
              </a:rPr>
              <a:t>Récapitulatif</a:t>
            </a:r>
          </a:p>
        </p:txBody>
      </p:sp>
      <p:sp>
        <p:nvSpPr>
          <p:cNvPr id="2" name="TextBox 1">
            <a:extLst>
              <a:ext uri="{FF2B5EF4-FFF2-40B4-BE49-F238E27FC236}">
                <a16:creationId xmlns:a16="http://schemas.microsoft.com/office/drawing/2014/main" id="{848F00FF-2D96-479E-85DD-00A894EEB8BB}"/>
              </a:ext>
            </a:extLst>
          </p:cNvPr>
          <p:cNvSpPr txBox="1"/>
          <p:nvPr/>
        </p:nvSpPr>
        <p:spPr>
          <a:xfrm>
            <a:off x="1243013" y="1579407"/>
            <a:ext cx="9551513" cy="4893647"/>
          </a:xfrm>
          <a:prstGeom prst="rect">
            <a:avLst/>
          </a:prstGeom>
          <a:noFill/>
        </p:spPr>
        <p:txBody>
          <a:bodyPr wrap="square" lIns="91440" tIns="45720" rIns="91440" bIns="45720" rtlCol="0" anchor="t">
            <a:spAutoFit/>
          </a:bodyPr>
          <a:lstStyle/>
          <a:p>
            <a:r>
              <a:rPr lang="fr-FR" sz="2400" dirty="0">
                <a:solidFill>
                  <a:schemeClr val="bg1"/>
                </a:solidFill>
                <a:latin typeface="Arial" panose="020B0604020202020204" pitchFamily="34" charset="0"/>
                <a:cs typeface="Arial" panose="020B0604020202020204" pitchFamily="34" charset="0"/>
              </a:rPr>
              <a:t>Points importants du module :</a:t>
            </a:r>
          </a:p>
          <a:p>
            <a:pPr marL="342900" indent="-342900">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Créez de la cohésion, notamment en commençant l'année par des activités d'équipe ludiques et en planifiant l'année ensemble.</a:t>
            </a:r>
          </a:p>
          <a:p>
            <a:pPr marL="342900" indent="-342900">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Laissez vos </a:t>
            </a:r>
            <a:r>
              <a:rPr lang="fr-FR" sz="2400" dirty="0" err="1">
                <a:solidFill>
                  <a:schemeClr val="bg1"/>
                </a:solidFill>
                <a:latin typeface="Arial" panose="020B0604020202020204" pitchFamily="34" charset="0"/>
                <a:cs typeface="Arial" panose="020B0604020202020204" pitchFamily="34" charset="0"/>
              </a:rPr>
              <a:t>Leos</a:t>
            </a:r>
            <a:r>
              <a:rPr lang="fr-FR" sz="2400" dirty="0">
                <a:solidFill>
                  <a:schemeClr val="bg1"/>
                </a:solidFill>
                <a:latin typeface="Arial" panose="020B0604020202020204" pitchFamily="34" charset="0"/>
                <a:cs typeface="Arial" panose="020B0604020202020204" pitchFamily="34" charset="0"/>
              </a:rPr>
              <a:t> prendre les décisions et aidez-les-y.</a:t>
            </a:r>
          </a:p>
          <a:p>
            <a:pPr marL="342900" indent="-342900">
              <a:buFont typeface="Arial" panose="020B0604020202020204" pitchFamily="34" charset="0"/>
              <a:buChar char="•"/>
            </a:pPr>
            <a:r>
              <a:rPr lang="fr-FR" sz="2400" dirty="0">
                <a:solidFill>
                  <a:schemeClr val="bg1"/>
                </a:solidFill>
                <a:latin typeface="Arial"/>
                <a:cs typeface="Arial"/>
              </a:rPr>
              <a:t>Instaurez un climat positif, travaillez en groupes, faites preuve d’écoute active et de leadership au service des autres, et montrez l’exemple.</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r>
              <a:rPr lang="fr-FR" sz="2400" dirty="0">
                <a:solidFill>
                  <a:schemeClr val="bg1"/>
                </a:solidFill>
                <a:latin typeface="Arial" panose="020B0604020202020204" pitchFamily="34" charset="0"/>
                <a:cs typeface="Arial" panose="020B0604020202020204" pitchFamily="34" charset="0"/>
              </a:rPr>
              <a:t>Activité de récapitulation :</a:t>
            </a:r>
          </a:p>
          <a:p>
            <a:pPr marL="342900" indent="-342900">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Remue-méninges sur la manière de créer de la cohésion au sein d’un groupe. Proposez notamment des idées que vous pensez appliquer à votre prochaine réunion Leo – ou aux deux premières, si votre année n’a pas encore commencé. </a:t>
            </a:r>
          </a:p>
        </p:txBody>
      </p:sp>
      <p:pic>
        <p:nvPicPr>
          <p:cNvPr id="7" name="Picture 6">
            <a:extLst>
              <a:ext uri="{FF2B5EF4-FFF2-40B4-BE49-F238E27FC236}">
                <a16:creationId xmlns:a16="http://schemas.microsoft.com/office/drawing/2014/main" id="{5C8F5439-0712-D946-8782-840FA54744A6}"/>
              </a:ext>
            </a:extLst>
          </p:cNvPr>
          <p:cNvPicPr>
            <a:picLocks noChangeAspect="1"/>
          </p:cNvPicPr>
          <p:nvPr/>
        </p:nvPicPr>
        <p:blipFill>
          <a:blip r:embed="rId4"/>
          <a:stretch>
            <a:fillRect/>
          </a:stretch>
        </p:blipFill>
        <p:spPr>
          <a:xfrm>
            <a:off x="3986096" y="527294"/>
            <a:ext cx="1326937" cy="663469"/>
          </a:xfrm>
          <a:prstGeom prst="rect">
            <a:avLst/>
          </a:prstGeom>
        </p:spPr>
      </p:pic>
      <p:pic>
        <p:nvPicPr>
          <p:cNvPr id="3" name="Picture 2">
            <a:extLst>
              <a:ext uri="{FF2B5EF4-FFF2-40B4-BE49-F238E27FC236}">
                <a16:creationId xmlns:a16="http://schemas.microsoft.com/office/drawing/2014/main" id="{08A4A3A2-9369-F8BB-730F-E382FFD9FC68}"/>
              </a:ext>
            </a:extLst>
          </p:cNvPr>
          <p:cNvPicPr>
            <a:picLocks noChangeAspect="1"/>
          </p:cNvPicPr>
          <p:nvPr/>
        </p:nvPicPr>
        <p:blipFill>
          <a:blip r:embed="rId5"/>
          <a:stretch>
            <a:fillRect/>
          </a:stretch>
        </p:blipFill>
        <p:spPr>
          <a:xfrm>
            <a:off x="10758053" y="0"/>
            <a:ext cx="1558206" cy="1558206"/>
          </a:xfrm>
          <a:prstGeom prst="rect">
            <a:avLst/>
          </a:prstGeom>
        </p:spPr>
      </p:pic>
    </p:spTree>
    <p:extLst>
      <p:ext uri="{BB962C8B-B14F-4D97-AF65-F5344CB8AC3E}">
        <p14:creationId xmlns:p14="http://schemas.microsoft.com/office/powerpoint/2010/main" val="48785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63615F89-6ED4-014E-BAF1-EAF400E5FB06}"/>
              </a:ext>
            </a:extLst>
          </p:cNvPr>
          <p:cNvPicPr>
            <a:picLocks noChangeAspect="1"/>
          </p:cNvPicPr>
          <p:nvPr/>
        </p:nvPicPr>
        <p:blipFill rotWithShape="1">
          <a:blip r:embed="rId3"/>
          <a:srcRect l="50576" t="38725" r="13273" b="18858"/>
          <a:stretch/>
        </p:blipFill>
        <p:spPr>
          <a:xfrm>
            <a:off x="-8627" y="-4"/>
            <a:ext cx="3896559" cy="6858004"/>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4"/>
          <a:srcRect l="8882" t="39439" r="65220" b="6057"/>
          <a:stretch/>
        </p:blipFill>
        <p:spPr>
          <a:xfrm>
            <a:off x="10873688" y="2669027"/>
            <a:ext cx="1326938" cy="4188974"/>
          </a:xfrm>
          <a:prstGeom prst="rect">
            <a:avLst/>
          </a:prstGeom>
        </p:spPr>
      </p:pic>
      <p:sp>
        <p:nvSpPr>
          <p:cNvPr id="11" name="Headline">
            <a:extLst>
              <a:ext uri="{FF2B5EF4-FFF2-40B4-BE49-F238E27FC236}">
                <a16:creationId xmlns:a16="http://schemas.microsoft.com/office/drawing/2014/main" id="{622FE577-F779-D749-832E-E2BF2D349C8C}"/>
              </a:ext>
            </a:extLst>
          </p:cNvPr>
          <p:cNvSpPr txBox="1">
            <a:spLocks/>
          </p:cNvSpPr>
          <p:nvPr/>
        </p:nvSpPr>
        <p:spPr>
          <a:xfrm>
            <a:off x="4053799" y="2555481"/>
            <a:ext cx="7483358" cy="1679305"/>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fr-FR" sz="6000">
                <a:latin typeface="Arial Black"/>
                <a:cs typeface="Arial Black" panose="020B0604020202020204" pitchFamily="34" charset="0"/>
              </a:rPr>
              <a:t>Module 5</a:t>
            </a:r>
          </a:p>
          <a:p>
            <a:pPr>
              <a:spcBef>
                <a:spcPts val="0"/>
              </a:spcBef>
            </a:pPr>
            <a:r>
              <a:rPr lang="fr-FR" sz="4000" b="0"/>
              <a:t>Encadrer les jeunes</a:t>
            </a:r>
          </a:p>
        </p:txBody>
      </p:sp>
      <p:pic>
        <p:nvPicPr>
          <p:cNvPr id="12" name="Picture 11">
            <a:extLst>
              <a:ext uri="{FF2B5EF4-FFF2-40B4-BE49-F238E27FC236}">
                <a16:creationId xmlns:a16="http://schemas.microsoft.com/office/drawing/2014/main" id="{21B0CCCA-29CE-7247-A64B-38AF184170DC}"/>
              </a:ext>
            </a:extLst>
          </p:cNvPr>
          <p:cNvPicPr>
            <a:picLocks noChangeAspect="1"/>
          </p:cNvPicPr>
          <p:nvPr/>
        </p:nvPicPr>
        <p:blipFill>
          <a:blip r:embed="rId5"/>
          <a:stretch>
            <a:fillRect/>
          </a:stretch>
        </p:blipFill>
        <p:spPr>
          <a:xfrm>
            <a:off x="9215017" y="5862797"/>
            <a:ext cx="1326937" cy="663469"/>
          </a:xfrm>
          <a:prstGeom prst="rect">
            <a:avLst/>
          </a:prstGeom>
        </p:spPr>
      </p:pic>
      <p:pic>
        <p:nvPicPr>
          <p:cNvPr id="14" name="Picture 13">
            <a:extLst>
              <a:ext uri="{FF2B5EF4-FFF2-40B4-BE49-F238E27FC236}">
                <a16:creationId xmlns:a16="http://schemas.microsoft.com/office/drawing/2014/main" id="{8C43F6E3-7FBB-F54B-B7C7-F2CB2E0AF859}"/>
              </a:ext>
            </a:extLst>
          </p:cNvPr>
          <p:cNvPicPr>
            <a:picLocks noChangeAspect="1"/>
          </p:cNvPicPr>
          <p:nvPr/>
        </p:nvPicPr>
        <p:blipFill>
          <a:blip r:embed="rId6"/>
          <a:stretch>
            <a:fillRect/>
          </a:stretch>
        </p:blipFill>
        <p:spPr>
          <a:xfrm>
            <a:off x="1608668" y="2422605"/>
            <a:ext cx="2113397" cy="2113397"/>
          </a:xfrm>
          <a:prstGeom prst="rect">
            <a:avLst/>
          </a:prstGeom>
        </p:spPr>
      </p:pic>
    </p:spTree>
    <p:extLst>
      <p:ext uri="{BB962C8B-B14F-4D97-AF65-F5344CB8AC3E}">
        <p14:creationId xmlns:p14="http://schemas.microsoft.com/office/powerpoint/2010/main" val="424674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A3B6F328-2557-4345-C2E1-703B44BB28D8}"/>
              </a:ext>
            </a:extLst>
          </p:cNvPr>
          <p:cNvSpPr txBox="1">
            <a:spLocks/>
          </p:cNvSpPr>
          <p:nvPr/>
        </p:nvSpPr>
        <p:spPr>
          <a:xfrm>
            <a:off x="1293355" y="1115963"/>
            <a:ext cx="9019045"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3200" dirty="0">
                <a:solidFill>
                  <a:srgbClr val="55565A"/>
                </a:solidFill>
                <a:latin typeface="Arial"/>
                <a:cs typeface="Arial"/>
              </a:rPr>
              <a:t>Différences d’approche entre Lions et </a:t>
            </a:r>
            <a:r>
              <a:rPr lang="fr-FR" sz="3200" dirty="0" err="1">
                <a:solidFill>
                  <a:srgbClr val="55565A"/>
                </a:solidFill>
                <a:latin typeface="Arial"/>
                <a:cs typeface="Arial"/>
              </a:rPr>
              <a:t>Leos</a:t>
            </a:r>
            <a:endParaRPr lang="fr-FR" sz="3200" dirty="0">
              <a:solidFill>
                <a:srgbClr val="55565A"/>
              </a:solidFill>
              <a:latin typeface="Arial"/>
              <a:cs typeface="Arial"/>
            </a:endParaRPr>
          </a:p>
        </p:txBody>
      </p:sp>
      <p:pic>
        <p:nvPicPr>
          <p:cNvPr id="4" name="Picture 3">
            <a:extLst>
              <a:ext uri="{FF2B5EF4-FFF2-40B4-BE49-F238E27FC236}">
                <a16:creationId xmlns:a16="http://schemas.microsoft.com/office/drawing/2014/main" id="{7740E090-338E-3AF7-01A9-E717B1A1E88D}"/>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B8779B87-6FEE-A66A-DECF-3DE272D29A4E}"/>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7E1A2D0A-8A24-582E-267F-8BB6A111DE1D}"/>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3938BC87-5F76-1E21-8000-43CBC35CE56C}"/>
              </a:ext>
            </a:extLst>
          </p:cNvPr>
          <p:cNvSpPr txBox="1"/>
          <p:nvPr/>
        </p:nvSpPr>
        <p:spPr>
          <a:xfrm>
            <a:off x="1293354" y="3218053"/>
            <a:ext cx="96897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dirty="0">
                <a:solidFill>
                  <a:srgbClr val="55565A"/>
                </a:solidFill>
                <a:latin typeface="Arial" panose="020B0604020202020204" pitchFamily="34" charset="0"/>
                <a:cs typeface="Arial" panose="020B0604020202020204" pitchFamily="34" charset="0"/>
              </a:rPr>
              <a:t>en quoi l’approche à adopter face à des jeunes diffère-t-elle </a:t>
            </a:r>
            <a:br>
              <a:rPr lang="fr-FR" sz="2400" dirty="0">
                <a:solidFill>
                  <a:srgbClr val="55565A"/>
                </a:solidFill>
                <a:latin typeface="Arial" panose="020B0604020202020204" pitchFamily="34" charset="0"/>
                <a:cs typeface="Arial" panose="020B0604020202020204" pitchFamily="34" charset="0"/>
              </a:rPr>
            </a:br>
            <a:r>
              <a:rPr lang="fr-FR" sz="2400" dirty="0">
                <a:solidFill>
                  <a:srgbClr val="55565A"/>
                </a:solidFill>
                <a:latin typeface="Arial" panose="020B0604020202020204" pitchFamily="34" charset="0"/>
                <a:cs typeface="Arial" panose="020B0604020202020204" pitchFamily="34" charset="0"/>
              </a:rPr>
              <a:t>de celle en usage </a:t>
            </a:r>
            <a:r>
              <a:rPr lang="fr-FR" sz="2400">
                <a:solidFill>
                  <a:srgbClr val="55565A"/>
                </a:solidFill>
                <a:latin typeface="Arial" panose="020B0604020202020204" pitchFamily="34" charset="0"/>
                <a:cs typeface="Arial" panose="020B0604020202020204" pitchFamily="34" charset="0"/>
              </a:rPr>
              <a:t>chez les </a:t>
            </a:r>
            <a:r>
              <a:rPr lang="fr-FR" sz="2400" dirty="0">
                <a:solidFill>
                  <a:srgbClr val="55565A"/>
                </a:solidFill>
                <a:latin typeface="Arial" panose="020B0604020202020204" pitchFamily="34" charset="0"/>
                <a:cs typeface="Arial" panose="020B0604020202020204" pitchFamily="34" charset="0"/>
              </a:rPr>
              <a:t>Lions ? </a:t>
            </a:r>
          </a:p>
        </p:txBody>
      </p:sp>
      <p:sp>
        <p:nvSpPr>
          <p:cNvPr id="8" name="TextBox 7">
            <a:extLst>
              <a:ext uri="{FF2B5EF4-FFF2-40B4-BE49-F238E27FC236}">
                <a16:creationId xmlns:a16="http://schemas.microsoft.com/office/drawing/2014/main" id="{F872CAE3-52EE-CF43-F6E1-309A37BB6B80}"/>
              </a:ext>
            </a:extLst>
          </p:cNvPr>
          <p:cNvSpPr txBox="1"/>
          <p:nvPr/>
        </p:nvSpPr>
        <p:spPr>
          <a:xfrm>
            <a:off x="1293354" y="1915685"/>
            <a:ext cx="95584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dirty="0" err="1">
                <a:solidFill>
                  <a:srgbClr val="55565A"/>
                </a:solidFill>
                <a:latin typeface="Arial"/>
                <a:cs typeface="Arial"/>
              </a:rPr>
              <a:t>Leos</a:t>
            </a:r>
            <a:r>
              <a:rPr lang="fr-FR" sz="2400" dirty="0">
                <a:solidFill>
                  <a:srgbClr val="55565A"/>
                </a:solidFill>
                <a:latin typeface="Arial"/>
                <a:cs typeface="Arial"/>
              </a:rPr>
              <a:t> et Lions ont la même aspiration : servir leur collectivité</a:t>
            </a:r>
          </a:p>
        </p:txBody>
      </p:sp>
      <p:sp>
        <p:nvSpPr>
          <p:cNvPr id="9" name="TextBox 8">
            <a:extLst>
              <a:ext uri="{FF2B5EF4-FFF2-40B4-BE49-F238E27FC236}">
                <a16:creationId xmlns:a16="http://schemas.microsoft.com/office/drawing/2014/main" id="{461F61D8-A644-D704-632D-22D885417186}"/>
              </a:ext>
            </a:extLst>
          </p:cNvPr>
          <p:cNvSpPr txBox="1"/>
          <p:nvPr/>
        </p:nvSpPr>
        <p:spPr>
          <a:xfrm>
            <a:off x="5524256" y="2408863"/>
            <a:ext cx="10966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600" b="1">
                <a:solidFill>
                  <a:srgbClr val="55565A"/>
                </a:solidFill>
                <a:cs typeface="Calibri"/>
              </a:rPr>
              <a:t>mais</a:t>
            </a:r>
          </a:p>
        </p:txBody>
      </p:sp>
    </p:spTree>
    <p:extLst>
      <p:ext uri="{BB962C8B-B14F-4D97-AF65-F5344CB8AC3E}">
        <p14:creationId xmlns:p14="http://schemas.microsoft.com/office/powerpoint/2010/main" val="259242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48FF1701-0946-F143-9751-EB1504B976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BA60DFF-EABE-3341-99EA-342D507EC251}"/>
              </a:ext>
            </a:extLst>
          </p:cNvPr>
          <p:cNvPicPr>
            <a:picLocks noChangeAspect="1"/>
          </p:cNvPicPr>
          <p:nvPr/>
        </p:nvPicPr>
        <p:blipFill rotWithShape="1">
          <a:blip r:embed="rId3"/>
          <a:srcRect l="16488" t="6778" r="50870" b="51086"/>
          <a:stretch/>
        </p:blipFill>
        <p:spPr>
          <a:xfrm>
            <a:off x="4061315" y="0"/>
            <a:ext cx="3525051" cy="6858002"/>
          </a:xfrm>
          <a:prstGeom prst="rect">
            <a:avLst/>
          </a:prstGeom>
        </p:spPr>
      </p:pic>
      <p:sp>
        <p:nvSpPr>
          <p:cNvPr id="15" name="Background - Solid">
            <a:extLst>
              <a:ext uri="{FF2B5EF4-FFF2-40B4-BE49-F238E27FC236}">
                <a16:creationId xmlns:a16="http://schemas.microsoft.com/office/drawing/2014/main" id="{EB46604F-2465-E243-832D-6EF9F5DDD4A1}"/>
              </a:ext>
            </a:extLst>
          </p:cNvPr>
          <p:cNvSpPr/>
          <p:nvPr/>
        </p:nvSpPr>
        <p:spPr>
          <a:xfrm>
            <a:off x="7586366" y="-2"/>
            <a:ext cx="4605635" cy="68580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1" name="TextBox 10"/>
          <p:cNvSpPr txBox="1"/>
          <p:nvPr/>
        </p:nvSpPr>
        <p:spPr>
          <a:xfrm>
            <a:off x="7208432" y="2903898"/>
            <a:ext cx="4706660" cy="3046988"/>
          </a:xfrm>
          <a:prstGeom prst="rect">
            <a:avLst/>
          </a:prstGeom>
          <a:noFill/>
        </p:spPr>
        <p:txBody>
          <a:bodyPr wrap="square" lIns="91440" tIns="45720" rIns="91440" bIns="45720" rtlCol="0" anchor="t">
            <a:spAutoFit/>
          </a:bodyPr>
          <a:lstStyle/>
          <a:p>
            <a:r>
              <a:rPr lang="fr-FR" sz="2400" b="1">
                <a:solidFill>
                  <a:schemeClr val="bg1"/>
                </a:solidFill>
                <a:latin typeface="Arial" panose="020B0604020202020204" pitchFamily="34" charset="0"/>
                <a:ea typeface="Arial" charset="0"/>
                <a:cs typeface="Arial" panose="020B0604020202020204" pitchFamily="34" charset="0"/>
              </a:rPr>
              <a:t>Leos Omega (18-30 ans)</a:t>
            </a:r>
          </a:p>
          <a:p>
            <a:pPr marL="342900" indent="-342900">
              <a:buFont typeface="Arial" panose="020B0604020202020204" pitchFamily="34" charset="0"/>
              <a:buChar char="•"/>
            </a:pPr>
            <a:r>
              <a:rPr lang="fr-FR" sz="2400">
                <a:solidFill>
                  <a:schemeClr val="bg1"/>
                </a:solidFill>
                <a:latin typeface="Arial" panose="020B0604020202020204" pitchFamily="34" charset="0"/>
                <a:ea typeface="Arial" charset="0"/>
                <a:cs typeface="Arial" panose="020B0604020202020204" pitchFamily="34" charset="0"/>
              </a:rPr>
              <a:t>Prise de responsabilités, besoin d’autonomie</a:t>
            </a:r>
          </a:p>
          <a:p>
            <a:pPr marL="342900" indent="-342900">
              <a:buFont typeface="Arial" panose="020B0604020202020204" pitchFamily="34" charset="0"/>
              <a:buChar char="•"/>
            </a:pPr>
            <a:r>
              <a:rPr lang="fr-FR" sz="2400">
                <a:solidFill>
                  <a:schemeClr val="bg1"/>
                </a:solidFill>
                <a:latin typeface="Arial" panose="020B0604020202020204" pitchFamily="34" charset="0"/>
                <a:ea typeface="Arial" charset="0"/>
                <a:cs typeface="Arial" panose="020B0604020202020204" pitchFamily="34" charset="0"/>
              </a:rPr>
              <a:t>Recherche de développement personnel et professionnel</a:t>
            </a:r>
          </a:p>
          <a:p>
            <a:pPr marL="342900" indent="-342900">
              <a:buFont typeface="Arial" panose="020B0604020202020204" pitchFamily="34" charset="0"/>
              <a:buChar char="•"/>
            </a:pPr>
            <a:r>
              <a:rPr lang="fr-FR" sz="2400">
                <a:solidFill>
                  <a:schemeClr val="bg1"/>
                </a:solidFill>
                <a:latin typeface="Arial" panose="020B0604020202020204" pitchFamily="34" charset="0"/>
                <a:ea typeface="Arial" charset="0"/>
                <a:cs typeface="Arial" panose="020B0604020202020204" pitchFamily="34" charset="0"/>
              </a:rPr>
              <a:t>Le conseiller Leo sert de lien entre le Lions club parrain et le Leo club</a:t>
            </a:r>
          </a:p>
        </p:txBody>
      </p:sp>
      <p:sp>
        <p:nvSpPr>
          <p:cNvPr id="23" name="Page Number - White">
            <a:extLst>
              <a:ext uri="{FF2B5EF4-FFF2-40B4-BE49-F238E27FC236}">
                <a16:creationId xmlns:a16="http://schemas.microsoft.com/office/drawing/2014/main" id="{09835167-AA6D-3548-84BA-DC61391D742F}"/>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5</a:t>
            </a:fld>
            <a:endParaRPr lang="en-US" sz="100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978FF46-4E0E-8F4C-8E7E-CA4871ACCE86}"/>
              </a:ext>
            </a:extLst>
          </p:cNvPr>
          <p:cNvPicPr>
            <a:picLocks noChangeAspect="1"/>
          </p:cNvPicPr>
          <p:nvPr/>
        </p:nvPicPr>
        <p:blipFill rotWithShape="1">
          <a:blip r:embed="rId4"/>
          <a:srcRect l="15744" b="4901"/>
          <a:stretch/>
        </p:blipFill>
        <p:spPr>
          <a:xfrm rot="10800000" flipH="1" flipV="1">
            <a:off x="1" y="5178695"/>
            <a:ext cx="991893" cy="1679305"/>
          </a:xfrm>
          <a:prstGeom prst="rect">
            <a:avLst/>
          </a:prstGeom>
        </p:spPr>
      </p:pic>
      <p:pic>
        <p:nvPicPr>
          <p:cNvPr id="17" name="Picture 16">
            <a:extLst>
              <a:ext uri="{FF2B5EF4-FFF2-40B4-BE49-F238E27FC236}">
                <a16:creationId xmlns:a16="http://schemas.microsoft.com/office/drawing/2014/main" id="{DCB2DEBB-178C-114F-82D6-0370FE2C1BD9}"/>
              </a:ext>
            </a:extLst>
          </p:cNvPr>
          <p:cNvPicPr>
            <a:picLocks noChangeAspect="1"/>
          </p:cNvPicPr>
          <p:nvPr/>
        </p:nvPicPr>
        <p:blipFill rotWithShape="1">
          <a:blip r:embed="rId5"/>
          <a:srcRect l="8882" t="39439" r="65220" b="6057"/>
          <a:stretch/>
        </p:blipFill>
        <p:spPr>
          <a:xfrm flipV="1">
            <a:off x="10873688" y="-2"/>
            <a:ext cx="1326938" cy="4188974"/>
          </a:xfrm>
          <a:prstGeom prst="rect">
            <a:avLst/>
          </a:prstGeom>
        </p:spPr>
      </p:pic>
      <p:sp>
        <p:nvSpPr>
          <p:cNvPr id="20" name="TextBox 19">
            <a:extLst>
              <a:ext uri="{FF2B5EF4-FFF2-40B4-BE49-F238E27FC236}">
                <a16:creationId xmlns:a16="http://schemas.microsoft.com/office/drawing/2014/main" id="{987D9063-00A4-4349-9BC7-13D16BB4597C}"/>
              </a:ext>
            </a:extLst>
          </p:cNvPr>
          <p:cNvSpPr txBox="1"/>
          <p:nvPr/>
        </p:nvSpPr>
        <p:spPr>
          <a:xfrm>
            <a:off x="423070" y="2891496"/>
            <a:ext cx="4534318" cy="3416320"/>
          </a:xfrm>
          <a:prstGeom prst="rect">
            <a:avLst/>
          </a:prstGeom>
          <a:noFill/>
        </p:spPr>
        <p:txBody>
          <a:bodyPr wrap="square" lIns="91440" tIns="45720" rIns="91440" bIns="45720" rtlCol="0" anchor="t">
            <a:spAutoFit/>
          </a:bodyPr>
          <a:lstStyle/>
          <a:p>
            <a:r>
              <a:rPr lang="fr-FR" sz="2400" b="1">
                <a:solidFill>
                  <a:srgbClr val="55565A"/>
                </a:solidFill>
                <a:latin typeface="Arial" panose="020B0604020202020204" pitchFamily="34" charset="0"/>
                <a:ea typeface="Arial" charset="0"/>
                <a:cs typeface="Arial" panose="020B0604020202020204" pitchFamily="34" charset="0"/>
              </a:rPr>
              <a:t>Leos Alpha (12-18 ans)</a:t>
            </a:r>
          </a:p>
          <a:p>
            <a:pPr marL="342900" indent="-342900">
              <a:buFont typeface="Arial" panose="020B0604020202020204" pitchFamily="34" charset="0"/>
              <a:buChar char="•"/>
            </a:pPr>
            <a:r>
              <a:rPr lang="fr-FR" sz="2400">
                <a:solidFill>
                  <a:srgbClr val="55565A"/>
                </a:solidFill>
                <a:latin typeface="Arial" panose="020B0604020202020204" pitchFamily="34" charset="0"/>
                <a:ea typeface="Arial" charset="0"/>
                <a:cs typeface="Arial" panose="020B0604020202020204" pitchFamily="34" charset="0"/>
              </a:rPr>
              <a:t>Ont besoin de conseils et d’encadrement en matière de réunions et d’activités</a:t>
            </a:r>
          </a:p>
          <a:p>
            <a:pPr marL="342900" indent="-342900">
              <a:buFont typeface="Arial" panose="020B0604020202020204" pitchFamily="34" charset="0"/>
              <a:buChar char="•"/>
            </a:pPr>
            <a:r>
              <a:rPr lang="fr-FR" sz="2400">
                <a:solidFill>
                  <a:srgbClr val="55565A"/>
                </a:solidFill>
                <a:latin typeface="Arial"/>
                <a:ea typeface="Arial" charset="0"/>
                <a:cs typeface="Arial"/>
              </a:rPr>
              <a:t>Peuvent avoir besoin d'un conseiller Leo pour répartir les tâches</a:t>
            </a:r>
          </a:p>
          <a:p>
            <a:pPr marL="342900" indent="-342900">
              <a:buFont typeface="Arial" panose="020B0604020202020204" pitchFamily="34" charset="0"/>
              <a:buChar char="•"/>
            </a:pPr>
            <a:r>
              <a:rPr lang="fr-FR" sz="2400">
                <a:solidFill>
                  <a:srgbClr val="55565A"/>
                </a:solidFill>
                <a:latin typeface="Arial"/>
                <a:ea typeface="Arial" charset="0"/>
                <a:cs typeface="Arial"/>
              </a:rPr>
              <a:t>Le conseiller Leo sert de lien entre parents, établissement scolaire et Lions Club</a:t>
            </a:r>
          </a:p>
        </p:txBody>
      </p:sp>
      <p:pic>
        <p:nvPicPr>
          <p:cNvPr id="3" name="Picture 2" descr="Logo&#10;&#10;Description automatically generated">
            <a:extLst>
              <a:ext uri="{FF2B5EF4-FFF2-40B4-BE49-F238E27FC236}">
                <a16:creationId xmlns:a16="http://schemas.microsoft.com/office/drawing/2014/main" id="{1CD1FA61-5E6F-488F-913F-ED5B27E99009}"/>
              </a:ext>
            </a:extLst>
          </p:cNvPr>
          <p:cNvPicPr>
            <a:picLocks noChangeAspect="1"/>
          </p:cNvPicPr>
          <p:nvPr/>
        </p:nvPicPr>
        <p:blipFill>
          <a:blip r:embed="rId6"/>
          <a:stretch>
            <a:fillRect/>
          </a:stretch>
        </p:blipFill>
        <p:spPr>
          <a:xfrm>
            <a:off x="368238" y="491129"/>
            <a:ext cx="2135321" cy="2135321"/>
          </a:xfrm>
          <a:prstGeom prst="rect">
            <a:avLst/>
          </a:prstGeom>
        </p:spPr>
      </p:pic>
      <p:pic>
        <p:nvPicPr>
          <p:cNvPr id="5" name="Picture 4">
            <a:extLst>
              <a:ext uri="{FF2B5EF4-FFF2-40B4-BE49-F238E27FC236}">
                <a16:creationId xmlns:a16="http://schemas.microsoft.com/office/drawing/2014/main" id="{DD437DB4-9576-4281-9A12-5662CD651397}"/>
              </a:ext>
            </a:extLst>
          </p:cNvPr>
          <p:cNvPicPr>
            <a:picLocks noChangeAspect="1"/>
          </p:cNvPicPr>
          <p:nvPr/>
        </p:nvPicPr>
        <p:blipFill>
          <a:blip r:embed="rId7"/>
          <a:srcRect/>
          <a:stretch/>
        </p:blipFill>
        <p:spPr>
          <a:xfrm>
            <a:off x="9654060" y="467698"/>
            <a:ext cx="2210519" cy="2210519"/>
          </a:xfrm>
          <a:prstGeom prst="rect">
            <a:avLst/>
          </a:prstGeom>
        </p:spPr>
      </p:pic>
      <p:pic>
        <p:nvPicPr>
          <p:cNvPr id="12" name="Picture 11">
            <a:extLst>
              <a:ext uri="{FF2B5EF4-FFF2-40B4-BE49-F238E27FC236}">
                <a16:creationId xmlns:a16="http://schemas.microsoft.com/office/drawing/2014/main" id="{B365B527-70B4-494F-B265-252FF9111400}"/>
              </a:ext>
            </a:extLst>
          </p:cNvPr>
          <p:cNvPicPr>
            <a:picLocks noChangeAspect="1"/>
          </p:cNvPicPr>
          <p:nvPr/>
        </p:nvPicPr>
        <p:blipFill>
          <a:blip r:embed="rId8"/>
          <a:stretch>
            <a:fillRect/>
          </a:stretch>
        </p:blipFill>
        <p:spPr>
          <a:xfrm>
            <a:off x="5279237" y="3390759"/>
            <a:ext cx="1326937" cy="663469"/>
          </a:xfrm>
          <a:prstGeom prst="rect">
            <a:avLst/>
          </a:prstGeom>
        </p:spPr>
      </p:pic>
    </p:spTree>
    <p:extLst>
      <p:ext uri="{BB962C8B-B14F-4D97-AF65-F5344CB8AC3E}">
        <p14:creationId xmlns:p14="http://schemas.microsoft.com/office/powerpoint/2010/main" val="28135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CB42-E043-6C84-008D-EF3EA68999FE}"/>
            </a:ext>
          </a:extLst>
        </p:cNvPr>
        <p:cNvGrpSpPr/>
        <p:nvPr/>
      </p:nvGrpSpPr>
      <p:grpSpPr>
        <a:xfrm>
          <a:off x="0" y="0"/>
          <a:ext cx="0" cy="0"/>
          <a:chOff x="0" y="0"/>
          <a:chExt cx="0" cy="0"/>
        </a:xfrm>
      </p:grpSpPr>
      <p:sp>
        <p:nvSpPr>
          <p:cNvPr id="2" name="Text Placeholder 18">
            <a:extLst>
              <a:ext uri="{FF2B5EF4-FFF2-40B4-BE49-F238E27FC236}">
                <a16:creationId xmlns:a16="http://schemas.microsoft.com/office/drawing/2014/main" id="{EFA30E84-F993-426B-FABD-0291E8072D85}"/>
              </a:ext>
            </a:extLst>
          </p:cNvPr>
          <p:cNvSpPr txBox="1">
            <a:spLocks/>
          </p:cNvSpPr>
          <p:nvPr/>
        </p:nvSpPr>
        <p:spPr>
          <a:xfrm>
            <a:off x="988555" y="691420"/>
            <a:ext cx="10407578"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3200" dirty="0">
                <a:solidFill>
                  <a:srgbClr val="55565A"/>
                </a:solidFill>
                <a:latin typeface="Arial"/>
                <a:cs typeface="Arial"/>
              </a:rPr>
              <a:t>Les clubs forts sont ceux au sein desquels les liens sont solides </a:t>
            </a:r>
          </a:p>
        </p:txBody>
      </p:sp>
      <p:pic>
        <p:nvPicPr>
          <p:cNvPr id="4" name="Picture 3">
            <a:extLst>
              <a:ext uri="{FF2B5EF4-FFF2-40B4-BE49-F238E27FC236}">
                <a16:creationId xmlns:a16="http://schemas.microsoft.com/office/drawing/2014/main" id="{610FF548-F481-D88E-5CDB-F0882E1693EA}"/>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7509AA40-9784-4497-985F-9F47CE3A207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BAABB9AB-CA22-F221-CEA0-DACCD34DA1F2}"/>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A985F46C-A99C-EFD6-4B6C-16DF95E2E424}"/>
              </a:ext>
            </a:extLst>
          </p:cNvPr>
          <p:cNvSpPr txBox="1"/>
          <p:nvPr/>
        </p:nvSpPr>
        <p:spPr>
          <a:xfrm>
            <a:off x="988554" y="1700882"/>
            <a:ext cx="100767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2400" dirty="0">
                <a:solidFill>
                  <a:srgbClr val="55565A"/>
                </a:solidFill>
                <a:latin typeface="Arial" panose="020B0604020202020204" pitchFamily="34" charset="0"/>
                <a:cs typeface="Arial" panose="020B0604020202020204" pitchFamily="34" charset="0"/>
              </a:rPr>
              <a:t>Les membres des clubs dynamiques ne sont pas juste </a:t>
            </a:r>
            <a:br>
              <a:rPr lang="fr-FR" sz="2400" dirty="0">
                <a:solidFill>
                  <a:srgbClr val="55565A"/>
                </a:solidFill>
                <a:latin typeface="Arial" panose="020B0604020202020204" pitchFamily="34" charset="0"/>
                <a:cs typeface="Arial" panose="020B0604020202020204" pitchFamily="34" charset="0"/>
              </a:rPr>
            </a:br>
            <a:r>
              <a:rPr lang="fr-FR" sz="2400" dirty="0">
                <a:solidFill>
                  <a:srgbClr val="55565A"/>
                </a:solidFill>
                <a:latin typeface="Arial" panose="020B0604020202020204" pitchFamily="34" charset="0"/>
                <a:cs typeface="Arial" panose="020B0604020202020204" pitchFamily="34" charset="0"/>
              </a:rPr>
              <a:t>  d’accord pour agir ensemble ; ils </a:t>
            </a:r>
            <a:r>
              <a:rPr lang="fr-FR" sz="2400" i="1" dirty="0">
                <a:solidFill>
                  <a:srgbClr val="55565A"/>
                </a:solidFill>
                <a:latin typeface="Arial" panose="020B0604020202020204" pitchFamily="34" charset="0"/>
                <a:cs typeface="Arial" panose="020B0604020202020204" pitchFamily="34" charset="0"/>
              </a:rPr>
              <a:t>veulent</a:t>
            </a:r>
            <a:r>
              <a:rPr lang="fr-FR" sz="2400" dirty="0">
                <a:solidFill>
                  <a:srgbClr val="55565A"/>
                </a:solidFill>
                <a:latin typeface="Arial" panose="020B0604020202020204" pitchFamily="34" charset="0"/>
                <a:cs typeface="Arial" panose="020B0604020202020204" pitchFamily="34" charset="0"/>
              </a:rPr>
              <a:t> agir ensemble.</a:t>
            </a:r>
          </a:p>
        </p:txBody>
      </p:sp>
      <p:sp>
        <p:nvSpPr>
          <p:cNvPr id="8" name="TextBox 7">
            <a:extLst>
              <a:ext uri="{FF2B5EF4-FFF2-40B4-BE49-F238E27FC236}">
                <a16:creationId xmlns:a16="http://schemas.microsoft.com/office/drawing/2014/main" id="{D8B3D278-BFE5-97CF-2428-4E2CF7DC5C27}"/>
              </a:ext>
            </a:extLst>
          </p:cNvPr>
          <p:cNvSpPr txBox="1"/>
          <p:nvPr/>
        </p:nvSpPr>
        <p:spPr>
          <a:xfrm>
            <a:off x="1167409" y="2850359"/>
            <a:ext cx="10228724"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solidFill>
                  <a:srgbClr val="55565A"/>
                </a:solidFill>
                <a:latin typeface="Arial" panose="020B0604020202020204" pitchFamily="34" charset="0"/>
                <a:cs typeface="Arial" panose="020B0604020202020204" pitchFamily="34" charset="0"/>
              </a:rPr>
              <a:t>Les clés du succès</a:t>
            </a:r>
            <a:r>
              <a:rPr lang="fr-FR" sz="2400" dirty="0">
                <a:solidFill>
                  <a:srgbClr val="55565A"/>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dirty="0">
              <a:cs typeface="Calibri"/>
            </a:endParaRPr>
          </a:p>
          <a:p>
            <a:pPr marL="342900" indent="-342900">
              <a:buFont typeface="Arial" panose="020B0604020202020204" pitchFamily="34" charset="0"/>
              <a:buChar char="•"/>
            </a:pPr>
            <a:r>
              <a:rPr lang="fr-FR" sz="2400" dirty="0">
                <a:solidFill>
                  <a:srgbClr val="55565A"/>
                </a:solidFill>
                <a:latin typeface="Arial"/>
                <a:cs typeface="Arial"/>
              </a:rPr>
              <a:t>Intelligence émotionnelle, compétences interpersonnelles</a:t>
            </a:r>
          </a:p>
          <a:p>
            <a:pPr marL="342900" indent="-342900">
              <a:buFont typeface="Arial" panose="020B0604020202020204" pitchFamily="34" charset="0"/>
              <a:buChar char="•"/>
            </a:pPr>
            <a:r>
              <a:rPr lang="fr-FR" sz="2400" dirty="0">
                <a:solidFill>
                  <a:srgbClr val="55565A"/>
                </a:solidFill>
                <a:latin typeface="Arial"/>
                <a:cs typeface="Arial"/>
              </a:rPr>
              <a:t>Savoir développer l'estime de soi et la confiance en soi chez les autres</a:t>
            </a:r>
          </a:p>
          <a:p>
            <a:pPr marL="342900" indent="-342900">
              <a:buFont typeface="Arial" panose="020B0604020202020204" pitchFamily="34" charset="0"/>
              <a:buChar char="•"/>
            </a:pPr>
            <a:r>
              <a:rPr lang="fr-FR" sz="2400" dirty="0">
                <a:solidFill>
                  <a:srgbClr val="55565A"/>
                </a:solidFill>
                <a:latin typeface="Arial" panose="020B0604020202020204" pitchFamily="34" charset="0"/>
                <a:cs typeface="Arial" panose="020B0604020202020204" pitchFamily="34" charset="0"/>
              </a:rPr>
              <a:t>Savoir entretenir les liens entre membres du groupe</a:t>
            </a:r>
          </a:p>
          <a:p>
            <a:pPr marL="342900" indent="-342900">
              <a:buFont typeface="Arial" panose="020B0604020202020204" pitchFamily="34" charset="0"/>
              <a:buChar char="•"/>
            </a:pPr>
            <a:r>
              <a:rPr lang="fr-FR" sz="2400" dirty="0">
                <a:solidFill>
                  <a:srgbClr val="55565A"/>
                </a:solidFill>
                <a:latin typeface="Arial" panose="020B0604020202020204" pitchFamily="34" charset="0"/>
                <a:cs typeface="Arial" panose="020B0604020202020204" pitchFamily="34" charset="0"/>
              </a:rPr>
              <a:t>Savoir former les </a:t>
            </a:r>
            <a:r>
              <a:rPr lang="fr-FR" sz="2400" dirty="0" err="1">
                <a:solidFill>
                  <a:srgbClr val="55565A"/>
                </a:solidFill>
                <a:latin typeface="Arial" panose="020B0604020202020204" pitchFamily="34" charset="0"/>
                <a:cs typeface="Arial" panose="020B0604020202020204" pitchFamily="34" charset="0"/>
              </a:rPr>
              <a:t>Leos</a:t>
            </a:r>
            <a:r>
              <a:rPr lang="fr-FR" sz="2400" dirty="0">
                <a:solidFill>
                  <a:srgbClr val="55565A"/>
                </a:solidFill>
                <a:latin typeface="Arial" panose="020B0604020202020204" pitchFamily="34" charset="0"/>
                <a:cs typeface="Arial" panose="020B0604020202020204" pitchFamily="34" charset="0"/>
              </a:rPr>
              <a:t> au leadership</a:t>
            </a:r>
          </a:p>
        </p:txBody>
      </p:sp>
    </p:spTree>
    <p:extLst>
      <p:ext uri="{BB962C8B-B14F-4D97-AF65-F5344CB8AC3E}">
        <p14:creationId xmlns:p14="http://schemas.microsoft.com/office/powerpoint/2010/main" val="30432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56D9397-8354-2540-BA75-4F5FFA8E2948}"/>
              </a:ext>
            </a:extLst>
          </p:cNvPr>
          <p:cNvSpPr/>
          <p:nvPr/>
        </p:nvSpPr>
        <p:spPr>
          <a:xfrm>
            <a:off x="-24467" y="0"/>
            <a:ext cx="12216467"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3"/>
          <a:srcRect l="68604" t="4387" r="-7305" b="37925"/>
          <a:stretch/>
        </p:blipFill>
        <p:spPr>
          <a:xfrm>
            <a:off x="-24467" y="-383650"/>
            <a:ext cx="3241800" cy="7248414"/>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932769" y="842127"/>
            <a:ext cx="10326461" cy="5173746"/>
          </a:xfrm>
          <a:prstGeom prst="rect">
            <a:avLst/>
          </a:prstGeom>
          <a:solidFill>
            <a:schemeClr val="bg1">
              <a:alpha val="93000"/>
            </a:schemeClr>
          </a:solidFill>
          <a:ln>
            <a:noFill/>
          </a:ln>
          <a:effectLst>
            <a:outerShdw blurRad="800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nchorCtr="0"/>
          <a:lstStyle/>
          <a:p>
            <a:pPr algn="ctr">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r>
              <a:rPr lang="fr-FR" sz="3200" b="1">
                <a:solidFill>
                  <a:srgbClr val="55565A"/>
                </a:solidFill>
                <a:latin typeface="Arial" panose="020B0604020202020204" pitchFamily="34" charset="0"/>
                <a:cs typeface="Arial" panose="020B0604020202020204" pitchFamily="34" charset="0"/>
              </a:rPr>
              <a:t>Apprentissage socio-émotionnel</a:t>
            </a:r>
          </a:p>
          <a:p>
            <a:r>
              <a:rPr lang="fr-FR" sz="2800">
                <a:solidFill>
                  <a:srgbClr val="55565A"/>
                </a:solidFill>
                <a:effectLst/>
                <a:latin typeface="Arial" panose="020B0604020202020204" pitchFamily="34" charset="0"/>
                <a:ea typeface="Calibri" panose="020F0502020204030204" pitchFamily="34" charset="0"/>
              </a:rPr>
              <a:t>Processus par lequel on acquiert et applique les connaissances, les compétences et les attitudes nécessaires pour former son identité, gérer ses émotions et atteindre des objectifs personnels et collectifs, ressentir et montrer de l'empathie envers les autres, établir et maintenir des relations de soutien mutuel et prendre des décisions responsables et bienveillantes.</a:t>
            </a:r>
          </a:p>
          <a:p>
            <a:endParaRPr lang="en-US" sz="20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4F7E07-5D0D-774D-8420-572867E8774F}"/>
              </a:ext>
            </a:extLst>
          </p:cNvPr>
          <p:cNvPicPr>
            <a:picLocks noChangeAspect="1"/>
          </p:cNvPicPr>
          <p:nvPr/>
        </p:nvPicPr>
        <p:blipFill rotWithShape="1">
          <a:blip r:embed="rId4"/>
          <a:srcRect l="15744" b="4901"/>
          <a:stretch/>
        </p:blipFill>
        <p:spPr>
          <a:xfrm rot="10800000">
            <a:off x="11200107" y="2473"/>
            <a:ext cx="991893" cy="1679305"/>
          </a:xfrm>
          <a:prstGeom prst="rect">
            <a:avLst/>
          </a:prstGeom>
        </p:spPr>
      </p:pic>
      <p:pic>
        <p:nvPicPr>
          <p:cNvPr id="10" name="Picture 9">
            <a:extLst>
              <a:ext uri="{FF2B5EF4-FFF2-40B4-BE49-F238E27FC236}">
                <a16:creationId xmlns:a16="http://schemas.microsoft.com/office/drawing/2014/main" id="{CB88B962-8309-5647-8809-D9885697940C}"/>
              </a:ext>
            </a:extLst>
          </p:cNvPr>
          <p:cNvPicPr>
            <a:picLocks noChangeAspect="1"/>
          </p:cNvPicPr>
          <p:nvPr/>
        </p:nvPicPr>
        <p:blipFill>
          <a:blip r:embed="rId5"/>
          <a:stretch>
            <a:fillRect/>
          </a:stretch>
        </p:blipFill>
        <p:spPr>
          <a:xfrm>
            <a:off x="9268825" y="5684138"/>
            <a:ext cx="1326937" cy="663469"/>
          </a:xfrm>
          <a:prstGeom prst="rect">
            <a:avLst/>
          </a:prstGeom>
        </p:spPr>
      </p:pic>
      <p:pic>
        <p:nvPicPr>
          <p:cNvPr id="2" name="Picture 1">
            <a:extLst>
              <a:ext uri="{FF2B5EF4-FFF2-40B4-BE49-F238E27FC236}">
                <a16:creationId xmlns:a16="http://schemas.microsoft.com/office/drawing/2014/main" id="{3BFBDE8A-7225-45D0-72AD-D48A4E665F26}"/>
              </a:ext>
            </a:extLst>
          </p:cNvPr>
          <p:cNvPicPr>
            <a:picLocks noChangeAspect="1"/>
          </p:cNvPicPr>
          <p:nvPr/>
        </p:nvPicPr>
        <p:blipFill>
          <a:blip r:embed="rId6"/>
          <a:stretch>
            <a:fillRect/>
          </a:stretch>
        </p:blipFill>
        <p:spPr>
          <a:xfrm>
            <a:off x="233909" y="123572"/>
            <a:ext cx="1558206" cy="1558206"/>
          </a:xfrm>
          <a:prstGeom prst="rect">
            <a:avLst/>
          </a:prstGeom>
        </p:spPr>
      </p:pic>
    </p:spTree>
    <p:extLst>
      <p:ext uri="{BB962C8B-B14F-4D97-AF65-F5344CB8AC3E}">
        <p14:creationId xmlns:p14="http://schemas.microsoft.com/office/powerpoint/2010/main" val="316922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8</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585627" y="494176"/>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3200">
                <a:solidFill>
                  <a:srgbClr val="55565A"/>
                </a:solidFill>
                <a:latin typeface="Arial"/>
                <a:ea typeface="ヒラギノ角ゴ Pro W3"/>
                <a:cs typeface="Arial"/>
              </a:rPr>
              <a:t>Entretenir le sens du collectif</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852754" y="1583053"/>
            <a:ext cx="8578922" cy="2677656"/>
          </a:xfrm>
          <a:prstGeom prst="rect">
            <a:avLst/>
          </a:prstGeom>
          <a:noFill/>
        </p:spPr>
        <p:txBody>
          <a:bodyPr wrap="square" rtlCol="0">
            <a:spAutoFit/>
          </a:bodyPr>
          <a:lstStyle/>
          <a:p>
            <a:r>
              <a:rPr lang="fr-FR" sz="2800" dirty="0">
                <a:solidFill>
                  <a:srgbClr val="55565A"/>
                </a:solidFill>
                <a:latin typeface="Arial" panose="020B0604020202020204" pitchFamily="34" charset="0"/>
                <a:cs typeface="Arial" panose="020B0604020202020204" pitchFamily="34" charset="0"/>
              </a:rPr>
              <a:t>Qu'est-ce qui fait la cohésion d’un groupe ? </a:t>
            </a:r>
          </a:p>
          <a:p>
            <a:pPr marL="285750" indent="-28575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Un cadre sûr et bien géré, où règnent la bienveillance et la participation de tous. </a:t>
            </a:r>
          </a:p>
          <a:p>
            <a:pPr marL="285750" indent="-285750">
              <a:buFont typeface="Arial" panose="020B0604020202020204" pitchFamily="34" charset="0"/>
              <a:buChar char="•"/>
            </a:pPr>
            <a:r>
              <a:rPr lang="fr-FR" sz="2800" dirty="0">
                <a:solidFill>
                  <a:srgbClr val="55565A"/>
                </a:solidFill>
                <a:latin typeface="Arial" panose="020B0604020202020204" pitchFamily="34" charset="0"/>
                <a:cs typeface="Arial" panose="020B0604020202020204" pitchFamily="34" charset="0"/>
              </a:rPr>
              <a:t>Un environnement où chacun se sente considéré, écouté, valorisé et entouré. </a:t>
            </a:r>
          </a:p>
          <a:p>
            <a:pPr marL="285750" indent="-285750">
              <a:buFont typeface="Arial" panose="020B0604020202020204" pitchFamily="34" charset="0"/>
              <a:buChar char="•"/>
            </a:pPr>
            <a:endParaRPr lang="en-US" sz="2800" dirty="0">
              <a:solidFill>
                <a:srgbClr val="5556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4E2DB7-0A0A-EE3B-22F9-9BEFAD11DAEF}"/>
              </a:ext>
            </a:extLst>
          </p:cNvPr>
          <p:cNvSpPr txBox="1"/>
          <p:nvPr/>
        </p:nvSpPr>
        <p:spPr>
          <a:xfrm>
            <a:off x="8991600" y="6277914"/>
            <a:ext cx="1981200" cy="369332"/>
          </a:xfrm>
          <a:prstGeom prst="rect">
            <a:avLst/>
          </a:prstGeom>
          <a:noFill/>
        </p:spPr>
        <p:txBody>
          <a:bodyPr wrap="square" rtlCol="0">
            <a:spAutoFit/>
          </a:bodyPr>
          <a:lstStyle/>
          <a:p>
            <a:r>
              <a:rPr lang="fr-FR">
                <a:solidFill>
                  <a:srgbClr val="55565A"/>
                </a:solidFill>
                <a:latin typeface="Arial" panose="020B0604020202020204" pitchFamily="34" charset="0"/>
                <a:cs typeface="Arial" panose="020B0604020202020204" pitchFamily="34" charset="0"/>
              </a:rPr>
              <a:t>Adapté de</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178558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562479" y="440901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fr-FR" sz="4000" dirty="0">
                <a:solidFill>
                  <a:schemeClr val="bg1">
                    <a:alpha val="99000"/>
                  </a:schemeClr>
                </a:solidFill>
                <a:latin typeface="Arial Black" panose="020B0604020202020204" pitchFamily="34" charset="0"/>
                <a:ea typeface="Arial" charset="0"/>
                <a:cs typeface="Arial Black" panose="020B0604020202020204" pitchFamily="34" charset="0"/>
              </a:rPr>
              <a:t>Comment créer </a:t>
            </a:r>
            <a:br>
              <a:rPr lang="fr-FR" sz="4000" dirty="0">
                <a:solidFill>
                  <a:schemeClr val="bg1">
                    <a:alpha val="99000"/>
                  </a:schemeClr>
                </a:solidFill>
                <a:latin typeface="Arial Black" panose="020B0604020202020204" pitchFamily="34" charset="0"/>
                <a:ea typeface="Arial" charset="0"/>
                <a:cs typeface="Arial Black" panose="020B0604020202020204" pitchFamily="34" charset="0"/>
              </a:rPr>
            </a:br>
            <a:r>
              <a:rPr lang="fr-FR" sz="4000" dirty="0">
                <a:solidFill>
                  <a:schemeClr val="bg1">
                    <a:alpha val="99000"/>
                  </a:schemeClr>
                </a:solidFill>
                <a:latin typeface="Arial Black" panose="020B0604020202020204" pitchFamily="34" charset="0"/>
                <a:ea typeface="Arial" charset="0"/>
                <a:cs typeface="Arial Black" panose="020B0604020202020204" pitchFamily="34" charset="0"/>
              </a:rPr>
              <a:t>le sens du collectif</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9</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725290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Leo Theme</Template>
  <TotalTime>1507</TotalTime>
  <Words>2692</Words>
  <Application>Microsoft Office PowerPoint</Application>
  <PresentationFormat>Widescreen</PresentationFormat>
  <Paragraphs>237</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Arial,Sans-Serif</vt:lpstr>
      <vt:lpstr>Calibri</vt:lpstr>
      <vt:lpstr>Calibri Light</vt:lpstr>
      <vt:lpstr>Courier New</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Nadeau, Melissa</dc:creator>
  <cp:lastModifiedBy>Christensen, Ashley</cp:lastModifiedBy>
  <cp:revision>278</cp:revision>
  <dcterms:created xsi:type="dcterms:W3CDTF">2021-12-09T21:46:32Z</dcterms:created>
  <dcterms:modified xsi:type="dcterms:W3CDTF">2024-03-22T14:58:24Z</dcterms:modified>
</cp:coreProperties>
</file>