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1147" r:id="rId2"/>
    <p:sldId id="1245" r:id="rId3"/>
    <p:sldId id="1140" r:id="rId4"/>
    <p:sldId id="1247" r:id="rId5"/>
    <p:sldId id="964" r:id="rId6"/>
    <p:sldId id="1251" r:id="rId7"/>
    <p:sldId id="1165" r:id="rId8"/>
    <p:sldId id="1103" r:id="rId9"/>
    <p:sldId id="1250" r:id="rId10"/>
    <p:sldId id="1246" r:id="rId11"/>
    <p:sldId id="1158" r:id="rId12"/>
    <p:sldId id="1157" r:id="rId13"/>
    <p:sldId id="1146" r:id="rId14"/>
    <p:sldId id="1141" r:id="rId15"/>
    <p:sldId id="1164" r:id="rId16"/>
    <p:sldId id="1243" r:id="rId17"/>
    <p:sldId id="1156" r:id="rId18"/>
    <p:sldId id="1244" r:id="rId19"/>
    <p:sldId id="1249" r:id="rId20"/>
    <p:sldId id="124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7D4B9C-200A-526E-2CCD-34526034C8E8}" name="Christensen, Ashley" initials="AC" userId="S::AChristensen@lionsclubs.org::485890c8-bbd3-4987-a627-9fa212dc18a7" providerId="AD"/>
  <p188:author id="{2B15E7C7-466B-F08A-3C19-8C1BBD684CE9}" name="Grace, Khamisi" initials="GK" userId="S::kgrace@lionsclubs.org::609a7397-3773-4306-89d7-963b1a7cb88b" providerId="AD"/>
  <p188:author id="{095C43FD-2D81-9CFA-9C4A-A35CD6167620}" name="Khamisi Grace" initials="KG" userId="zf4GxHDVBqBlx4LynScNWqDXMqa5rPKp++84GQX4s+g="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6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8A6155-8943-41FF-BA98-219250FFD0B9}" v="310" dt="2024-02-13T21:10:18.1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62943" autoAdjust="0"/>
  </p:normalViewPr>
  <p:slideViewPr>
    <p:cSldViewPr snapToGrid="0">
      <p:cViewPr varScale="1">
        <p:scale>
          <a:sx n="69" d="100"/>
          <a:sy n="69" d="100"/>
        </p:scale>
        <p:origin x="147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A60671-772C-6448-BF50-349061B3A1A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8BCC3D45-5020-9948-A446-B9BFDA69E86F}">
      <dgm:prSet phldrT="[Text]" custT="1"/>
      <dgm:spPr>
        <a:solidFill>
          <a:srgbClr val="407CCA"/>
        </a:solidFill>
        <a:ln>
          <a:noFill/>
        </a:ln>
      </dgm:spPr>
      <dgm:t>
        <a:bodyPr/>
        <a:lstStyle/>
        <a:p>
          <a:pPr>
            <a:lnSpc>
              <a:spcPct val="100000"/>
            </a:lnSpc>
          </a:pPr>
          <a:r>
            <a:rPr lang="de-DE" sz="2800" b="1">
              <a:solidFill>
                <a:schemeClr val="bg1"/>
              </a:solidFill>
              <a:latin typeface="Arial" panose="020B0604020202020204" pitchFamily="34" charset="0"/>
              <a:ea typeface="Arial" charset="0"/>
              <a:cs typeface="Arial" panose="020B0604020202020204" pitchFamily="34" charset="0"/>
            </a:rPr>
            <a:t>Keine Handys bei Meetings</a:t>
          </a:r>
        </a:p>
      </dgm:t>
    </dgm:pt>
    <dgm:pt modelId="{50D0487B-8561-9A4A-BE5D-DF7B87F2A5BB}" type="parTrans" cxnId="{0A91EEF3-F27E-934A-9808-CED72CDC0039}">
      <dgm:prSet/>
      <dgm:spPr/>
      <dgm:t>
        <a:bodyPr/>
        <a:lstStyle/>
        <a:p>
          <a:endParaRPr lang="en-US"/>
        </a:p>
      </dgm:t>
    </dgm:pt>
    <dgm:pt modelId="{28595BF3-FF7E-A44E-99FC-6E5143869B32}" type="sibTrans" cxnId="{0A91EEF3-F27E-934A-9808-CED72CDC0039}">
      <dgm:prSet/>
      <dgm:spPr/>
      <dgm:t>
        <a:bodyPr/>
        <a:lstStyle/>
        <a:p>
          <a:endParaRPr lang="en-US"/>
        </a:p>
      </dgm:t>
    </dgm:pt>
    <dgm:pt modelId="{73B7042E-F206-EA46-9E22-46F6EFEDA716}">
      <dgm:prSet phldrT="[Text]" custT="1"/>
      <dgm:spPr>
        <a:solidFill>
          <a:srgbClr val="EBB700"/>
        </a:solidFill>
        <a:ln>
          <a:noFill/>
        </a:ln>
      </dgm:spPr>
      <dgm:t>
        <a:bodyPr/>
        <a:lstStyle/>
        <a:p>
          <a:pPr>
            <a:lnSpc>
              <a:spcPct val="100000"/>
            </a:lnSpc>
          </a:pPr>
          <a:r>
            <a:rPr lang="de-DE" sz="2800" b="1">
              <a:solidFill>
                <a:schemeClr val="bg1"/>
              </a:solidFill>
              <a:latin typeface="Arial" panose="020B0604020202020204" pitchFamily="34" charset="0"/>
              <a:ea typeface="Arial" charset="0"/>
              <a:cs typeface="Arial" panose="020B0604020202020204" pitchFamily="34" charset="0"/>
            </a:rPr>
            <a:t>Stellen Sie Blickkontakt her</a:t>
          </a:r>
        </a:p>
      </dgm:t>
    </dgm:pt>
    <dgm:pt modelId="{132AE454-5EAB-444C-A019-97603E6D7276}" type="parTrans" cxnId="{5F836F60-D7F8-ED46-B87F-F9D19BD14F24}">
      <dgm:prSet/>
      <dgm:spPr/>
      <dgm:t>
        <a:bodyPr/>
        <a:lstStyle/>
        <a:p>
          <a:endParaRPr lang="en-US"/>
        </a:p>
      </dgm:t>
    </dgm:pt>
    <dgm:pt modelId="{6522BB2A-3ACF-C949-878B-79BC04D3D969}" type="sibTrans" cxnId="{5F836F60-D7F8-ED46-B87F-F9D19BD14F24}">
      <dgm:prSet/>
      <dgm:spPr/>
      <dgm:t>
        <a:bodyPr/>
        <a:lstStyle/>
        <a:p>
          <a:endParaRPr lang="en-US"/>
        </a:p>
      </dgm:t>
    </dgm:pt>
    <dgm:pt modelId="{52412B63-CE8A-094D-AB5F-59AA189B793D}">
      <dgm:prSet phldrT="[Text]" custT="1"/>
      <dgm:spPr>
        <a:solidFill>
          <a:srgbClr val="00AC69"/>
        </a:solidFill>
        <a:ln>
          <a:noFill/>
        </a:ln>
      </dgm:spPr>
      <dgm:t>
        <a:bodyPr/>
        <a:lstStyle/>
        <a:p>
          <a:pPr>
            <a:lnSpc>
              <a:spcPct val="100000"/>
            </a:lnSpc>
          </a:pPr>
          <a:r>
            <a:rPr lang="de-DE" sz="2800" b="1">
              <a:solidFill>
                <a:schemeClr val="bg1"/>
              </a:solidFill>
              <a:latin typeface="Arial" panose="020B0604020202020204" pitchFamily="34" charset="0"/>
              <a:ea typeface="Arial" charset="0"/>
              <a:cs typeface="Arial" panose="020B0604020202020204" pitchFamily="34" charset="0"/>
            </a:rPr>
            <a:t>Stellen Sie Fragen</a:t>
          </a:r>
        </a:p>
      </dgm:t>
    </dgm:pt>
    <dgm:pt modelId="{7BCF2E92-9370-9B4A-A13F-EEE2E3564E54}" type="parTrans" cxnId="{BE78F61C-C59B-514F-9B63-38687D85A524}">
      <dgm:prSet/>
      <dgm:spPr/>
      <dgm:t>
        <a:bodyPr/>
        <a:lstStyle/>
        <a:p>
          <a:endParaRPr lang="en-US"/>
        </a:p>
      </dgm:t>
    </dgm:pt>
    <dgm:pt modelId="{C3061198-8074-6240-8B75-0FAEC84BFFD7}" type="sibTrans" cxnId="{BE78F61C-C59B-514F-9B63-38687D85A524}">
      <dgm:prSet/>
      <dgm:spPr/>
      <dgm:t>
        <a:bodyPr/>
        <a:lstStyle/>
        <a:p>
          <a:endParaRPr lang="en-US"/>
        </a:p>
      </dgm:t>
    </dgm:pt>
    <dgm:pt modelId="{B7CA3C2F-F6EC-1444-BC39-2A1CB5837FEC}">
      <dgm:prSet phldrT="[Text]" custT="1"/>
      <dgm:spPr>
        <a:solidFill>
          <a:schemeClr val="bg2">
            <a:lumMod val="75000"/>
          </a:schemeClr>
        </a:solidFill>
        <a:ln w="25400">
          <a:noFill/>
        </a:ln>
      </dgm:spPr>
      <dgm:t>
        <a:bodyPr/>
        <a:lstStyle/>
        <a:p>
          <a:pPr>
            <a:lnSpc>
              <a:spcPct val="100000"/>
            </a:lnSpc>
          </a:pPr>
          <a:r>
            <a:rPr lang="de-DE" sz="2800" b="1">
              <a:solidFill>
                <a:schemeClr val="bg1"/>
              </a:solidFill>
              <a:latin typeface="Arial" panose="020B0604020202020204" pitchFamily="34" charset="0"/>
              <a:ea typeface="Arial" charset="0"/>
              <a:cs typeface="Arial" panose="020B0604020202020204" pitchFamily="34" charset="0"/>
            </a:rPr>
            <a:t>Befolgen Sie die für die Sitzung festgelegte Tagesordnung</a:t>
          </a:r>
        </a:p>
      </dgm:t>
    </dgm:pt>
    <dgm:pt modelId="{FE5FA16F-FA89-5841-868C-109C219F1E2E}" type="parTrans" cxnId="{4117E4F2-068D-1D4A-8ACA-E97D096AE170}">
      <dgm:prSet/>
      <dgm:spPr/>
      <dgm:t>
        <a:bodyPr/>
        <a:lstStyle/>
        <a:p>
          <a:endParaRPr lang="en-US"/>
        </a:p>
      </dgm:t>
    </dgm:pt>
    <dgm:pt modelId="{2C58CDAC-7DE2-A04D-966B-C821E3449014}" type="sibTrans" cxnId="{4117E4F2-068D-1D4A-8ACA-E97D096AE170}">
      <dgm:prSet/>
      <dgm:spPr/>
      <dgm:t>
        <a:bodyPr/>
        <a:lstStyle/>
        <a:p>
          <a:endParaRPr lang="en-US"/>
        </a:p>
      </dgm:t>
    </dgm:pt>
    <dgm:pt modelId="{6AD72C81-077A-5B46-AEE3-39B5850F0EC3}" type="pres">
      <dgm:prSet presAssocID="{82A60671-772C-6448-BF50-349061B3A1A9}" presName="Name0" presStyleCnt="0">
        <dgm:presLayoutVars>
          <dgm:dir/>
          <dgm:resizeHandles val="exact"/>
        </dgm:presLayoutVars>
      </dgm:prSet>
      <dgm:spPr/>
    </dgm:pt>
    <dgm:pt modelId="{299F47AF-A8B5-AC43-BCC1-1DCBEAFD5E8C}" type="pres">
      <dgm:prSet presAssocID="{8BCC3D45-5020-9948-A446-B9BFDA69E86F}" presName="Name5" presStyleLbl="vennNode1" presStyleIdx="0" presStyleCnt="4">
        <dgm:presLayoutVars>
          <dgm:bulletEnabled val="1"/>
        </dgm:presLayoutVars>
      </dgm:prSet>
      <dgm:spPr/>
    </dgm:pt>
    <dgm:pt modelId="{79635E55-1DBB-3A41-9CBC-2697789EFDAC}" type="pres">
      <dgm:prSet presAssocID="{28595BF3-FF7E-A44E-99FC-6E5143869B32}" presName="space" presStyleCnt="0"/>
      <dgm:spPr/>
    </dgm:pt>
    <dgm:pt modelId="{FF8100D5-4799-2C40-B24A-F47DE961F212}" type="pres">
      <dgm:prSet presAssocID="{73B7042E-F206-EA46-9E22-46F6EFEDA716}" presName="Name5" presStyleLbl="vennNode1" presStyleIdx="1" presStyleCnt="4">
        <dgm:presLayoutVars>
          <dgm:bulletEnabled val="1"/>
        </dgm:presLayoutVars>
      </dgm:prSet>
      <dgm:spPr/>
    </dgm:pt>
    <dgm:pt modelId="{E6F098DB-EB5B-6E4C-9908-58E2CB51A210}" type="pres">
      <dgm:prSet presAssocID="{6522BB2A-3ACF-C949-878B-79BC04D3D969}" presName="space" presStyleCnt="0"/>
      <dgm:spPr/>
    </dgm:pt>
    <dgm:pt modelId="{75415595-B662-CB46-9DFF-95849D113019}" type="pres">
      <dgm:prSet presAssocID="{52412B63-CE8A-094D-AB5F-59AA189B793D}" presName="Name5" presStyleLbl="vennNode1" presStyleIdx="2" presStyleCnt="4">
        <dgm:presLayoutVars>
          <dgm:bulletEnabled val="1"/>
        </dgm:presLayoutVars>
      </dgm:prSet>
      <dgm:spPr/>
    </dgm:pt>
    <dgm:pt modelId="{B1BBBF41-A89B-E746-BA9C-ACF2FFFA3BA3}" type="pres">
      <dgm:prSet presAssocID="{C3061198-8074-6240-8B75-0FAEC84BFFD7}" presName="space" presStyleCnt="0"/>
      <dgm:spPr/>
    </dgm:pt>
    <dgm:pt modelId="{43843FB9-4590-E049-A861-3A8D255C5CF2}" type="pres">
      <dgm:prSet presAssocID="{B7CA3C2F-F6EC-1444-BC39-2A1CB5837FEC}" presName="Name5" presStyleLbl="vennNode1" presStyleIdx="3" presStyleCnt="4">
        <dgm:presLayoutVars>
          <dgm:bulletEnabled val="1"/>
        </dgm:presLayoutVars>
      </dgm:prSet>
      <dgm:spPr/>
    </dgm:pt>
  </dgm:ptLst>
  <dgm:cxnLst>
    <dgm:cxn modelId="{DC79D415-9BB5-744F-A087-72C02F0ECE8D}" type="presOf" srcId="{8BCC3D45-5020-9948-A446-B9BFDA69E86F}" destId="{299F47AF-A8B5-AC43-BCC1-1DCBEAFD5E8C}" srcOrd="0" destOrd="0" presId="urn:microsoft.com/office/officeart/2005/8/layout/venn3"/>
    <dgm:cxn modelId="{BE78F61C-C59B-514F-9B63-38687D85A524}" srcId="{82A60671-772C-6448-BF50-349061B3A1A9}" destId="{52412B63-CE8A-094D-AB5F-59AA189B793D}" srcOrd="2" destOrd="0" parTransId="{7BCF2E92-9370-9B4A-A13F-EEE2E3564E54}" sibTransId="{C3061198-8074-6240-8B75-0FAEC84BFFD7}"/>
    <dgm:cxn modelId="{7333733C-D70D-1D40-B119-18BB0CDC580C}" type="presOf" srcId="{52412B63-CE8A-094D-AB5F-59AA189B793D}" destId="{75415595-B662-CB46-9DFF-95849D113019}" srcOrd="0" destOrd="0" presId="urn:microsoft.com/office/officeart/2005/8/layout/venn3"/>
    <dgm:cxn modelId="{5F836F60-D7F8-ED46-B87F-F9D19BD14F24}" srcId="{82A60671-772C-6448-BF50-349061B3A1A9}" destId="{73B7042E-F206-EA46-9E22-46F6EFEDA716}" srcOrd="1" destOrd="0" parTransId="{132AE454-5EAB-444C-A019-97603E6D7276}" sibTransId="{6522BB2A-3ACF-C949-878B-79BC04D3D969}"/>
    <dgm:cxn modelId="{FA774874-7AE6-C54E-B568-AB75152626FE}" type="presOf" srcId="{82A60671-772C-6448-BF50-349061B3A1A9}" destId="{6AD72C81-077A-5B46-AEE3-39B5850F0EC3}" srcOrd="0" destOrd="0" presId="urn:microsoft.com/office/officeart/2005/8/layout/venn3"/>
    <dgm:cxn modelId="{94D320E8-BB42-1D40-94CB-D91A8CAFAF5E}" type="presOf" srcId="{B7CA3C2F-F6EC-1444-BC39-2A1CB5837FEC}" destId="{43843FB9-4590-E049-A861-3A8D255C5CF2}" srcOrd="0" destOrd="0" presId="urn:microsoft.com/office/officeart/2005/8/layout/venn3"/>
    <dgm:cxn modelId="{4117E4F2-068D-1D4A-8ACA-E97D096AE170}" srcId="{82A60671-772C-6448-BF50-349061B3A1A9}" destId="{B7CA3C2F-F6EC-1444-BC39-2A1CB5837FEC}" srcOrd="3" destOrd="0" parTransId="{FE5FA16F-FA89-5841-868C-109C219F1E2E}" sibTransId="{2C58CDAC-7DE2-A04D-966B-C821E3449014}"/>
    <dgm:cxn modelId="{0A91EEF3-F27E-934A-9808-CED72CDC0039}" srcId="{82A60671-772C-6448-BF50-349061B3A1A9}" destId="{8BCC3D45-5020-9948-A446-B9BFDA69E86F}" srcOrd="0" destOrd="0" parTransId="{50D0487B-8561-9A4A-BE5D-DF7B87F2A5BB}" sibTransId="{28595BF3-FF7E-A44E-99FC-6E5143869B32}"/>
    <dgm:cxn modelId="{6A480CF7-EF1F-A947-9707-698CB26A9DA2}" type="presOf" srcId="{73B7042E-F206-EA46-9E22-46F6EFEDA716}" destId="{FF8100D5-4799-2C40-B24A-F47DE961F212}" srcOrd="0" destOrd="0" presId="urn:microsoft.com/office/officeart/2005/8/layout/venn3"/>
    <dgm:cxn modelId="{2DAE38F7-6FF0-1A48-B38D-CF5441BE9863}" type="presParOf" srcId="{6AD72C81-077A-5B46-AEE3-39B5850F0EC3}" destId="{299F47AF-A8B5-AC43-BCC1-1DCBEAFD5E8C}" srcOrd="0" destOrd="0" presId="urn:microsoft.com/office/officeart/2005/8/layout/venn3"/>
    <dgm:cxn modelId="{15A58FD8-DD1C-194B-A00C-0B735812F1A7}" type="presParOf" srcId="{6AD72C81-077A-5B46-AEE3-39B5850F0EC3}" destId="{79635E55-1DBB-3A41-9CBC-2697789EFDAC}" srcOrd="1" destOrd="0" presId="urn:microsoft.com/office/officeart/2005/8/layout/venn3"/>
    <dgm:cxn modelId="{196D3A42-1E89-A84C-A499-D1354EB060AD}" type="presParOf" srcId="{6AD72C81-077A-5B46-AEE3-39B5850F0EC3}" destId="{FF8100D5-4799-2C40-B24A-F47DE961F212}" srcOrd="2" destOrd="0" presId="urn:microsoft.com/office/officeart/2005/8/layout/venn3"/>
    <dgm:cxn modelId="{A365802A-4A78-8741-A80E-99BE9D61D6D7}" type="presParOf" srcId="{6AD72C81-077A-5B46-AEE3-39B5850F0EC3}" destId="{E6F098DB-EB5B-6E4C-9908-58E2CB51A210}" srcOrd="3" destOrd="0" presId="urn:microsoft.com/office/officeart/2005/8/layout/venn3"/>
    <dgm:cxn modelId="{6DDCC3B1-E4B3-1D4C-A933-09E98A91362A}" type="presParOf" srcId="{6AD72C81-077A-5B46-AEE3-39B5850F0EC3}" destId="{75415595-B662-CB46-9DFF-95849D113019}" srcOrd="4" destOrd="0" presId="urn:microsoft.com/office/officeart/2005/8/layout/venn3"/>
    <dgm:cxn modelId="{AF903A04-79AA-3149-A17A-5CAD3C0A6024}" type="presParOf" srcId="{6AD72C81-077A-5B46-AEE3-39B5850F0EC3}" destId="{B1BBBF41-A89B-E746-BA9C-ACF2FFFA3BA3}" srcOrd="5" destOrd="0" presId="urn:microsoft.com/office/officeart/2005/8/layout/venn3"/>
    <dgm:cxn modelId="{B5F33AB9-43AD-1744-8C2D-4799F755AC06}" type="presParOf" srcId="{6AD72C81-077A-5B46-AEE3-39B5850F0EC3}" destId="{43843FB9-4590-E049-A861-3A8D255C5CF2}" srcOrd="6"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F47AF-A8B5-AC43-BCC1-1DCBEAFD5E8C}">
      <dsp:nvSpPr>
        <dsp:cNvPr id="0" name=""/>
        <dsp:cNvSpPr/>
      </dsp:nvSpPr>
      <dsp:spPr>
        <a:xfrm>
          <a:off x="3152" y="2005311"/>
          <a:ext cx="3162963" cy="3162963"/>
        </a:xfrm>
        <a:prstGeom prst="ellipse">
          <a:avLst/>
        </a:prstGeom>
        <a:solidFill>
          <a:srgbClr val="407CC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5560" rIns="174068" bIns="35560" numCol="1" spcCol="1270" anchor="ctr" anchorCtr="0">
          <a:noAutofit/>
        </a:bodyPr>
        <a:lstStyle/>
        <a:p>
          <a:pPr marL="0" lvl="0" indent="0" algn="ctr" defTabSz="1244600">
            <a:lnSpc>
              <a:spcPct val="100000"/>
            </a:lnSpc>
            <a:spcBef>
              <a:spcPct val="0"/>
            </a:spcBef>
            <a:spcAft>
              <a:spcPct val="35000"/>
            </a:spcAft>
            <a:buNone/>
          </a:pPr>
          <a:r>
            <a:rPr lang="de-DE" sz="2800" b="1" kern="1200">
              <a:solidFill>
                <a:schemeClr val="bg1"/>
              </a:solidFill>
              <a:latin typeface="Arial" panose="020B0604020202020204" pitchFamily="34" charset="0"/>
              <a:ea typeface="Arial" charset="0"/>
              <a:cs typeface="Arial" panose="020B0604020202020204" pitchFamily="34" charset="0"/>
            </a:rPr>
            <a:t>Keine Handys bei Meetings</a:t>
          </a:r>
        </a:p>
      </dsp:txBody>
      <dsp:txXfrm>
        <a:off x="466357" y="2468516"/>
        <a:ext cx="2236553" cy="2236553"/>
      </dsp:txXfrm>
    </dsp:sp>
    <dsp:sp modelId="{FF8100D5-4799-2C40-B24A-F47DE961F212}">
      <dsp:nvSpPr>
        <dsp:cNvPr id="0" name=""/>
        <dsp:cNvSpPr/>
      </dsp:nvSpPr>
      <dsp:spPr>
        <a:xfrm>
          <a:off x="2533523" y="2005311"/>
          <a:ext cx="3162963" cy="3162963"/>
        </a:xfrm>
        <a:prstGeom prst="ellipse">
          <a:avLst/>
        </a:prstGeom>
        <a:solidFill>
          <a:srgbClr val="EBB7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5560" rIns="174068" bIns="35560" numCol="1" spcCol="1270" anchor="ctr" anchorCtr="0">
          <a:noAutofit/>
        </a:bodyPr>
        <a:lstStyle/>
        <a:p>
          <a:pPr marL="0" lvl="0" indent="0" algn="ctr" defTabSz="1244600">
            <a:lnSpc>
              <a:spcPct val="100000"/>
            </a:lnSpc>
            <a:spcBef>
              <a:spcPct val="0"/>
            </a:spcBef>
            <a:spcAft>
              <a:spcPct val="35000"/>
            </a:spcAft>
            <a:buNone/>
          </a:pPr>
          <a:r>
            <a:rPr lang="de-DE" sz="2800" b="1" kern="1200">
              <a:solidFill>
                <a:schemeClr val="bg1"/>
              </a:solidFill>
              <a:latin typeface="Arial" panose="020B0604020202020204" pitchFamily="34" charset="0"/>
              <a:ea typeface="Arial" charset="0"/>
              <a:cs typeface="Arial" panose="020B0604020202020204" pitchFamily="34" charset="0"/>
            </a:rPr>
            <a:t>Stellen Sie Blickkontakt her</a:t>
          </a:r>
        </a:p>
      </dsp:txBody>
      <dsp:txXfrm>
        <a:off x="2996728" y="2468516"/>
        <a:ext cx="2236553" cy="2236553"/>
      </dsp:txXfrm>
    </dsp:sp>
    <dsp:sp modelId="{75415595-B662-CB46-9DFF-95849D113019}">
      <dsp:nvSpPr>
        <dsp:cNvPr id="0" name=""/>
        <dsp:cNvSpPr/>
      </dsp:nvSpPr>
      <dsp:spPr>
        <a:xfrm>
          <a:off x="5063893" y="2005311"/>
          <a:ext cx="3162963" cy="3162963"/>
        </a:xfrm>
        <a:prstGeom prst="ellipse">
          <a:avLst/>
        </a:prstGeom>
        <a:solidFill>
          <a:srgbClr val="00AC6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5560" rIns="174068" bIns="35560" numCol="1" spcCol="1270" anchor="ctr" anchorCtr="0">
          <a:noAutofit/>
        </a:bodyPr>
        <a:lstStyle/>
        <a:p>
          <a:pPr marL="0" lvl="0" indent="0" algn="ctr" defTabSz="1244600">
            <a:lnSpc>
              <a:spcPct val="100000"/>
            </a:lnSpc>
            <a:spcBef>
              <a:spcPct val="0"/>
            </a:spcBef>
            <a:spcAft>
              <a:spcPct val="35000"/>
            </a:spcAft>
            <a:buNone/>
          </a:pPr>
          <a:r>
            <a:rPr lang="de-DE" sz="2800" b="1" kern="1200">
              <a:solidFill>
                <a:schemeClr val="bg1"/>
              </a:solidFill>
              <a:latin typeface="Arial" panose="020B0604020202020204" pitchFamily="34" charset="0"/>
              <a:ea typeface="Arial" charset="0"/>
              <a:cs typeface="Arial" panose="020B0604020202020204" pitchFamily="34" charset="0"/>
            </a:rPr>
            <a:t>Stellen Sie Fragen</a:t>
          </a:r>
        </a:p>
      </dsp:txBody>
      <dsp:txXfrm>
        <a:off x="5527098" y="2468516"/>
        <a:ext cx="2236553" cy="2236553"/>
      </dsp:txXfrm>
    </dsp:sp>
    <dsp:sp modelId="{43843FB9-4590-E049-A861-3A8D255C5CF2}">
      <dsp:nvSpPr>
        <dsp:cNvPr id="0" name=""/>
        <dsp:cNvSpPr/>
      </dsp:nvSpPr>
      <dsp:spPr>
        <a:xfrm>
          <a:off x="7594264" y="2005311"/>
          <a:ext cx="3162963" cy="3162963"/>
        </a:xfrm>
        <a:prstGeom prst="ellipse">
          <a:avLst/>
        </a:prstGeom>
        <a:solidFill>
          <a:schemeClr val="bg2">
            <a:lumMod val="75000"/>
          </a:scheme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5560" rIns="174068" bIns="35560" numCol="1" spcCol="1270" anchor="ctr" anchorCtr="0">
          <a:noAutofit/>
        </a:bodyPr>
        <a:lstStyle/>
        <a:p>
          <a:pPr marL="0" lvl="0" indent="0" algn="ctr" defTabSz="1244600">
            <a:lnSpc>
              <a:spcPct val="100000"/>
            </a:lnSpc>
            <a:spcBef>
              <a:spcPct val="0"/>
            </a:spcBef>
            <a:spcAft>
              <a:spcPct val="35000"/>
            </a:spcAft>
            <a:buNone/>
          </a:pPr>
          <a:r>
            <a:rPr lang="de-DE" sz="2800" b="1" kern="1200">
              <a:solidFill>
                <a:schemeClr val="bg1"/>
              </a:solidFill>
              <a:latin typeface="Arial" panose="020B0604020202020204" pitchFamily="34" charset="0"/>
              <a:ea typeface="Arial" charset="0"/>
              <a:cs typeface="Arial" panose="020B0604020202020204" pitchFamily="34" charset="0"/>
            </a:rPr>
            <a:t>Befolgen Sie die für die Sitzung festgelegte Tagesordnung</a:t>
          </a:r>
        </a:p>
      </dsp:txBody>
      <dsp:txXfrm>
        <a:off x="8057469" y="2468516"/>
        <a:ext cx="2236553" cy="2236553"/>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5020F4-BEC0-448A-B829-508A215727F6}" type="datetimeFigureOut">
              <a:rPr lang="en-US" smtClean="0"/>
              <a:t>4/1/2024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A9F38-B00C-421B-B65A-4E45DE93DE62}" type="slidenum">
              <a:rPr lang="en-US" smtClean="0"/>
              <a:t>‹#›</a:t>
            </a:fld>
            <a:endParaRPr lang="en-US"/>
          </a:p>
        </p:txBody>
      </p:sp>
    </p:spTree>
    <p:extLst>
      <p:ext uri="{BB962C8B-B14F-4D97-AF65-F5344CB8AC3E}">
        <p14:creationId xmlns:p14="http://schemas.microsoft.com/office/powerpoint/2010/main" val="3342816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solidFill>
                  <a:srgbClr val="FF0000"/>
                </a:solidFill>
                <a:latin typeface="Arial" panose="020B0604020202020204" pitchFamily="34" charset="0"/>
                <a:ea typeface="ＭＳ Ｐゴシック" pitchFamily="34" charset="-128"/>
                <a:cs typeface="Arial" panose="020B0604020202020204" pitchFamily="34" charset="0"/>
              </a:rPr>
              <a:t>Hinweis für Seminarleiter: </a:t>
            </a:r>
            <a:r>
              <a:rPr lang="de-DE" sz="1200" b="0" i="0" dirty="0">
                <a:solidFill>
                  <a:schemeClr val="tx1"/>
                </a:solidFill>
                <a:latin typeface="Arial" panose="020B0604020202020204" pitchFamily="34" charset="0"/>
                <a:ea typeface="ＭＳ Ｐゴシック" pitchFamily="34" charset="-128"/>
                <a:cs typeface="Arial" panose="020B0604020202020204" pitchFamily="34" charset="0"/>
              </a:rPr>
              <a:t>Lions International</a:t>
            </a:r>
            <a:r>
              <a:rPr lang="de-DE" sz="1200" dirty="0">
                <a:solidFill>
                  <a:schemeClr val="tx1"/>
                </a:solidFill>
                <a:latin typeface="Arial" panose="020B0604020202020204" pitchFamily="34" charset="0"/>
                <a:ea typeface="ＭＳ Ｐゴシック" pitchFamily="34" charset="-128"/>
                <a:cs typeface="Arial" panose="020B0604020202020204" pitchFamily="34" charset="0"/>
              </a:rPr>
              <a:t> hat dieses Orientierungs- und Fortbildungsprogramm für Leo Club </a:t>
            </a:r>
            <a:r>
              <a:rPr lang="de-DE" sz="1200" dirty="0" err="1">
                <a:solidFill>
                  <a:schemeClr val="tx1"/>
                </a:solidFill>
                <a:latin typeface="Arial" panose="020B0604020202020204" pitchFamily="34" charset="0"/>
                <a:ea typeface="ＭＳ Ｐゴシック" pitchFamily="34" charset="-128"/>
                <a:cs typeface="Arial" panose="020B0604020202020204" pitchFamily="34" charset="0"/>
              </a:rPr>
              <a:t>Advisors</a:t>
            </a:r>
            <a:r>
              <a:rPr lang="de-DE" sz="1200" dirty="0">
                <a:solidFill>
                  <a:schemeClr val="tx1"/>
                </a:solidFill>
                <a:latin typeface="Arial" panose="020B0604020202020204" pitchFamily="34" charset="0"/>
                <a:ea typeface="ＭＳ Ｐゴシック" pitchFamily="34" charset="-128"/>
                <a:cs typeface="Arial" panose="020B0604020202020204" pitchFamily="34" charset="0"/>
              </a:rPr>
              <a:t> entworfen, die neu in das Amt einsteigen oder zuvor keine formelle Fortbildung zu den damit verbundenen Aufgaben erhalten haben. Auch wenn die Fortbildung nicht allumfassend vorbereiten kann, bietet sie doch die Grundlagen und Werkzeuge, mit denen die Aufgaben erfolgreich ausgeführt werden können.</a:t>
            </a:r>
          </a:p>
          <a:p>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Arial" panose="020B0604020202020204" pitchFamily="34" charset="0"/>
                <a:ea typeface="ＭＳ Ｐゴシック" pitchFamily="34" charset="-128"/>
                <a:cs typeface="Arial" panose="020B0604020202020204" pitchFamily="34" charset="0"/>
              </a:rPr>
              <a:t>Diese Schulung sollte unter Anleitung eines Lion-Trainers/Schulungsleiter durchgeführt werden, z.B. Von der </a:t>
            </a:r>
            <a:r>
              <a:rPr lang="de-DE" sz="1200" dirty="0" err="1">
                <a:latin typeface="Arial" panose="020B0604020202020204" pitchFamily="34" charset="0"/>
                <a:ea typeface="ＭＳ Ｐゴシック" pitchFamily="34" charset="-128"/>
                <a:cs typeface="Arial" panose="020B0604020202020204" pitchFamily="34" charset="0"/>
              </a:rPr>
              <a:t>District</a:t>
            </a:r>
            <a:r>
              <a:rPr lang="de-DE" sz="1200" dirty="0">
                <a:latin typeface="Arial" panose="020B0604020202020204" pitchFamily="34" charset="0"/>
                <a:ea typeface="ＭＳ Ｐゴシック" pitchFamily="34" charset="-128"/>
                <a:cs typeface="Arial" panose="020B0604020202020204" pitchFamily="34" charset="0"/>
              </a:rPr>
              <a:t> oder </a:t>
            </a:r>
            <a:r>
              <a:rPr lang="de-DE" sz="1200" dirty="0" err="1">
                <a:latin typeface="Arial" panose="020B0604020202020204" pitchFamily="34" charset="0"/>
                <a:ea typeface="ＭＳ Ｐゴシック" pitchFamily="34" charset="-128"/>
                <a:cs typeface="Arial" panose="020B0604020202020204" pitchFamily="34" charset="0"/>
              </a:rPr>
              <a:t>Multidistrict</a:t>
            </a:r>
            <a:r>
              <a:rPr lang="de-DE" sz="1200" dirty="0">
                <a:latin typeface="Arial" panose="020B0604020202020204" pitchFamily="34" charset="0"/>
                <a:ea typeface="ＭＳ Ｐゴシック" pitchFamily="34" charset="-128"/>
                <a:cs typeface="Arial" panose="020B0604020202020204" pitchFamily="34" charset="0"/>
              </a:rPr>
              <a:t> Leo Chairperson, einem / einer Leo Club </a:t>
            </a:r>
            <a:r>
              <a:rPr lang="de-DE" sz="1200" dirty="0" err="1">
                <a:latin typeface="Arial" panose="020B0604020202020204" pitchFamily="34" charset="0"/>
                <a:ea typeface="ＭＳ Ｐゴシック" pitchFamily="34" charset="-128"/>
                <a:cs typeface="Arial" panose="020B0604020202020204" pitchFamily="34" charset="0"/>
              </a:rPr>
              <a:t>Advisors</a:t>
            </a:r>
            <a:r>
              <a:rPr lang="de-DE" sz="1200" dirty="0">
                <a:latin typeface="Arial" panose="020B0604020202020204" pitchFamily="34" charset="0"/>
                <a:ea typeface="ＭＳ Ｐゴシック" pitchFamily="34" charset="-128"/>
                <a:cs typeface="Arial" panose="020B0604020202020204" pitchFamily="34" charset="0"/>
              </a:rPr>
              <a:t>, der/die mit den Ressourcen und Richtlinien von Lions International vertraut ist, oder eines Lions, der ein Lions International Faculty Development Institute oder ein Lions Certified </a:t>
            </a:r>
            <a:r>
              <a:rPr lang="de-DE" sz="1200" dirty="0" err="1">
                <a:latin typeface="Arial" panose="020B0604020202020204" pitchFamily="34" charset="0"/>
                <a:ea typeface="ＭＳ Ｐゴシック" pitchFamily="34" charset="-128"/>
                <a:cs typeface="Arial" panose="020B0604020202020204" pitchFamily="34" charset="0"/>
              </a:rPr>
              <a:t>Instructor</a:t>
            </a:r>
            <a:r>
              <a:rPr lang="de-DE" sz="1200" dirty="0">
                <a:latin typeface="Arial" panose="020B0604020202020204" pitchFamily="34" charset="0"/>
                <a:ea typeface="ＭＳ Ｐゴシック" pitchFamily="34" charset="-128"/>
                <a:cs typeface="Arial" panose="020B0604020202020204" pitchFamily="34" charset="0"/>
              </a:rPr>
              <a:t> </a:t>
            </a:r>
            <a:r>
              <a:rPr lang="de-DE" sz="1200" dirty="0" err="1">
                <a:latin typeface="Arial" panose="020B0604020202020204" pitchFamily="34" charset="0"/>
                <a:ea typeface="ＭＳ Ｐゴシック" pitchFamily="34" charset="-128"/>
                <a:cs typeface="Arial" panose="020B0604020202020204" pitchFamily="34" charset="0"/>
              </a:rPr>
              <a:t>Program</a:t>
            </a:r>
            <a:r>
              <a:rPr lang="de-DE" sz="1200" dirty="0">
                <a:latin typeface="Arial" panose="020B0604020202020204" pitchFamily="34" charset="0"/>
                <a:ea typeface="ＭＳ Ｐゴシック" pitchFamily="34" charset="-128"/>
                <a:cs typeface="Arial" panose="020B0604020202020204" pitchFamily="34" charset="0"/>
              </a:rPr>
              <a:t> absolviert hat und mit dem Leo Club Programm vertraut ist.</a:t>
            </a:r>
            <a:r>
              <a:rPr lang="de-DE" sz="1200" dirty="0">
                <a:solidFill>
                  <a:schemeClr val="tx1"/>
                </a:solidFill>
                <a:latin typeface="Arial" panose="020B0604020202020204" pitchFamily="34" charset="0"/>
                <a:ea typeface="ＭＳ Ｐゴシック" pitchFamily="34" charset="-128"/>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1</a:t>
            </a:fld>
            <a:endParaRPr lang="en-US"/>
          </a:p>
        </p:txBody>
      </p:sp>
    </p:spTree>
    <p:extLst>
      <p:ext uri="{BB962C8B-B14F-4D97-AF65-F5344CB8AC3E}">
        <p14:creationId xmlns:p14="http://schemas.microsoft.com/office/powerpoint/2010/main" val="421803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rgbClr val="55565A"/>
                </a:solidFill>
                <a:latin typeface="Arial" panose="020B0604020202020204" pitchFamily="34" charset="0"/>
                <a:cs typeface="Arial" panose="020B0604020202020204" pitchFamily="34" charset="0"/>
              </a:rPr>
              <a:t>Gemäß </a:t>
            </a:r>
            <a:r>
              <a:rPr lang="de-DE" dirty="0"/>
              <a:t>Forschungsergebnissen fördert eine beziehungsorientierte Community die Resilienz und maximiert die Fähigkeit junger Menschen, sowohl akademisch zu lernen als auch sozial und emotional voranzukommen. </a:t>
            </a:r>
          </a:p>
          <a:p>
            <a:endParaRPr lang="en-US" dirty="0"/>
          </a:p>
          <a:p>
            <a:pPr marL="457200" indent="-457200">
              <a:buFont typeface="Arial" panose="020B0604020202020204" pitchFamily="34" charset="0"/>
              <a:buChar char="•"/>
            </a:pPr>
            <a:r>
              <a:rPr lang="de-DE" sz="1200" dirty="0">
                <a:solidFill>
                  <a:srgbClr val="55565A"/>
                </a:solidFill>
                <a:latin typeface="Arial" panose="020B0604020202020204" pitchFamily="34" charset="0"/>
                <a:cs typeface="Arial" panose="020B0604020202020204" pitchFamily="34" charset="0"/>
              </a:rPr>
              <a:t>Begrüßen Sie die jungen Menschen und führen Sie bei jedem Treffen ein kurzes Gespräch mit ihnen. Etwas so Einfaches wie ein Daumen-hoch- oder Daumen-runter-Check-in hilft Leos, sich gesehen zu fühlen. </a:t>
            </a:r>
          </a:p>
          <a:p>
            <a:pPr marL="457200" indent="-457200">
              <a:buFont typeface="Arial" panose="020B0604020202020204" pitchFamily="34" charset="0"/>
              <a:buChar char="•"/>
            </a:pPr>
            <a:r>
              <a:rPr lang="de-DE" sz="1200" dirty="0">
                <a:solidFill>
                  <a:srgbClr val="55565A"/>
                </a:solidFill>
                <a:latin typeface="Arial" panose="020B0604020202020204" pitchFamily="34" charset="0"/>
                <a:cs typeface="Arial" panose="020B0604020202020204" pitchFamily="34" charset="0"/>
              </a:rPr>
              <a:t>Legen Sie gemeinsame Vereinbarungen fest, die bei Sitzungen und anderen Zusammenkünften von Leos verwendet werden können. Lassen Sie die Leos ihre eigenen Vereinbarungen treffen, die darauf beruhen, was sie brauchen, um sich respektiert, geschätzt, einbezogen und als Teil der Gruppe zu fühlen.</a:t>
            </a:r>
          </a:p>
          <a:p>
            <a:pPr marL="457200" indent="-457200">
              <a:buFont typeface="Arial" panose="020B0604020202020204" pitchFamily="34" charset="0"/>
              <a:buChar char="•"/>
            </a:pPr>
            <a:r>
              <a:rPr lang="de-DE" sz="1200" dirty="0">
                <a:solidFill>
                  <a:srgbClr val="55565A"/>
                </a:solidFill>
                <a:latin typeface="Arial" panose="020B0604020202020204" pitchFamily="34" charset="0"/>
                <a:cs typeface="Arial" panose="020B0604020202020204" pitchFamily="34" charset="0"/>
              </a:rPr>
              <a:t>Wann immer Leos an etwas arbeiten oder ihre Hilfsdienste planen, sollten sie sicherstellen, dass jeder Jugendliche eine Rolle spielt, die seine/ihren  Interessen und Fähigkeiten entspricht. </a:t>
            </a:r>
          </a:p>
        </p:txBody>
      </p:sp>
    </p:spTree>
    <p:extLst>
      <p:ext uri="{BB962C8B-B14F-4D97-AF65-F5344CB8AC3E}">
        <p14:creationId xmlns:p14="http://schemas.microsoft.com/office/powerpoint/2010/main" val="3050279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solidFill>
                  <a:schemeClr val="tx1"/>
                </a:solidFill>
              </a:rPr>
              <a:t>Die Leo Advancement Sessions auf lionsclubs.org enthalten mehrere Beispiele für Teambuilding-Aktivitäten, bei denen sich Leos gegenseitig kennen lernen können.</a:t>
            </a:r>
          </a:p>
          <a:p>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a:solidFill>
                  <a:srgbClr val="55565A"/>
                </a:solidFill>
                <a:latin typeface="Arial" panose="020B0604020202020204" pitchFamily="34" charset="0"/>
                <a:cs typeface="Arial" panose="020B0604020202020204" pitchFamily="34" charset="0"/>
              </a:rPr>
              <a:t>Schaffen Sie Gelegenheiten für Leos, sich zu vernetzen und kennenzulernen: Verwenden Sie Kennenlern-Aktivitäten, die ihnen helfen, Verbindungen zu knüpfen, Gemeinsamkeiten zu entdecken, neue Freundschaften zu schließen und neue Dinge über andere zu erfahren, die ihnen helfen, ihren "Freundeskreis" zu erweitern</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11</a:t>
            </a:fld>
            <a:endParaRPr lang="en-US"/>
          </a:p>
        </p:txBody>
      </p:sp>
    </p:spTree>
    <p:extLst>
      <p:ext uri="{BB962C8B-B14F-4D97-AF65-F5344CB8AC3E}">
        <p14:creationId xmlns:p14="http://schemas.microsoft.com/office/powerpoint/2010/main" val="1065348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a:solidFill>
                  <a:srgbClr val="55565A"/>
                </a:solidFill>
              </a:rPr>
              <a:t>Im Folgenden finden Sie Vorschläge, wie der Leo-Jahresbeginn für alle Teilnehmer inklusiv gestaltet werden kann.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a:solidFill>
                  <a:srgbClr val="55565A"/>
                </a:solidFill>
              </a:rPr>
              <a:t>Helfen Sie den Leos, sich einander und Sie kennen zu lernen - durch teambildende Spiele und Aktivitäten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a:solidFill>
                  <a:srgbClr val="55565A"/>
                </a:solidFill>
              </a:rPr>
              <a:t>Legen Sie gemeinsam in der Gruppe Regeln und eine gemeinsame Vereinbarung fest. Lassen Sie Leos mitteilen, welche Regeln sie in diesem Jahr befolgen möchten, und nehmen Sie dabei auch Bezug auf die Leo Club Satzung und Zusatzbestimmungen</a:t>
            </a:r>
          </a:p>
          <a:p>
            <a:pPr marL="171450" indent="-171450">
              <a:buFont typeface="Arial" panose="020B0604020202020204" pitchFamily="34" charset="0"/>
              <a:buChar char="•"/>
            </a:pPr>
            <a:r>
              <a:rPr lang="de-DE" sz="1200">
                <a:solidFill>
                  <a:srgbClr val="55565A"/>
                </a:solidFill>
              </a:rPr>
              <a:t>Teilen Sie die Geschichte des Leo Club-Programms und das Motto der Leos (zu finden in Modul 1 der Advisor-Schulung)</a:t>
            </a:r>
          </a:p>
          <a:p>
            <a:pPr marL="171450" indent="-171450">
              <a:buFont typeface="Arial" panose="020B0604020202020204" pitchFamily="34" charset="0"/>
              <a:buChar char="•"/>
            </a:pPr>
            <a:r>
              <a:rPr lang="de-DE" sz="1200">
                <a:solidFill>
                  <a:srgbClr val="55565A"/>
                </a:solidFill>
              </a:rPr>
              <a:t>Wenn die Amtsträger noch nicht gewählt wurden, wählen/ernennen Sie sie und bieten Sie Schulungen an </a:t>
            </a:r>
          </a:p>
          <a:p>
            <a:pPr marL="171450" indent="-171450">
              <a:buFont typeface="Arial" panose="020B0604020202020204" pitchFamily="34" charset="0"/>
              <a:buChar char="•"/>
            </a:pPr>
            <a:r>
              <a:rPr lang="de-DE" sz="1200">
                <a:solidFill>
                  <a:srgbClr val="55565A"/>
                </a:solidFill>
              </a:rPr>
              <a:t>Besprechen Sie, was sie in diesem Jahr tun möchten - bilden Sie Ausschüsse/Arbeitsgruppen für den Hilfsdienst- und Spendenaktionen</a:t>
            </a:r>
          </a:p>
        </p:txBody>
      </p:sp>
    </p:spTree>
    <p:extLst>
      <p:ext uri="{BB962C8B-B14F-4D97-AF65-F5344CB8AC3E}">
        <p14:creationId xmlns:p14="http://schemas.microsoft.com/office/powerpoint/2010/main" val="3400804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800" b="0" i="0">
                <a:solidFill>
                  <a:srgbClr val="000000"/>
                </a:solidFill>
                <a:effectLst/>
                <a:latin typeface="Calibri" panose="020F0502020204030204" pitchFamily="34" charset="0"/>
              </a:rPr>
              <a:t>Leos führen und Advisors helfen ihnen dabei. Auf der Webseite: Positive Collaboration with Lions and Leos auf lionsclubs.org wird erklärt, warum Lions und Leos zusammenarbeiten sollten, und es werden Beispiele für eine solche Zusammenarbeit genannt. </a:t>
            </a:r>
          </a:p>
          <a:p>
            <a:endParaRPr lang="en-US" sz="1200" kern="0" dirty="0">
              <a:solidFill>
                <a:srgbClr val="55565A"/>
              </a:solidFill>
              <a:latin typeface="Arial" charset="0"/>
              <a:cs typeface="Arial" charset="0"/>
            </a:endParaRPr>
          </a:p>
          <a:p>
            <a:pPr marL="285750" indent="-285750">
              <a:buFont typeface="Arial" panose="020B0604020202020204" pitchFamily="34" charset="0"/>
              <a:buChar char="•"/>
            </a:pPr>
            <a:r>
              <a:rPr lang="de-DE" sz="1200">
                <a:solidFill>
                  <a:srgbClr val="55565A"/>
                </a:solidFill>
                <a:latin typeface="Arial"/>
                <a:cs typeface="Arial"/>
              </a:rPr>
              <a:t>Stellen Sie sicher, dass jeder eine Aufgabe oder einen Zweck hat</a:t>
            </a:r>
            <a:r>
              <a:rPr lang="de-DE">
                <a:solidFill>
                  <a:srgbClr val="55565A"/>
                </a:solidFill>
                <a:latin typeface="Arial"/>
                <a:cs typeface="Arial"/>
              </a:rPr>
              <a:t> - Erkennen Sie Stärken und setzen Sie sie gezielt ein.</a:t>
            </a:r>
          </a:p>
          <a:p>
            <a:pPr marL="285750" indent="-285750">
              <a:buFont typeface="Arial" panose="020B0604020202020204" pitchFamily="34" charset="0"/>
              <a:buChar char="•"/>
            </a:pPr>
            <a:r>
              <a:rPr lang="de-DE" sz="1200">
                <a:solidFill>
                  <a:srgbClr val="55565A"/>
                </a:solidFill>
                <a:latin typeface="Arial" panose="020B0604020202020204" pitchFamily="34" charset="0"/>
                <a:cs typeface="Arial" panose="020B0604020202020204" pitchFamily="34" charset="0"/>
              </a:rPr>
              <a:t>Erstellen Sie eine Wunschliste für das Jahr und legen Sie Leos nahe, ihren eigenen Schwerpunkt zu setzen.</a:t>
            </a:r>
          </a:p>
          <a:p>
            <a:pPr marL="285750" indent="-285750">
              <a:buFont typeface="Arial" panose="020B0604020202020204" pitchFamily="34" charset="0"/>
              <a:buChar char="•"/>
            </a:pPr>
            <a:r>
              <a:rPr lang="de-DE" sz="1200">
                <a:solidFill>
                  <a:srgbClr val="55565A"/>
                </a:solidFill>
                <a:latin typeface="Arial" panose="020B0604020202020204" pitchFamily="34" charset="0"/>
                <a:cs typeface="Arial" panose="020B0604020202020204" pitchFamily="34" charset="0"/>
              </a:rPr>
              <a:t>Geben Sie allen die Möglichkeit zur Interaktion, auch den Lions - helfen Sie ihnen, zusammenzuarbeiten</a:t>
            </a:r>
          </a:p>
          <a:p>
            <a:pPr marL="285750" indent="-285750">
              <a:buFont typeface="Arial" panose="020B0604020202020204" pitchFamily="34" charset="0"/>
              <a:buChar char="•"/>
            </a:pPr>
            <a:r>
              <a:rPr lang="de-DE">
                <a:solidFill>
                  <a:srgbClr val="55565A"/>
                </a:solidFill>
                <a:latin typeface="Arial"/>
                <a:cs typeface="Arial"/>
              </a:rPr>
              <a:t>Seien Sie offen für neue Ideen </a:t>
            </a:r>
          </a:p>
          <a:p>
            <a:pPr marL="285750" indent="-285750">
              <a:buFont typeface="Arial" panose="020B0604020202020204" pitchFamily="34" charset="0"/>
              <a:buChar char="•"/>
            </a:pPr>
            <a:r>
              <a:rPr lang="de-DE">
                <a:solidFill>
                  <a:srgbClr val="55565A"/>
                </a:solidFill>
                <a:latin typeface="Arial"/>
                <a:cs typeface="Arial"/>
              </a:rPr>
              <a:t>`Erlauben Sie ihnen, Fehler zu machen und trotzdem für ihre Handlungen Verantwortung zu übernehmen.</a:t>
            </a:r>
          </a:p>
          <a:p>
            <a:pPr marL="285750" indent="-285750">
              <a:buFont typeface="Arial" panose="020B0604020202020204" pitchFamily="34" charset="0"/>
              <a:buChar char="•"/>
            </a:pPr>
            <a:r>
              <a:rPr lang="de-DE" sz="1200">
                <a:solidFill>
                  <a:srgbClr val="55565A"/>
                </a:solidFill>
                <a:latin typeface="Arial" panose="020B0604020202020204" pitchFamily="34" charset="0"/>
                <a:cs typeface="Arial" panose="020B0604020202020204" pitchFamily="34" charset="0"/>
              </a:rPr>
              <a:t>Geben Sie ihnen unmittelbares Feedback  </a:t>
            </a:r>
          </a:p>
          <a:p>
            <a:pPr marL="285750" indent="-285750">
              <a:buFont typeface="Arial" panose="020B0604020202020204" pitchFamily="34" charset="0"/>
              <a:buChar char="•"/>
            </a:pPr>
            <a:r>
              <a:rPr lang="de-DE" sz="1200">
                <a:solidFill>
                  <a:srgbClr val="55565A"/>
                </a:solidFill>
                <a:latin typeface="Arial" panose="020B0604020202020204" pitchFamily="34" charset="0"/>
                <a:cs typeface="Arial" panose="020B0604020202020204" pitchFamily="34" charset="0"/>
              </a:rPr>
              <a:t>Erwartungen festlegen  </a:t>
            </a:r>
          </a:p>
          <a:p>
            <a:pPr marL="285750" indent="-285750">
              <a:buFont typeface="Arial" panose="020B0604020202020204" pitchFamily="34" charset="0"/>
              <a:buChar char="•"/>
            </a:pPr>
            <a:r>
              <a:rPr lang="de-DE" sz="1200">
                <a:solidFill>
                  <a:srgbClr val="55565A"/>
                </a:solidFill>
                <a:latin typeface="Arial" panose="020B0604020202020204" pitchFamily="34" charset="0"/>
                <a:cs typeface="Arial" panose="020B0604020202020204" pitchFamily="34" charset="0"/>
              </a:rPr>
              <a:t>Sollte die Kommunikation per Anruf oder E-Mail erfolgen? Wie oft sollten Ausschüsse/Gruppen sich treffen und kann ein Teil der Arbeit online erledigt werden? Wie möchten sie erinnert werden?</a:t>
            </a:r>
          </a:p>
        </p:txBody>
      </p:sp>
      <p:sp>
        <p:nvSpPr>
          <p:cNvPr id="4" name="Slide Number Placeholder 3"/>
          <p:cNvSpPr>
            <a:spLocks noGrp="1"/>
          </p:cNvSpPr>
          <p:nvPr>
            <p:ph type="sldNum" sz="quarter" idx="5"/>
          </p:nvPr>
        </p:nvSpPr>
        <p:spPr/>
        <p:txBody>
          <a:bodyPr/>
          <a:lstStyle/>
          <a:p>
            <a:fld id="{65F38A34-01B5-8B47-8788-985DCB17BFD7}" type="slidenum">
              <a:rPr lang="en-US" smtClean="0"/>
              <a:t>13</a:t>
            </a:fld>
            <a:endParaRPr lang="en-US"/>
          </a:p>
        </p:txBody>
      </p:sp>
    </p:spTree>
    <p:extLst>
      <p:ext uri="{BB962C8B-B14F-4D97-AF65-F5344CB8AC3E}">
        <p14:creationId xmlns:p14="http://schemas.microsoft.com/office/powerpoint/2010/main" val="1396310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20000"/>
            </a:pPr>
            <a:r>
              <a:rPr lang="de-DE">
                <a:solidFill>
                  <a:schemeClr val="tx1"/>
                </a:solidFill>
                <a:latin typeface="Arial" panose="020B0604020202020204" pitchFamily="34" charset="0"/>
                <a:cs typeface="Arial" panose="020B0604020202020204" pitchFamily="34" charset="0"/>
              </a:rPr>
              <a:t>Mehrere Leo Advisors wurden befragt, und auf den folgenden Folien finden Sie ihre Ratschläge für die Schaffung eines positiven Klimas, die Arbeit in Gruppen, aktives Zuhören und das Leiten mit Hilfsdiensten. </a:t>
            </a:r>
          </a:p>
        </p:txBody>
      </p:sp>
      <p:sp>
        <p:nvSpPr>
          <p:cNvPr id="4" name="Slide Number Placeholder 3"/>
          <p:cNvSpPr>
            <a:spLocks noGrp="1"/>
          </p:cNvSpPr>
          <p:nvPr>
            <p:ph type="sldNum" sz="quarter" idx="5"/>
          </p:nvPr>
        </p:nvSpPr>
        <p:spPr/>
        <p:txBody>
          <a:bodyPr/>
          <a:lstStyle/>
          <a:p>
            <a:fld id="{65F38A34-01B5-8B47-8788-985DCB17BFD7}" type="slidenum">
              <a:rPr lang="en-US" smtClean="0"/>
              <a:t>14</a:t>
            </a:fld>
            <a:endParaRPr lang="en-US"/>
          </a:p>
        </p:txBody>
      </p:sp>
    </p:spTree>
    <p:extLst>
      <p:ext uri="{BB962C8B-B14F-4D97-AF65-F5344CB8AC3E}">
        <p14:creationId xmlns:p14="http://schemas.microsoft.com/office/powerpoint/2010/main" val="1460235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a:solidFill>
                  <a:srgbClr val="55565A"/>
                </a:solidFill>
                <a:latin typeface="Arial" charset="0"/>
                <a:ea typeface="+mn-ea"/>
                <a:cs typeface="Arial" charset="0"/>
              </a:rPr>
              <a:t>Es ist das Treffen der Leos, also erlauben Sie ihnen, die Treffen so zu gestalten, wie sie es möchten, wie sie es zu Beginn des Jahres vereinbart haben und wie es die Leo Club Satzung und Zusatzbestimmungen vorsehen.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a:solidFill>
                  <a:srgbClr val="55565A"/>
                </a:solidFill>
                <a:latin typeface="Arial" charset="0"/>
                <a:ea typeface="+mn-ea"/>
                <a:cs typeface="Arial" charset="0"/>
              </a:rPr>
              <a:t>Schaffen Sie eine neutrale Umgebung, in der sich jeder willkommen fühlt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a:solidFill>
                  <a:srgbClr val="55565A"/>
                </a:solidFill>
                <a:latin typeface="Arial" charset="0"/>
                <a:ea typeface="+mn-ea"/>
                <a:cs typeface="Arial" charset="0"/>
              </a:rPr>
              <a:t>Fördern Sie einen offenen Austausch von Meinungen – lassen Sie auch andere zu Wort kommen.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a:solidFill>
                  <a:srgbClr val="55565A"/>
                </a:solidFill>
                <a:latin typeface="Arial" charset="0"/>
                <a:ea typeface="+mn-ea"/>
                <a:cs typeface="Arial" charset="0"/>
              </a:rPr>
              <a:t>Spaß haben! Das kann bedeuten, dass es Essen gibt, dass Sitzungen mit Kennenlern-Aktivitäten beginnen und dass Spiele gespielt werden.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a:solidFill>
                  <a:srgbClr val="55565A"/>
                </a:solidFill>
                <a:latin typeface="Arial" charset="0"/>
                <a:ea typeface="+mn-ea"/>
                <a:cs typeface="Arial" charset="0"/>
              </a:rPr>
              <a:t>Veranstalten Sie eine Feier zum Jahresende, bei der alle ihre Leistungen gefeiert werden. Das ganze Jahr über konnten Leos für ihr hilfsbereites Verhalten Tickets erhalten, die sie auf der Party gegen Preise eintauschen können. </a:t>
            </a:r>
          </a:p>
        </p:txBody>
      </p:sp>
    </p:spTree>
    <p:extLst>
      <p:ext uri="{BB962C8B-B14F-4D97-AF65-F5344CB8AC3E}">
        <p14:creationId xmlns:p14="http://schemas.microsoft.com/office/powerpoint/2010/main" val="2144653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fontAlgn="base">
              <a:buFont typeface="Arial" panose="020B0604020202020204" pitchFamily="34" charset="0"/>
              <a:buChar char="•"/>
            </a:pPr>
            <a:r>
              <a:rPr lang="de-DE" sz="1800" b="0" i="0">
                <a:solidFill>
                  <a:srgbClr val="000000"/>
                </a:solidFill>
                <a:effectLst/>
                <a:latin typeface="Calibri" panose="020F0502020204030204" pitchFamily="34" charset="0"/>
              </a:rPr>
              <a:t>Es können Gruppen für Hilfsdienste und Spendensammlungen gebildet werden, aber auch für Diskussionen in Sitzungen.</a:t>
            </a:r>
          </a:p>
          <a:p>
            <a:pPr marL="285750" indent="-285750" algn="l" rtl="0" fontAlgn="base">
              <a:buFont typeface="Arial" panose="020B0604020202020204" pitchFamily="34" charset="0"/>
              <a:buChar char="•"/>
            </a:pPr>
            <a:r>
              <a:rPr lang="de-DE" sz="1800" b="0" i="0">
                <a:solidFill>
                  <a:srgbClr val="000000"/>
                </a:solidFill>
                <a:effectLst/>
                <a:latin typeface="Calibri" panose="020F0502020204030204" pitchFamily="34" charset="0"/>
              </a:rPr>
              <a:t>Legen Sie fest, wie Sie Gruppen bilden möchten </a:t>
            </a:r>
          </a:p>
          <a:p>
            <a:pPr marL="742950" lvl="1" indent="-285750" algn="l" rtl="0" fontAlgn="base">
              <a:buFont typeface="Arial" panose="020B0604020202020204" pitchFamily="34" charset="0"/>
              <a:buChar char="•"/>
            </a:pPr>
            <a:r>
              <a:rPr lang="de-DE" sz="1800" b="0" i="0">
                <a:solidFill>
                  <a:srgbClr val="000000"/>
                </a:solidFill>
                <a:effectLst/>
                <a:latin typeface="Calibri" panose="020F0502020204030204" pitchFamily="34" charset="0"/>
              </a:rPr>
              <a:t>Nehmen Sie ein Kartenspiel: und bilden Sie Gruppen aus Persoen die das gleiche Symbol gezogen haben </a:t>
            </a:r>
          </a:p>
          <a:p>
            <a:pPr marL="742950" lvl="1" indent="-285750" algn="l" rtl="0" fontAlgn="base">
              <a:buFont typeface="Arial" panose="020B0604020202020204" pitchFamily="34" charset="0"/>
              <a:buChar char="•"/>
            </a:pPr>
            <a:r>
              <a:rPr lang="de-DE" sz="1800" b="0" i="0">
                <a:solidFill>
                  <a:srgbClr val="000000"/>
                </a:solidFill>
                <a:effectLst/>
                <a:latin typeface="Calibri" panose="020F0502020204030204" pitchFamily="34" charset="0"/>
              </a:rPr>
              <a:t>Zählen Sie ab: 1er gehen zusammen, 2er gehen zusammen, usw.</a:t>
            </a:r>
          </a:p>
          <a:p>
            <a:pPr marL="742950" lvl="1" indent="-285750" algn="l" rtl="0" fontAlgn="base">
              <a:buFont typeface="Arial" panose="020B0604020202020204" pitchFamily="34" charset="0"/>
              <a:buChar char="•"/>
            </a:pPr>
            <a:r>
              <a:rPr lang="de-DE" sz="1800" b="0" i="0">
                <a:solidFill>
                  <a:srgbClr val="000000"/>
                </a:solidFill>
                <a:effectLst/>
                <a:latin typeface="Calibri" panose="020F0502020204030204" pitchFamily="34" charset="0"/>
              </a:rPr>
              <a:t>Verteilen Sie farbige Zettel: Rote Farben gehören zusammen, blaue zusammen usw.</a:t>
            </a:r>
          </a:p>
          <a:p>
            <a:pPr marL="742950" lvl="1" indent="-285750" algn="l" rtl="0" fontAlgn="base">
              <a:buFont typeface="Arial" panose="020B0604020202020204" pitchFamily="34" charset="0"/>
              <a:buChar char="•"/>
            </a:pPr>
            <a:r>
              <a:rPr lang="de-DE" sz="1800" b="0" i="0">
                <a:solidFill>
                  <a:srgbClr val="000000"/>
                </a:solidFill>
                <a:effectLst/>
                <a:latin typeface="Calibri" panose="020F0502020204030204" pitchFamily="34" charset="0"/>
              </a:rPr>
              <a:t>Versuchen Sie, zufällige Gruppen zu bilden, damit Leos sich gegenseitig kennen lernen können</a:t>
            </a:r>
          </a:p>
          <a:p>
            <a:pPr marL="285750" indent="-285750" algn="l" rtl="0" fontAlgn="base">
              <a:buFont typeface="Arial" panose="020B0604020202020204" pitchFamily="34" charset="0"/>
              <a:buChar char="•"/>
            </a:pPr>
            <a:r>
              <a:rPr lang="de-DE" sz="1800" b="0" i="0">
                <a:solidFill>
                  <a:srgbClr val="000000"/>
                </a:solidFill>
                <a:effectLst/>
                <a:latin typeface="Calibri" panose="020F0502020204030204" pitchFamily="34" charset="0"/>
              </a:rPr>
              <a:t>Tauschen Sie sich über die Normen der Zusammenarbeit aus und diskutieren Sie darüber - was sind die Normen/Erwartungen an die Zusammenarbeit?</a:t>
            </a:r>
          </a:p>
          <a:p>
            <a:pPr marL="285750" indent="-285750">
              <a:buFont typeface="Arial,Sans-Serif" panose="020B0604020202020204" pitchFamily="34" charset="0"/>
              <a:buChar char="•"/>
            </a:pPr>
            <a:r>
              <a:rPr lang="de-DE">
                <a:solidFill>
                  <a:srgbClr val="000000"/>
                </a:solidFill>
              </a:rPr>
              <a:t>Ermuntern Sie alle zur Teilnahme</a:t>
            </a:r>
          </a:p>
          <a:p>
            <a:pPr marL="285750" indent="-285750">
              <a:buFont typeface="Arial,Sans-Serif" panose="020B0604020202020204" pitchFamily="34" charset="0"/>
              <a:buChar char="•"/>
            </a:pPr>
            <a:r>
              <a:rPr lang="de-DE">
                <a:solidFill>
                  <a:srgbClr val="000000"/>
                </a:solidFill>
              </a:rPr>
              <a:t>Unterstützen Sie neue Ideen</a:t>
            </a:r>
          </a:p>
        </p:txBody>
      </p:sp>
      <p:sp>
        <p:nvSpPr>
          <p:cNvPr id="4" name="Slide Number Placeholder 3"/>
          <p:cNvSpPr>
            <a:spLocks noGrp="1"/>
          </p:cNvSpPr>
          <p:nvPr>
            <p:ph type="sldNum" sz="quarter" idx="5"/>
          </p:nvPr>
        </p:nvSpPr>
        <p:spPr/>
        <p:txBody>
          <a:bodyPr/>
          <a:lstStyle/>
          <a:p>
            <a:fld id="{65F38A34-01B5-8B47-8788-985DCB17BFD7}" type="slidenum">
              <a:rPr lang="en-US" smtClean="0"/>
              <a:t>16</a:t>
            </a:fld>
            <a:endParaRPr lang="en-US"/>
          </a:p>
        </p:txBody>
      </p:sp>
    </p:spTree>
    <p:extLst>
      <p:ext uri="{BB962C8B-B14F-4D97-AF65-F5344CB8AC3E}">
        <p14:creationId xmlns:p14="http://schemas.microsoft.com/office/powerpoint/2010/main" val="4208868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0"/>
              </a:spcAft>
              <a:defRPr/>
            </a:pPr>
            <a:r>
              <a:rPr lang="de-DE" sz="1200">
                <a:solidFill>
                  <a:srgbClr val="55565A"/>
                </a:solidFill>
                <a:latin typeface="Arial" charset="0"/>
                <a:ea typeface="+mn-ea"/>
                <a:cs typeface="Arial" charset="0"/>
              </a:rPr>
              <a:t>Aktives Zuhören</a:t>
            </a:r>
          </a:p>
          <a:p>
            <a:pPr marL="171450" indent="-171450">
              <a:spcBef>
                <a:spcPts val="0"/>
              </a:spcBef>
              <a:spcAft>
                <a:spcPts val="1200"/>
              </a:spcAft>
              <a:buFont typeface="Arial" panose="020B0604020202020204" pitchFamily="34" charset="0"/>
              <a:buChar char="•"/>
              <a:defRPr/>
            </a:pPr>
            <a:r>
              <a:rPr lang="de-DE" sz="1200">
                <a:solidFill>
                  <a:srgbClr val="55565A"/>
                </a:solidFill>
                <a:latin typeface="Arial" charset="0"/>
                <a:ea typeface="+mn-ea"/>
                <a:cs typeface="Arial" charset="0"/>
              </a:rPr>
              <a:t>Bitten Sie Leos, ihre Handys in Sitzungen auszuschalten</a:t>
            </a:r>
          </a:p>
          <a:p>
            <a:pPr marL="171450" indent="-171450">
              <a:spcBef>
                <a:spcPts val="0"/>
              </a:spcBef>
              <a:spcAft>
                <a:spcPts val="1200"/>
              </a:spcAft>
              <a:buFont typeface="Arial" panose="020B0604020202020204" pitchFamily="34" charset="0"/>
              <a:buChar char="•"/>
              <a:defRPr/>
            </a:pPr>
            <a:r>
              <a:rPr lang="de-DE" sz="1200">
                <a:solidFill>
                  <a:srgbClr val="55565A"/>
                </a:solidFill>
                <a:latin typeface="Arial" charset="0"/>
                <a:ea typeface="+mn-ea"/>
                <a:cs typeface="Arial" charset="0"/>
              </a:rPr>
              <a:t>Nehmen Sie Blickkontakt mit den Leos auf und bitten Sie sie, dies auch mit anderen zu tun</a:t>
            </a:r>
          </a:p>
          <a:p>
            <a:pPr marL="171450" indent="-171450">
              <a:spcBef>
                <a:spcPts val="0"/>
              </a:spcBef>
              <a:spcAft>
                <a:spcPts val="1200"/>
              </a:spcAft>
              <a:buFont typeface="Arial" panose="020B0604020202020204" pitchFamily="34" charset="0"/>
              <a:buChar char="•"/>
              <a:defRPr/>
            </a:pPr>
            <a:r>
              <a:rPr lang="de-DE" sz="1200">
                <a:solidFill>
                  <a:srgbClr val="55565A"/>
                </a:solidFill>
                <a:latin typeface="Arial" charset="0"/>
                <a:ea typeface="+mn-ea"/>
                <a:cs typeface="Arial" charset="0"/>
              </a:rPr>
              <a:t>Stellen Sie während den Sitzungen Fragen, um sicherzustellen, dass die Leos sich engagieren, und bitten Sie die Leos, nach Veranstaltungen über ihre Erfahrungen zu berichten</a:t>
            </a:r>
          </a:p>
          <a:p>
            <a:pPr marL="171450" indent="-171450">
              <a:spcBef>
                <a:spcPts val="0"/>
              </a:spcBef>
              <a:spcAft>
                <a:spcPts val="1200"/>
              </a:spcAft>
              <a:buFont typeface="Arial" panose="020B0604020202020204" pitchFamily="34" charset="0"/>
              <a:buChar char="•"/>
              <a:defRPr/>
            </a:pPr>
            <a:r>
              <a:rPr lang="de-DE" sz="1200">
                <a:solidFill>
                  <a:srgbClr val="55565A"/>
                </a:solidFill>
                <a:latin typeface="Arial" charset="0"/>
                <a:ea typeface="+mn-ea"/>
                <a:cs typeface="Arial" charset="0"/>
              </a:rPr>
              <a:t>Legen Sie im Voraus eine Tagesordnung für Besprechungen fest und teilen Sie diese mit den Leos - achten Sie darauf, dass sie sich daran halten</a:t>
            </a:r>
          </a:p>
        </p:txBody>
      </p:sp>
    </p:spTree>
    <p:extLst>
      <p:ext uri="{BB962C8B-B14F-4D97-AF65-F5344CB8AC3E}">
        <p14:creationId xmlns:p14="http://schemas.microsoft.com/office/powerpoint/2010/main" val="446849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fontAlgn="base">
              <a:buFont typeface="Arial" panose="020B0604020202020204" pitchFamily="34" charset="0"/>
              <a:buNone/>
            </a:pPr>
            <a:r>
              <a:rPr lang="de-DE" sz="1800" b="0" i="0">
                <a:solidFill>
                  <a:srgbClr val="000000"/>
                </a:solidFill>
                <a:effectLst/>
                <a:latin typeface="Calibri" panose="020F0502020204030204" pitchFamily="34" charset="0"/>
              </a:rPr>
              <a:t>Wie können Sie Leos dazu moivieren, den Hilfdienst im Club zu einer Priorität zu machen? </a:t>
            </a:r>
          </a:p>
          <a:p>
            <a:pPr marL="285750" indent="-285750" algn="l" rtl="0" fontAlgn="base">
              <a:buFont typeface="Arial" panose="020B0604020202020204" pitchFamily="34" charset="0"/>
              <a:buChar char="•"/>
            </a:pPr>
            <a:r>
              <a:rPr lang="de-DE" sz="1800" b="0" i="0">
                <a:solidFill>
                  <a:srgbClr val="000000"/>
                </a:solidFill>
                <a:effectLst/>
                <a:latin typeface="Calibri" panose="020F0502020204030204" pitchFamily="34" charset="0"/>
              </a:rPr>
              <a:t>Geben Sie jedem Leo die Möglichkeit zu führen - versuchen Sie, verschiedenen Personen die Möglichkeit zu geben, eine Führungsrolle zu übernehmen</a:t>
            </a:r>
          </a:p>
          <a:p>
            <a:pPr marL="285750" indent="-285750" algn="l" rtl="0" fontAlgn="base">
              <a:buFont typeface="Arial" panose="020B0604020202020204" pitchFamily="34" charset="0"/>
              <a:buChar char="•"/>
            </a:pPr>
            <a:r>
              <a:rPr lang="de-DE" sz="1800" b="0" i="0">
                <a:solidFill>
                  <a:srgbClr val="000000"/>
                </a:solidFill>
                <a:effectLst/>
                <a:latin typeface="Calibri" panose="020F0502020204030204" pitchFamily="34" charset="0"/>
              </a:rPr>
              <a:t>Sprechen Sie Lob aus  </a:t>
            </a:r>
          </a:p>
          <a:p>
            <a:pPr marL="285750" indent="-285750" algn="l" rtl="0" fontAlgn="base">
              <a:buFont typeface="Arial" panose="020B0604020202020204" pitchFamily="34" charset="0"/>
              <a:buChar char="•"/>
            </a:pPr>
            <a:r>
              <a:rPr lang="de-DE" sz="1800" b="0" i="0">
                <a:solidFill>
                  <a:srgbClr val="000000"/>
                </a:solidFill>
                <a:effectLst/>
                <a:latin typeface="Calibri" panose="020F0502020204030204" pitchFamily="34" charset="0"/>
              </a:rPr>
              <a:t>Im Voraus planen - Project Planning Guide auf lionsinternational.org</a:t>
            </a:r>
          </a:p>
          <a:p>
            <a:pPr marL="285750" indent="-285750" algn="l" rtl="0" fontAlgn="base">
              <a:buFont typeface="Arial" panose="020B0604020202020204" pitchFamily="34" charset="0"/>
              <a:buChar char="•"/>
            </a:pPr>
            <a:r>
              <a:rPr lang="de-DE" sz="1800" b="0" i="0">
                <a:solidFill>
                  <a:srgbClr val="000000"/>
                </a:solidFill>
                <a:effectLst/>
                <a:latin typeface="Calibri" panose="020F0502020204030204" pitchFamily="34" charset="0"/>
              </a:rPr>
              <a:t>Ermitteln Sie die Bedürfnisse Ihrer Community und erstellen Sie einen Handlungsplan  </a:t>
            </a:r>
          </a:p>
          <a:p>
            <a:pPr marL="285750" indent="-285750" algn="l" rtl="0" fontAlgn="base">
              <a:buFont typeface="Arial" panose="020B0604020202020204" pitchFamily="34" charset="0"/>
              <a:buChar char="•"/>
            </a:pPr>
            <a:r>
              <a:rPr lang="de-DE" sz="1800" b="0" i="0">
                <a:solidFill>
                  <a:srgbClr val="000000"/>
                </a:solidFill>
                <a:effectLst/>
                <a:latin typeface="Calibri" panose="020F0502020204030204" pitchFamily="34" charset="0"/>
              </a:rPr>
              <a:t>Jüngeren Leos muss vielleicht beigebracht werden, wie man mit Menschen in Kontakt tritt - stellen Sie ihnen Skripte zur Verfügung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de-DE" sz="1800" b="0" i="0">
                <a:solidFill>
                  <a:srgbClr val="000000"/>
                </a:solidFill>
                <a:effectLst/>
                <a:latin typeface="Calibri" panose="020F0502020204030204" pitchFamily="34" charset="0"/>
              </a:rPr>
              <a:t>Betonen Sie die Bedeutung des Aufbaus von Beziehungen zur Community, einschließlich des Kennenlernens von lokalen Beamten und Schulleitern </a:t>
            </a:r>
          </a:p>
        </p:txBody>
      </p:sp>
      <p:sp>
        <p:nvSpPr>
          <p:cNvPr id="4" name="Slide Number Placeholder 3"/>
          <p:cNvSpPr>
            <a:spLocks noGrp="1"/>
          </p:cNvSpPr>
          <p:nvPr>
            <p:ph type="sldNum" sz="quarter" idx="5"/>
          </p:nvPr>
        </p:nvSpPr>
        <p:spPr/>
        <p:txBody>
          <a:bodyPr/>
          <a:lstStyle/>
          <a:p>
            <a:fld id="{65F38A34-01B5-8B47-8788-985DCB17BFD7}" type="slidenum">
              <a:rPr lang="en-US" smtClean="0"/>
              <a:t>18</a:t>
            </a:fld>
            <a:endParaRPr lang="en-US"/>
          </a:p>
        </p:txBody>
      </p:sp>
    </p:spTree>
    <p:extLst>
      <p:ext uri="{BB962C8B-B14F-4D97-AF65-F5344CB8AC3E}">
        <p14:creationId xmlns:p14="http://schemas.microsoft.com/office/powerpoint/2010/main" val="3440229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de-DE" sz="1800" b="0" i="0">
                <a:solidFill>
                  <a:srgbClr val="000000"/>
                </a:solidFill>
                <a:effectLst/>
                <a:latin typeface="Calibri" panose="020F0502020204030204" pitchFamily="34" charset="0"/>
              </a:rPr>
              <a:t>Das Hilfsdienst-Lernen ist eine pädagogische Methode, bei der Jugendliche lernen und akademische, soziale und persönliche Fähigkeiten anwenden, um reale Probleme zu lösen und die Community zu verbessern. Dies ist besonders hilfreich für Alpha Leos, da sie lernen, wie wichtig es ist, etwas an ihre Community zurückzugeben. </a:t>
            </a:r>
          </a:p>
          <a:p>
            <a:pPr marL="0" indent="0" algn="l" rtl="0" fontAlgn="base">
              <a:buFont typeface="Arial" panose="020B0604020202020204" pitchFamily="34" charset="0"/>
              <a:buNone/>
            </a:pPr>
            <a:endParaRPr lang="en-US" sz="1800" b="0" i="0" dirty="0">
              <a:solidFill>
                <a:srgbClr val="000000"/>
              </a:solidFill>
              <a:effectLst/>
              <a:latin typeface="Calibri" panose="020F0502020204030204" pitchFamily="34" charset="0"/>
            </a:endParaRPr>
          </a:p>
          <a:p>
            <a:pPr marL="0" indent="0" algn="l" rtl="0" fontAlgn="base">
              <a:buFont typeface="Arial" panose="020B0604020202020204" pitchFamily="34" charset="0"/>
              <a:buNone/>
            </a:pPr>
            <a:r>
              <a:rPr lang="de-DE" sz="1800" b="0" i="0">
                <a:solidFill>
                  <a:srgbClr val="000000"/>
                </a:solidFill>
                <a:effectLst/>
                <a:latin typeface="Calibri" panose="020F0502020204030204" pitchFamily="34" charset="0"/>
              </a:rPr>
              <a:t>Fünf Schritte zur Planung eines Hilfdienstprojekts: </a:t>
            </a:r>
          </a:p>
          <a:p>
            <a:pPr marL="0" indent="0" algn="l" rtl="0" fontAlgn="base">
              <a:buFont typeface="Arial" panose="020B0604020202020204" pitchFamily="34" charset="0"/>
              <a:buNone/>
            </a:pPr>
            <a:r>
              <a:rPr lang="de-DE" sz="1800" b="0" i="0">
                <a:solidFill>
                  <a:srgbClr val="000000"/>
                </a:solidFill>
                <a:effectLst/>
                <a:latin typeface="Calibri" panose="020F0502020204030204" pitchFamily="34" charset="0"/>
              </a:rPr>
              <a:t>1. Schritt: Ermuntern Sie Leos, zu ermitteln, was ihre Community braucht. Sie können ihre eigenen Fähigkeiten und Interessen in Bezug auf die Bedürfnisse der Gemeinschaft bestimmen. </a:t>
            </a:r>
          </a:p>
          <a:p>
            <a:pPr marL="0" indent="0" algn="l" rtl="0" fontAlgn="base">
              <a:buFont typeface="Arial" panose="020B0604020202020204" pitchFamily="34" charset="0"/>
              <a:buNone/>
            </a:pPr>
            <a:r>
              <a:rPr lang="de-DE" sz="1800" b="0" i="0">
                <a:solidFill>
                  <a:srgbClr val="000000"/>
                </a:solidFill>
                <a:effectLst/>
                <a:latin typeface="Calibri" panose="020F0502020204030204" pitchFamily="34" charset="0"/>
              </a:rPr>
              <a:t>2. Schritt: Leos können mit der Vorbereitung und Planung ihres Hilfsprojekts anfangen, sobald sie sich entschieden haben, was sie tun wollen. </a:t>
            </a:r>
          </a:p>
          <a:p>
            <a:pPr marL="0" indent="0" algn="l" rtl="0" fontAlgn="base">
              <a:buFont typeface="Arial" panose="020B0604020202020204" pitchFamily="34" charset="0"/>
              <a:buNone/>
            </a:pPr>
            <a:r>
              <a:rPr lang="de-DE" sz="1800" b="0" i="0">
                <a:solidFill>
                  <a:srgbClr val="000000"/>
                </a:solidFill>
                <a:effectLst/>
                <a:latin typeface="Calibri" panose="020F0502020204030204" pitchFamily="34" charset="0"/>
              </a:rPr>
              <a:t>3. Schritt: Sie können durch ihr Hilfsprojekt aktiv werden!</a:t>
            </a:r>
          </a:p>
          <a:p>
            <a:pPr marL="0" indent="0" algn="l" rtl="0" fontAlgn="base">
              <a:buFont typeface="Arial" panose="020B0604020202020204" pitchFamily="34" charset="0"/>
              <a:buNone/>
            </a:pPr>
            <a:r>
              <a:rPr lang="de-DE" sz="1800" b="0" i="0">
                <a:solidFill>
                  <a:srgbClr val="000000"/>
                </a:solidFill>
                <a:effectLst/>
                <a:latin typeface="Calibri" panose="020F0502020204030204" pitchFamily="34" charset="0"/>
              </a:rPr>
              <a:t>4. Schritt: Leos sollten über den Verlauf des Projekts nachdenken und Feedback von den Teilnehmern einholen. </a:t>
            </a:r>
          </a:p>
          <a:p>
            <a:pPr marL="0" indent="0" algn="l" rtl="0" fontAlgn="base">
              <a:buFont typeface="Arial" panose="020B0604020202020204" pitchFamily="34" charset="0"/>
              <a:buNone/>
            </a:pPr>
            <a:r>
              <a:rPr lang="de-DE" sz="1800" b="0" i="0">
                <a:solidFill>
                  <a:srgbClr val="000000"/>
                </a:solidFill>
                <a:effectLst/>
                <a:latin typeface="Calibri" panose="020F0502020204030204" pitchFamily="34" charset="0"/>
              </a:rPr>
              <a:t>5. Schritt: Teilen Sie der Community –  durch lokales Marketing und Social Media –  die Wirkungen des Hilfdienstprojekts mit. Feiern sie ihre Erfolge </a:t>
            </a:r>
          </a:p>
          <a:p>
            <a:pPr marL="0" indent="0" algn="l" rtl="0" fontAlgn="base">
              <a:buFont typeface="Arial" panose="020B0604020202020204" pitchFamily="34" charset="0"/>
              <a:buNone/>
            </a:pPr>
            <a:endParaRPr lang="en-US" sz="1800" b="0"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19</a:t>
            </a:fld>
            <a:endParaRPr lang="en-US"/>
          </a:p>
        </p:txBody>
      </p:sp>
    </p:spTree>
    <p:extLst>
      <p:ext uri="{BB962C8B-B14F-4D97-AF65-F5344CB8AC3E}">
        <p14:creationId xmlns:p14="http://schemas.microsoft.com/office/powerpoint/2010/main" val="3437338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1200" b="1" dirty="0">
                <a:solidFill>
                  <a:srgbClr val="FF0000"/>
                </a:solidFill>
                <a:latin typeface="Arial" panose="020B0604020202020204" pitchFamily="34" charset="0"/>
                <a:ea typeface="ＭＳ Ｐゴシック" pitchFamily="34" charset="-128"/>
                <a:cs typeface="Arial" panose="020B0604020202020204" pitchFamily="34" charset="0"/>
              </a:rPr>
              <a:t>Hinweis für Seminarleiter: </a:t>
            </a:r>
            <a:r>
              <a:rPr lang="de-DE" sz="1200" dirty="0">
                <a:solidFill>
                  <a:schemeClr val="tx1"/>
                </a:solidFill>
                <a:latin typeface="Arial" panose="020B0604020202020204" pitchFamily="34" charset="0"/>
                <a:ea typeface="ＭＳ Ｐゴシック" pitchFamily="34" charset="-128"/>
                <a:cs typeface="Arial" panose="020B0604020202020204" pitchFamily="34" charset="0"/>
              </a:rPr>
              <a:t>Die Module können entweder als Einheit oder einzeln vermittelt werden. Wir empfehlen in jedem Fall, dass die Seminarleiter sich mit sämtlichen Materialien vertraut machen und im Anschluss entscheiden, welche Module für die betreffenden Leo Club </a:t>
            </a:r>
            <a:r>
              <a:rPr lang="de-DE" sz="1200" dirty="0" err="1">
                <a:solidFill>
                  <a:schemeClr val="tx1"/>
                </a:solidFill>
                <a:latin typeface="Arial" panose="020B0604020202020204" pitchFamily="34" charset="0"/>
                <a:ea typeface="ＭＳ Ｐゴシック" pitchFamily="34" charset="-128"/>
                <a:cs typeface="Arial" panose="020B0604020202020204" pitchFamily="34" charset="0"/>
              </a:rPr>
              <a:t>Advisors</a:t>
            </a:r>
            <a:r>
              <a:rPr lang="de-DE" sz="1200" dirty="0">
                <a:solidFill>
                  <a:schemeClr val="tx1"/>
                </a:solidFill>
                <a:latin typeface="Arial" panose="020B0604020202020204" pitchFamily="34" charset="0"/>
                <a:ea typeface="ＭＳ Ｐゴシック" pitchFamily="34" charset="-128"/>
                <a:cs typeface="Arial" panose="020B0604020202020204" pitchFamily="34" charset="0"/>
              </a:rPr>
              <a:t> die meiste Relevanz haben. Die Module können dann in mehrere Sitzungen oder Programme unterteilt werden. </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dirty="0">
              <a:latin typeface="Arial" panose="020B0604020202020204" pitchFamily="34" charset="0"/>
              <a:ea typeface="ＭＳ Ｐゴシック" pitchFamily="34" charset="-128"/>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de-DE" sz="1200" dirty="0">
                <a:solidFill>
                  <a:srgbClr val="FF0000"/>
                </a:solidFill>
                <a:latin typeface="Arial" panose="020B0604020202020204" pitchFamily="34" charset="0"/>
                <a:ea typeface="ＭＳ Ｐゴシック" pitchFamily="34" charset="-128"/>
                <a:cs typeface="Arial" panose="020B0604020202020204" pitchFamily="34" charset="0"/>
              </a:rPr>
              <a:t>Jedes Modul schließt mit einer empfohlenen Überlegung oder Besprechung ab. Die Vorschläge können unterschiedlich durchgeführt werden:</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de-DE" sz="1200" dirty="0">
                <a:solidFill>
                  <a:srgbClr val="FF0000"/>
                </a:solidFill>
                <a:latin typeface="Arial" panose="020B0604020202020204" pitchFamily="34" charset="0"/>
                <a:ea typeface="ＭＳ Ｐゴシック" pitchFamily="34" charset="-128"/>
                <a:cs typeface="Arial" panose="020B0604020202020204" pitchFamily="34" charset="0"/>
              </a:rPr>
              <a:t>Selbstständige Überlegung – Die Teilnehmer notieren sich ihre Antworten in Einzelarbeit</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de-DE" dirty="0">
                <a:solidFill>
                  <a:srgbClr val="FF0000"/>
                </a:solidFill>
                <a:latin typeface="Arial" panose="020B0604020202020204" pitchFamily="34" charset="0"/>
                <a:ea typeface="ＭＳ Ｐゴシック" pitchFamily="34" charset="-128"/>
                <a:cs typeface="Arial" panose="020B0604020202020204" pitchFamily="34" charset="0"/>
              </a:rPr>
              <a:t>Großgruppendiskussion – Antworten werden auf einer Flipchart aufgenommen</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de-DE" sz="1200" dirty="0">
                <a:solidFill>
                  <a:srgbClr val="FF0000"/>
                </a:solidFill>
                <a:latin typeface="Arial" panose="020B0604020202020204" pitchFamily="34" charset="0"/>
                <a:ea typeface="ＭＳ Ｐゴシック" pitchFamily="34" charset="-128"/>
                <a:cs typeface="Arial" panose="020B0604020202020204" pitchFamily="34" charset="0"/>
              </a:rPr>
              <a:t>Kleingruppendiskussion – Bitte nehmen Sie sich ausreichend Zeit für die Diskussion in den kleineren Gruppen, bevor Sie Ihre Ergebnisse der Gesamtgruppe präsentieren.</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dirty="0">
              <a:latin typeface="Arial" panose="020B0604020202020204" pitchFamily="34" charset="0"/>
              <a:ea typeface="ＭＳ Ｐゴシック" pitchFamily="34"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2</a:t>
            </a:fld>
            <a:endParaRPr lang="en-US"/>
          </a:p>
        </p:txBody>
      </p:sp>
    </p:spTree>
    <p:extLst>
      <p:ext uri="{BB962C8B-B14F-4D97-AF65-F5344CB8AC3E}">
        <p14:creationId xmlns:p14="http://schemas.microsoft.com/office/powerpoint/2010/main" val="1761626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dirty="0">
                <a:solidFill>
                  <a:schemeClr val="tx1"/>
                </a:solidFill>
                <a:latin typeface="+mn-lt"/>
              </a:rPr>
              <a:t>Hinweis für Seminarleiter: </a:t>
            </a:r>
            <a:r>
              <a:rPr lang="de-DE" dirty="0">
                <a:solidFill>
                  <a:schemeClr val="tx1"/>
                </a:solidFill>
                <a:latin typeface="+mn-lt"/>
              </a:rPr>
              <a:t>Bitten Sie die Teilnehmer für die optionale Aktivität am Ende des 5. </a:t>
            </a:r>
            <a:r>
              <a:rPr lang="de-DE">
                <a:solidFill>
                  <a:schemeClr val="tx1"/>
                </a:solidFill>
                <a:latin typeface="+mn-lt"/>
              </a:rPr>
              <a:t>Moduls, </a:t>
            </a:r>
            <a:r>
              <a:rPr lang="de-DE" dirty="0">
                <a:solidFill>
                  <a:schemeClr val="tx1"/>
                </a:solidFill>
                <a:latin typeface="+mn-lt"/>
              </a:rPr>
              <a:t>5 Minuten lang darüber nachzudenken, wie sie in ihrem Club eine Community mit Schwerpunkt auf Beziehungen schaffen können. Bitten Sie sie, ihre Ideen mit der Gruppe zu teilen. </a:t>
            </a:r>
          </a:p>
          <a:p>
            <a:endParaRPr lang="en-US"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chemeClr val="tx1"/>
                </a:solidFill>
                <a:latin typeface="+mn-lt"/>
              </a:rPr>
              <a:t>Beispiele: Teambildende Maßnahmen, Arbeit in Gruppen, Schulungen usw.</a:t>
            </a:r>
          </a:p>
          <a:p>
            <a:endParaRPr lang="en-US"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chemeClr val="tx1"/>
                </a:solidFill>
                <a:latin typeface="+mn-lt"/>
              </a:rPr>
              <a:t>Geschätzte Dauer: 15 Minuten</a:t>
            </a:r>
          </a:p>
        </p:txBody>
      </p:sp>
      <p:sp>
        <p:nvSpPr>
          <p:cNvPr id="4" name="Slide Number Placeholder 3"/>
          <p:cNvSpPr>
            <a:spLocks noGrp="1"/>
          </p:cNvSpPr>
          <p:nvPr>
            <p:ph type="sldNum" sz="quarter" idx="5"/>
          </p:nvPr>
        </p:nvSpPr>
        <p:spPr/>
        <p:txBody>
          <a:bodyPr/>
          <a:lstStyle/>
          <a:p>
            <a:fld id="{65F38A34-01B5-8B47-8788-985DCB17BFD7}" type="slidenum">
              <a:rPr lang="en-US" smtClean="0"/>
              <a:t>20</a:t>
            </a:fld>
            <a:endParaRPr lang="en-US"/>
          </a:p>
        </p:txBody>
      </p:sp>
    </p:spTree>
    <p:extLst>
      <p:ext uri="{BB962C8B-B14F-4D97-AF65-F5344CB8AC3E}">
        <p14:creationId xmlns:p14="http://schemas.microsoft.com/office/powerpoint/2010/main" val="1457455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2800">
                <a:latin typeface="Arial" pitchFamily="34" charset="0"/>
                <a:ea typeface="ＭＳ Ｐゴシック" pitchFamily="34" charset="-128"/>
              </a:rPr>
              <a:t>Dieses Modul behandelt: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800">
                <a:latin typeface="Arial" pitchFamily="34" charset="0"/>
                <a:ea typeface="ＭＳ Ｐゴシック" pitchFamily="34" charset="-128"/>
              </a:rPr>
              <a:t>Tipps für die Arbeit mit Alphas vs. Omegas</a:t>
            </a:r>
          </a:p>
          <a:p>
            <a:pPr marL="742950" lvl="1" indent="-285750">
              <a:buFont typeface="Arial" panose="020B0604020202020204" pitchFamily="34" charset="0"/>
              <a:buChar char="•"/>
              <a:defRPr/>
            </a:pPr>
            <a:r>
              <a:rPr lang="de-DE" sz="2800">
                <a:latin typeface="Arial" pitchFamily="34" charset="0"/>
                <a:ea typeface="ＭＳ Ｐゴシック" pitchFamily="34" charset="-128"/>
              </a:rPr>
              <a:t>So beginnen Sie das Leo-Jahr</a:t>
            </a:r>
          </a:p>
          <a:p>
            <a:pPr marL="742950" lvl="1" indent="-285750">
              <a:buFont typeface="Arial" panose="020B0604020202020204" pitchFamily="34" charset="0"/>
              <a:buChar char="•"/>
              <a:defRPr/>
            </a:pPr>
            <a:r>
              <a:rPr lang="de-DE" sz="2800">
                <a:latin typeface="Arial" pitchFamily="34" charset="0"/>
                <a:ea typeface="ＭＳ Ｐゴシック" pitchFamily="34" charset="-128"/>
              </a:rPr>
              <a:t>Die Wichtigkeit von Beziehungen und Teambuilding </a:t>
            </a:r>
          </a:p>
          <a:p>
            <a:pPr marL="742950" lvl="1" indent="-285750">
              <a:buFont typeface="Arial" panose="020B0604020202020204" pitchFamily="34" charset="0"/>
              <a:buChar char="•"/>
              <a:defRPr/>
            </a:pPr>
            <a:r>
              <a:rPr lang="de-DE" sz="2800">
                <a:latin typeface="Arial" pitchFamily="34" charset="0"/>
                <a:ea typeface="ＭＳ Ｐゴシック" pitchFamily="34" charset="-128"/>
              </a:rPr>
              <a:t>Leos zur Führung befähigen </a:t>
            </a:r>
          </a:p>
          <a:p>
            <a:pPr marL="742950" lvl="1" indent="-285750">
              <a:buFont typeface="Arial" panose="020B0604020202020204" pitchFamily="34" charset="0"/>
              <a:buChar char="•"/>
              <a:defRPr/>
            </a:pPr>
            <a:r>
              <a:rPr lang="de-DE" sz="2800">
                <a:latin typeface="Arial" pitchFamily="34" charset="0"/>
                <a:ea typeface="ＭＳ Ｐゴシック" pitchFamily="34" charset="-128"/>
              </a:rPr>
              <a:t>Tipps für die Gestaltung eines positiven Klimas, die effektive Zusammenarbeit in Gruppen, aktives Zuhören und Führungskompetenzen/Hilfsdienstbereitschaft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a:t>Am Ende dieses Moduls sollten die Teilnehmer grundlegende Kenntnisse darüber haben, wie man mit jüngeren Menschen arbeitet.</a:t>
            </a:r>
          </a:p>
        </p:txBody>
      </p:sp>
      <p:sp>
        <p:nvSpPr>
          <p:cNvPr id="4" name="Slide Number Placeholder 3"/>
          <p:cNvSpPr>
            <a:spLocks noGrp="1"/>
          </p:cNvSpPr>
          <p:nvPr>
            <p:ph type="sldNum" sz="quarter" idx="5"/>
          </p:nvPr>
        </p:nvSpPr>
        <p:spPr/>
        <p:txBody>
          <a:bodyPr/>
          <a:lstStyle/>
          <a:p>
            <a:fld id="{65F38A34-01B5-8B47-8788-985DCB17BFD7}" type="slidenum">
              <a:rPr lang="en-US" smtClean="0"/>
              <a:t>3</a:t>
            </a:fld>
            <a:endParaRPr lang="en-US"/>
          </a:p>
        </p:txBody>
      </p:sp>
    </p:spTree>
    <p:extLst>
      <p:ext uri="{BB962C8B-B14F-4D97-AF65-F5344CB8AC3E}">
        <p14:creationId xmlns:p14="http://schemas.microsoft.com/office/powerpoint/2010/main" val="3581213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Als Lion haben Sie eine Menge Erfahrung in der Zusammenarbeit mit Gleichaltrigen. Inwiefern unterscheidet sich die Arbeit mit jüngeren Menschen von der Arbeit mit Ihren Lions-Freunden? Was sollten Sie beachten? Wie werden Sie sich anpassen?</a:t>
            </a:r>
          </a:p>
        </p:txBody>
      </p:sp>
      <p:sp>
        <p:nvSpPr>
          <p:cNvPr id="4" name="Slide Number Placeholder 3"/>
          <p:cNvSpPr>
            <a:spLocks noGrp="1"/>
          </p:cNvSpPr>
          <p:nvPr>
            <p:ph type="sldNum" sz="quarter" idx="5"/>
          </p:nvPr>
        </p:nvSpPr>
        <p:spPr/>
        <p:txBody>
          <a:bodyPr/>
          <a:lstStyle/>
          <a:p>
            <a:fld id="{4FCA9F38-B00C-421B-B65A-4E45DE93DE62}" type="slidenum">
              <a:rPr lang="en-US" smtClean="0"/>
              <a:t>4</a:t>
            </a:fld>
            <a:endParaRPr lang="en-US"/>
          </a:p>
        </p:txBody>
      </p:sp>
    </p:spTree>
    <p:extLst>
      <p:ext uri="{BB962C8B-B14F-4D97-AF65-F5344CB8AC3E}">
        <p14:creationId xmlns:p14="http://schemas.microsoft.com/office/powerpoint/2010/main" val="2801580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chemeClr val="tx1"/>
                </a:solidFill>
                <a:latin typeface="Arial" panose="020B0604020202020204" pitchFamily="34" charset="0"/>
                <a:ea typeface="ＭＳ Ｐゴシック" pitchFamily="34" charset="-128"/>
                <a:cs typeface="Arial" panose="020B0604020202020204" pitchFamily="34" charset="0"/>
              </a:rPr>
              <a:t>Auch wenn Jugendliche und junge Erwachsene viel gemeinsam haben, befinden sich die zwei Gruppen doch in verschiedenen Lebensphasen und benötigen deshalb Aktivitäten, die für ihre Entwicklung angemessen sind und auf ihre speziellen Bedürfnisse eingehen. Zum Beispiel beschäftigen sich Jugendliche in der Mitte bis Ende ihrer Teenagerzeit wahrscheinlich mit dem Schulabschluss , während junge Erwachsene in ihren mittleren bis späten 20ern wahrscheinlich auf den Abschluss ihres Studiums und/oder den Beginn ihrer beruflichen Laufbahn hinarbeiten.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i="1" dirty="0">
                <a:solidFill>
                  <a:schemeClr val="tx1"/>
                </a:solidFill>
                <a:latin typeface="Arial" panose="020B0604020202020204" pitchFamily="34" charset="0"/>
                <a:ea typeface="ＭＳ Ｐゴシック" pitchFamily="34" charset="-128"/>
                <a:cs typeface="Arial" panose="020B0604020202020204" pitchFamily="34" charset="0"/>
              </a:rPr>
              <a:t>Weitere Informationen zu den spezifischen Aufgaben von Leo </a:t>
            </a:r>
            <a:r>
              <a:rPr lang="de-DE" i="1" dirty="0" err="1">
                <a:solidFill>
                  <a:schemeClr val="tx1"/>
                </a:solidFill>
                <a:latin typeface="Arial" panose="020B0604020202020204" pitchFamily="34" charset="0"/>
                <a:ea typeface="ＭＳ Ｐゴシック" pitchFamily="34" charset="-128"/>
                <a:cs typeface="Arial" panose="020B0604020202020204" pitchFamily="34" charset="0"/>
              </a:rPr>
              <a:t>Advisorn</a:t>
            </a:r>
            <a:r>
              <a:rPr lang="de-DE" i="1" dirty="0">
                <a:solidFill>
                  <a:schemeClr val="tx1"/>
                </a:solidFill>
                <a:latin typeface="Arial" panose="020B0604020202020204" pitchFamily="34" charset="0"/>
                <a:ea typeface="ＭＳ Ｐゴシック" pitchFamily="34" charset="-128"/>
                <a:cs typeface="Arial" panose="020B0604020202020204" pitchFamily="34" charset="0"/>
              </a:rPr>
              <a:t> finden Sie in Modul 2 der Leo-Beraterschulung. </a:t>
            </a:r>
          </a:p>
        </p:txBody>
      </p:sp>
      <p:sp>
        <p:nvSpPr>
          <p:cNvPr id="4" name="Slide Number Placeholder 3"/>
          <p:cNvSpPr>
            <a:spLocks noGrp="1"/>
          </p:cNvSpPr>
          <p:nvPr>
            <p:ph type="sldNum" sz="quarter" idx="5"/>
          </p:nvPr>
        </p:nvSpPr>
        <p:spPr/>
        <p:txBody>
          <a:bodyPr/>
          <a:lstStyle/>
          <a:p>
            <a:fld id="{65F38A34-01B5-8B47-8788-985DCB17BFD7}" type="slidenum">
              <a:rPr lang="en-US" smtClean="0"/>
              <a:t>5</a:t>
            </a:fld>
            <a:endParaRPr lang="en-US"/>
          </a:p>
        </p:txBody>
      </p:sp>
    </p:spTree>
    <p:extLst>
      <p:ext uri="{BB962C8B-B14F-4D97-AF65-F5344CB8AC3E}">
        <p14:creationId xmlns:p14="http://schemas.microsoft.com/office/powerpoint/2010/main" val="1320755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42DDD-FEDB-07E0-0322-BB0E2B9E98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AE0E83-FEF2-EE39-E72A-BA791641A6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11193C-5F6E-8095-A48B-7DF75C3F468A}"/>
              </a:ext>
            </a:extLst>
          </p:cNvPr>
          <p:cNvSpPr>
            <a:spLocks noGrp="1"/>
          </p:cNvSpPr>
          <p:nvPr>
            <p:ph type="body" idx="1"/>
          </p:nvPr>
        </p:nvSpPr>
        <p:spPr/>
        <p:txBody>
          <a:bodyPr/>
          <a:lstStyle/>
          <a:p>
            <a:r>
              <a:rPr lang="de-DE"/>
              <a:t>Als Advisor spielen Sie eine entscheidende Rolle beim Aufbau und der Pflege eines erfolgreichen Leo Clubs. Hier sind einige wichtige Komponenten erfolgreicher Leo Clubs. Auf den nächsten Folien werden diese Konzepte und ihre Umsetzung näher erläutert. </a:t>
            </a:r>
          </a:p>
        </p:txBody>
      </p:sp>
      <p:sp>
        <p:nvSpPr>
          <p:cNvPr id="4" name="Slide Number Placeholder 3">
            <a:extLst>
              <a:ext uri="{FF2B5EF4-FFF2-40B4-BE49-F238E27FC236}">
                <a16:creationId xmlns:a16="http://schemas.microsoft.com/office/drawing/2014/main" id="{3357873F-9011-C530-A51B-C365D989A67A}"/>
              </a:ext>
            </a:extLst>
          </p:cNvPr>
          <p:cNvSpPr>
            <a:spLocks noGrp="1"/>
          </p:cNvSpPr>
          <p:nvPr>
            <p:ph type="sldNum" sz="quarter" idx="5"/>
          </p:nvPr>
        </p:nvSpPr>
        <p:spPr/>
        <p:txBody>
          <a:bodyPr/>
          <a:lstStyle/>
          <a:p>
            <a:fld id="{4FCA9F38-B00C-421B-B65A-4E45DE93DE62}" type="slidenum">
              <a:rPr lang="en-US" smtClean="0"/>
              <a:t>6</a:t>
            </a:fld>
            <a:endParaRPr lang="en-US"/>
          </a:p>
        </p:txBody>
      </p:sp>
    </p:spTree>
    <p:extLst>
      <p:ext uri="{BB962C8B-B14F-4D97-AF65-F5344CB8AC3E}">
        <p14:creationId xmlns:p14="http://schemas.microsoft.com/office/powerpoint/2010/main" val="1485950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a:solidFill>
                  <a:srgbClr val="000000"/>
                </a:solidFill>
                <a:latin typeface="Times New Roman"/>
                <a:cs typeface="Times New Roman"/>
              </a:rPr>
              <a:t>Leo Clubs, die diese Art des Lernens integrieren und ihre Mitglieder dazu ermuntern, diese Fähigkeiten zu entwickeln, schaffen positive Umgebungen und bauen starke Teams auf, da sie auf beziehungsorientierten Communities basieren.</a:t>
            </a:r>
          </a:p>
          <a:p>
            <a:pPr algn="l"/>
            <a:endParaRPr lang="en-US" sz="1800" b="0" i="0" u="none" strike="noStrike" baseline="0" dirty="0">
              <a:latin typeface="Times New Roman" panose="02020603050405020304" pitchFamily="18" charset="0"/>
            </a:endParaRPr>
          </a:p>
          <a:p>
            <a:pPr algn="l"/>
            <a:r>
              <a:rPr lang="de-DE" sz="1800" b="0" i="0" u="none" strike="noStrike" baseline="0">
                <a:latin typeface="Times New Roman" panose="02020603050405020304" pitchFamily="18" charset="0"/>
              </a:rPr>
              <a:t>Der gesamte SEL-Unterricht stützt sich auf die Vermittlung von fünf Kernkompetenzen. In seinem </a:t>
            </a:r>
            <a:r>
              <a:rPr lang="de-DE" sz="1800" b="0" i="1" u="none" strike="noStrike" baseline="0">
                <a:latin typeface="Times New Roman" panose="02020603050405020304" pitchFamily="18" charset="0"/>
              </a:rPr>
              <a:t> Leitfaden: Safe and Sound </a:t>
            </a:r>
            <a:r>
              <a:rPr lang="de-DE" sz="1800" b="0" i="0" u="none" strike="noStrike" baseline="0">
                <a:latin typeface="Times New Roman" panose="02020603050405020304" pitchFamily="18" charset="0"/>
              </a:rPr>
              <a:t>(2003) definiert The Collaborative for Academic, Social and Emotional Learning (CASEL) diese fünf Kernkompetenzen wie folgt:</a:t>
            </a:r>
          </a:p>
          <a:p>
            <a:pPr algn="l"/>
            <a:r>
              <a:rPr lang="de-DE" sz="1800" b="1" i="1" u="none" strike="noStrike" baseline="0">
                <a:latin typeface="Times New Roman" panose="02020603050405020304" pitchFamily="18" charset="0"/>
              </a:rPr>
              <a:t>Selbst-Bewusstsein: </a:t>
            </a:r>
            <a:r>
              <a:rPr lang="de-DE" sz="1800" b="0" i="0" u="none" strike="noStrike" baseline="0">
                <a:latin typeface="Times New Roman" panose="02020603050405020304" pitchFamily="18" charset="0"/>
              </a:rPr>
              <a:t>Das Erkennen von Gefühlen, wenn sie auftreten; eine realistische Einschätzung der eigenen Fähigkeiten und ein fundiertes Selbstvertrauen.</a:t>
            </a:r>
          </a:p>
          <a:p>
            <a:pPr algn="l"/>
            <a:r>
              <a:rPr lang="de-DE" sz="1800" b="1" i="1" u="none" strike="noStrike" baseline="0">
                <a:latin typeface="Times New Roman" panose="02020603050405020304" pitchFamily="18" charset="0"/>
              </a:rPr>
              <a:t>Soziales Bewusstsein: </a:t>
            </a:r>
            <a:r>
              <a:rPr lang="de-DE" sz="1800" b="0" i="0" u="none" strike="noStrike" baseline="0">
                <a:latin typeface="Times New Roman" panose="02020603050405020304" pitchFamily="18" charset="0"/>
              </a:rPr>
              <a:t>Spüren, was andere fühlen; in der Lage sein, ihre Perspektive einzunehmen; Wertschätzung und positive Interaktion mit unterschiedlichen Gruppen.</a:t>
            </a:r>
          </a:p>
          <a:p>
            <a:pPr algn="l"/>
            <a:r>
              <a:rPr lang="de-DE" sz="1800" b="1" i="1" u="none" strike="noStrike" baseline="0">
                <a:latin typeface="Times New Roman" panose="02020603050405020304" pitchFamily="18" charset="0"/>
              </a:rPr>
              <a:t>Selbstmanagement: </a:t>
            </a:r>
            <a:r>
              <a:rPr lang="de-DE" sz="1800" b="0" i="0" u="none" strike="noStrike" baseline="0">
                <a:latin typeface="Times New Roman" panose="02020603050405020304" pitchFamily="18" charset="0"/>
              </a:rPr>
              <a:t>Mit Emotionen umgehen, sodass sie die anstehende Aufgabe fördern und nicht behindern; auf Belohnungen verzichten, um Ziele zu erreichen; trotz Rückschlägen weitermachen.</a:t>
            </a:r>
          </a:p>
          <a:p>
            <a:pPr algn="l"/>
            <a:r>
              <a:rPr lang="de-DE" sz="1800" b="1" i="1" u="none" strike="noStrike" baseline="0">
                <a:latin typeface="Times New Roman" panose="02020603050405020304" pitchFamily="18" charset="0"/>
              </a:rPr>
              <a:t>Kompetenzen in Sachen Beziehungen: </a:t>
            </a:r>
            <a:r>
              <a:rPr lang="de-DE" sz="1800" b="0" i="0" u="none" strike="noStrike" baseline="0">
                <a:latin typeface="Times New Roman" panose="02020603050405020304" pitchFamily="18" charset="0"/>
              </a:rPr>
              <a:t>Effektiver Umgang mit Emotionen in Beziehungen; Aufbau und Pflege gesunder und erfolgreicher Beziehungen auf der Grundlage von Kooperation; Konfliktlösungen aushandeln; bei Bedarf Hilfe suchen.</a:t>
            </a:r>
          </a:p>
          <a:p>
            <a:pPr algn="l"/>
            <a:r>
              <a:rPr lang="de-DE" sz="1800" b="1" i="1" u="none" strike="noStrike" baseline="0">
                <a:latin typeface="Times New Roman" panose="02020603050405020304" pitchFamily="18" charset="0"/>
              </a:rPr>
              <a:t>Verantwortungsvolle Entscheidungsfindung: </a:t>
            </a:r>
            <a:r>
              <a:rPr lang="de-DE" sz="1800" b="0" i="0" u="none" strike="noStrike" baseline="0">
                <a:latin typeface="Times New Roman" panose="02020603050405020304" pitchFamily="18" charset="0"/>
              </a:rPr>
              <a:t>Genaue Bewertung von Risiken; Treffen von Entscheidungen auf der Grundlage einer Abwägung aller relevanten Faktoren und der wahrscheinlichen Folgen</a:t>
            </a:r>
          </a:p>
        </p:txBody>
      </p:sp>
      <p:sp>
        <p:nvSpPr>
          <p:cNvPr id="4" name="Slide Number Placeholder 3"/>
          <p:cNvSpPr>
            <a:spLocks noGrp="1"/>
          </p:cNvSpPr>
          <p:nvPr>
            <p:ph type="sldNum" sz="quarter" idx="5"/>
          </p:nvPr>
        </p:nvSpPr>
        <p:spPr/>
        <p:txBody>
          <a:bodyPr/>
          <a:lstStyle/>
          <a:p>
            <a:fld id="{65F38A34-01B5-8B47-8788-985DCB17BFD7}" type="slidenum">
              <a:rPr lang="en-US" smtClean="0"/>
              <a:t>7</a:t>
            </a:fld>
            <a:endParaRPr lang="en-US"/>
          </a:p>
        </p:txBody>
      </p:sp>
    </p:spTree>
    <p:extLst>
      <p:ext uri="{BB962C8B-B14F-4D97-AF65-F5344CB8AC3E}">
        <p14:creationId xmlns:p14="http://schemas.microsoft.com/office/powerpoint/2010/main" val="1900730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Forschungsergebnissen lässt sich bestätigen, dass eine Community, in der Beziehungen im Mittelpunkt stehen, die Widerstandsfähigkeit stärkt und die Fähigkeit Jugendlicher maximiert, akademisch zu lernen sowie sozial und emotional voranzukommen. </a:t>
            </a:r>
            <a:r>
              <a:rPr lang="de-DE">
                <a:solidFill>
                  <a:srgbClr val="FF0000"/>
                </a:solidFill>
              </a:rPr>
              <a:t>Wenn die Mitglieder Ihres Clubs das Gefühl haben, Teil einer solchen Community zu sein, bleiben sie eher Mitglied, freuen sich auf den gemeinsamen Hilfsdienst und möchten andere zur Teilnahme einladen. </a:t>
            </a:r>
          </a:p>
        </p:txBody>
      </p:sp>
    </p:spTree>
    <p:extLst>
      <p:ext uri="{BB962C8B-B14F-4D97-AF65-F5344CB8AC3E}">
        <p14:creationId xmlns:p14="http://schemas.microsoft.com/office/powerpoint/2010/main" val="1301932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20000"/>
            </a:pPr>
            <a:r>
              <a:rPr lang="de-DE" sz="1800">
                <a:solidFill>
                  <a:schemeClr val="tx1"/>
                </a:solidFill>
                <a:effectLst/>
                <a:latin typeface="Segoe UI" panose="020B0502040204020203" pitchFamily="34" charset="0"/>
                <a:cs typeface="Arial" panose="020B0604020202020204" pitchFamily="34" charset="0"/>
              </a:rPr>
              <a:t>Auf den folgenden Folien finden Sie Beispiele dafür, wie Sie eine beziehungsorientierte Community aufbauen können, einschließlich Teambildung und Techniken, die Leos zur Führung befähigen.</a:t>
            </a:r>
          </a:p>
        </p:txBody>
      </p:sp>
      <p:sp>
        <p:nvSpPr>
          <p:cNvPr id="4" name="Slide Number Placeholder 3"/>
          <p:cNvSpPr>
            <a:spLocks noGrp="1"/>
          </p:cNvSpPr>
          <p:nvPr>
            <p:ph type="sldNum" sz="quarter" idx="5"/>
          </p:nvPr>
        </p:nvSpPr>
        <p:spPr/>
        <p:txBody>
          <a:bodyPr/>
          <a:lstStyle/>
          <a:p>
            <a:fld id="{65F38A34-01B5-8B47-8788-985DCB17BFD7}" type="slidenum">
              <a:rPr lang="en-US" smtClean="0"/>
              <a:t>9</a:t>
            </a:fld>
            <a:endParaRPr lang="en-US"/>
          </a:p>
        </p:txBody>
      </p:sp>
    </p:spTree>
    <p:extLst>
      <p:ext uri="{BB962C8B-B14F-4D97-AF65-F5344CB8AC3E}">
        <p14:creationId xmlns:p14="http://schemas.microsoft.com/office/powerpoint/2010/main" val="3876136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2F3C0-5954-49FC-BE96-34FB70C28E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4606AD-C830-4B74-AAFE-74162A9A15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498022-4A5D-483F-B05E-C36392158DC1}"/>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5" name="Footer Placeholder 4">
            <a:extLst>
              <a:ext uri="{FF2B5EF4-FFF2-40B4-BE49-F238E27FC236}">
                <a16:creationId xmlns:a16="http://schemas.microsoft.com/office/drawing/2014/main" id="{1675FADA-9B82-4238-A936-A0046B3F8F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FA01B7-19B3-4D90-A795-16282512DA2A}"/>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300197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3F18B-4DC0-45C0-986C-235CBDD9CA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62F681-288C-46F6-95D2-8705C0CDEA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392FD6-4853-40CE-B33C-0C6ABAFE77A9}"/>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5" name="Footer Placeholder 4">
            <a:extLst>
              <a:ext uri="{FF2B5EF4-FFF2-40B4-BE49-F238E27FC236}">
                <a16:creationId xmlns:a16="http://schemas.microsoft.com/office/drawing/2014/main" id="{338109DB-FF31-4B1D-B25D-B043D54E4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94082D-4D22-4A59-84C2-F2CEF41FA5C8}"/>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1780066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64A999-D35B-4AF1-8886-7C087360B7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858ADB-D6EA-4A63-8FF9-878B28C3A7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A050A-E55C-4EF4-8CA8-AE00B12651DE}"/>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5" name="Footer Placeholder 4">
            <a:extLst>
              <a:ext uri="{FF2B5EF4-FFF2-40B4-BE49-F238E27FC236}">
                <a16:creationId xmlns:a16="http://schemas.microsoft.com/office/drawing/2014/main" id="{EA64C759-E969-44DA-A4E5-28FF4260E8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FD509-7ADC-4C4F-B5ED-9CB6FBC7DAF0}"/>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304253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388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B58A-E430-4760-BABC-9332AFF70A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4AD828-0421-4B05-B51A-FBAC8A4679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55E8E-335C-4146-B839-F192F233F490}"/>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5" name="Footer Placeholder 4">
            <a:extLst>
              <a:ext uri="{FF2B5EF4-FFF2-40B4-BE49-F238E27FC236}">
                <a16:creationId xmlns:a16="http://schemas.microsoft.com/office/drawing/2014/main" id="{8FD8E1C3-CB32-4C38-9992-5D07EC1538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6C516B-522B-4A6E-A67E-C63F395E0012}"/>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2815246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B0E38-3855-4D0B-A1B3-55BAEBB2A2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DD6AB2-8230-4891-81BB-060AE3BEF8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278D79-9F2E-473B-9082-BD6508C20ED8}"/>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5" name="Footer Placeholder 4">
            <a:extLst>
              <a:ext uri="{FF2B5EF4-FFF2-40B4-BE49-F238E27FC236}">
                <a16:creationId xmlns:a16="http://schemas.microsoft.com/office/drawing/2014/main" id="{CB1D04A7-5862-4FE7-8C4A-42CDFBAFB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6BD337-9D7A-49F9-8194-836EBDDE84A4}"/>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2201149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7F8E9-9C89-43BC-8919-8A540A2D38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CD3A01-8EDC-4D19-AC82-92EB0116F6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324A7E-3C53-4B52-BB7E-F9A0B3DE91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BAFB02-C662-4F34-A55B-24E86702BD5E}"/>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6" name="Footer Placeholder 5">
            <a:extLst>
              <a:ext uri="{FF2B5EF4-FFF2-40B4-BE49-F238E27FC236}">
                <a16:creationId xmlns:a16="http://schemas.microsoft.com/office/drawing/2014/main" id="{D124B1A8-2D75-4E8A-AC36-C86923A3AB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BB65C7-C12A-4F2C-99CA-724834F0DA8B}"/>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4010163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918C8-AEE5-41FE-9F9A-4007F18731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C8236D-75AD-4B31-940F-ACD4151445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B59655-1A58-4D09-8675-2F8DB9AC25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8C9F91-D9DF-4311-9DA3-D24CC5558A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1D17FD-63F2-4BFB-8EF3-BB8DC667BD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0BCB67-7469-4C8E-8A5B-07370431644D}"/>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8" name="Footer Placeholder 7">
            <a:extLst>
              <a:ext uri="{FF2B5EF4-FFF2-40B4-BE49-F238E27FC236}">
                <a16:creationId xmlns:a16="http://schemas.microsoft.com/office/drawing/2014/main" id="{A452CE18-753A-4AB8-BC7A-B4F1E94A01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D5FAAA-29B2-4F4F-B22D-E819F199F3B0}"/>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1699307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44E5-8BF7-4FE5-A15A-166B2B4091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729D5F-C126-4697-AE6C-0C4740B07B42}"/>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4" name="Footer Placeholder 3">
            <a:extLst>
              <a:ext uri="{FF2B5EF4-FFF2-40B4-BE49-F238E27FC236}">
                <a16:creationId xmlns:a16="http://schemas.microsoft.com/office/drawing/2014/main" id="{87281609-FCD5-4C46-9EC6-62C6894298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305E9A-2CF9-4D44-9890-348D513CCC2F}"/>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3423500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8A3B33-7E87-4B44-B5CB-8B336BD1504D}"/>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3" name="Footer Placeholder 2">
            <a:extLst>
              <a:ext uri="{FF2B5EF4-FFF2-40B4-BE49-F238E27FC236}">
                <a16:creationId xmlns:a16="http://schemas.microsoft.com/office/drawing/2014/main" id="{0B844E82-B844-4770-89F4-46A912663E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4DD686-CAA4-4FD4-BBA7-95955764BAA7}"/>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1512842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26580-A1AF-40C0-93F7-F138D06BF6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39B874-048B-4E30-AA17-33BF513751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E6B882-C572-4C91-966B-CFDF0A6A9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14A513-475C-4117-89BE-8F6B8E85195E}"/>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6" name="Footer Placeholder 5">
            <a:extLst>
              <a:ext uri="{FF2B5EF4-FFF2-40B4-BE49-F238E27FC236}">
                <a16:creationId xmlns:a16="http://schemas.microsoft.com/office/drawing/2014/main" id="{CB792E9D-420C-43B6-A84F-BA69E0BF90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04CE3C-5DCA-49FD-8A8B-35E000678B64}"/>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1987100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D039-E318-4A8B-A034-4E0A8EBAEA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74F3B6-F859-4565-BE0E-C2AA3EEF58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4C2FF2-E963-4EFD-AE21-41C0B2DDE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9DB5C9-082D-4663-A5F5-978F17317ED2}"/>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6" name="Footer Placeholder 5">
            <a:extLst>
              <a:ext uri="{FF2B5EF4-FFF2-40B4-BE49-F238E27FC236}">
                <a16:creationId xmlns:a16="http://schemas.microsoft.com/office/drawing/2014/main" id="{A83C4D44-D527-4471-B28F-28D13BFAC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623C94-0504-4F97-A08F-40C3FA72A38F}"/>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3072460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C3DE84-E747-4561-8B63-97109CFA35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D9999A-C52A-4F89-884A-14721F151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AF18F7-8D4A-4BA5-9F15-CDD9F0048F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5E640-3988-422A-BAA8-FBAF74A5AB2C}" type="datetimeFigureOut">
              <a:rPr lang="en-US" smtClean="0"/>
              <a:t>4/1/2024</a:t>
            </a:fld>
            <a:endParaRPr lang="en-US"/>
          </a:p>
        </p:txBody>
      </p:sp>
      <p:sp>
        <p:nvSpPr>
          <p:cNvPr id="5" name="Footer Placeholder 4">
            <a:extLst>
              <a:ext uri="{FF2B5EF4-FFF2-40B4-BE49-F238E27FC236}">
                <a16:creationId xmlns:a16="http://schemas.microsoft.com/office/drawing/2014/main" id="{352AB72F-19D0-4946-8F2E-F5AD36104B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A359C7-D308-4BEE-B995-73A827678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90F40-C090-47FF-9E44-0997E5EBDD3C}" type="slidenum">
              <a:rPr lang="en-US" smtClean="0"/>
              <a:t>‹#›</a:t>
            </a:fld>
            <a:endParaRPr lang="en-US"/>
          </a:p>
        </p:txBody>
      </p:sp>
    </p:spTree>
    <p:extLst>
      <p:ext uri="{BB962C8B-B14F-4D97-AF65-F5344CB8AC3E}">
        <p14:creationId xmlns:p14="http://schemas.microsoft.com/office/powerpoint/2010/main" val="3446825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image" Target="../media/image5.png"/><Relationship Id="rId9" Type="http://schemas.microsoft.com/office/2007/relationships/diagramDrawing" Target="../diagrams/drawing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looking at a camera&#10;&#10;Description automatically generated with low confidence">
            <a:extLst>
              <a:ext uri="{FF2B5EF4-FFF2-40B4-BE49-F238E27FC236}">
                <a16:creationId xmlns:a16="http://schemas.microsoft.com/office/drawing/2014/main" id="{E4A9691F-D9E0-47C4-93DE-59987768B647}"/>
              </a:ext>
            </a:extLst>
          </p:cNvPr>
          <p:cNvPicPr>
            <a:picLocks noChangeAspect="1"/>
          </p:cNvPicPr>
          <p:nvPr/>
        </p:nvPicPr>
        <p:blipFill rotWithShape="1">
          <a:blip r:embed="rId3"/>
          <a:srcRect t="7671" r="3622"/>
          <a:stretch/>
        </p:blipFill>
        <p:spPr>
          <a:xfrm>
            <a:off x="1467395" y="-6765"/>
            <a:ext cx="10724605" cy="6858000"/>
          </a:xfrm>
          <a:prstGeom prst="rect">
            <a:avLst/>
          </a:prstGeom>
        </p:spPr>
      </p:pic>
      <p:sp>
        <p:nvSpPr>
          <p:cNvPr id="8" name="Background - Solid">
            <a:extLst>
              <a:ext uri="{FF2B5EF4-FFF2-40B4-BE49-F238E27FC236}">
                <a16:creationId xmlns:a16="http://schemas.microsoft.com/office/drawing/2014/main" id="{056D9397-8354-2540-BA75-4F5FFA8E2948}"/>
              </a:ext>
            </a:extLst>
          </p:cNvPr>
          <p:cNvSpPr/>
          <p:nvPr/>
        </p:nvSpPr>
        <p:spPr>
          <a:xfrm>
            <a:off x="-24464" y="6765"/>
            <a:ext cx="153521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a:t>
            </a:fld>
            <a:endParaRPr lang="en-US" sz="1000">
              <a:solidFill>
                <a:schemeClr val="bg1"/>
              </a:solidFill>
            </a:endParaRPr>
          </a:p>
        </p:txBody>
      </p:sp>
      <p:pic>
        <p:nvPicPr>
          <p:cNvPr id="13" name="Picture 12">
            <a:extLst>
              <a:ext uri="{FF2B5EF4-FFF2-40B4-BE49-F238E27FC236}">
                <a16:creationId xmlns:a16="http://schemas.microsoft.com/office/drawing/2014/main" id="{9D6A6404-0FEA-E14D-B18E-DBF2EA768FBC}"/>
              </a:ext>
            </a:extLst>
          </p:cNvPr>
          <p:cNvPicPr>
            <a:picLocks noChangeAspect="1"/>
          </p:cNvPicPr>
          <p:nvPr/>
        </p:nvPicPr>
        <p:blipFill rotWithShape="1">
          <a:blip r:embed="rId4"/>
          <a:srcRect l="68604" t="4387" r="-7305" b="37925"/>
          <a:stretch/>
        </p:blipFill>
        <p:spPr>
          <a:xfrm>
            <a:off x="-24467" y="3099618"/>
            <a:ext cx="1683934" cy="3765146"/>
          </a:xfrm>
          <a:prstGeom prst="rect">
            <a:avLst/>
          </a:prstGeom>
        </p:spPr>
      </p:pic>
      <p:sp>
        <p:nvSpPr>
          <p:cNvPr id="15" name="Background - Solid">
            <a:extLst>
              <a:ext uri="{FF2B5EF4-FFF2-40B4-BE49-F238E27FC236}">
                <a16:creationId xmlns:a16="http://schemas.microsoft.com/office/drawing/2014/main" id="{A6801EEA-EA15-4E48-AA33-B09FEAE42630}"/>
              </a:ext>
            </a:extLst>
          </p:cNvPr>
          <p:cNvSpPr/>
          <p:nvPr/>
        </p:nvSpPr>
        <p:spPr>
          <a:xfrm>
            <a:off x="333453" y="3805144"/>
            <a:ext cx="7534918" cy="242168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ctr" anchorCtr="0"/>
          <a:lstStyle/>
          <a:p>
            <a:r>
              <a:rPr lang="de-DE" sz="4000" b="1">
                <a:solidFill>
                  <a:srgbClr val="55565A"/>
                </a:solidFill>
                <a:latin typeface="Arial Black" panose="020B0604020202020204" pitchFamily="34" charset="0"/>
                <a:cs typeface="Arial" panose="020B0604020202020204" pitchFamily="34" charset="0"/>
              </a:rPr>
              <a:t>Leo Club Advisor </a:t>
            </a:r>
          </a:p>
          <a:p>
            <a:r>
              <a:rPr lang="de-DE" sz="4000" b="1">
                <a:solidFill>
                  <a:srgbClr val="55565A"/>
                </a:solidFill>
                <a:latin typeface="Arial Black" panose="020B0604020202020204" pitchFamily="34" charset="0"/>
                <a:cs typeface="Arial" panose="020B0604020202020204" pitchFamily="34" charset="0"/>
              </a:rPr>
              <a:t>Schulung und Orientierung</a:t>
            </a:r>
          </a:p>
          <a:p>
            <a:pPr>
              <a:lnSpc>
                <a:spcPct val="150000"/>
              </a:lnSpc>
            </a:pPr>
            <a:r>
              <a:rPr lang="de-DE" sz="2800">
                <a:solidFill>
                  <a:srgbClr val="00AC69"/>
                </a:solidFill>
                <a:latin typeface="Arial" panose="020B0604020202020204" pitchFamily="34" charset="0"/>
                <a:cs typeface="Arial" panose="020B0604020202020204" pitchFamily="34" charset="0"/>
              </a:rPr>
              <a:t>LIONS INTERNATIONAL</a:t>
            </a:r>
          </a:p>
        </p:txBody>
      </p:sp>
      <p:pic>
        <p:nvPicPr>
          <p:cNvPr id="3" name="Picture 2">
            <a:extLst>
              <a:ext uri="{FF2B5EF4-FFF2-40B4-BE49-F238E27FC236}">
                <a16:creationId xmlns:a16="http://schemas.microsoft.com/office/drawing/2014/main" id="{2433EEC4-385F-3F4D-A9B7-D9FE43C78479}"/>
              </a:ext>
            </a:extLst>
          </p:cNvPr>
          <p:cNvPicPr>
            <a:picLocks noChangeAspect="1"/>
          </p:cNvPicPr>
          <p:nvPr/>
        </p:nvPicPr>
        <p:blipFill>
          <a:blip r:embed="rId5"/>
          <a:stretch>
            <a:fillRect/>
          </a:stretch>
        </p:blipFill>
        <p:spPr>
          <a:xfrm>
            <a:off x="6518014" y="5822296"/>
            <a:ext cx="1188293" cy="594146"/>
          </a:xfrm>
          <a:prstGeom prst="rect">
            <a:avLst/>
          </a:prstGeom>
        </p:spPr>
      </p:pic>
      <p:pic>
        <p:nvPicPr>
          <p:cNvPr id="9" name="Picture 8">
            <a:extLst>
              <a:ext uri="{FF2B5EF4-FFF2-40B4-BE49-F238E27FC236}">
                <a16:creationId xmlns:a16="http://schemas.microsoft.com/office/drawing/2014/main" id="{0F6A1B70-48D8-634D-ADB9-B9FF0F7009AB}"/>
              </a:ext>
            </a:extLst>
          </p:cNvPr>
          <p:cNvPicPr>
            <a:picLocks noChangeAspect="1"/>
          </p:cNvPicPr>
          <p:nvPr/>
        </p:nvPicPr>
        <p:blipFill>
          <a:blip r:embed="rId6"/>
          <a:stretch>
            <a:fillRect/>
          </a:stretch>
        </p:blipFill>
        <p:spPr>
          <a:xfrm>
            <a:off x="450448" y="489506"/>
            <a:ext cx="2120604" cy="2120604"/>
          </a:xfrm>
          <a:prstGeom prst="rect">
            <a:avLst/>
          </a:prstGeom>
        </p:spPr>
      </p:pic>
    </p:spTree>
    <p:extLst>
      <p:ext uri="{BB962C8B-B14F-4D97-AF65-F5344CB8AC3E}">
        <p14:creationId xmlns:p14="http://schemas.microsoft.com/office/powerpoint/2010/main" val="4113554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0"/>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0"/>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10</a:t>
            </a:fld>
            <a:endParaRPr lang="en-US" sz="100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788761" y="496541"/>
            <a:ext cx="9922439" cy="68338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de-DE" sz="3200">
                <a:solidFill>
                  <a:srgbClr val="55565A"/>
                </a:solidFill>
                <a:latin typeface="Arial"/>
                <a:ea typeface="ヒラギノ角ゴ Pro W3"/>
                <a:cs typeface="Arial"/>
              </a:rPr>
              <a:t>Aufbau einer beziehungsorientierten Community</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pic>
        <p:nvPicPr>
          <p:cNvPr id="2" name="Picture 1">
            <a:extLst>
              <a:ext uri="{FF2B5EF4-FFF2-40B4-BE49-F238E27FC236}">
                <a16:creationId xmlns:a16="http://schemas.microsoft.com/office/drawing/2014/main" id="{B618CFFB-1030-0070-5503-E31FA4CFC1DA}"/>
              </a:ext>
            </a:extLst>
          </p:cNvPr>
          <p:cNvPicPr>
            <a:picLocks noChangeAspect="1"/>
          </p:cNvPicPr>
          <p:nvPr/>
        </p:nvPicPr>
        <p:blipFill>
          <a:blip r:embed="rId5"/>
          <a:stretch>
            <a:fillRect/>
          </a:stretch>
        </p:blipFill>
        <p:spPr>
          <a:xfrm>
            <a:off x="10570930" y="210754"/>
            <a:ext cx="1558206" cy="1558206"/>
          </a:xfrm>
          <a:prstGeom prst="rect">
            <a:avLst/>
          </a:prstGeom>
        </p:spPr>
      </p:pic>
      <p:sp>
        <p:nvSpPr>
          <p:cNvPr id="3" name="TextBox 2">
            <a:extLst>
              <a:ext uri="{FF2B5EF4-FFF2-40B4-BE49-F238E27FC236}">
                <a16:creationId xmlns:a16="http://schemas.microsoft.com/office/drawing/2014/main" id="{6F4A9A75-8936-CCEF-4250-9BA6FF58BA43}"/>
              </a:ext>
            </a:extLst>
          </p:cNvPr>
          <p:cNvSpPr txBox="1"/>
          <p:nvPr/>
        </p:nvSpPr>
        <p:spPr>
          <a:xfrm>
            <a:off x="788761" y="1264676"/>
            <a:ext cx="8578922" cy="3539430"/>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de-DE" sz="2800" dirty="0">
                <a:solidFill>
                  <a:srgbClr val="55565A"/>
                </a:solidFill>
                <a:latin typeface="Arial" panose="020B0604020202020204" pitchFamily="34" charset="0"/>
                <a:cs typeface="Arial" panose="020B0604020202020204" pitchFamily="34" charset="0"/>
              </a:rPr>
              <a:t>Begrüßen Sie die jungen Menschen und führen Sie bei jedem Treffen ein kurzes Gespräch mit ihnen. </a:t>
            </a:r>
          </a:p>
          <a:p>
            <a:pPr marL="457200" indent="-457200">
              <a:buFont typeface="Arial" panose="020B0604020202020204" pitchFamily="34" charset="0"/>
              <a:buChar char="•"/>
            </a:pPr>
            <a:r>
              <a:rPr lang="de-DE" sz="2800" dirty="0">
                <a:solidFill>
                  <a:srgbClr val="55565A"/>
                </a:solidFill>
                <a:latin typeface="Arial" panose="020B0604020202020204" pitchFamily="34" charset="0"/>
                <a:cs typeface="Arial" panose="020B0604020202020204" pitchFamily="34" charset="0"/>
              </a:rPr>
              <a:t>Legen Sie gemeinsame Vereinbarungen fest, die bei Sitzungen und anderen Zusammenkünften von Leos verwendet werden können.</a:t>
            </a:r>
          </a:p>
          <a:p>
            <a:pPr marL="457200" indent="-457200">
              <a:buFont typeface="Arial" panose="020B0604020202020204" pitchFamily="34" charset="0"/>
              <a:buChar char="•"/>
            </a:pPr>
            <a:r>
              <a:rPr lang="de-DE" sz="2800" dirty="0">
                <a:solidFill>
                  <a:srgbClr val="55565A"/>
                </a:solidFill>
                <a:latin typeface="Arial"/>
                <a:cs typeface="Arial"/>
              </a:rPr>
              <a:t>Wann immer Leos an etwas arbeiten oder ihre Hilfsdienste planen, sollten sie sicherstellen, dass jeder Jugendliche eine Rolle spielt, die seine/ihren Vorlieben, Fähigkeiten, Interessen und Talenten entspricht.</a:t>
            </a:r>
          </a:p>
        </p:txBody>
      </p:sp>
      <p:pic>
        <p:nvPicPr>
          <p:cNvPr id="6" name="Picture 5" descr="A logo for lions quest&#10;&#10;Description automatically generated">
            <a:extLst>
              <a:ext uri="{FF2B5EF4-FFF2-40B4-BE49-F238E27FC236}">
                <a16:creationId xmlns:a16="http://schemas.microsoft.com/office/drawing/2014/main" id="{84D74C61-CABA-EF6F-2573-7B0BC786E2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6988" y="5403273"/>
            <a:ext cx="1685011" cy="1454726"/>
          </a:xfrm>
          <a:prstGeom prst="rect">
            <a:avLst/>
          </a:prstGeom>
        </p:spPr>
      </p:pic>
    </p:spTree>
    <p:extLst>
      <p:ext uri="{BB962C8B-B14F-4D97-AF65-F5344CB8AC3E}">
        <p14:creationId xmlns:p14="http://schemas.microsoft.com/office/powerpoint/2010/main" val="3610282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osing for the camera&#10;&#10;Description automatically generated">
            <a:extLst>
              <a:ext uri="{FF2B5EF4-FFF2-40B4-BE49-F238E27FC236}">
                <a16:creationId xmlns:a16="http://schemas.microsoft.com/office/drawing/2014/main" id="{BBED3819-FAE7-AD45-B403-4E0D4B681E1F}"/>
              </a:ext>
            </a:extLst>
          </p:cNvPr>
          <p:cNvPicPr>
            <a:picLocks noChangeAspect="1"/>
          </p:cNvPicPr>
          <p:nvPr/>
        </p:nvPicPr>
        <p:blipFill>
          <a:blip r:embed="rId3"/>
          <a:stretch>
            <a:fillRect/>
          </a:stretch>
        </p:blipFill>
        <p:spPr>
          <a:xfrm>
            <a:off x="8334375" y="0"/>
            <a:ext cx="3857625" cy="6858000"/>
          </a:xfrm>
          <a:prstGeom prst="rect">
            <a:avLst/>
          </a:prstGeom>
        </p:spPr>
      </p:pic>
      <p:pic>
        <p:nvPicPr>
          <p:cNvPr id="11" name="Picture 10">
            <a:extLst>
              <a:ext uri="{FF2B5EF4-FFF2-40B4-BE49-F238E27FC236}">
                <a16:creationId xmlns:a16="http://schemas.microsoft.com/office/drawing/2014/main" id="{5C582622-8BAF-2940-84F1-8C90B13D96F3}"/>
              </a:ext>
            </a:extLst>
          </p:cNvPr>
          <p:cNvPicPr>
            <a:picLocks noChangeAspect="1"/>
          </p:cNvPicPr>
          <p:nvPr/>
        </p:nvPicPr>
        <p:blipFill rotWithShape="1">
          <a:blip r:embed="rId4"/>
          <a:srcRect l="68604" t="4387" r="-7305" b="37925"/>
          <a:stretch/>
        </p:blipFill>
        <p:spPr>
          <a:xfrm rot="10800000">
            <a:off x="10508066" y="0"/>
            <a:ext cx="1683934" cy="3765146"/>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11</a:t>
            </a:fld>
            <a:endParaRPr lang="en-US" sz="1000">
              <a:solidFill>
                <a:schemeClr val="bg1"/>
              </a:solidFill>
            </a:endParaRP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1147644" y="934467"/>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de-DE" sz="3200" dirty="0">
                <a:solidFill>
                  <a:srgbClr val="616262"/>
                </a:solidFill>
                <a:latin typeface="Arial" panose="020B0604020202020204" pitchFamily="34" charset="0"/>
                <a:cs typeface="Arial" panose="020B0604020202020204" pitchFamily="34" charset="0"/>
              </a:rPr>
              <a:t>Teambildung</a:t>
            </a:r>
          </a:p>
        </p:txBody>
      </p:sp>
      <p:pic>
        <p:nvPicPr>
          <p:cNvPr id="16" name="Picture 15">
            <a:extLst>
              <a:ext uri="{FF2B5EF4-FFF2-40B4-BE49-F238E27FC236}">
                <a16:creationId xmlns:a16="http://schemas.microsoft.com/office/drawing/2014/main" id="{E36BB3E6-B9BC-3849-A15D-CDFFEE44AFF9}"/>
              </a:ext>
            </a:extLst>
          </p:cNvPr>
          <p:cNvPicPr>
            <a:picLocks noChangeAspect="1"/>
          </p:cNvPicPr>
          <p:nvPr/>
        </p:nvPicPr>
        <p:blipFill rotWithShape="1">
          <a:blip r:embed="rId5"/>
          <a:srcRect l="15744" b="4901"/>
          <a:stretch/>
        </p:blipFill>
        <p:spPr>
          <a:xfrm rot="10800000" flipH="1">
            <a:off x="1" y="-3785"/>
            <a:ext cx="991893" cy="1679305"/>
          </a:xfrm>
          <a:prstGeom prst="rect">
            <a:avLst/>
          </a:prstGeom>
        </p:spPr>
      </p:pic>
      <p:pic>
        <p:nvPicPr>
          <p:cNvPr id="18" name="Picture 17">
            <a:extLst>
              <a:ext uri="{FF2B5EF4-FFF2-40B4-BE49-F238E27FC236}">
                <a16:creationId xmlns:a16="http://schemas.microsoft.com/office/drawing/2014/main" id="{CD02E65A-00DE-3547-8F86-EE1324189F92}"/>
              </a:ext>
            </a:extLst>
          </p:cNvPr>
          <p:cNvPicPr>
            <a:picLocks noChangeAspect="1"/>
          </p:cNvPicPr>
          <p:nvPr/>
        </p:nvPicPr>
        <p:blipFill rotWithShape="1">
          <a:blip r:embed="rId6"/>
          <a:srcRect l="16530" t="2053" r="10928" b="4800"/>
          <a:stretch/>
        </p:blipFill>
        <p:spPr>
          <a:xfrm>
            <a:off x="0" y="2360950"/>
            <a:ext cx="2334818" cy="4497050"/>
          </a:xfrm>
          <a:prstGeom prst="rect">
            <a:avLst/>
          </a:prstGeom>
        </p:spPr>
      </p:pic>
      <p:pic>
        <p:nvPicPr>
          <p:cNvPr id="22" name="Picture 21">
            <a:extLst>
              <a:ext uri="{FF2B5EF4-FFF2-40B4-BE49-F238E27FC236}">
                <a16:creationId xmlns:a16="http://schemas.microsoft.com/office/drawing/2014/main" id="{AB4194CD-7E8A-1B47-96D7-383EC0E157B8}"/>
              </a:ext>
            </a:extLst>
          </p:cNvPr>
          <p:cNvPicPr>
            <a:picLocks noChangeAspect="1"/>
          </p:cNvPicPr>
          <p:nvPr/>
        </p:nvPicPr>
        <p:blipFill>
          <a:blip r:embed="rId7"/>
          <a:stretch>
            <a:fillRect/>
          </a:stretch>
        </p:blipFill>
        <p:spPr>
          <a:xfrm>
            <a:off x="7670905" y="5737257"/>
            <a:ext cx="1326937" cy="663469"/>
          </a:xfrm>
          <a:prstGeom prst="rect">
            <a:avLst/>
          </a:prstGeom>
        </p:spPr>
      </p:pic>
      <p:sp>
        <p:nvSpPr>
          <p:cNvPr id="2" name="TextBox 1">
            <a:extLst>
              <a:ext uri="{FF2B5EF4-FFF2-40B4-BE49-F238E27FC236}">
                <a16:creationId xmlns:a16="http://schemas.microsoft.com/office/drawing/2014/main" id="{AC832203-33A9-BBCE-24B9-ADBBEADEA7B2}"/>
              </a:ext>
            </a:extLst>
          </p:cNvPr>
          <p:cNvSpPr txBox="1"/>
          <p:nvPr/>
        </p:nvSpPr>
        <p:spPr>
          <a:xfrm>
            <a:off x="1167409" y="1477127"/>
            <a:ext cx="6935057" cy="2677656"/>
          </a:xfrm>
          <a:prstGeom prst="rect">
            <a:avLst/>
          </a:prstGeom>
          <a:noFill/>
        </p:spPr>
        <p:txBody>
          <a:bodyPr wrap="square" lIns="91440" tIns="45720" rIns="91440" bIns="45720" rtlCol="0" anchor="t">
            <a:spAutoFit/>
          </a:bodyPr>
          <a:lstStyle/>
          <a:p>
            <a:r>
              <a:rPr lang="de-DE" sz="2800" dirty="0">
                <a:solidFill>
                  <a:srgbClr val="55565A"/>
                </a:solidFill>
                <a:latin typeface="Arial" panose="020B0604020202020204" pitchFamily="34" charset="0"/>
                <a:cs typeface="Arial" panose="020B0604020202020204" pitchFamily="34" charset="0"/>
              </a:rPr>
              <a:t>Schaffen Sie Gelegenheiten für Leos, sich mit anderen Leos zu treffen und sie kennenzulernen.</a:t>
            </a:r>
          </a:p>
          <a:p>
            <a:endParaRPr lang="en-US" sz="2800" dirty="0">
              <a:solidFill>
                <a:srgbClr val="55565A"/>
              </a:solidFill>
              <a:latin typeface="Arial" panose="020B0604020202020204" pitchFamily="34" charset="0"/>
              <a:cs typeface="Arial" panose="020B0604020202020204" pitchFamily="34" charset="0"/>
            </a:endParaRPr>
          </a:p>
          <a:p>
            <a:r>
              <a:rPr lang="de-DE" sz="2800" dirty="0">
                <a:solidFill>
                  <a:srgbClr val="55565A"/>
                </a:solidFill>
                <a:latin typeface="Arial"/>
                <a:cs typeface="Arial"/>
              </a:rPr>
              <a:t>Führen Sie Aktivitäten durch,  die die Teambildung fördern, um Verbindungen und ein Gefühl der Zugehörigkeit zu schaffen.</a:t>
            </a:r>
          </a:p>
        </p:txBody>
      </p:sp>
      <p:pic>
        <p:nvPicPr>
          <p:cNvPr id="3" name="Picture 2">
            <a:extLst>
              <a:ext uri="{FF2B5EF4-FFF2-40B4-BE49-F238E27FC236}">
                <a16:creationId xmlns:a16="http://schemas.microsoft.com/office/drawing/2014/main" id="{9D9945CF-EF95-54DE-B377-FBCB3E38FCE4}"/>
              </a:ext>
            </a:extLst>
          </p:cNvPr>
          <p:cNvPicPr>
            <a:picLocks noChangeAspect="1"/>
          </p:cNvPicPr>
          <p:nvPr/>
        </p:nvPicPr>
        <p:blipFill>
          <a:blip r:embed="rId8"/>
          <a:stretch>
            <a:fillRect/>
          </a:stretch>
        </p:blipFill>
        <p:spPr>
          <a:xfrm>
            <a:off x="0" y="5299794"/>
            <a:ext cx="1558206" cy="1558206"/>
          </a:xfrm>
          <a:prstGeom prst="rect">
            <a:avLst/>
          </a:prstGeom>
        </p:spPr>
      </p:pic>
    </p:spTree>
    <p:extLst>
      <p:ext uri="{BB962C8B-B14F-4D97-AF65-F5344CB8AC3E}">
        <p14:creationId xmlns:p14="http://schemas.microsoft.com/office/powerpoint/2010/main" val="104525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1"/>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1"/>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12</a:t>
            </a:fld>
            <a:endParaRPr lang="en-US" sz="100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986602" y="1005605"/>
            <a:ext cx="6209629"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de-DE" sz="3200">
                <a:solidFill>
                  <a:srgbClr val="55565A"/>
                </a:solidFill>
              </a:rPr>
              <a:t>Der Start ins Leo-Jahr</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sp>
        <p:nvSpPr>
          <p:cNvPr id="2" name="TextBox 1">
            <a:extLst>
              <a:ext uri="{FF2B5EF4-FFF2-40B4-BE49-F238E27FC236}">
                <a16:creationId xmlns:a16="http://schemas.microsoft.com/office/drawing/2014/main" id="{AC6D9DC2-2D7F-DD79-C964-F94D03F72DB5}"/>
              </a:ext>
            </a:extLst>
          </p:cNvPr>
          <p:cNvSpPr txBox="1"/>
          <p:nvPr/>
        </p:nvSpPr>
        <p:spPr>
          <a:xfrm>
            <a:off x="852754" y="1583053"/>
            <a:ext cx="9222168" cy="397031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de-DE" sz="2800" dirty="0">
                <a:solidFill>
                  <a:srgbClr val="55565A"/>
                </a:solidFill>
                <a:latin typeface="Arial" panose="020B0604020202020204" pitchFamily="34" charset="0"/>
                <a:cs typeface="Arial" panose="020B0604020202020204" pitchFamily="34" charset="0"/>
              </a:rPr>
              <a:t>Helfen Sie den Leos, sich einander und Sie kennen zu lernen</a:t>
            </a:r>
          </a:p>
          <a:p>
            <a:pPr marL="285750" indent="-285750">
              <a:buFont typeface="Arial" panose="020B0604020202020204" pitchFamily="34" charset="0"/>
              <a:buChar char="•"/>
            </a:pPr>
            <a:r>
              <a:rPr lang="de-DE" sz="2800" dirty="0">
                <a:solidFill>
                  <a:srgbClr val="55565A"/>
                </a:solidFill>
                <a:latin typeface="Arial" panose="020B0604020202020204" pitchFamily="34" charset="0"/>
                <a:cs typeface="Arial" panose="020B0604020202020204" pitchFamily="34" charset="0"/>
              </a:rPr>
              <a:t>Sie sollten gemeinsam als Gruppe eine Vereinbarung für die Community erstellen.</a:t>
            </a:r>
          </a:p>
          <a:p>
            <a:pPr marL="285750" indent="-285750">
              <a:buFont typeface="Arial" panose="020B0604020202020204" pitchFamily="34" charset="0"/>
              <a:buChar char="•"/>
            </a:pPr>
            <a:r>
              <a:rPr lang="de-DE" sz="2800" dirty="0">
                <a:solidFill>
                  <a:srgbClr val="55565A"/>
                </a:solidFill>
                <a:latin typeface="Arial" panose="020B0604020202020204" pitchFamily="34" charset="0"/>
                <a:cs typeface="Arial" panose="020B0604020202020204" pitchFamily="34" charset="0"/>
              </a:rPr>
              <a:t>Teilen Sie die Geschichte des Leo Club Programms und das LEO-Motto </a:t>
            </a:r>
          </a:p>
          <a:p>
            <a:pPr marL="285750" indent="-285750">
              <a:buFont typeface="Arial" panose="020B0604020202020204" pitchFamily="34" charset="0"/>
              <a:buChar char="•"/>
            </a:pPr>
            <a:r>
              <a:rPr lang="de-DE" sz="2800" dirty="0">
                <a:solidFill>
                  <a:srgbClr val="55565A"/>
                </a:solidFill>
                <a:latin typeface="Arial" panose="020B0604020202020204" pitchFamily="34" charset="0"/>
                <a:cs typeface="Arial" panose="020B0604020202020204" pitchFamily="34" charset="0"/>
              </a:rPr>
              <a:t>Wahl/Ernennung von Amtsträgern und </a:t>
            </a:r>
            <a:r>
              <a:rPr lang="de-DE" sz="2800" dirty="0" err="1">
                <a:solidFill>
                  <a:srgbClr val="55565A"/>
                </a:solidFill>
                <a:latin typeface="Arial" panose="020B0604020202020204" pitchFamily="34" charset="0"/>
                <a:cs typeface="Arial" panose="020B0604020202020204" pitchFamily="34" charset="0"/>
              </a:rPr>
              <a:t>Schulugen</a:t>
            </a:r>
            <a:endParaRPr lang="de-DE" sz="2800" dirty="0">
              <a:solidFill>
                <a:srgbClr val="55565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2800" dirty="0">
                <a:solidFill>
                  <a:srgbClr val="55565A"/>
                </a:solidFill>
                <a:latin typeface="Arial"/>
                <a:cs typeface="Arial"/>
              </a:rPr>
              <a:t>Besprechen Sie, was sie in diesem Jahr tun und erreichen möchten</a:t>
            </a:r>
          </a:p>
        </p:txBody>
      </p:sp>
      <p:pic>
        <p:nvPicPr>
          <p:cNvPr id="3" name="Picture 2">
            <a:extLst>
              <a:ext uri="{FF2B5EF4-FFF2-40B4-BE49-F238E27FC236}">
                <a16:creationId xmlns:a16="http://schemas.microsoft.com/office/drawing/2014/main" id="{3FC98050-1E8D-CDC9-A970-A06EDEFA4193}"/>
              </a:ext>
            </a:extLst>
          </p:cNvPr>
          <p:cNvPicPr>
            <a:picLocks noChangeAspect="1"/>
          </p:cNvPicPr>
          <p:nvPr/>
        </p:nvPicPr>
        <p:blipFill>
          <a:blip r:embed="rId5"/>
          <a:stretch>
            <a:fillRect/>
          </a:stretch>
        </p:blipFill>
        <p:spPr>
          <a:xfrm>
            <a:off x="10508066" y="324368"/>
            <a:ext cx="1558206" cy="1558206"/>
          </a:xfrm>
          <a:prstGeom prst="rect">
            <a:avLst/>
          </a:prstGeom>
        </p:spPr>
      </p:pic>
    </p:spTree>
    <p:extLst>
      <p:ext uri="{BB962C8B-B14F-4D97-AF65-F5344CB8AC3E}">
        <p14:creationId xmlns:p14="http://schemas.microsoft.com/office/powerpoint/2010/main" val="4105008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7613"/>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13</a:t>
            </a:fld>
            <a:endParaRPr lang="en-US" sz="100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0"/>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155307" y="532757"/>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de-DE" sz="3200" dirty="0">
                <a:solidFill>
                  <a:srgbClr val="616262"/>
                </a:solidFill>
                <a:latin typeface="Arial" panose="020B0604020202020204" pitchFamily="34" charset="0"/>
                <a:cs typeface="Arial" panose="020B0604020202020204" pitchFamily="34" charset="0"/>
              </a:rPr>
              <a:t>Leos zur Führung befähigen</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7C3DC37A-0B9D-FB11-0138-9DC898D412F5}"/>
              </a:ext>
            </a:extLst>
          </p:cNvPr>
          <p:cNvSpPr txBox="1"/>
          <p:nvPr/>
        </p:nvSpPr>
        <p:spPr>
          <a:xfrm>
            <a:off x="2028698" y="1118477"/>
            <a:ext cx="9381849" cy="569386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de-DE" sz="2800" dirty="0">
                <a:solidFill>
                  <a:srgbClr val="55565A"/>
                </a:solidFill>
                <a:latin typeface="Arial"/>
                <a:cs typeface="Arial"/>
              </a:rPr>
              <a:t>Erwartungen festlegen </a:t>
            </a:r>
          </a:p>
          <a:p>
            <a:pPr marL="285750" indent="-285750">
              <a:buFont typeface="Arial" panose="020B0604020202020204" pitchFamily="34" charset="0"/>
              <a:buChar char="•"/>
            </a:pPr>
            <a:r>
              <a:rPr lang="de-DE" sz="2800" dirty="0">
                <a:solidFill>
                  <a:srgbClr val="55565A"/>
                </a:solidFill>
                <a:latin typeface="Arial"/>
                <a:cs typeface="Arial"/>
              </a:rPr>
              <a:t>Stärken erkennen und gezielt einsetzen.</a:t>
            </a:r>
          </a:p>
          <a:p>
            <a:pPr marL="285750" indent="-285750">
              <a:buFont typeface="Arial" panose="020B0604020202020204" pitchFamily="34" charset="0"/>
              <a:buChar char="•"/>
            </a:pPr>
            <a:r>
              <a:rPr lang="de-DE" sz="2800" dirty="0">
                <a:solidFill>
                  <a:srgbClr val="55565A"/>
                </a:solidFill>
                <a:latin typeface="Arial" panose="020B0604020202020204" pitchFamily="34" charset="0"/>
                <a:cs typeface="Arial" panose="020B0604020202020204" pitchFamily="34" charset="0"/>
              </a:rPr>
              <a:t>Dafür sorgen, dass jeder eine Aufgabe oder einen Zweck hat.</a:t>
            </a:r>
          </a:p>
          <a:p>
            <a:pPr marL="285750" indent="-285750">
              <a:buFont typeface="Arial" panose="020B0604020202020204" pitchFamily="34" charset="0"/>
              <a:buChar char="•"/>
            </a:pPr>
            <a:r>
              <a:rPr lang="de-DE" sz="2800" dirty="0">
                <a:solidFill>
                  <a:srgbClr val="55565A"/>
                </a:solidFill>
                <a:latin typeface="Arial" panose="020B0604020202020204" pitchFamily="34" charset="0"/>
                <a:cs typeface="Arial" panose="020B0604020202020204" pitchFamily="34" charset="0"/>
              </a:rPr>
              <a:t>Erstellen Sie eine Wunschliste für das Jahr  </a:t>
            </a:r>
          </a:p>
          <a:p>
            <a:pPr marL="285750" indent="-285750">
              <a:buFont typeface="Arial" panose="020B0604020202020204" pitchFamily="34" charset="0"/>
              <a:buChar char="•"/>
            </a:pPr>
            <a:r>
              <a:rPr lang="de-DE" sz="2800" dirty="0">
                <a:solidFill>
                  <a:srgbClr val="55565A"/>
                </a:solidFill>
                <a:latin typeface="Arial" panose="020B0604020202020204" pitchFamily="34" charset="0"/>
                <a:cs typeface="Arial" panose="020B0604020202020204" pitchFamily="34" charset="0"/>
              </a:rPr>
              <a:t>Sorgen Sie dafür, dass alle miteinander interagieren können</a:t>
            </a:r>
          </a:p>
          <a:p>
            <a:pPr marL="285750" indent="-285750">
              <a:buFont typeface="Arial" panose="020B0604020202020204" pitchFamily="34" charset="0"/>
              <a:buChar char="•"/>
            </a:pPr>
            <a:r>
              <a:rPr lang="de-DE" sz="2800" dirty="0">
                <a:solidFill>
                  <a:srgbClr val="55565A"/>
                </a:solidFill>
                <a:latin typeface="Arial"/>
                <a:cs typeface="Arial"/>
              </a:rPr>
              <a:t>Seien Sie offen für neue Ideen</a:t>
            </a:r>
          </a:p>
          <a:p>
            <a:pPr marL="285750" indent="-285750">
              <a:buFont typeface="Arial" panose="020B0604020202020204" pitchFamily="34" charset="0"/>
              <a:buChar char="•"/>
            </a:pPr>
            <a:r>
              <a:rPr lang="de-DE" sz="2800" dirty="0">
                <a:solidFill>
                  <a:srgbClr val="55565A"/>
                </a:solidFill>
                <a:latin typeface="Arial"/>
                <a:cs typeface="Arial"/>
              </a:rPr>
              <a:t>Erlauben Sie ihnen, Fehler zu machen und trotzdem für ihre Handlungen Verantwortung zu übernehmen.</a:t>
            </a:r>
          </a:p>
          <a:p>
            <a:pPr marL="285750" indent="-285750">
              <a:buFont typeface="Arial" panose="020B0604020202020204" pitchFamily="34" charset="0"/>
              <a:buChar char="•"/>
            </a:pPr>
            <a:r>
              <a:rPr lang="de-DE" sz="2800" dirty="0">
                <a:solidFill>
                  <a:srgbClr val="55565A"/>
                </a:solidFill>
                <a:latin typeface="Arial" panose="020B0604020202020204" pitchFamily="34" charset="0"/>
                <a:cs typeface="Arial" panose="020B0604020202020204" pitchFamily="34" charset="0"/>
              </a:rPr>
              <a:t>Geben Sie ihnen unmittelbares Feedback  </a:t>
            </a:r>
          </a:p>
          <a:p>
            <a:pPr marL="285750" indent="-285750">
              <a:buFont typeface="Arial" panose="020B0604020202020204" pitchFamily="34" charset="0"/>
              <a:buChar char="•"/>
            </a:pPr>
            <a:r>
              <a:rPr lang="de-DE" sz="2800" dirty="0">
                <a:solidFill>
                  <a:srgbClr val="55565A"/>
                </a:solidFill>
                <a:latin typeface="Arial" panose="020B0604020202020204" pitchFamily="34" charset="0"/>
                <a:cs typeface="Arial" panose="020B0604020202020204" pitchFamily="34" charset="0"/>
              </a:rPr>
              <a:t>Entscheiden Sie, wie Sie miteinander kommunizieren wollen</a:t>
            </a:r>
          </a:p>
        </p:txBody>
      </p:sp>
    </p:spTree>
    <p:extLst>
      <p:ext uri="{BB962C8B-B14F-4D97-AF65-F5344CB8AC3E}">
        <p14:creationId xmlns:p14="http://schemas.microsoft.com/office/powerpoint/2010/main" val="938929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3B4AF208-E71A-3142-BB1D-5547209A6BD3}"/>
              </a:ext>
            </a:extLst>
          </p:cNvPr>
          <p:cNvPicPr>
            <a:picLocks noChangeAspect="1"/>
          </p:cNvPicPr>
          <p:nvPr/>
        </p:nvPicPr>
        <p:blipFill>
          <a:blip r:embed="rId3"/>
          <a:stretch>
            <a:fillRect/>
          </a:stretch>
        </p:blipFill>
        <p:spPr>
          <a:xfrm>
            <a:off x="19792" y="0"/>
            <a:ext cx="12172208" cy="6858000"/>
          </a:xfrm>
          <a:prstGeom prst="rect">
            <a:avLst/>
          </a:prstGeom>
        </p:spPr>
      </p:pic>
      <p:sp>
        <p:nvSpPr>
          <p:cNvPr id="10" name="Body Copy">
            <a:extLst>
              <a:ext uri="{FF2B5EF4-FFF2-40B4-BE49-F238E27FC236}">
                <a16:creationId xmlns:a16="http://schemas.microsoft.com/office/drawing/2014/main" id="{C9FC845C-3EEC-6F40-A790-5F0FEAB72A1D}"/>
              </a:ext>
            </a:extLst>
          </p:cNvPr>
          <p:cNvSpPr txBox="1">
            <a:spLocks/>
          </p:cNvSpPr>
          <p:nvPr/>
        </p:nvSpPr>
        <p:spPr>
          <a:xfrm>
            <a:off x="1716591" y="3429000"/>
            <a:ext cx="8778610" cy="671179"/>
          </a:xfrm>
          <a:prstGeom prst="rect">
            <a:avLst/>
          </a:prstGeom>
        </p:spPr>
        <p:txBody>
          <a:bodyPr anchor="b" anchorCtr="0"/>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buSzPct val="120000"/>
            </a:pPr>
            <a:r>
              <a:rPr lang="de-DE" sz="4000" b="1">
                <a:solidFill>
                  <a:schemeClr val="bg1">
                    <a:alpha val="99000"/>
                  </a:schemeClr>
                </a:solidFill>
                <a:latin typeface="Arial Black" panose="020B0604020202020204" pitchFamily="34" charset="0"/>
                <a:ea typeface="Arial" charset="0"/>
                <a:cs typeface="Arial Black" panose="020B0604020202020204" pitchFamily="34" charset="0"/>
              </a:rPr>
              <a:t>Tipps von Leo Advisorn</a:t>
            </a: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14</a:t>
            </a:fld>
            <a:endParaRPr lang="en-US" sz="1000">
              <a:solidFill>
                <a:srgbClr val="55565A"/>
              </a:solidFill>
            </a:endParaRPr>
          </a:p>
        </p:txBody>
      </p:sp>
      <p:pic>
        <p:nvPicPr>
          <p:cNvPr id="11" name="Picture 10">
            <a:extLst>
              <a:ext uri="{FF2B5EF4-FFF2-40B4-BE49-F238E27FC236}">
                <a16:creationId xmlns:a16="http://schemas.microsoft.com/office/drawing/2014/main" id="{C2E1B497-6D08-784F-9F6E-6DF429E30806}"/>
              </a:ext>
            </a:extLst>
          </p:cNvPr>
          <p:cNvPicPr>
            <a:picLocks noChangeAspect="1"/>
          </p:cNvPicPr>
          <p:nvPr/>
        </p:nvPicPr>
        <p:blipFill>
          <a:blip r:embed="rId4"/>
          <a:stretch>
            <a:fillRect/>
          </a:stretch>
        </p:blipFill>
        <p:spPr>
          <a:xfrm>
            <a:off x="1706694" y="1188982"/>
            <a:ext cx="2113397" cy="2113397"/>
          </a:xfrm>
          <a:prstGeom prst="rect">
            <a:avLst/>
          </a:prstGeom>
        </p:spPr>
      </p:pic>
    </p:spTree>
    <p:extLst>
      <p:ext uri="{BB962C8B-B14F-4D97-AF65-F5344CB8AC3E}">
        <p14:creationId xmlns:p14="http://schemas.microsoft.com/office/powerpoint/2010/main" val="3141582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6BBCAB-BED4-E74A-A953-6B4C978A6B7E}"/>
              </a:ext>
            </a:extLst>
          </p:cNvPr>
          <p:cNvPicPr>
            <a:picLocks noChangeAspect="1"/>
          </p:cNvPicPr>
          <p:nvPr/>
        </p:nvPicPr>
        <p:blipFill>
          <a:blip r:embed="rId3">
            <a:extLst>
              <a:ext uri="{28A0092B-C50C-407E-A947-70E740481C1C}">
                <a14:useLocalDpi xmlns:a14="http://schemas.microsoft.com/office/drawing/2010/main" val="0"/>
              </a:ext>
            </a:extLst>
          </a:blip>
          <a:srcRect l="16316" r="16316"/>
          <a:stretch/>
        </p:blipFill>
        <p:spPr>
          <a:xfrm>
            <a:off x="-1" y="11102"/>
            <a:ext cx="4724399" cy="6839266"/>
          </a:xfrm>
          <a:prstGeom prst="rect">
            <a:avLst/>
          </a:prstGeom>
        </p:spPr>
      </p:pic>
      <p:sp>
        <p:nvSpPr>
          <p:cNvPr id="35" name="Background - Solid">
            <a:extLst>
              <a:ext uri="{FF2B5EF4-FFF2-40B4-BE49-F238E27FC236}">
                <a16:creationId xmlns:a16="http://schemas.microsoft.com/office/drawing/2014/main" id="{41C1D83A-F4A2-774F-8E54-C1FAE3EFE604}"/>
              </a:ext>
            </a:extLst>
          </p:cNvPr>
          <p:cNvSpPr/>
          <p:nvPr/>
        </p:nvSpPr>
        <p:spPr>
          <a:xfrm>
            <a:off x="4724400" y="17771"/>
            <a:ext cx="7467600" cy="684022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4"/>
          <a:srcRect l="68604" t="4387" r="-7305" b="37925"/>
          <a:stretch/>
        </p:blipFill>
        <p:spPr>
          <a:xfrm rot="10800000">
            <a:off x="10508066" y="7632"/>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15</a:t>
            </a:fld>
            <a:endParaRPr lang="en-US" sz="1000">
              <a:solidFill>
                <a:schemeClr val="bg1"/>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5"/>
          <a:srcRect l="15744" b="4901"/>
          <a:stretch/>
        </p:blipFill>
        <p:spPr>
          <a:xfrm rot="10800000" flipH="1">
            <a:off x="0" y="7632"/>
            <a:ext cx="991893" cy="1679305"/>
          </a:xfrm>
          <a:prstGeom prst="rect">
            <a:avLst/>
          </a:prstGeom>
        </p:spPr>
      </p:pic>
      <p:sp>
        <p:nvSpPr>
          <p:cNvPr id="11" name="TextBox 10">
            <a:extLst>
              <a:ext uri="{FF2B5EF4-FFF2-40B4-BE49-F238E27FC236}">
                <a16:creationId xmlns:a16="http://schemas.microsoft.com/office/drawing/2014/main" id="{8F6C09F4-01B5-4E2C-9253-481D8E1A3E0A}"/>
              </a:ext>
            </a:extLst>
          </p:cNvPr>
          <p:cNvSpPr txBox="1"/>
          <p:nvPr/>
        </p:nvSpPr>
        <p:spPr>
          <a:xfrm>
            <a:off x="5270753" y="847285"/>
            <a:ext cx="6374893" cy="3262432"/>
          </a:xfrm>
          <a:prstGeom prst="rect">
            <a:avLst/>
          </a:prstGeom>
          <a:noFill/>
        </p:spPr>
        <p:txBody>
          <a:bodyPr wrap="square">
            <a:spAutoFit/>
          </a:bodyPr>
          <a:lstStyle/>
          <a:p>
            <a:pPr>
              <a:spcAft>
                <a:spcPts val="600"/>
              </a:spcAft>
            </a:pPr>
            <a:r>
              <a:rPr lang="de-DE" sz="3200" b="1">
                <a:solidFill>
                  <a:schemeClr val="bg1"/>
                </a:solidFill>
                <a:latin typeface="Arial" panose="020B0604020202020204" pitchFamily="34" charset="0"/>
                <a:cs typeface="Arial" panose="020B0604020202020204" pitchFamily="34" charset="0"/>
              </a:rPr>
              <a:t>Schaffung eines positiven Klimas</a:t>
            </a:r>
          </a:p>
          <a:p>
            <a:pPr marL="342900" indent="-342900">
              <a:spcAft>
                <a:spcPts val="600"/>
              </a:spcAft>
              <a:buFont typeface="Arial" panose="020B0604020202020204" pitchFamily="34" charset="0"/>
              <a:buChar char="•"/>
            </a:pPr>
            <a:r>
              <a:rPr lang="de-DE" sz="2400">
                <a:solidFill>
                  <a:schemeClr val="bg1"/>
                </a:solidFill>
                <a:latin typeface="Arial" panose="020B0604020202020204" pitchFamily="34" charset="0"/>
                <a:cs typeface="Arial" panose="020B0604020202020204" pitchFamily="34" charset="0"/>
              </a:rPr>
              <a:t>Es ist das Treffen der Leos  </a:t>
            </a:r>
          </a:p>
          <a:p>
            <a:pPr marL="342900" indent="-342900">
              <a:spcAft>
                <a:spcPts val="600"/>
              </a:spcAft>
              <a:buFont typeface="Arial" panose="020B0604020202020204" pitchFamily="34" charset="0"/>
              <a:buChar char="•"/>
            </a:pPr>
            <a:r>
              <a:rPr lang="de-DE" sz="2400">
                <a:solidFill>
                  <a:schemeClr val="bg1"/>
                </a:solidFill>
                <a:latin typeface="Arial" panose="020B0604020202020204" pitchFamily="34" charset="0"/>
                <a:cs typeface="Arial" panose="020B0604020202020204" pitchFamily="34" charset="0"/>
              </a:rPr>
              <a:t>Neutrale Umgebung  </a:t>
            </a:r>
          </a:p>
          <a:p>
            <a:pPr marL="342900" indent="-342900">
              <a:spcAft>
                <a:spcPts val="600"/>
              </a:spcAft>
              <a:buFont typeface="Arial" panose="020B0604020202020204" pitchFamily="34" charset="0"/>
              <a:buChar char="•"/>
            </a:pPr>
            <a:r>
              <a:rPr lang="de-DE" sz="2400">
                <a:solidFill>
                  <a:schemeClr val="bg1"/>
                </a:solidFill>
                <a:latin typeface="Arial" panose="020B0604020202020204" pitchFamily="34" charset="0"/>
                <a:cs typeface="Arial" panose="020B0604020202020204" pitchFamily="34" charset="0"/>
              </a:rPr>
              <a:t>Offene Diskussion  </a:t>
            </a:r>
          </a:p>
          <a:p>
            <a:pPr marL="342900" indent="-342900">
              <a:spcAft>
                <a:spcPts val="600"/>
              </a:spcAft>
              <a:buFont typeface="Arial" panose="020B0604020202020204" pitchFamily="34" charset="0"/>
              <a:buChar char="•"/>
            </a:pPr>
            <a:r>
              <a:rPr lang="de-DE" sz="2400">
                <a:solidFill>
                  <a:schemeClr val="bg1"/>
                </a:solidFill>
                <a:latin typeface="Arial" panose="020B0604020202020204" pitchFamily="34" charset="0"/>
                <a:cs typeface="Arial" panose="020B0604020202020204" pitchFamily="34" charset="0"/>
              </a:rPr>
              <a:t>Spaß haben!  </a:t>
            </a:r>
          </a:p>
          <a:p>
            <a:pPr marL="342900" indent="-342900">
              <a:spcAft>
                <a:spcPts val="600"/>
              </a:spcAft>
              <a:buFont typeface="Arial" panose="020B0604020202020204" pitchFamily="34" charset="0"/>
              <a:buChar char="•"/>
            </a:pPr>
            <a:r>
              <a:rPr lang="de-DE" sz="2400">
                <a:solidFill>
                  <a:schemeClr val="bg1"/>
                </a:solidFill>
                <a:latin typeface="Arial" panose="020B0604020202020204" pitchFamily="34" charset="0"/>
                <a:cs typeface="Arial" panose="020B0604020202020204" pitchFamily="34" charset="0"/>
              </a:rPr>
              <a:t>Essen und Spiele
</a:t>
            </a:r>
            <a:br>
              <a:rPr lang="de-DE" sz="2400">
                <a:solidFill>
                  <a:schemeClr val="bg1"/>
                </a:solidFill>
                <a:latin typeface="Arial" panose="020B0604020202020204" pitchFamily="34" charset="0"/>
                <a:cs typeface="Arial" panose="020B0604020202020204" pitchFamily="34" charset="0"/>
              </a:rPr>
            </a:br>
            <a:r>
              <a:rPr lang="de-DE" sz="2400">
                <a:solidFill>
                  <a:schemeClr val="bg1"/>
                </a:solidFill>
                <a:latin typeface="Arial" panose="020B0604020202020204" pitchFamily="34" charset="0"/>
                <a:cs typeface="Arial" panose="020B0604020202020204" pitchFamily="34" charset="0"/>
              </a:rPr>
              <a:t>
</a:t>
            </a:r>
            <a:br>
              <a:rPr lang="de-DE" sz="2400">
                <a:solidFill>
                  <a:schemeClr val="bg1"/>
                </a:solidFill>
                <a:latin typeface="Arial" panose="020B0604020202020204" pitchFamily="34" charset="0"/>
                <a:cs typeface="Arial" panose="020B0604020202020204" pitchFamily="34" charset="0"/>
              </a:rPr>
            </a:br>
            <a:endParaRPr lang="de-DE" sz="2400">
              <a:solidFill>
                <a:schemeClr val="bg1"/>
              </a:solidFill>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de-DE" sz="2400">
                <a:solidFill>
                  <a:schemeClr val="bg1"/>
                </a:solidFill>
                <a:latin typeface="Arial" panose="020B0604020202020204" pitchFamily="34" charset="0"/>
                <a:cs typeface="Arial" panose="020B0604020202020204" pitchFamily="34" charset="0"/>
              </a:rPr>
              <a:t>Feier zum Jahresende  </a:t>
            </a:r>
          </a:p>
        </p:txBody>
      </p:sp>
      <p:pic>
        <p:nvPicPr>
          <p:cNvPr id="10" name="Picture 9">
            <a:extLst>
              <a:ext uri="{FF2B5EF4-FFF2-40B4-BE49-F238E27FC236}">
                <a16:creationId xmlns:a16="http://schemas.microsoft.com/office/drawing/2014/main" id="{0F0A4A53-AA7C-1543-94B0-66EC92BE9D17}"/>
              </a:ext>
            </a:extLst>
          </p:cNvPr>
          <p:cNvPicPr>
            <a:picLocks noChangeAspect="1"/>
          </p:cNvPicPr>
          <p:nvPr/>
        </p:nvPicPr>
        <p:blipFill>
          <a:blip r:embed="rId6"/>
          <a:stretch>
            <a:fillRect/>
          </a:stretch>
        </p:blipFill>
        <p:spPr>
          <a:xfrm>
            <a:off x="4073182" y="5737256"/>
            <a:ext cx="1326937" cy="663469"/>
          </a:xfrm>
          <a:prstGeom prst="rect">
            <a:avLst/>
          </a:prstGeom>
        </p:spPr>
      </p:pic>
      <p:pic>
        <p:nvPicPr>
          <p:cNvPr id="2" name="Picture 1">
            <a:extLst>
              <a:ext uri="{FF2B5EF4-FFF2-40B4-BE49-F238E27FC236}">
                <a16:creationId xmlns:a16="http://schemas.microsoft.com/office/drawing/2014/main" id="{B874AF0B-C23A-BA0A-1991-9B685CAC5A4E}"/>
              </a:ext>
            </a:extLst>
          </p:cNvPr>
          <p:cNvPicPr>
            <a:picLocks noChangeAspect="1"/>
          </p:cNvPicPr>
          <p:nvPr/>
        </p:nvPicPr>
        <p:blipFill>
          <a:blip r:embed="rId7"/>
          <a:stretch>
            <a:fillRect/>
          </a:stretch>
        </p:blipFill>
        <p:spPr>
          <a:xfrm>
            <a:off x="10633794" y="5450863"/>
            <a:ext cx="1558206" cy="1558206"/>
          </a:xfrm>
          <a:prstGeom prst="rect">
            <a:avLst/>
          </a:prstGeom>
        </p:spPr>
      </p:pic>
    </p:spTree>
    <p:extLst>
      <p:ext uri="{BB962C8B-B14F-4D97-AF65-F5344CB8AC3E}">
        <p14:creationId xmlns:p14="http://schemas.microsoft.com/office/powerpoint/2010/main" val="2725320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16</a:t>
            </a:fld>
            <a:endParaRPr lang="en-US" sz="100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357625" y="94918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de-DE" sz="3200">
                <a:solidFill>
                  <a:srgbClr val="616262"/>
                </a:solidFill>
                <a:latin typeface="Arial" panose="020B0604020202020204" pitchFamily="34" charset="0"/>
                <a:cs typeface="Arial" panose="020B0604020202020204" pitchFamily="34" charset="0"/>
              </a:rPr>
              <a:t>Gruppenarbeit</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4EF67F69-8CD3-E5D4-8E4F-CE4FD7D90B90}"/>
              </a:ext>
            </a:extLst>
          </p:cNvPr>
          <p:cNvSpPr txBox="1"/>
          <p:nvPr/>
        </p:nvSpPr>
        <p:spPr>
          <a:xfrm>
            <a:off x="2155307" y="1659232"/>
            <a:ext cx="9381849" cy="310854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de-DE" sz="2800">
                <a:solidFill>
                  <a:srgbClr val="55565A"/>
                </a:solidFill>
                <a:latin typeface="Arial" panose="020B0604020202020204" pitchFamily="34" charset="0"/>
                <a:cs typeface="Arial" panose="020B0604020202020204" pitchFamily="34" charset="0"/>
              </a:rPr>
              <a:t>Bilden Sie Ausschüsse für Hilfsdienste und Spendenaktionen</a:t>
            </a:r>
          </a:p>
          <a:p>
            <a:pPr marL="914400" lvl="1" indent="-457200">
              <a:buFont typeface="Courier New" panose="02070309020205020404" pitchFamily="49" charset="0"/>
              <a:buChar char="o"/>
            </a:pPr>
            <a:r>
              <a:rPr lang="de-DE" sz="2800">
                <a:solidFill>
                  <a:srgbClr val="55565A"/>
                </a:solidFill>
                <a:latin typeface="Arial" panose="020B0604020202020204" pitchFamily="34" charset="0"/>
                <a:cs typeface="Arial" panose="020B0604020202020204" pitchFamily="34" charset="0"/>
              </a:rPr>
              <a:t>Erlauben Sie Leos, das zu wählen, was sie am meisten interessiert</a:t>
            </a:r>
          </a:p>
          <a:p>
            <a:pPr marL="285750" indent="-285750">
              <a:buFont typeface="Arial" panose="020B0604020202020204" pitchFamily="34" charset="0"/>
              <a:buChar char="•"/>
            </a:pPr>
            <a:r>
              <a:rPr lang="de-DE" sz="2800">
                <a:solidFill>
                  <a:srgbClr val="55565A"/>
                </a:solidFill>
                <a:latin typeface="Arial" panose="020B0604020202020204" pitchFamily="34" charset="0"/>
                <a:cs typeface="Arial" panose="020B0604020202020204" pitchFamily="34" charset="0"/>
              </a:rPr>
              <a:t>Finde für Diskussionen im Meeting eine kreative Möglichkeit, Gruppen zu bilden und Cliquen aufzulösen.  </a:t>
            </a:r>
          </a:p>
          <a:p>
            <a:pPr marL="285750" indent="-285750">
              <a:buFont typeface="Arial" panose="020B0604020202020204" pitchFamily="34" charset="0"/>
              <a:buChar char="•"/>
            </a:pPr>
            <a:r>
              <a:rPr lang="de-DE" sz="2800">
                <a:solidFill>
                  <a:srgbClr val="55565A"/>
                </a:solidFill>
                <a:latin typeface="Arial" panose="020B0604020202020204" pitchFamily="34" charset="0"/>
                <a:cs typeface="Arial" panose="020B0604020202020204" pitchFamily="34" charset="0"/>
              </a:rPr>
              <a:t>Erwähnen Sie die Prinzipien der Zusammenarbeit  </a:t>
            </a:r>
          </a:p>
          <a:p>
            <a:pPr marL="285750" indent="-285750">
              <a:buFont typeface="Arial" panose="020B0604020202020204" pitchFamily="34" charset="0"/>
              <a:buChar char="•"/>
            </a:pPr>
            <a:r>
              <a:rPr lang="de-DE" sz="2800">
                <a:solidFill>
                  <a:srgbClr val="55565A"/>
                </a:solidFill>
                <a:latin typeface="Arial"/>
                <a:cs typeface="Arial"/>
              </a:rPr>
              <a:t>Ermuntern Sie alle zur Teilnahme</a:t>
            </a:r>
          </a:p>
          <a:p>
            <a:pPr marL="285750" indent="-285750">
              <a:buFont typeface="Arial" panose="020B0604020202020204" pitchFamily="34" charset="0"/>
              <a:buChar char="•"/>
            </a:pPr>
            <a:r>
              <a:rPr lang="de-DE" sz="2800">
                <a:solidFill>
                  <a:srgbClr val="55565A"/>
                </a:solidFill>
                <a:latin typeface="Arial"/>
                <a:cs typeface="Arial"/>
              </a:rPr>
              <a:t>Unterstütz neue Ideen</a:t>
            </a:r>
          </a:p>
        </p:txBody>
      </p:sp>
    </p:spTree>
    <p:extLst>
      <p:ext uri="{BB962C8B-B14F-4D97-AF65-F5344CB8AC3E}">
        <p14:creationId xmlns:p14="http://schemas.microsoft.com/office/powerpoint/2010/main" val="404722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0"/>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0"/>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17</a:t>
            </a:fld>
            <a:endParaRPr lang="en-US" sz="100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2155307" y="927257"/>
            <a:ext cx="9020998"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de-DE" sz="3200">
                <a:solidFill>
                  <a:srgbClr val="616262"/>
                </a:solidFill>
              </a:rPr>
              <a:t>Aktives Zuhören</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graphicFrame>
        <p:nvGraphicFramePr>
          <p:cNvPr id="4" name="Diagram 3">
            <a:extLst>
              <a:ext uri="{FF2B5EF4-FFF2-40B4-BE49-F238E27FC236}">
                <a16:creationId xmlns:a16="http://schemas.microsoft.com/office/drawing/2014/main" id="{E392A8A8-D904-F748-8D18-47BA2E31531B}"/>
              </a:ext>
            </a:extLst>
          </p:cNvPr>
          <p:cNvGraphicFramePr/>
          <p:nvPr>
            <p:extLst>
              <p:ext uri="{D42A27DB-BD31-4B8C-83A1-F6EECF244321}">
                <p14:modId xmlns:p14="http://schemas.microsoft.com/office/powerpoint/2010/main" val="1138749185"/>
              </p:ext>
            </p:extLst>
          </p:nvPr>
        </p:nvGraphicFramePr>
        <p:xfrm>
          <a:off x="495947" y="492054"/>
          <a:ext cx="10760380" cy="71735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8">
            <a:extLst>
              <a:ext uri="{FF2B5EF4-FFF2-40B4-BE49-F238E27FC236}">
                <a16:creationId xmlns:a16="http://schemas.microsoft.com/office/drawing/2014/main" id="{EBBE438B-578A-9F4E-A64F-69BC77CF2110}"/>
              </a:ext>
            </a:extLst>
          </p:cNvPr>
          <p:cNvPicPr>
            <a:picLocks noChangeAspect="1"/>
          </p:cNvPicPr>
          <p:nvPr/>
        </p:nvPicPr>
        <p:blipFill>
          <a:blip r:embed="rId10"/>
          <a:stretch>
            <a:fillRect/>
          </a:stretch>
        </p:blipFill>
        <p:spPr>
          <a:xfrm>
            <a:off x="597101" y="436785"/>
            <a:ext cx="1558206" cy="1558206"/>
          </a:xfrm>
          <a:prstGeom prst="rect">
            <a:avLst/>
          </a:prstGeom>
        </p:spPr>
      </p:pic>
    </p:spTree>
    <p:extLst>
      <p:ext uri="{BB962C8B-B14F-4D97-AF65-F5344CB8AC3E}">
        <p14:creationId xmlns:p14="http://schemas.microsoft.com/office/powerpoint/2010/main" val="1865441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18</a:t>
            </a:fld>
            <a:endParaRPr lang="en-US" sz="100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357625" y="949188"/>
            <a:ext cx="8373905" cy="533400"/>
          </a:xfrm>
          <a:prstGeom prst="rect">
            <a:avLst/>
          </a:prstGeom>
        </p:spPr>
        <p:txBody>
          <a:bodyPr>
            <a:normAutofit fontScale="62500" lnSpcReduction="20000"/>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de-DE" sz="3200">
                <a:solidFill>
                  <a:srgbClr val="616262"/>
                </a:solidFill>
                <a:latin typeface="Arial" panose="020B0604020202020204" pitchFamily="34" charset="0"/>
                <a:cs typeface="Arial" panose="020B0604020202020204" pitchFamily="34" charset="0"/>
              </a:rPr>
              <a:t>Den Hilfsdienst zu einer Priorität innerhalb des Clubs machen</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C95D5B97-2847-34CA-D6DE-A7FFB55D7657}"/>
              </a:ext>
            </a:extLst>
          </p:cNvPr>
          <p:cNvSpPr txBox="1"/>
          <p:nvPr/>
        </p:nvSpPr>
        <p:spPr>
          <a:xfrm>
            <a:off x="2155307" y="1659232"/>
            <a:ext cx="9381849" cy="3108543"/>
          </a:xfrm>
          <a:prstGeom prst="rect">
            <a:avLst/>
          </a:prstGeom>
          <a:noFill/>
        </p:spPr>
        <p:txBody>
          <a:bodyPr wrap="square" rtlCol="0">
            <a:spAutoFit/>
          </a:bodyPr>
          <a:lstStyle/>
          <a:p>
            <a:pPr marL="285750" indent="-285750">
              <a:buFont typeface="Arial" panose="020B0604020202020204" pitchFamily="34" charset="0"/>
              <a:buChar char="•"/>
            </a:pPr>
            <a:r>
              <a:rPr lang="de-DE" sz="2800" dirty="0">
                <a:solidFill>
                  <a:srgbClr val="55565A"/>
                </a:solidFill>
                <a:latin typeface="Arial" panose="020B0604020202020204" pitchFamily="34" charset="0"/>
                <a:cs typeface="Arial" panose="020B0604020202020204" pitchFamily="34" charset="0"/>
              </a:rPr>
              <a:t>Gebt jedem Leo die Möglichkeit zu führen</a:t>
            </a:r>
          </a:p>
          <a:p>
            <a:pPr marL="285750" indent="-285750">
              <a:buFont typeface="Arial" panose="020B0604020202020204" pitchFamily="34" charset="0"/>
              <a:buChar char="•"/>
            </a:pPr>
            <a:r>
              <a:rPr lang="de-DE" sz="2800" dirty="0">
                <a:solidFill>
                  <a:srgbClr val="55565A"/>
                </a:solidFill>
                <a:latin typeface="Arial" panose="020B0604020202020204" pitchFamily="34" charset="0"/>
                <a:cs typeface="Arial" panose="020B0604020202020204" pitchFamily="34" charset="0"/>
              </a:rPr>
              <a:t>Aktiv lob </a:t>
            </a:r>
            <a:r>
              <a:rPr lang="de-DE" sz="2800" dirty="0" err="1">
                <a:solidFill>
                  <a:srgbClr val="55565A"/>
                </a:solidFill>
                <a:latin typeface="Arial" panose="020B0604020202020204" pitchFamily="34" charset="0"/>
                <a:cs typeface="Arial" panose="020B0604020202020204" pitchFamily="34" charset="0"/>
              </a:rPr>
              <a:t>ausprechen</a:t>
            </a:r>
            <a:r>
              <a:rPr lang="de-DE" sz="2800" dirty="0">
                <a:solidFill>
                  <a:srgbClr val="55565A"/>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de-DE" sz="2800" dirty="0">
                <a:solidFill>
                  <a:srgbClr val="55565A"/>
                </a:solidFill>
                <a:latin typeface="Arial" panose="020B0604020202020204" pitchFamily="34" charset="0"/>
                <a:cs typeface="Arial" panose="020B0604020202020204" pitchFamily="34" charset="0"/>
              </a:rPr>
              <a:t>Im Voraus planen:  </a:t>
            </a:r>
          </a:p>
          <a:p>
            <a:pPr marL="285750" indent="-285750">
              <a:buFont typeface="Arial" panose="020B0604020202020204" pitchFamily="34" charset="0"/>
              <a:buChar char="•"/>
            </a:pPr>
            <a:r>
              <a:rPr lang="de-DE" sz="2800" dirty="0">
                <a:solidFill>
                  <a:srgbClr val="55565A"/>
                </a:solidFill>
                <a:latin typeface="Arial" panose="020B0604020202020204" pitchFamily="34" charset="0"/>
                <a:cs typeface="Arial" panose="020B0604020202020204" pitchFamily="34" charset="0"/>
              </a:rPr>
              <a:t>Erstellen Sie ein New Club Community Assessment und Handlungspläne.  </a:t>
            </a:r>
          </a:p>
          <a:p>
            <a:pPr marL="285750" indent="-285750">
              <a:buFont typeface="Arial" panose="020B0604020202020204" pitchFamily="34" charset="0"/>
              <a:buChar char="•"/>
            </a:pPr>
            <a:r>
              <a:rPr lang="de-DE" sz="2800" dirty="0">
                <a:solidFill>
                  <a:srgbClr val="55565A"/>
                </a:solidFill>
                <a:latin typeface="Arial" panose="020B0604020202020204" pitchFamily="34" charset="0"/>
                <a:cs typeface="Arial" panose="020B0604020202020204" pitchFamily="34" charset="0"/>
              </a:rPr>
              <a:t>Bringen Sie Leos bei, wie man Beziehungen zur Community aufbaut </a:t>
            </a:r>
          </a:p>
        </p:txBody>
      </p:sp>
    </p:spTree>
    <p:extLst>
      <p:ext uri="{BB962C8B-B14F-4D97-AF65-F5344CB8AC3E}">
        <p14:creationId xmlns:p14="http://schemas.microsoft.com/office/powerpoint/2010/main" val="2550956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19</a:t>
            </a:fld>
            <a:endParaRPr lang="en-US" sz="100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357625" y="94918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de-DE" sz="3200">
                <a:solidFill>
                  <a:srgbClr val="616262"/>
                </a:solidFill>
                <a:latin typeface="Arial" panose="020B0604020202020204" pitchFamily="34" charset="0"/>
                <a:cs typeface="Arial" panose="020B0604020202020204" pitchFamily="34" charset="0"/>
              </a:rPr>
              <a:t>Fünf Schritte des Hilfsdienst-Lernens</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C95D5B97-2847-34CA-D6DE-A7FFB55D7657}"/>
              </a:ext>
            </a:extLst>
          </p:cNvPr>
          <p:cNvSpPr txBox="1"/>
          <p:nvPr/>
        </p:nvSpPr>
        <p:spPr>
          <a:xfrm>
            <a:off x="2155307" y="1659232"/>
            <a:ext cx="9381849" cy="2246769"/>
          </a:xfrm>
          <a:prstGeom prst="rect">
            <a:avLst/>
          </a:prstGeom>
          <a:noFill/>
        </p:spPr>
        <p:txBody>
          <a:bodyPr wrap="square" rtlCol="0">
            <a:spAutoFit/>
          </a:bodyPr>
          <a:lstStyle/>
          <a:p>
            <a:r>
              <a:rPr lang="de-DE" sz="2800">
                <a:solidFill>
                  <a:srgbClr val="55565A"/>
                </a:solidFill>
                <a:latin typeface="Arial" panose="020B0604020202020204" pitchFamily="34" charset="0"/>
                <a:cs typeface="Arial" panose="020B0604020202020204" pitchFamily="34" charset="0"/>
              </a:rPr>
              <a:t>1. Schritt: ermitteln</a:t>
            </a:r>
          </a:p>
          <a:p>
            <a:r>
              <a:rPr lang="de-DE" sz="2800">
                <a:solidFill>
                  <a:srgbClr val="55565A"/>
                </a:solidFill>
                <a:latin typeface="Arial" panose="020B0604020202020204" pitchFamily="34" charset="0"/>
                <a:cs typeface="Arial" panose="020B0604020202020204" pitchFamily="34" charset="0"/>
              </a:rPr>
              <a:t>2. Schritt: Vorbereitung und Planung</a:t>
            </a:r>
          </a:p>
          <a:p>
            <a:r>
              <a:rPr lang="de-DE" sz="2800">
                <a:solidFill>
                  <a:srgbClr val="55565A"/>
                </a:solidFill>
                <a:latin typeface="Arial" panose="020B0604020202020204" pitchFamily="34" charset="0"/>
                <a:cs typeface="Arial" panose="020B0604020202020204" pitchFamily="34" charset="0"/>
              </a:rPr>
              <a:t>3. Schritt: Handlung</a:t>
            </a:r>
          </a:p>
          <a:p>
            <a:r>
              <a:rPr lang="de-DE" sz="2800">
                <a:solidFill>
                  <a:srgbClr val="55565A"/>
                </a:solidFill>
                <a:latin typeface="Arial" panose="020B0604020202020204" pitchFamily="34" charset="0"/>
                <a:cs typeface="Arial" panose="020B0604020202020204" pitchFamily="34" charset="0"/>
              </a:rPr>
              <a:t>4. Schritt: Überlegungen</a:t>
            </a:r>
          </a:p>
          <a:p>
            <a:r>
              <a:rPr lang="de-DE" sz="2800">
                <a:solidFill>
                  <a:srgbClr val="55565A"/>
                </a:solidFill>
                <a:latin typeface="Arial" panose="020B0604020202020204" pitchFamily="34" charset="0"/>
                <a:cs typeface="Arial" panose="020B0604020202020204" pitchFamily="34" charset="0"/>
              </a:rPr>
              <a:t>5. Schritt: Demonstration und Feiern</a:t>
            </a:r>
          </a:p>
        </p:txBody>
      </p:sp>
      <p:sp>
        <p:nvSpPr>
          <p:cNvPr id="3" name="TextBox 2">
            <a:extLst>
              <a:ext uri="{FF2B5EF4-FFF2-40B4-BE49-F238E27FC236}">
                <a16:creationId xmlns:a16="http://schemas.microsoft.com/office/drawing/2014/main" id="{745ADC0D-89B4-4DC2-5FE8-AA20B3EFFFA1}"/>
              </a:ext>
            </a:extLst>
          </p:cNvPr>
          <p:cNvSpPr txBox="1"/>
          <p:nvPr/>
        </p:nvSpPr>
        <p:spPr>
          <a:xfrm>
            <a:off x="9174956" y="6365857"/>
            <a:ext cx="1981200" cy="369332"/>
          </a:xfrm>
          <a:prstGeom prst="rect">
            <a:avLst/>
          </a:prstGeom>
          <a:noFill/>
        </p:spPr>
        <p:txBody>
          <a:bodyPr wrap="square" rtlCol="0">
            <a:spAutoFit/>
          </a:bodyPr>
          <a:lstStyle/>
          <a:p>
            <a:r>
              <a:rPr lang="de-DE">
                <a:solidFill>
                  <a:srgbClr val="55565A"/>
                </a:solidFill>
                <a:latin typeface="Arial" panose="020B0604020202020204" pitchFamily="34" charset="0"/>
                <a:cs typeface="Arial" panose="020B0604020202020204" pitchFamily="34" charset="0"/>
              </a:rPr>
              <a:t>Gemäß</a:t>
            </a:r>
          </a:p>
        </p:txBody>
      </p:sp>
      <p:pic>
        <p:nvPicPr>
          <p:cNvPr id="5" name="Picture 4" descr="A logo for lions quest&#10;&#10;Description automatically generated">
            <a:extLst>
              <a:ext uri="{FF2B5EF4-FFF2-40B4-BE49-F238E27FC236}">
                <a16:creationId xmlns:a16="http://schemas.microsoft.com/office/drawing/2014/main" id="{217B2429-915B-DD11-2E0C-E9991AC752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94586" y="5565231"/>
            <a:ext cx="1497414" cy="1292767"/>
          </a:xfrm>
          <a:prstGeom prst="rect">
            <a:avLst/>
          </a:prstGeom>
        </p:spPr>
      </p:pic>
    </p:spTree>
    <p:extLst>
      <p:ext uri="{BB962C8B-B14F-4D97-AF65-F5344CB8AC3E}">
        <p14:creationId xmlns:p14="http://schemas.microsoft.com/office/powerpoint/2010/main" val="3395320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Background - Solid">
            <a:extLst>
              <a:ext uri="{FF2B5EF4-FFF2-40B4-BE49-F238E27FC236}">
                <a16:creationId xmlns:a16="http://schemas.microsoft.com/office/drawing/2014/main" id="{8328F559-8FF5-6040-8126-7A383475992C}"/>
              </a:ext>
            </a:extLst>
          </p:cNvPr>
          <p:cNvSpPr/>
          <p:nvPr/>
        </p:nvSpPr>
        <p:spPr>
          <a:xfrm>
            <a:off x="-71222"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sp>
        <p:nvSpPr>
          <p:cNvPr id="30" name="Background - Solid">
            <a:extLst>
              <a:ext uri="{FF2B5EF4-FFF2-40B4-BE49-F238E27FC236}">
                <a16:creationId xmlns:a16="http://schemas.microsoft.com/office/drawing/2014/main" id="{35426377-3C67-E340-9178-35579BC02071}"/>
              </a:ext>
            </a:extLst>
          </p:cNvPr>
          <p:cNvSpPr/>
          <p:nvPr/>
        </p:nvSpPr>
        <p:spPr>
          <a:xfrm>
            <a:off x="0" y="0"/>
            <a:ext cx="3059190"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sp>
        <p:nvSpPr>
          <p:cNvPr id="12" name="Page Number - Blue">
            <a:extLst>
              <a:ext uri="{FF2B5EF4-FFF2-40B4-BE49-F238E27FC236}">
                <a16:creationId xmlns:a16="http://schemas.microsoft.com/office/drawing/2014/main" id="{9EF8C11C-B97D-B04F-8EC2-671F9B1B84D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latin typeface="Arial" panose="020B0604020202020204" pitchFamily="34" charset="0"/>
                <a:cs typeface="Arial" panose="020B0604020202020204" pitchFamily="34" charset="0"/>
              </a:rPr>
              <a:pPr eaLnBrk="0" hangingPunct="0">
                <a:spcBef>
                  <a:spcPct val="50000"/>
                </a:spcBef>
                <a:defRPr/>
              </a:pPr>
              <a:t>2</a:t>
            </a:fld>
            <a:endParaRPr lang="en-US" sz="1000">
              <a:solidFill>
                <a:srgbClr val="55565A"/>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B49DC86A-388D-1944-89D9-316D63D39A00}"/>
              </a:ext>
            </a:extLst>
          </p:cNvPr>
          <p:cNvGrpSpPr/>
          <p:nvPr/>
        </p:nvGrpSpPr>
        <p:grpSpPr>
          <a:xfrm>
            <a:off x="6024778" y="1626331"/>
            <a:ext cx="6163867" cy="3333280"/>
            <a:chOff x="4739767" y="1033790"/>
            <a:chExt cx="9545827" cy="3333280"/>
          </a:xfrm>
        </p:grpSpPr>
        <p:sp>
          <p:nvSpPr>
            <p:cNvPr id="14" name="TextBox 13">
              <a:extLst>
                <a:ext uri="{FF2B5EF4-FFF2-40B4-BE49-F238E27FC236}">
                  <a16:creationId xmlns:a16="http://schemas.microsoft.com/office/drawing/2014/main" id="{36A55C21-6A6A-DA41-8784-578005CA4461}"/>
                </a:ext>
              </a:extLst>
            </p:cNvPr>
            <p:cNvSpPr txBox="1"/>
            <p:nvPr/>
          </p:nvSpPr>
          <p:spPr>
            <a:xfrm>
              <a:off x="4739767" y="1033790"/>
              <a:ext cx="7430711" cy="400110"/>
            </a:xfrm>
            <a:prstGeom prst="rect">
              <a:avLst/>
            </a:prstGeom>
            <a:noFill/>
          </p:spPr>
          <p:txBody>
            <a:bodyPr wrap="none" rtlCol="0">
              <a:spAutoFit/>
            </a:bodyPr>
            <a:lstStyle/>
            <a:p>
              <a:r>
                <a:rPr lang="de-DE" sz="2000" b="1">
                  <a:solidFill>
                    <a:srgbClr val="407CCA"/>
                  </a:solidFill>
                  <a:latin typeface="Arial" panose="020B0604020202020204" pitchFamily="34" charset="0"/>
                  <a:cs typeface="Arial" panose="020B0604020202020204" pitchFamily="34" charset="0"/>
                </a:rPr>
                <a:t>1. Modul</a:t>
              </a:r>
              <a:r>
                <a:rPr lang="de-DE" sz="2000">
                  <a:latin typeface="Arial" panose="020B0604020202020204" pitchFamily="34" charset="0"/>
                  <a:cs typeface="Arial" panose="020B0604020202020204" pitchFamily="34" charset="0"/>
                </a:rPr>
                <a:t> </a:t>
              </a:r>
              <a:r>
                <a:rPr lang="de-DE" sz="2000">
                  <a:solidFill>
                    <a:srgbClr val="EBB700"/>
                  </a:solidFill>
                  <a:latin typeface="Arial" panose="020B0604020202020204" pitchFamily="34" charset="0"/>
                  <a:cs typeface="Arial" panose="020B0604020202020204" pitchFamily="34" charset="0"/>
                </a:rPr>
                <a:t>//</a:t>
              </a:r>
              <a:r>
                <a:rPr lang="de-DE" sz="2000">
                  <a:solidFill>
                    <a:srgbClr val="55565A"/>
                  </a:solidFill>
                  <a:latin typeface="Arial" panose="020B0604020202020204" pitchFamily="34" charset="0"/>
                  <a:cs typeface="Arial" panose="020B0604020202020204" pitchFamily="34" charset="0"/>
                </a:rPr>
                <a:t> Leo Club Programmübersicht</a:t>
              </a:r>
            </a:p>
          </p:txBody>
        </p:sp>
        <p:sp>
          <p:nvSpPr>
            <p:cNvPr id="16" name="TextBox 15">
              <a:extLst>
                <a:ext uri="{FF2B5EF4-FFF2-40B4-BE49-F238E27FC236}">
                  <a16:creationId xmlns:a16="http://schemas.microsoft.com/office/drawing/2014/main" id="{BCBB37C5-3F62-5E4F-926B-3D99B4E6B4CD}"/>
                </a:ext>
              </a:extLst>
            </p:cNvPr>
            <p:cNvSpPr txBox="1"/>
            <p:nvPr/>
          </p:nvSpPr>
          <p:spPr>
            <a:xfrm>
              <a:off x="4739767" y="1800217"/>
              <a:ext cx="8240314" cy="400110"/>
            </a:xfrm>
            <a:prstGeom prst="rect">
              <a:avLst/>
            </a:prstGeom>
            <a:noFill/>
          </p:spPr>
          <p:txBody>
            <a:bodyPr wrap="none" rtlCol="0">
              <a:spAutoFit/>
            </a:bodyPr>
            <a:lstStyle/>
            <a:p>
              <a:r>
                <a:rPr lang="de-DE" sz="2000" b="1">
                  <a:solidFill>
                    <a:srgbClr val="407CCA"/>
                  </a:solidFill>
                  <a:latin typeface="Arial" panose="020B0604020202020204" pitchFamily="34" charset="0"/>
                  <a:cs typeface="Arial" panose="020B0604020202020204" pitchFamily="34" charset="0"/>
                </a:rPr>
                <a:t>2. Modul</a:t>
              </a:r>
              <a:r>
                <a:rPr lang="de-DE" sz="2000">
                  <a:solidFill>
                    <a:srgbClr val="EBB700"/>
                  </a:solidFill>
                  <a:latin typeface="Arial" panose="020B0604020202020204" pitchFamily="34" charset="0"/>
                  <a:cs typeface="Arial" panose="020B0604020202020204" pitchFamily="34" charset="0"/>
                </a:rPr>
                <a:t> // </a:t>
              </a:r>
              <a:r>
                <a:rPr lang="de-DE" sz="2000">
                  <a:solidFill>
                    <a:srgbClr val="55565A"/>
                  </a:solidFill>
                  <a:latin typeface="Arial" panose="020B0604020202020204" pitchFamily="34" charset="0"/>
                  <a:cs typeface="Arial" panose="020B0604020202020204" pitchFamily="34" charset="0"/>
                </a:rPr>
                <a:t>Die Aufgaben des Leo Club Advisors</a:t>
              </a:r>
            </a:p>
          </p:txBody>
        </p:sp>
        <p:sp>
          <p:nvSpPr>
            <p:cNvPr id="18" name="TextBox 17">
              <a:extLst>
                <a:ext uri="{FF2B5EF4-FFF2-40B4-BE49-F238E27FC236}">
                  <a16:creationId xmlns:a16="http://schemas.microsoft.com/office/drawing/2014/main" id="{863A6554-1985-5146-BEE0-C53FBAD75EF8}"/>
                </a:ext>
              </a:extLst>
            </p:cNvPr>
            <p:cNvSpPr txBox="1"/>
            <p:nvPr/>
          </p:nvSpPr>
          <p:spPr>
            <a:xfrm>
              <a:off x="4739767" y="2549140"/>
              <a:ext cx="6639181" cy="400110"/>
            </a:xfrm>
            <a:prstGeom prst="rect">
              <a:avLst/>
            </a:prstGeom>
            <a:noFill/>
          </p:spPr>
          <p:txBody>
            <a:bodyPr wrap="none" rtlCol="0">
              <a:spAutoFit/>
            </a:bodyPr>
            <a:lstStyle/>
            <a:p>
              <a:r>
                <a:rPr lang="de-DE" sz="2000" b="1">
                  <a:solidFill>
                    <a:srgbClr val="407CCA"/>
                  </a:solidFill>
                  <a:latin typeface="Arial" panose="020B0604020202020204" pitchFamily="34" charset="0"/>
                  <a:cs typeface="Arial" panose="020B0604020202020204" pitchFamily="34" charset="0"/>
                </a:rPr>
                <a:t>3. Modul</a:t>
              </a:r>
              <a:r>
                <a:rPr lang="de-DE" sz="2000">
                  <a:latin typeface="Arial" panose="020B0604020202020204" pitchFamily="34" charset="0"/>
                  <a:cs typeface="Arial" panose="020B0604020202020204" pitchFamily="34" charset="0"/>
                </a:rPr>
                <a:t> </a:t>
              </a:r>
              <a:r>
                <a:rPr lang="de-DE" sz="2000">
                  <a:solidFill>
                    <a:srgbClr val="EBB700"/>
                  </a:solidFill>
                  <a:latin typeface="Arial" panose="020B0604020202020204" pitchFamily="34" charset="0"/>
                  <a:cs typeface="Arial" panose="020B0604020202020204" pitchFamily="34" charset="0"/>
                </a:rPr>
                <a:t>// </a:t>
              </a:r>
              <a:r>
                <a:rPr lang="de-DE" sz="2000">
                  <a:solidFill>
                    <a:srgbClr val="55565A"/>
                  </a:solidFill>
                  <a:latin typeface="Arial" panose="020B0604020202020204" pitchFamily="34" charset="0"/>
                  <a:cs typeface="Arial" panose="020B0604020202020204" pitchFamily="34" charset="0"/>
                </a:rPr>
                <a:t>Leo-Clubverwaltung</a:t>
              </a:r>
            </a:p>
          </p:txBody>
        </p:sp>
        <p:sp>
          <p:nvSpPr>
            <p:cNvPr id="22" name="TextBox 21">
              <a:extLst>
                <a:ext uri="{FF2B5EF4-FFF2-40B4-BE49-F238E27FC236}">
                  <a16:creationId xmlns:a16="http://schemas.microsoft.com/office/drawing/2014/main" id="{C44A5C79-559A-1643-928C-176389754B6A}"/>
                </a:ext>
              </a:extLst>
            </p:cNvPr>
            <p:cNvSpPr txBox="1"/>
            <p:nvPr/>
          </p:nvSpPr>
          <p:spPr>
            <a:xfrm>
              <a:off x="4739767" y="3218037"/>
              <a:ext cx="7674000" cy="400110"/>
            </a:xfrm>
            <a:prstGeom prst="rect">
              <a:avLst/>
            </a:prstGeom>
            <a:noFill/>
          </p:spPr>
          <p:txBody>
            <a:bodyPr wrap="none" rtlCol="0">
              <a:spAutoFit/>
            </a:bodyPr>
            <a:lstStyle/>
            <a:p>
              <a:r>
                <a:rPr lang="de-DE" sz="2000" b="1">
                  <a:solidFill>
                    <a:srgbClr val="407CCA"/>
                  </a:solidFill>
                  <a:latin typeface="Arial" panose="020B0604020202020204" pitchFamily="34" charset="0"/>
                  <a:cs typeface="Arial" panose="020B0604020202020204" pitchFamily="34" charset="0"/>
                </a:rPr>
                <a:t>4. Modul</a:t>
              </a:r>
              <a:r>
                <a:rPr lang="de-DE" sz="2000">
                  <a:solidFill>
                    <a:srgbClr val="EBB700"/>
                  </a:solidFill>
                  <a:latin typeface="Arial" panose="020B0604020202020204" pitchFamily="34" charset="0"/>
                  <a:cs typeface="Arial" panose="020B0604020202020204" pitchFamily="34" charset="0"/>
                </a:rPr>
                <a:t>// </a:t>
              </a:r>
              <a:r>
                <a:rPr lang="de-DE" sz="2000">
                  <a:solidFill>
                    <a:srgbClr val="55565A"/>
                  </a:solidFill>
                  <a:latin typeface="Arial" panose="020B0604020202020204" pitchFamily="34" charset="0"/>
                  <a:cs typeface="Arial" panose="020B0604020202020204" pitchFamily="34" charset="0"/>
                </a:rPr>
                <a:t>Hilfsmittel für das Leo-Clubprogramm</a:t>
              </a:r>
            </a:p>
          </p:txBody>
        </p:sp>
        <p:sp>
          <p:nvSpPr>
            <p:cNvPr id="23" name="TextBox 22">
              <a:extLst>
                <a:ext uri="{FF2B5EF4-FFF2-40B4-BE49-F238E27FC236}">
                  <a16:creationId xmlns:a16="http://schemas.microsoft.com/office/drawing/2014/main" id="{3DA2704B-6BC1-D440-8030-6A1385E82769}"/>
                </a:ext>
              </a:extLst>
            </p:cNvPr>
            <p:cNvSpPr txBox="1"/>
            <p:nvPr/>
          </p:nvSpPr>
          <p:spPr>
            <a:xfrm>
              <a:off x="4739767" y="3966960"/>
              <a:ext cx="9545827" cy="400110"/>
            </a:xfrm>
            <a:prstGeom prst="rect">
              <a:avLst/>
            </a:prstGeom>
            <a:noFill/>
          </p:spPr>
          <p:txBody>
            <a:bodyPr wrap="none" rtlCol="0">
              <a:spAutoFit/>
            </a:bodyPr>
            <a:lstStyle/>
            <a:p>
              <a:r>
                <a:rPr lang="de-DE" sz="2000" b="1" dirty="0">
                  <a:solidFill>
                    <a:srgbClr val="407CCA"/>
                  </a:solidFill>
                  <a:latin typeface="Arial" panose="020B0604020202020204" pitchFamily="34" charset="0"/>
                  <a:cs typeface="Arial" panose="020B0604020202020204" pitchFamily="34" charset="0"/>
                </a:rPr>
                <a:t>5. Modul </a:t>
              </a:r>
              <a:r>
                <a:rPr lang="de-DE" sz="2000" dirty="0">
                  <a:solidFill>
                    <a:srgbClr val="EBB700"/>
                  </a:solidFill>
                  <a:latin typeface="Arial" panose="020B0604020202020204" pitchFamily="34" charset="0"/>
                  <a:cs typeface="Arial" panose="020B0604020202020204" pitchFamily="34" charset="0"/>
                </a:rPr>
                <a:t>// </a:t>
              </a:r>
              <a:r>
                <a:rPr lang="de-DE" sz="2000" dirty="0">
                  <a:solidFill>
                    <a:srgbClr val="4E4F4F"/>
                  </a:solidFill>
                  <a:latin typeface="Arial"/>
                  <a:cs typeface="Arial"/>
                </a:rPr>
                <a:t>Z</a:t>
              </a:r>
              <a:r>
                <a:rPr lang="de-DE" sz="2000" dirty="0">
                  <a:solidFill>
                    <a:srgbClr val="55565A"/>
                  </a:solidFill>
                  <a:latin typeface="Arial"/>
                  <a:cs typeface="Arial"/>
                </a:rPr>
                <a:t>usammenarbeit mit jüngeren Menschen</a:t>
              </a:r>
            </a:p>
          </p:txBody>
        </p:sp>
      </p:grpSp>
      <p:pic>
        <p:nvPicPr>
          <p:cNvPr id="33" name="Picture 32">
            <a:extLst>
              <a:ext uri="{FF2B5EF4-FFF2-40B4-BE49-F238E27FC236}">
                <a16:creationId xmlns:a16="http://schemas.microsoft.com/office/drawing/2014/main" id="{36A9576F-B595-E340-971A-0FF79C4EF50B}"/>
              </a:ext>
            </a:extLst>
          </p:cNvPr>
          <p:cNvPicPr>
            <a:picLocks noChangeAspect="1"/>
          </p:cNvPicPr>
          <p:nvPr/>
        </p:nvPicPr>
        <p:blipFill rotWithShape="1">
          <a:blip r:embed="rId3"/>
          <a:srcRect l="15744" b="4901"/>
          <a:stretch/>
        </p:blipFill>
        <p:spPr>
          <a:xfrm rot="10800000">
            <a:off x="11200107" y="-2473"/>
            <a:ext cx="991893" cy="1679305"/>
          </a:xfrm>
          <a:prstGeom prst="rect">
            <a:avLst/>
          </a:prstGeom>
        </p:spPr>
      </p:pic>
      <p:pic>
        <p:nvPicPr>
          <p:cNvPr id="17" name="Picture 16">
            <a:extLst>
              <a:ext uri="{FF2B5EF4-FFF2-40B4-BE49-F238E27FC236}">
                <a16:creationId xmlns:a16="http://schemas.microsoft.com/office/drawing/2014/main" id="{743D5647-19F5-7A4A-BA0A-308A65905795}"/>
              </a:ext>
            </a:extLst>
          </p:cNvPr>
          <p:cNvPicPr>
            <a:picLocks noChangeAspect="1"/>
          </p:cNvPicPr>
          <p:nvPr/>
        </p:nvPicPr>
        <p:blipFill rotWithShape="1">
          <a:blip r:embed="rId4"/>
          <a:srcRect l="16488" t="6778" r="50870" b="51086"/>
          <a:stretch/>
        </p:blipFill>
        <p:spPr>
          <a:xfrm rot="10800000">
            <a:off x="3017303" y="-2473"/>
            <a:ext cx="3541853" cy="6858002"/>
          </a:xfrm>
          <a:prstGeom prst="rect">
            <a:avLst/>
          </a:prstGeom>
        </p:spPr>
      </p:pic>
      <p:sp>
        <p:nvSpPr>
          <p:cNvPr id="25" name="Large #">
            <a:extLst>
              <a:ext uri="{FF2B5EF4-FFF2-40B4-BE49-F238E27FC236}">
                <a16:creationId xmlns:a16="http://schemas.microsoft.com/office/drawing/2014/main" id="{2E20D425-63F8-344E-9EAF-9DA816EF30EC}"/>
              </a:ext>
            </a:extLst>
          </p:cNvPr>
          <p:cNvSpPr txBox="1"/>
          <p:nvPr/>
        </p:nvSpPr>
        <p:spPr>
          <a:xfrm>
            <a:off x="193492" y="2804731"/>
            <a:ext cx="4119992" cy="1054391"/>
          </a:xfrm>
          <a:prstGeom prst="rect">
            <a:avLst/>
          </a:prstGeom>
          <a:noFill/>
        </p:spPr>
        <p:txBody>
          <a:bodyPr wrap="square" rtlCol="0" anchor="b">
            <a:spAutoFit/>
          </a:bodyPr>
          <a:lstStyle/>
          <a:p>
            <a:pPr algn="ctr">
              <a:lnSpc>
                <a:spcPts val="8000"/>
              </a:lnSpc>
            </a:pPr>
            <a:r>
              <a:rPr lang="de-DE" sz="6000" b="1">
                <a:solidFill>
                  <a:schemeClr val="bg1"/>
                </a:solidFill>
                <a:latin typeface="Arial Black" panose="020B0604020202020204" pitchFamily="34" charset="0"/>
                <a:ea typeface="Arial" charset="0"/>
                <a:cs typeface="Arial Black" panose="020B0604020202020204" pitchFamily="34" charset="0"/>
              </a:rPr>
              <a:t>Module</a:t>
            </a:r>
          </a:p>
        </p:txBody>
      </p:sp>
      <p:pic>
        <p:nvPicPr>
          <p:cNvPr id="15" name="Picture 14">
            <a:extLst>
              <a:ext uri="{FF2B5EF4-FFF2-40B4-BE49-F238E27FC236}">
                <a16:creationId xmlns:a16="http://schemas.microsoft.com/office/drawing/2014/main" id="{45F42314-E718-C64F-9A80-BF5DBEE092F8}"/>
              </a:ext>
            </a:extLst>
          </p:cNvPr>
          <p:cNvPicPr>
            <a:picLocks noChangeAspect="1"/>
          </p:cNvPicPr>
          <p:nvPr/>
        </p:nvPicPr>
        <p:blipFill>
          <a:blip r:embed="rId5"/>
          <a:stretch>
            <a:fillRect/>
          </a:stretch>
        </p:blipFill>
        <p:spPr>
          <a:xfrm>
            <a:off x="2795155" y="3859122"/>
            <a:ext cx="1188293" cy="594146"/>
          </a:xfrm>
          <a:prstGeom prst="rect">
            <a:avLst/>
          </a:prstGeom>
        </p:spPr>
      </p:pic>
      <p:sp>
        <p:nvSpPr>
          <p:cNvPr id="2" name="TextBox 1">
            <a:extLst>
              <a:ext uri="{FF2B5EF4-FFF2-40B4-BE49-F238E27FC236}">
                <a16:creationId xmlns:a16="http://schemas.microsoft.com/office/drawing/2014/main" id="{46AAC5AF-67B0-EE77-69DE-6EDE73E84D2C}"/>
              </a:ext>
            </a:extLst>
          </p:cNvPr>
          <p:cNvSpPr txBox="1"/>
          <p:nvPr/>
        </p:nvSpPr>
        <p:spPr>
          <a:xfrm>
            <a:off x="6024778" y="5308424"/>
            <a:ext cx="5141151" cy="400110"/>
          </a:xfrm>
          <a:prstGeom prst="rect">
            <a:avLst/>
          </a:prstGeom>
          <a:noFill/>
        </p:spPr>
        <p:txBody>
          <a:bodyPr wrap="none" lIns="91440" tIns="45720" rIns="91440" bIns="45720" rtlCol="0" anchor="t">
            <a:spAutoFit/>
          </a:bodyPr>
          <a:lstStyle/>
          <a:p>
            <a:r>
              <a:rPr lang="de-DE" sz="2000" b="1">
                <a:solidFill>
                  <a:srgbClr val="407CCA"/>
                </a:solidFill>
                <a:latin typeface="Arial"/>
                <a:cs typeface="Arial"/>
              </a:rPr>
              <a:t>6. Modul</a:t>
            </a:r>
            <a:r>
              <a:rPr lang="de-DE" sz="2000">
                <a:solidFill>
                  <a:srgbClr val="EBB700"/>
                </a:solidFill>
              </a:rPr>
              <a:t>// </a:t>
            </a:r>
            <a:r>
              <a:rPr lang="de-DE" sz="2000">
                <a:solidFill>
                  <a:srgbClr val="55565A"/>
                </a:solidFill>
                <a:latin typeface="Arial" panose="020B0604020202020204" pitchFamily="34" charset="0"/>
                <a:cs typeface="Arial" panose="020B0604020202020204" pitchFamily="34" charset="0"/>
              </a:rPr>
              <a:t>Fortsetzung der Service Journey</a:t>
            </a:r>
          </a:p>
        </p:txBody>
      </p:sp>
    </p:spTree>
    <p:extLst>
      <p:ext uri="{BB962C8B-B14F-4D97-AF65-F5344CB8AC3E}">
        <p14:creationId xmlns:p14="http://schemas.microsoft.com/office/powerpoint/2010/main" val="1341361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F2CAC243-30AC-CC4A-9F44-042F4E72F565}"/>
              </a:ext>
            </a:extLst>
          </p:cNvPr>
          <p:cNvPicPr>
            <a:picLocks noChangeAspect="1"/>
          </p:cNvPicPr>
          <p:nvPr/>
        </p:nvPicPr>
        <p:blipFill>
          <a:blip r:embed="rId3"/>
          <a:stretch>
            <a:fillRect/>
          </a:stretch>
        </p:blipFill>
        <p:spPr>
          <a:xfrm>
            <a:off x="0" y="0"/>
            <a:ext cx="12172208" cy="6858000"/>
          </a:xfrm>
          <a:prstGeom prst="rect">
            <a:avLst/>
          </a:prstGeom>
        </p:spPr>
      </p:pic>
      <p:sp>
        <p:nvSpPr>
          <p:cNvPr id="44" name="Page Number - Blue">
            <a:extLst>
              <a:ext uri="{FF2B5EF4-FFF2-40B4-BE49-F238E27FC236}">
                <a16:creationId xmlns:a16="http://schemas.microsoft.com/office/drawing/2014/main" id="{362D8FF9-7C88-9840-ADD7-5EA947433F25}"/>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20</a:t>
            </a:fld>
            <a:endParaRPr lang="en-US" sz="1000">
              <a:solidFill>
                <a:srgbClr val="00338D"/>
              </a:solidFill>
            </a:endParaRPr>
          </a:p>
        </p:txBody>
      </p:sp>
      <p:sp>
        <p:nvSpPr>
          <p:cNvPr id="16" name="Text Placeholder 18">
            <a:extLst>
              <a:ext uri="{FF2B5EF4-FFF2-40B4-BE49-F238E27FC236}">
                <a16:creationId xmlns:a16="http://schemas.microsoft.com/office/drawing/2014/main" id="{95CF3BC0-6133-9D44-8F9B-F16ED366B64B}"/>
              </a:ext>
            </a:extLst>
          </p:cNvPr>
          <p:cNvSpPr txBox="1">
            <a:spLocks/>
          </p:cNvSpPr>
          <p:nvPr/>
        </p:nvSpPr>
        <p:spPr>
          <a:xfrm>
            <a:off x="1243013" y="431126"/>
            <a:ext cx="6097978" cy="855806"/>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de-DE" sz="3200">
                <a:solidFill>
                  <a:schemeClr val="bg1"/>
                </a:solidFill>
                <a:effectLst>
                  <a:glow>
                    <a:schemeClr val="bg1"/>
                  </a:glow>
                </a:effectLst>
              </a:rPr>
              <a:t>Zusammenfassung</a:t>
            </a:r>
          </a:p>
        </p:txBody>
      </p:sp>
      <p:sp>
        <p:nvSpPr>
          <p:cNvPr id="2" name="TextBox 1">
            <a:extLst>
              <a:ext uri="{FF2B5EF4-FFF2-40B4-BE49-F238E27FC236}">
                <a16:creationId xmlns:a16="http://schemas.microsoft.com/office/drawing/2014/main" id="{848F00FF-2D96-479E-85DD-00A894EEB8BB}"/>
              </a:ext>
            </a:extLst>
          </p:cNvPr>
          <p:cNvSpPr txBox="1"/>
          <p:nvPr/>
        </p:nvSpPr>
        <p:spPr>
          <a:xfrm>
            <a:off x="1206540" y="1283623"/>
            <a:ext cx="9551513" cy="4524315"/>
          </a:xfrm>
          <a:prstGeom prst="rect">
            <a:avLst/>
          </a:prstGeom>
          <a:noFill/>
        </p:spPr>
        <p:txBody>
          <a:bodyPr wrap="square" lIns="91440" tIns="45720" rIns="91440" bIns="45720" rtlCol="0" anchor="t">
            <a:spAutoFit/>
          </a:bodyPr>
          <a:lstStyle/>
          <a:p>
            <a:r>
              <a:rPr lang="de-DE" sz="2400" dirty="0">
                <a:solidFill>
                  <a:schemeClr val="bg1"/>
                </a:solidFill>
                <a:latin typeface="Arial" panose="020B0604020202020204" pitchFamily="34" charset="0"/>
                <a:cs typeface="Arial" panose="020B0604020202020204" pitchFamily="34" charset="0"/>
              </a:rPr>
              <a:t>Wichtige Aspekte des Moduls</a:t>
            </a:r>
          </a:p>
          <a:p>
            <a:pPr marL="342900" indent="-342900">
              <a:buFont typeface="Arial" panose="020B0604020202020204" pitchFamily="34" charset="0"/>
              <a:buChar char="•"/>
            </a:pPr>
            <a:r>
              <a:rPr lang="de-DE" sz="2400" dirty="0">
                <a:solidFill>
                  <a:schemeClr val="bg1"/>
                </a:solidFill>
                <a:latin typeface="Arial" panose="020B0604020202020204" pitchFamily="34" charset="0"/>
                <a:cs typeface="Arial" panose="020B0604020202020204" pitchFamily="34" charset="0"/>
              </a:rPr>
              <a:t>Baut eine beziehungsorientierte Community auf, indem ihr das Jahr mit Teambuilding-Aktivitäten beginnt und das Jahr gemeinsam plant.</a:t>
            </a:r>
          </a:p>
          <a:p>
            <a:pPr marL="342900" indent="-342900">
              <a:buFont typeface="Arial" panose="020B0604020202020204" pitchFamily="34" charset="0"/>
              <a:buChar char="•"/>
            </a:pPr>
            <a:r>
              <a:rPr lang="de-DE" sz="2400" dirty="0">
                <a:solidFill>
                  <a:schemeClr val="bg1"/>
                </a:solidFill>
                <a:latin typeface="Arial" panose="020B0604020202020204" pitchFamily="34" charset="0"/>
                <a:cs typeface="Arial" panose="020B0604020202020204" pitchFamily="34" charset="0"/>
              </a:rPr>
              <a:t>Leos führen und </a:t>
            </a:r>
            <a:r>
              <a:rPr lang="de-DE" sz="2400" dirty="0" err="1">
                <a:solidFill>
                  <a:schemeClr val="bg1"/>
                </a:solidFill>
                <a:latin typeface="Arial" panose="020B0604020202020204" pitchFamily="34" charset="0"/>
                <a:cs typeface="Arial" panose="020B0604020202020204" pitchFamily="34" charset="0"/>
              </a:rPr>
              <a:t>Advisors</a:t>
            </a:r>
            <a:r>
              <a:rPr lang="de-DE" sz="2400" dirty="0">
                <a:solidFill>
                  <a:schemeClr val="bg1"/>
                </a:solidFill>
                <a:latin typeface="Arial" panose="020B0604020202020204" pitchFamily="34" charset="0"/>
                <a:cs typeface="Arial" panose="020B0604020202020204" pitchFamily="34" charset="0"/>
              </a:rPr>
              <a:t> helfen ihnen dabei</a:t>
            </a:r>
          </a:p>
          <a:p>
            <a:pPr marL="342900" indent="-342900">
              <a:buFont typeface="Arial" panose="020B0604020202020204" pitchFamily="34" charset="0"/>
              <a:buChar char="•"/>
            </a:pPr>
            <a:r>
              <a:rPr lang="de-DE" sz="2400" dirty="0">
                <a:solidFill>
                  <a:schemeClr val="bg1"/>
                </a:solidFill>
                <a:latin typeface="Arial"/>
                <a:cs typeface="Arial"/>
              </a:rPr>
              <a:t>Schaffen Sie ein positives Klima, arbeiten Sie in Gruppen, hören Sie aktiv zu und leiten Sie durch Hilfsdienste und vorbildliches Verhalten</a:t>
            </a:r>
          </a:p>
          <a:p>
            <a:pPr marL="342900" indent="-342900">
              <a:buFont typeface="Arial" panose="020B0604020202020204" pitchFamily="34" charset="0"/>
              <a:buChar char="•"/>
            </a:pPr>
            <a:endParaRPr lang="en-US" sz="2400" dirty="0">
              <a:solidFill>
                <a:schemeClr val="bg1"/>
              </a:solidFill>
              <a:latin typeface="Arial" panose="020B0604020202020204" pitchFamily="34" charset="0"/>
              <a:cs typeface="Arial" panose="020B0604020202020204" pitchFamily="34" charset="0"/>
            </a:endParaRPr>
          </a:p>
          <a:p>
            <a:r>
              <a:rPr lang="de-DE" sz="2400" dirty="0">
                <a:solidFill>
                  <a:schemeClr val="bg1"/>
                </a:solidFill>
                <a:latin typeface="Arial" panose="020B0604020202020204" pitchFamily="34" charset="0"/>
                <a:cs typeface="Arial" panose="020B0604020202020204" pitchFamily="34" charset="0"/>
              </a:rPr>
              <a:t>Abschließende Modulübung</a:t>
            </a:r>
          </a:p>
          <a:p>
            <a:pPr marL="342900" indent="-342900">
              <a:buFont typeface="Arial" panose="020B0604020202020204" pitchFamily="34" charset="0"/>
              <a:buChar char="•"/>
            </a:pPr>
            <a:r>
              <a:rPr lang="de-DE" sz="2400" dirty="0">
                <a:solidFill>
                  <a:schemeClr val="bg1"/>
                </a:solidFill>
                <a:latin typeface="Arial" panose="020B0604020202020204" pitchFamily="34" charset="0"/>
                <a:cs typeface="Arial" panose="020B0604020202020204" pitchFamily="34" charset="0"/>
              </a:rPr>
              <a:t>Überlegen Sie, wie Sie in Ihrem Leo Club eine positive, beziehungsorientierte </a:t>
            </a:r>
            <a:r>
              <a:rPr lang="de-DE" sz="2400" dirty="0" err="1">
                <a:solidFill>
                  <a:schemeClr val="bg1"/>
                </a:solidFill>
                <a:latin typeface="Arial" panose="020B0604020202020204" pitchFamily="34" charset="0"/>
                <a:cs typeface="Arial" panose="020B0604020202020204" pitchFamily="34" charset="0"/>
              </a:rPr>
              <a:t>Communtiy</a:t>
            </a:r>
            <a:r>
              <a:rPr lang="de-DE" sz="2400" dirty="0">
                <a:solidFill>
                  <a:schemeClr val="bg1"/>
                </a:solidFill>
                <a:latin typeface="Arial" panose="020B0604020202020204" pitchFamily="34" charset="0"/>
                <a:cs typeface="Arial" panose="020B0604020202020204" pitchFamily="34" charset="0"/>
              </a:rPr>
              <a:t> aufbauen können. Fügen Sie Ideen hinzu, die Sie in Ihr nächstes Leo Club-Treffen einbringen könnten - oder in die ersten paar Treffen, wenn Sie das Jahr noch nicht begonnen haben. </a:t>
            </a:r>
          </a:p>
        </p:txBody>
      </p:sp>
      <p:pic>
        <p:nvPicPr>
          <p:cNvPr id="7" name="Picture 6">
            <a:extLst>
              <a:ext uri="{FF2B5EF4-FFF2-40B4-BE49-F238E27FC236}">
                <a16:creationId xmlns:a16="http://schemas.microsoft.com/office/drawing/2014/main" id="{5C8F5439-0712-D946-8782-840FA54744A6}"/>
              </a:ext>
            </a:extLst>
          </p:cNvPr>
          <p:cNvPicPr>
            <a:picLocks noChangeAspect="1"/>
          </p:cNvPicPr>
          <p:nvPr/>
        </p:nvPicPr>
        <p:blipFill>
          <a:blip r:embed="rId4"/>
          <a:stretch>
            <a:fillRect/>
          </a:stretch>
        </p:blipFill>
        <p:spPr>
          <a:xfrm>
            <a:off x="5098488" y="527294"/>
            <a:ext cx="1326937" cy="663469"/>
          </a:xfrm>
          <a:prstGeom prst="rect">
            <a:avLst/>
          </a:prstGeom>
        </p:spPr>
      </p:pic>
      <p:pic>
        <p:nvPicPr>
          <p:cNvPr id="3" name="Picture 2">
            <a:extLst>
              <a:ext uri="{FF2B5EF4-FFF2-40B4-BE49-F238E27FC236}">
                <a16:creationId xmlns:a16="http://schemas.microsoft.com/office/drawing/2014/main" id="{08A4A3A2-9369-F8BB-730F-E382FFD9FC68}"/>
              </a:ext>
            </a:extLst>
          </p:cNvPr>
          <p:cNvPicPr>
            <a:picLocks noChangeAspect="1"/>
          </p:cNvPicPr>
          <p:nvPr/>
        </p:nvPicPr>
        <p:blipFill>
          <a:blip r:embed="rId5"/>
          <a:stretch>
            <a:fillRect/>
          </a:stretch>
        </p:blipFill>
        <p:spPr>
          <a:xfrm>
            <a:off x="10758053" y="0"/>
            <a:ext cx="1558206" cy="1558206"/>
          </a:xfrm>
          <a:prstGeom prst="rect">
            <a:avLst/>
          </a:prstGeom>
        </p:spPr>
      </p:pic>
    </p:spTree>
    <p:extLst>
      <p:ext uri="{BB962C8B-B14F-4D97-AF65-F5344CB8AC3E}">
        <p14:creationId xmlns:p14="http://schemas.microsoft.com/office/powerpoint/2010/main" val="487858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5" name="Picture 4">
            <a:extLst>
              <a:ext uri="{FF2B5EF4-FFF2-40B4-BE49-F238E27FC236}">
                <a16:creationId xmlns:a16="http://schemas.microsoft.com/office/drawing/2014/main" id="{63615F89-6ED4-014E-BAF1-EAF400E5FB06}"/>
              </a:ext>
            </a:extLst>
          </p:cNvPr>
          <p:cNvPicPr>
            <a:picLocks noChangeAspect="1"/>
          </p:cNvPicPr>
          <p:nvPr/>
        </p:nvPicPr>
        <p:blipFill rotWithShape="1">
          <a:blip r:embed="rId3"/>
          <a:srcRect l="50576" t="38725" r="13273" b="18858"/>
          <a:stretch/>
        </p:blipFill>
        <p:spPr>
          <a:xfrm>
            <a:off x="-8627" y="-4"/>
            <a:ext cx="3896559" cy="6858004"/>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3</a:t>
            </a:fld>
            <a:endParaRPr lang="en-US" sz="1000">
              <a:solidFill>
                <a:schemeClr val="bg1"/>
              </a:solidFill>
            </a:endParaRPr>
          </a:p>
        </p:txBody>
      </p:sp>
      <p:pic>
        <p:nvPicPr>
          <p:cNvPr id="8" name="Picture 7">
            <a:extLst>
              <a:ext uri="{FF2B5EF4-FFF2-40B4-BE49-F238E27FC236}">
                <a16:creationId xmlns:a16="http://schemas.microsoft.com/office/drawing/2014/main" id="{53CA8ABF-F451-834E-959B-CB6351D33432}"/>
              </a:ext>
            </a:extLst>
          </p:cNvPr>
          <p:cNvPicPr>
            <a:picLocks noChangeAspect="1"/>
          </p:cNvPicPr>
          <p:nvPr/>
        </p:nvPicPr>
        <p:blipFill rotWithShape="1">
          <a:blip r:embed="rId4"/>
          <a:srcRect l="8882" t="39439" r="65220" b="6057"/>
          <a:stretch/>
        </p:blipFill>
        <p:spPr>
          <a:xfrm>
            <a:off x="10873688" y="2669027"/>
            <a:ext cx="1326938" cy="4188974"/>
          </a:xfrm>
          <a:prstGeom prst="rect">
            <a:avLst/>
          </a:prstGeom>
        </p:spPr>
      </p:pic>
      <p:sp>
        <p:nvSpPr>
          <p:cNvPr id="11" name="Headline">
            <a:extLst>
              <a:ext uri="{FF2B5EF4-FFF2-40B4-BE49-F238E27FC236}">
                <a16:creationId xmlns:a16="http://schemas.microsoft.com/office/drawing/2014/main" id="{622FE577-F779-D749-832E-E2BF2D349C8C}"/>
              </a:ext>
            </a:extLst>
          </p:cNvPr>
          <p:cNvSpPr txBox="1">
            <a:spLocks/>
          </p:cNvSpPr>
          <p:nvPr/>
        </p:nvSpPr>
        <p:spPr>
          <a:xfrm>
            <a:off x="4053799" y="2555481"/>
            <a:ext cx="7483358" cy="1679305"/>
          </a:xfrm>
          <a:prstGeom prst="rect">
            <a:avLst/>
          </a:prstGeom>
        </p:spPr>
        <p:txBody>
          <a:bodyPr lIns="91440" tIns="45720" rIns="91440" bIns="45720"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de-DE" sz="6000">
                <a:latin typeface="Arial Black"/>
                <a:cs typeface="Arial Black" panose="020B0604020202020204" pitchFamily="34" charset="0"/>
              </a:rPr>
              <a:t>5. Modul</a:t>
            </a:r>
          </a:p>
          <a:p>
            <a:pPr>
              <a:spcBef>
                <a:spcPts val="0"/>
              </a:spcBef>
            </a:pPr>
            <a:r>
              <a:rPr lang="de-DE" sz="4000" b="0"/>
              <a:t>Zusammenarbeit mit jüngeren Menschen</a:t>
            </a:r>
          </a:p>
        </p:txBody>
      </p:sp>
      <p:pic>
        <p:nvPicPr>
          <p:cNvPr id="12" name="Picture 11">
            <a:extLst>
              <a:ext uri="{FF2B5EF4-FFF2-40B4-BE49-F238E27FC236}">
                <a16:creationId xmlns:a16="http://schemas.microsoft.com/office/drawing/2014/main" id="{21B0CCCA-29CE-7247-A64B-38AF184170DC}"/>
              </a:ext>
            </a:extLst>
          </p:cNvPr>
          <p:cNvPicPr>
            <a:picLocks noChangeAspect="1"/>
          </p:cNvPicPr>
          <p:nvPr/>
        </p:nvPicPr>
        <p:blipFill>
          <a:blip r:embed="rId5"/>
          <a:stretch>
            <a:fillRect/>
          </a:stretch>
        </p:blipFill>
        <p:spPr>
          <a:xfrm>
            <a:off x="9215017" y="5862797"/>
            <a:ext cx="1326937" cy="663469"/>
          </a:xfrm>
          <a:prstGeom prst="rect">
            <a:avLst/>
          </a:prstGeom>
        </p:spPr>
      </p:pic>
      <p:pic>
        <p:nvPicPr>
          <p:cNvPr id="14" name="Picture 13">
            <a:extLst>
              <a:ext uri="{FF2B5EF4-FFF2-40B4-BE49-F238E27FC236}">
                <a16:creationId xmlns:a16="http://schemas.microsoft.com/office/drawing/2014/main" id="{8C43F6E3-7FBB-F54B-B7C7-F2CB2E0AF859}"/>
              </a:ext>
            </a:extLst>
          </p:cNvPr>
          <p:cNvPicPr>
            <a:picLocks noChangeAspect="1"/>
          </p:cNvPicPr>
          <p:nvPr/>
        </p:nvPicPr>
        <p:blipFill>
          <a:blip r:embed="rId6"/>
          <a:stretch>
            <a:fillRect/>
          </a:stretch>
        </p:blipFill>
        <p:spPr>
          <a:xfrm>
            <a:off x="1608668" y="2422605"/>
            <a:ext cx="2113397" cy="2113397"/>
          </a:xfrm>
          <a:prstGeom prst="rect">
            <a:avLst/>
          </a:prstGeom>
        </p:spPr>
      </p:pic>
    </p:spTree>
    <p:extLst>
      <p:ext uri="{BB962C8B-B14F-4D97-AF65-F5344CB8AC3E}">
        <p14:creationId xmlns:p14="http://schemas.microsoft.com/office/powerpoint/2010/main" val="4246742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8">
            <a:extLst>
              <a:ext uri="{FF2B5EF4-FFF2-40B4-BE49-F238E27FC236}">
                <a16:creationId xmlns:a16="http://schemas.microsoft.com/office/drawing/2014/main" id="{A3B6F328-2557-4345-C2E1-703B44BB28D8}"/>
              </a:ext>
            </a:extLst>
          </p:cNvPr>
          <p:cNvSpPr txBox="1">
            <a:spLocks/>
          </p:cNvSpPr>
          <p:nvPr/>
        </p:nvSpPr>
        <p:spPr>
          <a:xfrm>
            <a:off x="1293355" y="1115963"/>
            <a:ext cx="6209629" cy="44504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de-DE" sz="3200">
                <a:solidFill>
                  <a:srgbClr val="55565A"/>
                </a:solidFill>
                <a:latin typeface="Arial"/>
                <a:cs typeface="Arial"/>
              </a:rPr>
              <a:t>Zusammenarbeit mit Lions vs. Leos</a:t>
            </a:r>
          </a:p>
        </p:txBody>
      </p:sp>
      <p:pic>
        <p:nvPicPr>
          <p:cNvPr id="4" name="Picture 3">
            <a:extLst>
              <a:ext uri="{FF2B5EF4-FFF2-40B4-BE49-F238E27FC236}">
                <a16:creationId xmlns:a16="http://schemas.microsoft.com/office/drawing/2014/main" id="{7740E090-338E-3AF7-01A9-E717B1A1E88D}"/>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pic>
        <p:nvPicPr>
          <p:cNvPr id="5" name="Picture 4">
            <a:extLst>
              <a:ext uri="{FF2B5EF4-FFF2-40B4-BE49-F238E27FC236}">
                <a16:creationId xmlns:a16="http://schemas.microsoft.com/office/drawing/2014/main" id="{B8779B87-6FEE-A66A-DECF-3DE272D29A4E}"/>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pic>
        <p:nvPicPr>
          <p:cNvPr id="6" name="Picture 5">
            <a:extLst>
              <a:ext uri="{FF2B5EF4-FFF2-40B4-BE49-F238E27FC236}">
                <a16:creationId xmlns:a16="http://schemas.microsoft.com/office/drawing/2014/main" id="{7E1A2D0A-8A24-582E-267F-8BB6A111DE1D}"/>
              </a:ext>
            </a:extLst>
          </p:cNvPr>
          <p:cNvPicPr>
            <a:picLocks noChangeAspect="1"/>
          </p:cNvPicPr>
          <p:nvPr/>
        </p:nvPicPr>
        <p:blipFill>
          <a:blip r:embed="rId5"/>
          <a:stretch>
            <a:fillRect/>
          </a:stretch>
        </p:blipFill>
        <p:spPr>
          <a:xfrm>
            <a:off x="10501389" y="5287383"/>
            <a:ext cx="1558206" cy="1558206"/>
          </a:xfrm>
          <a:prstGeom prst="rect">
            <a:avLst/>
          </a:prstGeom>
        </p:spPr>
      </p:pic>
      <p:sp>
        <p:nvSpPr>
          <p:cNvPr id="7" name="TextBox 6">
            <a:extLst>
              <a:ext uri="{FF2B5EF4-FFF2-40B4-BE49-F238E27FC236}">
                <a16:creationId xmlns:a16="http://schemas.microsoft.com/office/drawing/2014/main" id="{3938BC87-5F76-1E21-8000-43CBC35CE56C}"/>
              </a:ext>
            </a:extLst>
          </p:cNvPr>
          <p:cNvSpPr txBox="1"/>
          <p:nvPr/>
        </p:nvSpPr>
        <p:spPr>
          <a:xfrm>
            <a:off x="1293354" y="3218053"/>
            <a:ext cx="968971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400">
                <a:solidFill>
                  <a:srgbClr val="55565A"/>
                </a:solidFill>
                <a:latin typeface="Arial" panose="020B0604020202020204" pitchFamily="34" charset="0"/>
                <a:cs typeface="Arial" panose="020B0604020202020204" pitchFamily="34" charset="0"/>
              </a:rPr>
              <a:t>Inwiefern unterscheidet sich die Arbeit mit jüngeren Menschen von der Arbeit mit Ihren Lions-Freunden? </a:t>
            </a:r>
          </a:p>
        </p:txBody>
      </p:sp>
      <p:sp>
        <p:nvSpPr>
          <p:cNvPr id="8" name="TextBox 7">
            <a:extLst>
              <a:ext uri="{FF2B5EF4-FFF2-40B4-BE49-F238E27FC236}">
                <a16:creationId xmlns:a16="http://schemas.microsoft.com/office/drawing/2014/main" id="{F872CAE3-52EE-CF43-F6E1-309A37BB6B80}"/>
              </a:ext>
            </a:extLst>
          </p:cNvPr>
          <p:cNvSpPr txBox="1"/>
          <p:nvPr/>
        </p:nvSpPr>
        <p:spPr>
          <a:xfrm>
            <a:off x="1293354" y="1915685"/>
            <a:ext cx="955842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400">
                <a:solidFill>
                  <a:srgbClr val="55565A"/>
                </a:solidFill>
                <a:latin typeface="Arial"/>
                <a:cs typeface="Arial"/>
              </a:rPr>
              <a:t> Sowohl Leos als auch Lions setzen sich für ihre Communitys ein!</a:t>
            </a:r>
          </a:p>
        </p:txBody>
      </p:sp>
      <p:sp>
        <p:nvSpPr>
          <p:cNvPr id="9" name="TextBox 8">
            <a:extLst>
              <a:ext uri="{FF2B5EF4-FFF2-40B4-BE49-F238E27FC236}">
                <a16:creationId xmlns:a16="http://schemas.microsoft.com/office/drawing/2014/main" id="{461F61D8-A644-D704-632D-22D885417186}"/>
              </a:ext>
            </a:extLst>
          </p:cNvPr>
          <p:cNvSpPr txBox="1"/>
          <p:nvPr/>
        </p:nvSpPr>
        <p:spPr>
          <a:xfrm>
            <a:off x="5524256" y="2408863"/>
            <a:ext cx="10966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3600" b="1">
                <a:solidFill>
                  <a:srgbClr val="55565A"/>
                </a:solidFill>
                <a:cs typeface="Calibri"/>
              </a:rPr>
              <a:t>aber</a:t>
            </a:r>
          </a:p>
        </p:txBody>
      </p:sp>
    </p:spTree>
    <p:extLst>
      <p:ext uri="{BB962C8B-B14F-4D97-AF65-F5344CB8AC3E}">
        <p14:creationId xmlns:p14="http://schemas.microsoft.com/office/powerpoint/2010/main" val="2592428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ckground - Solid">
            <a:extLst>
              <a:ext uri="{FF2B5EF4-FFF2-40B4-BE49-F238E27FC236}">
                <a16:creationId xmlns:a16="http://schemas.microsoft.com/office/drawing/2014/main" id="{48FF1701-0946-F143-9751-EB1504B97679}"/>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4BA60DFF-EABE-3341-99EA-342D507EC251}"/>
              </a:ext>
            </a:extLst>
          </p:cNvPr>
          <p:cNvPicPr>
            <a:picLocks noChangeAspect="1"/>
          </p:cNvPicPr>
          <p:nvPr/>
        </p:nvPicPr>
        <p:blipFill rotWithShape="1">
          <a:blip r:embed="rId3"/>
          <a:srcRect l="16488" t="6778" r="50870" b="51086"/>
          <a:stretch/>
        </p:blipFill>
        <p:spPr>
          <a:xfrm>
            <a:off x="4061315" y="0"/>
            <a:ext cx="3525051" cy="6858002"/>
          </a:xfrm>
          <a:prstGeom prst="rect">
            <a:avLst/>
          </a:prstGeom>
        </p:spPr>
      </p:pic>
      <p:sp>
        <p:nvSpPr>
          <p:cNvPr id="15" name="Background - Solid">
            <a:extLst>
              <a:ext uri="{FF2B5EF4-FFF2-40B4-BE49-F238E27FC236}">
                <a16:creationId xmlns:a16="http://schemas.microsoft.com/office/drawing/2014/main" id="{EB46604F-2465-E243-832D-6EF9F5DDD4A1}"/>
              </a:ext>
            </a:extLst>
          </p:cNvPr>
          <p:cNvSpPr/>
          <p:nvPr/>
        </p:nvSpPr>
        <p:spPr>
          <a:xfrm>
            <a:off x="7586365" y="0"/>
            <a:ext cx="4605635" cy="68580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sp>
        <p:nvSpPr>
          <p:cNvPr id="11" name="TextBox 10"/>
          <p:cNvSpPr txBox="1"/>
          <p:nvPr/>
        </p:nvSpPr>
        <p:spPr>
          <a:xfrm>
            <a:off x="7485340" y="2476498"/>
            <a:ext cx="4706660" cy="3046988"/>
          </a:xfrm>
          <a:prstGeom prst="rect">
            <a:avLst/>
          </a:prstGeom>
          <a:noFill/>
        </p:spPr>
        <p:txBody>
          <a:bodyPr wrap="square" lIns="91440" tIns="45720" rIns="91440" bIns="45720" rtlCol="0" anchor="t">
            <a:spAutoFit/>
          </a:bodyPr>
          <a:lstStyle/>
          <a:p>
            <a:r>
              <a:rPr lang="de-DE" sz="2400" b="1" dirty="0">
                <a:solidFill>
                  <a:schemeClr val="bg1"/>
                </a:solidFill>
                <a:latin typeface="Arial" panose="020B0604020202020204" pitchFamily="34" charset="0"/>
                <a:ea typeface="Arial" charset="0"/>
                <a:cs typeface="Arial" panose="020B0604020202020204" pitchFamily="34" charset="0"/>
              </a:rPr>
              <a:t>Omega Leos (sind zwischen 18-30 Jahre alt)</a:t>
            </a:r>
          </a:p>
          <a:p>
            <a:pPr marL="342900" indent="-342900">
              <a:buFont typeface="Arial" panose="020B0604020202020204" pitchFamily="34" charset="0"/>
              <a:buChar char="•"/>
            </a:pPr>
            <a:r>
              <a:rPr lang="de-DE" sz="2400" dirty="0">
                <a:solidFill>
                  <a:schemeClr val="bg1"/>
                </a:solidFill>
                <a:latin typeface="Arial" panose="020B0604020202020204" pitchFamily="34" charset="0"/>
                <a:ea typeface="Arial" charset="0"/>
                <a:cs typeface="Arial" panose="020B0604020202020204" pitchFamily="34" charset="0"/>
              </a:rPr>
              <a:t>Sie übernehmen mehr Verantwortung und brauchen mehr Freiheit</a:t>
            </a:r>
          </a:p>
          <a:p>
            <a:pPr marL="342900" indent="-342900">
              <a:buFont typeface="Arial" panose="020B0604020202020204" pitchFamily="34" charset="0"/>
              <a:buChar char="•"/>
            </a:pPr>
            <a:r>
              <a:rPr lang="de-DE" sz="2400" dirty="0">
                <a:solidFill>
                  <a:schemeClr val="bg1"/>
                </a:solidFill>
                <a:latin typeface="Arial" panose="020B0604020202020204" pitchFamily="34" charset="0"/>
                <a:ea typeface="Arial" charset="0"/>
                <a:cs typeface="Arial" panose="020B0604020202020204" pitchFamily="34" charset="0"/>
              </a:rPr>
              <a:t>Sie möchten sich persönlich und beruflich weiterentwickeln</a:t>
            </a:r>
          </a:p>
          <a:p>
            <a:pPr marL="342900" indent="-342900">
              <a:buFont typeface="Arial" panose="020B0604020202020204" pitchFamily="34" charset="0"/>
              <a:buChar char="•"/>
            </a:pPr>
            <a:r>
              <a:rPr lang="de-DE" sz="2400" dirty="0" err="1">
                <a:solidFill>
                  <a:schemeClr val="bg1"/>
                </a:solidFill>
                <a:latin typeface="Arial" panose="020B0604020202020204" pitchFamily="34" charset="0"/>
                <a:ea typeface="Arial" charset="0"/>
                <a:cs typeface="Arial" panose="020B0604020202020204" pitchFamily="34" charset="0"/>
              </a:rPr>
              <a:t>Advisors</a:t>
            </a:r>
            <a:r>
              <a:rPr lang="de-DE" sz="2400" dirty="0">
                <a:solidFill>
                  <a:schemeClr val="bg1"/>
                </a:solidFill>
                <a:latin typeface="Arial" panose="020B0604020202020204" pitchFamily="34" charset="0"/>
                <a:ea typeface="Arial" charset="0"/>
                <a:cs typeface="Arial" panose="020B0604020202020204" pitchFamily="34" charset="0"/>
              </a:rPr>
              <a:t> agieren als Verbindungsperson zwischen dem bürgenden Lions Club und dem Leo-Club.</a:t>
            </a:r>
          </a:p>
        </p:txBody>
      </p:sp>
      <p:sp>
        <p:nvSpPr>
          <p:cNvPr id="23" name="Page Number - White">
            <a:extLst>
              <a:ext uri="{FF2B5EF4-FFF2-40B4-BE49-F238E27FC236}">
                <a16:creationId xmlns:a16="http://schemas.microsoft.com/office/drawing/2014/main" id="{09835167-AA6D-3548-84BA-DC61391D742F}"/>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5</a:t>
            </a:fld>
            <a:endParaRPr lang="en-US" sz="1000">
              <a:solidFill>
                <a:schemeClr val="bg1"/>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978FF46-4E0E-8F4C-8E7E-CA4871ACCE86}"/>
              </a:ext>
            </a:extLst>
          </p:cNvPr>
          <p:cNvPicPr>
            <a:picLocks noChangeAspect="1"/>
          </p:cNvPicPr>
          <p:nvPr/>
        </p:nvPicPr>
        <p:blipFill rotWithShape="1">
          <a:blip r:embed="rId4"/>
          <a:srcRect l="15744" b="4901"/>
          <a:stretch/>
        </p:blipFill>
        <p:spPr>
          <a:xfrm rot="10800000" flipH="1" flipV="1">
            <a:off x="1" y="5178695"/>
            <a:ext cx="991893" cy="1679305"/>
          </a:xfrm>
          <a:prstGeom prst="rect">
            <a:avLst/>
          </a:prstGeom>
        </p:spPr>
      </p:pic>
      <p:pic>
        <p:nvPicPr>
          <p:cNvPr id="17" name="Picture 16">
            <a:extLst>
              <a:ext uri="{FF2B5EF4-FFF2-40B4-BE49-F238E27FC236}">
                <a16:creationId xmlns:a16="http://schemas.microsoft.com/office/drawing/2014/main" id="{DCB2DEBB-178C-114F-82D6-0370FE2C1BD9}"/>
              </a:ext>
            </a:extLst>
          </p:cNvPr>
          <p:cNvPicPr>
            <a:picLocks noChangeAspect="1"/>
          </p:cNvPicPr>
          <p:nvPr/>
        </p:nvPicPr>
        <p:blipFill rotWithShape="1">
          <a:blip r:embed="rId5"/>
          <a:srcRect l="8882" t="39439" r="65220" b="6057"/>
          <a:stretch/>
        </p:blipFill>
        <p:spPr>
          <a:xfrm flipV="1">
            <a:off x="10873688" y="-2"/>
            <a:ext cx="1326938" cy="4188974"/>
          </a:xfrm>
          <a:prstGeom prst="rect">
            <a:avLst/>
          </a:prstGeom>
        </p:spPr>
      </p:pic>
      <p:sp>
        <p:nvSpPr>
          <p:cNvPr id="20" name="TextBox 19">
            <a:extLst>
              <a:ext uri="{FF2B5EF4-FFF2-40B4-BE49-F238E27FC236}">
                <a16:creationId xmlns:a16="http://schemas.microsoft.com/office/drawing/2014/main" id="{987D9063-00A4-4349-9BC7-13D16BB4597C}"/>
              </a:ext>
            </a:extLst>
          </p:cNvPr>
          <p:cNvSpPr txBox="1"/>
          <p:nvPr/>
        </p:nvSpPr>
        <p:spPr>
          <a:xfrm>
            <a:off x="417498" y="2678217"/>
            <a:ext cx="4534318" cy="3416320"/>
          </a:xfrm>
          <a:prstGeom prst="rect">
            <a:avLst/>
          </a:prstGeom>
          <a:noFill/>
        </p:spPr>
        <p:txBody>
          <a:bodyPr wrap="square" lIns="91440" tIns="45720" rIns="91440" bIns="45720" rtlCol="0" anchor="t">
            <a:spAutoFit/>
          </a:bodyPr>
          <a:lstStyle/>
          <a:p>
            <a:r>
              <a:rPr lang="de-DE" sz="2400" b="1" dirty="0">
                <a:solidFill>
                  <a:srgbClr val="55565A"/>
                </a:solidFill>
                <a:latin typeface="Arial" panose="020B0604020202020204" pitchFamily="34" charset="0"/>
                <a:ea typeface="Arial" charset="0"/>
                <a:cs typeface="Arial" panose="020B0604020202020204" pitchFamily="34" charset="0"/>
              </a:rPr>
              <a:t>Alpha Leos (sind zwischen 12-18 Jahre alt)</a:t>
            </a:r>
          </a:p>
          <a:p>
            <a:pPr marL="342900" indent="-342900">
              <a:buFont typeface="Arial" panose="020B0604020202020204" pitchFamily="34" charset="0"/>
              <a:buChar char="•"/>
            </a:pPr>
            <a:r>
              <a:rPr lang="de-DE" sz="2400" dirty="0">
                <a:solidFill>
                  <a:srgbClr val="55565A"/>
                </a:solidFill>
                <a:latin typeface="Arial" panose="020B0604020202020204" pitchFamily="34" charset="0"/>
                <a:ea typeface="Arial" charset="0"/>
                <a:cs typeface="Arial" panose="020B0604020202020204" pitchFamily="34" charset="0"/>
              </a:rPr>
              <a:t>Mehr Anleitung und Beratung für Projekte und Treffen werden benötigt</a:t>
            </a:r>
          </a:p>
          <a:p>
            <a:pPr marL="342900" indent="-342900">
              <a:buFont typeface="Arial" panose="020B0604020202020204" pitchFamily="34" charset="0"/>
              <a:buChar char="•"/>
            </a:pPr>
            <a:r>
              <a:rPr lang="de-DE" sz="2400" dirty="0">
                <a:solidFill>
                  <a:srgbClr val="55565A"/>
                </a:solidFill>
                <a:latin typeface="Arial"/>
                <a:ea typeface="Arial" charset="0"/>
                <a:cs typeface="Arial"/>
              </a:rPr>
              <a:t>Benötigt möglicherweise einen Leo </a:t>
            </a:r>
            <a:r>
              <a:rPr lang="de-DE" sz="2400" dirty="0" err="1">
                <a:solidFill>
                  <a:srgbClr val="55565A"/>
                </a:solidFill>
                <a:latin typeface="Arial"/>
                <a:ea typeface="Arial" charset="0"/>
                <a:cs typeface="Arial"/>
              </a:rPr>
              <a:t>Advisor</a:t>
            </a:r>
            <a:r>
              <a:rPr lang="de-DE" sz="2400" dirty="0">
                <a:solidFill>
                  <a:srgbClr val="55565A"/>
                </a:solidFill>
                <a:latin typeface="Arial"/>
                <a:ea typeface="Arial" charset="0"/>
                <a:cs typeface="Arial"/>
              </a:rPr>
              <a:t>, um Aufgaben zu delegieren</a:t>
            </a:r>
          </a:p>
          <a:p>
            <a:pPr marL="342900" indent="-342900">
              <a:buFont typeface="Arial" panose="020B0604020202020204" pitchFamily="34" charset="0"/>
              <a:buChar char="•"/>
            </a:pPr>
            <a:r>
              <a:rPr lang="de-DE" sz="2400" dirty="0" err="1">
                <a:solidFill>
                  <a:srgbClr val="55565A"/>
                </a:solidFill>
                <a:latin typeface="Arial"/>
                <a:ea typeface="Arial" charset="0"/>
                <a:cs typeface="Arial"/>
              </a:rPr>
              <a:t>Advisor</a:t>
            </a:r>
            <a:r>
              <a:rPr lang="de-DE" sz="2400" dirty="0">
                <a:solidFill>
                  <a:srgbClr val="55565A"/>
                </a:solidFill>
                <a:latin typeface="Arial"/>
                <a:ea typeface="Arial" charset="0"/>
                <a:cs typeface="Arial"/>
              </a:rPr>
              <a:t> vermitteln zwischen Eltern, Schulen und dem Lions Club</a:t>
            </a:r>
          </a:p>
        </p:txBody>
      </p:sp>
      <p:pic>
        <p:nvPicPr>
          <p:cNvPr id="3" name="Picture 2" descr="Logo&#10;&#10;Description automatically generated">
            <a:extLst>
              <a:ext uri="{FF2B5EF4-FFF2-40B4-BE49-F238E27FC236}">
                <a16:creationId xmlns:a16="http://schemas.microsoft.com/office/drawing/2014/main" id="{1CD1FA61-5E6F-488F-913F-ED5B27E99009}"/>
              </a:ext>
            </a:extLst>
          </p:cNvPr>
          <p:cNvPicPr>
            <a:picLocks noChangeAspect="1"/>
          </p:cNvPicPr>
          <p:nvPr/>
        </p:nvPicPr>
        <p:blipFill>
          <a:blip r:embed="rId6"/>
          <a:stretch>
            <a:fillRect/>
          </a:stretch>
        </p:blipFill>
        <p:spPr>
          <a:xfrm>
            <a:off x="368238" y="491129"/>
            <a:ext cx="2135321" cy="2135321"/>
          </a:xfrm>
          <a:prstGeom prst="rect">
            <a:avLst/>
          </a:prstGeom>
        </p:spPr>
      </p:pic>
      <p:pic>
        <p:nvPicPr>
          <p:cNvPr id="5" name="Picture 4">
            <a:extLst>
              <a:ext uri="{FF2B5EF4-FFF2-40B4-BE49-F238E27FC236}">
                <a16:creationId xmlns:a16="http://schemas.microsoft.com/office/drawing/2014/main" id="{DD437DB4-9576-4281-9A12-5662CD651397}"/>
              </a:ext>
            </a:extLst>
          </p:cNvPr>
          <p:cNvPicPr>
            <a:picLocks noChangeAspect="1"/>
          </p:cNvPicPr>
          <p:nvPr/>
        </p:nvPicPr>
        <p:blipFill>
          <a:blip r:embed="rId7"/>
          <a:srcRect/>
          <a:stretch/>
        </p:blipFill>
        <p:spPr>
          <a:xfrm>
            <a:off x="9654060" y="467698"/>
            <a:ext cx="2210519" cy="2210519"/>
          </a:xfrm>
          <a:prstGeom prst="rect">
            <a:avLst/>
          </a:prstGeom>
        </p:spPr>
      </p:pic>
      <p:pic>
        <p:nvPicPr>
          <p:cNvPr id="12" name="Picture 11">
            <a:extLst>
              <a:ext uri="{FF2B5EF4-FFF2-40B4-BE49-F238E27FC236}">
                <a16:creationId xmlns:a16="http://schemas.microsoft.com/office/drawing/2014/main" id="{B365B527-70B4-494F-B265-252FF9111400}"/>
              </a:ext>
            </a:extLst>
          </p:cNvPr>
          <p:cNvPicPr>
            <a:picLocks noChangeAspect="1"/>
          </p:cNvPicPr>
          <p:nvPr/>
        </p:nvPicPr>
        <p:blipFill>
          <a:blip r:embed="rId8"/>
          <a:stretch>
            <a:fillRect/>
          </a:stretch>
        </p:blipFill>
        <p:spPr>
          <a:xfrm>
            <a:off x="5279237" y="3390759"/>
            <a:ext cx="1326937" cy="663469"/>
          </a:xfrm>
          <a:prstGeom prst="rect">
            <a:avLst/>
          </a:prstGeom>
        </p:spPr>
      </p:pic>
    </p:spTree>
    <p:extLst>
      <p:ext uri="{BB962C8B-B14F-4D97-AF65-F5344CB8AC3E}">
        <p14:creationId xmlns:p14="http://schemas.microsoft.com/office/powerpoint/2010/main" val="2813575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4CB42-E043-6C84-008D-EF3EA68999FE}"/>
            </a:ext>
          </a:extLst>
        </p:cNvPr>
        <p:cNvGrpSpPr/>
        <p:nvPr/>
      </p:nvGrpSpPr>
      <p:grpSpPr>
        <a:xfrm>
          <a:off x="0" y="0"/>
          <a:ext cx="0" cy="0"/>
          <a:chOff x="0" y="0"/>
          <a:chExt cx="0" cy="0"/>
        </a:xfrm>
      </p:grpSpPr>
      <p:sp>
        <p:nvSpPr>
          <p:cNvPr id="2" name="Text Placeholder 18">
            <a:extLst>
              <a:ext uri="{FF2B5EF4-FFF2-40B4-BE49-F238E27FC236}">
                <a16:creationId xmlns:a16="http://schemas.microsoft.com/office/drawing/2014/main" id="{EFA30E84-F993-426B-FABD-0291E8072D85}"/>
              </a:ext>
            </a:extLst>
          </p:cNvPr>
          <p:cNvSpPr txBox="1">
            <a:spLocks/>
          </p:cNvSpPr>
          <p:nvPr/>
        </p:nvSpPr>
        <p:spPr>
          <a:xfrm>
            <a:off x="988555" y="691420"/>
            <a:ext cx="8626256" cy="44504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de-DE" sz="3200">
                <a:solidFill>
                  <a:srgbClr val="55565A"/>
                </a:solidFill>
                <a:latin typeface="Arial"/>
                <a:cs typeface="Arial"/>
              </a:rPr>
              <a:t>Starke Clubs haben starke Verbindungen </a:t>
            </a:r>
          </a:p>
        </p:txBody>
      </p:sp>
      <p:pic>
        <p:nvPicPr>
          <p:cNvPr id="4" name="Picture 3">
            <a:extLst>
              <a:ext uri="{FF2B5EF4-FFF2-40B4-BE49-F238E27FC236}">
                <a16:creationId xmlns:a16="http://schemas.microsoft.com/office/drawing/2014/main" id="{610FF548-F481-D88E-5CDB-F0882E1693EA}"/>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pic>
        <p:nvPicPr>
          <p:cNvPr id="5" name="Picture 4">
            <a:extLst>
              <a:ext uri="{FF2B5EF4-FFF2-40B4-BE49-F238E27FC236}">
                <a16:creationId xmlns:a16="http://schemas.microsoft.com/office/drawing/2014/main" id="{7509AA40-9784-4497-985F-9F47CE3A207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pic>
        <p:nvPicPr>
          <p:cNvPr id="6" name="Picture 5">
            <a:extLst>
              <a:ext uri="{FF2B5EF4-FFF2-40B4-BE49-F238E27FC236}">
                <a16:creationId xmlns:a16="http://schemas.microsoft.com/office/drawing/2014/main" id="{BAABB9AB-CA22-F221-CEA0-DACCD34DA1F2}"/>
              </a:ext>
            </a:extLst>
          </p:cNvPr>
          <p:cNvPicPr>
            <a:picLocks noChangeAspect="1"/>
          </p:cNvPicPr>
          <p:nvPr/>
        </p:nvPicPr>
        <p:blipFill>
          <a:blip r:embed="rId5"/>
          <a:stretch>
            <a:fillRect/>
          </a:stretch>
        </p:blipFill>
        <p:spPr>
          <a:xfrm>
            <a:off x="10501389" y="5287383"/>
            <a:ext cx="1558206" cy="1558206"/>
          </a:xfrm>
          <a:prstGeom prst="rect">
            <a:avLst/>
          </a:prstGeom>
        </p:spPr>
      </p:pic>
      <p:sp>
        <p:nvSpPr>
          <p:cNvPr id="7" name="TextBox 6">
            <a:extLst>
              <a:ext uri="{FF2B5EF4-FFF2-40B4-BE49-F238E27FC236}">
                <a16:creationId xmlns:a16="http://schemas.microsoft.com/office/drawing/2014/main" id="{A985F46C-A99C-EFD6-4B6C-16DF95E2E424}"/>
              </a:ext>
            </a:extLst>
          </p:cNvPr>
          <p:cNvSpPr txBox="1"/>
          <p:nvPr/>
        </p:nvSpPr>
        <p:spPr>
          <a:xfrm>
            <a:off x="988554" y="1192892"/>
            <a:ext cx="1007671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400">
                <a:solidFill>
                  <a:srgbClr val="55565A"/>
                </a:solidFill>
                <a:latin typeface="Arial" panose="020B0604020202020204" pitchFamily="34" charset="0"/>
                <a:cs typeface="Arial" panose="020B0604020202020204" pitchFamily="34" charset="0"/>
              </a:rPr>
              <a:t>In erfolgreichen Clubs engagieren sich die Mitglieder nicht nur gemeinsam, sondern sie TUN dies auch mit Freude. </a:t>
            </a:r>
          </a:p>
        </p:txBody>
      </p:sp>
      <p:sp>
        <p:nvSpPr>
          <p:cNvPr id="8" name="TextBox 7">
            <a:extLst>
              <a:ext uri="{FF2B5EF4-FFF2-40B4-BE49-F238E27FC236}">
                <a16:creationId xmlns:a16="http://schemas.microsoft.com/office/drawing/2014/main" id="{D8B3D278-BFE5-97CF-2428-4E2CF7DC5C27}"/>
              </a:ext>
            </a:extLst>
          </p:cNvPr>
          <p:cNvSpPr txBox="1"/>
          <p:nvPr/>
        </p:nvSpPr>
        <p:spPr>
          <a:xfrm>
            <a:off x="1167409" y="2240771"/>
            <a:ext cx="8901265"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400" b="1">
                <a:solidFill>
                  <a:srgbClr val="55565A"/>
                </a:solidFill>
                <a:latin typeface="Arial" panose="020B0604020202020204" pitchFamily="34" charset="0"/>
                <a:cs typeface="Arial" panose="020B0604020202020204" pitchFamily="34" charset="0"/>
              </a:rPr>
              <a:t>Schlüssel zum Erfolg</a:t>
            </a:r>
            <a:r>
              <a:rPr lang="de-DE" sz="2400">
                <a:solidFill>
                  <a:srgbClr val="55565A"/>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dirty="0">
              <a:cs typeface="Calibri"/>
            </a:endParaRPr>
          </a:p>
          <a:p>
            <a:pPr marL="342900" indent="-342900">
              <a:buFont typeface="Arial" panose="020B0604020202020204" pitchFamily="34" charset="0"/>
              <a:buChar char="•"/>
            </a:pPr>
            <a:r>
              <a:rPr lang="de-DE" sz="2400">
                <a:solidFill>
                  <a:srgbClr val="55565A"/>
                </a:solidFill>
                <a:latin typeface="Arial"/>
                <a:cs typeface="Arial"/>
              </a:rPr>
              <a:t>Die Anwendung sozialer und emotionaler Kompetenzen</a:t>
            </a:r>
          </a:p>
          <a:p>
            <a:pPr marL="342900" indent="-342900">
              <a:buFont typeface="Arial" panose="020B0604020202020204" pitchFamily="34" charset="0"/>
              <a:buChar char="•"/>
            </a:pPr>
            <a:r>
              <a:rPr lang="de-DE" sz="2400">
                <a:solidFill>
                  <a:srgbClr val="55565A"/>
                </a:solidFill>
                <a:latin typeface="Arial"/>
                <a:cs typeface="Arial"/>
              </a:rPr>
              <a:t>Aufbau von Selbstwertgefühl und Selbstvertrauen</a:t>
            </a:r>
          </a:p>
          <a:p>
            <a:pPr marL="342900" indent="-342900">
              <a:buFont typeface="Arial" panose="020B0604020202020204" pitchFamily="34" charset="0"/>
              <a:buChar char="•"/>
            </a:pPr>
            <a:r>
              <a:rPr lang="de-DE" sz="2400">
                <a:solidFill>
                  <a:srgbClr val="55565A"/>
                </a:solidFill>
                <a:latin typeface="Arial" panose="020B0604020202020204" pitchFamily="34" charset="0"/>
                <a:cs typeface="Arial" panose="020B0604020202020204" pitchFamily="34" charset="0"/>
              </a:rPr>
              <a:t>Aufrechterhaltung einer gesunden, beziehungsorientierten Community</a:t>
            </a:r>
          </a:p>
          <a:p>
            <a:pPr marL="342900" indent="-342900">
              <a:buFont typeface="Arial" panose="020B0604020202020204" pitchFamily="34" charset="0"/>
              <a:buChar char="•"/>
            </a:pPr>
            <a:r>
              <a:rPr lang="de-DE" sz="2400">
                <a:solidFill>
                  <a:srgbClr val="55565A"/>
                </a:solidFill>
                <a:latin typeface="Arial" panose="020B0604020202020204" pitchFamily="34" charset="0"/>
                <a:cs typeface="Arial" panose="020B0604020202020204" pitchFamily="34" charset="0"/>
              </a:rPr>
              <a:t>Leos zur Führung befähigen</a:t>
            </a:r>
          </a:p>
        </p:txBody>
      </p:sp>
    </p:spTree>
    <p:extLst>
      <p:ext uri="{BB962C8B-B14F-4D97-AF65-F5344CB8AC3E}">
        <p14:creationId xmlns:p14="http://schemas.microsoft.com/office/powerpoint/2010/main" val="304324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056D9397-8354-2540-BA75-4F5FFA8E2948}"/>
              </a:ext>
            </a:extLst>
          </p:cNvPr>
          <p:cNvSpPr/>
          <p:nvPr/>
        </p:nvSpPr>
        <p:spPr>
          <a:xfrm>
            <a:off x="-24467" y="0"/>
            <a:ext cx="12216467"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7</a:t>
            </a:fld>
            <a:endParaRPr lang="en-US" sz="1000">
              <a:solidFill>
                <a:schemeClr val="bg1"/>
              </a:solidFill>
            </a:endParaRPr>
          </a:p>
        </p:txBody>
      </p:sp>
      <p:pic>
        <p:nvPicPr>
          <p:cNvPr id="13" name="Picture 12">
            <a:extLst>
              <a:ext uri="{FF2B5EF4-FFF2-40B4-BE49-F238E27FC236}">
                <a16:creationId xmlns:a16="http://schemas.microsoft.com/office/drawing/2014/main" id="{9D6A6404-0FEA-E14D-B18E-DBF2EA768FBC}"/>
              </a:ext>
            </a:extLst>
          </p:cNvPr>
          <p:cNvPicPr>
            <a:picLocks noChangeAspect="1"/>
          </p:cNvPicPr>
          <p:nvPr/>
        </p:nvPicPr>
        <p:blipFill rotWithShape="1">
          <a:blip r:embed="rId3"/>
          <a:srcRect l="68604" t="4387" r="-7305" b="37925"/>
          <a:stretch/>
        </p:blipFill>
        <p:spPr>
          <a:xfrm>
            <a:off x="-24467" y="-383650"/>
            <a:ext cx="3241800" cy="7248414"/>
          </a:xfrm>
          <a:prstGeom prst="rect">
            <a:avLst/>
          </a:prstGeom>
        </p:spPr>
      </p:pic>
      <p:sp>
        <p:nvSpPr>
          <p:cNvPr id="15" name="Background - Solid">
            <a:extLst>
              <a:ext uri="{FF2B5EF4-FFF2-40B4-BE49-F238E27FC236}">
                <a16:creationId xmlns:a16="http://schemas.microsoft.com/office/drawing/2014/main" id="{A6801EEA-EA15-4E48-AA33-B09FEAE42630}"/>
              </a:ext>
            </a:extLst>
          </p:cNvPr>
          <p:cNvSpPr/>
          <p:nvPr/>
        </p:nvSpPr>
        <p:spPr>
          <a:xfrm>
            <a:off x="932769" y="842127"/>
            <a:ext cx="10326461" cy="5173746"/>
          </a:xfrm>
          <a:prstGeom prst="rect">
            <a:avLst/>
          </a:prstGeom>
          <a:solidFill>
            <a:schemeClr val="bg1">
              <a:alpha val="93000"/>
            </a:schemeClr>
          </a:solidFill>
          <a:ln>
            <a:noFill/>
          </a:ln>
          <a:effectLst>
            <a:outerShdw blurRad="800100" sx="103000" sy="103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457200" rtlCol="0" anchor="ctr" anchorCtr="0"/>
          <a:lstStyle/>
          <a:p>
            <a:pPr algn="ctr">
              <a:spcAft>
                <a:spcPts val="600"/>
              </a:spcAft>
            </a:pPr>
            <a:endParaRPr lang="en-US" sz="3200" b="1" kern="0" dirty="0">
              <a:solidFill>
                <a:srgbClr val="55565A"/>
              </a:solidFill>
              <a:latin typeface="Arial" panose="020B0604020202020204" pitchFamily="34" charset="0"/>
              <a:cs typeface="Arial" panose="020B0604020202020204" pitchFamily="34" charset="0"/>
            </a:endParaRPr>
          </a:p>
          <a:p>
            <a:pPr>
              <a:lnSpc>
                <a:spcPct val="150000"/>
              </a:lnSpc>
              <a:spcAft>
                <a:spcPts val="600"/>
              </a:spcAft>
            </a:pPr>
            <a:r>
              <a:rPr lang="de-DE" sz="3200" b="1">
                <a:solidFill>
                  <a:srgbClr val="55565A"/>
                </a:solidFill>
                <a:latin typeface="Arial" panose="020B0604020202020204" pitchFamily="34" charset="0"/>
                <a:cs typeface="Arial" panose="020B0604020202020204" pitchFamily="34" charset="0"/>
              </a:rPr>
              <a:t>Soziales und emotionales Lernen</a:t>
            </a:r>
          </a:p>
          <a:p>
            <a:r>
              <a:rPr lang="de-DE" sz="2800">
                <a:solidFill>
                  <a:srgbClr val="55565A"/>
                </a:solidFill>
                <a:effectLst/>
                <a:latin typeface="Arial" panose="020B0604020202020204" pitchFamily="34" charset="0"/>
                <a:ea typeface="Calibri" panose="020F0502020204030204" pitchFamily="34" charset="0"/>
              </a:rPr>
              <a:t>Soziales und emotionales</a:t>
            </a:r>
            <a:r>
              <a:rPr lang="de-DE" sz="2800">
                <a:solidFill>
                  <a:srgbClr val="55565A"/>
                </a:solidFill>
                <a:latin typeface="Arial" panose="020B0604020202020204" pitchFamily="34" charset="0"/>
                <a:ea typeface="Calibri" panose="020F0502020204030204" pitchFamily="34" charset="0"/>
              </a:rPr>
              <a:t> L</a:t>
            </a:r>
            <a:r>
              <a:rPr lang="de-DE" sz="2800">
                <a:solidFill>
                  <a:srgbClr val="55565A"/>
                </a:solidFill>
                <a:effectLst/>
                <a:latin typeface="Arial" panose="020B0604020202020204" pitchFamily="34" charset="0"/>
                <a:ea typeface="Calibri" panose="020F0502020204030204" pitchFamily="34" charset="0"/>
              </a:rPr>
              <a:t>ernen (SEL) ist der Prozess, durch den alle Jugendlichen und Erwachsenen das Wissen, die Fähigkeiten und die Einstellungen erwerben und anwenden, um eine gesunde Identität zu entwickeln, mit Emotionen umzugehen und persönliche und kollektive Ziele zu erreichen, Empathie für andere zu empfinden und zu zeigen, unterstützende Beziehungen aufzubauen und zu pflegen und verantwortungsvolle und fürsorgliche Entscheidungen zu treffen.</a:t>
            </a:r>
          </a:p>
          <a:p>
            <a:endParaRPr lang="en-US" sz="2000" kern="0" dirty="0">
              <a:solidFill>
                <a:srgbClr val="55565A"/>
              </a:solidFill>
              <a:latin typeface="Arial" panose="020B0604020202020204" pitchFamily="34" charset="0"/>
              <a:cs typeface="Arial" panose="020B0604020202020204" pitchFamily="34" charset="0"/>
            </a:endParaRPr>
          </a:p>
          <a:p>
            <a:endParaRPr lang="en-US" sz="2000" kern="0" dirty="0">
              <a:solidFill>
                <a:srgbClr val="55565A"/>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CD4F7E07-5D0D-774D-8420-572867E8774F}"/>
              </a:ext>
            </a:extLst>
          </p:cNvPr>
          <p:cNvPicPr>
            <a:picLocks noChangeAspect="1"/>
          </p:cNvPicPr>
          <p:nvPr/>
        </p:nvPicPr>
        <p:blipFill rotWithShape="1">
          <a:blip r:embed="rId4"/>
          <a:srcRect l="15744" b="4901"/>
          <a:stretch/>
        </p:blipFill>
        <p:spPr>
          <a:xfrm rot="10800000">
            <a:off x="11200107" y="2473"/>
            <a:ext cx="991893" cy="1679305"/>
          </a:xfrm>
          <a:prstGeom prst="rect">
            <a:avLst/>
          </a:prstGeom>
        </p:spPr>
      </p:pic>
      <p:pic>
        <p:nvPicPr>
          <p:cNvPr id="10" name="Picture 9">
            <a:extLst>
              <a:ext uri="{FF2B5EF4-FFF2-40B4-BE49-F238E27FC236}">
                <a16:creationId xmlns:a16="http://schemas.microsoft.com/office/drawing/2014/main" id="{CB88B962-8309-5647-8809-D9885697940C}"/>
              </a:ext>
            </a:extLst>
          </p:cNvPr>
          <p:cNvPicPr>
            <a:picLocks noChangeAspect="1"/>
          </p:cNvPicPr>
          <p:nvPr/>
        </p:nvPicPr>
        <p:blipFill>
          <a:blip r:embed="rId5"/>
          <a:stretch>
            <a:fillRect/>
          </a:stretch>
        </p:blipFill>
        <p:spPr>
          <a:xfrm>
            <a:off x="9268825" y="5684138"/>
            <a:ext cx="1326937" cy="663469"/>
          </a:xfrm>
          <a:prstGeom prst="rect">
            <a:avLst/>
          </a:prstGeom>
        </p:spPr>
      </p:pic>
      <p:pic>
        <p:nvPicPr>
          <p:cNvPr id="2" name="Picture 1">
            <a:extLst>
              <a:ext uri="{FF2B5EF4-FFF2-40B4-BE49-F238E27FC236}">
                <a16:creationId xmlns:a16="http://schemas.microsoft.com/office/drawing/2014/main" id="{3BFBDE8A-7225-45D0-72AD-D48A4E665F26}"/>
              </a:ext>
            </a:extLst>
          </p:cNvPr>
          <p:cNvPicPr>
            <a:picLocks noChangeAspect="1"/>
          </p:cNvPicPr>
          <p:nvPr/>
        </p:nvPicPr>
        <p:blipFill>
          <a:blip r:embed="rId6"/>
          <a:stretch>
            <a:fillRect/>
          </a:stretch>
        </p:blipFill>
        <p:spPr>
          <a:xfrm>
            <a:off x="233909" y="123572"/>
            <a:ext cx="1558206" cy="1558206"/>
          </a:xfrm>
          <a:prstGeom prst="rect">
            <a:avLst/>
          </a:prstGeom>
        </p:spPr>
      </p:pic>
    </p:spTree>
    <p:extLst>
      <p:ext uri="{BB962C8B-B14F-4D97-AF65-F5344CB8AC3E}">
        <p14:creationId xmlns:p14="http://schemas.microsoft.com/office/powerpoint/2010/main" val="316922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0"/>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0"/>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8</a:t>
            </a:fld>
            <a:endParaRPr lang="en-US" sz="100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585627" y="494176"/>
            <a:ext cx="9922439" cy="68338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de-DE" sz="3200">
                <a:solidFill>
                  <a:srgbClr val="55565A"/>
                </a:solidFill>
                <a:latin typeface="Arial"/>
                <a:ea typeface="ヒラギノ角ゴ Pro W3"/>
                <a:cs typeface="Arial"/>
              </a:rPr>
              <a:t>Aufbau einer beziehungsorientierten Community</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pic>
        <p:nvPicPr>
          <p:cNvPr id="2" name="Picture 1">
            <a:extLst>
              <a:ext uri="{FF2B5EF4-FFF2-40B4-BE49-F238E27FC236}">
                <a16:creationId xmlns:a16="http://schemas.microsoft.com/office/drawing/2014/main" id="{B618CFFB-1030-0070-5503-E31FA4CFC1DA}"/>
              </a:ext>
            </a:extLst>
          </p:cNvPr>
          <p:cNvPicPr>
            <a:picLocks noChangeAspect="1"/>
          </p:cNvPicPr>
          <p:nvPr/>
        </p:nvPicPr>
        <p:blipFill>
          <a:blip r:embed="rId5"/>
          <a:stretch>
            <a:fillRect/>
          </a:stretch>
        </p:blipFill>
        <p:spPr>
          <a:xfrm>
            <a:off x="10570930" y="210754"/>
            <a:ext cx="1558206" cy="1558206"/>
          </a:xfrm>
          <a:prstGeom prst="rect">
            <a:avLst/>
          </a:prstGeom>
        </p:spPr>
      </p:pic>
      <p:sp>
        <p:nvSpPr>
          <p:cNvPr id="3" name="TextBox 2">
            <a:extLst>
              <a:ext uri="{FF2B5EF4-FFF2-40B4-BE49-F238E27FC236}">
                <a16:creationId xmlns:a16="http://schemas.microsoft.com/office/drawing/2014/main" id="{6F4A9A75-8936-CCEF-4250-9BA6FF58BA43}"/>
              </a:ext>
            </a:extLst>
          </p:cNvPr>
          <p:cNvSpPr txBox="1"/>
          <p:nvPr/>
        </p:nvSpPr>
        <p:spPr>
          <a:xfrm>
            <a:off x="852754" y="1583053"/>
            <a:ext cx="8578922" cy="3108543"/>
          </a:xfrm>
          <a:prstGeom prst="rect">
            <a:avLst/>
          </a:prstGeom>
          <a:noFill/>
        </p:spPr>
        <p:txBody>
          <a:bodyPr wrap="square" rtlCol="0">
            <a:spAutoFit/>
          </a:bodyPr>
          <a:lstStyle/>
          <a:p>
            <a:r>
              <a:rPr lang="de-DE" sz="2800">
                <a:solidFill>
                  <a:srgbClr val="55565A"/>
                </a:solidFill>
                <a:latin typeface="Arial" panose="020B0604020202020204" pitchFamily="34" charset="0"/>
                <a:cs typeface="Arial" panose="020B0604020202020204" pitchFamily="34" charset="0"/>
              </a:rPr>
              <a:t>Was ist eine auf Beziehungen ausgerichtete Community? </a:t>
            </a:r>
          </a:p>
          <a:p>
            <a:pPr marL="285750" indent="-285750">
              <a:buFont typeface="Arial" panose="020B0604020202020204" pitchFamily="34" charset="0"/>
              <a:buChar char="•"/>
            </a:pPr>
            <a:r>
              <a:rPr lang="de-DE" sz="2800">
                <a:solidFill>
                  <a:srgbClr val="55565A"/>
                </a:solidFill>
                <a:latin typeface="Arial" panose="020B0604020202020204" pitchFamily="34" charset="0"/>
                <a:cs typeface="Arial" panose="020B0604020202020204" pitchFamily="34" charset="0"/>
              </a:rPr>
              <a:t>Aufbau einer Community durch die Schaffung eines sicheren, fürsorglichen, kooperativen und gut geführten Umfelds. </a:t>
            </a:r>
          </a:p>
          <a:p>
            <a:pPr marL="285750" indent="-285750">
              <a:buFont typeface="Arial" panose="020B0604020202020204" pitchFamily="34" charset="0"/>
              <a:buChar char="•"/>
            </a:pPr>
            <a:r>
              <a:rPr lang="de-DE" sz="2800">
                <a:solidFill>
                  <a:srgbClr val="55565A"/>
                </a:solidFill>
                <a:latin typeface="Arial" panose="020B0604020202020204" pitchFamily="34" charset="0"/>
                <a:cs typeface="Arial" panose="020B0604020202020204" pitchFamily="34" charset="0"/>
              </a:rPr>
              <a:t>Ein Ort, an dem sich jeder gesehen, gehört, gekannt, wertgeschätzt und umsorgt fühlt. </a:t>
            </a:r>
          </a:p>
          <a:p>
            <a:pPr marL="285750" indent="-285750">
              <a:buFont typeface="Arial" panose="020B0604020202020204" pitchFamily="34" charset="0"/>
              <a:buChar char="•"/>
            </a:pPr>
            <a:endParaRPr lang="en-US" sz="2800" dirty="0">
              <a:solidFill>
                <a:srgbClr val="55565A"/>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24E2DB7-0A0A-EE3B-22F9-9BEFAD11DAEF}"/>
              </a:ext>
            </a:extLst>
          </p:cNvPr>
          <p:cNvSpPr txBox="1"/>
          <p:nvPr/>
        </p:nvSpPr>
        <p:spPr>
          <a:xfrm>
            <a:off x="8991600" y="6277914"/>
            <a:ext cx="1981200" cy="369332"/>
          </a:xfrm>
          <a:prstGeom prst="rect">
            <a:avLst/>
          </a:prstGeom>
          <a:noFill/>
        </p:spPr>
        <p:txBody>
          <a:bodyPr wrap="square" rtlCol="0">
            <a:spAutoFit/>
          </a:bodyPr>
          <a:lstStyle/>
          <a:p>
            <a:r>
              <a:rPr lang="de-DE">
                <a:solidFill>
                  <a:srgbClr val="55565A"/>
                </a:solidFill>
                <a:latin typeface="Arial" panose="020B0604020202020204" pitchFamily="34" charset="0"/>
                <a:cs typeface="Arial" panose="020B0604020202020204" pitchFamily="34" charset="0"/>
              </a:rPr>
              <a:t>Gemäß</a:t>
            </a:r>
          </a:p>
        </p:txBody>
      </p:sp>
      <p:pic>
        <p:nvPicPr>
          <p:cNvPr id="6" name="Picture 5" descr="A logo for lions quest&#10;&#10;Description automatically generated">
            <a:extLst>
              <a:ext uri="{FF2B5EF4-FFF2-40B4-BE49-F238E27FC236}">
                <a16:creationId xmlns:a16="http://schemas.microsoft.com/office/drawing/2014/main" id="{84D74C61-CABA-EF6F-2573-7B0BC786E2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6988" y="5403273"/>
            <a:ext cx="1685011" cy="1454726"/>
          </a:xfrm>
          <a:prstGeom prst="rect">
            <a:avLst/>
          </a:prstGeom>
        </p:spPr>
      </p:pic>
    </p:spTree>
    <p:extLst>
      <p:ext uri="{BB962C8B-B14F-4D97-AF65-F5344CB8AC3E}">
        <p14:creationId xmlns:p14="http://schemas.microsoft.com/office/powerpoint/2010/main" val="1785588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3B4AF208-E71A-3142-BB1D-5547209A6BD3}"/>
              </a:ext>
            </a:extLst>
          </p:cNvPr>
          <p:cNvPicPr>
            <a:picLocks noChangeAspect="1"/>
          </p:cNvPicPr>
          <p:nvPr/>
        </p:nvPicPr>
        <p:blipFill>
          <a:blip r:embed="rId3"/>
          <a:stretch>
            <a:fillRect/>
          </a:stretch>
        </p:blipFill>
        <p:spPr>
          <a:xfrm>
            <a:off x="19792" y="0"/>
            <a:ext cx="12172208" cy="6858000"/>
          </a:xfrm>
          <a:prstGeom prst="rect">
            <a:avLst/>
          </a:prstGeom>
        </p:spPr>
      </p:pic>
      <p:sp>
        <p:nvSpPr>
          <p:cNvPr id="10" name="Body Copy">
            <a:extLst>
              <a:ext uri="{FF2B5EF4-FFF2-40B4-BE49-F238E27FC236}">
                <a16:creationId xmlns:a16="http://schemas.microsoft.com/office/drawing/2014/main" id="{C9FC845C-3EEC-6F40-A790-5F0FEAB72A1D}"/>
              </a:ext>
            </a:extLst>
          </p:cNvPr>
          <p:cNvSpPr txBox="1">
            <a:spLocks/>
          </p:cNvSpPr>
          <p:nvPr/>
        </p:nvSpPr>
        <p:spPr>
          <a:xfrm>
            <a:off x="1562479" y="4409010"/>
            <a:ext cx="8778610" cy="671179"/>
          </a:xfrm>
          <a:prstGeom prst="rect">
            <a:avLst/>
          </a:prstGeom>
        </p:spPr>
        <p:txBody>
          <a:bodyPr anchor="b" anchorCtr="0"/>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buSzPct val="120000"/>
            </a:pPr>
            <a:r>
              <a:rPr lang="de-DE" sz="4000">
                <a:solidFill>
                  <a:schemeClr val="bg1">
                    <a:alpha val="99000"/>
                  </a:schemeClr>
                </a:solidFill>
                <a:latin typeface="Arial Black" panose="020B0604020202020204" pitchFamily="34" charset="0"/>
                <a:ea typeface="Arial" charset="0"/>
                <a:cs typeface="Arial Black" panose="020B0604020202020204" pitchFamily="34" charset="0"/>
              </a:rPr>
              <a:t>Wie man eine beziehungsorientierte Community schafft</a:t>
            </a: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9</a:t>
            </a:fld>
            <a:endParaRPr lang="en-US" sz="1000">
              <a:solidFill>
                <a:srgbClr val="55565A"/>
              </a:solidFill>
            </a:endParaRPr>
          </a:p>
        </p:txBody>
      </p:sp>
      <p:pic>
        <p:nvPicPr>
          <p:cNvPr id="11" name="Picture 10">
            <a:extLst>
              <a:ext uri="{FF2B5EF4-FFF2-40B4-BE49-F238E27FC236}">
                <a16:creationId xmlns:a16="http://schemas.microsoft.com/office/drawing/2014/main" id="{C2E1B497-6D08-784F-9F6E-6DF429E30806}"/>
              </a:ext>
            </a:extLst>
          </p:cNvPr>
          <p:cNvPicPr>
            <a:picLocks noChangeAspect="1"/>
          </p:cNvPicPr>
          <p:nvPr/>
        </p:nvPicPr>
        <p:blipFill>
          <a:blip r:embed="rId4"/>
          <a:stretch>
            <a:fillRect/>
          </a:stretch>
        </p:blipFill>
        <p:spPr>
          <a:xfrm>
            <a:off x="1706694" y="1188982"/>
            <a:ext cx="2113397" cy="2113397"/>
          </a:xfrm>
          <a:prstGeom prst="rect">
            <a:avLst/>
          </a:prstGeom>
        </p:spPr>
      </p:pic>
    </p:spTree>
    <p:extLst>
      <p:ext uri="{BB962C8B-B14F-4D97-AF65-F5344CB8AC3E}">
        <p14:creationId xmlns:p14="http://schemas.microsoft.com/office/powerpoint/2010/main" val="3725290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Leo Theme</Template>
  <TotalTime>559</TotalTime>
  <Words>2948</Words>
  <Application>Microsoft Office PowerPoint</Application>
  <PresentationFormat>Widescreen</PresentationFormat>
  <Paragraphs>235</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Arial Black</vt:lpstr>
      <vt:lpstr>Arial,Sans-Serif</vt:lpstr>
      <vt:lpstr>Calibri</vt:lpstr>
      <vt:lpstr>Calibri Light</vt:lpstr>
      <vt:lpstr>Courier New</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Nadeau, Melissa</dc:creator>
  <cp:lastModifiedBy>Christensen, Ashley</cp:lastModifiedBy>
  <cp:revision>257</cp:revision>
  <dcterms:created xsi:type="dcterms:W3CDTF">2021-12-09T21:46:32Z</dcterms:created>
  <dcterms:modified xsi:type="dcterms:W3CDTF">2024-04-01T19:20:40Z</dcterms:modified>
</cp:coreProperties>
</file>