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fi-FI" sz="2400" b="1" dirty="0">
              <a:solidFill>
                <a:schemeClr val="bg1"/>
              </a:solidFill>
              <a:latin typeface="Arial" panose="020B0604020202020204" pitchFamily="34" charset="0"/>
              <a:ea typeface="Arial" charset="0"/>
              <a:cs typeface="Arial" panose="020B0604020202020204" pitchFamily="34" charset="0"/>
            </a:rPr>
            <a:t>Ei puhelimia kokouksissa</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fi-FI" sz="2800" b="1" dirty="0">
              <a:solidFill>
                <a:schemeClr val="bg1"/>
              </a:solidFill>
              <a:latin typeface="Arial" panose="020B0604020202020204" pitchFamily="34" charset="0"/>
              <a:ea typeface="Arial" charset="0"/>
              <a:cs typeface="Arial" panose="020B0604020202020204" pitchFamily="34" charset="0"/>
            </a:rPr>
            <a:t>Ota </a:t>
          </a:r>
          <a:r>
            <a:rPr lang="fi-FI" sz="2400" b="1" dirty="0">
              <a:solidFill>
                <a:schemeClr val="bg1"/>
              </a:solidFill>
              <a:latin typeface="Arial" panose="020B0604020202020204" pitchFamily="34" charset="0"/>
              <a:ea typeface="Arial" charset="0"/>
              <a:cs typeface="Arial" panose="020B0604020202020204" pitchFamily="34" charset="0"/>
            </a:rPr>
            <a:t>katse-kontakti</a:t>
          </a:r>
          <a:endParaRPr lang="fi-FI" sz="2800" b="1" dirty="0">
            <a:solidFill>
              <a:schemeClr val="bg1"/>
            </a:solidFill>
            <a:latin typeface="Arial" panose="020B0604020202020204" pitchFamily="34" charset="0"/>
            <a:ea typeface="Arial" charset="0"/>
            <a:cs typeface="Arial" panose="020B0604020202020204" pitchFamily="34" charset="0"/>
          </a:endParaRP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fi-FI" sz="2400" b="1" dirty="0">
              <a:solidFill>
                <a:schemeClr val="bg1"/>
              </a:solidFill>
              <a:latin typeface="Arial" panose="020B0604020202020204" pitchFamily="34" charset="0"/>
              <a:ea typeface="Arial" charset="0"/>
              <a:cs typeface="Arial" panose="020B0604020202020204" pitchFamily="34" charset="0"/>
            </a:rPr>
            <a:t>Esitä kysymyksiä</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fi-FI" sz="2800" b="1">
              <a:solidFill>
                <a:schemeClr val="bg1"/>
              </a:solidFill>
              <a:latin typeface="Arial" panose="020B0604020202020204" pitchFamily="34" charset="0"/>
              <a:ea typeface="Arial" charset="0"/>
              <a:cs typeface="Arial" panose="020B0604020202020204" pitchFamily="34" charset="0"/>
            </a:rPr>
            <a:t>Seuraa kokouksen asialistaa</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custLinFactNeighborX="22013" custLinFactNeighborY="1148">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fi-FI" sz="2400" b="1" kern="1200" dirty="0">
              <a:solidFill>
                <a:schemeClr val="bg1"/>
              </a:solidFill>
              <a:latin typeface="Arial" panose="020B0604020202020204" pitchFamily="34" charset="0"/>
              <a:ea typeface="Arial" charset="0"/>
              <a:cs typeface="Arial" panose="020B0604020202020204" pitchFamily="34" charset="0"/>
            </a:rPr>
            <a:t>Ei puhelimia kokouksissa</a:t>
          </a:r>
        </a:p>
      </dsp:txBody>
      <dsp:txXfrm>
        <a:off x="466357" y="2468516"/>
        <a:ext cx="2236553" cy="2236553"/>
      </dsp:txXfrm>
    </dsp:sp>
    <dsp:sp modelId="{FF8100D5-4799-2C40-B24A-F47DE961F212}">
      <dsp:nvSpPr>
        <dsp:cNvPr id="0" name=""/>
        <dsp:cNvSpPr/>
      </dsp:nvSpPr>
      <dsp:spPr>
        <a:xfrm>
          <a:off x="2672775" y="2041622"/>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i-FI" sz="2800" b="1" kern="1200" dirty="0">
              <a:solidFill>
                <a:schemeClr val="bg1"/>
              </a:solidFill>
              <a:latin typeface="Arial" panose="020B0604020202020204" pitchFamily="34" charset="0"/>
              <a:ea typeface="Arial" charset="0"/>
              <a:cs typeface="Arial" panose="020B0604020202020204" pitchFamily="34" charset="0"/>
            </a:rPr>
            <a:t>Ota </a:t>
          </a:r>
          <a:r>
            <a:rPr lang="fi-FI" sz="2400" b="1" kern="1200" dirty="0">
              <a:solidFill>
                <a:schemeClr val="bg1"/>
              </a:solidFill>
              <a:latin typeface="Arial" panose="020B0604020202020204" pitchFamily="34" charset="0"/>
              <a:ea typeface="Arial" charset="0"/>
              <a:cs typeface="Arial" panose="020B0604020202020204" pitchFamily="34" charset="0"/>
            </a:rPr>
            <a:t>katse-kontakti</a:t>
          </a:r>
          <a:endParaRPr lang="fi-FI" sz="2800" b="1" kern="1200" dirty="0">
            <a:solidFill>
              <a:schemeClr val="bg1"/>
            </a:solidFill>
            <a:latin typeface="Arial" panose="020B0604020202020204" pitchFamily="34" charset="0"/>
            <a:ea typeface="Arial" charset="0"/>
            <a:cs typeface="Arial" panose="020B0604020202020204" pitchFamily="34" charset="0"/>
          </a:endParaRPr>
        </a:p>
      </dsp:txBody>
      <dsp:txXfrm>
        <a:off x="3135980" y="2504827"/>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fi-FI" sz="2400" b="1" kern="1200" dirty="0">
              <a:solidFill>
                <a:schemeClr val="bg1"/>
              </a:solidFill>
              <a:latin typeface="Arial" panose="020B0604020202020204" pitchFamily="34" charset="0"/>
              <a:ea typeface="Arial" charset="0"/>
              <a:cs typeface="Arial" panose="020B0604020202020204" pitchFamily="34" charset="0"/>
            </a:rPr>
            <a:t>Esitä kysymyksiä</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fi-FI" sz="2800" b="1" kern="1200">
              <a:solidFill>
                <a:schemeClr val="bg1"/>
              </a:solidFill>
              <a:latin typeface="Arial" panose="020B0604020202020204" pitchFamily="34" charset="0"/>
              <a:ea typeface="Arial" charset="0"/>
              <a:cs typeface="Arial" panose="020B0604020202020204" pitchFamily="34" charset="0"/>
            </a:rPr>
            <a:t>Seuraa kokouksen asialistaa</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srgbClr val="FF0000"/>
                </a:solidFill>
                <a:latin typeface="Arial" panose="020B0604020202020204" pitchFamily="34" charset="0"/>
                <a:ea typeface="ＭＳ Ｐゴシック" pitchFamily="34" charset="-128"/>
                <a:cs typeface="Arial" panose="020B0604020202020204" pitchFamily="34" charset="0"/>
              </a:rPr>
              <a:t>Kouluttajalle: </a:t>
            </a:r>
            <a:r>
              <a:rPr lang="fi-FI" sz="1200">
                <a:solidFill>
                  <a:schemeClr val="tx1"/>
                </a:solidFill>
                <a:latin typeface="Arial" panose="020B0604020202020204" pitchFamily="34" charset="0"/>
                <a:ea typeface="ＭＳ Ｐゴシック" pitchFamily="34" charset="-128"/>
                <a:cs typeface="Arial" panose="020B0604020202020204" pitchFamily="34" charset="0"/>
              </a:rPr>
              <a:t>Lions International on suunnitellut tämän perehdytyksen ja koulutusohjelman leoneuvojille, jotka ovat uusia tehtävässään tai jotka eivät ole koskaan saaneet virallista perehdytystä leoneuvojan tehtävään. Vaikka tämä koulutus ei varmasti kata kaikkea, mikä liittyy leoneuvojana toimimiseen, se tarjoaa perustyökalut, joita tarvitaan viran tehtävien menestyksekkääseen suorittamiseen.</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Arial" panose="020B0604020202020204" pitchFamily="34" charset="0"/>
                <a:ea typeface="ＭＳ Ｐゴシック" pitchFamily="34" charset="-128"/>
                <a:cs typeface="Arial" panose="020B0604020202020204" pitchFamily="34" charset="0"/>
              </a:rPr>
              <a:t>Tämä koulutus tulisi toteuttaa lionkouluttajan, kt. piirin tai moninkertaispiirin leojohtajan, kokeneen ja resursseihin sekä Lions Internationalin sääntöihin perehtyneen leoneuvojan, tai Lions Internationalin </a:t>
            </a:r>
            <a:r>
              <a:rPr lang="fi-FI" sz="1200" baseline="0">
                <a:solidFill>
                  <a:srgbClr val="FF0000"/>
                </a:solidFill>
                <a:latin typeface="Arial" panose="020B0604020202020204" pitchFamily="34" charset="0"/>
                <a:ea typeface="ＭＳ Ｐゴシック" pitchFamily="34" charset="-128"/>
                <a:cs typeface="Arial" panose="020B0604020202020204" pitchFamily="34" charset="0"/>
              </a:rPr>
              <a:t>Instituutin tai Lionien virallisen pätevöitymisohjelman </a:t>
            </a:r>
            <a:r>
              <a:rPr lang="fi-FI" sz="1200">
                <a:latin typeface="Arial" panose="020B0604020202020204" pitchFamily="34" charset="0"/>
                <a:ea typeface="ＭＳ Ｐゴシック" pitchFamily="34" charset="-128"/>
                <a:cs typeface="Arial" panose="020B0604020202020204" pitchFamily="34" charset="0"/>
              </a:rPr>
              <a:t>suorittaneen ja leoklubiohjelmaan perehtyneen lionkouluttajan valvomana</a:t>
            </a:r>
            <a:r>
              <a:rPr lang="fi-FI" sz="1200">
                <a:solidFill>
                  <a:schemeClr val="tx1"/>
                </a:solidFill>
                <a:latin typeface="Arial" panose="020B0604020202020204" pitchFamily="34" charset="0"/>
                <a:ea typeface="ＭＳ Ｐゴシック" pitchFamily="34" charset="-128"/>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Tutkimukset vahvistavat, että suhteisiin keskittyvä yhteisö lisää nuorten kykyä oppia akateemisesti sekä menestyä sosiaalisesti ja tunne-elämän tasolla. </a:t>
            </a:r>
          </a:p>
          <a:p>
            <a:endParaRPr lang="en-US" dirty="0"/>
          </a:p>
          <a:p>
            <a:pPr marL="457200" indent="-45720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Tervehdi jokaista nuorta, ja kysy heiltä lyhyesti kuulumisia joka kerta kun kokoonnutte. Jo pelkkä peukku ylös tai peukku alas palautteen kysyminen leoilta voi saada heidät tuntemaan itsensä nähdyksi. </a:t>
            </a:r>
          </a:p>
          <a:p>
            <a:pPr marL="457200" indent="-45720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Perustakaa yhteiset säännöt, joita noudatatte kokouksissa ja kaikessa yhdessäolossa. Anna leojen laatia säännöt perustuen heidän tarpeisiinsa tulla kunnioitetuksi, arvostetuksi, ja jotta he tuntevat kuuluvansa yhteisöön.</a:t>
            </a:r>
          </a:p>
          <a:p>
            <a:pPr marL="457200" indent="-45720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Aina kun leot työskentelevät projektin parissa tai suunnittelevat palvelua, varmista, että jokainen nuori ottaa osaa omien mieltymystensä ja kykyjensä perusteella.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solidFill>
                  <a:schemeClr val="tx1"/>
                </a:solidFill>
              </a:rPr>
              <a:t>Verkkosivuiltamme lionsclubs.org löytyvät leokoulutukset sisältävät esimerkkejä yhteishengen rakentamisen ja tutustumisen aktiviteeteista.</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55565A"/>
                </a:solidFill>
                <a:latin typeface="Arial" panose="020B0604020202020204" pitchFamily="34" charset="0"/>
                <a:cs typeface="Arial" panose="020B0604020202020204" pitchFamily="34" charset="0"/>
              </a:rPr>
              <a:t>Luo mahdollisuuksia Leojen yhdistymiseen ja tutustumiseen toisiinsa: käytä energisoivia aktiviteetteja ja tutustumisleikkejä, jotka auttavat heitä luomaan yhteyksiä, löytämään yhteisiä asioita, saamaan uusia ystäviä sekä oppimaan uusia asioita toisista, jotka auttavat heitä laajentamaan "ystäväpiiriään".</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a:solidFill>
                  <a:srgbClr val="55565A"/>
                </a:solidFill>
              </a:rPr>
              <a:t>Tässä ehdotuksia siitä, miten voitte käynnistää leovuoden inklusiivisella tavalla: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rPr>
              <a:t>Auta leoja tutustumaan toisiinsa ja sinuun! – tiimien rakentamispelien ja aktiviteettien avulla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rPr>
              <a:t>Luokaa yhdessä säännöt ja yhteinen sopimus ryhmässä toimimisesta Pyri saamaan leot kertomaan mitä sääntöjä he haluaisivat ryhmässä noudatettavan, pitäen leoklubiohjelman sääntöä ja ohjesääntöjä ohjenuorana</a:t>
            </a:r>
          </a:p>
          <a:p>
            <a:pPr marL="171450" indent="-171450">
              <a:buFont typeface="Arial" panose="020B0604020202020204" pitchFamily="34" charset="0"/>
              <a:buChar char="•"/>
            </a:pPr>
            <a:r>
              <a:rPr lang="fi-FI" sz="1200">
                <a:solidFill>
                  <a:srgbClr val="55565A"/>
                </a:solidFill>
              </a:rPr>
              <a:t>Kerro leoklubiohjelman historiasta ja opeta leojen motto (löytyy leoneuvojan koulutuksen moduulista 1)</a:t>
            </a:r>
          </a:p>
          <a:p>
            <a:pPr marL="171450" indent="-171450">
              <a:buFont typeface="Arial" panose="020B0604020202020204" pitchFamily="34" charset="0"/>
              <a:buChar char="•"/>
            </a:pPr>
            <a:r>
              <a:rPr lang="fi-FI" sz="1200">
                <a:solidFill>
                  <a:srgbClr val="55565A"/>
                </a:solidFill>
              </a:rPr>
              <a:t>Jos virkailijoita ei vielä ole valittu, valitkaa/nimetkää virkailjat ja heille koulutukset </a:t>
            </a:r>
          </a:p>
          <a:p>
            <a:pPr marL="171450" indent="-171450">
              <a:buFont typeface="Arial" panose="020B0604020202020204" pitchFamily="34" charset="0"/>
              <a:buChar char="•"/>
            </a:pPr>
            <a:r>
              <a:rPr lang="fi-FI" sz="1200">
                <a:solidFill>
                  <a:srgbClr val="55565A"/>
                </a:solidFill>
              </a:rPr>
              <a:t>Keskustelkaa siitä, mitä he haluaisivat tehdä tänä vuonna -- aloittakaa toimikunnista ja työryhmistä eri palveluaktiviteeteille ja varainkeruulle</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b="0" i="0">
                <a:solidFill>
                  <a:srgbClr val="000000"/>
                </a:solidFill>
                <a:latin typeface="Calibri" panose="020F0502020204030204" pitchFamily="34" charset="0"/>
              </a:rPr>
              <a:t>Leot johtavat ja neuvojat auttavat heitä siinä. Lionien ja leojen välinen positiivinen yhteistyö verkkosivu osoitteessa lionsclubs.org selittää, miksi lionien ja leojen tulee työskennellä yhdessä, ja antaa esimerkkejä heidän välisestä yhteistyöstä.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fi-FI">
                <a:solidFill>
                  <a:srgbClr val="55565A"/>
                </a:solidFill>
                <a:latin typeface="Arial"/>
                <a:cs typeface="Arial"/>
              </a:rPr>
              <a:t>Varmista, että jokaisella on tehtävä tai tarkoitus -- tunnista taidot ja rohkaise niiden käyttämistä</a:t>
            </a:r>
          </a:p>
          <a:p>
            <a:pPr marL="285750" indent="-28575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Suunnittele toivelista vuodelle ja rohkaise leoja päättämään heidän omasta suunnastaan</a:t>
            </a:r>
          </a:p>
          <a:p>
            <a:pPr marL="285750" indent="-28575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Anna jokaiselle mahdollisuus puhua, ml. lionit -- auta heitä mukaan tekemään yhteistyötä</a:t>
            </a:r>
          </a:p>
          <a:p>
            <a:pPr marL="285750" indent="-285750">
              <a:buFont typeface="Arial" panose="020B0604020202020204" pitchFamily="34" charset="0"/>
              <a:buChar char="•"/>
            </a:pPr>
            <a:r>
              <a:rPr lang="fi-FI">
                <a:solidFill>
                  <a:srgbClr val="55565A"/>
                </a:solidFill>
                <a:latin typeface="Arial"/>
                <a:cs typeface="Arial"/>
              </a:rPr>
              <a:t>Kuuntele uusia ideoita</a:t>
            </a:r>
          </a:p>
          <a:p>
            <a:pPr marL="285750" indent="-285750">
              <a:buFont typeface="Arial" panose="020B0604020202020204" pitchFamily="34" charset="0"/>
              <a:buChar char="•"/>
            </a:pPr>
            <a:r>
              <a:rPr lang="fi-FI">
                <a:solidFill>
                  <a:srgbClr val="55565A"/>
                </a:solidFill>
                <a:latin typeface="Arial"/>
                <a:cs typeface="Arial"/>
              </a:rPr>
              <a:t>Anna heidän epäonnistua ja saata heidät vastuuseen</a:t>
            </a:r>
          </a:p>
          <a:p>
            <a:pPr marL="285750" indent="-28575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Anna välitöntä palautetta  </a:t>
            </a:r>
          </a:p>
          <a:p>
            <a:pPr marL="285750" indent="-28575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Aseta odotukset  </a:t>
            </a:r>
          </a:p>
          <a:p>
            <a:pPr marL="285750" indent="-285750">
              <a:buFont typeface="Arial" panose="020B0604020202020204" pitchFamily="34" charset="0"/>
              <a:buChar char="•"/>
            </a:pPr>
            <a:r>
              <a:rPr lang="fi-FI" sz="1200">
                <a:solidFill>
                  <a:srgbClr val="55565A"/>
                </a:solidFill>
                <a:latin typeface="Arial" panose="020B0604020202020204" pitchFamily="34" charset="0"/>
                <a:cs typeface="Arial" panose="020B0604020202020204" pitchFamily="34" charset="0"/>
              </a:rPr>
              <a:t>Päättäkää miten viestitte -- tekstiviesten vai sähköpostitse? Kuinka usein toimikuntien/ryhmien tulisi tavata ja voidaanko osa työstä tehdä etänä? Miten he haluavat vastaanottaa muistutukset?</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i-FI">
                <a:solidFill>
                  <a:schemeClr val="tx1"/>
                </a:solidFill>
                <a:latin typeface="Arial" panose="020B0604020202020204" pitchFamily="34" charset="0"/>
                <a:cs typeface="Arial" panose="020B0604020202020204" pitchFamily="34" charset="0"/>
              </a:rPr>
              <a:t>Leoneuvoja vastasivat kyselytutkimuksessa useisiin kysymyksiin, ja seuraavilla dioilla on koottu heidän vinkkinsä ilmapiirin luomisesta, yhteistyöstä ryhmissä, aktiivisesta kuuntelemisesta ja palvelujohtamisesta.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latin typeface="Arial" charset="0"/>
                <a:ea typeface="+mn-ea"/>
                <a:cs typeface="Arial" charset="0"/>
              </a:rPr>
              <a:t>Tämä on leojen kokous, joten anna heidän johtaa sitä mielensä mukaan, miten he sopivat vuoden alussa, ja miten sääntä ja ohjesääntö antavat myöden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latin typeface="Arial" charset="0"/>
                <a:ea typeface="+mn-ea"/>
                <a:cs typeface="Arial" charset="0"/>
              </a:rPr>
              <a:t>Luo neutraali tunnelma, jotta kaikki tuntevat itsensä tervetulleeksi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latin typeface="Arial" charset="0"/>
                <a:ea typeface="+mn-ea"/>
                <a:cs typeface="Arial" charset="0"/>
              </a:rPr>
              <a:t>Anna tilaa avoimelle keskustelulle -- älä yritä johtaa keskustelua liikaa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latin typeface="Arial" charset="0"/>
                <a:ea typeface="+mn-ea"/>
                <a:cs typeface="Arial" charset="0"/>
              </a:rPr>
              <a:t>Pitäkää hauskaa! Tämä voi tarkoittaa ruuan tarjoamista, kokousten aloittamista jäänmurtajien kanssa ja erilaisia leikkejä.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55565A"/>
                </a:solidFill>
                <a:latin typeface="Arial" charset="0"/>
                <a:ea typeface="+mn-ea"/>
                <a:cs typeface="Arial" charset="0"/>
              </a:rPr>
              <a:t>Järjestäkää vuoden päätteeksi juhla, jossa kertaatte onnistumisianne. Läpi vuoden leot voivat saada esim. arpalipukkeita esimerkillisestä toiminnasta ja osallistua niillä arvontaan päättäjäisissä.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Voitte perustaa ryhmiä palvelun ja varainhankinta-aktiviteettien suunnitteluun ja keskusteluihin kokouksissa</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Valitkaa tapa, jolla muodostatte ryhmiä </a:t>
            </a:r>
          </a:p>
          <a:p>
            <a:pPr marL="742950" lvl="1" indent="-285750" algn="l" rtl="0" fontAlgn="base">
              <a:buFont typeface="Arial" panose="020B0604020202020204" pitchFamily="34" charset="0"/>
              <a:buChar char="•"/>
            </a:pPr>
            <a:r>
              <a:rPr lang="fi-FI" sz="1800" b="0" i="0">
                <a:solidFill>
                  <a:srgbClr val="000000"/>
                </a:solidFill>
                <a:latin typeface="Calibri" panose="020F0502020204030204" pitchFamily="34" charset="0"/>
              </a:rPr>
              <a:t>Nostakaa korttipakasta kortteja ja samaa maata olevat muodostavat ryhmän</a:t>
            </a:r>
          </a:p>
          <a:p>
            <a:pPr marL="742950" lvl="1" indent="-285750" algn="l" rtl="0" fontAlgn="base">
              <a:buFont typeface="Arial" panose="020B0604020202020204" pitchFamily="34" charset="0"/>
              <a:buChar char="•"/>
            </a:pPr>
            <a:r>
              <a:rPr lang="fi-FI" sz="1800" b="0" i="0">
                <a:solidFill>
                  <a:srgbClr val="000000"/>
                </a:solidFill>
                <a:latin typeface="Calibri" panose="020F0502020204030204" pitchFamily="34" charset="0"/>
              </a:rPr>
              <a:t>Jakautukaa numeroittain: Ykköset yhteen, kakkoset yhteen, jne.</a:t>
            </a:r>
          </a:p>
          <a:p>
            <a:pPr marL="742950" lvl="1" indent="-285750" algn="l" rtl="0" fontAlgn="base">
              <a:buFont typeface="Arial" panose="020B0604020202020204" pitchFamily="34" charset="0"/>
              <a:buChar char="•"/>
            </a:pPr>
            <a:r>
              <a:rPr lang="fi-FI" sz="1800" b="0" i="0">
                <a:solidFill>
                  <a:srgbClr val="000000"/>
                </a:solidFill>
                <a:latin typeface="Calibri" panose="020F0502020204030204" pitchFamily="34" charset="0"/>
              </a:rPr>
              <a:t>Jaa värilappuja ja samaa väriä olevat muodostavat ryhmät, jne.</a:t>
            </a:r>
          </a:p>
          <a:p>
            <a:pPr marL="742950" lvl="1" indent="-285750" algn="l" rtl="0" fontAlgn="base">
              <a:buFont typeface="Arial" panose="020B0604020202020204" pitchFamily="34" charset="0"/>
              <a:buChar char="•"/>
            </a:pPr>
            <a:r>
              <a:rPr lang="fi-FI" sz="1800" b="0" i="0">
                <a:solidFill>
                  <a:srgbClr val="000000"/>
                </a:solidFill>
                <a:latin typeface="Calibri" panose="020F0502020204030204" pitchFamily="34" charset="0"/>
              </a:rPr>
              <a:t>Pyri sattumanvaraisuuteen ryhmien muodostuksessa, jotta uudet leot voivat tutustua toisiinsa</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Keskustelkaa ryhmässä työskentelemisen normeista / odotuksista.</a:t>
            </a:r>
          </a:p>
          <a:p>
            <a:pPr marL="285750" indent="-285750">
              <a:buFont typeface="Arial,Sans-Serif" panose="020B0604020202020204" pitchFamily="34" charset="0"/>
              <a:buChar char="•"/>
            </a:pPr>
            <a:r>
              <a:rPr lang="fi-FI">
                <a:solidFill>
                  <a:srgbClr val="000000"/>
                </a:solidFill>
              </a:rPr>
              <a:t>Rohkaise jokaista osallistumaan ja antamaan panoksensa</a:t>
            </a:r>
          </a:p>
          <a:p>
            <a:pPr marL="285750" indent="-285750">
              <a:buFont typeface="Arial,Sans-Serif" panose="020B0604020202020204" pitchFamily="34" charset="0"/>
              <a:buChar char="•"/>
            </a:pPr>
            <a:r>
              <a:rPr lang="fi-FI">
                <a:solidFill>
                  <a:srgbClr val="000000"/>
                </a:solidFill>
              </a:rPr>
              <a:t>Tue uusia ideoita</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fi-FI" sz="1200">
                <a:solidFill>
                  <a:srgbClr val="55565A"/>
                </a:solidFill>
                <a:latin typeface="Arial" charset="0"/>
                <a:ea typeface="+mn-ea"/>
                <a:cs typeface="Arial" charset="0"/>
              </a:rPr>
              <a:t>Aktiivinen kuuntelu</a:t>
            </a:r>
          </a:p>
          <a:p>
            <a:pPr marL="171450" indent="-171450">
              <a:spcBef>
                <a:spcPts val="0"/>
              </a:spcBef>
              <a:spcAft>
                <a:spcPts val="1200"/>
              </a:spcAft>
              <a:buFont typeface="Arial" panose="020B0604020202020204" pitchFamily="34" charset="0"/>
              <a:buChar char="•"/>
              <a:defRPr/>
            </a:pPr>
            <a:r>
              <a:rPr lang="fi-FI" sz="1200">
                <a:solidFill>
                  <a:srgbClr val="55565A"/>
                </a:solidFill>
                <a:latin typeface="Arial" charset="0"/>
                <a:ea typeface="+mn-ea"/>
                <a:cs typeface="Arial" charset="0"/>
              </a:rPr>
              <a:t>Rohkaise leoja sulkemaan puhelimet kokousten ajaksi</a:t>
            </a:r>
          </a:p>
          <a:p>
            <a:pPr marL="171450" indent="-171450">
              <a:spcBef>
                <a:spcPts val="0"/>
              </a:spcBef>
              <a:spcAft>
                <a:spcPts val="1200"/>
              </a:spcAft>
              <a:buFont typeface="Arial" panose="020B0604020202020204" pitchFamily="34" charset="0"/>
              <a:buChar char="•"/>
              <a:defRPr/>
            </a:pPr>
            <a:r>
              <a:rPr lang="fi-FI" sz="1200">
                <a:solidFill>
                  <a:srgbClr val="55565A"/>
                </a:solidFill>
                <a:latin typeface="Arial" charset="0"/>
                <a:ea typeface="+mn-ea"/>
                <a:cs typeface="Arial" charset="0"/>
              </a:rPr>
              <a:t>Ota katsekontakti leoihin ja rohkaise heitä tekemään samoin keskenään</a:t>
            </a:r>
          </a:p>
          <a:p>
            <a:pPr marL="171450" indent="-171450">
              <a:spcBef>
                <a:spcPts val="0"/>
              </a:spcBef>
              <a:spcAft>
                <a:spcPts val="1200"/>
              </a:spcAft>
              <a:buFont typeface="Arial" panose="020B0604020202020204" pitchFamily="34" charset="0"/>
              <a:buChar char="•"/>
              <a:defRPr/>
            </a:pPr>
            <a:r>
              <a:rPr lang="fi-FI" sz="1200">
                <a:solidFill>
                  <a:srgbClr val="55565A"/>
                </a:solidFill>
                <a:latin typeface="Arial" charset="0"/>
                <a:ea typeface="+mn-ea"/>
                <a:cs typeface="Arial" charset="0"/>
              </a:rPr>
              <a:t>Kysy kysymyksiä kokouksen aikana, jotta leot pysyvät aktiivisina ja pyydä heitä kertomaan kokemuksistaan tilaisuuden jälkeen.</a:t>
            </a:r>
          </a:p>
          <a:p>
            <a:pPr marL="171450" indent="-171450">
              <a:spcBef>
                <a:spcPts val="0"/>
              </a:spcBef>
              <a:spcAft>
                <a:spcPts val="1200"/>
              </a:spcAft>
              <a:buFont typeface="Arial" panose="020B0604020202020204" pitchFamily="34" charset="0"/>
              <a:buChar char="•"/>
              <a:defRPr/>
            </a:pPr>
            <a:r>
              <a:rPr lang="fi-FI" sz="1200">
                <a:solidFill>
                  <a:srgbClr val="55565A"/>
                </a:solidFill>
                <a:latin typeface="Arial" charset="0"/>
                <a:ea typeface="+mn-ea"/>
                <a:cs typeface="Arial" charset="0"/>
              </a:rPr>
              <a:t>Laadi asialista ennen kokousta ja jaa se kaikille leoille, ja varmista, että sitä noudatetaan mahdollisuuksien mukaan</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Miten voit rohkaista leoja johtamaan palvelun avulla? </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Anna jokaiselle mahdollisuus johtaa -- pyri antamaan eri henkilöille johtorooleja</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Kehu aktiivisesti  </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Suunnittele etukäteen -- kts. projektisuunnittelun opas verkkosivuilla lionsinternational.org</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Arvioikaa paikkakuntanne tarpeet ja laatikaa toimintasuunnitelma  </a:t>
            </a:r>
          </a:p>
          <a:p>
            <a:pPr marL="285750" indent="-285750" algn="l" rtl="0" fontAlgn="base">
              <a:buFont typeface="Arial" panose="020B0604020202020204" pitchFamily="34" charset="0"/>
              <a:buChar char="•"/>
            </a:pPr>
            <a:r>
              <a:rPr lang="fi-FI" sz="1800" b="0" i="0">
                <a:solidFill>
                  <a:srgbClr val="000000"/>
                </a:solidFill>
                <a:latin typeface="Calibri" panose="020F0502020204030204" pitchFamily="34" charset="0"/>
              </a:rPr>
              <a:t>Nuoremmat leot saattavat tarvita opastusta miten ottaa yhteyttä ihmisiin -- anna heille vuorosanat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800" b="0" i="0">
                <a:solidFill>
                  <a:srgbClr val="000000"/>
                </a:solidFill>
                <a:latin typeface="Calibri" panose="020F0502020204030204" pitchFamily="34" charset="0"/>
              </a:rPr>
              <a:t>Painota suhteiden rakentamisen tärkeyttä paikkakunnalla, ml. paikallisten viranomaisten ja koulujen rehtorien tunteminen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i-FI" sz="1800" b="0" i="0">
                <a:solidFill>
                  <a:srgbClr val="000000"/>
                </a:solidFill>
                <a:latin typeface="Calibri" panose="020F0502020204030204" pitchFamily="34" charset="0"/>
              </a:rPr>
              <a:t>Palveluoppiminen on opetusmenetelmä, joka osallistaa nuoret oppimaan ja soveltamaan akateemisia, sosiaalisia ja henkilökohtaisia taitoja todellisiin yhteisön parantamiseen liittyviin kysymyksiin. Tämä on erityisen hyödyllistä Alphaleoille kun he oppivat omalle yhteisölleen takaisin antamisen tärkeydestä.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Viisi vaihetta palveluprojektin suunnittelussa: </a:t>
            </a: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Vaihe 1: Rohkaise leoja tutkimaan, mitä heidän paikkakunnallaan tarvitaan. He voivat itse määritellä omat taitonsa ja kiinnostuksensa suhteessa havaittuihin tarpeisiin. </a:t>
            </a: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Vaihe 2: Leot aloittavat valmistautumaan ja suunnitelemaan palveluprojektiaan kun ensin ovat päättäneet, mitä he haluavat tehdä </a:t>
            </a: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Vaihe 3: Ryhdytään toimeen palveluprojektin avulla!</a:t>
            </a: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Vaihe 4: Leojen tulisi arvioida projektin onnistumista ja kerätä palautetta osallistujilta. </a:t>
            </a:r>
          </a:p>
          <a:p>
            <a:pPr marL="0" indent="0" algn="l" rtl="0" fontAlgn="base">
              <a:buFont typeface="Arial" panose="020B0604020202020204" pitchFamily="34" charset="0"/>
              <a:buNone/>
            </a:pPr>
            <a:r>
              <a:rPr lang="fi-FI" sz="1800" b="0" i="0">
                <a:solidFill>
                  <a:srgbClr val="000000"/>
                </a:solidFill>
                <a:latin typeface="Calibri" panose="020F0502020204030204" pitchFamily="34" charset="0"/>
              </a:rPr>
              <a:t>Vaihe 5: Kertokaa paikkakuntalaisille -- paikallisen tiedottamisen ja sosiaalisen median avulla -- palveluprojektinne vaikutuksista. Muistakaa juhlia!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i-FI" sz="1200" b="1">
                <a:solidFill>
                  <a:srgbClr val="FF0000"/>
                </a:solidFill>
                <a:latin typeface="Arial" panose="020B0604020202020204" pitchFamily="34" charset="0"/>
                <a:ea typeface="ＭＳ Ｐゴシック" pitchFamily="34" charset="-128"/>
                <a:cs typeface="Arial" panose="020B0604020202020204" pitchFamily="34" charset="0"/>
              </a:rPr>
              <a:t>Kouluttajalle: </a:t>
            </a:r>
            <a:r>
              <a:rPr lang="fi-FI" sz="1200">
                <a:solidFill>
                  <a:schemeClr val="tx1"/>
                </a:solidFill>
                <a:latin typeface="Arial" panose="020B0604020202020204" pitchFamily="34" charset="0"/>
                <a:ea typeface="ＭＳ Ｐゴシック" pitchFamily="34" charset="-128"/>
                <a:cs typeface="Arial" panose="020B0604020202020204" pitchFamily="34" charset="0"/>
              </a:rPr>
              <a:t>Tämä koulutus on tarkoitettu moduulien esittelemiseen yhdessä tai erillisinä moduuleina. Yleinen suositus on, että kouluttajien olisi tarkistettava kussakin osiossa oleva aineisto ja valittavat moduulit, jotka ovat tarkoituksenmukaisia oman alueen leoneuvojille. Koulutuksen järjestäjät voivat päättää, että moduulit jaetaan eri istuntoihin tai erillisiin koulutusohjelmiin.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i-FI" sz="1200">
                <a:solidFill>
                  <a:srgbClr val="FF0000"/>
                </a:solidFill>
                <a:latin typeface="Arial" panose="020B0604020202020204" pitchFamily="34" charset="0"/>
                <a:ea typeface="ＭＳ Ｐゴシック" pitchFamily="34" charset="-128"/>
                <a:cs typeface="Arial" panose="020B0604020202020204" pitchFamily="34" charset="0"/>
              </a:rPr>
              <a:t>Jokainen moduuli päättyy ehdotettuun pohdinta- tai keskusteluharjoitukseen. Pohdintaan/keskusteluun innostavia kysymyksiä voidaan käyttää eri tavoilla:</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i-FI" sz="1200">
                <a:solidFill>
                  <a:srgbClr val="FF0000"/>
                </a:solidFill>
                <a:latin typeface="Arial" panose="020B0604020202020204" pitchFamily="34" charset="0"/>
                <a:ea typeface="ＭＳ Ｐゴシック" pitchFamily="34" charset="-128"/>
                <a:cs typeface="Arial" panose="020B0604020202020204" pitchFamily="34" charset="0"/>
              </a:rPr>
              <a:t>Yksilöllinen pohdinta – kannustaa osallistujia tekemään omat muistiinpanonsa itsenäisesti</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i-FI">
                <a:solidFill>
                  <a:srgbClr val="FF0000"/>
                </a:solidFill>
                <a:latin typeface="Arial" panose="020B0604020202020204" pitchFamily="34" charset="0"/>
                <a:ea typeface="ＭＳ Ｐゴシック" pitchFamily="34" charset="-128"/>
                <a:cs typeface="Arial" panose="020B0604020202020204" pitchFamily="34" charset="0"/>
              </a:rPr>
              <a:t>Suuri ryhmäkeskustelu – tallenna vastaukset fläppitaululle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i-FI" sz="1200">
                <a:solidFill>
                  <a:srgbClr val="FF0000"/>
                </a:solidFill>
                <a:latin typeface="Arial" panose="020B0604020202020204" pitchFamily="34" charset="0"/>
                <a:ea typeface="ＭＳ Ｐゴシック" pitchFamily="34" charset="-128"/>
                <a:cs typeface="Arial" panose="020B0604020202020204" pitchFamily="34" charset="0"/>
              </a:rPr>
              <a:t>Pienryhmäkeskustelu – varaa lisää aikaa pienryhmille, jotta ne voivat keskustella ensin ja raportoida ideoistaan suuremmalle ryhmälle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a:solidFill>
                  <a:schemeClr val="tx1"/>
                </a:solidFill>
                <a:latin typeface="+mn-lt"/>
              </a:rPr>
              <a:t>Kouluttajalle: </a:t>
            </a:r>
            <a:r>
              <a:rPr lang="fi-FI">
                <a:solidFill>
                  <a:schemeClr val="tx1"/>
                </a:solidFill>
                <a:latin typeface="+mn-lt"/>
              </a:rPr>
              <a:t>Moduulin 5 valinnaisena lopputoimintona pyydä osallistujia viettämään 5 minuuttia pohtien tapoja, joilla he voivat luoda suhdekeskeisen yhteisön omassa klubissaan. Kannusta heitä jakamaan ajatuksiaan koko ryhmälle.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solidFill>
                  <a:schemeClr val="tx1"/>
                </a:solidFill>
                <a:latin typeface="+mn-lt"/>
              </a:rPr>
              <a:t>Esimerkkejä: Tiiminrakennusaktiviteetit, työskentely ryhmissä, koulutukset, jne.</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solidFill>
                  <a:schemeClr val="tx1"/>
                </a:solidFill>
                <a:latin typeface="+mn-lt"/>
              </a:rPr>
              <a:t>Arvioitu aika: 15 minuuttia</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2800">
                <a:latin typeface="Arial" pitchFamily="34" charset="0"/>
                <a:ea typeface="ＭＳ Ｐゴシック" pitchFamily="34" charset="-128"/>
              </a:rPr>
              <a:t>Tämä moduuli kattaa: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800">
                <a:latin typeface="Arial" pitchFamily="34" charset="0"/>
                <a:ea typeface="ＭＳ Ｐゴシック" pitchFamily="34" charset="-128"/>
              </a:rPr>
              <a:t>Vinkit Alphojen ja Omegojen kanssa työskentelyyn</a:t>
            </a:r>
          </a:p>
          <a:p>
            <a:pPr marL="742950" lvl="1" indent="-285750">
              <a:buFont typeface="Arial" panose="020B0604020202020204" pitchFamily="34" charset="0"/>
              <a:buChar char="•"/>
              <a:defRPr/>
            </a:pPr>
            <a:r>
              <a:rPr lang="fi-FI" sz="2800">
                <a:latin typeface="Arial" pitchFamily="34" charset="0"/>
                <a:ea typeface="ＭＳ Ｐゴシック" pitchFamily="34" charset="-128"/>
              </a:rPr>
              <a:t>Leovuoden käynnistäminen</a:t>
            </a:r>
          </a:p>
          <a:p>
            <a:pPr marL="742950" lvl="1" indent="-285750">
              <a:buFont typeface="Arial" panose="020B0604020202020204" pitchFamily="34" charset="0"/>
              <a:buChar char="•"/>
              <a:defRPr/>
            </a:pPr>
            <a:r>
              <a:rPr lang="fi-FI" sz="2800">
                <a:latin typeface="Arial" pitchFamily="34" charset="0"/>
                <a:ea typeface="ＭＳ Ｐゴシック" pitchFamily="34" charset="-128"/>
              </a:rPr>
              <a:t>Suhteiden ja tiimin rakentamisen tärkeys</a:t>
            </a:r>
          </a:p>
          <a:p>
            <a:pPr marL="742950" lvl="1" indent="-285750">
              <a:buFont typeface="Arial" panose="020B0604020202020204" pitchFamily="34" charset="0"/>
              <a:buChar char="•"/>
              <a:defRPr/>
            </a:pPr>
            <a:r>
              <a:rPr lang="fi-FI" sz="2800">
                <a:latin typeface="Arial" pitchFamily="34" charset="0"/>
                <a:ea typeface="ＭＳ Ｐゴシック" pitchFamily="34" charset="-128"/>
              </a:rPr>
              <a:t>Leojen voimaannuttaminen johtamiseen </a:t>
            </a:r>
          </a:p>
          <a:p>
            <a:pPr marL="742950" lvl="1" indent="-285750">
              <a:buFont typeface="Arial" panose="020B0604020202020204" pitchFamily="34" charset="0"/>
              <a:buChar char="•"/>
              <a:defRPr/>
            </a:pPr>
            <a:r>
              <a:rPr lang="fi-FI" sz="2800">
                <a:latin typeface="Arial" pitchFamily="34" charset="0"/>
                <a:ea typeface="ＭＳ Ｐゴシック" pitchFamily="34" charset="-128"/>
              </a:rPr>
              <a:t>Vinkit positiivisen toimintaympäristön luomiseen, työskentelyyn ryhmissä,, aktiiviseen kuunteluun ja johtamiseen/palveluun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a:t>Tämän moduulin lopussa osallistujilla pitäisi olla hallussaan perustiedot nuorten kanssa työskentelystä.</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Lionina sinulla on paljon kokemusta työskentelystä vertaisryhmäsi keskuudessa. Miten työskentely nuorten kanssa mahtaa erota työskentelystä lionjäsenten kanssa? Mitä tarvitsee ottaa huomioon? Miten sopeudut?</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solidFill>
                  <a:schemeClr val="tx1"/>
                </a:solidFill>
                <a:latin typeface="Arial" panose="020B0604020202020204" pitchFamily="34" charset="0"/>
                <a:ea typeface="ＭＳ Ｐゴシック" pitchFamily="34" charset="-128"/>
                <a:cs typeface="Arial" panose="020B0604020202020204" pitchFamily="34" charset="0"/>
              </a:rPr>
              <a:t>Vaikka nuorilla ja nuorilla aikuisilla on monia yhteisiä asioita, nämä kaksi ryhmää ovat hyvin erilaisissa elämänvaiheissa, ja siksi he tarvitsevat kehitysvaiheeseen sopivia aktiviteetteja tarpeidensa mukaan. Esimerkiksi vanhemmat teini-ikäiset nuoret ovat todennäköisesti kiinnostuneita valmistumisesta lukio- ja keskiasteen oppilaitoksissa, kun taas yli 25-vuotiaat nuoret aikuiset valmistautuvat todennäköisesti valmistumaan yliopistosta ja/tai aloittamaan ammattiuransa.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i="1">
                <a:solidFill>
                  <a:schemeClr val="tx1"/>
                </a:solidFill>
                <a:latin typeface="Arial" panose="020B0604020202020204" pitchFamily="34" charset="0"/>
                <a:ea typeface="ＭＳ Ｐゴシック" pitchFamily="34" charset="-128"/>
                <a:cs typeface="Arial" panose="020B0604020202020204" pitchFamily="34" charset="0"/>
              </a:rPr>
              <a:t>Lue tarkemmat tiedot leoneuvojan velvollisuuksista Leoneuvojan koulutusmoduulista 2.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fi-FI"/>
              <a:t>Leoneuvojana sinä olet merkittävässä roolissa kukoistavan leklubin rakentamisessa ja ylläpitämisessä. Tässä muutamia menestyviä leoklubeja yhdistäviä tekijöitä. Seuraavat diat auttavat selittämään lisää näistä käsitteistä ja miten niitä voi soveltaa.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i="0" u="none">
                <a:solidFill>
                  <a:srgbClr val="000000"/>
                </a:solidFill>
                <a:latin typeface="Times New Roman"/>
                <a:cs typeface="Times New Roman"/>
              </a:rPr>
              <a:t>Leoklubit, joissa on otettu käyttöön tämän tyyppinen oppiminen ja joissa rohaksistaan jäseniä rakentamaan näitä taitoja ja onnistuvat ylläpitämään positiivista ilmapiiriä ihmissuhdekeskeisen yhteisön ansiosta.</a:t>
            </a:r>
          </a:p>
          <a:p>
            <a:pPr algn="l"/>
            <a:endParaRPr lang="en-US" sz="1800" b="0" i="0" u="none" strike="noStrike" baseline="0" dirty="0">
              <a:latin typeface="Times New Roman" panose="02020603050405020304" pitchFamily="18" charset="0"/>
            </a:endParaRPr>
          </a:p>
          <a:p>
            <a:pPr algn="l"/>
            <a:r>
              <a:rPr lang="fi-FI" sz="1800" b="0" i="0" u="none" strike="noStrike" baseline="0">
                <a:latin typeface="Times New Roman" panose="02020603050405020304" pitchFamily="18" charset="0"/>
              </a:rPr>
              <a:t>Kaikki sosiaalisen ja tunneoppimisen opetus perustuu viiden keskeisen taidon vahvistamiseen. </a:t>
            </a:r>
            <a:r>
              <a:rPr lang="fi-FI" sz="1800" b="0" i="1" u="none" strike="noStrike" baseline="0">
                <a:latin typeface="Times New Roman" panose="02020603050405020304" pitchFamily="18" charset="0"/>
              </a:rPr>
              <a:t>Safe and Sound </a:t>
            </a:r>
            <a:r>
              <a:rPr lang="fi-FI" sz="1800" b="0" i="0" u="none" strike="noStrike" baseline="0">
                <a:latin typeface="Times New Roman" panose="02020603050405020304" pitchFamily="18" charset="0"/>
              </a:rPr>
              <a:t>oppaassa (2003), yhdysvaltalainen sosiaalisen ja emotionaalisen oppimisen verkosto CASEL määrittelee nämä viisi taitoa seuraavasti:</a:t>
            </a:r>
          </a:p>
          <a:p>
            <a:pPr algn="l"/>
            <a:r>
              <a:rPr lang="fi-FI" sz="1800" b="1" i="1" u="none" strike="noStrike" baseline="0">
                <a:latin typeface="Times New Roman" panose="02020603050405020304" pitchFamily="18" charset="0"/>
              </a:rPr>
              <a:t>Itsetuntemus: </a:t>
            </a:r>
            <a:r>
              <a:rPr lang="fi-FI" sz="1800" b="0" i="0" u="none" strike="noStrike" baseline="0">
                <a:latin typeface="Times New Roman" panose="02020603050405020304" pitchFamily="18" charset="0"/>
              </a:rPr>
              <a:t>Tunteiden tunnistaminen niiden noustessa, realistinen käsitys omista kyvyistä ja terveellä pohjalla oleva itsetunto.</a:t>
            </a:r>
          </a:p>
          <a:p>
            <a:pPr algn="l"/>
            <a:r>
              <a:rPr lang="fi-FI" sz="1800" b="1" i="1" u="none" strike="noStrike" baseline="0">
                <a:latin typeface="Times New Roman" panose="02020603050405020304" pitchFamily="18" charset="0"/>
              </a:rPr>
              <a:t>Sosiaalinen tietoisuus: </a:t>
            </a:r>
            <a:r>
              <a:rPr lang="fi-FI" sz="1800" b="0" i="0" u="none" strike="noStrike" baseline="0">
                <a:latin typeface="Times New Roman" panose="02020603050405020304" pitchFamily="18" charset="0"/>
              </a:rPr>
              <a:t>Kyky aistia, mitä muut tuntevat, kyky nähdä asioita muiden kannalta, arvostaminen ja vuorovaikutus moninaisessa ryhmässä.</a:t>
            </a:r>
          </a:p>
          <a:p>
            <a:pPr algn="l"/>
            <a:r>
              <a:rPr lang="fi-FI" sz="1800" b="1" i="1" u="none" strike="noStrike" baseline="0">
                <a:latin typeface="Times New Roman" panose="02020603050405020304" pitchFamily="18" charset="0"/>
              </a:rPr>
              <a:t>Itsehallinta: </a:t>
            </a:r>
            <a:r>
              <a:rPr lang="fi-FI" sz="1800" b="0" i="0" u="none" strike="noStrike" baseline="0">
                <a:latin typeface="Times New Roman" panose="02020603050405020304" pitchFamily="18" charset="0"/>
              </a:rPr>
              <a:t>Kyky hallita tunteita, jotta ne helpottavat eivätkä aiheuta häiriötä meneillään olevassa tilanteessa, kyky lykätä tarpeen tyydytystä tavoitteiden saavuttamiseksi, ja sinnikkyys vastoinkäymisten edessä.</a:t>
            </a:r>
          </a:p>
          <a:p>
            <a:pPr algn="l"/>
            <a:r>
              <a:rPr lang="fi-FI" sz="1800" b="1" i="1" u="none" strike="noStrike" baseline="0">
                <a:latin typeface="Times New Roman" panose="02020603050405020304" pitchFamily="18" charset="0"/>
              </a:rPr>
              <a:t>Ihmissuhdetaidot: </a:t>
            </a:r>
            <a:r>
              <a:rPr lang="fi-FI" sz="1800" b="0" i="0" u="none" strike="noStrike" baseline="0">
                <a:latin typeface="Times New Roman" panose="02020603050405020304" pitchFamily="18" charset="0"/>
              </a:rPr>
              <a:t>Tunteiden käsittely suhteissa tehokkaasti; terveiden ja palkitsevien suhteiden luominen ja ylläpitäminen yhteistyöhön perustuen; konfliktien ratkaisujen neuvotteleminen; avun hakeminen tarvittaessa.</a:t>
            </a:r>
          </a:p>
          <a:p>
            <a:pPr algn="l"/>
            <a:r>
              <a:rPr lang="fi-FI" sz="1800" b="1" i="1" u="none" strike="noStrike" baseline="0">
                <a:latin typeface="Times New Roman" panose="02020603050405020304" pitchFamily="18" charset="0"/>
              </a:rPr>
              <a:t>Vastuullinen päätöksenteko: </a:t>
            </a:r>
            <a:r>
              <a:rPr lang="fi-FI" sz="1800" b="0" i="0" u="none" strike="noStrike" baseline="0">
                <a:latin typeface="Times New Roman" panose="02020603050405020304" pitchFamily="18" charset="0"/>
              </a:rPr>
              <a:t>Riskien tarkka arviointi; päätöksenteko ottaen huomioon kaikki asiaankuuluvat tekijät ja todennäköiset seuraukset</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Tutkimukset vahvistavat, että suhteisiin keskittyvä yhteisö rakentaa joustavuutta ja maksimoi nuorten kyvyn oppia akateemisesti sekä menestyä sosiaalisesti ja tunne-elämän tasolla. </a:t>
            </a:r>
            <a:r>
              <a:rPr lang="fi-FI">
                <a:solidFill>
                  <a:srgbClr val="FF0000"/>
                </a:solidFill>
              </a:rPr>
              <a:t>Kun klubisi jäsenet kokevat olevansa osa tällaista yhteisöä, he todennäköisemmin pysyvät jäseninä, ovat innoissaan palvelemaan yhdessä ja haluavat kutsua muita osallistumaan.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i-FI" sz="1800">
                <a:solidFill>
                  <a:schemeClr val="tx1"/>
                </a:solidFill>
                <a:latin typeface="Segoe UI" panose="020B0502040204020203" pitchFamily="34" charset="0"/>
                <a:cs typeface="Arial" panose="020B0604020202020204" pitchFamily="34" charset="0"/>
              </a:rPr>
              <a:t>Seuraavilla dioilla on esimerkkejä siitä, miten voit rakentaa ihmissuhdekeskeisen yhteisön, ml. tiiminrakentamisen tekniikat ja miten autat leoja johtamaan.</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fi-FI" sz="4000" b="1" dirty="0" err="1">
                <a:solidFill>
                  <a:srgbClr val="55565A"/>
                </a:solidFill>
                <a:latin typeface="Arial Black" panose="020B0604020202020204" pitchFamily="34" charset="0"/>
                <a:cs typeface="Arial" panose="020B0604020202020204" pitchFamily="34" charset="0"/>
              </a:rPr>
              <a:t>Leoneuvojan</a:t>
            </a:r>
            <a:r>
              <a:rPr lang="fi-FI" sz="4000" b="1" dirty="0">
                <a:solidFill>
                  <a:srgbClr val="55565A"/>
                </a:solidFill>
                <a:latin typeface="Arial Black" panose="020B0604020202020204" pitchFamily="34" charset="0"/>
                <a:cs typeface="Arial" panose="020B0604020202020204" pitchFamily="34" charset="0"/>
              </a:rPr>
              <a:t> </a:t>
            </a:r>
          </a:p>
          <a:p>
            <a:r>
              <a:rPr lang="fi-FI" sz="4000" b="1" dirty="0">
                <a:solidFill>
                  <a:srgbClr val="55565A"/>
                </a:solidFill>
                <a:latin typeface="Arial Black" panose="020B0604020202020204" pitchFamily="34" charset="0"/>
                <a:cs typeface="Arial" panose="020B0604020202020204" pitchFamily="34" charset="0"/>
              </a:rPr>
              <a:t>koulutus ja perehdytys</a:t>
            </a:r>
          </a:p>
          <a:p>
            <a:pPr>
              <a:lnSpc>
                <a:spcPct val="150000"/>
              </a:lnSpc>
            </a:pPr>
            <a:r>
              <a:rPr lang="fi-FI" sz="2800" dirty="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rgbClr val="55565A"/>
                </a:solidFill>
                <a:latin typeface="Arial"/>
                <a:ea typeface="ヒラギノ角ゴ Pro W3"/>
                <a:cs typeface="Arial"/>
              </a:rPr>
              <a:t>Ihmissuhdekeskeisen yhteisön perustaminen</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Tervehdi jokaista nuorta, ja kysy heiltä lyhyesti kuulumisia joka kerta kun kokoonnutte. </a:t>
            </a:r>
          </a:p>
          <a:p>
            <a:pPr marL="457200" indent="-45720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Perustakaa yhteiset säännöt kokouksista ja kaikista yhteisistä kokoontumisista.</a:t>
            </a:r>
          </a:p>
          <a:p>
            <a:pPr marL="457200" indent="-457200">
              <a:buFont typeface="Arial" panose="020B0604020202020204" pitchFamily="34" charset="0"/>
              <a:buChar char="•"/>
            </a:pPr>
            <a:r>
              <a:rPr lang="fi-FI" sz="2800">
                <a:solidFill>
                  <a:srgbClr val="55565A"/>
                </a:solidFill>
                <a:latin typeface="Arial"/>
                <a:cs typeface="Arial"/>
              </a:rPr>
              <a:t>Aina kun leot työskentelevat projektin parissa tai suunnittelevat palvelua, varmista, että jokainen nuori ottaa osaa omien mieltymystensä, kykyjensä, kiinnostuksen kohteidensa ja lahjojensa perusteella.</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fi-FI">
                <a:solidFill>
                  <a:srgbClr val="55565A"/>
                </a:solidFill>
                <a:latin typeface="Arial" panose="020B0604020202020204" pitchFamily="34" charset="0"/>
                <a:cs typeface="Arial" panose="020B0604020202020204" pitchFamily="34" charset="0"/>
              </a:rPr>
              <a:t>Muokattu</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3200">
                <a:solidFill>
                  <a:srgbClr val="616262"/>
                </a:solidFill>
                <a:latin typeface="Arial" panose="020B0604020202020204" pitchFamily="34" charset="0"/>
                <a:cs typeface="Arial" panose="020B0604020202020204" pitchFamily="34" charset="0"/>
              </a:rPr>
              <a:t>Tiimin rakentaminen</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fi-FI" sz="2800">
                <a:solidFill>
                  <a:srgbClr val="55565A"/>
                </a:solidFill>
                <a:latin typeface="Arial" panose="020B0604020202020204" pitchFamily="34" charset="0"/>
                <a:cs typeface="Arial" panose="020B0604020202020204" pitchFamily="34" charset="0"/>
              </a:rPr>
              <a:t>Luo leoille tilaisuuksia rakentaa yhteyksiä ja tutustua toisiinsa.</a:t>
            </a:r>
          </a:p>
          <a:p>
            <a:endParaRPr lang="en-US" sz="2800" dirty="0">
              <a:solidFill>
                <a:srgbClr val="55565A"/>
              </a:solidFill>
              <a:latin typeface="Arial" panose="020B0604020202020204" pitchFamily="34" charset="0"/>
              <a:cs typeface="Arial" panose="020B0604020202020204" pitchFamily="34" charset="0"/>
            </a:endParaRPr>
          </a:p>
          <a:p>
            <a:r>
              <a:rPr lang="fi-FI" sz="2800">
                <a:solidFill>
                  <a:srgbClr val="55565A"/>
                </a:solidFill>
                <a:latin typeface="Arial"/>
                <a:cs typeface="Arial"/>
              </a:rPr>
              <a:t>Järjestä energisoivia aktiviteetteja ja tee toimintoja, jotka edistävät tiimin rakentamista luodaksesi yhteyksiä ja kuuluvuuden tunnetta.</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rgbClr val="55565A"/>
                </a:solidFill>
              </a:rPr>
              <a:t>Leovuoden käynnistäminen</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Auta leoja tutustumaan toisiinsa ja sinuun</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Luokaa yhdessä yhteinen sopimus ryhmässä toimimisesta</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Kerro leoklubiohjelman historiasta ja LEOjen motto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Valitkaa/nimetkää virkailijat ja koulutukset</a:t>
            </a:r>
          </a:p>
          <a:p>
            <a:pPr marL="285750" indent="-285750">
              <a:buFont typeface="Arial" panose="020B0604020202020204" pitchFamily="34" charset="0"/>
              <a:buChar char="•"/>
            </a:pPr>
            <a:r>
              <a:rPr lang="fi-FI" sz="2800">
                <a:solidFill>
                  <a:srgbClr val="55565A"/>
                </a:solidFill>
                <a:latin typeface="Arial"/>
                <a:cs typeface="Arial"/>
              </a:rPr>
              <a:t>Kekustelkaa, mitä he haluaisivat tehdä ja saavuttaa tänä vuonna</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3200">
                <a:solidFill>
                  <a:srgbClr val="616262"/>
                </a:solidFill>
                <a:latin typeface="Arial" panose="020B0604020202020204" pitchFamily="34" charset="0"/>
                <a:cs typeface="Arial" panose="020B0604020202020204" pitchFamily="34" charset="0"/>
              </a:rPr>
              <a:t>Leojen voimaannuttaminen johtamiseen</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sz="2800">
                <a:solidFill>
                  <a:srgbClr val="55565A"/>
                </a:solidFill>
                <a:latin typeface="Arial"/>
                <a:cs typeface="Arial"/>
              </a:rPr>
              <a:t>Aseta odotukset </a:t>
            </a:r>
          </a:p>
          <a:p>
            <a:pPr marL="285750" indent="-285750">
              <a:buFont typeface="Arial" panose="020B0604020202020204" pitchFamily="34" charset="0"/>
              <a:buChar char="•"/>
            </a:pPr>
            <a:r>
              <a:rPr lang="fi-FI" sz="2800">
                <a:solidFill>
                  <a:srgbClr val="55565A"/>
                </a:solidFill>
                <a:latin typeface="Arial"/>
                <a:cs typeface="Arial"/>
              </a:rPr>
              <a:t>Tunnista taidot ja rohkaise niiden käyttämistä</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Varmista, että jokaisella on tehtävä tai tarkoitus</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Suunnittele toivelista koko vuodelle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Anna jokaiselle mahdollisuus puhua</a:t>
            </a:r>
          </a:p>
          <a:p>
            <a:pPr marL="285750" indent="-285750">
              <a:buFont typeface="Arial" panose="020B0604020202020204" pitchFamily="34" charset="0"/>
              <a:buChar char="•"/>
            </a:pPr>
            <a:r>
              <a:rPr lang="fi-FI" sz="2800">
                <a:solidFill>
                  <a:srgbClr val="55565A"/>
                </a:solidFill>
                <a:latin typeface="Arial"/>
                <a:cs typeface="Arial"/>
              </a:rPr>
              <a:t>Kuuntele uusia ideoita</a:t>
            </a:r>
          </a:p>
          <a:p>
            <a:pPr marL="285750" indent="-285750">
              <a:buFont typeface="Arial" panose="020B0604020202020204" pitchFamily="34" charset="0"/>
              <a:buChar char="•"/>
            </a:pPr>
            <a:r>
              <a:rPr lang="fi-FI" sz="2800">
                <a:solidFill>
                  <a:srgbClr val="55565A"/>
                </a:solidFill>
                <a:latin typeface="Arial"/>
                <a:cs typeface="Arial"/>
              </a:rPr>
              <a:t>Anna heidän epäonnistua ja saata heidät vastuuseen</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Anna välitöntä palautetta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Päätä, miten kommunikoit jokaisen kanssa</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i-FI" sz="4000" b="1">
                <a:solidFill>
                  <a:schemeClr val="bg1">
                    <a:alpha val="99000"/>
                  </a:schemeClr>
                </a:solidFill>
                <a:latin typeface="Arial Black" panose="020B0604020202020204" pitchFamily="34" charset="0"/>
                <a:ea typeface="Arial" charset="0"/>
                <a:cs typeface="Arial Black" panose="020B0604020202020204" pitchFamily="34" charset="0"/>
              </a:rPr>
              <a:t>Vinkkejä leoneuvojilta</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fi-FI" sz="3200" b="1">
                <a:solidFill>
                  <a:schemeClr val="bg1"/>
                </a:solidFill>
                <a:latin typeface="Arial" panose="020B0604020202020204" pitchFamily="34" charset="0"/>
                <a:cs typeface="Arial" panose="020B0604020202020204" pitchFamily="34" charset="0"/>
              </a:rPr>
              <a:t>Positiivisen ilmapiirin laatiminen</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Se on leojen kokous  </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Neutraali tunnelma  </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Avoin keskustelu  </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Pitäkää hauskaa!  </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Välipalaa ja leikkejä</a:t>
            </a:r>
          </a:p>
          <a:p>
            <a:pPr marL="342900" indent="-342900">
              <a:spcAft>
                <a:spcPts val="600"/>
              </a:spcAft>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Vuoden päättäjäiset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3200">
                <a:solidFill>
                  <a:srgbClr val="616262"/>
                </a:solidFill>
                <a:latin typeface="Arial" panose="020B0604020202020204" pitchFamily="34" charset="0"/>
                <a:cs typeface="Arial" panose="020B0604020202020204" pitchFamily="34" charset="0"/>
              </a:rPr>
              <a:t>Työskentely ryhmissä</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Muodostakaa toimikuntia palvelu- ja varainhankinta-aktiviteetteihin</a:t>
            </a:r>
          </a:p>
          <a:p>
            <a:pPr marL="914400" lvl="1" indent="-457200">
              <a:buFont typeface="Courier New" panose="02070309020205020404" pitchFamily="49" charset="0"/>
              <a:buChar char="o"/>
            </a:pPr>
            <a:r>
              <a:rPr lang="fi-FI" sz="2800">
                <a:solidFill>
                  <a:srgbClr val="55565A"/>
                </a:solidFill>
                <a:latin typeface="Arial" panose="020B0604020202020204" pitchFamily="34" charset="0"/>
                <a:cs typeface="Arial" panose="020B0604020202020204" pitchFamily="34" charset="0"/>
              </a:rPr>
              <a:t>Anna leojen valita mikä heitä kiinnostaa eniten</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Löydä luovia tapoja muodostaa ryhmiä kokouksissa keskustelemiseen ja pyri välttämään nurkkakuntien muodostumista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Kerro yhteistyön normeista  </a:t>
            </a:r>
          </a:p>
          <a:p>
            <a:pPr marL="285750" indent="-285750">
              <a:buFont typeface="Arial" panose="020B0604020202020204" pitchFamily="34" charset="0"/>
              <a:buChar char="•"/>
            </a:pPr>
            <a:r>
              <a:rPr lang="fi-FI" sz="2800">
                <a:solidFill>
                  <a:srgbClr val="55565A"/>
                </a:solidFill>
                <a:latin typeface="Arial"/>
                <a:cs typeface="Arial"/>
              </a:rPr>
              <a:t>Rohkaise jokaista osallistumaan ja antamaan panoksensa</a:t>
            </a:r>
          </a:p>
          <a:p>
            <a:pPr marL="285750" indent="-285750">
              <a:buFont typeface="Arial" panose="020B0604020202020204" pitchFamily="34" charset="0"/>
              <a:buChar char="•"/>
            </a:pPr>
            <a:r>
              <a:rPr lang="fi-FI" sz="2800">
                <a:solidFill>
                  <a:srgbClr val="55565A"/>
                </a:solidFill>
                <a:latin typeface="Arial"/>
                <a:cs typeface="Arial"/>
              </a:rPr>
              <a:t>Tue uusia ideoita</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rgbClr val="616262"/>
                </a:solidFill>
              </a:rPr>
              <a:t>Aktiivinen kuuntelu</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2379064212"/>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3200">
                <a:solidFill>
                  <a:srgbClr val="616262"/>
                </a:solidFill>
                <a:latin typeface="Arial" panose="020B0604020202020204" pitchFamily="34" charset="0"/>
                <a:cs typeface="Arial" panose="020B0604020202020204" pitchFamily="34" charset="0"/>
              </a:rPr>
              <a:t>Johtaminen palvelun avulla</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Anna jokaiselle leolle mahdollisuus johtaa</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Anna aktiivisesti kehuja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Suunnittele hyvin etukäteen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Laatikaa paikkakunnan tarvearviointi ja toimintasuunnitelma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Opeta leoille, miten rakennetaan suhteita paikkakunnalla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3200">
                <a:solidFill>
                  <a:srgbClr val="616262"/>
                </a:solidFill>
                <a:latin typeface="Arial" panose="020B0604020202020204" pitchFamily="34" charset="0"/>
                <a:cs typeface="Arial" panose="020B0604020202020204" pitchFamily="34" charset="0"/>
              </a:rPr>
              <a:t>Palveluoppimisen viisi vaihetta</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fi-FI" sz="2800">
                <a:solidFill>
                  <a:srgbClr val="55565A"/>
                </a:solidFill>
                <a:latin typeface="Arial" panose="020B0604020202020204" pitchFamily="34" charset="0"/>
                <a:cs typeface="Arial" panose="020B0604020202020204" pitchFamily="34" charset="0"/>
              </a:rPr>
              <a:t>Vaihe 1: Tutki</a:t>
            </a:r>
          </a:p>
          <a:p>
            <a:r>
              <a:rPr lang="fi-FI" sz="2800">
                <a:solidFill>
                  <a:srgbClr val="55565A"/>
                </a:solidFill>
                <a:latin typeface="Arial" panose="020B0604020202020204" pitchFamily="34" charset="0"/>
                <a:cs typeface="Arial" panose="020B0604020202020204" pitchFamily="34" charset="0"/>
              </a:rPr>
              <a:t>Vaihe 2: Valmistele ja suunnittele</a:t>
            </a:r>
          </a:p>
          <a:p>
            <a:r>
              <a:rPr lang="fi-FI" sz="2800">
                <a:solidFill>
                  <a:srgbClr val="55565A"/>
                </a:solidFill>
                <a:latin typeface="Arial" panose="020B0604020202020204" pitchFamily="34" charset="0"/>
                <a:cs typeface="Arial" panose="020B0604020202020204" pitchFamily="34" charset="0"/>
              </a:rPr>
              <a:t>Vaihe 3: Toiminta</a:t>
            </a:r>
          </a:p>
          <a:p>
            <a:r>
              <a:rPr lang="fi-FI" sz="2800">
                <a:solidFill>
                  <a:srgbClr val="55565A"/>
                </a:solidFill>
                <a:latin typeface="Arial" panose="020B0604020202020204" pitchFamily="34" charset="0"/>
                <a:cs typeface="Arial" panose="020B0604020202020204" pitchFamily="34" charset="0"/>
              </a:rPr>
              <a:t>Vaihe 4: Mietittäviä asioita</a:t>
            </a:r>
          </a:p>
          <a:p>
            <a:r>
              <a:rPr lang="fi-FI" sz="2800">
                <a:solidFill>
                  <a:srgbClr val="55565A"/>
                </a:solidFill>
                <a:latin typeface="Arial" panose="020B0604020202020204" pitchFamily="34" charset="0"/>
                <a:cs typeface="Arial" panose="020B0604020202020204" pitchFamily="34" charset="0"/>
              </a:rPr>
              <a:t>Vaihe 5: Esitä ja juhlista</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fi-FI">
                <a:solidFill>
                  <a:srgbClr val="55565A"/>
                </a:solidFill>
                <a:latin typeface="Arial" panose="020B0604020202020204" pitchFamily="34" charset="0"/>
                <a:cs typeface="Arial" panose="020B0604020202020204" pitchFamily="34" charset="0"/>
              </a:rPr>
              <a:t>Muokattu</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fi-FI" sz="2000" b="1">
                  <a:solidFill>
                    <a:srgbClr val="407CCA"/>
                  </a:solidFill>
                  <a:latin typeface="Arial" panose="020B0604020202020204" pitchFamily="34" charset="0"/>
                  <a:cs typeface="Arial" panose="020B0604020202020204" pitchFamily="34" charset="0"/>
                </a:rPr>
                <a:t>Moduuli 1</a:t>
              </a:r>
              <a:r>
                <a:rPr lang="fi-FI" sz="2000">
                  <a:latin typeface="Arial" panose="020B0604020202020204" pitchFamily="34" charset="0"/>
                  <a:cs typeface="Arial" panose="020B0604020202020204" pitchFamily="34" charset="0"/>
                </a:rPr>
                <a:t> </a:t>
              </a:r>
              <a:r>
                <a:rPr lang="fi-FI" sz="2000">
                  <a:solidFill>
                    <a:srgbClr val="EBB700"/>
                  </a:solidFill>
                  <a:latin typeface="Arial" panose="020B0604020202020204" pitchFamily="34" charset="0"/>
                  <a:cs typeface="Arial" panose="020B0604020202020204" pitchFamily="34" charset="0"/>
                </a:rPr>
                <a:t>//</a:t>
              </a:r>
              <a:r>
                <a:rPr lang="fi-FI" sz="2000">
                  <a:solidFill>
                    <a:srgbClr val="55565A"/>
                  </a:solidFill>
                  <a:latin typeface="Arial" panose="020B0604020202020204" pitchFamily="34" charset="0"/>
                  <a:cs typeface="Arial" panose="020B0604020202020204" pitchFamily="34" charset="0"/>
                </a:rPr>
                <a:t> Leoklubiohjelman yleiskatsaus</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fi-FI" sz="2000" b="1">
                  <a:solidFill>
                    <a:srgbClr val="407CCA"/>
                  </a:solidFill>
                  <a:latin typeface="Arial" panose="020B0604020202020204" pitchFamily="34" charset="0"/>
                  <a:cs typeface="Arial" panose="020B0604020202020204" pitchFamily="34" charset="0"/>
                </a:rPr>
                <a:t>Moduuli 2 </a:t>
              </a:r>
              <a:r>
                <a:rPr lang="fi-FI" sz="2000">
                  <a:solidFill>
                    <a:srgbClr val="EBB700"/>
                  </a:solidFill>
                  <a:latin typeface="Arial" panose="020B0604020202020204" pitchFamily="34" charset="0"/>
                  <a:cs typeface="Arial" panose="020B0604020202020204" pitchFamily="34" charset="0"/>
                </a:rPr>
                <a:t>// </a:t>
              </a:r>
              <a:r>
                <a:rPr lang="fi-FI" sz="2000">
                  <a:solidFill>
                    <a:srgbClr val="55565A"/>
                  </a:solidFill>
                  <a:latin typeface="Arial" panose="020B0604020202020204" pitchFamily="34" charset="0"/>
                  <a:cs typeface="Arial" panose="020B0604020202020204" pitchFamily="34" charset="0"/>
                </a:rPr>
                <a:t>Leoneuvojan rooli</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fi-FI" sz="2000" b="1">
                  <a:solidFill>
                    <a:srgbClr val="407CCA"/>
                  </a:solidFill>
                  <a:latin typeface="Arial" panose="020B0604020202020204" pitchFamily="34" charset="0"/>
                  <a:cs typeface="Arial" panose="020B0604020202020204" pitchFamily="34" charset="0"/>
                </a:rPr>
                <a:t>Moduuli 3</a:t>
              </a:r>
              <a:r>
                <a:rPr lang="fi-FI" sz="2000">
                  <a:latin typeface="Arial" panose="020B0604020202020204" pitchFamily="34" charset="0"/>
                  <a:cs typeface="Arial" panose="020B0604020202020204" pitchFamily="34" charset="0"/>
                </a:rPr>
                <a:t> </a:t>
              </a:r>
              <a:r>
                <a:rPr lang="fi-FI" sz="2000">
                  <a:solidFill>
                    <a:srgbClr val="EBB700"/>
                  </a:solidFill>
                  <a:latin typeface="Arial" panose="020B0604020202020204" pitchFamily="34" charset="0"/>
                  <a:cs typeface="Arial" panose="020B0604020202020204" pitchFamily="34" charset="0"/>
                </a:rPr>
                <a:t>// </a:t>
              </a:r>
              <a:r>
                <a:rPr lang="fi-FI" sz="2000">
                  <a:solidFill>
                    <a:srgbClr val="55565A"/>
                  </a:solidFill>
                  <a:latin typeface="Arial" panose="020B0604020202020204" pitchFamily="34" charset="0"/>
                  <a:cs typeface="Arial" panose="020B0604020202020204" pitchFamily="34" charset="0"/>
                </a:rPr>
                <a:t>Leoklubin hallinto</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fi-FI" sz="2000" b="1">
                  <a:solidFill>
                    <a:srgbClr val="407CCA"/>
                  </a:solidFill>
                  <a:latin typeface="Arial" panose="020B0604020202020204" pitchFamily="34" charset="0"/>
                  <a:cs typeface="Arial" panose="020B0604020202020204" pitchFamily="34" charset="0"/>
                </a:rPr>
                <a:t>Moduuli 4</a:t>
              </a:r>
              <a:r>
                <a:rPr lang="fi-FI" sz="2000">
                  <a:latin typeface="Arial" panose="020B0604020202020204" pitchFamily="34" charset="0"/>
                  <a:cs typeface="Arial" panose="020B0604020202020204" pitchFamily="34" charset="0"/>
                </a:rPr>
                <a:t> </a:t>
              </a:r>
              <a:r>
                <a:rPr lang="fi-FI" sz="2000">
                  <a:solidFill>
                    <a:srgbClr val="EBB700"/>
                  </a:solidFill>
                  <a:latin typeface="Arial" panose="020B0604020202020204" pitchFamily="34" charset="0"/>
                  <a:cs typeface="Arial" panose="020B0604020202020204" pitchFamily="34" charset="0"/>
                </a:rPr>
                <a:t>//</a:t>
              </a:r>
              <a:r>
                <a:rPr lang="fi-FI" sz="2000">
                  <a:solidFill>
                    <a:srgbClr val="55565A"/>
                  </a:solidFill>
                  <a:latin typeface="Arial" panose="020B0604020202020204" pitchFamily="34" charset="0"/>
                  <a:cs typeface="Arial" panose="020B0604020202020204" pitchFamily="34" charset="0"/>
                </a:rPr>
                <a:t> Leoklubiohjelman resurssit</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fi-FI" sz="2000" b="1">
                  <a:solidFill>
                    <a:srgbClr val="407CCA"/>
                  </a:solidFill>
                </a:rPr>
                <a:t>Moduuli 5 </a:t>
              </a:r>
              <a:r>
                <a:rPr lang="fi-FI" sz="2000">
                  <a:solidFill>
                    <a:srgbClr val="EBB700"/>
                  </a:solidFill>
                </a:rPr>
                <a:t>// </a:t>
              </a:r>
              <a:r>
                <a:rPr lang="fi-FI" sz="2000">
                  <a:solidFill>
                    <a:srgbClr val="55565A"/>
                  </a:solidFill>
                </a:rPr>
                <a:t>Yhteistyö nuorten kanssa</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fi-FI" sz="6000" b="1">
                <a:solidFill>
                  <a:schemeClr val="bg1"/>
                </a:solidFill>
                <a:latin typeface="Arial Black" panose="020B0604020202020204" pitchFamily="34" charset="0"/>
                <a:ea typeface="Arial" charset="0"/>
                <a:cs typeface="Arial Black" panose="020B0604020202020204" pitchFamily="34" charset="0"/>
              </a:rPr>
              <a:t>Moduulit</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fi-FI" sz="2000" b="1">
                <a:solidFill>
                  <a:srgbClr val="407CCA"/>
                </a:solidFill>
              </a:rPr>
              <a:t>Moduuli 6</a:t>
            </a:r>
            <a:r>
              <a:rPr lang="fi-FI" sz="2000"/>
              <a:t> </a:t>
            </a:r>
            <a:r>
              <a:rPr lang="fi-FI" sz="2000">
                <a:solidFill>
                  <a:srgbClr val="EBB700"/>
                </a:solidFill>
              </a:rPr>
              <a:t>// </a:t>
            </a:r>
            <a:r>
              <a:rPr lang="fi-FI" sz="2000">
                <a:solidFill>
                  <a:srgbClr val="55565A"/>
                </a:solidFill>
                <a:latin typeface="Arial" panose="020B0604020202020204" pitchFamily="34" charset="0"/>
                <a:cs typeface="Arial" panose="020B0604020202020204" pitchFamily="34" charset="0"/>
              </a:rPr>
              <a:t>Palvelun matkan jatkaminen</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chemeClr val="bg1"/>
                </a:solidFill>
                <a:effectLst>
                  <a:glow>
                    <a:schemeClr val="bg1"/>
                  </a:glow>
                </a:effectLst>
              </a:rPr>
              <a:t>Yhteenveto</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fi-FI" sz="2400">
                <a:solidFill>
                  <a:schemeClr val="bg1"/>
                </a:solidFill>
                <a:latin typeface="Arial" panose="020B0604020202020204" pitchFamily="34" charset="0"/>
                <a:cs typeface="Arial" panose="020B0604020202020204" pitchFamily="34" charset="0"/>
              </a:rPr>
              <a:t>Tärkeitä kohtia tästä moduulista</a:t>
            </a:r>
          </a:p>
          <a:p>
            <a:pPr marL="342900" indent="-342900">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Perusta suhdekeskeinen yhteisö, mukaan lukien vuoden aloittaminen tiimihengen rakentamistoiminnoilla ja vuoden suunnittelu yhdessä.</a:t>
            </a:r>
          </a:p>
          <a:p>
            <a:pPr marL="342900" indent="-342900">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Leot johtavat ja neuvojat auttavat heitä siinä.</a:t>
            </a:r>
          </a:p>
          <a:p>
            <a:pPr marL="342900" indent="-342900">
              <a:buFont typeface="Arial" panose="020B0604020202020204" pitchFamily="34" charset="0"/>
              <a:buChar char="•"/>
            </a:pPr>
            <a:r>
              <a:rPr lang="fi-FI" sz="2400">
                <a:solidFill>
                  <a:schemeClr val="bg1"/>
                </a:solidFill>
                <a:latin typeface="Arial"/>
                <a:cs typeface="Arial"/>
              </a:rPr>
              <a:t>Luokaa positiivinen ilmapiiri, työskennelkää ryhmissä, kuunnelkaa aktiivisesti ja johtakaa palvelulla ja omalla esimerkillänne</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fi-FI" sz="2400">
                <a:solidFill>
                  <a:schemeClr val="bg1"/>
                </a:solidFill>
                <a:latin typeface="Arial" panose="020B0604020202020204" pitchFamily="34" charset="0"/>
                <a:cs typeface="Arial" panose="020B0604020202020204" pitchFamily="34" charset="0"/>
              </a:rPr>
              <a:t>Moduulin lopun harjoitus</a:t>
            </a:r>
          </a:p>
          <a:p>
            <a:pPr marL="342900" indent="-342900">
              <a:buFont typeface="Arial" panose="020B0604020202020204" pitchFamily="34" charset="0"/>
              <a:buChar char="•"/>
            </a:pPr>
            <a:r>
              <a:rPr lang="fi-FI" sz="2400">
                <a:solidFill>
                  <a:schemeClr val="bg1"/>
                </a:solidFill>
                <a:latin typeface="Arial" panose="020B0604020202020204" pitchFamily="34" charset="0"/>
                <a:cs typeface="Arial" panose="020B0604020202020204" pitchFamily="34" charset="0"/>
              </a:rPr>
              <a:t>Pohtikaa tapoja, joilla voitte luoda positiivisen ja suhdekeskeisen yhteisön leoklubillenne. Sisällytä ideoita, joita voisit tuoda seuraavaan Leoklubin kokoukseen - tai ensimmäisiin pariin kokoukseen, jos et ole vielä aloittanut vuotta.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6000">
                <a:latin typeface="Arial Black"/>
                <a:cs typeface="Arial Black" panose="020B0604020202020204" pitchFamily="34" charset="0"/>
              </a:rPr>
              <a:t>Moduuli 5</a:t>
            </a:r>
          </a:p>
          <a:p>
            <a:pPr>
              <a:spcBef>
                <a:spcPts val="0"/>
              </a:spcBef>
            </a:pPr>
            <a:r>
              <a:rPr lang="fi-FI" sz="4000" b="0"/>
              <a:t>Yhteistyö nuorten kanssa</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167409" y="948008"/>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dirty="0">
                <a:solidFill>
                  <a:srgbClr val="55565A"/>
                </a:solidFill>
                <a:latin typeface="Arial"/>
                <a:cs typeface="Arial"/>
              </a:rPr>
              <a:t>Työskentely </a:t>
            </a:r>
            <a:r>
              <a:rPr lang="fi-FI" sz="3200" dirty="0" err="1">
                <a:solidFill>
                  <a:srgbClr val="55565A"/>
                </a:solidFill>
                <a:latin typeface="Arial"/>
                <a:cs typeface="Arial"/>
              </a:rPr>
              <a:t>lionien</a:t>
            </a:r>
            <a:r>
              <a:rPr lang="fi-FI" sz="3200" dirty="0">
                <a:solidFill>
                  <a:srgbClr val="55565A"/>
                </a:solidFill>
                <a:latin typeface="Arial"/>
                <a:cs typeface="Arial"/>
              </a:rPr>
              <a:t> vs. </a:t>
            </a:r>
            <a:r>
              <a:rPr lang="fi-FI" sz="3200" dirty="0" err="1">
                <a:solidFill>
                  <a:srgbClr val="55565A"/>
                </a:solidFill>
                <a:latin typeface="Arial"/>
                <a:cs typeface="Arial"/>
              </a:rPr>
              <a:t>leojen</a:t>
            </a:r>
            <a:r>
              <a:rPr lang="fi-FI" sz="3200" dirty="0">
                <a:solidFill>
                  <a:srgbClr val="55565A"/>
                </a:solidFill>
                <a:latin typeface="Arial"/>
                <a:cs typeface="Arial"/>
              </a:rPr>
              <a:t> kanssa</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solidFill>
                  <a:srgbClr val="55565A"/>
                </a:solidFill>
                <a:latin typeface="Arial" panose="020B0604020202020204" pitchFamily="34" charset="0"/>
                <a:cs typeface="Arial" panose="020B0604020202020204" pitchFamily="34" charset="0"/>
              </a:rPr>
              <a:t>Miten työskentely nuorten kanssa mahtaa erota työskentelystä lionjäsenten kanssa?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solidFill>
                  <a:srgbClr val="55565A"/>
                </a:solidFill>
                <a:latin typeface="Arial"/>
                <a:cs typeface="Arial"/>
              </a:rPr>
              <a:t>Leot ja lionit ovat pitkälti samanlaisia – me kaikki haluamme palvella yhteisöjämme!</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6420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3600" b="1" dirty="0">
                <a:solidFill>
                  <a:srgbClr val="55565A"/>
                </a:solidFill>
                <a:cs typeface="Calibri"/>
              </a:rPr>
              <a:t>mutta</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fi-FI" sz="2400" b="1">
                <a:solidFill>
                  <a:schemeClr val="bg1"/>
                </a:solidFill>
                <a:latin typeface="Arial" panose="020B0604020202020204" pitchFamily="34" charset="0"/>
                <a:ea typeface="Arial" charset="0"/>
                <a:cs typeface="Arial" panose="020B0604020202020204" pitchFamily="34" charset="0"/>
              </a:rPr>
              <a:t>Omega-leot (18–30-vuotiaita)</a:t>
            </a:r>
          </a:p>
          <a:p>
            <a:pPr marL="342900" indent="-342900">
              <a:buFont typeface="Arial" panose="020B0604020202020204" pitchFamily="34" charset="0"/>
              <a:buChar char="•"/>
            </a:pPr>
            <a:r>
              <a:rPr lang="fi-FI" sz="2400">
                <a:solidFill>
                  <a:schemeClr val="bg1"/>
                </a:solidFill>
                <a:latin typeface="Arial" panose="020B0604020202020204" pitchFamily="34" charset="0"/>
                <a:ea typeface="Arial" charset="0"/>
                <a:cs typeface="Arial" panose="020B0604020202020204" pitchFamily="34" charset="0"/>
              </a:rPr>
              <a:t>Ottavat enemmän vastuuta ja tarvitsevat enemmän vapautta</a:t>
            </a:r>
          </a:p>
          <a:p>
            <a:pPr marL="342900" indent="-342900">
              <a:buFont typeface="Arial" panose="020B0604020202020204" pitchFamily="34" charset="0"/>
              <a:buChar char="•"/>
            </a:pPr>
            <a:r>
              <a:rPr lang="fi-FI" sz="2400">
                <a:solidFill>
                  <a:schemeClr val="bg1"/>
                </a:solidFill>
                <a:latin typeface="Arial" panose="020B0604020202020204" pitchFamily="34" charset="0"/>
                <a:ea typeface="Arial" charset="0"/>
                <a:cs typeface="Arial" panose="020B0604020202020204" pitchFamily="34" charset="0"/>
              </a:rPr>
              <a:t>Etsivät tilaisuuksia kehittää taitojaan</a:t>
            </a:r>
          </a:p>
          <a:p>
            <a:pPr marL="342900" indent="-342900">
              <a:buFont typeface="Arial" panose="020B0604020202020204" pitchFamily="34" charset="0"/>
              <a:buChar char="•"/>
            </a:pPr>
            <a:r>
              <a:rPr lang="fi-FI" sz="2400">
                <a:solidFill>
                  <a:schemeClr val="bg1"/>
                </a:solidFill>
                <a:latin typeface="Arial" panose="020B0604020202020204" pitchFamily="34" charset="0"/>
                <a:ea typeface="Arial" charset="0"/>
                <a:cs typeface="Arial" panose="020B0604020202020204" pitchFamily="34" charset="0"/>
              </a:rPr>
              <a:t>Neuvoja toimii yhteyshenkilönä kummina toimivan lionsklubin ja leoklubin välillä</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fi-FI" sz="2400" b="1">
                <a:solidFill>
                  <a:srgbClr val="55565A"/>
                </a:solidFill>
                <a:latin typeface="Arial" panose="020B0604020202020204" pitchFamily="34" charset="0"/>
                <a:ea typeface="Arial" charset="0"/>
                <a:cs typeface="Arial" panose="020B0604020202020204" pitchFamily="34" charset="0"/>
              </a:rPr>
              <a:t>Alpha-leot (12–18-vuotiaita)</a:t>
            </a:r>
          </a:p>
          <a:p>
            <a:pPr marL="342900" indent="-342900">
              <a:buFont typeface="Arial" panose="020B0604020202020204" pitchFamily="34" charset="0"/>
              <a:buChar char="•"/>
            </a:pPr>
            <a:r>
              <a:rPr lang="fi-FI" sz="2400">
                <a:solidFill>
                  <a:srgbClr val="55565A"/>
                </a:solidFill>
                <a:latin typeface="Arial" panose="020B0604020202020204" pitchFamily="34" charset="0"/>
                <a:ea typeface="Arial" charset="0"/>
                <a:cs typeface="Arial" panose="020B0604020202020204" pitchFamily="34" charset="0"/>
              </a:rPr>
              <a:t>Tarvitsevat lisää ohjausta ja opastusta projekteissa ja kokouksissa</a:t>
            </a:r>
          </a:p>
          <a:p>
            <a:pPr marL="342900" indent="-342900">
              <a:buFont typeface="Arial" panose="020B0604020202020204" pitchFamily="34" charset="0"/>
              <a:buChar char="•"/>
            </a:pPr>
            <a:r>
              <a:rPr lang="fi-FI" sz="2400">
                <a:solidFill>
                  <a:srgbClr val="55565A"/>
                </a:solidFill>
                <a:latin typeface="Arial"/>
                <a:ea typeface="Arial" charset="0"/>
                <a:cs typeface="Arial"/>
              </a:rPr>
              <a:t>Saattavat tarvita leoneuvojan apua tehtävien delegoinnissa</a:t>
            </a:r>
          </a:p>
          <a:p>
            <a:pPr marL="342900" indent="-342900">
              <a:buFont typeface="Arial" panose="020B0604020202020204" pitchFamily="34" charset="0"/>
              <a:buChar char="•"/>
            </a:pPr>
            <a:r>
              <a:rPr lang="fi-FI" sz="2400">
                <a:solidFill>
                  <a:srgbClr val="55565A"/>
                </a:solidFill>
                <a:latin typeface="Arial"/>
                <a:ea typeface="Arial" charset="0"/>
                <a:cs typeface="Arial"/>
              </a:rPr>
              <a:t>Neuvoja on linkki vanhempien, koulun ja lionsklubin välillä</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rgbClr val="55565A"/>
                </a:solidFill>
                <a:latin typeface="Arial"/>
                <a:cs typeface="Arial"/>
              </a:rPr>
              <a:t>Vahvoilla klubeilla on vahvat yhteydet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solidFill>
                  <a:srgbClr val="55565A"/>
                </a:solidFill>
                <a:latin typeface="Arial" panose="020B0604020202020204" pitchFamily="34" charset="0"/>
                <a:cs typeface="Arial" panose="020B0604020202020204" pitchFamily="34" charset="0"/>
              </a:rPr>
              <a:t>Klubit, joiden jäsenet eivät vain ole suostuvaisia, vaan HALUAVAT palvellla yhdessä ovat vahvimpia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a:solidFill>
                  <a:srgbClr val="55565A"/>
                </a:solidFill>
                <a:latin typeface="Arial" panose="020B0604020202020204" pitchFamily="34" charset="0"/>
                <a:cs typeface="Arial" panose="020B0604020202020204" pitchFamily="34" charset="0"/>
              </a:rPr>
              <a:t>Menestyksen avaimet</a:t>
            </a:r>
            <a:r>
              <a:rPr lang="fi-FI" sz="2400">
                <a:solidFill>
                  <a:srgbClr val="55565A"/>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fi-FI" sz="2400">
                <a:solidFill>
                  <a:srgbClr val="55565A"/>
                </a:solidFill>
                <a:latin typeface="Arial"/>
                <a:cs typeface="Arial"/>
              </a:rPr>
              <a:t>Hyödynnä sosiaalisia ja henkisiä vahvuuksia</a:t>
            </a:r>
          </a:p>
          <a:p>
            <a:pPr marL="342900" indent="-342900">
              <a:buFont typeface="Arial" panose="020B0604020202020204" pitchFamily="34" charset="0"/>
              <a:buChar char="•"/>
            </a:pPr>
            <a:r>
              <a:rPr lang="fi-FI" sz="2400">
                <a:solidFill>
                  <a:srgbClr val="55565A"/>
                </a:solidFill>
                <a:latin typeface="Arial"/>
                <a:cs typeface="Arial"/>
              </a:rPr>
              <a:t>Rakenna itseluottamusta ja itsetuntoa</a:t>
            </a:r>
          </a:p>
          <a:p>
            <a:pPr marL="342900" indent="-342900">
              <a:buFont typeface="Arial" panose="020B0604020202020204" pitchFamily="34" charset="0"/>
              <a:buChar char="•"/>
            </a:pPr>
            <a:r>
              <a:rPr lang="fi-FI" sz="2400">
                <a:solidFill>
                  <a:srgbClr val="55565A"/>
                </a:solidFill>
                <a:latin typeface="Arial" panose="020B0604020202020204" pitchFamily="34" charset="0"/>
                <a:cs typeface="Arial" panose="020B0604020202020204" pitchFamily="34" charset="0"/>
              </a:rPr>
              <a:t>Ylläpidä tervettä, ihmissuhdekeskeistä yhteisöä</a:t>
            </a:r>
          </a:p>
          <a:p>
            <a:pPr marL="342900" indent="-342900">
              <a:buFont typeface="Arial" panose="020B0604020202020204" pitchFamily="34" charset="0"/>
              <a:buChar char="•"/>
            </a:pPr>
            <a:r>
              <a:rPr lang="fi-FI" sz="2400">
                <a:solidFill>
                  <a:srgbClr val="55565A"/>
                </a:solidFill>
                <a:latin typeface="Arial" panose="020B0604020202020204" pitchFamily="34" charset="0"/>
                <a:cs typeface="Arial" panose="020B0604020202020204" pitchFamily="34" charset="0"/>
              </a:rPr>
              <a:t>Voimaannuta leot johtamiseen</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fi-FI" sz="3200" b="1">
                <a:solidFill>
                  <a:srgbClr val="55565A"/>
                </a:solidFill>
                <a:latin typeface="Arial" panose="020B0604020202020204" pitchFamily="34" charset="0"/>
                <a:cs typeface="Arial" panose="020B0604020202020204" pitchFamily="34" charset="0"/>
              </a:rPr>
              <a:t>Sosiaalinen ja tunneoppiminen</a:t>
            </a:r>
          </a:p>
          <a:p>
            <a:r>
              <a:rPr lang="fi-FI" sz="2800">
                <a:solidFill>
                  <a:srgbClr val="55565A"/>
                </a:solidFill>
                <a:latin typeface="Arial" panose="020B0604020202020204" pitchFamily="34" charset="0"/>
                <a:ea typeface="Calibri" panose="020F0502020204030204" pitchFamily="34" charset="0"/>
              </a:rPr>
              <a:t>Sosiaalinen ja tunneoppiminen on menetelmä, jonka avulla nuoret ja aikuiset omaksuvat ja soveltavat tietoa, taitoja ja asenteita terveen identiteetin rakentamiseksi, tunteiden hallitsemiseksi ja henkilökohtaisten ja yhteisöllisten tavoitteiden saavuttamiseksi, sekä osoittavat empatiaa muita kohtaan ja ylläpitävät hyviä ihmissuhteita ja tekevät vastuullisia päätöksiä.</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3200">
                <a:solidFill>
                  <a:srgbClr val="55565A"/>
                </a:solidFill>
                <a:latin typeface="Arial"/>
                <a:ea typeface="ヒラギノ角ゴ Pro W3"/>
                <a:cs typeface="Arial"/>
              </a:rPr>
              <a:t>Ihmissuhdekeskeisen yhteisön perustaminen</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fi-FI" sz="2800">
                <a:solidFill>
                  <a:srgbClr val="55565A"/>
                </a:solidFill>
                <a:latin typeface="Arial" panose="020B0604020202020204" pitchFamily="34" charset="0"/>
                <a:cs typeface="Arial" panose="020B0604020202020204" pitchFamily="34" charset="0"/>
              </a:rPr>
              <a:t>Mikä on ihmissuhdekeskeinen yhteisö?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Rakennetaan yhteisöä auttamalla luomaan turvallinen, välittävä, osallistava ja hyvin hallinnoitu ympäristö. </a:t>
            </a:r>
          </a:p>
          <a:p>
            <a:pPr marL="285750" indent="-285750">
              <a:buFont typeface="Arial" panose="020B0604020202020204" pitchFamily="34" charset="0"/>
              <a:buChar char="•"/>
            </a:pPr>
            <a:r>
              <a:rPr lang="fi-FI" sz="2800">
                <a:solidFill>
                  <a:srgbClr val="55565A"/>
                </a:solidFill>
                <a:latin typeface="Arial" panose="020B0604020202020204" pitchFamily="34" charset="0"/>
                <a:cs typeface="Arial" panose="020B0604020202020204" pitchFamily="34" charset="0"/>
              </a:rPr>
              <a:t>Paikka, jossa kaikki kokevat tulevansa nähdyksi, kuulluksi ja tutuksi, arvostetuksi ja välitetyksi.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fi-FI">
                <a:solidFill>
                  <a:srgbClr val="55565A"/>
                </a:solidFill>
                <a:latin typeface="Arial" panose="020B0604020202020204" pitchFamily="34" charset="0"/>
                <a:cs typeface="Arial" panose="020B0604020202020204" pitchFamily="34" charset="0"/>
              </a:rPr>
              <a:t>Muokattu</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i-FI" sz="4000" dirty="0">
                <a:solidFill>
                  <a:schemeClr val="bg1">
                    <a:alpha val="99000"/>
                  </a:schemeClr>
                </a:solidFill>
                <a:latin typeface="Arial Black" panose="020B0604020202020204" pitchFamily="34" charset="0"/>
                <a:ea typeface="Arial" charset="0"/>
                <a:cs typeface="Arial Black" panose="020B0604020202020204" pitchFamily="34" charset="0"/>
              </a:rPr>
              <a:t>Suhdekeskeisen yhteisön rakentaminen</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544</TotalTime>
  <Words>2090</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253</cp:revision>
  <dcterms:created xsi:type="dcterms:W3CDTF">2021-12-09T21:46:32Z</dcterms:created>
  <dcterms:modified xsi:type="dcterms:W3CDTF">2024-04-01T13:48:16Z</dcterms:modified>
</cp:coreProperties>
</file>