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11" r:id="rId2"/>
    <p:sldMasterId id="2147483913" r:id="rId3"/>
  </p:sldMasterIdLst>
  <p:notesMasterIdLst>
    <p:notesMasterId r:id="rId13"/>
  </p:notesMasterIdLst>
  <p:sldIdLst>
    <p:sldId id="257" r:id="rId4"/>
    <p:sldId id="258" r:id="rId5"/>
    <p:sldId id="259" r:id="rId6"/>
    <p:sldId id="261" r:id="rId7"/>
    <p:sldId id="262" r:id="rId8"/>
    <p:sldId id="263" r:id="rId9"/>
    <p:sldId id="271" r:id="rId10"/>
    <p:sldId id="272"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15E7C7-466B-F08A-3C19-8C1BBD684CE9}" name="Grace, Khamisi" initials="GK" userId="S::kgrace@lionsclubs.org::609a7397-3773-4306-89d7-963b1a7cb8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155543-21DC-44FF-A6E2-479424D46146}" v="11" dt="2023-09-20T19:13:51.067"/>
    <p1510:client id="{340B3B42-F56B-49C1-A09E-480D075ED328}" v="1" dt="2023-10-26T14:07:27.918"/>
    <p1510:client id="{E8581B9C-B9D5-2747-0528-22BD8D3D0AFD}" v="4" dt="2023-08-11T18:51:53.7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39" autoAdjust="0"/>
  </p:normalViewPr>
  <p:slideViewPr>
    <p:cSldViewPr snapToGrid="0">
      <p:cViewPr varScale="1">
        <p:scale>
          <a:sx n="70" d="100"/>
          <a:sy n="70" d="100"/>
        </p:scale>
        <p:origin x="531"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B09E11-AC35-4850-BBFA-59B8A74E1D92}"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D9466203-6705-42DC-8B7C-2C89AC188D3B}">
      <dgm:prSet custT="1"/>
      <dgm:spPr/>
      <dgm:t>
        <a:bodyPr/>
        <a:lstStyle/>
        <a:p>
          <a:r>
            <a:rPr lang="pt-BR" sz="1600">
              <a:latin typeface="Arial" panose="020B0604020202020204" pitchFamily="34" charset="0"/>
              <a:cs typeface="Arial" panose="020B0604020202020204" pitchFamily="34" charset="0"/>
            </a:rPr>
            <a:t>Assessor do Quadro Associativo Leo</a:t>
          </a:r>
        </a:p>
      </dgm:t>
    </dgm:pt>
    <dgm:pt modelId="{589A9CD0-7172-46AF-8432-7CDF2969F9A7}" type="parTrans" cxnId="{60A29906-8BAD-4275-ABE5-EFD9D9DD5730}">
      <dgm:prSet/>
      <dgm:spPr/>
      <dgm:t>
        <a:bodyPr/>
        <a:lstStyle/>
        <a:p>
          <a:endParaRPr lang="en-US" sz="1600"/>
        </a:p>
      </dgm:t>
    </dgm:pt>
    <dgm:pt modelId="{D1E74464-C04B-4EFE-9749-762C9D98F5DD}" type="sibTrans" cxnId="{60A29906-8BAD-4275-ABE5-EFD9D9DD5730}">
      <dgm:prSet/>
      <dgm:spPr/>
      <dgm:t>
        <a:bodyPr/>
        <a:lstStyle/>
        <a:p>
          <a:endParaRPr lang="en-US" sz="1600"/>
        </a:p>
      </dgm:t>
    </dgm:pt>
    <dgm:pt modelId="{3AD68227-C8FD-43B8-A9B5-6E69D6C021F3}">
      <dgm:prSet custT="1"/>
      <dgm:spPr/>
      <dgm:t>
        <a:bodyPr/>
        <a:lstStyle/>
        <a:p>
          <a:r>
            <a:rPr lang="pt-BR" sz="1600">
              <a:latin typeface="Arial" panose="020B0604020202020204" pitchFamily="34" charset="0"/>
              <a:cs typeface="Arial" panose="020B0604020202020204" pitchFamily="34" charset="0"/>
            </a:rPr>
            <a:t>Sessões de Avanço para Leos</a:t>
          </a:r>
        </a:p>
      </dgm:t>
    </dgm:pt>
    <dgm:pt modelId="{D4070539-99A9-409A-8324-6FC4699EB3DB}" type="parTrans" cxnId="{FECBAF9C-058C-4401-A6C6-9F472FA7819F}">
      <dgm:prSet/>
      <dgm:spPr/>
      <dgm:t>
        <a:bodyPr/>
        <a:lstStyle/>
        <a:p>
          <a:endParaRPr lang="en-US" sz="1600"/>
        </a:p>
      </dgm:t>
    </dgm:pt>
    <dgm:pt modelId="{F840ED93-7FCF-433E-A72B-13C813C9E6AA}" type="sibTrans" cxnId="{FECBAF9C-058C-4401-A6C6-9F472FA7819F}">
      <dgm:prSet/>
      <dgm:spPr/>
      <dgm:t>
        <a:bodyPr/>
        <a:lstStyle/>
        <a:p>
          <a:endParaRPr lang="en-US" sz="1600"/>
        </a:p>
      </dgm:t>
    </dgm:pt>
    <dgm:pt modelId="{EC52A279-04F3-4BFD-91CE-458D44250834}">
      <dgm:prSet custT="1"/>
      <dgm:spPr/>
      <dgm:t>
        <a:bodyPr/>
        <a:lstStyle/>
        <a:p>
          <a:r>
            <a:rPr lang="pt-BR" sz="1600" dirty="0">
              <a:latin typeface="Arial" panose="020B0604020202020204" pitchFamily="34" charset="0"/>
              <a:cs typeface="Arial" panose="020B0604020202020204" pitchFamily="34" charset="0"/>
            </a:rPr>
            <a:t>Subsídio do ELLI para Leos</a:t>
          </a:r>
        </a:p>
      </dgm:t>
    </dgm:pt>
    <dgm:pt modelId="{A6EE3A8C-90B6-4441-88D4-A2E1D9A7ABA3}" type="parTrans" cxnId="{8C4ED481-94D8-44B0-8D80-1B8617B9B297}">
      <dgm:prSet/>
      <dgm:spPr/>
      <dgm:t>
        <a:bodyPr/>
        <a:lstStyle/>
        <a:p>
          <a:endParaRPr lang="en-US" sz="1600"/>
        </a:p>
      </dgm:t>
    </dgm:pt>
    <dgm:pt modelId="{82C65E7A-CB12-4F06-94A7-C3B2478ED2F2}" type="sibTrans" cxnId="{8C4ED481-94D8-44B0-8D80-1B8617B9B297}">
      <dgm:prSet/>
      <dgm:spPr/>
      <dgm:t>
        <a:bodyPr/>
        <a:lstStyle/>
        <a:p>
          <a:endParaRPr lang="en-US" sz="1600"/>
        </a:p>
      </dgm:t>
    </dgm:pt>
    <dgm:pt modelId="{026240B3-8579-4C13-8FAB-94579BDBDFA3}">
      <dgm:prSet custT="1"/>
      <dgm:spPr/>
      <dgm:t>
        <a:bodyPr/>
        <a:lstStyle/>
        <a:p>
          <a:r>
            <a:rPr lang="pt-BR" sz="1600" dirty="0">
              <a:latin typeface="Arial" panose="020B0604020202020204" pitchFamily="34" charset="0"/>
              <a:cs typeface="Arial" panose="020B0604020202020204" pitchFamily="34" charset="0"/>
            </a:rPr>
            <a:t>Representante Leo ou Leo-Lion junto à ONU</a:t>
          </a:r>
        </a:p>
        <a:p>
          <a:endParaRPr lang="en-US" sz="1600" dirty="0"/>
        </a:p>
      </dgm:t>
    </dgm:pt>
    <dgm:pt modelId="{D6D0D39B-62D9-430F-9076-3A25042C870E}" type="parTrans" cxnId="{AA20108F-DF19-4AB5-BDE3-4159060107BC}">
      <dgm:prSet/>
      <dgm:spPr/>
      <dgm:t>
        <a:bodyPr/>
        <a:lstStyle/>
        <a:p>
          <a:endParaRPr lang="en-US" sz="1600"/>
        </a:p>
      </dgm:t>
    </dgm:pt>
    <dgm:pt modelId="{8C43B1BF-7C51-435A-9553-A994EE2AD960}" type="sibTrans" cxnId="{AA20108F-DF19-4AB5-BDE3-4159060107BC}">
      <dgm:prSet/>
      <dgm:spPr/>
      <dgm:t>
        <a:bodyPr/>
        <a:lstStyle/>
        <a:p>
          <a:endParaRPr lang="en-US" sz="1600"/>
        </a:p>
      </dgm:t>
    </dgm:pt>
    <dgm:pt modelId="{EBB69B5B-43AB-4E54-841D-B845E552503D}">
      <dgm:prSet custT="1"/>
      <dgm:spPr/>
      <dgm:t>
        <a:bodyPr/>
        <a:lstStyle/>
        <a:p>
          <a:r>
            <a:rPr lang="pt-BR" sz="1600" dirty="0">
              <a:latin typeface="Arial" panose="020B0604020202020204" pitchFamily="34" charset="0"/>
              <a:cs typeface="Arial" panose="020B0604020202020204" pitchFamily="34" charset="0"/>
            </a:rPr>
            <a:t>Página e recurso de colaboração entre Leos e Leões</a:t>
          </a:r>
        </a:p>
      </dgm:t>
    </dgm:pt>
    <dgm:pt modelId="{491CB255-5DFC-4F63-80A2-D08B499B3827}" type="parTrans" cxnId="{E3162086-6887-456D-BCD3-9E9C2F0B5090}">
      <dgm:prSet/>
      <dgm:spPr/>
      <dgm:t>
        <a:bodyPr/>
        <a:lstStyle/>
        <a:p>
          <a:endParaRPr lang="en-US" sz="1600"/>
        </a:p>
      </dgm:t>
    </dgm:pt>
    <dgm:pt modelId="{03736ED0-269F-456E-87B4-968E53910589}" type="sibTrans" cxnId="{E3162086-6887-456D-BCD3-9E9C2F0B5090}">
      <dgm:prSet/>
      <dgm:spPr/>
      <dgm:t>
        <a:bodyPr/>
        <a:lstStyle/>
        <a:p>
          <a:endParaRPr lang="en-US" sz="1600"/>
        </a:p>
      </dgm:t>
    </dgm:pt>
    <dgm:pt modelId="{28E11251-5E49-4130-B1AE-589BAD9A5747}" type="pres">
      <dgm:prSet presAssocID="{BFB09E11-AC35-4850-BBFA-59B8A74E1D92}" presName="Name0" presStyleCnt="0">
        <dgm:presLayoutVars>
          <dgm:dir/>
          <dgm:resizeHandles val="exact"/>
        </dgm:presLayoutVars>
      </dgm:prSet>
      <dgm:spPr/>
    </dgm:pt>
    <dgm:pt modelId="{B0A8D368-CAEB-4EF4-BF56-AC2693E9FA7C}" type="pres">
      <dgm:prSet presAssocID="{D9466203-6705-42DC-8B7C-2C89AC188D3B}" presName="compNode" presStyleCnt="0"/>
      <dgm:spPr/>
    </dgm:pt>
    <dgm:pt modelId="{7069553D-842E-4D22-8F53-96281C85B253}" type="pres">
      <dgm:prSet presAssocID="{D9466203-6705-42DC-8B7C-2C89AC188D3B}" presName="pict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dgm:spPr>
      <dgm:extLst>
        <a:ext uri="{E40237B7-FDA0-4F09-8148-C483321AD2D9}">
          <dgm14:cNvPr xmlns:dgm14="http://schemas.microsoft.com/office/drawing/2010/diagram" id="0" name="" descr="Business Growth with solid fill"/>
        </a:ext>
      </dgm:extLst>
    </dgm:pt>
    <dgm:pt modelId="{9DF474B7-F126-4CB8-9218-6BB50F2159E1}" type="pres">
      <dgm:prSet presAssocID="{D9466203-6705-42DC-8B7C-2C89AC188D3B}" presName="textRect" presStyleLbl="revTx" presStyleIdx="0" presStyleCnt="5">
        <dgm:presLayoutVars>
          <dgm:bulletEnabled val="1"/>
        </dgm:presLayoutVars>
      </dgm:prSet>
      <dgm:spPr/>
    </dgm:pt>
    <dgm:pt modelId="{3B18F4C4-C4E9-4F17-920E-F9AFB5A27F59}" type="pres">
      <dgm:prSet presAssocID="{D1E74464-C04B-4EFE-9749-762C9D98F5DD}" presName="sibTrans" presStyleLbl="sibTrans2D1" presStyleIdx="0" presStyleCnt="0"/>
      <dgm:spPr/>
    </dgm:pt>
    <dgm:pt modelId="{E64F9E49-0943-47C8-894D-86E51CC00F6F}" type="pres">
      <dgm:prSet presAssocID="{3AD68227-C8FD-43B8-A9B5-6E69D6C021F3}" presName="compNode" presStyleCnt="0"/>
      <dgm:spPr/>
    </dgm:pt>
    <dgm:pt modelId="{006899A1-CADC-4CF6-850B-58528A1B1EE2}" type="pres">
      <dgm:prSet presAssocID="{3AD68227-C8FD-43B8-A9B5-6E69D6C021F3}" presName="pictRect" presStyleLbl="node1" presStyleIdx="1" presStyleCnt="5" custScaleY="101983" custLinFactNeighborX="0" custLinFactNeighborY="312"/>
      <dgm:spPr>
        <a:solidFill>
          <a:schemeClr val="bg1"/>
        </a:solidFill>
      </dgm:spPr>
    </dgm:pt>
    <dgm:pt modelId="{E6A5F090-8B31-439D-94A7-72AA83D954E0}" type="pres">
      <dgm:prSet presAssocID="{3AD68227-C8FD-43B8-A9B5-6E69D6C021F3}" presName="textRect" presStyleLbl="revTx" presStyleIdx="1" presStyleCnt="5">
        <dgm:presLayoutVars>
          <dgm:bulletEnabled val="1"/>
        </dgm:presLayoutVars>
      </dgm:prSet>
      <dgm:spPr/>
    </dgm:pt>
    <dgm:pt modelId="{8B8E95BB-3860-4DBE-BFA7-4C0208906BBC}" type="pres">
      <dgm:prSet presAssocID="{F840ED93-7FCF-433E-A72B-13C813C9E6AA}" presName="sibTrans" presStyleLbl="sibTrans2D1" presStyleIdx="0" presStyleCnt="0"/>
      <dgm:spPr/>
    </dgm:pt>
    <dgm:pt modelId="{92B1491B-AC1C-4D02-8098-7BF5106CAA7D}" type="pres">
      <dgm:prSet presAssocID="{EC52A279-04F3-4BFD-91CE-458D44250834}" presName="compNode" presStyleCnt="0"/>
      <dgm:spPr/>
    </dgm:pt>
    <dgm:pt modelId="{74BD9E97-BF6A-462A-AB78-93972689894A}" type="pres">
      <dgm:prSet presAssocID="{EC52A279-04F3-4BFD-91CE-458D44250834}" presName="pictRect" presStyleLbl="node1" presStyleIdx="2"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dgm:spPr>
      <dgm:extLst>
        <a:ext uri="{E40237B7-FDA0-4F09-8148-C483321AD2D9}">
          <dgm14:cNvPr xmlns:dgm14="http://schemas.microsoft.com/office/drawing/2010/diagram" id="0" name="" descr="Diploma with solid fill"/>
        </a:ext>
      </dgm:extLst>
    </dgm:pt>
    <dgm:pt modelId="{B6D75C21-07CE-48CD-8B5A-BD1807BEA665}" type="pres">
      <dgm:prSet presAssocID="{EC52A279-04F3-4BFD-91CE-458D44250834}" presName="textRect" presStyleLbl="revTx" presStyleIdx="2" presStyleCnt="5">
        <dgm:presLayoutVars>
          <dgm:bulletEnabled val="1"/>
        </dgm:presLayoutVars>
      </dgm:prSet>
      <dgm:spPr/>
    </dgm:pt>
    <dgm:pt modelId="{DC6C1530-DF53-481A-9940-018573B5A670}" type="pres">
      <dgm:prSet presAssocID="{82C65E7A-CB12-4F06-94A7-C3B2478ED2F2}" presName="sibTrans" presStyleLbl="sibTrans2D1" presStyleIdx="0" presStyleCnt="0"/>
      <dgm:spPr/>
    </dgm:pt>
    <dgm:pt modelId="{7060E37A-F60C-4F7A-95BA-CF80F33785AC}" type="pres">
      <dgm:prSet presAssocID="{026240B3-8579-4C13-8FAB-94579BDBDFA3}" presName="compNode" presStyleCnt="0"/>
      <dgm:spPr/>
    </dgm:pt>
    <dgm:pt modelId="{33DF6AC5-EFE3-41B2-B18C-BA4EEC9CAEAC}" type="pres">
      <dgm:prSet presAssocID="{026240B3-8579-4C13-8FAB-94579BDBDFA3}" presName="pictRect" presStyleLbl="node1" presStyleIdx="3" presStyleCnt="5" custScaleX="73835" custScaleY="115393" custLinFactNeighborX="621" custLinFactNeighborY="-299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dgm:spPr>
      <dgm:extLst>
        <a:ext uri="{E40237B7-FDA0-4F09-8148-C483321AD2D9}">
          <dgm14:cNvPr xmlns:dgm14="http://schemas.microsoft.com/office/drawing/2010/diagram" id="0" name="" descr="Lecturer with solid fill"/>
        </a:ext>
      </dgm:extLst>
    </dgm:pt>
    <dgm:pt modelId="{7833A992-664B-42C6-999A-9EC0EAE09A12}" type="pres">
      <dgm:prSet presAssocID="{026240B3-8579-4C13-8FAB-94579BDBDFA3}" presName="textRect" presStyleLbl="revTx" presStyleIdx="3" presStyleCnt="5" custScaleX="125331">
        <dgm:presLayoutVars>
          <dgm:bulletEnabled val="1"/>
        </dgm:presLayoutVars>
      </dgm:prSet>
      <dgm:spPr/>
    </dgm:pt>
    <dgm:pt modelId="{937C0C8A-A81D-446B-AB5C-9A19F4C702FC}" type="pres">
      <dgm:prSet presAssocID="{8C43B1BF-7C51-435A-9553-A994EE2AD960}" presName="sibTrans" presStyleLbl="sibTrans2D1" presStyleIdx="0" presStyleCnt="0"/>
      <dgm:spPr/>
    </dgm:pt>
    <dgm:pt modelId="{562F0E44-2514-49D2-A4A4-B8DF3FDBEDD5}" type="pres">
      <dgm:prSet presAssocID="{EBB69B5B-43AB-4E54-841D-B845E552503D}" presName="compNode" presStyleCnt="0"/>
      <dgm:spPr/>
    </dgm:pt>
    <dgm:pt modelId="{DB142EC8-2FF8-4448-A8C6-142D45483310}" type="pres">
      <dgm:prSet presAssocID="{EBB69B5B-43AB-4E54-841D-B845E552503D}" presName="pictRect" presStyleLbl="node1" presStyleIdx="4" presStyleCnt="5"/>
      <dgm:spPr/>
    </dgm:pt>
    <dgm:pt modelId="{73E7A99B-7CE4-4813-BE22-22A0FA85F1F3}" type="pres">
      <dgm:prSet presAssocID="{EBB69B5B-43AB-4E54-841D-B845E552503D}" presName="textRect" presStyleLbl="revTx" presStyleIdx="4" presStyleCnt="5">
        <dgm:presLayoutVars>
          <dgm:bulletEnabled val="1"/>
        </dgm:presLayoutVars>
      </dgm:prSet>
      <dgm:spPr/>
    </dgm:pt>
  </dgm:ptLst>
  <dgm:cxnLst>
    <dgm:cxn modelId="{F2713505-7BC9-490E-AE39-67ACF3EBA2C8}" type="presOf" srcId="{EC52A279-04F3-4BFD-91CE-458D44250834}" destId="{B6D75C21-07CE-48CD-8B5A-BD1807BEA665}" srcOrd="0" destOrd="0" presId="urn:microsoft.com/office/officeart/2005/8/layout/pList1"/>
    <dgm:cxn modelId="{60A29906-8BAD-4275-ABE5-EFD9D9DD5730}" srcId="{BFB09E11-AC35-4850-BBFA-59B8A74E1D92}" destId="{D9466203-6705-42DC-8B7C-2C89AC188D3B}" srcOrd="0" destOrd="0" parTransId="{589A9CD0-7172-46AF-8432-7CDF2969F9A7}" sibTransId="{D1E74464-C04B-4EFE-9749-762C9D98F5DD}"/>
    <dgm:cxn modelId="{18BFD51A-8CEA-48B4-A525-BD3351387DA7}" type="presOf" srcId="{BFB09E11-AC35-4850-BBFA-59B8A74E1D92}" destId="{28E11251-5E49-4130-B1AE-589BAD9A5747}" srcOrd="0" destOrd="0" presId="urn:microsoft.com/office/officeart/2005/8/layout/pList1"/>
    <dgm:cxn modelId="{AFE9891C-31D4-4F3D-A412-1464C056F08A}" type="presOf" srcId="{D1E74464-C04B-4EFE-9749-762C9D98F5DD}" destId="{3B18F4C4-C4E9-4F17-920E-F9AFB5A27F59}" srcOrd="0" destOrd="0" presId="urn:microsoft.com/office/officeart/2005/8/layout/pList1"/>
    <dgm:cxn modelId="{D7815D33-1CEB-4A43-ADD3-CC22DEFAB982}" type="presOf" srcId="{82C65E7A-CB12-4F06-94A7-C3B2478ED2F2}" destId="{DC6C1530-DF53-481A-9940-018573B5A670}" srcOrd="0" destOrd="0" presId="urn:microsoft.com/office/officeart/2005/8/layout/pList1"/>
    <dgm:cxn modelId="{A74D485B-17CA-42BA-A0C5-F1CC0A7E9072}" type="presOf" srcId="{8C43B1BF-7C51-435A-9553-A994EE2AD960}" destId="{937C0C8A-A81D-446B-AB5C-9A19F4C702FC}" srcOrd="0" destOrd="0" presId="urn:microsoft.com/office/officeart/2005/8/layout/pList1"/>
    <dgm:cxn modelId="{F8EE8443-2F5B-4877-990F-198DA934D46E}" type="presOf" srcId="{3AD68227-C8FD-43B8-A9B5-6E69D6C021F3}" destId="{E6A5F090-8B31-439D-94A7-72AA83D954E0}" srcOrd="0" destOrd="0" presId="urn:microsoft.com/office/officeart/2005/8/layout/pList1"/>
    <dgm:cxn modelId="{4C7D7D59-BEB5-4C25-A5E2-9803AAF1641E}" type="presOf" srcId="{026240B3-8579-4C13-8FAB-94579BDBDFA3}" destId="{7833A992-664B-42C6-999A-9EC0EAE09A12}" srcOrd="0" destOrd="0" presId="urn:microsoft.com/office/officeart/2005/8/layout/pList1"/>
    <dgm:cxn modelId="{8C4ED481-94D8-44B0-8D80-1B8617B9B297}" srcId="{BFB09E11-AC35-4850-BBFA-59B8A74E1D92}" destId="{EC52A279-04F3-4BFD-91CE-458D44250834}" srcOrd="2" destOrd="0" parTransId="{A6EE3A8C-90B6-4441-88D4-A2E1D9A7ABA3}" sibTransId="{82C65E7A-CB12-4F06-94A7-C3B2478ED2F2}"/>
    <dgm:cxn modelId="{E3162086-6887-456D-BCD3-9E9C2F0B5090}" srcId="{BFB09E11-AC35-4850-BBFA-59B8A74E1D92}" destId="{EBB69B5B-43AB-4E54-841D-B845E552503D}" srcOrd="4" destOrd="0" parTransId="{491CB255-5DFC-4F63-80A2-D08B499B3827}" sibTransId="{03736ED0-269F-456E-87B4-968E53910589}"/>
    <dgm:cxn modelId="{AA20108F-DF19-4AB5-BDE3-4159060107BC}" srcId="{BFB09E11-AC35-4850-BBFA-59B8A74E1D92}" destId="{026240B3-8579-4C13-8FAB-94579BDBDFA3}" srcOrd="3" destOrd="0" parTransId="{D6D0D39B-62D9-430F-9076-3A25042C870E}" sibTransId="{8C43B1BF-7C51-435A-9553-A994EE2AD960}"/>
    <dgm:cxn modelId="{FECBAF9C-058C-4401-A6C6-9F472FA7819F}" srcId="{BFB09E11-AC35-4850-BBFA-59B8A74E1D92}" destId="{3AD68227-C8FD-43B8-A9B5-6E69D6C021F3}" srcOrd="1" destOrd="0" parTransId="{D4070539-99A9-409A-8324-6FC4699EB3DB}" sibTransId="{F840ED93-7FCF-433E-A72B-13C813C9E6AA}"/>
    <dgm:cxn modelId="{BC713AB7-D45F-43D6-A4B8-5DBA1C44821C}" type="presOf" srcId="{EBB69B5B-43AB-4E54-841D-B845E552503D}" destId="{73E7A99B-7CE4-4813-BE22-22A0FA85F1F3}" srcOrd="0" destOrd="0" presId="urn:microsoft.com/office/officeart/2005/8/layout/pList1"/>
    <dgm:cxn modelId="{CAF4A7C9-1003-473F-9C2E-1C0864534D93}" type="presOf" srcId="{D9466203-6705-42DC-8B7C-2C89AC188D3B}" destId="{9DF474B7-F126-4CB8-9218-6BB50F2159E1}" srcOrd="0" destOrd="0" presId="urn:microsoft.com/office/officeart/2005/8/layout/pList1"/>
    <dgm:cxn modelId="{36AEFCFB-3E0D-4105-AACA-AFAF631748A9}" type="presOf" srcId="{F840ED93-7FCF-433E-A72B-13C813C9E6AA}" destId="{8B8E95BB-3860-4DBE-BFA7-4C0208906BBC}" srcOrd="0" destOrd="0" presId="urn:microsoft.com/office/officeart/2005/8/layout/pList1"/>
    <dgm:cxn modelId="{055A0795-6059-4080-9F96-6249E21281DF}" type="presParOf" srcId="{28E11251-5E49-4130-B1AE-589BAD9A5747}" destId="{B0A8D368-CAEB-4EF4-BF56-AC2693E9FA7C}" srcOrd="0" destOrd="0" presId="urn:microsoft.com/office/officeart/2005/8/layout/pList1"/>
    <dgm:cxn modelId="{2BDC013C-7F2C-42D6-BDF2-C266F7AEB783}" type="presParOf" srcId="{B0A8D368-CAEB-4EF4-BF56-AC2693E9FA7C}" destId="{7069553D-842E-4D22-8F53-96281C85B253}" srcOrd="0" destOrd="0" presId="urn:microsoft.com/office/officeart/2005/8/layout/pList1"/>
    <dgm:cxn modelId="{387D42C3-2DCA-4B62-B697-77892FB22171}" type="presParOf" srcId="{B0A8D368-CAEB-4EF4-BF56-AC2693E9FA7C}" destId="{9DF474B7-F126-4CB8-9218-6BB50F2159E1}" srcOrd="1" destOrd="0" presId="urn:microsoft.com/office/officeart/2005/8/layout/pList1"/>
    <dgm:cxn modelId="{EA88C396-38CF-46CD-99AC-D5C6519F7068}" type="presParOf" srcId="{28E11251-5E49-4130-B1AE-589BAD9A5747}" destId="{3B18F4C4-C4E9-4F17-920E-F9AFB5A27F59}" srcOrd="1" destOrd="0" presId="urn:microsoft.com/office/officeart/2005/8/layout/pList1"/>
    <dgm:cxn modelId="{FAE30FD7-A0FA-4D5A-B439-55A29A4AC5C2}" type="presParOf" srcId="{28E11251-5E49-4130-B1AE-589BAD9A5747}" destId="{E64F9E49-0943-47C8-894D-86E51CC00F6F}" srcOrd="2" destOrd="0" presId="urn:microsoft.com/office/officeart/2005/8/layout/pList1"/>
    <dgm:cxn modelId="{6897B80A-D39C-4B07-B1EF-6C9D4AE7E9D8}" type="presParOf" srcId="{E64F9E49-0943-47C8-894D-86E51CC00F6F}" destId="{006899A1-CADC-4CF6-850B-58528A1B1EE2}" srcOrd="0" destOrd="0" presId="urn:microsoft.com/office/officeart/2005/8/layout/pList1"/>
    <dgm:cxn modelId="{5680E319-014E-4958-970F-CD81EC87C568}" type="presParOf" srcId="{E64F9E49-0943-47C8-894D-86E51CC00F6F}" destId="{E6A5F090-8B31-439D-94A7-72AA83D954E0}" srcOrd="1" destOrd="0" presId="urn:microsoft.com/office/officeart/2005/8/layout/pList1"/>
    <dgm:cxn modelId="{ACAE7AB6-328C-4F59-A8CD-044B53C854A5}" type="presParOf" srcId="{28E11251-5E49-4130-B1AE-589BAD9A5747}" destId="{8B8E95BB-3860-4DBE-BFA7-4C0208906BBC}" srcOrd="3" destOrd="0" presId="urn:microsoft.com/office/officeart/2005/8/layout/pList1"/>
    <dgm:cxn modelId="{76D9E63D-E1FD-44AF-BD9C-9CD38C16F3CD}" type="presParOf" srcId="{28E11251-5E49-4130-B1AE-589BAD9A5747}" destId="{92B1491B-AC1C-4D02-8098-7BF5106CAA7D}" srcOrd="4" destOrd="0" presId="urn:microsoft.com/office/officeart/2005/8/layout/pList1"/>
    <dgm:cxn modelId="{9CDC7BCE-7CA4-4921-B175-1F7AC970E850}" type="presParOf" srcId="{92B1491B-AC1C-4D02-8098-7BF5106CAA7D}" destId="{74BD9E97-BF6A-462A-AB78-93972689894A}" srcOrd="0" destOrd="0" presId="urn:microsoft.com/office/officeart/2005/8/layout/pList1"/>
    <dgm:cxn modelId="{118F1902-F68E-4BFA-AF38-3FA35E0BBFA5}" type="presParOf" srcId="{92B1491B-AC1C-4D02-8098-7BF5106CAA7D}" destId="{B6D75C21-07CE-48CD-8B5A-BD1807BEA665}" srcOrd="1" destOrd="0" presId="urn:microsoft.com/office/officeart/2005/8/layout/pList1"/>
    <dgm:cxn modelId="{E50F21AF-1CD8-4CF4-94F8-F9E6180EA3EB}" type="presParOf" srcId="{28E11251-5E49-4130-B1AE-589BAD9A5747}" destId="{DC6C1530-DF53-481A-9940-018573B5A670}" srcOrd="5" destOrd="0" presId="urn:microsoft.com/office/officeart/2005/8/layout/pList1"/>
    <dgm:cxn modelId="{F62B7CDF-37CE-4AB3-A2E8-F219FA6966FF}" type="presParOf" srcId="{28E11251-5E49-4130-B1AE-589BAD9A5747}" destId="{7060E37A-F60C-4F7A-95BA-CF80F33785AC}" srcOrd="6" destOrd="0" presId="urn:microsoft.com/office/officeart/2005/8/layout/pList1"/>
    <dgm:cxn modelId="{0E4F1439-E141-4DE4-944F-7E4553B9E7D7}" type="presParOf" srcId="{7060E37A-F60C-4F7A-95BA-CF80F33785AC}" destId="{33DF6AC5-EFE3-41B2-B18C-BA4EEC9CAEAC}" srcOrd="0" destOrd="0" presId="urn:microsoft.com/office/officeart/2005/8/layout/pList1"/>
    <dgm:cxn modelId="{7B666D04-31D3-4234-BFF8-DF8489B2EB2D}" type="presParOf" srcId="{7060E37A-F60C-4F7A-95BA-CF80F33785AC}" destId="{7833A992-664B-42C6-999A-9EC0EAE09A12}" srcOrd="1" destOrd="0" presId="urn:microsoft.com/office/officeart/2005/8/layout/pList1"/>
    <dgm:cxn modelId="{7C201ACE-337E-4999-A1F0-93983EB7D000}" type="presParOf" srcId="{28E11251-5E49-4130-B1AE-589BAD9A5747}" destId="{937C0C8A-A81D-446B-AB5C-9A19F4C702FC}" srcOrd="7" destOrd="0" presId="urn:microsoft.com/office/officeart/2005/8/layout/pList1"/>
    <dgm:cxn modelId="{4848E280-95BD-4C2A-9908-3254C3435741}" type="presParOf" srcId="{28E11251-5E49-4130-B1AE-589BAD9A5747}" destId="{562F0E44-2514-49D2-A4A4-B8DF3FDBEDD5}" srcOrd="8" destOrd="0" presId="urn:microsoft.com/office/officeart/2005/8/layout/pList1"/>
    <dgm:cxn modelId="{4E8A2620-BCE2-4D64-995F-5CC31AC9725F}" type="presParOf" srcId="{562F0E44-2514-49D2-A4A4-B8DF3FDBEDD5}" destId="{DB142EC8-2FF8-4448-A8C6-142D45483310}" srcOrd="0" destOrd="0" presId="urn:microsoft.com/office/officeart/2005/8/layout/pList1"/>
    <dgm:cxn modelId="{62031930-B519-467C-BC5C-B911ED3D06A5}" type="presParOf" srcId="{562F0E44-2514-49D2-A4A4-B8DF3FDBEDD5}" destId="{73E7A99B-7CE4-4813-BE22-22A0FA85F1F3}"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9553D-842E-4D22-8F53-96281C85B253}">
      <dsp:nvSpPr>
        <dsp:cNvPr id="0" name=""/>
        <dsp:cNvSpPr/>
      </dsp:nvSpPr>
      <dsp:spPr>
        <a:xfrm>
          <a:off x="1165272" y="8775"/>
          <a:ext cx="2119201" cy="1460129"/>
        </a:xfrm>
        <a:prstGeom prst="round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F474B7-F126-4CB8-9218-6BB50F2159E1}">
      <dsp:nvSpPr>
        <dsp:cNvPr id="0" name=""/>
        <dsp:cNvSpPr/>
      </dsp:nvSpPr>
      <dsp:spPr>
        <a:xfrm>
          <a:off x="1165272"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pt-BR" sz="1600" kern="1200">
              <a:latin typeface="Arial" panose="020B0604020202020204" pitchFamily="34" charset="0"/>
              <a:cs typeface="Arial" panose="020B0604020202020204" pitchFamily="34" charset="0"/>
            </a:rPr>
            <a:t>Assessor do Quadro Associativo Leo</a:t>
          </a:r>
        </a:p>
      </dsp:txBody>
      <dsp:txXfrm>
        <a:off x="1165272" y="1468905"/>
        <a:ext cx="2119201" cy="786223"/>
      </dsp:txXfrm>
    </dsp:sp>
    <dsp:sp modelId="{006899A1-CADC-4CF6-850B-58528A1B1EE2}">
      <dsp:nvSpPr>
        <dsp:cNvPr id="0" name=""/>
        <dsp:cNvSpPr/>
      </dsp:nvSpPr>
      <dsp:spPr>
        <a:xfrm>
          <a:off x="3496483" y="6092"/>
          <a:ext cx="2119201" cy="1489084"/>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A5F090-8B31-439D-94A7-72AA83D954E0}">
      <dsp:nvSpPr>
        <dsp:cNvPr id="0" name=""/>
        <dsp:cNvSpPr/>
      </dsp:nvSpPr>
      <dsp:spPr>
        <a:xfrm>
          <a:off x="3496483" y="1476143"/>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pt-BR" sz="1600" kern="1200">
              <a:latin typeface="Arial" panose="020B0604020202020204" pitchFamily="34" charset="0"/>
              <a:cs typeface="Arial" panose="020B0604020202020204" pitchFamily="34" charset="0"/>
            </a:rPr>
            <a:t>Sessões de Avanço para Leos</a:t>
          </a:r>
        </a:p>
      </dsp:txBody>
      <dsp:txXfrm>
        <a:off x="3496483" y="1476143"/>
        <a:ext cx="2119201" cy="786223"/>
      </dsp:txXfrm>
    </dsp:sp>
    <dsp:sp modelId="{74BD9E97-BF6A-462A-AB78-93972689894A}">
      <dsp:nvSpPr>
        <dsp:cNvPr id="0" name=""/>
        <dsp:cNvSpPr/>
      </dsp:nvSpPr>
      <dsp:spPr>
        <a:xfrm>
          <a:off x="5827694" y="8775"/>
          <a:ext cx="2119201" cy="1460129"/>
        </a:xfrm>
        <a:prstGeom prst="round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23000" b="-23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D75C21-07CE-48CD-8B5A-BD1807BEA665}">
      <dsp:nvSpPr>
        <dsp:cNvPr id="0" name=""/>
        <dsp:cNvSpPr/>
      </dsp:nvSpPr>
      <dsp:spPr>
        <a:xfrm>
          <a:off x="5827694" y="1468905"/>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pt-BR" sz="1600" kern="1200" dirty="0">
              <a:latin typeface="Arial" panose="020B0604020202020204" pitchFamily="34" charset="0"/>
              <a:cs typeface="Arial" panose="020B0604020202020204" pitchFamily="34" charset="0"/>
            </a:rPr>
            <a:t>Subsídio do ELLI para Leos</a:t>
          </a:r>
        </a:p>
      </dsp:txBody>
      <dsp:txXfrm>
        <a:off x="5827694" y="1468905"/>
        <a:ext cx="2119201" cy="786223"/>
      </dsp:txXfrm>
    </dsp:sp>
    <dsp:sp modelId="{33DF6AC5-EFE3-41B2-B18C-BA4EEC9CAEAC}">
      <dsp:nvSpPr>
        <dsp:cNvPr id="0" name=""/>
        <dsp:cNvSpPr/>
      </dsp:nvSpPr>
      <dsp:spPr>
        <a:xfrm>
          <a:off x="2621283" y="2430571"/>
          <a:ext cx="1564712" cy="1684887"/>
        </a:xfrm>
        <a:prstGeom prst="round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33A992-664B-42C6-999A-9EC0EAE09A12}">
      <dsp:nvSpPr>
        <dsp:cNvPr id="0" name=""/>
        <dsp:cNvSpPr/>
      </dsp:nvSpPr>
      <dsp:spPr>
        <a:xfrm>
          <a:off x="2062470" y="4046796"/>
          <a:ext cx="2656016"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pt-BR" sz="1600" kern="1200" dirty="0">
              <a:latin typeface="Arial" panose="020B0604020202020204" pitchFamily="34" charset="0"/>
              <a:cs typeface="Arial" panose="020B0604020202020204" pitchFamily="34" charset="0"/>
            </a:rPr>
            <a:t>Representante Leo ou Leo-Lion junto à ONU</a:t>
          </a:r>
        </a:p>
        <a:p>
          <a:pPr marL="0" lvl="0" indent="0" algn="ctr" defTabSz="711200">
            <a:lnSpc>
              <a:spcPct val="90000"/>
            </a:lnSpc>
            <a:spcBef>
              <a:spcPct val="0"/>
            </a:spcBef>
            <a:spcAft>
              <a:spcPct val="35000"/>
            </a:spcAft>
            <a:buNone/>
          </a:pPr>
          <a:endParaRPr lang="en-US" sz="1600" kern="1200" dirty="0"/>
        </a:p>
      </dsp:txBody>
      <dsp:txXfrm>
        <a:off x="2062470" y="4046796"/>
        <a:ext cx="2656016" cy="786223"/>
      </dsp:txXfrm>
    </dsp:sp>
    <dsp:sp modelId="{DB142EC8-2FF8-4448-A8C6-142D45483310}">
      <dsp:nvSpPr>
        <dsp:cNvPr id="0" name=""/>
        <dsp:cNvSpPr/>
      </dsp:nvSpPr>
      <dsp:spPr>
        <a:xfrm>
          <a:off x="4930496" y="2530477"/>
          <a:ext cx="2119201" cy="146012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E7A99B-7CE4-4813-BE22-22A0FA85F1F3}">
      <dsp:nvSpPr>
        <dsp:cNvPr id="0" name=""/>
        <dsp:cNvSpPr/>
      </dsp:nvSpPr>
      <dsp:spPr>
        <a:xfrm>
          <a:off x="4930496" y="3990607"/>
          <a:ext cx="2119201" cy="786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0" numCol="1" spcCol="1270" anchor="t" anchorCtr="0">
          <a:noAutofit/>
        </a:bodyPr>
        <a:lstStyle/>
        <a:p>
          <a:pPr marL="0" lvl="0" indent="0" algn="ctr" defTabSz="711200">
            <a:lnSpc>
              <a:spcPct val="90000"/>
            </a:lnSpc>
            <a:spcBef>
              <a:spcPct val="0"/>
            </a:spcBef>
            <a:spcAft>
              <a:spcPct val="35000"/>
            </a:spcAft>
            <a:buNone/>
          </a:pPr>
          <a:r>
            <a:rPr lang="pt-BR" sz="1600" kern="1200" dirty="0">
              <a:latin typeface="Arial" panose="020B0604020202020204" pitchFamily="34" charset="0"/>
              <a:cs typeface="Arial" panose="020B0604020202020204" pitchFamily="34" charset="0"/>
            </a:rPr>
            <a:t>Página e recurso de colaboração entre Leos e Leões</a:t>
          </a:r>
        </a:p>
      </dsp:txBody>
      <dsp:txXfrm>
        <a:off x="4930496" y="3990607"/>
        <a:ext cx="2119201" cy="786223"/>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12450-CF40-4D19-A7B9-439D3EAC2C4D}" type="datetimeFigureOut">
              <a:rPr lang="en-US" smtClean="0"/>
              <a:t>11/2/2023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258F41-07D5-4F73-BE4E-EEC9FF84DEBB}" type="slidenum">
              <a:rPr lang="en-US" smtClean="0"/>
              <a:t>‹#›</a:t>
            </a:fld>
            <a:endParaRPr lang="en-US" dirty="0"/>
          </a:p>
        </p:txBody>
      </p:sp>
    </p:spTree>
    <p:extLst>
      <p:ext uri="{BB962C8B-B14F-4D97-AF65-F5344CB8AC3E}">
        <p14:creationId xmlns:p14="http://schemas.microsoft.com/office/powerpoint/2010/main" val="4282985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a:t>O Plano Estratégico para Leos representa os esforços coletivos de Lions International para fortalecer o Programa de Leo Clubes e criar um ambiente dentro da família Leonística que dê apoio e seja acolhedor para os jovens. Com o feedback de Leos e Leões de todo o mundo, este plano identifica aprimoramentos e novas iniciativas desenvolvidas para criar um Programa de Leo Clubes ainda melhor. </a:t>
            </a:r>
          </a:p>
        </p:txBody>
      </p:sp>
      <p:sp>
        <p:nvSpPr>
          <p:cNvPr id="4" name="Slide Number Placeholder 3"/>
          <p:cNvSpPr>
            <a:spLocks noGrp="1"/>
          </p:cNvSpPr>
          <p:nvPr>
            <p:ph type="sldNum" sz="quarter" idx="5"/>
          </p:nvPr>
        </p:nvSpPr>
        <p:spPr/>
        <p:txBody>
          <a:bodyPr/>
          <a:lstStyle/>
          <a:p>
            <a:fld id="{2969122F-4C0D-4DB5-9DAD-9B5174DF74F1}" type="slidenum">
              <a:rPr lang="en-US" smtClean="0"/>
              <a:t>1</a:t>
            </a:fld>
            <a:endParaRPr lang="en-US"/>
          </a:p>
        </p:txBody>
      </p:sp>
    </p:spTree>
    <p:extLst>
      <p:ext uri="{BB962C8B-B14F-4D97-AF65-F5344CB8AC3E}">
        <p14:creationId xmlns:p14="http://schemas.microsoft.com/office/powerpoint/2010/main" val="73177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pt-BR" b="0" i="0" u="none" strike="noStrike" cap="none" normalizeH="0" baseline="0" noProof="0">
                <a:ln>
                  <a:noFill/>
                </a:ln>
                <a:effectLst/>
                <a:uLnTx/>
                <a:uFillTx/>
                <a:ea typeface="+mn-ea"/>
              </a:rPr>
              <a:t>A meta do Plano Estratégico Leo é </a:t>
            </a:r>
            <a:r>
              <a:rPr kumimoji="0" lang="pt-BR" i="0" u="none" strike="noStrike" cap="none" normalizeH="0" baseline="0" noProof="0">
                <a:ln>
                  <a:noFill/>
                </a:ln>
                <a:effectLst/>
                <a:uLnTx/>
                <a:uFillTx/>
                <a:ea typeface="+mn-ea"/>
              </a:rPr>
              <a:t>o </a:t>
            </a:r>
            <a:r>
              <a:rPr kumimoji="0" lang="pt-BR" b="1" i="0" u="none" strike="noStrike" cap="none" normalizeH="0" baseline="0" noProof="0">
                <a:ln>
                  <a:noFill/>
                </a:ln>
                <a:effectLst/>
                <a:uLnTx/>
                <a:uFillTx/>
                <a:ea typeface="+mn-ea"/>
              </a:rPr>
              <a:t>crescimento</a:t>
            </a:r>
            <a:r>
              <a:rPr kumimoji="0" lang="pt-BR" b="0" i="0" u="none" strike="noStrike" cap="none" normalizeH="0" baseline="0" noProof="0">
                <a:ln>
                  <a:noFill/>
                </a:ln>
                <a:effectLst/>
                <a:uLnTx/>
                <a:uFillTx/>
                <a:ea typeface="+mn-ea"/>
              </a:rPr>
              <a:t>. O número de associados de Leo clubes aumentará para </a:t>
            </a:r>
            <a:r>
              <a:rPr kumimoji="0" lang="pt-BR" b="1" i="0" u="none" strike="noStrike" cap="none" normalizeH="0" baseline="0" noProof="0">
                <a:ln>
                  <a:noFill/>
                </a:ln>
                <a:effectLst/>
                <a:uLnTx/>
                <a:uFillTx/>
                <a:ea typeface="ヒラギノ角ゴ Pro W3"/>
              </a:rPr>
              <a:t>duzentos mil </a:t>
            </a:r>
            <a:r>
              <a:rPr kumimoji="0" lang="pt-BR" b="0" i="0" u="none" strike="noStrike" cap="none" normalizeH="0" baseline="0" noProof="0">
                <a:ln>
                  <a:noFill/>
                </a:ln>
                <a:effectLst/>
                <a:uLnTx/>
                <a:uFillTx/>
                <a:ea typeface="ヒラギノ角ゴ Pro W3"/>
              </a:rPr>
              <a:t>Leos registrados e </a:t>
            </a:r>
            <a:r>
              <a:rPr kumimoji="0" lang="pt-BR" b="1" i="0" u="none" strike="noStrike" cap="none" normalizeH="0" baseline="0" noProof="0">
                <a:ln>
                  <a:noFill/>
                </a:ln>
                <a:effectLst/>
                <a:uLnTx/>
                <a:uFillTx/>
                <a:ea typeface="ヒラギノ角ゴ Pro W3"/>
              </a:rPr>
              <a:t>treze mil </a:t>
            </a:r>
            <a:r>
              <a:rPr kumimoji="0" lang="pt-BR" b="0" i="0" u="none" strike="noStrike" cap="none" normalizeH="0" baseline="0" noProof="0">
                <a:ln>
                  <a:noFill/>
                </a:ln>
                <a:effectLst/>
                <a:uLnTx/>
                <a:uFillTx/>
                <a:ea typeface="ヒラギノ角ゴ Pro W3"/>
              </a:rPr>
              <a:t>Leo-Lions registrados.  </a:t>
            </a:r>
          </a:p>
          <a:p>
            <a:endParaRPr lang="en-US" b="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pt-BR" b="0"/>
              <a:t>O Lions Internacional iniciou o plano com cerca de </a:t>
            </a:r>
            <a:r>
              <a:rPr lang="pt-BR" b="1"/>
              <a:t>cento e cinquenta e sete mil, quinhentos </a:t>
            </a:r>
            <a:r>
              <a:rPr lang="pt-BR" b="0"/>
              <a:t>Leos registrados e </a:t>
            </a:r>
            <a:r>
              <a:rPr lang="pt-BR" b="1"/>
              <a:t>quatro mil e setecentos </a:t>
            </a:r>
            <a:r>
              <a:rPr lang="pt-BR" b="0"/>
              <a:t>Leos e quatro mil e setecentos Leo-Lions registrados, portanto, o alcance dessa meta refletirá um crescimento incrível em ambas as áreas.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B6E680-ED6E-413E-8541-D88B999777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438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a:t>Essas são as quatro áreas de foco do plano estratégico e os nossos objetivos para cada uma delas.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2820BF2-A1D6-49A9-BD48-C145732690A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356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fontScale="92500" lnSpcReduction="10000"/>
          </a:bodyPr>
          <a:lstStyle/>
          <a:p>
            <a:r>
              <a:rPr lang="pt-BR" dirty="0"/>
              <a:t>Essas são as principais iniciativas trabalhadas no primeiro ano do Plano Estratégico (2021-2022): </a:t>
            </a:r>
          </a:p>
          <a:p>
            <a:endParaRPr lang="en-US" dirty="0"/>
          </a:p>
          <a:p>
            <a:pPr marL="171450" indent="-171450">
              <a:buFont typeface="Arial" panose="020B0604020202020204" pitchFamily="34" charset="0"/>
              <a:buChar char="•"/>
            </a:pPr>
            <a:r>
              <a:rPr lang="pt-BR" dirty="0"/>
              <a:t>Em </a:t>
            </a:r>
            <a:r>
              <a:rPr lang="pt-BR" b="1" dirty="0"/>
              <a:t>recrutamento</a:t>
            </a:r>
            <a:r>
              <a:rPr lang="pt-BR" dirty="0"/>
              <a:t>: novas páginas para a liderança de Leo Clubes, uma nova página de orgulho de ser Leo e um vídeo de recrutamento de Leos. Se você ainda não viu o vídeo, ele mostra os Leos em ação em todo o mundo, expondo a diversidade dos nossos Leo clubes. O vídeo é um recurso ótimo que todos os clubes poderão usar para atrair novos associados Leos. </a:t>
            </a:r>
            <a:br>
              <a:rPr lang="pt-BR" dirty="0"/>
            </a:br>
            <a:endParaRPr lang="pt-BR" dirty="0"/>
          </a:p>
          <a:p>
            <a:pPr marL="171450" indent="-171450">
              <a:buFont typeface="Arial" panose="020B0604020202020204" pitchFamily="34" charset="0"/>
              <a:buChar char="•"/>
            </a:pPr>
            <a:r>
              <a:rPr lang="pt-BR" dirty="0"/>
              <a:t>Dentro de </a:t>
            </a:r>
            <a:r>
              <a:rPr lang="pt-BR" b="1" dirty="0"/>
              <a:t>experiência dos associados</a:t>
            </a:r>
            <a:r>
              <a:rPr lang="pt-BR" dirty="0"/>
              <a:t>: acesso a relatórios on-line para os Dirigentes de Distrito Leo, uma rota de aprendizado on-line só para Leos e mais recursos sobre reportar. </a:t>
            </a:r>
          </a:p>
          <a:p>
            <a:pPr marL="171450" indent="-171450">
              <a:buFont typeface="Arial" panose="020B0604020202020204" pitchFamily="34" charset="0"/>
              <a:buChar char="•"/>
            </a:pPr>
            <a:endParaRPr lang="en-US" dirty="0">
              <a:cs typeface="Calibri" panose="020F0502020204030204"/>
            </a:endParaRPr>
          </a:p>
          <a:p>
            <a:pPr marL="171450" indent="-171450">
              <a:buFont typeface="Arial" panose="020B0604020202020204" pitchFamily="34" charset="0"/>
              <a:buChar char="•"/>
            </a:pPr>
            <a:r>
              <a:rPr lang="pt-BR" dirty="0"/>
              <a:t>Na </a:t>
            </a:r>
            <a:r>
              <a:rPr lang="pt-BR" b="1" dirty="0"/>
              <a:t>transição para Leão</a:t>
            </a:r>
            <a:r>
              <a:rPr lang="pt-BR" dirty="0"/>
              <a:t>, um melhor acompanhamento dos líderes no sistema de relatórios on-line e uma nova apresentação sobre "Continuação da Jornada".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defRPr/>
            </a:pPr>
            <a:r>
              <a:rPr lang="pt-BR" dirty="0"/>
              <a:t>Em LCIF está o </a:t>
            </a:r>
            <a:r>
              <a:rPr lang="pt-BR" b="1" dirty="0"/>
              <a:t>Distintivo Leões que compartilham para os Leos para Leos</a:t>
            </a:r>
            <a:r>
              <a:rPr lang="pt-BR" dirty="0"/>
              <a:t>. Essa foi uma ideia apresentada por um </a:t>
            </a:r>
            <a:r>
              <a:rPr lang="pt-BR" dirty="0" err="1"/>
              <a:t>ex-representante</a:t>
            </a:r>
            <a:r>
              <a:rPr lang="pt-BR" dirty="0"/>
              <a:t>  Leo-Lions junto à Diretoria para inspirar os Leos a contribuírem para a nossa fundação. </a:t>
            </a:r>
            <a:r>
              <a:rPr lang="pt-BR" sz="1200" dirty="0">
                <a:solidFill>
                  <a:srgbClr val="55565A"/>
                </a:solidFill>
                <a:latin typeface="Arial"/>
                <a:cs typeface="Arial"/>
              </a:rPr>
              <a:t>O Leões que compartilham a Leos é um programa anual que reconhece os doadores individualmente mediante uma doação mínima de </a:t>
            </a:r>
            <a:r>
              <a:rPr lang="pt-BR" sz="1200" b="1" dirty="0">
                <a:solidFill>
                  <a:srgbClr val="55565A"/>
                </a:solidFill>
                <a:latin typeface="Arial"/>
                <a:cs typeface="Arial"/>
              </a:rPr>
              <a:t>US$ 20</a:t>
            </a:r>
            <a:r>
              <a:rPr lang="pt-BR" sz="1200" dirty="0">
                <a:solidFill>
                  <a:srgbClr val="55565A"/>
                </a:solidFill>
                <a:latin typeface="Arial"/>
                <a:cs typeface="Arial"/>
              </a:rPr>
              <a:t>. As doações para esse programa ajudam a fornecer fundos para programas de subsídios que permitem que Leos e Leões ajudem em uma escala maior.</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2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457200"/>
            <a:ext cx="6396038" cy="3598863"/>
          </a:xfrm>
        </p:spPr>
      </p:sp>
      <p:sp>
        <p:nvSpPr>
          <p:cNvPr id="3" name="Notes Placeholder 2"/>
          <p:cNvSpPr>
            <a:spLocks noGrp="1"/>
          </p:cNvSpPr>
          <p:nvPr>
            <p:ph type="body" idx="1"/>
          </p:nvPr>
        </p:nvSpPr>
        <p:spPr/>
        <p:txBody>
          <a:bodyPr>
            <a:normAutofit/>
          </a:bodyPr>
          <a:lstStyle/>
          <a:p>
            <a:r>
              <a:rPr lang="pt-BR"/>
              <a:t>Em 2022-2023, Lions International forneceu Recursos para definir metas para Dirigentes Leos, bem como um curso para dirigentes no LLC. Os Leos agora podem gravar os treinamentos em pessoa na plataforma Learn. Foi aprovado o representante Leo ou Leo-Lion junto a ONU e está sendo implementado em 2023-2024; esse cargo corresponde ao representante do Lions junto à ONU. Foram criados vários recursos de transição de Leo para Leão durante o último ano Leonístico, e vários eventos das Olimpíadas Especiais foram apoiados pela Associação.</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78557-5227-8B4D-822D-3FD10583728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791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t-BR"/>
              <a:t>No Ano 3, a diretoria aprovou a inclusão da função de Assessor do Quadro Associativo Leo nos níveis de clube, distrito e distrito múltiplo. As Sessões de Avanço e a Bolsa de Estudos do ELLI para Leos também foram introduzidas e colocadas em prática. Os representantes Leos junto à ONU também iniciaram suas novas funções. Há também o site Colaboração entre Leões e Leos, que estreou com novos recursos. </a:t>
            </a:r>
          </a:p>
        </p:txBody>
      </p:sp>
      <p:sp>
        <p:nvSpPr>
          <p:cNvPr id="4" name="Slide Number Placeholder 3"/>
          <p:cNvSpPr>
            <a:spLocks noGrp="1"/>
          </p:cNvSpPr>
          <p:nvPr>
            <p:ph type="sldNum" sz="quarter" idx="5"/>
          </p:nvPr>
        </p:nvSpPr>
        <p:spPr/>
        <p:txBody>
          <a:bodyPr/>
          <a:lstStyle/>
          <a:p>
            <a:fld id="{F229EE1A-AB6C-4351-B4CA-7A0A2BAC6A1A}" type="slidenum">
              <a:rPr lang="en-US" smtClean="0"/>
              <a:t>6</a:t>
            </a:fld>
            <a:endParaRPr lang="en-US"/>
          </a:p>
        </p:txBody>
      </p:sp>
    </p:spTree>
    <p:extLst>
      <p:ext uri="{BB962C8B-B14F-4D97-AF65-F5344CB8AC3E}">
        <p14:creationId xmlns:p14="http://schemas.microsoft.com/office/powerpoint/2010/main" val="603808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pt-BR" b="0">
                <a:latin typeface="Helvetica"/>
                <a:cs typeface="Helvetica"/>
              </a:rPr>
              <a:t>Assim como o plano estratégico do Lions, temos muitas iniciativas em andamento para garantir o sucesso. O plano estratégico para Leos será concluído com toda solidez nos últimos dois anos, continuando a aproveitar o impulso dos primeiros três anos. Os Leos receberão ainda mais apoio para contar sua história pessoal e a história do clube com a ajuda de especialistas - outros Leos. A defesa de causas será destacada como uma causa importante para os Leos e permitirá que mais Leões e Leos falem sobre as oportunidades para que os Leos continuem servindo como parte da família Leonística. Por fim, os Leos e a Fundação ficarão mais próximos do que nunca por meio de </a:t>
            </a:r>
            <a:r>
              <a:rPr lang="pt-BR">
                <a:latin typeface="Helvetica"/>
                <a:cs typeface="Helvetica"/>
              </a:rPr>
              <a:t>seu relacionamento com a </a:t>
            </a:r>
            <a:r>
              <a:rPr lang="pt-BR" b="0">
                <a:latin typeface="Helvetica"/>
                <a:cs typeface="Helvetica"/>
              </a:rPr>
              <a:t>Missão</a:t>
            </a:r>
            <a:r>
              <a:rPr lang="pt-BR"/>
              <a:t> Inclusão </a:t>
            </a:r>
            <a:r>
              <a:rPr lang="pt-BR">
                <a:latin typeface="Helvetica"/>
                <a:cs typeface="Helvetica"/>
              </a:rPr>
              <a:t>das Olimpíadas Especiais Internacionais:</a:t>
            </a:r>
            <a:r>
              <a:rPr lang="pt-BR" b="0">
                <a:latin typeface="Helvetica"/>
                <a:cs typeface="Helvetica"/>
              </a:rPr>
              <a:t> e incentivo aos participantes do Lions Quest para que se tornem Leos.</a:t>
            </a:r>
            <a:r>
              <a:rPr lang="pt-BR">
                <a:latin typeface="Helvetica"/>
                <a:cs typeface="Helvetica"/>
              </a:rPr>
              <a:t> </a:t>
            </a:r>
          </a:p>
        </p:txBody>
      </p:sp>
    </p:spTree>
    <p:extLst>
      <p:ext uri="{BB962C8B-B14F-4D97-AF65-F5344CB8AC3E}">
        <p14:creationId xmlns:p14="http://schemas.microsoft.com/office/powerpoint/2010/main" val="967305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pt-BR" dirty="0"/>
              <a:t>Veja aqui algumas coisas que se pode fazer agora para apoiar o plano. Um ponto de partida divertido para os Leos é o site </a:t>
            </a:r>
            <a:r>
              <a:rPr lang="pt-BR" b="1" dirty="0"/>
              <a:t>lionsclubs.org/</a:t>
            </a:r>
            <a:r>
              <a:rPr lang="pt-BR" b="1" dirty="0" err="1"/>
              <a:t>leopride</a:t>
            </a:r>
            <a:r>
              <a:rPr lang="pt-BR" dirty="0"/>
              <a:t>. Lá você encontrará dicas e recursos que o ajudarão a demonstrar o seu orgulho pelo programa de Leo Clubes, modelos e publicações para a mídia social e maneiras de se envolver mais. </a:t>
            </a:r>
          </a:p>
          <a:p>
            <a:endParaRPr lang="en-US" dirty="0"/>
          </a:p>
          <a:p>
            <a:r>
              <a:rPr lang="pt-BR" dirty="0"/>
              <a:t>Outro recurso excelente é a página dos Leos: </a:t>
            </a:r>
            <a:r>
              <a:rPr lang="pt-BR" b="1" dirty="0"/>
              <a:t>lionsclubs.org/</a:t>
            </a:r>
            <a:r>
              <a:rPr lang="pt-BR" b="1" dirty="0" err="1"/>
              <a:t>leos</a:t>
            </a:r>
            <a:r>
              <a:rPr lang="pt-BR" dirty="0"/>
              <a:t>. Lá você tem todas as informações sobre como iniciar Leo clubes, reportar Leos e líderes e servir, aprender e comemorar com os Leos.  </a:t>
            </a:r>
          </a:p>
          <a:p>
            <a:endParaRPr lang="en-US" dirty="0"/>
          </a:p>
          <a:p>
            <a:r>
              <a:rPr lang="pt-BR" dirty="0"/>
              <a:t>Entre em contato com a equipe de Jovens Leões e Leos enviando um e-mail para </a:t>
            </a:r>
            <a:r>
              <a:rPr lang="pt-BR" b="1" dirty="0"/>
              <a:t>leo@lionsclubs.org.</a:t>
            </a:r>
          </a:p>
        </p:txBody>
      </p:sp>
      <p:sp>
        <p:nvSpPr>
          <p:cNvPr id="4" name="Slide Number Placeholder 3"/>
          <p:cNvSpPr>
            <a:spLocks noGrp="1"/>
          </p:cNvSpPr>
          <p:nvPr>
            <p:ph type="sldNum" sz="quarter" idx="5"/>
          </p:nvPr>
        </p:nvSpPr>
        <p:spPr/>
        <p:txBody>
          <a:bodyPr/>
          <a:lstStyle/>
          <a:p>
            <a:fld id="{2969122F-4C0D-4DB5-9DAD-9B5174DF74F1}" type="slidenum">
              <a:rPr lang="en-US" smtClean="0"/>
              <a:pPr/>
              <a:t>8</a:t>
            </a:fld>
            <a:endParaRPr lang="en-US"/>
          </a:p>
        </p:txBody>
      </p:sp>
      <p:sp>
        <p:nvSpPr>
          <p:cNvPr id="7" name="Slide Image Placeholder 6">
            <a:extLst>
              <a:ext uri="{FF2B5EF4-FFF2-40B4-BE49-F238E27FC236}">
                <a16:creationId xmlns:a16="http://schemas.microsoft.com/office/drawing/2014/main" id="{9A656F9B-F8EE-4BB2-9FE9-DDE7521DE23E}"/>
              </a:ext>
            </a:extLst>
          </p:cNvPr>
          <p:cNvSpPr>
            <a:spLocks noGrp="1" noRot="1" noChangeAspect="1"/>
          </p:cNvSpPr>
          <p:nvPr>
            <p:ph type="sldImg"/>
          </p:nvPr>
        </p:nvSpPr>
        <p:spPr/>
      </p:sp>
    </p:spTree>
    <p:extLst>
      <p:ext uri="{BB962C8B-B14F-4D97-AF65-F5344CB8AC3E}">
        <p14:creationId xmlns:p14="http://schemas.microsoft.com/office/powerpoint/2010/main" val="1794241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latin typeface="Avenir"/>
            </a:endParaRPr>
          </a:p>
        </p:txBody>
      </p:sp>
      <p:sp>
        <p:nvSpPr>
          <p:cNvPr id="4" name="Slide Number Placeholder 3"/>
          <p:cNvSpPr>
            <a:spLocks noGrp="1"/>
          </p:cNvSpPr>
          <p:nvPr>
            <p:ph type="sldNum" sz="quarter" idx="5"/>
          </p:nvPr>
        </p:nvSpPr>
        <p:spPr/>
        <p:txBody>
          <a:bodyPr/>
          <a:lstStyle/>
          <a:p>
            <a:fld id="{65F38A34-01B5-8B47-8788-985DCB17BFD7}" type="slidenum">
              <a:rPr lang="en-US" smtClean="0"/>
              <a:t>9</a:t>
            </a:fld>
            <a:endParaRPr lang="en-US"/>
          </a:p>
        </p:txBody>
      </p:sp>
    </p:spTree>
    <p:extLst>
      <p:ext uri="{BB962C8B-B14F-4D97-AF65-F5344CB8AC3E}">
        <p14:creationId xmlns:p14="http://schemas.microsoft.com/office/powerpoint/2010/main" val="34646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MASTER SLIDE -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5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837DF-256F-A343-B154-88A1DBDD4F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8B1E42-6C3B-2746-8C64-210D0510A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913A37-A294-514D-8DAE-68CF0E182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19B861-6E4E-EE44-A3F7-77F9BAD8C9D9}"/>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6" name="Footer Placeholder 5">
            <a:extLst>
              <a:ext uri="{FF2B5EF4-FFF2-40B4-BE49-F238E27FC236}">
                <a16:creationId xmlns:a16="http://schemas.microsoft.com/office/drawing/2014/main" id="{6E56FDAF-3E9B-1F4F-8373-63E8B70C2F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F70AF8-5509-734F-AE89-EA98A059CCF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13877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E2BDE-07E7-C943-9B91-2FD547F4D8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1B324-EAD5-C047-9C15-89B5642259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7876EA-C6E9-CD44-A3EE-6C56B6E11690}"/>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EA1A28F1-EE8E-EB45-A2D4-AB792DAC4B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8326C-0735-4444-BE26-FAF0EC25C540}"/>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28224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ED0666-33F5-0943-BD99-7A3EF1E46B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C10D5-A39F-7948-AFED-354F01BE9E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9A01D2-BA99-8145-B80C-5539D9710C4E}"/>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D4FD065C-1B7C-D24B-8B36-1CBDC51181D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11FE787-9E34-794A-BC26-6489E561549C}"/>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149458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02337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No Conten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06400" y="304800"/>
            <a:ext cx="11379200" cy="77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anchor="b" anchorCtr="0" compatLnSpc="1">
            <a:prstTxWarp prst="textNoShape">
              <a:avLst/>
            </a:prstTxWarp>
          </a:bodyPr>
          <a:lstStyle>
            <a:lvl1pPr algn="ctr">
              <a:defRPr/>
            </a:lvl1pPr>
          </a:lstStyle>
          <a:p>
            <a:pPr lvl="0"/>
            <a:r>
              <a:rPr lang="en-US" altLang="en-US"/>
              <a:t>Click to edit Master title style</a:t>
            </a:r>
          </a:p>
        </p:txBody>
      </p:sp>
    </p:spTree>
    <p:extLst>
      <p:ext uri="{BB962C8B-B14F-4D97-AF65-F5344CB8AC3E}">
        <p14:creationId xmlns:p14="http://schemas.microsoft.com/office/powerpoint/2010/main" val="3641496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rgbClr val="095495"/>
                </a:solidFill>
                <a:latin typeface="Helvetica Neue" charset="0"/>
                <a:ea typeface="Helvetica Neue" charset="0"/>
                <a:cs typeface="Helvetica Neue" charset="0"/>
              </a:defRPr>
            </a:lvl1pPr>
          </a:lstStyle>
          <a:p>
            <a:r>
              <a:rPr lang="en-US"/>
              <a:t>Slide 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63229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441471"/>
      </p:ext>
    </p:extLst>
  </p:cSld>
  <p:clrMapOvr>
    <a:masterClrMapping/>
  </p:clrMapOvr>
  <mc:AlternateContent xmlns:mc="http://schemas.openxmlformats.org/markup-compatibility/2006" xmlns:p14="http://schemas.microsoft.com/office/powerpoint/2010/main">
    <mc:Choice Requires="p14">
      <p:transition p14:dur="0" advTm="0"/>
    </mc:Choice>
    <mc:Fallback xmlns="">
      <p:transition advTm="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8C5-35F2-214B-81C4-561AA7C596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9E2729-84FA-9E46-BF7A-8083B9CBAD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294C80-77D8-564D-9478-AD83348E549C}"/>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C9EDE470-17CC-6447-AF36-C03FA62F3F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47BCC3-757D-D641-AF37-361B171890DB}"/>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317963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07EC2-9D45-B342-8E28-26ED05F0A1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65D1F-6F07-C643-9AB7-C0E3CDCCAC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15C60-7B7B-1547-94ED-BCD190E29703}"/>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1A0E4317-7A6D-3141-A4E8-7199E6A5C9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B4137C2-13D5-5B41-A648-84E3EAD315E3}"/>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87392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6380-9019-E74F-9359-FC6385B6F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80C209-16AF-0248-8F91-E07ADB2E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D35CE2-C5B2-8D4B-984C-9985F65E5F26}"/>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FC794C37-0658-534C-8D80-5E4D3AA191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F4710F-A28E-E24E-9261-73DE2F80EBEE}"/>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23595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A551-FDF7-3046-B311-32CE763A5C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D955A-CCD1-1B46-93C7-DDB3A79FBC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548B12-9505-1942-B852-317C6E1879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49B55F-B85F-5B4E-8AD1-11B57A384024}"/>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6" name="Footer Placeholder 5">
            <a:extLst>
              <a:ext uri="{FF2B5EF4-FFF2-40B4-BE49-F238E27FC236}">
                <a16:creationId xmlns:a16="http://schemas.microsoft.com/office/drawing/2014/main" id="{D4AA9DA2-3F02-4847-9B84-A7E957129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4CA89D-B407-0F4E-83D4-6D9F8F23ED51}"/>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68218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970A-EF45-334A-B022-21CCA7BAC8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3514-A6E1-C343-91AD-07C39D251E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9DE74D-6811-A245-AB5D-AE69D1428C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AB05C-316A-3440-ADD7-71C5DA1F4D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A1000B-8B98-8640-AAB6-484DE653CF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9CA2AB-2713-DF45-974F-0DE11A672663}"/>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8" name="Footer Placeholder 7">
            <a:extLst>
              <a:ext uri="{FF2B5EF4-FFF2-40B4-BE49-F238E27FC236}">
                <a16:creationId xmlns:a16="http://schemas.microsoft.com/office/drawing/2014/main" id="{16C9B27F-852F-EF45-B8CC-C13CAA0D264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840F912-54B9-3943-BC48-FE6EE8DFE3B9}"/>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233105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D7849-E623-0B44-A85B-588B332656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09CAE4-2F15-7A4F-92DE-547E201DED23}"/>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4" name="Footer Placeholder 3">
            <a:extLst>
              <a:ext uri="{FF2B5EF4-FFF2-40B4-BE49-F238E27FC236}">
                <a16:creationId xmlns:a16="http://schemas.microsoft.com/office/drawing/2014/main" id="{D22E8DD2-9623-CB4E-84D8-E8A1CC040E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5D4860A-7C74-C14D-A213-A000B7D860F7}"/>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3443687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84651-4E43-BD4D-9503-BBCE3C07B062}"/>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3" name="Footer Placeholder 2">
            <a:extLst>
              <a:ext uri="{FF2B5EF4-FFF2-40B4-BE49-F238E27FC236}">
                <a16:creationId xmlns:a16="http://schemas.microsoft.com/office/drawing/2014/main" id="{EA5D2500-67C9-AA41-8033-FF3953DA69E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EF91B-6B95-FE46-83E7-CB5B59457352}"/>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71025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5DB7F-395E-224F-8866-6F5105B4CD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5FE369-E3BC-DE4F-B8E4-7098E76AAF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98899-E281-8140-90B7-DE5A10E1C8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4C489-27D7-2C4B-97E2-CE69D9D70487}"/>
              </a:ext>
            </a:extLst>
          </p:cNvPr>
          <p:cNvSpPr>
            <a:spLocks noGrp="1"/>
          </p:cNvSpPr>
          <p:nvPr>
            <p:ph type="dt" sz="half" idx="10"/>
          </p:nvPr>
        </p:nvSpPr>
        <p:spPr/>
        <p:txBody>
          <a:bodyPr/>
          <a:lstStyle/>
          <a:p>
            <a:fld id="{B3137458-1D5F-B74F-96C6-5F61AAF91F9E}" type="datetimeFigureOut">
              <a:rPr lang="en-US" smtClean="0"/>
              <a:t>11/2/2023</a:t>
            </a:fld>
            <a:endParaRPr lang="en-US" dirty="0"/>
          </a:p>
        </p:txBody>
      </p:sp>
      <p:sp>
        <p:nvSpPr>
          <p:cNvPr id="6" name="Footer Placeholder 5">
            <a:extLst>
              <a:ext uri="{FF2B5EF4-FFF2-40B4-BE49-F238E27FC236}">
                <a16:creationId xmlns:a16="http://schemas.microsoft.com/office/drawing/2014/main" id="{E361812F-1C31-EE40-B4F2-7F80D3F6EC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0E57611-A357-A341-8C6A-77868DA91C26}"/>
              </a:ext>
            </a:extLst>
          </p:cNvPr>
          <p:cNvSpPr>
            <a:spLocks noGrp="1"/>
          </p:cNvSpPr>
          <p:nvPr>
            <p:ph type="sldNum" sz="quarter" idx="12"/>
          </p:nvPr>
        </p:nvSpPr>
        <p:spPr/>
        <p:txBody>
          <a:bodyPr/>
          <a:lstStyle/>
          <a:p>
            <a:fld id="{1AF76CB1-5A59-7D48-A26A-CF055D0E1106}" type="slidenum">
              <a:rPr lang="en-US" smtClean="0"/>
              <a:t>‹#›</a:t>
            </a:fld>
            <a:endParaRPr lang="en-US" dirty="0"/>
          </a:p>
        </p:txBody>
      </p:sp>
    </p:spTree>
    <p:extLst>
      <p:ext uri="{BB962C8B-B14F-4D97-AF65-F5344CB8AC3E}">
        <p14:creationId xmlns:p14="http://schemas.microsoft.com/office/powerpoint/2010/main" val="1046088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D375E5-FD70-7E4D-84AA-51CFADE4E3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D8671-C058-6543-B4EF-2B4A476969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0D3DC-1DCA-9345-B462-9BBD0B2FB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37458-1D5F-B74F-96C6-5F61AAF91F9E}" type="datetimeFigureOut">
              <a:rPr lang="en-US" smtClean="0"/>
              <a:t>11/2/2023</a:t>
            </a:fld>
            <a:endParaRPr lang="en-US" dirty="0"/>
          </a:p>
        </p:txBody>
      </p:sp>
      <p:sp>
        <p:nvSpPr>
          <p:cNvPr id="5" name="Footer Placeholder 4">
            <a:extLst>
              <a:ext uri="{FF2B5EF4-FFF2-40B4-BE49-F238E27FC236}">
                <a16:creationId xmlns:a16="http://schemas.microsoft.com/office/drawing/2014/main" id="{47356110-E806-2647-89B9-7CCF94D2BE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72A6DF7-EBBD-1C42-8C4C-92595B161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76CB1-5A59-7D48-A26A-CF055D0E1106}" type="slidenum">
              <a:rPr lang="en-US" smtClean="0"/>
              <a:t>‹#›</a:t>
            </a:fld>
            <a:endParaRPr lang="en-US" dirty="0"/>
          </a:p>
        </p:txBody>
      </p:sp>
    </p:spTree>
    <p:extLst>
      <p:ext uri="{BB962C8B-B14F-4D97-AF65-F5344CB8AC3E}">
        <p14:creationId xmlns:p14="http://schemas.microsoft.com/office/powerpoint/2010/main" val="2433980001"/>
      </p:ext>
    </p:extLst>
  </p:cSld>
  <p:clrMap bg1="lt1" tx1="dk1" bg2="lt2" tx2="dk2" accent1="accent1" accent2="accent2" accent3="accent3" accent4="accent4" accent5="accent5" accent6="accent6" hlink="hlink" folHlink="folHlink"/>
  <p:sldLayoutIdLst>
    <p:sldLayoutId id="2147483716"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2" r:id="rId1"/>
  </p:sldLayoutIdLst>
  <p:transition>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173768"/>
      </p:ext>
    </p:extLst>
  </p:cSld>
  <p:clrMap bg1="lt1" tx1="dk1" bg2="lt2" tx2="dk2" accent1="accent1" accent2="accent2" accent3="accent3" accent4="accent4" accent5="accent5" accent6="accent6" hlink="hlink" folHlink="folHlink"/>
  <p:sldLayoutIdLst>
    <p:sldLayoutId id="2147483914" r:id="rId1"/>
  </p:sldLayoutIdLst>
  <mc:AlternateContent xmlns:mc="http://schemas.openxmlformats.org/markup-compatibility/2006" xmlns:p14="http://schemas.microsoft.com/office/powerpoint/2010/main">
    <mc:Choice Requires="p14">
      <p:transition p14:dur="0" advTm="0"/>
    </mc:Choice>
    <mc:Fallback xmlns="">
      <p:transition advTm="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11" Type="http://schemas.openxmlformats.org/officeDocument/2006/relationships/image" Target="../media/image18.png"/><Relationship Id="rId5" Type="http://schemas.openxmlformats.org/officeDocument/2006/relationships/diagramQuickStyle" Target="../diagrams/quickStyle1.xml"/><Relationship Id="rId10" Type="http://schemas.openxmlformats.org/officeDocument/2006/relationships/image" Target="../media/image7.png"/><Relationship Id="rId4" Type="http://schemas.openxmlformats.org/officeDocument/2006/relationships/diagramLayout" Target="../diagrams/layout1.xml"/><Relationship Id="rId9" Type="http://schemas.openxmlformats.org/officeDocument/2006/relationships/image" Target="../media/image17.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17.xml"/><Relationship Id="rId5" Type="http://schemas.openxmlformats.org/officeDocument/2006/relationships/image" Target="../media/image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556F9008-759B-BF4A-A397-55EB3B46A4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190046" y="-3"/>
            <a:ext cx="4001954" cy="6888881"/>
          </a:xfrm>
          <a:prstGeom prst="rect">
            <a:avLst/>
          </a:prstGeom>
        </p:spPr>
      </p:pic>
      <p:sp>
        <p:nvSpPr>
          <p:cNvPr id="5" name="Headline">
            <a:extLst>
              <a:ext uri="{FF2B5EF4-FFF2-40B4-BE49-F238E27FC236}">
                <a16:creationId xmlns:a16="http://schemas.microsoft.com/office/drawing/2014/main" id="{4E8520BA-3857-4F45-9F89-B8892B3B592C}"/>
              </a:ext>
            </a:extLst>
          </p:cNvPr>
          <p:cNvSpPr txBox="1">
            <a:spLocks/>
          </p:cNvSpPr>
          <p:nvPr/>
        </p:nvSpPr>
        <p:spPr>
          <a:xfrm>
            <a:off x="49613" y="2721068"/>
            <a:ext cx="11118176" cy="2055086"/>
          </a:xfrm>
          <a:prstGeom prst="rect">
            <a:avLst/>
          </a:prstGeom>
        </p:spPr>
        <p:txBody>
          <a:bodyPr lIns="91440" tIns="45720" rIns="91440" bIns="45720"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pt-BR" sz="3600" i="0" u="none" strike="noStrike" cap="none" normalizeH="0" baseline="0" noProof="0" dirty="0">
                <a:ln>
                  <a:noFill/>
                </a:ln>
                <a:solidFill>
                  <a:schemeClr val="accent3">
                    <a:lumMod val="50000"/>
                  </a:schemeClr>
                </a:solidFill>
                <a:effectLst/>
                <a:uLnTx/>
                <a:uFillTx/>
                <a:latin typeface="Arial" panose="020B0604020202020204" pitchFamily="34" charset="0"/>
                <a:ea typeface="ヒラギノ角ゴ Pro W3" charset="0"/>
                <a:cs typeface="Arial" panose="020B0604020202020204" pitchFamily="34" charset="0"/>
              </a:rPr>
              <a:t>PLANO ESTRATÉGICO DO</a:t>
            </a:r>
          </a:p>
          <a:p>
            <a:pPr marL="0" marR="0" lvl="0"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pt-BR" sz="5400" b="1" i="0" u="none" strike="noStrike" cap="none" normalizeH="0" baseline="0" noProof="0" dirty="0">
                <a:ln>
                  <a:noFill/>
                </a:ln>
                <a:solidFill>
                  <a:schemeClr val="accent5"/>
                </a:solidFill>
                <a:effectLst/>
                <a:uLnTx/>
                <a:uFillTx/>
                <a:latin typeface="Arial" panose="020B0604020202020204" pitchFamily="34" charset="0"/>
                <a:ea typeface="ヒラギノ角ゴ Pro W3" charset="0"/>
                <a:cs typeface="Arial" panose="020B0604020202020204" pitchFamily="34" charset="0"/>
              </a:rPr>
              <a:t>PROGRAMA DE LEO CLUBES</a:t>
            </a:r>
          </a:p>
          <a:p>
            <a:pPr>
              <a:spcBef>
                <a:spcPts val="0"/>
              </a:spcBef>
              <a:defRPr/>
            </a:pPr>
            <a:r>
              <a:rPr lang="pt-BR" sz="2400" dirty="0">
                <a:solidFill>
                  <a:srgbClr val="55565A"/>
                </a:solidFill>
                <a:latin typeface="Arial"/>
                <a:ea typeface="ヒラギノ角ゴ Pro W3"/>
                <a:cs typeface="Arial"/>
              </a:rPr>
              <a:t>2021-2026</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1</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3" name="Picture 2">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9591" y="251427"/>
            <a:ext cx="2469640" cy="2469640"/>
          </a:xfrm>
          <a:prstGeom prst="rect">
            <a:avLst/>
          </a:prstGeom>
        </p:spPr>
      </p:pic>
      <p:pic>
        <p:nvPicPr>
          <p:cNvPr id="14" name="Picture 13">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pic>
        <p:nvPicPr>
          <p:cNvPr id="20" name="Picture 19">
            <a:extLst>
              <a:ext uri="{FF2B5EF4-FFF2-40B4-BE49-F238E27FC236}">
                <a16:creationId xmlns:a16="http://schemas.microsoft.com/office/drawing/2014/main" id="{500C187D-881A-124B-AD8C-8CCB536CC5D5}"/>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a:xfrm>
            <a:off x="9454476" y="349537"/>
            <a:ext cx="2425700" cy="467929"/>
          </a:xfrm>
          <a:prstGeom prst="rect">
            <a:avLst/>
          </a:prstGeom>
        </p:spPr>
      </p:pic>
    </p:spTree>
    <p:extLst>
      <p:ext uri="{BB962C8B-B14F-4D97-AF65-F5344CB8AC3E}">
        <p14:creationId xmlns:p14="http://schemas.microsoft.com/office/powerpoint/2010/main" val="2361144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56D9397-8354-2540-BA75-4F5FFA8E2948}"/>
              </a:ext>
            </a:extLst>
          </p:cNvPr>
          <p:cNvSpPr/>
          <p:nvPr/>
        </p:nvSpPr>
        <p:spPr>
          <a:xfrm>
            <a:off x="-24467" y="0"/>
            <a:ext cx="12216467"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Calibri" panose="020F0502020204030204"/>
              <a:ea typeface="+mn-ea"/>
              <a:cs typeface="+mn-cs"/>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2</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pic>
        <p:nvPicPr>
          <p:cNvPr id="13" name="Picture 12">
            <a:extLst>
              <a:ext uri="{FF2B5EF4-FFF2-40B4-BE49-F238E27FC236}">
                <a16:creationId xmlns:a16="http://schemas.microsoft.com/office/drawing/2014/main" id="{9D6A6404-0FEA-E14D-B18E-DBF2EA768F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a:off x="-24467" y="-383650"/>
            <a:ext cx="3241800" cy="7248414"/>
          </a:xfrm>
          <a:prstGeom prst="rect">
            <a:avLst/>
          </a:prstGeom>
        </p:spPr>
      </p:pic>
      <p:sp>
        <p:nvSpPr>
          <p:cNvPr id="15" name="Background - Solid">
            <a:extLst>
              <a:ext uri="{FF2B5EF4-FFF2-40B4-BE49-F238E27FC236}">
                <a16:creationId xmlns:a16="http://schemas.microsoft.com/office/drawing/2014/main" id="{A6801EEA-EA15-4E48-AA33-B09FEAE42630}"/>
              </a:ext>
            </a:extLst>
          </p:cNvPr>
          <p:cNvSpPr/>
          <p:nvPr/>
        </p:nvSpPr>
        <p:spPr>
          <a:xfrm>
            <a:off x="932769" y="842125"/>
            <a:ext cx="10326461" cy="5173746"/>
          </a:xfrm>
          <a:prstGeom prst="rect">
            <a:avLst/>
          </a:prstGeom>
          <a:solidFill>
            <a:schemeClr val="bg1">
              <a:alpha val="93000"/>
            </a:schemeClr>
          </a:solidFill>
          <a:ln>
            <a:noFill/>
          </a:ln>
          <a:effectLst>
            <a:outerShdw blurRad="800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0" tIns="457200" rIns="685800" bIns="457200" rtlCol="0" anchor="t" anchorCtr="0"/>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pt-BR" sz="3200" b="1" i="0" u="none" strike="noStrike" cap="none"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rPr>
              <a:t>META </a:t>
            </a:r>
            <a:r>
              <a:rPr kumimoji="0" lang="pt-BR" sz="3200" b="1" i="0" u="none" strike="noStrike" cap="none"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rPr>
              <a:t>do Plano Estratégico para os Leos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1" i="0" u="none" strike="noStrike" kern="0" cap="none" spc="0" normalizeH="0" baseline="0" noProof="0" dirty="0">
              <a:ln>
                <a:noFill/>
              </a:ln>
              <a:solidFill>
                <a:srgbClr val="00AC69"/>
              </a:solidFill>
              <a:effectLst/>
              <a:uLnTx/>
              <a:uFillTx/>
              <a:latin typeface="Arial" panose="020B0604020202020204" pitchFamily="34" charset="0"/>
              <a:ea typeface="+mn-ea"/>
              <a:cs typeface="Arial" panose="020B0604020202020204" pitchFamily="34" charset="0"/>
            </a:endParaRPr>
          </a:p>
          <a:p>
            <a:pPr marR="0" lvl="0" indent="0" algn="ctr" defTabSz="914400" rtl="0" eaLnBrk="1" fontAlgn="auto" latinLnBrk="0" hangingPunct="1">
              <a:lnSpc>
                <a:spcPct val="140000"/>
              </a:lnSpc>
              <a:spcBef>
                <a:spcPts val="0"/>
              </a:spcBef>
              <a:spcAft>
                <a:spcPts val="0"/>
              </a:spcAft>
              <a:buClrTx/>
              <a:buSzTx/>
              <a:buFontTx/>
              <a:buNone/>
              <a:tabLst/>
              <a:defRPr/>
            </a:pPr>
            <a:r>
              <a:rPr kumimoji="0" lang="pt-BR"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Até </a:t>
            </a:r>
            <a:r>
              <a:rPr kumimoji="0" lang="pt-BR" sz="2800" b="1"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2026</a:t>
            </a:r>
            <a:r>
              <a:rPr kumimoji="0" lang="pt-BR" sz="280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o número de associados de Leo Clubes aumentará para 200.000 associados reportados, e os Leos em transição para se tornarem Leões aumentarão para 13.000 associados reportados como resultado de maiores esforços para recrutar e haver transição e uma melhor experiência como associado.</a:t>
            </a:r>
            <a:r>
              <a:rPr kumimoji="0" lang="pt-BR" sz="2800" b="0" i="0" u="none" strike="noStrike" cap="none" normalizeH="0" baseline="0" noProof="0" dirty="0">
                <a:ln>
                  <a:noFill/>
                </a:ln>
                <a:solidFill>
                  <a:srgbClr val="424242"/>
                </a:solidFill>
                <a:effectLst/>
                <a:uLnTx/>
                <a:uFillTx/>
                <a:latin typeface="Arial" panose="020B0604020202020204" pitchFamily="34" charset="0"/>
                <a:ea typeface="ヒラギノ角ゴ Pro W3"/>
                <a:cs typeface="Arial" panose="020B0604020202020204" pitchFamily="34" charset="0"/>
              </a:rPr>
              <a:t>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1" i="0" u="none" strike="noStrike" kern="0" cap="none" spc="0" normalizeH="0" baseline="0" noProof="0" dirty="0">
              <a:ln>
                <a:noFill/>
              </a:ln>
              <a:solidFill>
                <a:srgbClr val="55565A"/>
              </a:solidFill>
              <a:effectLst/>
              <a:uLnTx/>
              <a:uFillTx/>
              <a:latin typeface="Arial" panose="020B0604020202020204" pitchFamily="34" charset="0"/>
              <a:ea typeface="+mn-ea"/>
              <a:cs typeface="Arial" panose="020B0604020202020204" pitchFamily="34" charset="0"/>
            </a:endParaRPr>
          </a:p>
        </p:txBody>
      </p:sp>
      <p:pic>
        <p:nvPicPr>
          <p:cNvPr id="3" name="Picture 2">
            <a:extLst>
              <a:ext uri="{FF2B5EF4-FFF2-40B4-BE49-F238E27FC236}">
                <a16:creationId xmlns:a16="http://schemas.microsoft.com/office/drawing/2014/main" id="{2433EEC4-385F-3F4D-A9B7-D9FE43C784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786141" y="5688360"/>
            <a:ext cx="982060" cy="491030"/>
          </a:xfrm>
          <a:prstGeom prst="rect">
            <a:avLst/>
          </a:prstGeom>
        </p:spPr>
      </p:pic>
      <p:pic>
        <p:nvPicPr>
          <p:cNvPr id="9" name="Picture 8">
            <a:extLst>
              <a:ext uri="{FF2B5EF4-FFF2-40B4-BE49-F238E27FC236}">
                <a16:creationId xmlns:a16="http://schemas.microsoft.com/office/drawing/2014/main" id="{CD4F7E07-5D0D-774D-8420-572867E8774F}"/>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rot="10800000">
            <a:off x="11200107" y="2473"/>
            <a:ext cx="991893" cy="1679305"/>
          </a:xfrm>
          <a:prstGeom prst="rect">
            <a:avLst/>
          </a:prstGeom>
        </p:spPr>
      </p:pic>
    </p:spTree>
    <p:extLst>
      <p:ext uri="{BB962C8B-B14F-4D97-AF65-F5344CB8AC3E}">
        <p14:creationId xmlns:p14="http://schemas.microsoft.com/office/powerpoint/2010/main" val="246832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819D7C-4A59-8C48-861C-894BCAFE8F7E}"/>
              </a:ext>
            </a:extLst>
          </p:cNvPr>
          <p:cNvPicPr>
            <a:picLocks noChangeAspect="1"/>
          </p:cNvPicPr>
          <p:nvPr/>
        </p:nvPicPr>
        <p:blipFill rotWithShape="1">
          <a:blip r:embed="rId3"/>
          <a:srcRect l="63206" t="30526" r="11064" b="19490"/>
          <a:stretch/>
        </p:blipFill>
        <p:spPr>
          <a:xfrm>
            <a:off x="0" y="1"/>
            <a:ext cx="2353591" cy="7166244"/>
          </a:xfrm>
          <a:prstGeom prst="rect">
            <a:avLst/>
          </a:prstGeom>
        </p:spPr>
      </p:pic>
      <p:pic>
        <p:nvPicPr>
          <p:cNvPr id="19" name="Picture 18">
            <a:extLst>
              <a:ext uri="{FF2B5EF4-FFF2-40B4-BE49-F238E27FC236}">
                <a16:creationId xmlns:a16="http://schemas.microsoft.com/office/drawing/2014/main" id="{76C58F04-54E6-A54E-A92B-2AFFD17C394E}"/>
              </a:ext>
            </a:extLst>
          </p:cNvPr>
          <p:cNvPicPr>
            <a:picLocks noChangeAspect="1"/>
          </p:cNvPicPr>
          <p:nvPr/>
        </p:nvPicPr>
        <p:blipFill rotWithShape="1">
          <a:blip r:embed="rId4"/>
          <a:srcRect l="15744" b="4901"/>
          <a:stretch/>
        </p:blipFill>
        <p:spPr>
          <a:xfrm rot="10800000" flipV="1">
            <a:off x="10958512" y="4769669"/>
            <a:ext cx="1233487" cy="2088331"/>
          </a:xfrm>
          <a:prstGeom prst="rect">
            <a:avLst/>
          </a:prstGeom>
        </p:spPr>
      </p:pic>
      <p:sp>
        <p:nvSpPr>
          <p:cNvPr id="20" name="Page Number - Blue">
            <a:extLst>
              <a:ext uri="{FF2B5EF4-FFF2-40B4-BE49-F238E27FC236}">
                <a16:creationId xmlns:a16="http://schemas.microsoft.com/office/drawing/2014/main" id="{5B79561B-C68A-9748-BD1F-4B43E431BBAE}"/>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srgbClr val="FFFFFF"/>
                </a:solidFill>
                <a:effectLst/>
                <a:uLnTx/>
                <a:uFillTx/>
                <a:latin typeface="Arial" charset="0"/>
                <a:ea typeface="ヒラギノ角ゴ Pro W3" charset="0"/>
              </a:rPr>
              <a:pPr marL="0" marR="0" lvl="0" indent="0" algn="l" defTabSz="914400" rtl="0" eaLnBrk="0" fontAlgn="auto" latinLnBrk="0" hangingPunct="0">
                <a:lnSpc>
                  <a:spcPct val="100000"/>
                </a:lnSpc>
                <a:spcBef>
                  <a:spcPct val="50000"/>
                </a:spcBef>
                <a:spcAft>
                  <a:spcPts val="0"/>
                </a:spcAft>
                <a:buClrTx/>
                <a:buSzTx/>
                <a:buFontTx/>
                <a:buNone/>
                <a:tabLst/>
                <a:defRPr/>
              </a:pPr>
              <a:t>3</a:t>
            </a:fld>
            <a:endParaRPr kumimoji="0" lang="en-US" sz="1000" b="0" i="0" u="none" strike="noStrike" kern="1200" cap="none" spc="0" normalizeH="0" baseline="0" noProof="0">
              <a:ln>
                <a:noFill/>
              </a:ln>
              <a:solidFill>
                <a:srgbClr val="FFFFFF"/>
              </a:solidFill>
              <a:effectLst/>
              <a:uLnTx/>
              <a:uFillTx/>
              <a:latin typeface="Arial" charset="0"/>
              <a:ea typeface="ヒラギノ角ゴ Pro W3" charset="0"/>
            </a:endParaRPr>
          </a:p>
        </p:txBody>
      </p:sp>
      <p:sp>
        <p:nvSpPr>
          <p:cNvPr id="26" name="Body Copy">
            <a:extLst>
              <a:ext uri="{FF2B5EF4-FFF2-40B4-BE49-F238E27FC236}">
                <a16:creationId xmlns:a16="http://schemas.microsoft.com/office/drawing/2014/main" id="{02BE3303-60FA-E441-AD0C-CD7E323F1B26}"/>
              </a:ext>
            </a:extLst>
          </p:cNvPr>
          <p:cNvSpPr txBox="1">
            <a:spLocks/>
          </p:cNvSpPr>
          <p:nvPr/>
        </p:nvSpPr>
        <p:spPr>
          <a:xfrm>
            <a:off x="2678331" y="1390439"/>
            <a:ext cx="7173034" cy="1052958"/>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1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27" name="Body Copy">
            <a:extLst>
              <a:ext uri="{FF2B5EF4-FFF2-40B4-BE49-F238E27FC236}">
                <a16:creationId xmlns:a16="http://schemas.microsoft.com/office/drawing/2014/main" id="{7104D559-75B4-2142-B244-EF77AB107BD9}"/>
              </a:ext>
            </a:extLst>
          </p:cNvPr>
          <p:cNvSpPr txBox="1">
            <a:spLocks/>
          </p:cNvSpPr>
          <p:nvPr/>
        </p:nvSpPr>
        <p:spPr>
          <a:xfrm>
            <a:off x="1827528" y="739820"/>
            <a:ext cx="9492602"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pt-BR" sz="3600" b="1" i="0" u="none" strike="noStrike" cap="none" normalizeH="0" baseline="0" noProof="0" dirty="0">
                <a:ln>
                  <a:noFill/>
                </a:ln>
                <a:solidFill>
                  <a:srgbClr val="55565A"/>
                </a:solidFill>
                <a:effectLst/>
                <a:uLnTx/>
                <a:uFillTx/>
                <a:latin typeface="Arial" charset="0"/>
                <a:ea typeface="Arial" charset="0"/>
                <a:cs typeface="Arial" charset="0"/>
              </a:rPr>
              <a:t>Uma abordagem abrangente: objetivos</a:t>
            </a:r>
          </a:p>
        </p:txBody>
      </p:sp>
      <p:sp>
        <p:nvSpPr>
          <p:cNvPr id="3" name="TextBox 2">
            <a:extLst>
              <a:ext uri="{FF2B5EF4-FFF2-40B4-BE49-F238E27FC236}">
                <a16:creationId xmlns:a16="http://schemas.microsoft.com/office/drawing/2014/main" id="{B474C79F-5017-42F8-A1DF-22BED524D0C3}"/>
              </a:ext>
            </a:extLst>
          </p:cNvPr>
          <p:cNvSpPr txBox="1"/>
          <p:nvPr/>
        </p:nvSpPr>
        <p:spPr>
          <a:xfrm flipH="1">
            <a:off x="2715134" y="1577181"/>
            <a:ext cx="8936181" cy="4201150"/>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pt-BR" sz="2400" b="1" i="0" u="none" strike="noStrike" cap="none" normalizeH="0" baseline="0" noProof="0" dirty="0">
                <a:ln>
                  <a:noFill/>
                </a:ln>
                <a:solidFill>
                  <a:srgbClr val="00AC69"/>
                </a:solidFill>
                <a:effectLst/>
                <a:uLnTx/>
                <a:uFillTx/>
                <a:latin typeface="Arial"/>
                <a:ea typeface="ヒラギノ角ゴ Pro W3"/>
                <a:cs typeface="Arial"/>
              </a:rPr>
              <a:t>Recrutamento: </a:t>
            </a:r>
            <a:r>
              <a:rPr kumimoji="0" lang="pt-BR" sz="2400" b="0" i="0" u="none" strike="noStrike" cap="none" normalizeH="0" baseline="0" noProof="0" dirty="0">
                <a:ln>
                  <a:noFill/>
                </a:ln>
                <a:solidFill>
                  <a:srgbClr val="424242"/>
                </a:solidFill>
                <a:effectLst/>
                <a:uLnTx/>
                <a:uFillTx/>
                <a:latin typeface="Arial"/>
                <a:ea typeface="ヒラギノ角ゴ Pro W3"/>
                <a:cs typeface="Arial"/>
              </a:rPr>
              <a:t>Prepare os associados com ferramentas de recrutamento e melhorar a estrutura do quadro associativo com o foco no crescimento</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pt-BR" sz="2400" b="1" i="0" u="none" strike="noStrike" cap="none" normalizeH="0" baseline="0" noProof="0" dirty="0">
                <a:ln>
                  <a:noFill/>
                </a:ln>
                <a:solidFill>
                  <a:srgbClr val="00AC69"/>
                </a:solidFill>
                <a:effectLst/>
                <a:uLnTx/>
                <a:uFillTx/>
                <a:latin typeface="Arial"/>
                <a:ea typeface="ヒラギノ角ゴ Pro W3"/>
                <a:cs typeface="Arial"/>
              </a:rPr>
              <a:t>Experiência dos associados: </a:t>
            </a:r>
            <a:r>
              <a:rPr kumimoji="0" lang="pt-BR" sz="2400" b="0" i="0" u="none" strike="noStrike" cap="none" normalizeH="0" baseline="0" noProof="0" dirty="0">
                <a:ln>
                  <a:noFill/>
                </a:ln>
                <a:solidFill>
                  <a:srgbClr val="424242"/>
                </a:solidFill>
                <a:effectLst/>
                <a:uLnTx/>
                <a:uFillTx/>
                <a:latin typeface="Arial"/>
                <a:ea typeface="ヒラギノ角ゴ Pro W3"/>
                <a:cs typeface="Arial"/>
              </a:rPr>
              <a:t>Aumente o valor da afiliação Leo, expandindo as oportunidades exclusivas de desenvolvimento de habilidades </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pt-BR" sz="2400" b="1" i="0" u="none" strike="noStrike" cap="none" normalizeH="0" baseline="0" noProof="0" dirty="0">
                <a:ln>
                  <a:noFill/>
                </a:ln>
                <a:solidFill>
                  <a:srgbClr val="00AC69"/>
                </a:solidFill>
                <a:effectLst/>
                <a:uLnTx/>
                <a:uFillTx/>
                <a:latin typeface="Arial"/>
                <a:ea typeface="ヒラギノ角ゴ Pro W3"/>
                <a:cs typeface="Arial"/>
              </a:rPr>
              <a:t>Transição:</a:t>
            </a:r>
            <a:r>
              <a:rPr kumimoji="0" lang="pt-BR" sz="2400" b="0" i="0" u="none" strike="noStrike" cap="none" normalizeH="0" baseline="0" noProof="0" dirty="0">
                <a:ln>
                  <a:noFill/>
                </a:ln>
                <a:solidFill>
                  <a:srgbClr val="424242"/>
                </a:solidFill>
                <a:effectLst/>
                <a:uLnTx/>
                <a:uFillTx/>
                <a:latin typeface="Arial"/>
                <a:ea typeface="ヒラギノ角ゴ Pro W3"/>
                <a:cs typeface="Arial"/>
              </a:rPr>
              <a:t> Ofereça aos Leos experiências positivas e um caminho para a afiliação e treine os Leões sobre como promover a transição.</a:t>
            </a:r>
          </a:p>
          <a:p>
            <a:pPr marL="0" marR="0" lvl="0" indent="0" algn="l" defTabSz="914400" rtl="0" eaLnBrk="1" fontAlgn="base" latinLnBrk="0" hangingPunct="1">
              <a:lnSpc>
                <a:spcPct val="100000"/>
              </a:lnSpc>
              <a:spcBef>
                <a:spcPts val="0"/>
              </a:spcBef>
              <a:spcAft>
                <a:spcPts val="3000"/>
              </a:spcAft>
              <a:buClrTx/>
              <a:buSzTx/>
              <a:buFont typeface="Arial" pitchFamily="34" charset="0"/>
              <a:buNone/>
              <a:tabLst/>
              <a:defRPr/>
            </a:pPr>
            <a:r>
              <a:rPr kumimoji="0" lang="pt-BR" sz="2400" b="1" i="0" u="none" strike="noStrike" cap="none" normalizeH="0" baseline="0" noProof="0" dirty="0">
                <a:ln>
                  <a:noFill/>
                </a:ln>
                <a:solidFill>
                  <a:srgbClr val="00B050"/>
                </a:solidFill>
                <a:effectLst/>
                <a:uLnTx/>
                <a:uFillTx/>
                <a:latin typeface="Arial"/>
                <a:ea typeface="ヒラギノ角ゴ Pro W3"/>
                <a:cs typeface="Arial"/>
              </a:rPr>
              <a:t>LCIF: </a:t>
            </a:r>
            <a:r>
              <a:rPr kumimoji="0" lang="pt-BR" sz="2400" b="0" i="0" u="none" strike="noStrike" cap="none" normalizeH="0" baseline="0" noProof="0" dirty="0">
                <a:ln>
                  <a:noFill/>
                </a:ln>
                <a:solidFill>
                  <a:srgbClr val="0D2240"/>
                </a:solidFill>
                <a:effectLst/>
                <a:uLnTx/>
                <a:uFillTx/>
                <a:latin typeface="Arial"/>
                <a:ea typeface="ヒラギノ角ゴ Pro W3"/>
                <a:cs typeface="Arial"/>
              </a:rPr>
              <a:t>Fortaleça a conexão entre os Leos e a fundação</a:t>
            </a:r>
          </a:p>
        </p:txBody>
      </p:sp>
      <p:grpSp>
        <p:nvGrpSpPr>
          <p:cNvPr id="2" name="Group 1">
            <a:extLst>
              <a:ext uri="{FF2B5EF4-FFF2-40B4-BE49-F238E27FC236}">
                <a16:creationId xmlns:a16="http://schemas.microsoft.com/office/drawing/2014/main" id="{B312B585-74FD-4565-BD63-52DE129A9481}"/>
              </a:ext>
            </a:extLst>
          </p:cNvPr>
          <p:cNvGrpSpPr/>
          <p:nvPr/>
        </p:nvGrpSpPr>
        <p:grpSpPr>
          <a:xfrm>
            <a:off x="2022407" y="1577181"/>
            <a:ext cx="578262" cy="4919241"/>
            <a:chOff x="2686958" y="2711176"/>
            <a:chExt cx="454395" cy="3512878"/>
          </a:xfrm>
        </p:grpSpPr>
        <p:sp>
          <p:nvSpPr>
            <p:cNvPr id="16" name="Oval 15">
              <a:extLst>
                <a:ext uri="{FF2B5EF4-FFF2-40B4-BE49-F238E27FC236}">
                  <a16:creationId xmlns:a16="http://schemas.microsoft.com/office/drawing/2014/main" id="{E5A7068A-79C3-1D49-AAD1-2D1619C0378E}"/>
                </a:ext>
              </a:extLst>
            </p:cNvPr>
            <p:cNvSpPr/>
            <p:nvPr/>
          </p:nvSpPr>
          <p:spPr bwMode="auto">
            <a:xfrm>
              <a:off x="2686958" y="3995168"/>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pt-B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2</a:t>
              </a:r>
            </a:p>
          </p:txBody>
        </p:sp>
        <p:sp>
          <p:nvSpPr>
            <p:cNvPr id="21" name="Oval 20">
              <a:extLst>
                <a:ext uri="{FF2B5EF4-FFF2-40B4-BE49-F238E27FC236}">
                  <a16:creationId xmlns:a16="http://schemas.microsoft.com/office/drawing/2014/main" id="{96AC9D69-A55A-044F-AB56-6EE8F3A5341D}"/>
                </a:ext>
              </a:extLst>
            </p:cNvPr>
            <p:cNvSpPr/>
            <p:nvPr/>
          </p:nvSpPr>
          <p:spPr bwMode="auto">
            <a:xfrm>
              <a:off x="2686958" y="2711176"/>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pt-B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1</a:t>
              </a:r>
            </a:p>
          </p:txBody>
        </p:sp>
        <p:sp>
          <p:nvSpPr>
            <p:cNvPr id="22" name="Oval 21">
              <a:extLst>
                <a:ext uri="{FF2B5EF4-FFF2-40B4-BE49-F238E27FC236}">
                  <a16:creationId xmlns:a16="http://schemas.microsoft.com/office/drawing/2014/main" id="{CBC33278-D447-A443-AE38-ECCE178CFA54}"/>
                </a:ext>
              </a:extLst>
            </p:cNvPr>
            <p:cNvSpPr/>
            <p:nvPr/>
          </p:nvSpPr>
          <p:spPr bwMode="auto">
            <a:xfrm>
              <a:off x="2686958" y="4814520"/>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pt-BR" sz="2000" b="1" i="0" u="none" strike="noStrike" cap="none" normalizeH="0" baseline="0" noProof="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3</a:t>
              </a:r>
            </a:p>
          </p:txBody>
        </p:sp>
        <p:sp>
          <p:nvSpPr>
            <p:cNvPr id="14" name="Oval 13">
              <a:extLst>
                <a:ext uri="{FF2B5EF4-FFF2-40B4-BE49-F238E27FC236}">
                  <a16:creationId xmlns:a16="http://schemas.microsoft.com/office/drawing/2014/main" id="{8514DC95-917F-4B4B-B181-EEF399818EBD}"/>
                </a:ext>
              </a:extLst>
            </p:cNvPr>
            <p:cNvSpPr/>
            <p:nvPr/>
          </p:nvSpPr>
          <p:spPr bwMode="auto">
            <a:xfrm>
              <a:off x="2690249" y="5772950"/>
              <a:ext cx="451104" cy="451104"/>
            </a:xfrm>
            <a:prstGeom prst="ellipse">
              <a:avLst/>
            </a:prstGeom>
            <a:solidFill>
              <a:srgbClr val="407CCA"/>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marR="0" lvl="0" indent="-609600" algn="l" defTabSz="914400" rtl="0" eaLnBrk="1" fontAlgn="base" latinLnBrk="0" hangingPunct="1">
                <a:lnSpc>
                  <a:spcPct val="100000"/>
                </a:lnSpc>
                <a:spcBef>
                  <a:spcPts val="0"/>
                </a:spcBef>
                <a:spcAft>
                  <a:spcPct val="0"/>
                </a:spcAft>
                <a:buClrTx/>
                <a:buSzTx/>
                <a:buFont typeface="Helvetica" pitchFamily="84" charset="0"/>
                <a:buNone/>
                <a:tabLst/>
                <a:defRPr/>
              </a:pPr>
              <a:r>
                <a:rPr kumimoji="0" lang="pt-BR" sz="2000" b="1" i="0" u="none" strike="noStrike" cap="none" normalizeH="0" baseline="0" noProof="0" dirty="0">
                  <a:ln>
                    <a:noFill/>
                  </a:ln>
                  <a:solidFill>
                    <a:srgbClr val="FFFFFF"/>
                  </a:solidFill>
                  <a:effectLst/>
                  <a:uLnTx/>
                  <a:uFillTx/>
                  <a:latin typeface="Arial" panose="020B0604020202020204" pitchFamily="34" charset="0"/>
                  <a:ea typeface="ヒラギノ角ゴ Pro W3" pitchFamily="84" charset="-128"/>
                  <a:cs typeface="Arial" panose="020B0604020202020204" pitchFamily="34" charset="0"/>
                </a:rPr>
                <a:t>4</a:t>
              </a:r>
            </a:p>
          </p:txBody>
        </p:sp>
      </p:grpSp>
    </p:spTree>
    <p:extLst>
      <p:ext uri="{BB962C8B-B14F-4D97-AF65-F5344CB8AC3E}">
        <p14:creationId xmlns:p14="http://schemas.microsoft.com/office/powerpoint/2010/main" val="271148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4</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pt-BR"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Ano um – principais </a:t>
            </a:r>
            <a:r>
              <a:rPr kumimoji="0" lang="pt-BR"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REALIZAÇÕES</a:t>
            </a:r>
          </a:p>
        </p:txBody>
      </p:sp>
      <p:pic>
        <p:nvPicPr>
          <p:cNvPr id="3" name="Picture 2" descr="Shape&#10;&#10;Description automatically generated">
            <a:extLst>
              <a:ext uri="{FF2B5EF4-FFF2-40B4-BE49-F238E27FC236}">
                <a16:creationId xmlns:a16="http://schemas.microsoft.com/office/drawing/2014/main" id="{805F730E-252C-F20E-EF74-A6D5641EF9D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4" name="Picture 3" descr="Shape&#10;&#10;Description automatically generated">
            <a:extLst>
              <a:ext uri="{FF2B5EF4-FFF2-40B4-BE49-F238E27FC236}">
                <a16:creationId xmlns:a16="http://schemas.microsoft.com/office/drawing/2014/main" id="{21DA1709-0254-7A3E-9CC5-341077C9CA23}"/>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19" name="Table 19">
            <a:extLst>
              <a:ext uri="{FF2B5EF4-FFF2-40B4-BE49-F238E27FC236}">
                <a16:creationId xmlns:a16="http://schemas.microsoft.com/office/drawing/2014/main" id="{4800D963-4DE2-4B5B-686C-F763D37CEAA1}"/>
              </a:ext>
            </a:extLst>
          </p:cNvPr>
          <p:cNvGraphicFramePr>
            <a:graphicFrameLocks noGrp="1"/>
          </p:cNvGraphicFramePr>
          <p:nvPr>
            <p:extLst>
              <p:ext uri="{D42A27DB-BD31-4B8C-83A1-F6EECF244321}">
                <p14:modId xmlns:p14="http://schemas.microsoft.com/office/powerpoint/2010/main" val="2892641587"/>
              </p:ext>
            </p:extLst>
          </p:nvPr>
        </p:nvGraphicFramePr>
        <p:xfrm>
          <a:off x="1197935" y="1319729"/>
          <a:ext cx="9654364" cy="4206240"/>
        </p:xfrm>
        <a:graphic>
          <a:graphicData uri="http://schemas.openxmlformats.org/drawingml/2006/table">
            <a:tbl>
              <a:tblPr bandRow="1">
                <a:tableStyleId>{5C22544A-7EE6-4342-B048-85BDC9FD1C3A}</a:tableStyleId>
              </a:tblPr>
              <a:tblGrid>
                <a:gridCol w="4827182">
                  <a:extLst>
                    <a:ext uri="{9D8B030D-6E8A-4147-A177-3AD203B41FA5}">
                      <a16:colId xmlns:a16="http://schemas.microsoft.com/office/drawing/2014/main" val="3468921726"/>
                    </a:ext>
                  </a:extLst>
                </a:gridCol>
                <a:gridCol w="4827182">
                  <a:extLst>
                    <a:ext uri="{9D8B030D-6E8A-4147-A177-3AD203B41FA5}">
                      <a16:colId xmlns:a16="http://schemas.microsoft.com/office/drawing/2014/main" val="3735671707"/>
                    </a:ext>
                  </a:extLst>
                </a:gridCol>
              </a:tblGrid>
              <a:tr h="1778864">
                <a:tc>
                  <a:txBody>
                    <a:bodyPr/>
                    <a:lstStyle/>
                    <a:p>
                      <a:r>
                        <a:rPr lang="pt-BR" sz="2400" b="1">
                          <a:solidFill>
                            <a:srgbClr val="424242"/>
                          </a:solidFill>
                          <a:latin typeface="Arial" panose="020B0604020202020204" pitchFamily="34" charset="0"/>
                          <a:cs typeface="Arial" panose="020B0604020202020204" pitchFamily="34" charset="0"/>
                        </a:rPr>
                        <a:t>Recrutamento</a:t>
                      </a:r>
                    </a:p>
                    <a:p>
                      <a:pPr marL="285750" indent="-285750">
                        <a:buFont typeface="Arial" panose="020B0604020202020204" pitchFamily="34" charset="0"/>
                        <a:buChar char="•"/>
                      </a:pPr>
                      <a:r>
                        <a:rPr lang="pt-BR" sz="2400">
                          <a:solidFill>
                            <a:srgbClr val="424242"/>
                          </a:solidFill>
                          <a:latin typeface="Arial" panose="020B0604020202020204" pitchFamily="34" charset="0"/>
                          <a:cs typeface="Arial" panose="020B0604020202020204" pitchFamily="34" charset="0"/>
                        </a:rPr>
                        <a:t>Páginas de Liderança de Leo Clubes</a:t>
                      </a:r>
                    </a:p>
                    <a:p>
                      <a:pPr marL="285750" indent="-285750">
                        <a:buFont typeface="Arial" panose="020B0604020202020204" pitchFamily="34" charset="0"/>
                        <a:buChar char="•"/>
                      </a:pPr>
                      <a:r>
                        <a:rPr lang="pt-BR" sz="2400">
                          <a:solidFill>
                            <a:srgbClr val="424242"/>
                          </a:solidFill>
                          <a:latin typeface="Arial" panose="020B0604020202020204" pitchFamily="34" charset="0"/>
                          <a:cs typeface="Arial" panose="020B0604020202020204" pitchFamily="34" charset="0"/>
                        </a:rPr>
                        <a:t>Página o orgulho de ser Leo</a:t>
                      </a:r>
                    </a:p>
                    <a:p>
                      <a:pPr marL="285750" indent="-285750">
                        <a:buFont typeface="Arial" panose="020B0604020202020204" pitchFamily="34" charset="0"/>
                        <a:buChar char="•"/>
                      </a:pPr>
                      <a:r>
                        <a:rPr lang="pt-BR" sz="2400">
                          <a:solidFill>
                            <a:srgbClr val="424242"/>
                          </a:solidFill>
                          <a:latin typeface="Arial" panose="020B0604020202020204" pitchFamily="34" charset="0"/>
                          <a:cs typeface="Arial" panose="020B0604020202020204" pitchFamily="34" charset="0"/>
                        </a:rPr>
                        <a:t>Vídeo de recrutamento de Leos</a:t>
                      </a:r>
                    </a:p>
                  </a:txBody>
                  <a:tcPr/>
                </a:tc>
                <a:tc>
                  <a:txBody>
                    <a:bodyPr/>
                    <a:lstStyle/>
                    <a:p>
                      <a:r>
                        <a:rPr lang="pt-BR" sz="2400" b="1">
                          <a:latin typeface="Arial" panose="020B0604020202020204" pitchFamily="34" charset="0"/>
                          <a:cs typeface="Arial" panose="020B0604020202020204" pitchFamily="34" charset="0"/>
                        </a:rPr>
                        <a:t>Experiência dos associados</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Acesso a relatórios on-line para os dirigentes do distrito Leo</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Rota no LLC para Leos</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Recursos para reportar</a:t>
                      </a:r>
                    </a:p>
                  </a:txBody>
                  <a:tcPr/>
                </a:tc>
                <a:extLst>
                  <a:ext uri="{0D108BD9-81ED-4DB2-BD59-A6C34878D82A}">
                    <a16:rowId xmlns:a16="http://schemas.microsoft.com/office/drawing/2014/main" val="1761347545"/>
                  </a:ext>
                </a:extLst>
              </a:tr>
              <a:tr h="2012124">
                <a:tc>
                  <a:txBody>
                    <a:bodyPr/>
                    <a:lstStyle/>
                    <a:p>
                      <a:r>
                        <a:rPr lang="pt-BR" sz="2400" b="1" dirty="0">
                          <a:solidFill>
                            <a:srgbClr val="424242"/>
                          </a:solidFill>
                          <a:latin typeface="Arial" panose="020B0604020202020204" pitchFamily="34" charset="0"/>
                          <a:cs typeface="Arial" panose="020B0604020202020204" pitchFamily="34" charset="0"/>
                        </a:rPr>
                        <a:t>Transição</a:t>
                      </a:r>
                    </a:p>
                    <a:p>
                      <a:pPr marL="285750" indent="-285750">
                        <a:buFont typeface="Arial" panose="020B0604020202020204" pitchFamily="34" charset="0"/>
                        <a:buChar char="•"/>
                      </a:pPr>
                      <a:r>
                        <a:rPr lang="pt-BR" sz="2400" dirty="0">
                          <a:solidFill>
                            <a:srgbClr val="424242"/>
                          </a:solidFill>
                          <a:latin typeface="Arial" panose="020B0604020202020204" pitchFamily="34" charset="0"/>
                          <a:cs typeface="Arial" panose="020B0604020202020204" pitchFamily="34" charset="0"/>
                        </a:rPr>
                        <a:t>Representantes junto a gabinetes e conselhos no </a:t>
                      </a:r>
                      <a:r>
                        <a:rPr lang="pt-BR" sz="2400" dirty="0" err="1">
                          <a:solidFill>
                            <a:srgbClr val="424242"/>
                          </a:solidFill>
                          <a:latin typeface="Arial" panose="020B0604020202020204" pitchFamily="34" charset="0"/>
                          <a:cs typeface="Arial" panose="020B0604020202020204" pitchFamily="34" charset="0"/>
                        </a:rPr>
                        <a:t>MyLCI</a:t>
                      </a:r>
                      <a:endParaRPr lang="pt-BR" sz="2400" dirty="0">
                        <a:solidFill>
                          <a:srgbClr val="424242"/>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pt-BR" sz="2400" dirty="0">
                          <a:solidFill>
                            <a:srgbClr val="424242"/>
                          </a:solidFill>
                          <a:latin typeface="Arial" panose="020B0604020202020204" pitchFamily="34" charset="0"/>
                          <a:cs typeface="Arial" panose="020B0604020202020204" pitchFamily="34" charset="0"/>
                        </a:rPr>
                        <a:t>Continuação PowerPoint sobre a Jornada</a:t>
                      </a:r>
                    </a:p>
                  </a:txBody>
                  <a:tcPr/>
                </a:tc>
                <a:tc>
                  <a:txBody>
                    <a:bodyPr/>
                    <a:lstStyle/>
                    <a:p>
                      <a:r>
                        <a:rPr lang="pt-BR"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Distintivo dos Leões que compartilham para os Leos</a:t>
                      </a:r>
                    </a:p>
                  </a:txBody>
                  <a:tcPr/>
                </a:tc>
                <a:extLst>
                  <a:ext uri="{0D108BD9-81ED-4DB2-BD59-A6C34878D82A}">
                    <a16:rowId xmlns:a16="http://schemas.microsoft.com/office/drawing/2014/main" val="297988909"/>
                  </a:ext>
                </a:extLst>
              </a:tr>
            </a:tbl>
          </a:graphicData>
        </a:graphic>
      </p:graphicFrame>
    </p:spTree>
    <p:extLst>
      <p:ext uri="{BB962C8B-B14F-4D97-AF65-F5344CB8AC3E}">
        <p14:creationId xmlns:p14="http://schemas.microsoft.com/office/powerpoint/2010/main" val="781099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age Number - Blue">
            <a:extLst>
              <a:ext uri="{FF2B5EF4-FFF2-40B4-BE49-F238E27FC236}">
                <a16:creationId xmlns:a16="http://schemas.microsoft.com/office/drawing/2014/main" id="{A1FDCC7B-EBFA-5145-A0E7-8161A6DFED5D}"/>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00338D"/>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5</a:t>
            </a:fld>
            <a:endParaRPr kumimoji="0" lang="en-US" sz="1600" b="0" i="0" u="none" strike="noStrike" kern="1200" cap="none" spc="0" normalizeH="0" baseline="0" noProof="0">
              <a:ln>
                <a:noFill/>
              </a:ln>
              <a:solidFill>
                <a:srgbClr val="00338D"/>
              </a:solidFill>
              <a:effectLst/>
              <a:uLnTx/>
              <a:uFillTx/>
              <a:latin typeface="Helvetica" panose="020B0604020202020204" pitchFamily="34" charset="0"/>
              <a:cs typeface="Helvetica" panose="020B0604020202020204" pitchFamily="34" charset="0"/>
            </a:endParaRPr>
          </a:p>
        </p:txBody>
      </p:sp>
      <p:sp>
        <p:nvSpPr>
          <p:cNvPr id="30" name="Headline">
            <a:extLst>
              <a:ext uri="{FF2B5EF4-FFF2-40B4-BE49-F238E27FC236}">
                <a16:creationId xmlns:a16="http://schemas.microsoft.com/office/drawing/2014/main" id="{B42C899F-15E1-2844-952D-F698A4E89669}"/>
              </a:ext>
            </a:extLst>
          </p:cNvPr>
          <p:cNvSpPr txBox="1">
            <a:spLocks/>
          </p:cNvSpPr>
          <p:nvPr/>
        </p:nvSpPr>
        <p:spPr>
          <a:xfrm>
            <a:off x="1264308" y="528549"/>
            <a:ext cx="9251291" cy="533400"/>
          </a:xfrm>
          <a:prstGeom prst="rect">
            <a:avLst/>
          </a:prstGeom>
        </p:spPr>
        <p:txBody>
          <a:bodyPr>
            <a:normAutofit/>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pt-BR" sz="3200" b="1" i="0" u="none" strike="noStrike" cap="none" normalizeH="0" baseline="0" noProof="0">
                <a:ln>
                  <a:noFill/>
                </a:ln>
                <a:solidFill>
                  <a:srgbClr val="55565A"/>
                </a:solidFill>
                <a:effectLst/>
                <a:uLnTx/>
                <a:uFillTx/>
                <a:latin typeface="Arial" panose="020B0604020202020204" pitchFamily="34" charset="0"/>
                <a:cs typeface="Arial" panose="020B0604020202020204" pitchFamily="34" charset="0"/>
              </a:rPr>
              <a:t>Ano dois – principais </a:t>
            </a:r>
            <a:r>
              <a:rPr kumimoji="0" lang="pt-BR" sz="3200" b="1" i="0" u="none" strike="noStrike" cap="none" normalizeH="0" baseline="0" noProof="0">
                <a:ln>
                  <a:noFill/>
                </a:ln>
                <a:solidFill>
                  <a:srgbClr val="00AC69"/>
                </a:solidFill>
                <a:effectLst/>
                <a:uLnTx/>
                <a:uFillTx/>
                <a:latin typeface="Arial" panose="020B0604020202020204" pitchFamily="34" charset="0"/>
                <a:cs typeface="Arial" panose="020B0604020202020204" pitchFamily="34" charset="0"/>
              </a:rPr>
              <a:t>REALIZAÇÕES</a:t>
            </a:r>
          </a:p>
        </p:txBody>
      </p:sp>
      <p:pic>
        <p:nvPicPr>
          <p:cNvPr id="10" name="Picture 9" descr="Shape&#10;&#10;Description automatically generated">
            <a:extLst>
              <a:ext uri="{FF2B5EF4-FFF2-40B4-BE49-F238E27FC236}">
                <a16:creationId xmlns:a16="http://schemas.microsoft.com/office/drawing/2014/main" id="{C599B041-5707-2B1F-89D8-3A8FED4D988F}"/>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619402" y="-1"/>
            <a:ext cx="1572597" cy="3028951"/>
          </a:xfrm>
          <a:prstGeom prst="rect">
            <a:avLst/>
          </a:prstGeom>
        </p:spPr>
      </p:pic>
      <p:pic>
        <p:nvPicPr>
          <p:cNvPr id="18" name="Picture 17" descr="Shape&#10;&#10;Description automatically generated">
            <a:extLst>
              <a:ext uri="{FF2B5EF4-FFF2-40B4-BE49-F238E27FC236}">
                <a16:creationId xmlns:a16="http://schemas.microsoft.com/office/drawing/2014/main" id="{28C46634-ECBE-105A-4090-3195C8A1CD14}"/>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graphicFrame>
        <p:nvGraphicFramePr>
          <p:cNvPr id="9" name="Table 16">
            <a:extLst>
              <a:ext uri="{FF2B5EF4-FFF2-40B4-BE49-F238E27FC236}">
                <a16:creationId xmlns:a16="http://schemas.microsoft.com/office/drawing/2014/main" id="{1C75EB53-F013-5210-B493-9AC2E543013F}"/>
              </a:ext>
            </a:extLst>
          </p:cNvPr>
          <p:cNvGraphicFramePr>
            <a:graphicFrameLocks noGrp="1"/>
          </p:cNvGraphicFramePr>
          <p:nvPr>
            <p:extLst>
              <p:ext uri="{D42A27DB-BD31-4B8C-83A1-F6EECF244321}">
                <p14:modId xmlns:p14="http://schemas.microsoft.com/office/powerpoint/2010/main" val="230544309"/>
              </p:ext>
            </p:extLst>
          </p:nvPr>
        </p:nvGraphicFramePr>
        <p:xfrm>
          <a:off x="776177" y="1190145"/>
          <a:ext cx="10855842" cy="5669280"/>
        </p:xfrm>
        <a:graphic>
          <a:graphicData uri="http://schemas.openxmlformats.org/drawingml/2006/table">
            <a:tbl>
              <a:tblPr bandRow="1">
                <a:tableStyleId>{5C22544A-7EE6-4342-B048-85BDC9FD1C3A}</a:tableStyleId>
              </a:tblPr>
              <a:tblGrid>
                <a:gridCol w="5427921">
                  <a:extLst>
                    <a:ext uri="{9D8B030D-6E8A-4147-A177-3AD203B41FA5}">
                      <a16:colId xmlns:a16="http://schemas.microsoft.com/office/drawing/2014/main" val="2931977331"/>
                    </a:ext>
                  </a:extLst>
                </a:gridCol>
                <a:gridCol w="5427921">
                  <a:extLst>
                    <a:ext uri="{9D8B030D-6E8A-4147-A177-3AD203B41FA5}">
                      <a16:colId xmlns:a16="http://schemas.microsoft.com/office/drawing/2014/main" val="4108114908"/>
                    </a:ext>
                  </a:extLst>
                </a:gridCol>
              </a:tblGrid>
              <a:tr h="370840">
                <a:tc>
                  <a:txBody>
                    <a:bodyPr/>
                    <a:lstStyle/>
                    <a:p>
                      <a:r>
                        <a:rPr lang="pt-BR" sz="2400" b="1">
                          <a:latin typeface="Arial" panose="020B0604020202020204" pitchFamily="34" charset="0"/>
                          <a:cs typeface="Arial" panose="020B0604020202020204" pitchFamily="34" charset="0"/>
                        </a:rPr>
                        <a:t>Recrutamento</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Recursos para a definição de metas disponíveis para os dirigentes Leos</a:t>
                      </a:r>
                    </a:p>
                  </a:txBody>
                  <a:tcPr/>
                </a:tc>
                <a:tc>
                  <a:txBody>
                    <a:bodyPr/>
                    <a:lstStyle/>
                    <a:p>
                      <a:r>
                        <a:rPr lang="pt-BR" sz="2400" b="1">
                          <a:latin typeface="Arial" panose="020B0604020202020204" pitchFamily="34" charset="0"/>
                          <a:cs typeface="Arial" panose="020B0604020202020204" pitchFamily="34" charset="0"/>
                        </a:rPr>
                        <a:t>Experiência dos associados</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Curso de Dirigente Leo no LLC</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Registros de Leos no LEARN</a:t>
                      </a:r>
                    </a:p>
                    <a:p>
                      <a:pPr marL="285750" indent="-285750">
                        <a:buFont typeface="Arial" panose="020B0604020202020204" pitchFamily="34" charset="0"/>
                        <a:buChar char="•"/>
                      </a:pPr>
                      <a:r>
                        <a:rPr lang="pt-BR" sz="2400">
                          <a:latin typeface="Arial" panose="020B0604020202020204" pitchFamily="34" charset="0"/>
                          <a:cs typeface="Arial" panose="020B0604020202020204" pitchFamily="34" charset="0"/>
                        </a:rPr>
                        <a:t>Representante Leo ou Leo-Lion aprovado junto à Organização das Nações Unidas</a:t>
                      </a:r>
                    </a:p>
                  </a:txBody>
                  <a:tcPr/>
                </a:tc>
                <a:extLst>
                  <a:ext uri="{0D108BD9-81ED-4DB2-BD59-A6C34878D82A}">
                    <a16:rowId xmlns:a16="http://schemas.microsoft.com/office/drawing/2014/main" val="129263111"/>
                  </a:ext>
                </a:extLst>
              </a:tr>
              <a:tr h="370840">
                <a:tc>
                  <a:txBody>
                    <a:bodyPr/>
                    <a:lstStyle/>
                    <a:p>
                      <a:r>
                        <a:rPr lang="pt-BR" sz="2400" b="1" dirty="0">
                          <a:latin typeface="Arial" panose="020B0604020202020204" pitchFamily="34" charset="0"/>
                          <a:cs typeface="Arial" panose="020B0604020202020204" pitchFamily="34" charset="0"/>
                        </a:rPr>
                        <a:t>Transição</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Guia de melhores práticas para Leo-Lion</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Caixa de ferramentas de transição para dirigentes de Leo clubes</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Inclusão de responsabilidades e recursos de transição on-line</a:t>
                      </a:r>
                    </a:p>
                  </a:txBody>
                  <a:tcPr/>
                </a:tc>
                <a:tc>
                  <a:txBody>
                    <a:bodyPr/>
                    <a:lstStyle/>
                    <a:p>
                      <a:r>
                        <a:rPr lang="pt-BR" sz="2400" b="1" dirty="0">
                          <a:latin typeface="Arial" panose="020B0604020202020204" pitchFamily="34" charset="0"/>
                          <a:cs typeface="Arial" panose="020B0604020202020204" pitchFamily="34" charset="0"/>
                        </a:rPr>
                        <a:t>LCIF</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Fórum de Liderança Juvenil das Olimpíadas Especiais do Caribe</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Cúpula Global da Juventude das Olimpíadas Especiais nos Jogos Mundiais de Berlim</a:t>
                      </a:r>
                    </a:p>
                    <a:p>
                      <a:pPr marL="285750" indent="-285750">
                        <a:buFont typeface="Arial" panose="020B0604020202020204" pitchFamily="34" charset="0"/>
                        <a:buChar char="•"/>
                      </a:pPr>
                      <a:r>
                        <a:rPr lang="pt-BR" sz="2400" dirty="0">
                          <a:latin typeface="Arial" panose="020B0604020202020204" pitchFamily="34" charset="0"/>
                          <a:cs typeface="Arial" panose="020B0604020202020204" pitchFamily="34" charset="0"/>
                        </a:rPr>
                        <a:t>Novo funcionário-contato de Olimpíadas Especiais para o programa de Leo clubes</a:t>
                      </a:r>
                    </a:p>
                  </a:txBody>
                  <a:tcPr/>
                </a:tc>
                <a:extLst>
                  <a:ext uri="{0D108BD9-81ED-4DB2-BD59-A6C34878D82A}">
                    <a16:rowId xmlns:a16="http://schemas.microsoft.com/office/drawing/2014/main" val="3959496154"/>
                  </a:ext>
                </a:extLst>
              </a:tr>
            </a:tbl>
          </a:graphicData>
        </a:graphic>
      </p:graphicFrame>
    </p:spTree>
    <p:extLst>
      <p:ext uri="{BB962C8B-B14F-4D97-AF65-F5344CB8AC3E}">
        <p14:creationId xmlns:p14="http://schemas.microsoft.com/office/powerpoint/2010/main" val="1506158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B4DA66F-E6FB-9853-E3C8-D6004A30BF3F}"/>
              </a:ext>
            </a:extLst>
          </p:cNvPr>
          <p:cNvSpPr txBox="1"/>
          <p:nvPr/>
        </p:nvSpPr>
        <p:spPr>
          <a:xfrm>
            <a:off x="169332" y="357538"/>
            <a:ext cx="10420622" cy="830997"/>
          </a:xfrm>
          <a:prstGeom prst="rect">
            <a:avLst/>
          </a:prstGeom>
          <a:noFill/>
        </p:spPr>
        <p:txBody>
          <a:bodyPr wrap="square" rtlCol="0">
            <a:spAutoFit/>
          </a:bodyPr>
          <a:lstStyle/>
          <a:p>
            <a:r>
              <a:rPr lang="pt-BR" sz="4800" dirty="0">
                <a:solidFill>
                  <a:schemeClr val="bg2">
                    <a:lumMod val="25000"/>
                  </a:schemeClr>
                </a:solidFill>
                <a:latin typeface="Arial Black" panose="020B0A04020102020204" pitchFamily="34" charset="0"/>
              </a:rPr>
              <a:t>Ano</a:t>
            </a:r>
            <a:r>
              <a:rPr lang="pt-BR" sz="4000" dirty="0">
                <a:solidFill>
                  <a:srgbClr val="00B050"/>
                </a:solidFill>
              </a:rPr>
              <a:t> </a:t>
            </a:r>
            <a:r>
              <a:rPr lang="pt-BR" sz="4800" b="1" dirty="0">
                <a:solidFill>
                  <a:srgbClr val="00B050"/>
                </a:solidFill>
                <a:latin typeface="Arial Black" panose="020B0A04020102020204" pitchFamily="34" charset="0"/>
              </a:rPr>
              <a:t>3 - principais iniciativas</a:t>
            </a:r>
          </a:p>
        </p:txBody>
      </p:sp>
      <p:sp>
        <p:nvSpPr>
          <p:cNvPr id="6" name="TextBox 5">
            <a:extLst>
              <a:ext uri="{FF2B5EF4-FFF2-40B4-BE49-F238E27FC236}">
                <a16:creationId xmlns:a16="http://schemas.microsoft.com/office/drawing/2014/main" id="{8BB0A38D-86E3-4B00-39E7-67D663BA14BC}"/>
              </a:ext>
            </a:extLst>
          </p:cNvPr>
          <p:cNvSpPr txBox="1"/>
          <p:nvPr/>
        </p:nvSpPr>
        <p:spPr>
          <a:xfrm flipH="1">
            <a:off x="2517986" y="5300133"/>
            <a:ext cx="2484584" cy="369332"/>
          </a:xfrm>
          <a:prstGeom prst="rect">
            <a:avLst/>
          </a:prstGeom>
          <a:noFill/>
        </p:spPr>
        <p:txBody>
          <a:bodyPr wrap="square" rtlCol="0">
            <a:spAutoFit/>
          </a:bodyPr>
          <a:lstStyle/>
          <a:p>
            <a:endParaRPr lang="en-US" dirty="0"/>
          </a:p>
        </p:txBody>
      </p:sp>
      <p:graphicFrame>
        <p:nvGraphicFramePr>
          <p:cNvPr id="13" name="TextBox 2">
            <a:extLst>
              <a:ext uri="{FF2B5EF4-FFF2-40B4-BE49-F238E27FC236}">
                <a16:creationId xmlns:a16="http://schemas.microsoft.com/office/drawing/2014/main" id="{1F128B85-64B7-406F-4259-DA5E81D29DBB}"/>
              </a:ext>
            </a:extLst>
          </p:cNvPr>
          <p:cNvGraphicFramePr/>
          <p:nvPr>
            <p:extLst>
              <p:ext uri="{D42A27DB-BD31-4B8C-83A1-F6EECF244321}">
                <p14:modId xmlns:p14="http://schemas.microsoft.com/office/powerpoint/2010/main" val="1080066321"/>
              </p:ext>
            </p:extLst>
          </p:nvPr>
        </p:nvGraphicFramePr>
        <p:xfrm>
          <a:off x="286212" y="1555929"/>
          <a:ext cx="9112169" cy="4834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3" name="TextBox 22">
            <a:extLst>
              <a:ext uri="{FF2B5EF4-FFF2-40B4-BE49-F238E27FC236}">
                <a16:creationId xmlns:a16="http://schemas.microsoft.com/office/drawing/2014/main" id="{1697CC68-BABF-C96F-6EB6-4B1F293F7B05}"/>
              </a:ext>
            </a:extLst>
          </p:cNvPr>
          <p:cNvSpPr txBox="1"/>
          <p:nvPr/>
        </p:nvSpPr>
        <p:spPr>
          <a:xfrm>
            <a:off x="4471038" y="1106902"/>
            <a:ext cx="6118916" cy="646331"/>
          </a:xfrm>
          <a:prstGeom prst="rect">
            <a:avLst/>
          </a:prstGeom>
          <a:noFill/>
        </p:spPr>
        <p:txBody>
          <a:bodyPr wrap="square">
            <a:spAutoFit/>
          </a:bodyPr>
          <a:lstStyle/>
          <a:p>
            <a:endParaRPr lang="en-US" sz="1800" b="0" i="0" u="none" strike="noStrike" baseline="0" dirty="0">
              <a:latin typeface="Times New Roman" panose="02020603050405020304" pitchFamily="18" charset="0"/>
            </a:endParaRPr>
          </a:p>
          <a:p>
            <a:endParaRPr lang="en-US" sz="1800" b="0" i="0" u="none" strike="noStrike" baseline="0" dirty="0">
              <a:latin typeface="Times New Roman" panose="02020603050405020304" pitchFamily="18" charset="0"/>
            </a:endParaRPr>
          </a:p>
        </p:txBody>
      </p:sp>
      <p:pic>
        <p:nvPicPr>
          <p:cNvPr id="25" name="Picture 24">
            <a:extLst>
              <a:ext uri="{FF2B5EF4-FFF2-40B4-BE49-F238E27FC236}">
                <a16:creationId xmlns:a16="http://schemas.microsoft.com/office/drawing/2014/main" id="{1DB59AA4-A3D3-A6CC-33B2-DD1CDCF4D743}"/>
              </a:ext>
            </a:extLst>
          </p:cNvPr>
          <p:cNvPicPr>
            <a:picLocks noChangeAspect="1"/>
          </p:cNvPicPr>
          <p:nvPr/>
        </p:nvPicPr>
        <p:blipFill>
          <a:blip r:embed="rId8"/>
          <a:stretch>
            <a:fillRect/>
          </a:stretch>
        </p:blipFill>
        <p:spPr>
          <a:xfrm>
            <a:off x="4123514" y="1565029"/>
            <a:ext cx="1437564" cy="1483057"/>
          </a:xfrm>
          <a:prstGeom prst="rect">
            <a:avLst/>
          </a:prstGeom>
        </p:spPr>
      </p:pic>
      <p:pic>
        <p:nvPicPr>
          <p:cNvPr id="1026" name="Picture 2" descr="logo, company name">
            <a:extLst>
              <a:ext uri="{FF2B5EF4-FFF2-40B4-BE49-F238E27FC236}">
                <a16:creationId xmlns:a16="http://schemas.microsoft.com/office/drawing/2014/main" id="{B010C5F4-7FDA-5744-BEEA-45229A3DE95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0982" y="4096293"/>
            <a:ext cx="1245985" cy="124598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FD442B5-BE49-5B81-2E94-C4D92E1A2BE6}"/>
              </a:ext>
            </a:extLst>
          </p:cNvPr>
          <p:cNvPicPr>
            <a:picLocks noChangeAspect="1"/>
          </p:cNvPicPr>
          <p:nvPr/>
        </p:nvPicPr>
        <p:blipFill rotWithShape="1">
          <a:blip r:embed="rId10"/>
          <a:srcRect l="63206" t="30526" r="11064" b="19490"/>
          <a:stretch/>
        </p:blipFill>
        <p:spPr>
          <a:xfrm rot="10800000">
            <a:off x="10266740" y="-247650"/>
            <a:ext cx="1925258" cy="7105650"/>
          </a:xfrm>
          <a:prstGeom prst="rect">
            <a:avLst/>
          </a:prstGeom>
        </p:spPr>
      </p:pic>
      <p:pic>
        <p:nvPicPr>
          <p:cNvPr id="4" name="Picture 3">
            <a:extLst>
              <a:ext uri="{FF2B5EF4-FFF2-40B4-BE49-F238E27FC236}">
                <a16:creationId xmlns:a16="http://schemas.microsoft.com/office/drawing/2014/main" id="{46AE25E7-1D64-3BE8-F039-267CA1CC25F2}"/>
              </a:ext>
            </a:extLst>
          </p:cNvPr>
          <p:cNvPicPr>
            <a:picLocks noChangeAspect="1"/>
          </p:cNvPicPr>
          <p:nvPr/>
        </p:nvPicPr>
        <p:blipFill rotWithShape="1">
          <a:blip r:embed="rId11">
            <a:alphaModFix/>
          </a:blip>
          <a:srcRect r="-8" b="152"/>
          <a:stretch/>
        </p:blipFill>
        <p:spPr>
          <a:xfrm>
            <a:off x="9170851" y="2474255"/>
            <a:ext cx="1912560" cy="1909489"/>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solidFill>
            <a:schemeClr val="bg1">
              <a:lumMod val="75000"/>
            </a:schemeClr>
          </a:solidFill>
          <a:effectLst>
            <a:softEdge rad="0"/>
          </a:effectLst>
        </p:spPr>
      </p:pic>
    </p:spTree>
    <p:extLst>
      <p:ext uri="{BB962C8B-B14F-4D97-AF65-F5344CB8AC3E}">
        <p14:creationId xmlns:p14="http://schemas.microsoft.com/office/powerpoint/2010/main" val="23336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Background - Solid">
            <a:extLst>
              <a:ext uri="{FF2B5EF4-FFF2-40B4-BE49-F238E27FC236}">
                <a16:creationId xmlns:a16="http://schemas.microsoft.com/office/drawing/2014/main" id="{41C1D83A-F4A2-774F-8E54-C1FAE3EFE604}"/>
              </a:ext>
            </a:extLst>
          </p:cNvPr>
          <p:cNvSpPr/>
          <p:nvPr/>
        </p:nvSpPr>
        <p:spPr>
          <a:xfrm>
            <a:off x="10508066" y="0"/>
            <a:ext cx="1683934" cy="6857999"/>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alpha val="44000"/>
                </a:prstClr>
              </a:solidFill>
              <a:effectLst/>
              <a:uLnTx/>
              <a:uFillTx/>
              <a:latin typeface="Arial" panose="020B0604020202020204" pitchFamily="34" charset="0"/>
              <a:ea typeface="+mn-ea"/>
              <a:cs typeface="Arial" panose="020B0604020202020204" pitchFamily="34" charset="0"/>
            </a:endParaRPr>
          </a:p>
        </p:txBody>
      </p:sp>
      <p:pic>
        <p:nvPicPr>
          <p:cNvPr id="36" name="Picture 35">
            <a:extLst>
              <a:ext uri="{FF2B5EF4-FFF2-40B4-BE49-F238E27FC236}">
                <a16:creationId xmlns:a16="http://schemas.microsoft.com/office/drawing/2014/main" id="{5986801D-A409-B749-AF55-37779FCA4B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r="-23267"/>
          <a:stretch/>
        </p:blipFill>
        <p:spPr>
          <a:xfrm rot="10800000">
            <a:off x="10508066" y="0"/>
            <a:ext cx="1683934" cy="3765146"/>
          </a:xfrm>
          <a:prstGeom prst="rect">
            <a:avLst/>
          </a:prstGeom>
        </p:spPr>
      </p:pic>
      <p:sp>
        <p:nvSpPr>
          <p:cNvPr id="146" name="TextBox 145"/>
          <p:cNvSpPr txBox="1"/>
          <p:nvPr/>
        </p:nvSpPr>
        <p:spPr>
          <a:xfrm>
            <a:off x="497735" y="948357"/>
            <a:ext cx="6892703" cy="5216813"/>
          </a:xfrm>
          <a:prstGeom prst="rect">
            <a:avLst/>
          </a:prstGeom>
          <a:noFill/>
        </p:spPr>
        <p:txBody>
          <a:bodyPr wrap="square" lIns="91440" tIns="45720" rIns="91440" bIns="45720" rtlCol="0" anchor="t">
            <a:spAutoFit/>
          </a:bodyPr>
          <a:lstStyle/>
          <a:p>
            <a:pPr marL="0" marR="0" lvl="0" indent="0" algn="l" defTabSz="914400" rtl="0" eaLnBrk="1" fontAlgn="auto" latinLnBrk="0" hangingPunct="1">
              <a:spcBef>
                <a:spcPts val="1800"/>
              </a:spcBef>
              <a:spcAft>
                <a:spcPts val="0"/>
              </a:spcAft>
              <a:buClrTx/>
              <a:buSzTx/>
              <a:buFontTx/>
              <a:buNone/>
              <a:tabLst/>
              <a:defRPr/>
            </a:pPr>
            <a:r>
              <a:rPr lang="pt-BR" sz="2400" b="1" dirty="0">
                <a:solidFill>
                  <a:schemeClr val="accent1"/>
                </a:solidFill>
                <a:latin typeface="Arial" panose="020B0604020202020204" pitchFamily="34" charset="0"/>
                <a:cs typeface="Arial" panose="020B0604020202020204" pitchFamily="34" charset="0"/>
              </a:rPr>
              <a:t>Recrutamento</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pt-BR" sz="1800" b="0" i="0" u="none" strike="noStrike" cap="none" normalizeH="0" baseline="0" noProof="0" dirty="0">
                <a:ln>
                  <a:noFill/>
                </a:ln>
                <a:solidFill>
                  <a:srgbClr val="55565A"/>
                </a:solidFill>
                <a:effectLst/>
                <a:uLnTx/>
                <a:uFillTx/>
                <a:latin typeface="Arial" panose="020B0604020202020204" pitchFamily="34" charset="0"/>
                <a:cs typeface="Arial" panose="020B0604020202020204" pitchFamily="34" charset="0"/>
              </a:rPr>
              <a:t>A sua história sobre Leos</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pt-BR" dirty="0">
                <a:solidFill>
                  <a:srgbClr val="55565A"/>
                </a:solidFill>
                <a:latin typeface="Arial" panose="020B0604020202020204" pitchFamily="34" charset="0"/>
                <a:cs typeface="Arial" panose="020B0604020202020204" pitchFamily="34" charset="0"/>
              </a:rPr>
              <a:t>Definição de metas</a:t>
            </a:r>
          </a:p>
          <a:p>
            <a:pPr marL="0" marR="0" lvl="0" indent="0" algn="l" defTabSz="914400" rtl="0" eaLnBrk="1" fontAlgn="auto" latinLnBrk="0" hangingPunct="1">
              <a:spcBef>
                <a:spcPts val="1800"/>
              </a:spcBef>
              <a:spcAft>
                <a:spcPts val="0"/>
              </a:spcAft>
              <a:buClrTx/>
              <a:buSzTx/>
              <a:buFontTx/>
              <a:buNone/>
              <a:tabLst/>
              <a:defRPr/>
            </a:pPr>
            <a:r>
              <a:rPr lang="pt-BR" sz="2400" b="1" dirty="0">
                <a:solidFill>
                  <a:srgbClr val="FFC000"/>
                </a:solidFill>
                <a:latin typeface="Arial" panose="020B0604020202020204" pitchFamily="34" charset="0"/>
                <a:cs typeface="Arial" panose="020B0604020202020204" pitchFamily="34" charset="0"/>
              </a:rPr>
              <a:t>Experiência dos associados</a:t>
            </a:r>
          </a:p>
          <a:p>
            <a:pPr marL="285750" indent="-285750" fontAlgn="auto">
              <a:spcBef>
                <a:spcPts val="600"/>
              </a:spcBef>
              <a:spcAft>
                <a:spcPts val="0"/>
              </a:spcAft>
              <a:buClr>
                <a:srgbClr val="EBB700"/>
              </a:buClr>
              <a:buFont typeface="Wingdings 3" panose="05040102010807070707" pitchFamily="18" charset="2"/>
              <a:buChar char=""/>
              <a:defRPr/>
            </a:pPr>
            <a:r>
              <a:rPr lang="pt-BR" dirty="0">
                <a:solidFill>
                  <a:srgbClr val="55565A"/>
                </a:solidFill>
                <a:latin typeface="Arial" panose="020B0604020202020204" pitchFamily="34" charset="0"/>
                <a:cs typeface="Arial" panose="020B0604020202020204" pitchFamily="34" charset="0"/>
              </a:rPr>
              <a:t>Defesa de causas como forma de serviço</a:t>
            </a:r>
          </a:p>
          <a:p>
            <a:pPr marL="285750" indent="-285750" fontAlgn="auto">
              <a:spcBef>
                <a:spcPts val="600"/>
              </a:spcBef>
              <a:spcAft>
                <a:spcPts val="0"/>
              </a:spcAft>
              <a:buClr>
                <a:srgbClr val="EBB700"/>
              </a:buClr>
              <a:buFont typeface="Wingdings 3" panose="05040102010807070707" pitchFamily="18" charset="2"/>
              <a:buChar char=""/>
              <a:defRPr/>
            </a:pPr>
            <a:r>
              <a:rPr lang="pt-BR" dirty="0">
                <a:solidFill>
                  <a:srgbClr val="55565A"/>
                </a:solidFill>
                <a:latin typeface="Arial" panose="020B0604020202020204" pitchFamily="34" charset="0"/>
                <a:cs typeface="Arial" panose="020B0604020202020204" pitchFamily="34" charset="0"/>
              </a:rPr>
              <a:t>Desenvolvimento de habilidades</a:t>
            </a:r>
          </a:p>
          <a:p>
            <a:pPr fontAlgn="auto">
              <a:spcBef>
                <a:spcPts val="1800"/>
              </a:spcBef>
              <a:spcAft>
                <a:spcPts val="0"/>
              </a:spcAft>
              <a:defRPr/>
            </a:pPr>
            <a:r>
              <a:rPr kumimoji="0" lang="pt-BR" sz="2400" b="1" i="0" u="none" strike="noStrike" cap="none" normalizeH="0" baseline="0" noProof="0" dirty="0">
                <a:ln>
                  <a:noFill/>
                </a:ln>
                <a:solidFill>
                  <a:srgbClr val="00B050"/>
                </a:solidFill>
                <a:effectLst/>
                <a:uLnTx/>
                <a:uFillTx/>
                <a:latin typeface="Arial" panose="020B0604020202020204" pitchFamily="34" charset="0"/>
                <a:ea typeface="Arial" charset="0"/>
                <a:cs typeface="Arial" panose="020B0604020202020204" pitchFamily="34" charset="0"/>
              </a:rPr>
              <a:t>Transição para Leões</a:t>
            </a:r>
          </a:p>
          <a:p>
            <a:pPr marL="285750" indent="-285750" fontAlgn="auto">
              <a:spcBef>
                <a:spcPts val="600"/>
              </a:spcBef>
              <a:spcAft>
                <a:spcPts val="0"/>
              </a:spcAft>
              <a:buClr>
                <a:srgbClr val="EBB700"/>
              </a:buClr>
              <a:buFont typeface="Wingdings 3" panose="05040102010807070707" pitchFamily="18" charset="2"/>
              <a:buChar char=""/>
              <a:defRPr/>
            </a:pPr>
            <a:r>
              <a:rPr lang="pt-BR" dirty="0">
                <a:solidFill>
                  <a:srgbClr val="55565A"/>
                </a:solidFill>
                <a:latin typeface="Arial" panose="020B0604020202020204" pitchFamily="34" charset="0"/>
                <a:ea typeface="ヒラギノ角ゴ Pro W3"/>
                <a:cs typeface="Arial" panose="020B0604020202020204" pitchFamily="34" charset="0"/>
              </a:rPr>
              <a:t>Assistência extra para os representantes Leos/Leo-Lions   junto ao gabinete e ao conselho</a:t>
            </a:r>
          </a:p>
          <a:p>
            <a:pPr marL="285750" indent="-285750" fontAlgn="auto">
              <a:spcBef>
                <a:spcPts val="600"/>
              </a:spcBef>
              <a:spcAft>
                <a:spcPts val="0"/>
              </a:spcAft>
              <a:buClr>
                <a:srgbClr val="EBB700"/>
              </a:buClr>
              <a:buFont typeface="Wingdings 3" panose="05040102010807070707" pitchFamily="18" charset="2"/>
              <a:buChar char=""/>
              <a:defRPr/>
            </a:pPr>
            <a:r>
              <a:rPr lang="pt-BR" dirty="0">
                <a:solidFill>
                  <a:srgbClr val="55565A"/>
                </a:solidFill>
                <a:latin typeface="Arial" panose="020B0604020202020204" pitchFamily="34" charset="0"/>
                <a:ea typeface="ヒラギノ角ゴ Pro W3"/>
                <a:cs typeface="Arial" panose="020B0604020202020204" pitchFamily="34" charset="0"/>
              </a:rPr>
              <a:t>Aumento dos recursos de colaboração entre Leo e Leões</a:t>
            </a:r>
          </a:p>
          <a:p>
            <a:pPr marL="0" marR="0" lvl="0" indent="0" algn="l" defTabSz="914400" rtl="0" eaLnBrk="1" fontAlgn="auto" latinLnBrk="0" hangingPunct="1">
              <a:spcBef>
                <a:spcPts val="600"/>
              </a:spcBef>
              <a:spcAft>
                <a:spcPts val="0"/>
              </a:spcAft>
              <a:buClrTx/>
              <a:buSzTx/>
              <a:buFontTx/>
              <a:buNone/>
              <a:tabLst/>
              <a:defRPr/>
            </a:pPr>
            <a:r>
              <a:rPr lang="pt-BR" sz="2400" b="1" dirty="0">
                <a:solidFill>
                  <a:schemeClr val="bg2">
                    <a:lumMod val="50000"/>
                  </a:schemeClr>
                </a:solidFill>
                <a:latin typeface="Arial" panose="020B0604020202020204" pitchFamily="34" charset="0"/>
                <a:cs typeface="Arial" panose="020B0604020202020204" pitchFamily="34" charset="0"/>
              </a:rPr>
              <a:t>Parceria com LCIF</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kumimoji="0" lang="pt-BR"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Promoção de engajamento nas Olimpíadas Especiais</a:t>
            </a:r>
          </a:p>
          <a:p>
            <a:pPr marL="285750" marR="0" lvl="0" indent="-285750" algn="l" defTabSz="914400" rtl="0" eaLnBrk="1" fontAlgn="auto" latinLnBrk="0" hangingPunct="1">
              <a:spcBef>
                <a:spcPts val="600"/>
              </a:spcBef>
              <a:spcAft>
                <a:spcPts val="0"/>
              </a:spcAft>
              <a:buClr>
                <a:srgbClr val="EBB700"/>
              </a:buClr>
              <a:buSzTx/>
              <a:buFont typeface="Wingdings 3" panose="05040102010807070707" pitchFamily="18" charset="2"/>
              <a:buChar char=""/>
              <a:tabLst/>
              <a:defRPr/>
            </a:pPr>
            <a:r>
              <a:rPr lang="pt-BR" dirty="0">
                <a:solidFill>
                  <a:srgbClr val="55565A"/>
                </a:solidFill>
                <a:latin typeface="Arial" panose="020B0604020202020204" pitchFamily="34" charset="0"/>
                <a:ea typeface="Arial" charset="0"/>
                <a:cs typeface="Arial" panose="020B0604020202020204" pitchFamily="34" charset="0"/>
              </a:rPr>
              <a:t>Conexões </a:t>
            </a:r>
            <a:r>
              <a:rPr kumimoji="0" lang="pt-BR" b="0" i="0" u="none" strike="noStrike" cap="none" normalizeH="0" baseline="0" noProof="0" dirty="0">
                <a:ln>
                  <a:noFill/>
                </a:ln>
                <a:solidFill>
                  <a:srgbClr val="55565A"/>
                </a:solidFill>
                <a:effectLst/>
                <a:uLnTx/>
                <a:uFillTx/>
                <a:latin typeface="Arial" panose="020B0604020202020204" pitchFamily="34" charset="0"/>
                <a:ea typeface="Arial" charset="0"/>
                <a:cs typeface="Arial" panose="020B0604020202020204" pitchFamily="34" charset="0"/>
              </a:rPr>
              <a:t>aprimoradas do Lions Quest </a:t>
            </a:r>
          </a:p>
        </p:txBody>
      </p:sp>
      <p:sp>
        <p:nvSpPr>
          <p:cNvPr id="33" name="Page Number - Blue">
            <a:extLst>
              <a:ext uri="{FF2B5EF4-FFF2-40B4-BE49-F238E27FC236}">
                <a16:creationId xmlns:a16="http://schemas.microsoft.com/office/drawing/2014/main" id="{C921C650-0191-EC45-ABD4-267915C85891}"/>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prstClr val="white"/>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7</a:t>
            </a:fld>
            <a:endParaRPr kumimoji="0" lang="en-US" sz="1600" b="0" i="0" u="none" strike="noStrike" kern="1200" cap="none" spc="0" normalizeH="0" baseline="0" noProof="0">
              <a:ln>
                <a:noFill/>
              </a:ln>
              <a:solidFill>
                <a:prstClr val="white"/>
              </a:solidFill>
              <a:effectLst/>
              <a:uLnTx/>
              <a:uFillTx/>
              <a:latin typeface="Helvetica" panose="020B0604020202020204" pitchFamily="34" charset="0"/>
              <a:cs typeface="Helvetica" panose="020B0604020202020204" pitchFamily="34" charset="0"/>
            </a:endParaRPr>
          </a:p>
        </p:txBody>
      </p:sp>
      <p:sp>
        <p:nvSpPr>
          <p:cNvPr id="34" name="Text Placeholder 18">
            <a:extLst>
              <a:ext uri="{FF2B5EF4-FFF2-40B4-BE49-F238E27FC236}">
                <a16:creationId xmlns:a16="http://schemas.microsoft.com/office/drawing/2014/main" id="{2AF7CE42-4B1D-794D-B265-200C9ADAC108}"/>
              </a:ext>
            </a:extLst>
          </p:cNvPr>
          <p:cNvSpPr txBox="1">
            <a:spLocks/>
          </p:cNvSpPr>
          <p:nvPr/>
        </p:nvSpPr>
        <p:spPr>
          <a:xfrm>
            <a:off x="896333" y="134337"/>
            <a:ext cx="6209629" cy="59883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3600" b="1">
                <a:solidFill>
                  <a:srgbClr val="0A5496"/>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kumimoji="0" lang="pt-BR" b="1" i="0" u="none" strike="noStrike" cap="none" normalizeH="0" noProof="0" dirty="0">
                <a:ln>
                  <a:noFill/>
                </a:ln>
                <a:effectLst/>
                <a:uLnTx/>
                <a:uFillTx/>
                <a:latin typeface="Arial" panose="020B0604020202020204" pitchFamily="34" charset="0"/>
                <a:ea typeface="ヒラギノ角ゴ Pro W3" charset="0"/>
                <a:cs typeface="Arial" panose="020B0604020202020204" pitchFamily="34" charset="0"/>
              </a:rPr>
              <a:t>Terminar </a:t>
            </a:r>
            <a:r>
              <a:rPr kumimoji="0" lang="pt-BR" sz="4000" b="1" i="0" u="none" strike="noStrike" cap="none" normalizeH="0" noProof="0" dirty="0">
                <a:ln>
                  <a:noFill/>
                </a:ln>
                <a:solidFill>
                  <a:srgbClr val="C00000"/>
                </a:solidFill>
                <a:effectLst/>
                <a:uLnTx/>
                <a:uFillTx/>
                <a:latin typeface="Arial" panose="020B0604020202020204" pitchFamily="34" charset="0"/>
                <a:ea typeface="ヒラギノ角ゴ Pro W3" charset="0"/>
                <a:cs typeface="Arial" panose="020B0604020202020204" pitchFamily="34" charset="0"/>
              </a:rPr>
              <a:t>fortalecido</a:t>
            </a:r>
          </a:p>
        </p:txBody>
      </p:sp>
      <p:grpSp>
        <p:nvGrpSpPr>
          <p:cNvPr id="3" name="Group 2">
            <a:extLst>
              <a:ext uri="{FF2B5EF4-FFF2-40B4-BE49-F238E27FC236}">
                <a16:creationId xmlns:a16="http://schemas.microsoft.com/office/drawing/2014/main" id="{43AB1A03-8EE9-8C4F-9BE7-9403DF821D06}"/>
              </a:ext>
            </a:extLst>
          </p:cNvPr>
          <p:cNvGrpSpPr/>
          <p:nvPr/>
        </p:nvGrpSpPr>
        <p:grpSpPr>
          <a:xfrm>
            <a:off x="7010400" y="1371600"/>
            <a:ext cx="4257742" cy="4538043"/>
            <a:chOff x="6945768" y="1737252"/>
            <a:chExt cx="4257742" cy="4538043"/>
          </a:xfrm>
        </p:grpSpPr>
        <p:grpSp>
          <p:nvGrpSpPr>
            <p:cNvPr id="2" name="Group 1">
              <a:extLst>
                <a:ext uri="{FF2B5EF4-FFF2-40B4-BE49-F238E27FC236}">
                  <a16:creationId xmlns:a16="http://schemas.microsoft.com/office/drawing/2014/main" id="{FF9B47C0-0C30-8B43-A586-5DE66336365D}"/>
                </a:ext>
              </a:extLst>
            </p:cNvPr>
            <p:cNvGrpSpPr/>
            <p:nvPr/>
          </p:nvGrpSpPr>
          <p:grpSpPr>
            <a:xfrm>
              <a:off x="6945768" y="3997587"/>
              <a:ext cx="4257742" cy="2277708"/>
              <a:chOff x="6945768" y="3997587"/>
              <a:chExt cx="4257742" cy="2277708"/>
            </a:xfrm>
          </p:grpSpPr>
          <p:sp>
            <p:nvSpPr>
              <p:cNvPr id="38" name="Freeform 37">
                <a:extLst>
                  <a:ext uri="{FF2B5EF4-FFF2-40B4-BE49-F238E27FC236}">
                    <a16:creationId xmlns:a16="http://schemas.microsoft.com/office/drawing/2014/main" id="{106EBB87-2AFD-4A43-B0F6-3963B2533C11}"/>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B3B2B1"/>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Freeform 13"/>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Freeform 14"/>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39" name="Group 38">
              <a:extLst>
                <a:ext uri="{FF2B5EF4-FFF2-40B4-BE49-F238E27FC236}">
                  <a16:creationId xmlns:a16="http://schemas.microsoft.com/office/drawing/2014/main" id="{CD673385-38F2-4540-959E-113EACFA54E0}"/>
                </a:ext>
              </a:extLst>
            </p:cNvPr>
            <p:cNvGrpSpPr/>
            <p:nvPr/>
          </p:nvGrpSpPr>
          <p:grpSpPr>
            <a:xfrm>
              <a:off x="6945768" y="3244142"/>
              <a:ext cx="4257742" cy="2277708"/>
              <a:chOff x="6945768" y="3997587"/>
              <a:chExt cx="4257742" cy="2277708"/>
            </a:xfrm>
          </p:grpSpPr>
          <p:sp>
            <p:nvSpPr>
              <p:cNvPr id="40" name="Freeform 39">
                <a:extLst>
                  <a:ext uri="{FF2B5EF4-FFF2-40B4-BE49-F238E27FC236}">
                    <a16:creationId xmlns:a16="http://schemas.microsoft.com/office/drawing/2014/main" id="{8C1570FC-84E2-9847-9D7A-DFE26DAEAD57}"/>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00AC69"/>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1" name="Freeform 13">
                <a:extLst>
                  <a:ext uri="{FF2B5EF4-FFF2-40B4-BE49-F238E27FC236}">
                    <a16:creationId xmlns:a16="http://schemas.microsoft.com/office/drawing/2014/main" id="{C2FCC9F3-7A72-5049-B5F2-56C304616C1E}"/>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Freeform 14">
                <a:extLst>
                  <a:ext uri="{FF2B5EF4-FFF2-40B4-BE49-F238E27FC236}">
                    <a16:creationId xmlns:a16="http://schemas.microsoft.com/office/drawing/2014/main" id="{68F12A00-594E-6646-9707-8FC51410B53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3" name="Group 42">
              <a:extLst>
                <a:ext uri="{FF2B5EF4-FFF2-40B4-BE49-F238E27FC236}">
                  <a16:creationId xmlns:a16="http://schemas.microsoft.com/office/drawing/2014/main" id="{26767C94-4334-094E-96C5-FF9B2BFEDD04}"/>
                </a:ext>
              </a:extLst>
            </p:cNvPr>
            <p:cNvGrpSpPr/>
            <p:nvPr/>
          </p:nvGrpSpPr>
          <p:grpSpPr>
            <a:xfrm>
              <a:off x="6945768" y="2490697"/>
              <a:ext cx="4257742" cy="2277708"/>
              <a:chOff x="6945768" y="3997587"/>
              <a:chExt cx="4257742" cy="2277708"/>
            </a:xfrm>
          </p:grpSpPr>
          <p:sp>
            <p:nvSpPr>
              <p:cNvPr id="44" name="Freeform 43">
                <a:extLst>
                  <a:ext uri="{FF2B5EF4-FFF2-40B4-BE49-F238E27FC236}">
                    <a16:creationId xmlns:a16="http://schemas.microsoft.com/office/drawing/2014/main" id="{5EBFF429-57B1-8447-9D8B-9908673D28AE}"/>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EBB700"/>
              </a:solidFill>
              <a:ln>
                <a:noFill/>
              </a:ln>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5" name="Freeform 13">
                <a:extLst>
                  <a:ext uri="{FF2B5EF4-FFF2-40B4-BE49-F238E27FC236}">
                    <a16:creationId xmlns:a16="http://schemas.microsoft.com/office/drawing/2014/main" id="{56CC79F1-6782-3149-97AE-ADEAD0D9AD28}"/>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6" name="Freeform 14">
                <a:extLst>
                  <a:ext uri="{FF2B5EF4-FFF2-40B4-BE49-F238E27FC236}">
                    <a16:creationId xmlns:a16="http://schemas.microsoft.com/office/drawing/2014/main" id="{47AB883B-876E-424D-B897-DBCDD2FDA78D}"/>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nvGrpSpPr>
            <p:cNvPr id="47" name="Group 46">
              <a:extLst>
                <a:ext uri="{FF2B5EF4-FFF2-40B4-BE49-F238E27FC236}">
                  <a16:creationId xmlns:a16="http://schemas.microsoft.com/office/drawing/2014/main" id="{37273DF5-AE6E-A84A-8D39-D6759542B6E2}"/>
                </a:ext>
              </a:extLst>
            </p:cNvPr>
            <p:cNvGrpSpPr/>
            <p:nvPr/>
          </p:nvGrpSpPr>
          <p:grpSpPr>
            <a:xfrm>
              <a:off x="6945768" y="1737252"/>
              <a:ext cx="4257742" cy="2277708"/>
              <a:chOff x="6945768" y="3997587"/>
              <a:chExt cx="4257742" cy="2277708"/>
            </a:xfrm>
          </p:grpSpPr>
          <p:sp>
            <p:nvSpPr>
              <p:cNvPr id="48" name="Freeform 47">
                <a:extLst>
                  <a:ext uri="{FF2B5EF4-FFF2-40B4-BE49-F238E27FC236}">
                    <a16:creationId xmlns:a16="http://schemas.microsoft.com/office/drawing/2014/main" id="{A20BA6C3-F9B2-D74A-8426-1893CB21D474}"/>
                  </a:ext>
                </a:extLst>
              </p:cNvPr>
              <p:cNvSpPr>
                <a:spLocks/>
              </p:cNvSpPr>
              <p:nvPr/>
            </p:nvSpPr>
            <p:spPr bwMode="auto">
              <a:xfrm>
                <a:off x="6945768" y="3997587"/>
                <a:ext cx="4257742" cy="2277708"/>
              </a:xfrm>
              <a:custGeom>
                <a:avLst/>
                <a:gdLst>
                  <a:gd name="connsiteX0" fmla="*/ 2128871 w 4257742"/>
                  <a:gd name="connsiteY0" fmla="*/ 0 h 2277708"/>
                  <a:gd name="connsiteX1" fmla="*/ 3191487 w 4257742"/>
                  <a:gd name="connsiteY1" fmla="*/ 488678 h 2277708"/>
                  <a:gd name="connsiteX2" fmla="*/ 4250433 w 4257742"/>
                  <a:gd name="connsiteY2" fmla="*/ 974006 h 2277708"/>
                  <a:gd name="connsiteX3" fmla="*/ 4257742 w 4257742"/>
                  <a:gd name="connsiteY3" fmla="*/ 970662 h 2277708"/>
                  <a:gd name="connsiteX4" fmla="*/ 4257742 w 4257742"/>
                  <a:gd name="connsiteY4" fmla="*/ 977356 h 2277708"/>
                  <a:gd name="connsiteX5" fmla="*/ 4257742 w 4257742"/>
                  <a:gd name="connsiteY5" fmla="*/ 1300352 h 2277708"/>
                  <a:gd name="connsiteX6" fmla="*/ 2128871 w 4257742"/>
                  <a:gd name="connsiteY6" fmla="*/ 2277708 h 2277708"/>
                  <a:gd name="connsiteX7" fmla="*/ 0 w 4257742"/>
                  <a:gd name="connsiteY7" fmla="*/ 1300352 h 2277708"/>
                  <a:gd name="connsiteX8" fmla="*/ 0 w 4257742"/>
                  <a:gd name="connsiteY8" fmla="*/ 977356 h 2277708"/>
                  <a:gd name="connsiteX9" fmla="*/ 0 w 4257742"/>
                  <a:gd name="connsiteY9" fmla="*/ 970662 h 2277708"/>
                  <a:gd name="connsiteX10" fmla="*/ 7316 w 4257742"/>
                  <a:gd name="connsiteY10" fmla="*/ 974009 h 2277708"/>
                  <a:gd name="connsiteX11" fmla="*/ 1068075 w 4257742"/>
                  <a:gd name="connsiteY11" fmla="*/ 488678 h 22777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57742" h="2277708">
                    <a:moveTo>
                      <a:pt x="2128871" y="0"/>
                    </a:moveTo>
                    <a:lnTo>
                      <a:pt x="3191487" y="488678"/>
                    </a:lnTo>
                    <a:lnTo>
                      <a:pt x="4250433" y="974006"/>
                    </a:lnTo>
                    <a:lnTo>
                      <a:pt x="4257742" y="970662"/>
                    </a:lnTo>
                    <a:lnTo>
                      <a:pt x="4257742" y="977356"/>
                    </a:lnTo>
                    <a:lnTo>
                      <a:pt x="4257742" y="1300352"/>
                    </a:lnTo>
                    <a:lnTo>
                      <a:pt x="2128871" y="2277708"/>
                    </a:lnTo>
                    <a:lnTo>
                      <a:pt x="0" y="1300352"/>
                    </a:lnTo>
                    <a:lnTo>
                      <a:pt x="0" y="977356"/>
                    </a:lnTo>
                    <a:lnTo>
                      <a:pt x="0" y="970662"/>
                    </a:lnTo>
                    <a:lnTo>
                      <a:pt x="7316" y="974009"/>
                    </a:lnTo>
                    <a:lnTo>
                      <a:pt x="1068075" y="488678"/>
                    </a:lnTo>
                    <a:close/>
                  </a:path>
                </a:pathLst>
              </a:custGeom>
              <a:solidFill>
                <a:srgbClr val="407CCA"/>
              </a:solidFill>
              <a:ln>
                <a:noFill/>
              </a:ln>
              <a:effectLst>
                <a:outerShdw blurRad="546100" sx="102000" sy="102000" algn="ctr" rotWithShape="0">
                  <a:prstClr val="black">
                    <a:alpha val="10000"/>
                  </a:prstClr>
                </a:outerShdw>
              </a:effectLst>
              <a:extLst>
                <a:ext uri="{91240B29-F687-4F45-9708-019B960494DF}">
                  <a14:hiddenLine xmlns:a14="http://schemas.microsoft.com/office/drawing/2010/main" w="9525">
                    <a:solidFill>
                      <a:srgbClr val="000000"/>
                    </a:solidFill>
                    <a:round/>
                    <a:headEnd/>
                    <a:tailEnd/>
                  </a14:hiddenLine>
                </a:ext>
              </a:extLst>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9" name="Freeform 13">
                <a:extLst>
                  <a:ext uri="{FF2B5EF4-FFF2-40B4-BE49-F238E27FC236}">
                    <a16:creationId xmlns:a16="http://schemas.microsoft.com/office/drawing/2014/main" id="{6758776E-7486-494E-AEE5-9B967483D0F3}"/>
                  </a:ext>
                </a:extLst>
              </p:cNvPr>
              <p:cNvSpPr>
                <a:spLocks/>
              </p:cNvSpPr>
              <p:nvPr/>
            </p:nvSpPr>
            <p:spPr bwMode="auto">
              <a:xfrm>
                <a:off x="6945768" y="4968249"/>
                <a:ext cx="2128871" cy="1307046"/>
              </a:xfrm>
              <a:custGeom>
                <a:avLst/>
                <a:gdLst>
                  <a:gd name="T0" fmla="*/ 0 w 1170"/>
                  <a:gd name="T1" fmla="*/ 0 h 781"/>
                  <a:gd name="T2" fmla="*/ 0 w 1170"/>
                  <a:gd name="T3" fmla="*/ 312738 h 781"/>
                  <a:gd name="T4" fmla="*/ 1857375 w 1170"/>
                  <a:gd name="T5" fmla="*/ 1239838 h 781"/>
                  <a:gd name="T6" fmla="*/ 1857375 w 1170"/>
                  <a:gd name="T7" fmla="*/ 923925 h 781"/>
                  <a:gd name="T8" fmla="*/ 0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0" y="0"/>
                    </a:moveTo>
                    <a:lnTo>
                      <a:pt x="0" y="197"/>
                    </a:lnTo>
                    <a:lnTo>
                      <a:pt x="1170" y="781"/>
                    </a:lnTo>
                    <a:lnTo>
                      <a:pt x="1170" y="582"/>
                    </a:lnTo>
                    <a:lnTo>
                      <a:pt x="0" y="0"/>
                    </a:lnTo>
                    <a:close/>
                  </a:path>
                </a:pathLst>
              </a:custGeom>
              <a:solidFill>
                <a:schemeClr val="tx1">
                  <a:alpha val="2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0" name="Freeform 14">
                <a:extLst>
                  <a:ext uri="{FF2B5EF4-FFF2-40B4-BE49-F238E27FC236}">
                    <a16:creationId xmlns:a16="http://schemas.microsoft.com/office/drawing/2014/main" id="{DA849E14-A1C5-C84E-9CC2-B7C1B8BE74A3}"/>
                  </a:ext>
                </a:extLst>
              </p:cNvPr>
              <p:cNvSpPr>
                <a:spLocks/>
              </p:cNvSpPr>
              <p:nvPr/>
            </p:nvSpPr>
            <p:spPr bwMode="auto">
              <a:xfrm>
                <a:off x="9074639" y="4968249"/>
                <a:ext cx="2128871" cy="1307046"/>
              </a:xfrm>
              <a:custGeom>
                <a:avLst/>
                <a:gdLst>
                  <a:gd name="T0" fmla="*/ 1857375 w 1170"/>
                  <a:gd name="T1" fmla="*/ 0 h 781"/>
                  <a:gd name="T2" fmla="*/ 0 w 1170"/>
                  <a:gd name="T3" fmla="*/ 923925 h 781"/>
                  <a:gd name="T4" fmla="*/ 0 w 1170"/>
                  <a:gd name="T5" fmla="*/ 1239838 h 781"/>
                  <a:gd name="T6" fmla="*/ 1857375 w 1170"/>
                  <a:gd name="T7" fmla="*/ 312738 h 781"/>
                  <a:gd name="T8" fmla="*/ 1857375 w 1170"/>
                  <a:gd name="T9" fmla="*/ 0 h 78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70" h="781">
                    <a:moveTo>
                      <a:pt x="1170" y="0"/>
                    </a:moveTo>
                    <a:lnTo>
                      <a:pt x="0" y="582"/>
                    </a:lnTo>
                    <a:lnTo>
                      <a:pt x="0" y="781"/>
                    </a:lnTo>
                    <a:lnTo>
                      <a:pt x="1170" y="197"/>
                    </a:lnTo>
                    <a:lnTo>
                      <a:pt x="1170" y="0"/>
                    </a:lnTo>
                    <a:close/>
                  </a:path>
                </a:pathLst>
              </a:custGeom>
              <a:solidFill>
                <a:schemeClr val="tx1">
                  <a:alpha val="40000"/>
                </a:schemeClr>
              </a:soli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grpSp>
      <p:pic>
        <p:nvPicPr>
          <p:cNvPr id="37" name="Picture 36">
            <a:extLst>
              <a:ext uri="{FF2B5EF4-FFF2-40B4-BE49-F238E27FC236}">
                <a16:creationId xmlns:a16="http://schemas.microsoft.com/office/drawing/2014/main" id="{82336C24-D321-7340-8B66-DE7D22D72A7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rot="10800000" flipH="1">
            <a:off x="1" y="-3785"/>
            <a:ext cx="991893" cy="1679305"/>
          </a:xfrm>
          <a:prstGeom prst="rect">
            <a:avLst/>
          </a:prstGeom>
        </p:spPr>
      </p:pic>
    </p:spTree>
    <p:extLst>
      <p:ext uri="{BB962C8B-B14F-4D97-AF65-F5344CB8AC3E}">
        <p14:creationId xmlns:p14="http://schemas.microsoft.com/office/powerpoint/2010/main" val="363266749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10;&#10;Description automatically generated">
            <a:extLst>
              <a:ext uri="{FF2B5EF4-FFF2-40B4-BE49-F238E27FC236}">
                <a16:creationId xmlns:a16="http://schemas.microsoft.com/office/drawing/2014/main" id="{6BBDB391-CE9C-0142-8DEB-76A14B49876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10800000">
            <a:off x="10253452" y="-1"/>
            <a:ext cx="1938548" cy="3733801"/>
          </a:xfrm>
          <a:prstGeom prst="rect">
            <a:avLst/>
          </a:prstGeom>
        </p:spPr>
      </p:pic>
      <p:pic>
        <p:nvPicPr>
          <p:cNvPr id="3" name="Picture 2" descr="Logo&#10;&#10;Description automatically generated">
            <a:extLst>
              <a:ext uri="{FF2B5EF4-FFF2-40B4-BE49-F238E27FC236}">
                <a16:creationId xmlns:a16="http://schemas.microsoft.com/office/drawing/2014/main" id="{2AB11298-17E2-0641-8FBE-2A3FB267B9E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739089" y="0"/>
            <a:ext cx="1452911" cy="1452911"/>
          </a:xfrm>
          <a:prstGeom prst="rect">
            <a:avLst/>
          </a:prstGeom>
        </p:spPr>
      </p:pic>
      <p:pic>
        <p:nvPicPr>
          <p:cNvPr id="14" name="Picture 13" descr="Shape&#10;&#10;Description automatically generated">
            <a:extLst>
              <a:ext uri="{FF2B5EF4-FFF2-40B4-BE49-F238E27FC236}">
                <a16:creationId xmlns:a16="http://schemas.microsoft.com/office/drawing/2014/main" id="{EA945357-9AC4-824B-BB94-F451BFA85752}"/>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1" y="5209574"/>
            <a:ext cx="991893" cy="1679305"/>
          </a:xfrm>
          <a:prstGeom prst="rect">
            <a:avLst/>
          </a:prstGeom>
        </p:spPr>
      </p:pic>
      <p:sp>
        <p:nvSpPr>
          <p:cNvPr id="9" name="Body Copy">
            <a:extLst>
              <a:ext uri="{FF2B5EF4-FFF2-40B4-BE49-F238E27FC236}">
                <a16:creationId xmlns:a16="http://schemas.microsoft.com/office/drawing/2014/main" id="{203FD019-E43E-4444-A72A-E629EEF11B73}"/>
              </a:ext>
            </a:extLst>
          </p:cNvPr>
          <p:cNvSpPr txBox="1">
            <a:spLocks/>
          </p:cNvSpPr>
          <p:nvPr/>
        </p:nvSpPr>
        <p:spPr>
          <a:xfrm>
            <a:off x="831160" y="2878147"/>
            <a:ext cx="5671239" cy="2303095"/>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endParaRPr kumimoji="0" lang="en-US" sz="2800" b="0" i="0" u="none" strike="noStrike" kern="0" cap="none" spc="0" normalizeH="0" baseline="0" noProof="0" dirty="0">
              <a:ln>
                <a:noFill/>
              </a:ln>
              <a:solidFill>
                <a:srgbClr val="55565A"/>
              </a:solidFill>
              <a:effectLst/>
              <a:uLnTx/>
              <a:uFillTx/>
              <a:latin typeface="Arial" charset="0"/>
              <a:ea typeface="Arial" charset="0"/>
              <a:cs typeface="Arial" charset="0"/>
            </a:endParaRPr>
          </a:p>
        </p:txBody>
      </p:sp>
      <p:sp>
        <p:nvSpPr>
          <p:cNvPr id="10" name="Body Copy">
            <a:extLst>
              <a:ext uri="{FF2B5EF4-FFF2-40B4-BE49-F238E27FC236}">
                <a16:creationId xmlns:a16="http://schemas.microsoft.com/office/drawing/2014/main" id="{C9FC845C-3EEC-6F40-A790-5F0FEAB72A1D}"/>
              </a:ext>
            </a:extLst>
          </p:cNvPr>
          <p:cNvSpPr txBox="1">
            <a:spLocks/>
          </p:cNvSpPr>
          <p:nvPr/>
        </p:nvSpPr>
        <p:spPr>
          <a:xfrm>
            <a:off x="596365" y="111118"/>
            <a:ext cx="5525035" cy="837361"/>
          </a:xfrm>
          <a:prstGeom prst="rect">
            <a:avLst/>
          </a:prstGeom>
        </p:spPr>
        <p:txBody>
          <a:bodyPr anchor="b" anchorCtr="0"/>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Pct val="120000"/>
              <a:buFont typeface="Arial" pitchFamily="34" charset="0"/>
              <a:buNone/>
              <a:tabLst/>
              <a:defRPr/>
            </a:pPr>
            <a:r>
              <a:rPr kumimoji="0" lang="pt-BR" sz="4400" b="1" i="0" u="none" strike="noStrike" cap="none" normalizeH="0" baseline="0" noProof="0">
                <a:ln>
                  <a:noFill/>
                </a:ln>
                <a:solidFill>
                  <a:srgbClr val="00AC69"/>
                </a:solidFill>
                <a:effectLst/>
                <a:uLnTx/>
                <a:uFillTx/>
                <a:latin typeface="Arial" charset="0"/>
                <a:ea typeface="Arial" charset="0"/>
                <a:cs typeface="Arial" charset="0"/>
              </a:rPr>
              <a:t>ENVOLVA</a:t>
            </a:r>
            <a:r>
              <a:rPr kumimoji="0" lang="pt-BR" sz="4400" b="1" i="0" u="none" strike="noStrike" cap="none" normalizeH="0" baseline="0" noProof="0">
                <a:ln>
                  <a:noFill/>
                </a:ln>
                <a:solidFill>
                  <a:srgbClr val="55565A"/>
                </a:solidFill>
                <a:effectLst/>
                <a:uLnTx/>
                <a:uFillTx/>
                <a:latin typeface="Arial" charset="0"/>
                <a:ea typeface="Arial" charset="0"/>
                <a:cs typeface="Arial" charset="0"/>
              </a:rPr>
              <a:t>-se</a:t>
            </a: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430000" y="6248400"/>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600" b="0" i="0" u="none" strike="noStrike" kern="1200" cap="none" spc="0" normalizeH="0" baseline="0" noProof="0" smtClean="0">
                <a:ln>
                  <a:noFill/>
                </a:ln>
                <a:solidFill>
                  <a:srgbClr val="55565A"/>
                </a:solidFill>
                <a:effectLst/>
                <a:uLnTx/>
                <a:uFillTx/>
                <a:latin typeface="Helvetica" panose="020B0604020202020204" pitchFamily="34" charset="0"/>
                <a:cs typeface="Helvetica" panose="020B0604020202020204" pitchFamily="34" charset="0"/>
              </a:rPr>
              <a:pPr marL="0" marR="0" lvl="0" indent="0" algn="l" defTabSz="914400" rtl="0" eaLnBrk="0" fontAlgn="auto" latinLnBrk="0" hangingPunct="0">
                <a:lnSpc>
                  <a:spcPct val="100000"/>
                </a:lnSpc>
                <a:spcBef>
                  <a:spcPct val="50000"/>
                </a:spcBef>
                <a:spcAft>
                  <a:spcPts val="0"/>
                </a:spcAft>
                <a:buClrTx/>
                <a:buSzTx/>
                <a:buFontTx/>
                <a:buNone/>
                <a:tabLst/>
                <a:defRPr/>
              </a:pPr>
              <a:t>8</a:t>
            </a:fld>
            <a:endParaRPr kumimoji="0" lang="en-US" sz="1600" b="0" i="0" u="none" strike="noStrike" kern="1200" cap="none" spc="0" normalizeH="0" baseline="0" noProof="0">
              <a:ln>
                <a:noFill/>
              </a:ln>
              <a:solidFill>
                <a:srgbClr val="55565A"/>
              </a:solidFill>
              <a:effectLst/>
              <a:uLnTx/>
              <a:uFillTx/>
              <a:latin typeface="Helvetica" panose="020B0604020202020204" pitchFamily="34" charset="0"/>
              <a:cs typeface="Helvetica" panose="020B0604020202020204" pitchFamily="34" charset="0"/>
            </a:endParaRPr>
          </a:p>
        </p:txBody>
      </p:sp>
      <p:sp>
        <p:nvSpPr>
          <p:cNvPr id="11" name="TextBox 10">
            <a:extLst>
              <a:ext uri="{FF2B5EF4-FFF2-40B4-BE49-F238E27FC236}">
                <a16:creationId xmlns:a16="http://schemas.microsoft.com/office/drawing/2014/main" id="{C9B58B9D-6E38-4DFE-A0B1-556C6EE47BF2}"/>
              </a:ext>
            </a:extLst>
          </p:cNvPr>
          <p:cNvSpPr txBox="1"/>
          <p:nvPr/>
        </p:nvSpPr>
        <p:spPr>
          <a:xfrm flipH="1">
            <a:off x="5852725" y="2148749"/>
            <a:ext cx="6196299" cy="2862322"/>
          </a:xfrm>
          <a:prstGeom prst="rect">
            <a:avLst/>
          </a:prstGeom>
          <a:noFill/>
          <a:ln w="12700">
            <a:noFill/>
          </a:ln>
        </p:spPr>
        <p:txBody>
          <a:bodyPr wrap="square" lIns="91440" tIns="45720" rIns="91440" bIns="45720" rtlCol="0" anchor="t">
            <a:spAutoFit/>
          </a:bodyPr>
          <a:lstStyle/>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pt-BR"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Comece um Leo clube</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pt-BR"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Realize atividades conjuntas de serviço e aprendizado</a:t>
            </a: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indent="-342900" fontAlgn="auto">
              <a:spcBef>
                <a:spcPts val="0"/>
              </a:spcBef>
              <a:spcAft>
                <a:spcPts val="0"/>
              </a:spcAft>
              <a:buClr>
                <a:srgbClr val="EBB700"/>
              </a:buClr>
              <a:buFont typeface="Wingdings 3" panose="05040102010807070707" pitchFamily="18" charset="2"/>
              <a:buChar char=""/>
              <a:defRPr/>
            </a:pPr>
            <a:r>
              <a:rPr lang="pt-BR" sz="2000" dirty="0">
                <a:solidFill>
                  <a:prstClr val="black"/>
                </a:solidFill>
                <a:latin typeface="Arial" panose="020B0604020202020204" pitchFamily="34" charset="0"/>
                <a:cs typeface="Arial" panose="020B0604020202020204" pitchFamily="34" charset="0"/>
              </a:rPr>
              <a:t>Assegure que os associados e dirigentes Leos sejam cadastrados no Lion Portal</a:t>
            </a:r>
          </a:p>
          <a:p>
            <a:pPr marL="342900" indent="-342900" fontAlgn="auto">
              <a:spcBef>
                <a:spcPts val="0"/>
              </a:spcBef>
              <a:spcAft>
                <a:spcPts val="0"/>
              </a:spcAft>
              <a:buClr>
                <a:srgbClr val="EBB700"/>
              </a:buClr>
              <a:buFont typeface="Wingdings 3" panose="05040102010807070707" pitchFamily="18" charset="2"/>
              <a:buChar char=""/>
              <a:defRPr/>
            </a:pPr>
            <a:endParaRPr lang="en-US" sz="2000" dirty="0">
              <a:solidFill>
                <a:prstClr val="black"/>
              </a:solidFill>
              <a:latin typeface="Arial" panose="020B0604020202020204" pitchFamily="34" charset="0"/>
              <a:cs typeface="Arial" panose="020B0604020202020204" pitchFamily="34" charset="0"/>
            </a:endParaRPr>
          </a:p>
          <a:p>
            <a:pPr marL="342900" marR="0" lvl="0" indent="-342900" algn="l" defTabSz="914400" rtl="0" eaLnBrk="1" fontAlgn="auto" latinLnBrk="0" hangingPunct="1">
              <a:spcBef>
                <a:spcPts val="0"/>
              </a:spcBef>
              <a:spcAft>
                <a:spcPts val="0"/>
              </a:spcAft>
              <a:buClr>
                <a:srgbClr val="EBB700"/>
              </a:buClr>
              <a:buSzTx/>
              <a:buFont typeface="Wingdings 3" panose="05040102010807070707" pitchFamily="18" charset="2"/>
              <a:buChar char=""/>
              <a:tabLst/>
              <a:defRPr/>
            </a:pPr>
            <a:r>
              <a:rPr kumimoji="0" lang="pt-BR" sz="2000" b="0" i="0" u="none" strike="noStrike" cap="none" normalizeH="0" baseline="0" noProof="0" dirty="0">
                <a:ln>
                  <a:noFill/>
                </a:ln>
                <a:solidFill>
                  <a:prstClr val="black"/>
                </a:solidFill>
                <a:effectLst/>
                <a:uLnTx/>
                <a:uFillTx/>
                <a:latin typeface="Arial" panose="020B0604020202020204" pitchFamily="34" charset="0"/>
                <a:cs typeface="Arial" panose="020B0604020202020204" pitchFamily="34" charset="0"/>
              </a:rPr>
              <a:t>Incentive Leos a se tornarem Leões</a:t>
            </a:r>
          </a:p>
          <a:p>
            <a:pPr marR="0" lvl="0" algn="l" defTabSz="914400" rtl="0" eaLnBrk="1" fontAlgn="auto" latinLnBrk="0" hangingPunct="1">
              <a:spcBef>
                <a:spcPts val="0"/>
              </a:spcBef>
              <a:spcAft>
                <a:spcPts val="0"/>
              </a:spcAft>
              <a:buClr>
                <a:srgbClr val="EBB700"/>
              </a:buClr>
              <a:buSzTx/>
              <a:tabLst/>
              <a:defRPr/>
            </a:pPr>
            <a:endParaRPr kumimoji="0" lang="en-US" sz="20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
        <p:nvSpPr>
          <p:cNvPr id="12" name="TextBox 11">
            <a:extLst>
              <a:ext uri="{FF2B5EF4-FFF2-40B4-BE49-F238E27FC236}">
                <a16:creationId xmlns:a16="http://schemas.microsoft.com/office/drawing/2014/main" id="{07B74B86-BD5C-468B-B50E-EF58B04CAB96}"/>
              </a:ext>
            </a:extLst>
          </p:cNvPr>
          <p:cNvSpPr txBox="1"/>
          <p:nvPr/>
        </p:nvSpPr>
        <p:spPr>
          <a:xfrm>
            <a:off x="142976" y="2148750"/>
            <a:ext cx="5311526" cy="3170099"/>
          </a:xfrm>
          <a:prstGeom prst="rect">
            <a:avLst/>
          </a:prstGeom>
          <a:solidFill>
            <a:schemeClr val="bg1"/>
          </a:solidFill>
          <a:ln w="12700">
            <a:noFill/>
          </a:ln>
        </p:spPr>
        <p:txBody>
          <a:bodyPr wrap="square" lIns="91440" tIns="45720" rIns="91440" bIns="45720" rtlCol="0" anchor="t">
            <a:spAutoFit/>
          </a:bodyPr>
          <a:lstStyle/>
          <a:p>
            <a:pPr marL="342900" indent="-342900">
              <a:buClr>
                <a:srgbClr val="EBB700"/>
              </a:buClr>
              <a:buFont typeface="Wingdings 3" panose="05040102010807070707" pitchFamily="18" charset="2"/>
              <a:buChar char=""/>
            </a:pPr>
            <a:r>
              <a:rPr lang="pt-BR" sz="2000" dirty="0">
                <a:latin typeface="Arial" panose="020B0604020202020204" pitchFamily="34" charset="0"/>
                <a:cs typeface="Arial" panose="020B0604020202020204" pitchFamily="34" charset="0"/>
              </a:rPr>
              <a:t>Recrute novos associados para seu clube</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pt-BR" sz="2000" dirty="0">
                <a:latin typeface="Arial" panose="020B0604020202020204" pitchFamily="34" charset="0"/>
                <a:cs typeface="Arial" panose="020B0604020202020204" pitchFamily="34" charset="0"/>
              </a:rPr>
              <a:t>Mantenha os registros do quadro associativo atualizados</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pt-BR" sz="2000" dirty="0">
                <a:latin typeface="Arial" panose="020B0604020202020204" pitchFamily="34" charset="0"/>
                <a:cs typeface="Arial" panose="020B0604020202020204" pitchFamily="34" charset="0"/>
              </a:rPr>
              <a:t>Convide Leões para servir com você</a:t>
            </a:r>
          </a:p>
          <a:p>
            <a:pPr>
              <a:buClr>
                <a:srgbClr val="EBB700"/>
              </a:buCl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pt-BR" sz="2000" dirty="0">
                <a:latin typeface="Arial" panose="020B0604020202020204" pitchFamily="34" charset="0"/>
                <a:cs typeface="Arial" panose="020B0604020202020204" pitchFamily="34" charset="0"/>
              </a:rPr>
              <a:t>Cadastre-se para obter uma Lion </a:t>
            </a:r>
            <a:r>
              <a:rPr lang="pt-BR" sz="2000" dirty="0" err="1">
                <a:latin typeface="Arial" panose="020B0604020202020204" pitchFamily="34" charset="0"/>
                <a:cs typeface="Arial" panose="020B0604020202020204" pitchFamily="34" charset="0"/>
              </a:rPr>
              <a:t>account</a:t>
            </a:r>
            <a:r>
              <a:rPr lang="pt-BR" sz="2000" dirty="0">
                <a:latin typeface="Arial" panose="020B0604020202020204" pitchFamily="34" charset="0"/>
                <a:cs typeface="Arial" panose="020B0604020202020204" pitchFamily="34" charset="0"/>
              </a:rPr>
              <a:t> </a:t>
            </a:r>
          </a:p>
          <a:p>
            <a:pPr marL="342900" indent="-342900">
              <a:buClr>
                <a:srgbClr val="EBB700"/>
              </a:buClr>
              <a:buFont typeface="Wingdings 3" panose="05040102010807070707" pitchFamily="18" charset="2"/>
              <a:buChar char=""/>
            </a:pPr>
            <a:endParaRPr lang="en-US" sz="2000" dirty="0">
              <a:latin typeface="Arial" panose="020B0604020202020204" pitchFamily="34" charset="0"/>
              <a:cs typeface="Arial" panose="020B0604020202020204" pitchFamily="34" charset="0"/>
            </a:endParaRPr>
          </a:p>
          <a:p>
            <a:pPr marL="342900" indent="-342900">
              <a:buClr>
                <a:srgbClr val="EBB700"/>
              </a:buClr>
              <a:buFont typeface="Wingdings 3" panose="05040102010807070707" pitchFamily="18" charset="2"/>
              <a:buChar char=""/>
            </a:pPr>
            <a:r>
              <a:rPr lang="pt-BR" sz="2000" dirty="0">
                <a:latin typeface="Arial" panose="020B0604020202020204" pitchFamily="34" charset="0"/>
                <a:cs typeface="Arial" panose="020B0604020202020204" pitchFamily="34" charset="0"/>
              </a:rPr>
              <a:t>Confira o site </a:t>
            </a:r>
            <a:r>
              <a:rPr lang="pt-BR" sz="2000" b="1" dirty="0">
                <a:solidFill>
                  <a:srgbClr val="00AC69"/>
                </a:solidFill>
                <a:latin typeface="Arial" panose="020B0604020202020204" pitchFamily="34" charset="0"/>
                <a:cs typeface="Arial" panose="020B0604020202020204" pitchFamily="34" charset="0"/>
              </a:rPr>
              <a:t>lionsclubs.org/</a:t>
            </a:r>
            <a:r>
              <a:rPr lang="pt-BR" sz="2000" b="1" dirty="0" err="1">
                <a:solidFill>
                  <a:srgbClr val="00AC69"/>
                </a:solidFill>
                <a:latin typeface="Arial" panose="020B0604020202020204" pitchFamily="34" charset="0"/>
                <a:cs typeface="Arial" panose="020B0604020202020204" pitchFamily="34" charset="0"/>
              </a:rPr>
              <a:t>leopride</a:t>
            </a:r>
            <a:endParaRPr lang="pt-BR" sz="2000" b="1" dirty="0">
              <a:solidFill>
                <a:srgbClr val="00AC69"/>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D0FBA0D5-637B-48F7-ACFD-4FAB447767BF}"/>
              </a:ext>
            </a:extLst>
          </p:cNvPr>
          <p:cNvSpPr txBox="1"/>
          <p:nvPr/>
        </p:nvSpPr>
        <p:spPr>
          <a:xfrm>
            <a:off x="646436" y="5856410"/>
            <a:ext cx="10819108" cy="400110"/>
          </a:xfrm>
          <a:prstGeom prst="rect">
            <a:avLst/>
          </a:prstGeom>
          <a:noFill/>
        </p:spPr>
        <p:txBody>
          <a:bodyPr wrap="square" rtlCol="0">
            <a:spAutoFit/>
          </a:bodyPr>
          <a:lstStyle/>
          <a:p>
            <a:r>
              <a:rPr lang="pt-BR" sz="2000" dirty="0">
                <a:solidFill>
                  <a:prstClr val="black"/>
                </a:solidFill>
                <a:latin typeface="Arial" panose="020B0604020202020204" pitchFamily="34" charset="0"/>
                <a:cs typeface="Arial" panose="020B0604020202020204" pitchFamily="34" charset="0"/>
              </a:rPr>
              <a:t>Para saber mais sobre o programa de Leo clubes, acesse </a:t>
            </a:r>
            <a:r>
              <a:rPr lang="pt-BR" sz="2000" b="1" dirty="0">
                <a:solidFill>
                  <a:srgbClr val="00AC69"/>
                </a:solidFill>
                <a:latin typeface="Arial" panose="020B0604020202020204" pitchFamily="34" charset="0"/>
                <a:cs typeface="Arial" panose="020B0604020202020204" pitchFamily="34" charset="0"/>
              </a:rPr>
              <a:t>lionsclubs.org/</a:t>
            </a:r>
            <a:r>
              <a:rPr lang="pt-BR" sz="2000" b="1" dirty="0" err="1">
                <a:solidFill>
                  <a:srgbClr val="00AC69"/>
                </a:solidFill>
                <a:latin typeface="Arial" panose="020B0604020202020204" pitchFamily="34" charset="0"/>
                <a:cs typeface="Arial" panose="020B0604020202020204" pitchFamily="34" charset="0"/>
              </a:rPr>
              <a:t>leos</a:t>
            </a:r>
            <a:r>
              <a:rPr lang="pt-BR" sz="2000" b="1" dirty="0">
                <a:solidFill>
                  <a:srgbClr val="00AC69"/>
                </a:solidFill>
                <a:latin typeface="Arial" panose="020B0604020202020204" pitchFamily="34" charset="0"/>
                <a:cs typeface="Arial" panose="020B0604020202020204" pitchFamily="34" charset="0"/>
              </a:rPr>
              <a:t> </a:t>
            </a:r>
            <a:r>
              <a:rPr lang="pt-BR" sz="2000" b="1" dirty="0">
                <a:solidFill>
                  <a:srgbClr val="56565A"/>
                </a:solidFill>
                <a:latin typeface="Arial" panose="020B0604020202020204" pitchFamily="34" charset="0"/>
                <a:cs typeface="Arial" panose="020B0604020202020204" pitchFamily="34" charset="0"/>
              </a:rPr>
              <a:t>ou envie um e-mail para leo@lionsclubs.org </a:t>
            </a:r>
          </a:p>
        </p:txBody>
      </p:sp>
      <p:sp>
        <p:nvSpPr>
          <p:cNvPr id="16" name="TextBox 15">
            <a:extLst>
              <a:ext uri="{FF2B5EF4-FFF2-40B4-BE49-F238E27FC236}">
                <a16:creationId xmlns:a16="http://schemas.microsoft.com/office/drawing/2014/main" id="{817CD204-5B44-45EF-9F2E-485DBEC43DBD}"/>
              </a:ext>
            </a:extLst>
          </p:cNvPr>
          <p:cNvSpPr txBox="1"/>
          <p:nvPr/>
        </p:nvSpPr>
        <p:spPr>
          <a:xfrm>
            <a:off x="-337538" y="1476330"/>
            <a:ext cx="4944132" cy="584775"/>
          </a:xfrm>
          <a:prstGeom prst="rect">
            <a:avLst/>
          </a:prstGeom>
          <a:noFill/>
        </p:spPr>
        <p:txBody>
          <a:bodyPr wrap="square" rtlCol="0">
            <a:spAutoFit/>
          </a:bodyPr>
          <a:lstStyle/>
          <a:p>
            <a:pPr algn="ctr"/>
            <a:r>
              <a:rPr lang="pt-BR" sz="3200" b="1">
                <a:solidFill>
                  <a:srgbClr val="407CCA"/>
                </a:solidFill>
                <a:latin typeface="Arial" panose="020B0604020202020204" pitchFamily="34" charset="0"/>
                <a:cs typeface="Arial" panose="020B0604020202020204" pitchFamily="34" charset="0"/>
              </a:rPr>
              <a:t>LEOS</a:t>
            </a:r>
          </a:p>
        </p:txBody>
      </p:sp>
      <p:sp>
        <p:nvSpPr>
          <p:cNvPr id="18" name="TextBox 17">
            <a:extLst>
              <a:ext uri="{FF2B5EF4-FFF2-40B4-BE49-F238E27FC236}">
                <a16:creationId xmlns:a16="http://schemas.microsoft.com/office/drawing/2014/main" id="{E0514A75-EDB5-4156-963E-0FF57936E4E9}"/>
              </a:ext>
            </a:extLst>
          </p:cNvPr>
          <p:cNvSpPr txBox="1"/>
          <p:nvPr/>
        </p:nvSpPr>
        <p:spPr>
          <a:xfrm>
            <a:off x="5236426" y="1498661"/>
            <a:ext cx="5534631" cy="584775"/>
          </a:xfrm>
          <a:prstGeom prst="rect">
            <a:avLst/>
          </a:prstGeom>
          <a:noFill/>
        </p:spPr>
        <p:txBody>
          <a:bodyPr wrap="square" rtlCol="0">
            <a:spAutoFit/>
          </a:bodyPr>
          <a:lstStyle/>
          <a:p>
            <a:pPr algn="ctr"/>
            <a:r>
              <a:rPr lang="pt-BR" sz="3200" b="1">
                <a:solidFill>
                  <a:srgbClr val="407CCA"/>
                </a:solidFill>
                <a:latin typeface="Arial" panose="020B0604020202020204" pitchFamily="34" charset="0"/>
                <a:cs typeface="Arial" panose="020B0604020202020204" pitchFamily="34" charset="0"/>
              </a:rPr>
              <a:t>LEÕES</a:t>
            </a:r>
          </a:p>
        </p:txBody>
      </p:sp>
    </p:spTree>
    <p:extLst>
      <p:ext uri="{BB962C8B-B14F-4D97-AF65-F5344CB8AC3E}">
        <p14:creationId xmlns:p14="http://schemas.microsoft.com/office/powerpoint/2010/main" val="3531966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70DE6CC5-8816-1349-A0F9-775C7E459994}"/>
              </a:ext>
            </a:extLst>
          </p:cNvPr>
          <p:cNvSpPr/>
          <p:nvPr/>
        </p:nvSpPr>
        <p:spPr>
          <a:xfrm>
            <a:off x="0" y="0"/>
            <a:ext cx="12192000" cy="6858000"/>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endParaRPr>
          </a:p>
        </p:txBody>
      </p:sp>
      <p:sp>
        <p:nvSpPr>
          <p:cNvPr id="17" name="Page Number - White">
            <a:extLst>
              <a:ext uri="{FF2B5EF4-FFF2-40B4-BE49-F238E27FC236}">
                <a16:creationId xmlns:a16="http://schemas.microsoft.com/office/drawing/2014/main" id="{2EF104B5-E6CE-5940-A845-80813F46D2B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9</a:t>
            </a:fld>
            <a:endParaRPr lang="en-US" sz="1000">
              <a:solidFill>
                <a:schemeClr val="bg1"/>
              </a:solidFill>
            </a:endParaRPr>
          </a:p>
        </p:txBody>
      </p:sp>
      <p:pic>
        <p:nvPicPr>
          <p:cNvPr id="8" name="Picture 7">
            <a:extLst>
              <a:ext uri="{FF2B5EF4-FFF2-40B4-BE49-F238E27FC236}">
                <a16:creationId xmlns:a16="http://schemas.microsoft.com/office/drawing/2014/main" id="{53CA8ABF-F451-834E-959B-CB6351D33432}"/>
              </a:ext>
            </a:extLst>
          </p:cNvPr>
          <p:cNvPicPr>
            <a:picLocks noChangeAspect="1"/>
          </p:cNvPicPr>
          <p:nvPr/>
        </p:nvPicPr>
        <p:blipFill rotWithShape="1">
          <a:blip r:embed="rId3"/>
          <a:srcRect l="9873" t="10769" r="64229" b="50895"/>
          <a:stretch/>
        </p:blipFill>
        <p:spPr>
          <a:xfrm>
            <a:off x="10865062" y="0"/>
            <a:ext cx="1326938" cy="2946400"/>
          </a:xfrm>
          <a:prstGeom prst="rect">
            <a:avLst/>
          </a:prstGeom>
        </p:spPr>
      </p:pic>
      <p:sp>
        <p:nvSpPr>
          <p:cNvPr id="10" name="Headline">
            <a:extLst>
              <a:ext uri="{FF2B5EF4-FFF2-40B4-BE49-F238E27FC236}">
                <a16:creationId xmlns:a16="http://schemas.microsoft.com/office/drawing/2014/main" id="{AABAD8D0-5BDB-BC49-AF32-288AED58FC17}"/>
              </a:ext>
            </a:extLst>
          </p:cNvPr>
          <p:cNvSpPr txBox="1">
            <a:spLocks/>
          </p:cNvSpPr>
          <p:nvPr/>
        </p:nvSpPr>
        <p:spPr>
          <a:xfrm>
            <a:off x="3328780" y="2491195"/>
            <a:ext cx="5015495" cy="996749"/>
          </a:xfrm>
          <a:prstGeom prst="rect">
            <a:avLst/>
          </a:prstGeom>
        </p:spPr>
        <p:txBody>
          <a:bodyPr anchor="t" anchorCtr="0"/>
          <a:lstStyle>
            <a:lvl1pPr marL="0" indent="0" algn="l" rtl="0" eaLnBrk="1" fontAlgn="base" hangingPunct="1">
              <a:spcBef>
                <a:spcPct val="20000"/>
              </a:spcBef>
              <a:spcAft>
                <a:spcPct val="0"/>
              </a:spcAft>
              <a:buFont typeface="Arial" pitchFamily="34" charset="0"/>
              <a:buNone/>
              <a:defRPr sz="3600" b="1">
                <a:solidFill>
                  <a:schemeClr val="bg1"/>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spcBef>
                <a:spcPts val="0"/>
              </a:spcBef>
            </a:pPr>
            <a:r>
              <a:rPr lang="pt-BR" sz="4800"/>
              <a:t>Muito obrigado</a:t>
            </a:r>
          </a:p>
        </p:txBody>
      </p:sp>
      <p:pic>
        <p:nvPicPr>
          <p:cNvPr id="11" name="Picture 10">
            <a:extLst>
              <a:ext uri="{FF2B5EF4-FFF2-40B4-BE49-F238E27FC236}">
                <a16:creationId xmlns:a16="http://schemas.microsoft.com/office/drawing/2014/main" id="{452A85CD-EF90-E24C-ACB9-CEC7C2079ACC}"/>
              </a:ext>
            </a:extLst>
          </p:cNvPr>
          <p:cNvPicPr>
            <a:picLocks noChangeAspect="1"/>
          </p:cNvPicPr>
          <p:nvPr/>
        </p:nvPicPr>
        <p:blipFill>
          <a:blip r:embed="rId4"/>
          <a:stretch>
            <a:fillRect/>
          </a:stretch>
        </p:blipFill>
        <p:spPr>
          <a:xfrm>
            <a:off x="4945830" y="557597"/>
            <a:ext cx="2041919" cy="2041919"/>
          </a:xfrm>
          <a:prstGeom prst="rect">
            <a:avLst/>
          </a:prstGeom>
        </p:spPr>
      </p:pic>
      <p:pic>
        <p:nvPicPr>
          <p:cNvPr id="12" name="Picture 11">
            <a:extLst>
              <a:ext uri="{FF2B5EF4-FFF2-40B4-BE49-F238E27FC236}">
                <a16:creationId xmlns:a16="http://schemas.microsoft.com/office/drawing/2014/main" id="{390468D0-8D40-594B-8081-4D8C4F4EBCA9}"/>
              </a:ext>
            </a:extLst>
          </p:cNvPr>
          <p:cNvPicPr>
            <a:picLocks noChangeAspect="1"/>
          </p:cNvPicPr>
          <p:nvPr/>
        </p:nvPicPr>
        <p:blipFill rotWithShape="1">
          <a:blip r:embed="rId5"/>
          <a:srcRect l="15744" b="4901"/>
          <a:stretch/>
        </p:blipFill>
        <p:spPr>
          <a:xfrm>
            <a:off x="0" y="5178695"/>
            <a:ext cx="991893" cy="1679305"/>
          </a:xfrm>
          <a:prstGeom prst="rect">
            <a:avLst/>
          </a:prstGeom>
        </p:spPr>
      </p:pic>
      <p:sp>
        <p:nvSpPr>
          <p:cNvPr id="13" name="Copyright">
            <a:extLst>
              <a:ext uri="{FF2B5EF4-FFF2-40B4-BE49-F238E27FC236}">
                <a16:creationId xmlns:a16="http://schemas.microsoft.com/office/drawing/2014/main" id="{556327CB-2D25-4048-8888-B14AA8D6B07A}"/>
              </a:ext>
            </a:extLst>
          </p:cNvPr>
          <p:cNvSpPr txBox="1"/>
          <p:nvPr/>
        </p:nvSpPr>
        <p:spPr>
          <a:xfrm>
            <a:off x="3171770" y="6248400"/>
            <a:ext cx="3399810" cy="338554"/>
          </a:xfrm>
          <a:prstGeom prst="rect">
            <a:avLst/>
          </a:prstGeom>
          <a:noFill/>
        </p:spPr>
        <p:txBody>
          <a:bodyPr wrap="square" rtlCol="0">
            <a:spAutoFit/>
          </a:bodyPr>
          <a:lstStyle/>
          <a:p>
            <a:r>
              <a:rPr lang="pt-BR" sz="1600" b="1">
                <a:solidFill>
                  <a:schemeClr val="bg1"/>
                </a:solidFill>
                <a:latin typeface="Arial" panose="020B0604020202020204" pitchFamily="34" charset="0"/>
                <a:cs typeface="Arial" panose="020B0604020202020204" pitchFamily="34" charset="0"/>
              </a:rPr>
              <a:t>© 2020 Lions Clubs International</a:t>
            </a:r>
          </a:p>
        </p:txBody>
      </p:sp>
      <p:sp>
        <p:nvSpPr>
          <p:cNvPr id="14" name="Date Lang Code">
            <a:extLst>
              <a:ext uri="{FF2B5EF4-FFF2-40B4-BE49-F238E27FC236}">
                <a16:creationId xmlns:a16="http://schemas.microsoft.com/office/drawing/2014/main" id="{1E0A571F-92D8-DA4E-AC4A-673FE03A1F43}"/>
              </a:ext>
            </a:extLst>
          </p:cNvPr>
          <p:cNvSpPr txBox="1"/>
          <p:nvPr/>
        </p:nvSpPr>
        <p:spPr>
          <a:xfrm>
            <a:off x="6829370" y="6248400"/>
            <a:ext cx="1752600" cy="338554"/>
          </a:xfrm>
          <a:prstGeom prst="rect">
            <a:avLst/>
          </a:prstGeom>
          <a:noFill/>
        </p:spPr>
        <p:txBody>
          <a:bodyPr wrap="square" lIns="91440" tIns="45720" rIns="91440" bIns="45720" rtlCol="0" anchor="t">
            <a:spAutoFit/>
          </a:bodyPr>
          <a:lstStyle/>
          <a:p>
            <a:pPr algn="ctr"/>
            <a:r>
              <a:rPr lang="pt-BR" sz="1600" b="1">
                <a:solidFill>
                  <a:schemeClr val="bg1"/>
                </a:solidFill>
                <a:latin typeface="Arial" panose="020B0604020202020204" pitchFamily="34" charset="0"/>
                <a:cs typeface="Arial" panose="020B0604020202020204" pitchFamily="34" charset="0"/>
              </a:rPr>
              <a:t>2023 PO</a:t>
            </a:r>
          </a:p>
        </p:txBody>
      </p:sp>
      <p:sp>
        <p:nvSpPr>
          <p:cNvPr id="4" name="TextBox 3">
            <a:extLst>
              <a:ext uri="{FF2B5EF4-FFF2-40B4-BE49-F238E27FC236}">
                <a16:creationId xmlns:a16="http://schemas.microsoft.com/office/drawing/2014/main" id="{5BBA48F9-03C8-0CA2-B8C8-D7E6FAB7146B}"/>
              </a:ext>
            </a:extLst>
          </p:cNvPr>
          <p:cNvSpPr txBox="1"/>
          <p:nvPr/>
        </p:nvSpPr>
        <p:spPr>
          <a:xfrm>
            <a:off x="3464418" y="4971128"/>
            <a:ext cx="5263163" cy="1077218"/>
          </a:xfrm>
          <a:prstGeom prst="rect">
            <a:avLst/>
          </a:prstGeom>
          <a:noFill/>
        </p:spPr>
        <p:txBody>
          <a:bodyPr wrap="square" lIns="91440" tIns="45720" rIns="91440" bIns="45720" rtlCol="0" anchor="t">
            <a:spAutoFit/>
          </a:bodyPr>
          <a:lstStyle/>
          <a:p>
            <a:pPr algn="ctr"/>
            <a:r>
              <a:rPr lang="pt-BR" sz="2000">
                <a:solidFill>
                  <a:srgbClr val="F2F2F2"/>
                </a:solidFill>
                <a:latin typeface="Arial" panose="020B0604020202020204" pitchFamily="34" charset="0"/>
                <a:cs typeface="Arial" panose="020B0604020202020204" pitchFamily="34" charset="0"/>
              </a:rPr>
              <a:t>Leo@lionsclubs.org</a:t>
            </a:r>
          </a:p>
          <a:p>
            <a:pPr algn="ctr"/>
            <a:r>
              <a:rPr lang="pt-BR" sz="2000">
                <a:solidFill>
                  <a:srgbClr val="F2F2F2"/>
                </a:solidFill>
                <a:latin typeface="Arial" panose="020B0604020202020204" pitchFamily="34" charset="0"/>
                <a:cs typeface="Arial" panose="020B0604020202020204" pitchFamily="34" charset="0"/>
              </a:rPr>
              <a:t>Lionsclubs.org/leo  </a:t>
            </a:r>
          </a:p>
          <a:p>
            <a:pPr algn="ctr"/>
            <a:r>
              <a:rPr lang="pt-BR" sz="2400" b="1">
                <a:solidFill>
                  <a:schemeClr val="bg1"/>
                </a:solidFill>
                <a:latin typeface="Arial" panose="020B0604020202020204" pitchFamily="34" charset="0"/>
                <a:cs typeface="Arial" panose="020B0604020202020204" pitchFamily="34" charset="0"/>
              </a:rPr>
              <a:t>#LoudandProudLeo</a:t>
            </a:r>
          </a:p>
        </p:txBody>
      </p:sp>
    </p:spTree>
    <p:extLst>
      <p:ext uri="{BB962C8B-B14F-4D97-AF65-F5344CB8AC3E}">
        <p14:creationId xmlns:p14="http://schemas.microsoft.com/office/powerpoint/2010/main" val="7356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repeatCount="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anim calcmode="lin" valueType="num">
                                      <p:cBhvr>
                                        <p:cTn id="8" dur="300" fill="hold"/>
                                        <p:tgtEl>
                                          <p:spTgt spid="11"/>
                                        </p:tgtEl>
                                        <p:attrNameLst>
                                          <p:attrName>ppt_x</p:attrName>
                                        </p:attrNameLst>
                                      </p:cBhvr>
                                      <p:tavLst>
                                        <p:tav tm="0">
                                          <p:val>
                                            <p:strVal val="#ppt_x"/>
                                          </p:val>
                                        </p:tav>
                                        <p:tav tm="100000">
                                          <p:val>
                                            <p:strVal val="#ppt_x"/>
                                          </p:val>
                                        </p:tav>
                                      </p:tavLst>
                                    </p:anim>
                                    <p:anim calcmode="lin" valueType="num">
                                      <p:cBhvr>
                                        <p:cTn id="9" dur="3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300"/>
                            </p:stCondLst>
                            <p:childTnLst>
                              <p:par>
                                <p:cTn id="11" presetID="10"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1_Office Theme">
  <a:themeElements>
    <a:clrScheme name="Custom 2">
      <a:dk1>
        <a:srgbClr val="424242"/>
      </a:dk1>
      <a:lt1>
        <a:srgbClr val="FFFFFF"/>
      </a:lt1>
      <a:dk2>
        <a:srgbClr val="0B4680"/>
      </a:dk2>
      <a:lt2>
        <a:srgbClr val="FF5C34"/>
      </a:lt2>
      <a:accent1>
        <a:srgbClr val="407CCA"/>
      </a:accent1>
      <a:accent2>
        <a:srgbClr val="0D2240"/>
      </a:accent2>
      <a:accent3>
        <a:srgbClr val="B3B2B1"/>
      </a:accent3>
      <a:accent4>
        <a:srgbClr val="792682"/>
      </a:accent4>
      <a:accent5>
        <a:srgbClr val="00AC69"/>
      </a:accent5>
      <a:accent6>
        <a:srgbClr val="EBB700"/>
      </a:accent6>
      <a:hlink>
        <a:srgbClr val="FF5C34"/>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ASTER SLIDE - BLAN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1373</Words>
  <Application>Microsoft Office PowerPoint</Application>
  <PresentationFormat>Widescreen</PresentationFormat>
  <Paragraphs>126</Paragraphs>
  <Slides>9</Slides>
  <Notes>9</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Arial</vt:lpstr>
      <vt:lpstr>Arial Black</vt:lpstr>
      <vt:lpstr>Avenir</vt:lpstr>
      <vt:lpstr>Calibri</vt:lpstr>
      <vt:lpstr>Calibri Light</vt:lpstr>
      <vt:lpstr>Helvetica</vt:lpstr>
      <vt:lpstr>Helvetica Neue</vt:lpstr>
      <vt:lpstr>Times New Roman</vt:lpstr>
      <vt:lpstr>Wingdings 3</vt:lpstr>
      <vt:lpstr>1_Office Theme</vt:lpstr>
      <vt:lpstr>MASTER SLIDE - BLANK</vt:lpstr>
      <vt:lpstr>MASTER SLIDE - 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Khamisi</dc:creator>
  <cp:lastModifiedBy>Christensen, Ashley</cp:lastModifiedBy>
  <cp:revision>43</cp:revision>
  <dcterms:created xsi:type="dcterms:W3CDTF">2023-08-10T19:35:54Z</dcterms:created>
  <dcterms:modified xsi:type="dcterms:W3CDTF">2023-11-02T20:48:40Z</dcterms:modified>
</cp:coreProperties>
</file>