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17"/>
  </p:notesMasterIdLst>
  <p:sldIdLst>
    <p:sldId id="1137" r:id="rId2"/>
    <p:sldId id="259" r:id="rId3"/>
    <p:sldId id="1114" r:id="rId4"/>
    <p:sldId id="261" r:id="rId5"/>
    <p:sldId id="1156" r:id="rId6"/>
    <p:sldId id="260" r:id="rId7"/>
    <p:sldId id="1151" r:id="rId8"/>
    <p:sldId id="1142" r:id="rId9"/>
    <p:sldId id="1152" r:id="rId10"/>
    <p:sldId id="1153" r:id="rId11"/>
    <p:sldId id="1154" r:id="rId12"/>
    <p:sldId id="1155" r:id="rId13"/>
    <p:sldId id="1157" r:id="rId14"/>
    <p:sldId id="1150" r:id="rId15"/>
    <p:sldId id="1144"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5C43FD-2D81-9CFA-9C4A-A35CD6167620}" name="Khamisi Grace" initials="KG" userId="zf4GxHDVBqBlx4LynScNWqDXMqa5rPKp++84GQX4s+g="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CC2A72-4192-4F17-B2F2-BBC09C95A275}" v="55" dt="2023-04-14T21:37:43.508"/>
    <p1510:client id="{18DE39AF-1D60-42F3-B1CD-8D553104D35D}" v="2" dt="2023-04-17T15:50:35.776"/>
    <p1510:client id="{5944BDE1-D02D-4042-ADB2-90813A784DC6}" v="36" dt="2023-06-14T22:04:52.846"/>
    <p1510:client id="{7A530A79-942B-4863-8010-101673DD60DB}" v="3" dt="2023-04-17T16:04:57.497"/>
    <p1510:client id="{964FE9DE-AB07-4123-8491-C248CEF52F38}" v="29" dt="2023-04-21T18:34:06.690"/>
    <p1510:client id="{E8DA8AB6-29AB-4E2B-ACBA-390B98253AF0}" v="2" dt="2023-04-14T20:04:10.182"/>
  </p1510:revLst>
</p1510:revInfo>
</file>

<file path=ppt/tableStyles.xml><?xml version="1.0" encoding="utf-8"?>
<a:tblStyleLst xmlns:a="http://schemas.openxmlformats.org/drawingml/2006/main" def="{16A299CF-C680-4D44-A448-CC42B6D110BA}">
  <a:tblStyle styleId="{16A299CF-C680-4D44-A448-CC42B6D110B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73" autoAdjust="0"/>
    <p:restoredTop sz="59598" autoAdjust="0"/>
  </p:normalViewPr>
  <p:slideViewPr>
    <p:cSldViewPr snapToGrid="0">
      <p:cViewPr varScale="1">
        <p:scale>
          <a:sx n="86" d="100"/>
          <a:sy n="86" d="100"/>
        </p:scale>
        <p:origin x="1998" y="84"/>
      </p:cViewPr>
      <p:guideLst/>
    </p:cSldViewPr>
  </p:slideViewPr>
  <p:notesTextViewPr>
    <p:cViewPr>
      <p:scale>
        <a:sx n="1" d="1"/>
        <a:sy n="1" d="1"/>
      </p:scale>
      <p:origin x="0" y="0"/>
    </p:cViewPr>
  </p:notesTextViewPr>
  <p:notesViewPr>
    <p:cSldViewPr snapToGrid="0">
      <p:cViewPr>
        <p:scale>
          <a:sx n="100" d="100"/>
          <a:sy n="100" d="100"/>
        </p:scale>
        <p:origin x="58" y="-221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dn2.webdamdb.com/md_MM1E3SKINz14.jpg.pdf?v=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45217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ja-JP" sz="1200" b="0" i="0" dirty="0">
                <a:solidFill>
                  <a:srgbClr val="000000"/>
                </a:solidFill>
                <a:effectLst/>
                <a:latin typeface="Calibri" panose="020F0502020204030204" pitchFamily="34" charset="0"/>
                <a:cs typeface="Calibri" panose="020F0502020204030204" pitchFamily="34" charset="0"/>
              </a:rPr>
              <a:t>レオクラブが結成される時、レオとレオクラブ顧問は世界をより良い場所にしている青少年のグローバルファミリーに加わることになる。 </a:t>
            </a:r>
          </a:p>
          <a:p>
            <a:pPr algn="l" rtl="0" fontAlgn="base">
              <a:buFont typeface="Arial" panose="020B0604020202020204" pitchFamily="34" charset="0"/>
              <a:buChar char="•"/>
            </a:pPr>
            <a:r>
              <a:rPr lang="ja-JP" altLang="en-US" sz="1200" b="0" i="0" dirty="0">
                <a:solidFill>
                  <a:srgbClr val="000000"/>
                </a:solidFill>
                <a:effectLst/>
                <a:latin typeface="Calibri" panose="020F0502020204030204" pitchFamily="34" charset="0"/>
                <a:cs typeface="Calibri" panose="020F0502020204030204" pitchFamily="34" charset="0"/>
              </a:rPr>
              <a:t>レオクラブのスポンサーになることはライオンズにとって、若いリーダーに助言と力を与え、地域社会奉仕への志を育む機会となる。同時に、会員を活気づけて参加させ続けることができる！</a:t>
            </a:r>
            <a:endParaRPr lang="en-US" altLang="ja-JP" sz="1200" b="0" i="0" dirty="0">
              <a:solidFill>
                <a:srgbClr val="000000"/>
              </a:solidFill>
              <a:effectLst/>
              <a:latin typeface="Calibri" panose="020F0502020204030204" pitchFamily="34" charset="0"/>
              <a:cs typeface="Calibri" panose="020F0502020204030204" pitchFamily="34" charset="0"/>
            </a:endParaRPr>
          </a:p>
          <a:p>
            <a:pPr algn="l" rtl="0" fontAlgn="base">
              <a:buFont typeface="Arial" panose="020B0604020202020204" pitchFamily="34" charset="0"/>
              <a:buChar char="•"/>
            </a:pPr>
            <a:r>
              <a:rPr lang="ja-JP" sz="1200" b="0" i="0" dirty="0">
                <a:solidFill>
                  <a:srgbClr val="000000"/>
                </a:solidFill>
                <a:effectLst/>
                <a:latin typeface="Calibri" panose="020F0502020204030204" pitchFamily="34" charset="0"/>
                <a:cs typeface="Calibri" panose="020F0502020204030204" pitchFamily="34" charset="0"/>
              </a:rPr>
              <a:t>今日のリーダーが明日の世界を築く。 </a:t>
            </a:r>
          </a:p>
          <a:p>
            <a:pPr algn="l" rtl="0" fontAlgn="base">
              <a:buFont typeface="Arial" panose="020B0604020202020204" pitchFamily="34" charset="0"/>
              <a:buChar char="•"/>
            </a:pPr>
            <a:r>
              <a:rPr lang="ja-JP" sz="1200" b="0" i="0" dirty="0">
                <a:solidFill>
                  <a:srgbClr val="000000"/>
                </a:solidFill>
                <a:effectLst/>
                <a:latin typeface="Calibri" panose="020F0502020204030204" pitchFamily="34" charset="0"/>
                <a:cs typeface="Calibri" panose="020F0502020204030204" pitchFamily="34" charset="0"/>
              </a:rPr>
              <a:t>レオクラブを組織することは、ライオンズにとって各地域社会の青少年と交流する機会となる。レオはライオンズと情熱を分かち合い、ライオンズクラブの取り組みに力を注ぐ。レオを会員候補としてとらえることは、各地域社会におけるライオンズの将来を確かなもの</a:t>
            </a:r>
            <a:r>
              <a:rPr lang="ja-JP" altLang="en-US" sz="1200" b="0" i="0" dirty="0">
                <a:solidFill>
                  <a:srgbClr val="000000"/>
                </a:solidFill>
                <a:effectLst/>
                <a:latin typeface="Calibri" panose="020F0502020204030204" pitchFamily="34" charset="0"/>
                <a:cs typeface="Calibri" panose="020F0502020204030204" pitchFamily="34" charset="0"/>
              </a:rPr>
              <a:t>に</a:t>
            </a:r>
            <a:r>
              <a:rPr lang="ja-JP" sz="1200" b="0" i="0" dirty="0">
                <a:solidFill>
                  <a:srgbClr val="000000"/>
                </a:solidFill>
                <a:effectLst/>
                <a:latin typeface="Calibri" panose="020F0502020204030204" pitchFamily="34" charset="0"/>
                <a:cs typeface="Calibri" panose="020F0502020204030204" pitchFamily="34" charset="0"/>
              </a:rPr>
              <a:t>する効果的な方法になる。</a:t>
            </a:r>
          </a:p>
          <a:p>
            <a:pPr algn="l" rtl="0" fontAlgn="base">
              <a:buFont typeface="Arial" panose="020B0604020202020204" pitchFamily="34" charset="0"/>
              <a:buChar char="•"/>
            </a:pPr>
            <a:r>
              <a:rPr lang="ja-JP" sz="1200" b="0" i="0" dirty="0">
                <a:solidFill>
                  <a:srgbClr val="000000"/>
                </a:solidFill>
                <a:effectLst/>
                <a:latin typeface="Calibri" panose="020F0502020204030204" pitchFamily="34" charset="0"/>
                <a:cs typeface="Calibri" panose="020F0502020204030204" pitchFamily="34" charset="0"/>
              </a:rPr>
              <a:t>KIU（希望の滴）レオクラブでは、ライオンズの貴重な助言によって、</a:t>
            </a:r>
            <a:r>
              <a:rPr lang="ja-JP" altLang="en-US" sz="1200" b="0" i="0" dirty="0">
                <a:solidFill>
                  <a:srgbClr val="000000"/>
                </a:solidFill>
                <a:effectLst/>
                <a:latin typeface="Calibri" panose="020F0502020204030204" pitchFamily="34" charset="0"/>
                <a:cs typeface="Calibri" panose="020F0502020204030204" pitchFamily="34" charset="0"/>
              </a:rPr>
              <a:t>レオが</a:t>
            </a:r>
            <a:r>
              <a:rPr lang="ja-JP" sz="1200" b="0" i="0" dirty="0">
                <a:solidFill>
                  <a:srgbClr val="000000"/>
                </a:solidFill>
                <a:effectLst/>
                <a:latin typeface="Calibri" panose="020F0502020204030204" pitchFamily="34" charset="0"/>
                <a:cs typeface="Calibri" panose="020F0502020204030204" pitchFamily="34" charset="0"/>
              </a:rPr>
              <a:t>社会のためにできること</a:t>
            </a:r>
            <a:r>
              <a:rPr lang="ja-JP" altLang="en-US" sz="1200" b="0" i="0" dirty="0">
                <a:solidFill>
                  <a:srgbClr val="000000"/>
                </a:solidFill>
                <a:effectLst/>
                <a:latin typeface="Calibri" panose="020F0502020204030204" pitchFamily="34" charset="0"/>
                <a:cs typeface="Calibri" panose="020F0502020204030204" pitchFamily="34" charset="0"/>
              </a:rPr>
              <a:t>や</a:t>
            </a:r>
            <a:r>
              <a:rPr lang="ja-JP" sz="1200" b="0" i="0" dirty="0">
                <a:solidFill>
                  <a:srgbClr val="000000"/>
                </a:solidFill>
                <a:effectLst/>
                <a:latin typeface="Calibri" panose="020F0502020204030204" pitchFamily="34" charset="0"/>
                <a:cs typeface="Calibri" panose="020F0502020204030204" pitchFamily="34" charset="0"/>
              </a:rPr>
              <a:t>、リーダーシップのあり方を改善する方法を見極める道が開かれた。</a:t>
            </a:r>
          </a:p>
          <a:p>
            <a:pPr algn="l" rtl="0" fontAlgn="base">
              <a:buFont typeface="Arial" panose="020B0604020202020204" pitchFamily="34" charset="0"/>
              <a:buChar char="•"/>
            </a:pPr>
            <a:r>
              <a:rPr lang="ja-JP" sz="1200" b="0" i="0" dirty="0">
                <a:solidFill>
                  <a:srgbClr val="000000"/>
                </a:solidFill>
                <a:effectLst/>
                <a:latin typeface="Calibri" panose="020F0502020204030204" pitchFamily="34" charset="0"/>
                <a:cs typeface="Calibri" panose="020F0502020204030204" pitchFamily="34" charset="0"/>
              </a:rPr>
              <a:t>人脈を広げる</a:t>
            </a:r>
          </a:p>
          <a:p>
            <a:pPr algn="l" rtl="0" fontAlgn="base">
              <a:buFont typeface="Arial" panose="020B0604020202020204" pitchFamily="34" charset="0"/>
              <a:buChar char="•"/>
            </a:pPr>
            <a:r>
              <a:rPr lang="ja-JP" sz="1200" b="0" i="0" dirty="0">
                <a:solidFill>
                  <a:srgbClr val="000000"/>
                </a:solidFill>
                <a:effectLst/>
                <a:latin typeface="Calibri" panose="020F0502020204030204" pitchFamily="34" charset="0"/>
                <a:cs typeface="Calibri" panose="020F0502020204030204" pitchFamily="34" charset="0"/>
              </a:rPr>
              <a:t>リーダーシップ・スキル – 青少年</a:t>
            </a:r>
            <a:r>
              <a:rPr lang="ja-JP" altLang="en-US" sz="1200" b="0" i="0" dirty="0">
                <a:solidFill>
                  <a:srgbClr val="000000"/>
                </a:solidFill>
                <a:effectLst/>
                <a:latin typeface="Calibri" panose="020F0502020204030204" pitchFamily="34" charset="0"/>
                <a:cs typeface="Calibri" panose="020F0502020204030204" pitchFamily="34" charset="0"/>
              </a:rPr>
              <a:t>のリーダーになる</a:t>
            </a:r>
            <a:endParaRPr lang="ja-JP" sz="1200" b="0" i="0" dirty="0">
              <a:solidFill>
                <a:srgbClr val="000000"/>
              </a:solidFill>
              <a:effectLst/>
              <a:latin typeface="Calibri" panose="020F0502020204030204" pitchFamily="34" charset="0"/>
              <a:cs typeface="Calibri" panose="020F0502020204030204" pitchFamily="34" charset="0"/>
            </a:endParaRPr>
          </a:p>
          <a:p>
            <a:pPr algn="l" rtl="0" fontAlgn="base">
              <a:buFont typeface="Arial" panose="020B0604020202020204" pitchFamily="34" charset="0"/>
              <a:buChar char="•"/>
            </a:pPr>
            <a:r>
              <a:rPr lang="ja-JP" sz="1200" b="0" i="0" dirty="0">
                <a:solidFill>
                  <a:srgbClr val="000000"/>
                </a:solidFill>
                <a:effectLst/>
                <a:latin typeface="Calibri" panose="020F0502020204030204" pitchFamily="34" charset="0"/>
                <a:cs typeface="Calibri" panose="020F0502020204030204" pitchFamily="34" charset="0"/>
              </a:rPr>
              <a:t>青少年に投資する</a:t>
            </a:r>
          </a:p>
          <a:p>
            <a:pPr algn="l" rtl="0" fontAlgn="base">
              <a:buFont typeface="Arial" panose="020B0604020202020204" pitchFamily="34" charset="0"/>
              <a:buChar char="•"/>
            </a:pPr>
            <a:r>
              <a:rPr lang="ja-JP" sz="1200" b="0" i="0" dirty="0">
                <a:solidFill>
                  <a:srgbClr val="000000"/>
                </a:solidFill>
                <a:effectLst/>
                <a:latin typeface="Calibri" panose="020F0502020204030204" pitchFamily="34" charset="0"/>
                <a:cs typeface="Calibri" panose="020F0502020204030204" pitchFamily="34" charset="0"/>
              </a:rPr>
              <a:t>青少年から学ぶ</a:t>
            </a:r>
          </a:p>
          <a:p>
            <a:pPr algn="l" rtl="0" fontAlgn="base">
              <a:buFont typeface="Arial" panose="020B0604020202020204" pitchFamily="34" charset="0"/>
              <a:buChar char="•"/>
            </a:pPr>
            <a:r>
              <a:rPr lang="ja-JP" sz="1200" b="0" i="0" dirty="0">
                <a:solidFill>
                  <a:srgbClr val="000000"/>
                </a:solidFill>
                <a:effectLst/>
                <a:latin typeface="Calibri" panose="020F0502020204030204" pitchFamily="34" charset="0"/>
                <a:cs typeface="Calibri" panose="020F0502020204030204" pitchFamily="34" charset="0"/>
              </a:rPr>
              <a:t>若手会員 – その家族を呼び込む</a:t>
            </a:r>
          </a:p>
          <a:p>
            <a:pPr algn="l" rtl="0" fontAlgn="base">
              <a:buFont typeface="Arial" panose="020B0604020202020204" pitchFamily="34" charset="0"/>
              <a:buChar char="•"/>
            </a:pPr>
            <a:r>
              <a:rPr lang="ja-JP" sz="1200" b="0" i="0" dirty="0">
                <a:solidFill>
                  <a:srgbClr val="000000"/>
                </a:solidFill>
                <a:effectLst/>
                <a:latin typeface="Calibri" panose="020F0502020204030204" pitchFamily="34" charset="0"/>
                <a:cs typeface="Calibri" panose="020F0502020204030204" pitchFamily="34" charset="0"/>
              </a:rPr>
              <a:t>地域社会に浸透する</a:t>
            </a:r>
          </a:p>
        </p:txBody>
      </p:sp>
    </p:spTree>
    <p:extLst>
      <p:ext uri="{BB962C8B-B14F-4D97-AF65-F5344CB8AC3E}">
        <p14:creationId xmlns:p14="http://schemas.microsoft.com/office/powerpoint/2010/main" val="3918571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3073481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buFont typeface="+mj-lt"/>
              <a:buAutoNum type="arabicPeriod"/>
            </a:pPr>
            <a:r>
              <a:rPr lang="ja-JP" sz="1200" dirty="0">
                <a:latin typeface="Calibri" panose="020F0502020204030204" pitchFamily="34" charset="0"/>
                <a:ea typeface="ＭＳ 明朝" panose="02020609040205080304" pitchFamily="17" charset="-128"/>
                <a:cs typeface="Calibri" panose="020F0502020204030204" pitchFamily="34" charset="0"/>
              </a:rPr>
              <a:t>レオクラブはライオンズクラブがスポンサーになって結成されるため、ライオンズクラブはまず、レオクラブを結成するかを決定する必要がある。 </a:t>
            </a:r>
          </a:p>
          <a:p>
            <a:pPr fontAlgn="base">
              <a:buFont typeface="+mj-lt"/>
              <a:buAutoNum type="arabicPeriod"/>
            </a:pPr>
            <a:r>
              <a:rPr lang="ja-JP" sz="1200" dirty="0">
                <a:latin typeface="Calibri" panose="020F0502020204030204" pitchFamily="34" charset="0"/>
                <a:ea typeface="ＭＳ 明朝" panose="02020609040205080304" pitchFamily="17" charset="-128"/>
                <a:cs typeface="Calibri" panose="020F0502020204030204" pitchFamily="34" charset="0"/>
              </a:rPr>
              <a:t>レオクラブ顧問を決定する – 青少年と協力し、彼らがリーダーとして成長できるよう支援したいと願っているライオンが適任。すべての会合に出席し、メンバーを支援する必要がある。</a:t>
            </a:r>
          </a:p>
          <a:p>
            <a:pPr algn="l">
              <a:buAutoNum type="arabicPeriod"/>
            </a:pPr>
            <a:r>
              <a:rPr lang="ja-JP"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枠組みを設定する – アルファかオメガか、学校基盤か地域基盤か </a:t>
            </a:r>
          </a:p>
          <a:p>
            <a:pPr algn="l" rtl="0" fontAlgn="base">
              <a:buFont typeface="+mj-lt"/>
              <a:buAutoNum type="arabicPeriod"/>
            </a:pPr>
            <a:r>
              <a:rPr lang="ja-JP"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レオ候補を特定</a:t>
            </a:r>
            <a:r>
              <a:rPr lang="ja-JP" altLang="en-US"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する</a:t>
            </a:r>
            <a:r>
              <a:rPr lang="ja-JP"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 - 学校、大学、短大、教会、青少年団体、友人や親類等にレオ候補の名前を挙げてもらう。</a:t>
            </a:r>
          </a:p>
          <a:p>
            <a:pPr algn="l" rtl="0" fontAlgn="base">
              <a:buFont typeface="+mj-lt"/>
              <a:buAutoNum type="arabicPeriod" startAt="3"/>
            </a:pPr>
            <a:r>
              <a:rPr lang="ja-JP"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候補を説明会に招待する。 </a:t>
            </a:r>
          </a:p>
          <a:p>
            <a:pPr algn="l" rtl="0" fontAlgn="base">
              <a:buFont typeface="+mj-lt"/>
              <a:buAutoNum type="arabicPeriod" startAt="4"/>
            </a:pPr>
            <a:r>
              <a:rPr lang="ja-JP"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結成会議を開催する -</a:t>
            </a:r>
            <a:r>
              <a:rPr lang="en-US" altLang="ja-JP"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 </a:t>
            </a:r>
            <a:r>
              <a:rPr lang="ja-JP" altLang="ja-JP"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レオクラブ結成会議を企画する</a:t>
            </a:r>
            <a:r>
              <a:rPr lang="ja-JP" altLang="en-US"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。この会議では、</a:t>
            </a:r>
            <a:r>
              <a:rPr lang="ja-JP"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レオクラブ役員</a:t>
            </a:r>
            <a:r>
              <a:rPr lang="ja-JP" altLang="en-US"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を選び</a:t>
            </a:r>
            <a:r>
              <a:rPr lang="ja-JP"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、可能な事業</a:t>
            </a:r>
            <a:r>
              <a:rPr lang="ja-JP" altLang="en-US"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について</a:t>
            </a:r>
            <a:r>
              <a:rPr lang="ja-JP"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検討</a:t>
            </a:r>
            <a:r>
              <a:rPr lang="ja-JP" altLang="en-US"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し</a:t>
            </a:r>
            <a:r>
              <a:rPr lang="ja-JP"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a:t>
            </a:r>
            <a:r>
              <a:rPr lang="ja-JP" sz="1200" b="1" i="0" u="none" strike="noStrike" dirty="0">
                <a:solidFill>
                  <a:srgbClr val="0A3DAB"/>
                </a:solidFill>
                <a:effectLst/>
                <a:latin typeface="Calibri" panose="020F0502020204030204" pitchFamily="34" charset="0"/>
                <a:ea typeface="ＭＳ 明朝" panose="02020609040205080304" pitchFamily="17" charset="-128"/>
                <a:cs typeface="Calibri" panose="020F0502020204030204" pitchFamily="34" charset="0"/>
                <a:hlinkClick r:id="rId3"/>
              </a:rPr>
              <a:t>レオクラブ会則及び付則</a:t>
            </a:r>
            <a:r>
              <a:rPr lang="ja-JP" altLang="en-US" sz="1200" b="0" i="0" u="none" strike="noStrike"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を受け入れ</a:t>
            </a:r>
            <a:r>
              <a:rPr lang="ja-JP"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、クラブ例会の会場と日時</a:t>
            </a:r>
            <a:r>
              <a:rPr lang="ja-JP" altLang="en-US"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を</a:t>
            </a:r>
            <a:r>
              <a:rPr lang="ja-JP"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決定</a:t>
            </a:r>
            <a:r>
              <a:rPr lang="ja-JP" altLang="en-US"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する</a:t>
            </a:r>
            <a:r>
              <a:rPr lang="ja-JP"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a:t>
            </a:r>
          </a:p>
          <a:p>
            <a:pPr fontAlgn="base">
              <a:buFont typeface="+mj-lt"/>
              <a:buAutoNum type="arabicPeriod" startAt="5"/>
            </a:pPr>
            <a:r>
              <a:rPr lang="ja-JP" sz="1200" dirty="0">
                <a:latin typeface="Calibri" panose="020F0502020204030204" pitchFamily="34" charset="0"/>
                <a:ea typeface="ＭＳ 明朝" panose="02020609040205080304" pitchFamily="17" charset="-128"/>
                <a:cs typeface="Calibri" panose="020F0502020204030204" pitchFamily="34" charset="0"/>
              </a:rPr>
              <a:t>必要な事務処理を終える- 新クラブの結成に役立つ結成キットは国際本部に注文できる。</a:t>
            </a:r>
            <a:r>
              <a:rPr lang="ja-JP" altLang="en-US" sz="1200" dirty="0">
                <a:latin typeface="Calibri" panose="020F0502020204030204" pitchFamily="34" charset="0"/>
                <a:ea typeface="ＭＳ 明朝" panose="02020609040205080304" pitchFamily="17" charset="-128"/>
                <a:cs typeface="Calibri" panose="020F0502020204030204" pitchFamily="34" charset="0"/>
              </a:rPr>
              <a:t>入会・結成関連の申込書や書式</a:t>
            </a:r>
            <a:r>
              <a:rPr lang="ja-JP" sz="1200" dirty="0">
                <a:latin typeface="Calibri" panose="020F0502020204030204" pitchFamily="34" charset="0"/>
                <a:ea typeface="ＭＳ 明朝" panose="02020609040205080304" pitchFamily="17" charset="-128"/>
                <a:cs typeface="Calibri" panose="020F0502020204030204" pitchFamily="34" charset="0"/>
              </a:rPr>
              <a:t>はウェブサイトにも掲載されている。</a:t>
            </a:r>
          </a:p>
          <a:p>
            <a:pPr algn="l" rtl="0" fontAlgn="base">
              <a:buFont typeface="+mj-lt"/>
              <a:buAutoNum type="arabicPeriod" startAt="6"/>
            </a:pPr>
            <a:r>
              <a:rPr lang="ja-JP"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就任式を企画する</a:t>
            </a:r>
            <a:r>
              <a:rPr lang="ja-JP" altLang="en-US" sz="1200" dirty="0">
                <a:latin typeface="Calibri" panose="020F0502020204030204" pitchFamily="34" charset="0"/>
                <a:ea typeface="ＭＳ 明朝" panose="02020609040205080304" pitchFamily="17" charset="-128"/>
                <a:cs typeface="Calibri" panose="020F0502020204030204" pitchFamily="34" charset="0"/>
              </a:rPr>
              <a:t>。</a:t>
            </a:r>
            <a:endParaRPr lang="ja-JP"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endParaRPr>
          </a:p>
          <a:p>
            <a:pPr algn="l" rtl="0" fontAlgn="base">
              <a:buFont typeface="+mj-lt"/>
              <a:buAutoNum type="arabicPeriod" startAt="6"/>
            </a:pPr>
            <a:r>
              <a:rPr lang="ja-JP"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必要な支払いを済ませる。</a:t>
            </a:r>
          </a:p>
        </p:txBody>
      </p:sp>
    </p:spTree>
    <p:extLst>
      <p:ext uri="{BB962C8B-B14F-4D97-AF65-F5344CB8AC3E}">
        <p14:creationId xmlns:p14="http://schemas.microsoft.com/office/powerpoint/2010/main" val="2382970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lgn="l" rtl="0" fontAlgn="base">
              <a:buFont typeface="+mj-lt"/>
              <a:buNone/>
            </a:pPr>
            <a:endParaRPr lang="en-US" sz="1800" b="0" i="0" dirty="0">
              <a:solidFill>
                <a:srgbClr val="000000"/>
              </a:solidFill>
              <a:effectLst/>
              <a:latin typeface="Calibri"/>
              <a:cs typeface="Calibri"/>
            </a:endParaRPr>
          </a:p>
        </p:txBody>
      </p:sp>
    </p:spTree>
    <p:extLst>
      <p:ext uri="{BB962C8B-B14F-4D97-AF65-F5344CB8AC3E}">
        <p14:creationId xmlns:p14="http://schemas.microsoft.com/office/powerpoint/2010/main" val="1599278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ja-JP" altLang="en-US" dirty="0">
                <a:latin typeface="Calibri" panose="020F0502020204030204" pitchFamily="34" charset="0"/>
                <a:ea typeface="ＭＳ 明朝" panose="02020609040205080304" pitchFamily="17" charset="-128"/>
                <a:cs typeface="Calibri" panose="020F0502020204030204" pitchFamily="34" charset="0"/>
              </a:rPr>
              <a:t>このビデオでは、実在する世界中のレオがレオとしての体験を分かち合っています。</a:t>
            </a:r>
            <a:endParaRPr lang="ja-JP" dirty="0">
              <a:latin typeface="Calibri" panose="020F0502020204030204" pitchFamily="34" charset="0"/>
              <a:ea typeface="ＭＳ 明朝" panose="02020609040205080304" pitchFamily="17" charset="-128"/>
              <a:cs typeface="Calibri" panose="020F0502020204030204" pitchFamily="34" charset="0"/>
            </a:endParaRPr>
          </a:p>
        </p:txBody>
      </p:sp>
    </p:spTree>
    <p:extLst>
      <p:ext uri="{BB962C8B-B14F-4D97-AF65-F5344CB8AC3E}">
        <p14:creationId xmlns:p14="http://schemas.microsoft.com/office/powerpoint/2010/main" val="1780016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45207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e714f982d_2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e714f982d_2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dirty="0">
                <a:solidFill>
                  <a:schemeClr val="tx1"/>
                </a:solidFill>
                <a:latin typeface="Calibri" panose="020F0502020204030204" pitchFamily="34" charset="0"/>
                <a:ea typeface="ＭＳ 明朝" panose="02020609040205080304" pitchFamily="17" charset="-128"/>
                <a:cs typeface="Calibri" panose="020F0502020204030204" pitchFamily="34" charset="0"/>
              </a:rPr>
              <a:t>1957年に確立されたレオクラブ・プログラムは青少年に、個人的成長、指導力育成研修、地域社会奉仕の機会を提供しています。</a:t>
            </a:r>
            <a:r>
              <a:rPr lang="ja-JP" altLang="en-US" dirty="0">
                <a:solidFill>
                  <a:schemeClr val="tx1"/>
                </a:solidFill>
                <a:latin typeface="Calibri" panose="020F0502020204030204" pitchFamily="34" charset="0"/>
                <a:ea typeface="ＭＳ 明朝" panose="02020609040205080304" pitchFamily="17" charset="-128"/>
                <a:cs typeface="Calibri" panose="020F0502020204030204" pitchFamily="34" charset="0"/>
              </a:rPr>
              <a:t>このプログラムの狙いは、奉仕事業に積極的に参加することで各地域社会にプラスのインパクトを及ぼすよう、</a:t>
            </a:r>
            <a:r>
              <a:rPr lang="en-US" altLang="ja-JP" dirty="0">
                <a:solidFill>
                  <a:schemeClr val="tx1"/>
                </a:solidFill>
                <a:latin typeface="Calibri" panose="020F0502020204030204" pitchFamily="34" charset="0"/>
                <a:ea typeface="ＭＳ 明朝" panose="02020609040205080304" pitchFamily="17" charset="-128"/>
                <a:cs typeface="Calibri" panose="020F0502020204030204" pitchFamily="34" charset="0"/>
              </a:rPr>
              <a:t>13</a:t>
            </a:r>
            <a:r>
              <a:rPr lang="ja-JP" altLang="en-US" dirty="0">
                <a:solidFill>
                  <a:schemeClr val="tx1"/>
                </a:solidFill>
                <a:latin typeface="Calibri" panose="020F0502020204030204" pitchFamily="34" charset="0"/>
                <a:ea typeface="ＭＳ 明朝" panose="02020609040205080304" pitchFamily="17" charset="-128"/>
                <a:cs typeface="Calibri" panose="020F0502020204030204" pitchFamily="34" charset="0"/>
              </a:rPr>
              <a:t>歳から</a:t>
            </a:r>
            <a:r>
              <a:rPr lang="en-US" altLang="ja-JP" dirty="0">
                <a:solidFill>
                  <a:schemeClr val="tx1"/>
                </a:solidFill>
                <a:latin typeface="Calibri" panose="020F0502020204030204" pitchFamily="34" charset="0"/>
                <a:ea typeface="ＭＳ 明朝" panose="02020609040205080304" pitchFamily="17" charset="-128"/>
                <a:cs typeface="Calibri" panose="020F0502020204030204" pitchFamily="34" charset="0"/>
              </a:rPr>
              <a:t>30</a:t>
            </a:r>
            <a:r>
              <a:rPr lang="ja-JP" altLang="en-US" dirty="0">
                <a:solidFill>
                  <a:schemeClr val="tx1"/>
                </a:solidFill>
                <a:latin typeface="Calibri" panose="020F0502020204030204" pitchFamily="34" charset="0"/>
                <a:ea typeface="ＭＳ 明朝" panose="02020609040205080304" pitchFamily="17" charset="-128"/>
                <a:cs typeface="Calibri" panose="020F0502020204030204" pitchFamily="34" charset="0"/>
              </a:rPr>
              <a:t>歳までの若い人々に奨励することです。</a:t>
            </a:r>
            <a:endParaRPr lang="ja-JP" dirty="0">
              <a:solidFill>
                <a:schemeClr val="tx1"/>
              </a:solidFill>
              <a:latin typeface="Calibri" panose="020F0502020204030204" pitchFamily="34" charset="0"/>
              <a:ea typeface="ＭＳ 明朝" panose="02020609040205080304" pitchFamily="17" charset="-128"/>
              <a:cs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ja-JP"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レオクラブは、ライオンズクラブ国際協会の最年少のメンバーが集う場であり、その洞察力と行動力は、ライオンズ・インターナショナルの使命を推進していくために欠かせません。 </a:t>
            </a:r>
          </a:p>
        </p:txBody>
      </p:sp>
    </p:spTree>
    <p:extLst>
      <p:ext uri="{BB962C8B-B14F-4D97-AF65-F5344CB8AC3E}">
        <p14:creationId xmlns:p14="http://schemas.microsoft.com/office/powerpoint/2010/main" val="3165549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e714f982d_2_32:notes"/>
          <p:cNvSpPr txBox="1">
            <a:spLocks noGrp="1"/>
          </p:cNvSpPr>
          <p:nvPr>
            <p:ph type="body" idx="1"/>
          </p:nvPr>
        </p:nvSpPr>
        <p:spPr>
          <a:xfrm>
            <a:off x="685800" y="4343400"/>
            <a:ext cx="5389880" cy="120396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ja-JP" sz="1000" dirty="0">
                <a:latin typeface="Calibri" panose="020F0502020204030204" pitchFamily="34" charset="0"/>
                <a:ea typeface="ＭＳ 明朝" panose="02020609040205080304" pitchFamily="17" charset="-128"/>
                <a:cs typeface="Calibri" panose="020F0502020204030204" pitchFamily="34" charset="0"/>
              </a:rPr>
              <a:t>レオは12歳から30歳までの青少年です。レオクラブは、ライオンズ・インターナショナルを通して地域のライオンズクラブによるスポンサーを受けています。ライオンズ・インターナショナルは、世界中に140万人の会員を擁する世界最大の地域社会奉仕組織です。レオクラブ・プログラムは65年以上にわたって拡大を続けて</a:t>
            </a:r>
            <a:r>
              <a:rPr lang="ja-JP" altLang="en-US" sz="1000" dirty="0">
                <a:latin typeface="Calibri" panose="020F0502020204030204" pitchFamily="34" charset="0"/>
                <a:ea typeface="ＭＳ 明朝" panose="02020609040205080304" pitchFamily="17" charset="-128"/>
                <a:cs typeface="Calibri" panose="020F0502020204030204" pitchFamily="34" charset="0"/>
              </a:rPr>
              <a:t>きました。</a:t>
            </a:r>
            <a:r>
              <a:rPr lang="ja-JP" sz="1000" dirty="0">
                <a:latin typeface="Calibri" panose="020F0502020204030204" pitchFamily="34" charset="0"/>
                <a:ea typeface="ＭＳ 明朝" panose="02020609040205080304" pitchFamily="17" charset="-128"/>
                <a:cs typeface="Calibri" panose="020F0502020204030204" pitchFamily="34" charset="0"/>
              </a:rPr>
              <a:t>現在では世界中に7,800以上のレオクラブがあります。 </a:t>
            </a:r>
          </a:p>
        </p:txBody>
      </p:sp>
      <p:sp>
        <p:nvSpPr>
          <p:cNvPr id="153" name="Google Shape;153;g7e714f982d_2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e714f982d_2_32:notes"/>
          <p:cNvSpPr txBox="1">
            <a:spLocks noGrp="1"/>
          </p:cNvSpPr>
          <p:nvPr>
            <p:ph type="body" idx="1"/>
          </p:nvPr>
        </p:nvSpPr>
        <p:spPr>
          <a:xfrm>
            <a:off x="685800" y="4343400"/>
            <a:ext cx="5450840" cy="59436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ja-JP" sz="1000" dirty="0">
                <a:latin typeface="Calibri" panose="020F0502020204030204" pitchFamily="34" charset="0"/>
                <a:ea typeface="ＭＳ 明朝" panose="02020609040205080304" pitchFamily="17" charset="-128"/>
                <a:cs typeface="Calibri" panose="020F0502020204030204" pitchFamily="34" charset="0"/>
              </a:rPr>
              <a:t>レオは、各地域社会に貢献し、他者に奉仕したいと願う青少年です。 </a:t>
            </a:r>
          </a:p>
        </p:txBody>
      </p:sp>
      <p:sp>
        <p:nvSpPr>
          <p:cNvPr id="153" name="Google Shape;153;g7e714f982d_2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53838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sz="1000" dirty="0"/>
          </a:p>
        </p:txBody>
      </p:sp>
      <p:sp>
        <p:nvSpPr>
          <p:cNvPr id="130" name="Google Shape;13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ja-JP" dirty="0">
                <a:latin typeface="Calibri" panose="020F0502020204030204" pitchFamily="34" charset="0"/>
                <a:ea typeface="ＭＳ 明朝" panose="02020609040205080304" pitchFamily="17" charset="-128"/>
                <a:cs typeface="Calibri" panose="020F0502020204030204" pitchFamily="34" charset="0"/>
              </a:rPr>
              <a:t>12～30歳の青少年がレオクラブ・プログラムに参加したいと思うのはなぜでしょうか？ </a:t>
            </a:r>
          </a:p>
        </p:txBody>
      </p:sp>
    </p:spTree>
    <p:extLst>
      <p:ext uri="{BB962C8B-B14F-4D97-AF65-F5344CB8AC3E}">
        <p14:creationId xmlns:p14="http://schemas.microsoft.com/office/powerpoint/2010/main" val="2502391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lgn="l" rtl="0" fontAlgn="base">
              <a:buFont typeface="Arial" panose="020B0604020202020204" pitchFamily="34" charset="0"/>
              <a:buNone/>
            </a:pPr>
            <a:r>
              <a:rPr lang="ja-JP"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地域社会に貢献できる方法は数多くありますが、レオであることには奉仕</a:t>
            </a:r>
            <a:r>
              <a:rPr lang="ja-JP" altLang="en-US" sz="1200" dirty="0">
                <a:latin typeface="Calibri" panose="020F0502020204030204" pitchFamily="34" charset="0"/>
                <a:ea typeface="ＭＳ 明朝" panose="02020609040205080304" pitchFamily="17" charset="-128"/>
                <a:cs typeface="Calibri" panose="020F0502020204030204" pitchFamily="34" charset="0"/>
              </a:rPr>
              <a:t>以外にも</a:t>
            </a:r>
            <a:r>
              <a:rPr lang="ja-JP"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大きな意味があります。 </a:t>
            </a:r>
          </a:p>
          <a:p>
            <a:pPr algn="l" rtl="0" fontAlgn="base">
              <a:buFont typeface="Arial" panose="020B0604020202020204" pitchFamily="34" charset="0"/>
              <a:buChar char="•"/>
            </a:pPr>
            <a:r>
              <a:rPr lang="ja-JP"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レオクラブの結成を選択することは、個人として、またリーダーとして成長するために役立つ </a:t>
            </a:r>
          </a:p>
          <a:p>
            <a:pPr algn="l" rtl="0" fontAlgn="base">
              <a:buFont typeface="Arial" panose="020B0604020202020204" pitchFamily="34" charset="0"/>
              <a:buChar char="•"/>
            </a:pPr>
            <a:r>
              <a:rPr lang="ja-JP"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自分の目的を探す </a:t>
            </a:r>
          </a:p>
          <a:p>
            <a:pPr algn="l" rtl="0" fontAlgn="base">
              <a:buFont typeface="Arial" panose="020B0604020202020204" pitchFamily="34" charset="0"/>
              <a:buChar char="•"/>
            </a:pPr>
            <a:r>
              <a:rPr lang="ja-JP"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レオクラブを結成すれば</a:t>
            </a:r>
            <a:r>
              <a:rPr lang="ja-JP" altLang="en-US"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a:t>
            </a:r>
            <a:r>
              <a:rPr lang="ja-JP"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レオ</a:t>
            </a:r>
            <a:r>
              <a:rPr lang="ja-JP" altLang="en-US"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には</a:t>
            </a:r>
            <a:r>
              <a:rPr lang="ja-JP"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a:t>
            </a:r>
            <a:r>
              <a:rPr lang="ja-JP" altLang="en-US"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ライオンズ</a:t>
            </a:r>
            <a:r>
              <a:rPr lang="ja-JP"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にも！）</a:t>
            </a:r>
            <a:r>
              <a:rPr lang="ja-JP" altLang="en-US"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無数の機会が訪れる。</a:t>
            </a:r>
            <a:r>
              <a:rPr lang="ja-JP"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重要なライフスキルを養うことから、地域社会に変化をもたらすこと、志を同じくする人々との生涯にわたるつながりを築くことに至るまで。 </a:t>
            </a:r>
          </a:p>
          <a:p>
            <a:pPr marL="457200" marR="0" lvl="0" indent="-317500" algn="l" defTabSz="914400" rtl="0" eaLnBrk="1" fontAlgn="base"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ja-JP"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リーダーシップ・スキル – 指導力育成研修、役職</a:t>
            </a:r>
            <a:r>
              <a:rPr lang="ja-JP" altLang="en-US"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への就任</a:t>
            </a:r>
            <a:r>
              <a:rPr lang="ja-JP"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、行事/事業の企画 </a:t>
            </a:r>
          </a:p>
          <a:p>
            <a:pPr algn="l" rtl="0" fontAlgn="base">
              <a:buFont typeface="Arial" panose="020B0604020202020204" pitchFamily="34" charset="0"/>
              <a:buChar char="•"/>
            </a:pPr>
            <a:r>
              <a:rPr lang="ja-JP" altLang="en-US"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レオの言葉</a:t>
            </a:r>
            <a:r>
              <a:rPr lang="ja-JP"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：「私たちはレオとして過ごす中で、自分のアイディアを現実に変えています。人々はそれを評価してくれます。」 </a:t>
            </a:r>
          </a:p>
          <a:p>
            <a:pPr algn="l" rtl="0" fontAlgn="base">
              <a:buFont typeface="Arial" panose="020B0604020202020204" pitchFamily="34" charset="0"/>
              <a:buChar char="•"/>
            </a:pPr>
            <a:r>
              <a:rPr lang="ja-JP" altLang="en-US"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レオは奉仕</a:t>
            </a:r>
            <a:r>
              <a:rPr lang="ja-JP" altLang="en-US" sz="1200" dirty="0">
                <a:latin typeface="Calibri" panose="020F0502020204030204" pitchFamily="34" charset="0"/>
                <a:ea typeface="ＭＳ 明朝" panose="02020609040205080304" pitchFamily="17" charset="-128"/>
                <a:cs typeface="Calibri" panose="020F0502020204030204" pitchFamily="34" charset="0"/>
              </a:rPr>
              <a:t>の楽しさに</a:t>
            </a:r>
            <a:r>
              <a:rPr lang="ja-JP" altLang="en-US"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驚きを感じる。</a:t>
            </a:r>
            <a:r>
              <a:rPr lang="ja-JP"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カトラーオロシ・レオクラブのレオの言葉：「これが奉仕だなんて</a:t>
            </a:r>
            <a:r>
              <a:rPr lang="ja-JP" altLang="en-US" sz="1200" dirty="0">
                <a:latin typeface="Calibri" panose="020F0502020204030204" pitchFamily="34" charset="0"/>
                <a:ea typeface="ＭＳ 明朝" panose="02020609040205080304" pitchFamily="17" charset="-128"/>
                <a:cs typeface="Calibri" panose="020F0502020204030204" pitchFamily="34" charset="0"/>
              </a:rPr>
              <a:t>。今までも</a:t>
            </a:r>
            <a:r>
              <a:rPr lang="ja-JP"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人助けはしてきたけれど、これほど楽しくは</a:t>
            </a:r>
            <a:r>
              <a:rPr lang="ja-JP" altLang="en-US" sz="1200" dirty="0">
                <a:latin typeface="Calibri" panose="020F0502020204030204" pitchFamily="34" charset="0"/>
                <a:ea typeface="ＭＳ 明朝" panose="02020609040205080304" pitchFamily="17" charset="-128"/>
                <a:cs typeface="Calibri" panose="020F0502020204030204" pitchFamily="34" charset="0"/>
              </a:rPr>
              <a:t>ありませんした</a:t>
            </a:r>
            <a:r>
              <a:rPr lang="ja-JP"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  </a:t>
            </a:r>
          </a:p>
          <a:p>
            <a:pPr algn="l" rtl="0" fontAlgn="base">
              <a:buFont typeface="Arial" panose="020B0604020202020204" pitchFamily="34" charset="0"/>
              <a:buChar char="•"/>
            </a:pPr>
            <a:r>
              <a:rPr lang="ja-JP"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人脈作りとチーム作り </a:t>
            </a:r>
          </a:p>
          <a:p>
            <a:pPr algn="l" rtl="0" fontAlgn="base">
              <a:buFont typeface="Arial" panose="020B0604020202020204" pitchFamily="34" charset="0"/>
              <a:buChar char="•"/>
            </a:pPr>
            <a:r>
              <a:rPr lang="ja-JP" sz="1200"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奉仕</a:t>
            </a:r>
          </a:p>
        </p:txBody>
      </p:sp>
    </p:spTree>
    <p:extLst>
      <p:ext uri="{BB962C8B-B14F-4D97-AF65-F5344CB8AC3E}">
        <p14:creationId xmlns:p14="http://schemas.microsoft.com/office/powerpoint/2010/main" val="2633740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ja-JP" dirty="0">
                <a:latin typeface="Calibri" panose="020F0502020204030204" pitchFamily="34" charset="0"/>
                <a:ea typeface="ＭＳ 明朝" panose="02020609040205080304" pitchFamily="17" charset="-128"/>
                <a:cs typeface="Calibri" panose="020F0502020204030204" pitchFamily="34" charset="0"/>
              </a:rPr>
              <a:t>皆さんのライオンズクラブは、なぜレオクラブを結成すべきなのでしょうか？</a:t>
            </a:r>
            <a:r>
              <a:rPr lang="ja-JP" b="0" i="0" dirty="0">
                <a:solidFill>
                  <a:srgbClr val="000000"/>
                </a:solidFill>
                <a:effectLst/>
                <a:latin typeface="Calibri" panose="020F0502020204030204" pitchFamily="34" charset="0"/>
                <a:ea typeface="ＭＳ 明朝" panose="02020609040205080304" pitchFamily="17" charset="-128"/>
                <a:cs typeface="Calibri" panose="020F0502020204030204" pitchFamily="34" charset="0"/>
              </a:rPr>
              <a:t>レオクラブの結成によって、ライオンズが得るものは何でしょうか？</a:t>
            </a:r>
          </a:p>
        </p:txBody>
      </p:sp>
    </p:spTree>
    <p:extLst>
      <p:ext uri="{BB962C8B-B14F-4D97-AF65-F5344CB8AC3E}">
        <p14:creationId xmlns:p14="http://schemas.microsoft.com/office/powerpoint/2010/main" val="3971384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1119468" y="273844"/>
            <a:ext cx="55374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 name="Google Shape;22;p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 name="Google Shape;23;p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9" name="Google Shape;79;p12"/>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0" name="Google Shape;80;p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1">
  <p:cSld name="Title and Content">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3325100" y="1340075"/>
            <a:ext cx="2650200" cy="1612500"/>
          </a:xfrm>
          <a:prstGeom prst="rect">
            <a:avLst/>
          </a:prstGeom>
          <a:noFill/>
          <a:ln>
            <a:noFill/>
          </a:ln>
        </p:spPr>
        <p:txBody>
          <a:bodyPr spcFirstLastPara="1" wrap="square" lIns="91425" tIns="91425" rIns="91425" bIns="91425" anchor="ctr" anchorCtr="0">
            <a:normAutofit/>
          </a:bodyPr>
          <a:lstStyle>
            <a:lvl1pPr marR="0" lvl="0" algn="ctr"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9pPr>
          </a:lstStyle>
          <a:p>
            <a:endParaRPr/>
          </a:p>
        </p:txBody>
      </p:sp>
      <p:sp>
        <p:nvSpPr>
          <p:cNvPr id="85" name="Google Shape;85;p13"/>
          <p:cNvSpPr txBox="1">
            <a:spLocks noGrp="1"/>
          </p:cNvSpPr>
          <p:nvPr>
            <p:ph type="subTitle" idx="1"/>
          </p:nvPr>
        </p:nvSpPr>
        <p:spPr>
          <a:xfrm>
            <a:off x="3454075" y="2909450"/>
            <a:ext cx="2450700" cy="523200"/>
          </a:xfrm>
          <a:prstGeom prst="rect">
            <a:avLst/>
          </a:prstGeom>
          <a:noFill/>
          <a:ln>
            <a:noFill/>
          </a:ln>
        </p:spPr>
        <p:txBody>
          <a:bodyPr spcFirstLastPara="1" wrap="square" lIns="91425" tIns="91425" rIns="91425" bIns="91425" anchor="ctr" anchorCtr="0">
            <a:norm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Title Slide">
  <p:cSld name="4_Title Slide">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0" y="25735"/>
            <a:ext cx="9144000" cy="776400"/>
          </a:xfrm>
          <a:prstGeom prst="rect">
            <a:avLst/>
          </a:prstGeom>
          <a:noFill/>
          <a:ln>
            <a:noFill/>
          </a:ln>
        </p:spPr>
        <p:txBody>
          <a:bodyPr spcFirstLastPara="1" wrap="square" lIns="91425" tIns="91425" rIns="91425" bIns="91425" anchor="ctr" anchorCtr="0">
            <a:normAutofit/>
          </a:bodyPr>
          <a:lstStyle>
            <a:lvl1pPr marR="0" lvl="0" algn="ctr" rtl="0">
              <a:lnSpc>
                <a:spcPct val="100000"/>
              </a:lnSpc>
              <a:spcBef>
                <a:spcPts val="0"/>
              </a:spcBef>
              <a:spcAft>
                <a:spcPts val="0"/>
              </a:spcAft>
              <a:buClr>
                <a:srgbClr val="3F3F3F"/>
              </a:buClr>
              <a:buSzPts val="1400"/>
              <a:buFont typeface="Arial"/>
              <a:buNone/>
              <a:defRPr sz="3600" b="1" i="0" u="none" strike="noStrike" cap="none">
                <a:solidFill>
                  <a:srgbClr val="3F3F3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STER SLIDE - BLANK">
  <p:cSld name="MASTER SLIDE - BLANK">
    <p:bg>
      <p:bgPr>
        <a:solidFill>
          <a:schemeClr val="lt1"/>
        </a:solidFill>
        <a:effectLst/>
      </p:bgPr>
    </p:bg>
    <p:spTree>
      <p:nvGrpSpPr>
        <p:cNvPr id="1" name="Shape 9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 name="Google Shape;28;p4"/>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9" name="Google Shape;29;p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1119468" y="273844"/>
            <a:ext cx="55374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4" name="Google Shape;34;p5"/>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 name="Google Shape;35;p5"/>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 name="Google Shape;36;p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1" name="Google Shape;41;p6"/>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2" name="Google Shape;42;p6"/>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 name="Google Shape;43;p6"/>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4" name="Google Shape;44;p6"/>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5" name="Google Shape;45;p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1119468" y="273844"/>
            <a:ext cx="55374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0" name="Google Shape;50;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9" name="Google Shape;59;p9"/>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60" name="Google Shape;60;p9"/>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1" name="Google Shape;61;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6" name="Google Shape;66;p10"/>
          <p:cNvSpPr>
            <a:spLocks noGrp="1"/>
          </p:cNvSpPr>
          <p:nvPr>
            <p:ph type="pic" idx="2"/>
          </p:nvPr>
        </p:nvSpPr>
        <p:spPr>
          <a:xfrm>
            <a:off x="3887391" y="740569"/>
            <a:ext cx="4629300" cy="3655200"/>
          </a:xfrm>
          <a:prstGeom prst="rect">
            <a:avLst/>
          </a:prstGeom>
          <a:noFill/>
          <a:ln>
            <a:noFill/>
          </a:ln>
        </p:spPr>
      </p:sp>
      <p:sp>
        <p:nvSpPr>
          <p:cNvPr id="67" name="Google Shape;67;p10"/>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8" name="Google Shape;68;p1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1119468" y="273844"/>
            <a:ext cx="55374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3" name="Google Shape;73;p11"/>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4" name="Google Shape;74;p1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19468" y="273844"/>
            <a:ext cx="55374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5">
            <a:alphaModFix/>
          </a:blip>
          <a:srcRect l="20139" t="17140" r="42976" b="40534"/>
          <a:stretch/>
        </p:blipFill>
        <p:spPr>
          <a:xfrm>
            <a:off x="6142535" y="-2"/>
            <a:ext cx="3001464" cy="5166659"/>
          </a:xfrm>
          <a:prstGeom prst="rect">
            <a:avLst/>
          </a:prstGeom>
          <a:noFill/>
          <a:ln>
            <a:noFill/>
          </a:ln>
        </p:spPr>
      </p:pic>
      <p:pic>
        <p:nvPicPr>
          <p:cNvPr id="10" name="Google Shape;10;p1"/>
          <p:cNvPicPr preferRelativeResize="0"/>
          <p:nvPr/>
        </p:nvPicPr>
        <p:blipFill rotWithShape="1">
          <a:blip r:embed="rId16">
            <a:alphaModFix/>
          </a:blip>
          <a:srcRect/>
          <a:stretch/>
        </p:blipFill>
        <p:spPr>
          <a:xfrm>
            <a:off x="-1090" y="59138"/>
            <a:ext cx="1259479" cy="1259479"/>
          </a:xfrm>
          <a:prstGeom prst="rect">
            <a:avLst/>
          </a:prstGeom>
          <a:noFill/>
          <a:ln>
            <a:noFill/>
          </a:ln>
        </p:spPr>
      </p:pic>
      <p:pic>
        <p:nvPicPr>
          <p:cNvPr id="11" name="Google Shape;11;p1"/>
          <p:cNvPicPr preferRelativeResize="0"/>
          <p:nvPr/>
        </p:nvPicPr>
        <p:blipFill rotWithShape="1">
          <a:blip r:embed="rId17">
            <a:alphaModFix/>
          </a:blip>
          <a:srcRect l="15744" b="4900"/>
          <a:stretch/>
        </p:blipFill>
        <p:spPr>
          <a:xfrm>
            <a:off x="-1" y="3907181"/>
            <a:ext cx="743919" cy="1259479"/>
          </a:xfrm>
          <a:prstGeom prst="rect">
            <a:avLst/>
          </a:prstGeom>
          <a:noFill/>
          <a:ln>
            <a:noFill/>
          </a:ln>
        </p:spPr>
      </p:pic>
      <p:pic>
        <p:nvPicPr>
          <p:cNvPr id="12" name="Google Shape;12;p1"/>
          <p:cNvPicPr preferRelativeResize="0"/>
          <p:nvPr/>
        </p:nvPicPr>
        <p:blipFill rotWithShape="1">
          <a:blip r:embed="rId18">
            <a:alphaModFix/>
          </a:blip>
          <a:srcRect/>
          <a:stretch/>
        </p:blipFill>
        <p:spPr>
          <a:xfrm>
            <a:off x="7090857" y="262153"/>
            <a:ext cx="1819275" cy="350947"/>
          </a:xfrm>
          <a:prstGeom prst="rect">
            <a:avLst/>
          </a:prstGeom>
          <a:noFill/>
          <a:ln>
            <a:noFill/>
          </a:ln>
        </p:spPr>
      </p:pic>
      <p:sp>
        <p:nvSpPr>
          <p:cNvPr id="13" name="Google Shape;13;p1"/>
          <p:cNvSpPr txBox="1"/>
          <p:nvPr/>
        </p:nvSpPr>
        <p:spPr>
          <a:xfrm>
            <a:off x="8652868" y="4800545"/>
            <a:ext cx="491100" cy="342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GB" sz="800" b="0" i="0" u="none" strike="noStrike" cap="none">
                <a:solidFill>
                  <a:schemeClr val="lt1"/>
                </a:solidFill>
                <a:latin typeface="Arial"/>
                <a:ea typeface="Arial"/>
                <a:cs typeface="Arial"/>
                <a:sym typeface="Arial"/>
              </a:rPr>
              <a:t>‹#›</a:t>
            </a:fld>
            <a:endParaRPr sz="8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hyperlink" Target="https://www.lionsclubs.org/ja/v2/resource/download/121082264" TargetMode="External"/><Relationship Id="rId3" Type="http://schemas.openxmlformats.org/officeDocument/2006/relationships/image" Target="../media/image11.png"/><Relationship Id="rId7" Type="http://schemas.openxmlformats.org/officeDocument/2006/relationships/hyperlink" Target="https://www.lionsclubs.org/ja/resources-for-members/resource-center/leo-club-advisors"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hyperlink" Target="https://www.lionsclubs.org/ja/resources-for-members/resource-center/start-a-leo-club" TargetMode="External"/><Relationship Id="rId5" Type="http://schemas.openxmlformats.org/officeDocument/2006/relationships/image" Target="../media/image3.png"/><Relationship Id="rId10" Type="http://schemas.openxmlformats.org/officeDocument/2006/relationships/hyperlink" Target="https://myapps.lionsclubs.org/" TargetMode="External"/><Relationship Id="rId4" Type="http://schemas.openxmlformats.org/officeDocument/2006/relationships/image" Target="../media/image2.png"/><Relationship Id="rId9" Type="http://schemas.openxmlformats.org/officeDocument/2006/relationships/hyperlink" Target="https://www.lionsclubs.org/ja/resources-for-members/resource-center/leo-club-leadership"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video" Target="https://www.youtube.com/embed/EHxfYUNFzlY?feature=oembed" TargetMode="External"/><Relationship Id="rId6" Type="http://schemas.openxmlformats.org/officeDocument/2006/relationships/image" Target="../media/image12.jpeg"/><Relationship Id="rId5" Type="http://schemas.openxmlformats.org/officeDocument/2006/relationships/image" Target="../media/image3.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1" y="-2"/>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latin typeface="+mn-ea"/>
            </a:endParaRPr>
          </a:p>
        </p:txBody>
      </p:sp>
      <p:pic>
        <p:nvPicPr>
          <p:cNvPr id="4" name="Picture 3">
            <a:extLst>
              <a:ext uri="{FF2B5EF4-FFF2-40B4-BE49-F238E27FC236}">
                <a16:creationId xmlns:a16="http://schemas.microsoft.com/office/drawing/2014/main" id="{556F9008-759B-BF4A-A397-55EB3B46A4EB}"/>
              </a:ext>
            </a:extLst>
          </p:cNvPr>
          <p:cNvPicPr>
            <a:picLocks noChangeAspect="1"/>
          </p:cNvPicPr>
          <p:nvPr/>
        </p:nvPicPr>
        <p:blipFill rotWithShape="1">
          <a:blip r:embed="rId3"/>
          <a:srcRect l="20140" t="17140" r="42977" b="40535"/>
          <a:stretch/>
        </p:blipFill>
        <p:spPr>
          <a:xfrm>
            <a:off x="6142534" y="-2"/>
            <a:ext cx="3001466" cy="5166661"/>
          </a:xfrm>
          <a:prstGeom prst="rect">
            <a:avLst/>
          </a:prstGeom>
        </p:spPr>
      </p:pic>
      <p:sp>
        <p:nvSpPr>
          <p:cNvPr id="5" name="Headline">
            <a:extLst>
              <a:ext uri="{FF2B5EF4-FFF2-40B4-BE49-F238E27FC236}">
                <a16:creationId xmlns:a16="http://schemas.microsoft.com/office/drawing/2014/main" id="{4E8520BA-3857-4F45-9F89-B8892B3B592C}"/>
              </a:ext>
            </a:extLst>
          </p:cNvPr>
          <p:cNvSpPr txBox="1">
            <a:spLocks/>
          </p:cNvSpPr>
          <p:nvPr/>
        </p:nvSpPr>
        <p:spPr>
          <a:xfrm>
            <a:off x="1944361" y="2195405"/>
            <a:ext cx="6089229" cy="967482"/>
          </a:xfrm>
          <a:prstGeom prst="rect">
            <a:avLst/>
          </a:prstGeom>
        </p:spPr>
        <p:txBody>
          <a:bodyPr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ja-JP" sz="4400" dirty="0">
                <a:solidFill>
                  <a:srgbClr val="55565A"/>
                </a:solidFill>
                <a:latin typeface="+mn-ea"/>
                <a:ea typeface="+mn-ea"/>
              </a:rPr>
              <a:t>レオクラブ</a:t>
            </a:r>
            <a:r>
              <a:rPr lang="ja-JP" altLang="en-US" sz="4400" dirty="0">
                <a:solidFill>
                  <a:srgbClr val="55565A"/>
                </a:solidFill>
                <a:latin typeface="+mn-ea"/>
                <a:ea typeface="+mn-ea"/>
              </a:rPr>
              <a:t>の</a:t>
            </a:r>
            <a:r>
              <a:rPr lang="ja-JP" sz="4400" dirty="0">
                <a:solidFill>
                  <a:srgbClr val="55565A"/>
                </a:solidFill>
                <a:latin typeface="+mn-ea"/>
                <a:ea typeface="+mn-ea"/>
              </a:rPr>
              <a:t>結成</a:t>
            </a:r>
            <a:endParaRPr lang="en-US" altLang="ja-JP" sz="4400" dirty="0">
              <a:solidFill>
                <a:srgbClr val="55565A"/>
              </a:solidFill>
              <a:latin typeface="+mn-ea"/>
              <a:ea typeface="+mn-ea"/>
            </a:endParaRPr>
          </a:p>
          <a:p>
            <a:pPr>
              <a:spcBef>
                <a:spcPts val="0"/>
              </a:spcBef>
            </a:pPr>
            <a:endParaRPr lang="ja-JP" sz="4400" dirty="0">
              <a:solidFill>
                <a:srgbClr val="55565A"/>
              </a:solidFill>
              <a:latin typeface="+mn-ea"/>
              <a:ea typeface="+mn-ea"/>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chemeClr val="bg1"/>
                </a:solidFill>
                <a:latin typeface="+mn-ea"/>
                <a:ea typeface="+mn-ea"/>
              </a:rPr>
              <a:pPr eaLnBrk="0" hangingPunct="0">
                <a:spcBef>
                  <a:spcPct val="50000"/>
                </a:spcBef>
                <a:defRPr/>
              </a:pPr>
              <a:t>1</a:t>
            </a:fld>
            <a:endParaRPr lang="en-US" sz="750">
              <a:solidFill>
                <a:schemeClr val="bg1"/>
              </a:solidFill>
              <a:latin typeface="+mn-ea"/>
              <a:ea typeface="+mn-ea"/>
            </a:endParaRPr>
          </a:p>
        </p:txBody>
      </p:sp>
      <p:pic>
        <p:nvPicPr>
          <p:cNvPr id="3" name="Picture 2">
            <a:extLst>
              <a:ext uri="{FF2B5EF4-FFF2-40B4-BE49-F238E27FC236}">
                <a16:creationId xmlns:a16="http://schemas.microsoft.com/office/drawing/2014/main" id="{2AB11298-17E2-0641-8FBE-2A3FB267B9EA}"/>
              </a:ext>
            </a:extLst>
          </p:cNvPr>
          <p:cNvPicPr>
            <a:picLocks noChangeAspect="1"/>
          </p:cNvPicPr>
          <p:nvPr/>
        </p:nvPicPr>
        <p:blipFill>
          <a:blip r:embed="rId4"/>
          <a:stretch>
            <a:fillRect/>
          </a:stretch>
        </p:blipFill>
        <p:spPr>
          <a:xfrm>
            <a:off x="-1" y="1704425"/>
            <a:ext cx="1932295" cy="1932295"/>
          </a:xfrm>
          <a:prstGeom prst="rect">
            <a:avLst/>
          </a:prstGeom>
        </p:spPr>
      </p:pic>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5"/>
          <a:srcRect l="15744" b="4901"/>
          <a:stretch/>
        </p:blipFill>
        <p:spPr>
          <a:xfrm>
            <a:off x="-1" y="3907181"/>
            <a:ext cx="743920" cy="1259479"/>
          </a:xfrm>
          <a:prstGeom prst="rect">
            <a:avLst/>
          </a:prstGeom>
        </p:spPr>
      </p:pic>
      <p:pic>
        <p:nvPicPr>
          <p:cNvPr id="20" name="Picture 19">
            <a:extLst>
              <a:ext uri="{FF2B5EF4-FFF2-40B4-BE49-F238E27FC236}">
                <a16:creationId xmlns:a16="http://schemas.microsoft.com/office/drawing/2014/main" id="{500C187D-881A-124B-AD8C-8CCB536CC5D5}"/>
              </a:ext>
            </a:extLst>
          </p:cNvPr>
          <p:cNvPicPr>
            <a:picLocks noChangeAspect="1"/>
          </p:cNvPicPr>
          <p:nvPr/>
        </p:nvPicPr>
        <p:blipFill>
          <a:blip r:embed="rId6"/>
          <a:srcRect/>
          <a:stretch/>
        </p:blipFill>
        <p:spPr>
          <a:xfrm>
            <a:off x="7090857" y="262153"/>
            <a:ext cx="1819275" cy="350947"/>
          </a:xfrm>
          <a:prstGeom prst="rect">
            <a:avLst/>
          </a:prstGeom>
        </p:spPr>
      </p:pic>
    </p:spTree>
    <p:extLst>
      <p:ext uri="{BB962C8B-B14F-4D97-AF65-F5344CB8AC3E}">
        <p14:creationId xmlns:p14="http://schemas.microsoft.com/office/powerpoint/2010/main" val="139427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1" y="0"/>
            <a:ext cx="9144001" cy="5166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latin typeface="+mn-ea"/>
            </a:endParaRPr>
          </a:p>
        </p:txBody>
      </p:sp>
      <p:pic>
        <p:nvPicPr>
          <p:cNvPr id="10" name="Picture 9">
            <a:extLst>
              <a:ext uri="{FF2B5EF4-FFF2-40B4-BE49-F238E27FC236}">
                <a16:creationId xmlns:a16="http://schemas.microsoft.com/office/drawing/2014/main" id="{79FB073B-DA9F-8346-8DFE-FBC9BC83AFBD}"/>
              </a:ext>
            </a:extLst>
          </p:cNvPr>
          <p:cNvPicPr>
            <a:picLocks noChangeAspect="1"/>
          </p:cNvPicPr>
          <p:nvPr/>
        </p:nvPicPr>
        <p:blipFill rotWithShape="1">
          <a:blip r:embed="rId3"/>
          <a:srcRect l="16530" t="2053" r="10928" b="4800"/>
          <a:stretch/>
        </p:blipFill>
        <p:spPr>
          <a:xfrm rot="10800000">
            <a:off x="7392886" y="-1"/>
            <a:ext cx="1751114" cy="3372788"/>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latin typeface="+mn-ea"/>
                <a:ea typeface="+mn-ea"/>
              </a:rPr>
              <a:pPr eaLnBrk="0" hangingPunct="0">
                <a:spcBef>
                  <a:spcPct val="50000"/>
                </a:spcBef>
                <a:defRPr/>
              </a:pPr>
              <a:t>10</a:t>
            </a:fld>
            <a:endParaRPr lang="en-US" sz="750">
              <a:solidFill>
                <a:srgbClr val="55565A"/>
              </a:solidFill>
              <a:latin typeface="+mn-ea"/>
              <a:ea typeface="+mn-ea"/>
            </a:endParaRPr>
          </a:p>
        </p:txBody>
      </p:sp>
      <p:pic>
        <p:nvPicPr>
          <p:cNvPr id="3" name="Picture 2">
            <a:extLst>
              <a:ext uri="{FF2B5EF4-FFF2-40B4-BE49-F238E27FC236}">
                <a16:creationId xmlns:a16="http://schemas.microsoft.com/office/drawing/2014/main" id="{2AB11298-17E2-0641-8FBE-2A3FB267B9EA}"/>
              </a:ext>
            </a:extLst>
          </p:cNvPr>
          <p:cNvPicPr>
            <a:picLocks noChangeAspect="1"/>
          </p:cNvPicPr>
          <p:nvPr/>
        </p:nvPicPr>
        <p:blipFill>
          <a:blip r:embed="rId4"/>
          <a:stretch>
            <a:fillRect/>
          </a:stretch>
        </p:blipFill>
        <p:spPr>
          <a:xfrm>
            <a:off x="7602605" y="598812"/>
            <a:ext cx="1259479" cy="1259479"/>
          </a:xfrm>
          <a:prstGeom prst="rect">
            <a:avLst/>
          </a:prstGeom>
        </p:spPr>
      </p:pic>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5"/>
          <a:srcRect l="15744" b="4901"/>
          <a:stretch/>
        </p:blipFill>
        <p:spPr>
          <a:xfrm>
            <a:off x="-1" y="3907181"/>
            <a:ext cx="743920" cy="1259479"/>
          </a:xfrm>
          <a:prstGeom prst="rect">
            <a:avLst/>
          </a:prstGeom>
        </p:spPr>
      </p:pic>
      <p:sp>
        <p:nvSpPr>
          <p:cNvPr id="12" name="Body Copy">
            <a:extLst>
              <a:ext uri="{FF2B5EF4-FFF2-40B4-BE49-F238E27FC236}">
                <a16:creationId xmlns:a16="http://schemas.microsoft.com/office/drawing/2014/main" id="{1C1157C8-D7B3-C345-97FB-8F582BC43D0E}"/>
              </a:ext>
            </a:extLst>
          </p:cNvPr>
          <p:cNvSpPr txBox="1">
            <a:spLocks/>
          </p:cNvSpPr>
          <p:nvPr/>
        </p:nvSpPr>
        <p:spPr>
          <a:xfrm>
            <a:off x="711736" y="1162685"/>
            <a:ext cx="6656519" cy="318135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sz="1350" dirty="0">
              <a:solidFill>
                <a:srgbClr val="55565A"/>
              </a:solidFill>
              <a:latin typeface="+mn-ea"/>
              <a:ea typeface="+mn-ea"/>
            </a:endParaRP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436557" y="567886"/>
            <a:ext cx="7511505" cy="4370947"/>
          </a:xfrm>
          <a:prstGeom prst="rect">
            <a:avLst/>
          </a:prstGeom>
        </p:spPr>
        <p:txBody>
          <a:bodyPr lIns="91440" tIns="45720" rIns="91440" bIns="45720" anchor="t">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2400">
                <a:solidFill>
                  <a:srgbClr val="55565A"/>
                </a:solidFill>
                <a:latin typeface="+mn-ea"/>
                <a:ea typeface="+mn-ea"/>
                <a:cs typeface="Arial" panose="020B0604020202020204" pitchFamily="34" charset="0"/>
              </a:rPr>
              <a:t>ライオンズクラブはなぜ</a:t>
            </a:r>
            <a:r>
              <a:rPr lang="ja-JP" sz="2400">
                <a:solidFill>
                  <a:srgbClr val="00B050"/>
                </a:solidFill>
                <a:latin typeface="+mn-ea"/>
                <a:ea typeface="+mn-ea"/>
                <a:cs typeface="Arial" panose="020B0604020202020204" pitchFamily="34" charset="0"/>
              </a:rPr>
              <a:t>レオクラブ</a:t>
            </a:r>
            <a:r>
              <a:rPr lang="ja-JP" sz="2400">
                <a:solidFill>
                  <a:srgbClr val="55565A"/>
                </a:solidFill>
                <a:latin typeface="+mn-ea"/>
                <a:ea typeface="+mn-ea"/>
                <a:cs typeface="Arial" panose="020B0604020202020204" pitchFamily="34" charset="0"/>
              </a:rPr>
              <a:t>を結成すべきなのか？</a:t>
            </a:r>
          </a:p>
          <a:p>
            <a:endParaRPr lang="en-US" sz="2400" dirty="0">
              <a:solidFill>
                <a:srgbClr val="55565A"/>
              </a:solidFill>
              <a:latin typeface="+mn-ea"/>
              <a:ea typeface="+mn-ea"/>
              <a:cs typeface="Arial" panose="020B0604020202020204" pitchFamily="34" charset="0"/>
            </a:endParaRPr>
          </a:p>
          <a:p>
            <a:pPr marL="342900" indent="-342900">
              <a:buFont typeface="Arial" panose="020B0604020202020204" pitchFamily="34" charset="0"/>
              <a:buChar char="•"/>
            </a:pPr>
            <a:r>
              <a:rPr lang="ja-JP" sz="2400" b="0">
                <a:solidFill>
                  <a:srgbClr val="55565A"/>
                </a:solidFill>
                <a:latin typeface="+mn-ea"/>
                <a:ea typeface="+mn-ea"/>
                <a:cs typeface="Arial"/>
              </a:rPr>
              <a:t>ライオンズのグローバルファミリーを拡大する </a:t>
            </a:r>
          </a:p>
          <a:p>
            <a:pPr marL="342900" indent="-342900">
              <a:buFont typeface="Arial" panose="020B0604020202020204" pitchFamily="34" charset="0"/>
              <a:buChar char="•"/>
            </a:pPr>
            <a:r>
              <a:rPr lang="ja-JP" sz="2400" b="0">
                <a:solidFill>
                  <a:srgbClr val="55565A"/>
                </a:solidFill>
                <a:latin typeface="+mn-ea"/>
                <a:ea typeface="+mn-ea"/>
                <a:cs typeface="Arial" panose="020B0604020202020204" pitchFamily="34" charset="0"/>
              </a:rPr>
              <a:t>若いリーダーに助言と力を与える</a:t>
            </a:r>
          </a:p>
          <a:p>
            <a:pPr marL="342900" indent="-342900">
              <a:buFont typeface="Arial" panose="020B0604020202020204" pitchFamily="34" charset="0"/>
              <a:buChar char="•"/>
            </a:pPr>
            <a:r>
              <a:rPr lang="ja-JP" sz="2400" b="0">
                <a:solidFill>
                  <a:srgbClr val="55565A"/>
                </a:solidFill>
                <a:latin typeface="+mn-ea"/>
                <a:ea typeface="+mn-ea"/>
                <a:cs typeface="Arial" panose="020B0604020202020204" pitchFamily="34" charset="0"/>
              </a:rPr>
              <a:t>奉仕への決意を促す</a:t>
            </a:r>
          </a:p>
          <a:p>
            <a:pPr marL="342900" indent="-342900">
              <a:buFont typeface="Arial" panose="020B0604020202020204" pitchFamily="34" charset="0"/>
              <a:buChar char="•"/>
            </a:pPr>
            <a:r>
              <a:rPr lang="ja-JP" sz="2400" b="0">
                <a:solidFill>
                  <a:srgbClr val="55565A"/>
                </a:solidFill>
                <a:latin typeface="+mn-ea"/>
                <a:ea typeface="+mn-ea"/>
                <a:cs typeface="Arial"/>
              </a:rPr>
              <a:t>若手会員とその家族を呼び込む</a:t>
            </a:r>
          </a:p>
          <a:p>
            <a:pPr marL="342900" indent="-342900">
              <a:buFont typeface="Arial" panose="020B0604020202020204" pitchFamily="34" charset="0"/>
              <a:buChar char="•"/>
            </a:pPr>
            <a:r>
              <a:rPr lang="ja-JP" sz="2400" b="0">
                <a:solidFill>
                  <a:srgbClr val="55565A"/>
                </a:solidFill>
                <a:latin typeface="+mn-ea"/>
                <a:ea typeface="+mn-ea"/>
                <a:cs typeface="Arial" panose="020B0604020202020204" pitchFamily="34" charset="0"/>
              </a:rPr>
              <a:t>ライオンズに活力と刺激を与える</a:t>
            </a:r>
          </a:p>
          <a:p>
            <a:pPr marL="342900" indent="-342900">
              <a:buFont typeface="Arial" panose="020B0604020202020204" pitchFamily="34" charset="0"/>
              <a:buChar char="•"/>
            </a:pPr>
            <a:r>
              <a:rPr lang="ja-JP" sz="2400" b="0">
                <a:solidFill>
                  <a:srgbClr val="55565A"/>
                </a:solidFill>
                <a:latin typeface="+mn-ea"/>
                <a:ea typeface="+mn-ea"/>
                <a:cs typeface="Arial"/>
              </a:rPr>
              <a:t>奉仕のパートナーを得る </a:t>
            </a:r>
          </a:p>
          <a:p>
            <a:pPr marL="342900" indent="-342900">
              <a:buFont typeface="Arial" panose="020B0604020202020204" pitchFamily="34" charset="0"/>
              <a:buChar char="•"/>
            </a:pPr>
            <a:r>
              <a:rPr lang="ja-JP" sz="2400" b="0">
                <a:solidFill>
                  <a:srgbClr val="55565A"/>
                </a:solidFill>
                <a:latin typeface="+mn-ea"/>
                <a:ea typeface="+mn-ea"/>
                <a:cs typeface="Arial"/>
              </a:rPr>
              <a:t>将来のライオンズを育てる</a:t>
            </a:r>
          </a:p>
          <a:p>
            <a:pPr marL="342900" indent="-342900">
              <a:buFont typeface="Arial" panose="020B0604020202020204" pitchFamily="34" charset="0"/>
              <a:buChar char="•"/>
            </a:pPr>
            <a:endParaRPr lang="en-US" sz="2400" b="0" dirty="0">
              <a:solidFill>
                <a:srgbClr val="55565A"/>
              </a:solidFill>
              <a:latin typeface="+mn-ea"/>
              <a:ea typeface="+mn-ea"/>
              <a:cs typeface="Arial" panose="020B0604020202020204" pitchFamily="34" charset="0"/>
            </a:endParaRPr>
          </a:p>
          <a:p>
            <a:pPr marL="342900" indent="-342900">
              <a:buFont typeface="Arial" panose="020B0604020202020204" pitchFamily="34" charset="0"/>
              <a:buChar char="•"/>
            </a:pPr>
            <a:endParaRPr lang="en-US" sz="2400" b="0" dirty="0">
              <a:solidFill>
                <a:srgbClr val="55565A"/>
              </a:solidFill>
              <a:latin typeface="+mn-ea"/>
              <a:ea typeface="+mn-ea"/>
              <a:cs typeface="Arial" panose="020B0604020202020204" pitchFamily="34" charset="0"/>
            </a:endParaRPr>
          </a:p>
        </p:txBody>
      </p:sp>
    </p:spTree>
    <p:extLst>
      <p:ext uri="{BB962C8B-B14F-4D97-AF65-F5344CB8AC3E}">
        <p14:creationId xmlns:p14="http://schemas.microsoft.com/office/powerpoint/2010/main" val="57178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9144000" cy="51435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latin typeface="+mn-ea"/>
            </a:endParaRPr>
          </a:p>
        </p:txBody>
      </p:sp>
      <p:sp>
        <p:nvSpPr>
          <p:cNvPr id="16" name="Background - Solid">
            <a:extLst>
              <a:ext uri="{FF2B5EF4-FFF2-40B4-BE49-F238E27FC236}">
                <a16:creationId xmlns:a16="http://schemas.microsoft.com/office/drawing/2014/main" id="{299A8A5C-3C14-394A-B410-F83E2C0988C4}"/>
              </a:ext>
            </a:extLst>
          </p:cNvPr>
          <p:cNvSpPr/>
          <p:nvPr/>
        </p:nvSpPr>
        <p:spPr>
          <a:xfrm>
            <a:off x="-7516" y="4284713"/>
            <a:ext cx="9159032" cy="895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latin typeface="+mn-ea"/>
            </a:endParaRPr>
          </a:p>
        </p:txBody>
      </p:sp>
      <p:grpSp>
        <p:nvGrpSpPr>
          <p:cNvPr id="19" name="Group 18">
            <a:extLst>
              <a:ext uri="{FF2B5EF4-FFF2-40B4-BE49-F238E27FC236}">
                <a16:creationId xmlns:a16="http://schemas.microsoft.com/office/drawing/2014/main" id="{CCCB9342-8E3A-2B43-BA26-491F9C4E225B}"/>
              </a:ext>
            </a:extLst>
          </p:cNvPr>
          <p:cNvGrpSpPr/>
          <p:nvPr/>
        </p:nvGrpSpPr>
        <p:grpSpPr>
          <a:xfrm>
            <a:off x="7040783" y="3431676"/>
            <a:ext cx="1552991" cy="1633528"/>
            <a:chOff x="9459743" y="969866"/>
            <a:chExt cx="1679305" cy="1766393"/>
          </a:xfrm>
        </p:grpSpPr>
        <p:sp>
          <p:nvSpPr>
            <p:cNvPr id="15" name="Oval 14">
              <a:extLst>
                <a:ext uri="{FF2B5EF4-FFF2-40B4-BE49-F238E27FC236}">
                  <a16:creationId xmlns:a16="http://schemas.microsoft.com/office/drawing/2014/main" id="{DCB711FE-B312-E84E-B226-54FEE56E13EE}"/>
                </a:ext>
              </a:extLst>
            </p:cNvPr>
            <p:cNvSpPr/>
            <p:nvPr/>
          </p:nvSpPr>
          <p:spPr>
            <a:xfrm>
              <a:off x="9459743" y="969866"/>
              <a:ext cx="1679305" cy="16793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mn-ea"/>
              </a:endParaRPr>
            </a:p>
          </p:txBody>
        </p:sp>
        <p:pic>
          <p:nvPicPr>
            <p:cNvPr id="18" name="Picture 17">
              <a:extLst>
                <a:ext uri="{FF2B5EF4-FFF2-40B4-BE49-F238E27FC236}">
                  <a16:creationId xmlns:a16="http://schemas.microsoft.com/office/drawing/2014/main" id="{3F5587FA-6481-1341-B8BB-8C312314A97F}"/>
                </a:ext>
              </a:extLst>
            </p:cNvPr>
            <p:cNvPicPr>
              <a:picLocks noChangeAspect="1"/>
            </p:cNvPicPr>
            <p:nvPr/>
          </p:nvPicPr>
          <p:blipFill>
            <a:blip r:embed="rId3"/>
            <a:stretch>
              <a:fillRect/>
            </a:stretch>
          </p:blipFill>
          <p:spPr>
            <a:xfrm>
              <a:off x="9459743" y="1056954"/>
              <a:ext cx="1679305" cy="1679305"/>
            </a:xfrm>
            <a:prstGeom prst="rect">
              <a:avLst/>
            </a:prstGeom>
          </p:spPr>
        </p:pic>
      </p:grpSp>
      <p:sp>
        <p:nvSpPr>
          <p:cNvPr id="20" name="Headline">
            <a:extLst>
              <a:ext uri="{FF2B5EF4-FFF2-40B4-BE49-F238E27FC236}">
                <a16:creationId xmlns:a16="http://schemas.microsoft.com/office/drawing/2014/main" id="{9BC34333-AD3B-DF4E-87FC-746BCA5F2E30}"/>
              </a:ext>
            </a:extLst>
          </p:cNvPr>
          <p:cNvSpPr txBox="1">
            <a:spLocks/>
          </p:cNvSpPr>
          <p:nvPr/>
        </p:nvSpPr>
        <p:spPr>
          <a:xfrm>
            <a:off x="743920" y="1512617"/>
            <a:ext cx="8271126" cy="1259479"/>
          </a:xfrm>
          <a:prstGeom prst="rect">
            <a:avLst/>
          </a:prstGeom>
        </p:spPr>
        <p:txBody>
          <a:bodyPr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ja-JP" sz="4500" dirty="0">
                <a:latin typeface="+mn-ea"/>
                <a:ea typeface="+mn-ea"/>
              </a:rPr>
              <a:t>レオクラブを結成する方法は？</a:t>
            </a:r>
          </a:p>
          <a:p>
            <a:pPr>
              <a:spcBef>
                <a:spcPts val="0"/>
              </a:spcBef>
            </a:pPr>
            <a:endParaRPr lang="en-US" sz="4500" dirty="0">
              <a:latin typeface="+mn-ea"/>
              <a:ea typeface="+mn-ea"/>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latin typeface="+mn-ea"/>
                <a:ea typeface="+mn-ea"/>
              </a:rPr>
              <a:pPr eaLnBrk="0" hangingPunct="0">
                <a:spcBef>
                  <a:spcPct val="50000"/>
                </a:spcBef>
                <a:defRPr/>
              </a:pPr>
              <a:t>11</a:t>
            </a:fld>
            <a:endParaRPr lang="en-US" sz="750">
              <a:solidFill>
                <a:srgbClr val="55565A"/>
              </a:solidFill>
              <a:latin typeface="+mn-ea"/>
              <a:ea typeface="+mn-ea"/>
            </a:endParaRPr>
          </a:p>
        </p:txBody>
      </p:sp>
      <p:pic>
        <p:nvPicPr>
          <p:cNvPr id="11" name="Picture 10">
            <a:extLst>
              <a:ext uri="{FF2B5EF4-FFF2-40B4-BE49-F238E27FC236}">
                <a16:creationId xmlns:a16="http://schemas.microsoft.com/office/drawing/2014/main" id="{5BE46231-BA97-F744-BC16-03F287720882}"/>
              </a:ext>
            </a:extLst>
          </p:cNvPr>
          <p:cNvPicPr>
            <a:picLocks noChangeAspect="1"/>
          </p:cNvPicPr>
          <p:nvPr/>
        </p:nvPicPr>
        <p:blipFill rotWithShape="1">
          <a:blip r:embed="rId4"/>
          <a:srcRect l="15744" b="4901"/>
          <a:stretch/>
        </p:blipFill>
        <p:spPr>
          <a:xfrm>
            <a:off x="0" y="3025234"/>
            <a:ext cx="743920" cy="1259479"/>
          </a:xfrm>
          <a:prstGeom prst="rect">
            <a:avLst/>
          </a:prstGeom>
        </p:spPr>
      </p:pic>
      <p:pic>
        <p:nvPicPr>
          <p:cNvPr id="13" name="Picture 12">
            <a:extLst>
              <a:ext uri="{FF2B5EF4-FFF2-40B4-BE49-F238E27FC236}">
                <a16:creationId xmlns:a16="http://schemas.microsoft.com/office/drawing/2014/main" id="{8A4B55B5-14C7-D64E-8832-D87D3458AC25}"/>
              </a:ext>
            </a:extLst>
          </p:cNvPr>
          <p:cNvPicPr>
            <a:picLocks noChangeAspect="1"/>
          </p:cNvPicPr>
          <p:nvPr/>
        </p:nvPicPr>
        <p:blipFill rotWithShape="1">
          <a:blip r:embed="rId5"/>
          <a:srcRect l="61299" b="29227"/>
          <a:stretch/>
        </p:blipFill>
        <p:spPr>
          <a:xfrm rot="10800000">
            <a:off x="7580196" y="0"/>
            <a:ext cx="1548772" cy="4248440"/>
          </a:xfrm>
          <a:prstGeom prst="rect">
            <a:avLst/>
          </a:prstGeom>
        </p:spPr>
      </p:pic>
    </p:spTree>
    <p:extLst>
      <p:ext uri="{BB962C8B-B14F-4D97-AF65-F5344CB8AC3E}">
        <p14:creationId xmlns:p14="http://schemas.microsoft.com/office/powerpoint/2010/main" val="607302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1" y="0"/>
            <a:ext cx="9144001" cy="5166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latin typeface="+mn-ea"/>
            </a:endParaRPr>
          </a:p>
        </p:txBody>
      </p:sp>
      <p:pic>
        <p:nvPicPr>
          <p:cNvPr id="10" name="Picture 9">
            <a:extLst>
              <a:ext uri="{FF2B5EF4-FFF2-40B4-BE49-F238E27FC236}">
                <a16:creationId xmlns:a16="http://schemas.microsoft.com/office/drawing/2014/main" id="{79FB073B-DA9F-8346-8DFE-FBC9BC83AFBD}"/>
              </a:ext>
            </a:extLst>
          </p:cNvPr>
          <p:cNvPicPr>
            <a:picLocks noChangeAspect="1"/>
          </p:cNvPicPr>
          <p:nvPr/>
        </p:nvPicPr>
        <p:blipFill rotWithShape="1">
          <a:blip r:embed="rId3"/>
          <a:srcRect l="16530" t="2053" r="10928" b="4800"/>
          <a:stretch/>
        </p:blipFill>
        <p:spPr>
          <a:xfrm rot="10800000">
            <a:off x="7392886" y="-1"/>
            <a:ext cx="1751114" cy="3372788"/>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latin typeface="+mn-ea"/>
                <a:ea typeface="+mn-ea"/>
              </a:rPr>
              <a:pPr eaLnBrk="0" hangingPunct="0">
                <a:spcBef>
                  <a:spcPct val="50000"/>
                </a:spcBef>
                <a:defRPr/>
              </a:pPr>
              <a:t>12</a:t>
            </a:fld>
            <a:endParaRPr lang="en-US" sz="750">
              <a:solidFill>
                <a:srgbClr val="55565A"/>
              </a:solidFill>
              <a:latin typeface="+mn-ea"/>
              <a:ea typeface="+mn-ea"/>
            </a:endParaRPr>
          </a:p>
        </p:txBody>
      </p:sp>
      <p:pic>
        <p:nvPicPr>
          <p:cNvPr id="3" name="Picture 2">
            <a:extLst>
              <a:ext uri="{FF2B5EF4-FFF2-40B4-BE49-F238E27FC236}">
                <a16:creationId xmlns:a16="http://schemas.microsoft.com/office/drawing/2014/main" id="{2AB11298-17E2-0641-8FBE-2A3FB267B9EA}"/>
              </a:ext>
            </a:extLst>
          </p:cNvPr>
          <p:cNvPicPr>
            <a:picLocks noChangeAspect="1"/>
          </p:cNvPicPr>
          <p:nvPr/>
        </p:nvPicPr>
        <p:blipFill>
          <a:blip r:embed="rId4"/>
          <a:stretch>
            <a:fillRect/>
          </a:stretch>
        </p:blipFill>
        <p:spPr>
          <a:xfrm>
            <a:off x="7602605" y="598812"/>
            <a:ext cx="1259479" cy="1259479"/>
          </a:xfrm>
          <a:prstGeom prst="rect">
            <a:avLst/>
          </a:prstGeom>
        </p:spPr>
      </p:pic>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5"/>
          <a:srcRect l="15744" b="4901"/>
          <a:stretch/>
        </p:blipFill>
        <p:spPr>
          <a:xfrm>
            <a:off x="-1" y="3907181"/>
            <a:ext cx="743920" cy="1259479"/>
          </a:xfrm>
          <a:prstGeom prst="rect">
            <a:avLst/>
          </a:prstGeom>
        </p:spPr>
      </p:pic>
      <p:sp>
        <p:nvSpPr>
          <p:cNvPr id="12" name="Body Copy">
            <a:extLst>
              <a:ext uri="{FF2B5EF4-FFF2-40B4-BE49-F238E27FC236}">
                <a16:creationId xmlns:a16="http://schemas.microsoft.com/office/drawing/2014/main" id="{1C1157C8-D7B3-C345-97FB-8F582BC43D0E}"/>
              </a:ext>
            </a:extLst>
          </p:cNvPr>
          <p:cNvSpPr txBox="1">
            <a:spLocks/>
          </p:cNvSpPr>
          <p:nvPr/>
        </p:nvSpPr>
        <p:spPr>
          <a:xfrm>
            <a:off x="711736" y="1162685"/>
            <a:ext cx="6656519" cy="318135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sz="1350" dirty="0">
              <a:solidFill>
                <a:srgbClr val="55565A"/>
              </a:solidFill>
              <a:latin typeface="+mn-ea"/>
              <a:ea typeface="+mn-ea"/>
            </a:endParaRP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544134" y="551837"/>
            <a:ext cx="7785112" cy="3792199"/>
          </a:xfrm>
          <a:prstGeom prst="rect">
            <a:avLst/>
          </a:prstGeom>
        </p:spPr>
        <p:txBody>
          <a:bodyPr lIns="91440" tIns="45720" rIns="91440" bIns="45720" anchor="t">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2400" dirty="0">
                <a:solidFill>
                  <a:srgbClr val="00B050"/>
                </a:solidFill>
                <a:latin typeface="+mn-ea"/>
                <a:ea typeface="+mn-ea"/>
                <a:cs typeface="Arial" panose="020B0604020202020204" pitchFamily="34" charset="0"/>
              </a:rPr>
              <a:t>レオクラブ</a:t>
            </a:r>
            <a:r>
              <a:rPr lang="ja-JP" sz="2400" dirty="0">
                <a:solidFill>
                  <a:srgbClr val="55565A"/>
                </a:solidFill>
                <a:latin typeface="+mn-ea"/>
                <a:ea typeface="+mn-ea"/>
                <a:cs typeface="Arial" panose="020B0604020202020204" pitchFamily="34" charset="0"/>
              </a:rPr>
              <a:t>を結成する準備はできましたか？</a:t>
            </a:r>
            <a:endParaRPr lang="en-US" altLang="ja-JP" sz="2400" dirty="0">
              <a:solidFill>
                <a:srgbClr val="55565A"/>
              </a:solidFill>
              <a:latin typeface="+mn-ea"/>
              <a:ea typeface="+mn-ea"/>
              <a:cs typeface="Arial" panose="020B0604020202020204" pitchFamily="34" charset="0"/>
            </a:endParaRPr>
          </a:p>
          <a:p>
            <a:r>
              <a:rPr lang="ja-JP" altLang="en-US" sz="2400" dirty="0">
                <a:solidFill>
                  <a:srgbClr val="55565A"/>
                </a:solidFill>
                <a:latin typeface="+mn-ea"/>
                <a:ea typeface="+mn-ea"/>
                <a:cs typeface="Arial" panose="020B0604020202020204" pitchFamily="34" charset="0"/>
              </a:rPr>
              <a:t>以下</a:t>
            </a:r>
            <a:r>
              <a:rPr lang="ja-JP" sz="2400" dirty="0">
                <a:solidFill>
                  <a:srgbClr val="55565A"/>
                </a:solidFill>
                <a:latin typeface="+mn-ea"/>
                <a:ea typeface="+mn-ea"/>
                <a:cs typeface="Arial" panose="020B0604020202020204" pitchFamily="34" charset="0"/>
              </a:rPr>
              <a:t>の手順を踏みましょう！</a:t>
            </a:r>
          </a:p>
          <a:p>
            <a:endParaRPr lang="en-US" sz="2400" dirty="0">
              <a:solidFill>
                <a:srgbClr val="55565A"/>
              </a:solidFill>
              <a:latin typeface="+mn-ea"/>
              <a:ea typeface="+mn-ea"/>
              <a:cs typeface="Arial" panose="020B0604020202020204" pitchFamily="34" charset="0"/>
            </a:endParaRPr>
          </a:p>
          <a:p>
            <a:pPr marL="342900" indent="-342900">
              <a:buFont typeface="Arial" panose="020B0604020202020204" pitchFamily="34" charset="0"/>
              <a:buChar char="•"/>
            </a:pPr>
            <a:r>
              <a:rPr lang="ja-JP" sz="2400" b="0" dirty="0">
                <a:solidFill>
                  <a:srgbClr val="55565A"/>
                </a:solidFill>
                <a:latin typeface="+mn-ea"/>
                <a:ea typeface="+mn-ea"/>
                <a:cs typeface="Arial" panose="020B0604020202020204" pitchFamily="34" charset="0"/>
              </a:rPr>
              <a:t>レオクラブのスポンサーになることへの同意を得る</a:t>
            </a:r>
          </a:p>
          <a:p>
            <a:pPr marL="342900" indent="-342900">
              <a:buFont typeface="Arial" panose="020B0604020202020204" pitchFamily="34" charset="0"/>
              <a:buChar char="•"/>
            </a:pPr>
            <a:r>
              <a:rPr lang="ja-JP" sz="2400" b="0" dirty="0">
                <a:solidFill>
                  <a:srgbClr val="55565A"/>
                </a:solidFill>
                <a:latin typeface="+mn-ea"/>
                <a:ea typeface="+mn-ea"/>
                <a:cs typeface="Arial" panose="020B0604020202020204" pitchFamily="34" charset="0"/>
              </a:rPr>
              <a:t>レオクラブ顧問を決定する</a:t>
            </a:r>
          </a:p>
          <a:p>
            <a:pPr marL="342900" indent="-342900">
              <a:buFont typeface="Arial" panose="020B0604020202020204" pitchFamily="34" charset="0"/>
              <a:buChar char="•"/>
            </a:pPr>
            <a:r>
              <a:rPr lang="ja-JP" sz="2400" b="0" dirty="0">
                <a:solidFill>
                  <a:srgbClr val="55565A"/>
                </a:solidFill>
                <a:latin typeface="+mn-ea"/>
                <a:ea typeface="+mn-ea"/>
                <a:cs typeface="Arial" panose="020B0604020202020204" pitchFamily="34" charset="0"/>
              </a:rPr>
              <a:t>クラブの種別と会員候補を決定する</a:t>
            </a:r>
          </a:p>
          <a:p>
            <a:pPr marL="342900" indent="-342900">
              <a:buFont typeface="Arial" panose="020B0604020202020204" pitchFamily="34" charset="0"/>
              <a:buChar char="•"/>
            </a:pPr>
            <a:r>
              <a:rPr lang="ja-JP" sz="2400" b="0" dirty="0">
                <a:solidFill>
                  <a:srgbClr val="55565A"/>
                </a:solidFill>
                <a:latin typeface="+mn-ea"/>
                <a:ea typeface="+mn-ea"/>
                <a:cs typeface="Arial" panose="020B0604020202020204" pitchFamily="34" charset="0"/>
              </a:rPr>
              <a:t>会員候補を説明会または奉仕活動に招</a:t>
            </a:r>
            <a:r>
              <a:rPr lang="ja-JP" altLang="en-US" sz="2400" b="0" dirty="0">
                <a:solidFill>
                  <a:srgbClr val="55565A"/>
                </a:solidFill>
                <a:latin typeface="+mn-ea"/>
                <a:ea typeface="+mn-ea"/>
                <a:cs typeface="Arial" panose="020B0604020202020204" pitchFamily="34" charset="0"/>
              </a:rPr>
              <a:t>く</a:t>
            </a:r>
            <a:endParaRPr lang="ja-JP" sz="2400" b="0" dirty="0">
              <a:solidFill>
                <a:srgbClr val="55565A"/>
              </a:solidFill>
              <a:latin typeface="+mn-ea"/>
              <a:ea typeface="+mn-ea"/>
              <a:cs typeface="Arial" panose="020B0604020202020204" pitchFamily="34" charset="0"/>
            </a:endParaRPr>
          </a:p>
          <a:p>
            <a:pPr marL="342900" indent="-342900">
              <a:buFont typeface="Arial" panose="020B0604020202020204" pitchFamily="34" charset="0"/>
              <a:buChar char="•"/>
            </a:pPr>
            <a:r>
              <a:rPr lang="ja-JP" sz="2400" b="0" dirty="0">
                <a:solidFill>
                  <a:srgbClr val="55565A"/>
                </a:solidFill>
                <a:latin typeface="+mn-ea"/>
                <a:ea typeface="+mn-ea"/>
                <a:cs typeface="Arial" panose="020B0604020202020204" pitchFamily="34" charset="0"/>
              </a:rPr>
              <a:t>結成会議を開催する </a:t>
            </a:r>
          </a:p>
          <a:p>
            <a:pPr marL="342900" indent="-342900">
              <a:buFont typeface="Arial" panose="020B0604020202020204" pitchFamily="34" charset="0"/>
              <a:buChar char="•"/>
            </a:pPr>
            <a:r>
              <a:rPr lang="ja-JP" sz="2400" b="0" dirty="0">
                <a:solidFill>
                  <a:srgbClr val="55565A"/>
                </a:solidFill>
                <a:latin typeface="+mn-ea"/>
                <a:ea typeface="+mn-ea"/>
                <a:cs typeface="Arial" panose="020B0604020202020204" pitchFamily="34" charset="0"/>
              </a:rPr>
              <a:t>必要な事務処理を終える </a:t>
            </a:r>
          </a:p>
          <a:p>
            <a:pPr marL="342900" indent="-342900">
              <a:buFont typeface="Arial" panose="020B0604020202020204" pitchFamily="34" charset="0"/>
              <a:buChar char="•"/>
            </a:pPr>
            <a:r>
              <a:rPr lang="ja-JP" sz="2400" b="0" dirty="0">
                <a:solidFill>
                  <a:srgbClr val="55565A"/>
                </a:solidFill>
                <a:latin typeface="+mn-ea"/>
                <a:ea typeface="+mn-ea"/>
                <a:cs typeface="Arial"/>
              </a:rPr>
              <a:t>結成費100ドルをライオンズ・インターナショナルに支払う </a:t>
            </a:r>
          </a:p>
          <a:p>
            <a:pPr marL="342900" indent="-342900">
              <a:buFont typeface="Arial" panose="020B0604020202020204" pitchFamily="34" charset="0"/>
              <a:buChar char="•"/>
            </a:pPr>
            <a:r>
              <a:rPr lang="ja-JP" sz="2400" b="0" dirty="0">
                <a:solidFill>
                  <a:srgbClr val="55565A"/>
                </a:solidFill>
                <a:latin typeface="+mn-ea"/>
                <a:ea typeface="+mn-ea"/>
                <a:cs typeface="Arial"/>
              </a:rPr>
              <a:t>就任式を企画する </a:t>
            </a:r>
          </a:p>
        </p:txBody>
      </p:sp>
    </p:spTree>
    <p:extLst>
      <p:ext uri="{BB962C8B-B14F-4D97-AF65-F5344CB8AC3E}">
        <p14:creationId xmlns:p14="http://schemas.microsoft.com/office/powerpoint/2010/main" val="1004270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1" y="0"/>
            <a:ext cx="9144001" cy="5166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latin typeface="+mn-ea"/>
            </a:endParaRPr>
          </a:p>
        </p:txBody>
      </p:sp>
      <p:pic>
        <p:nvPicPr>
          <p:cNvPr id="10" name="Picture 9">
            <a:extLst>
              <a:ext uri="{FF2B5EF4-FFF2-40B4-BE49-F238E27FC236}">
                <a16:creationId xmlns:a16="http://schemas.microsoft.com/office/drawing/2014/main" id="{79FB073B-DA9F-8346-8DFE-FBC9BC83AFBD}"/>
              </a:ext>
            </a:extLst>
          </p:cNvPr>
          <p:cNvPicPr>
            <a:picLocks noChangeAspect="1"/>
          </p:cNvPicPr>
          <p:nvPr/>
        </p:nvPicPr>
        <p:blipFill rotWithShape="1">
          <a:blip r:embed="rId3"/>
          <a:srcRect l="16530" t="2053" r="10928" b="4800"/>
          <a:stretch/>
        </p:blipFill>
        <p:spPr>
          <a:xfrm rot="10800000">
            <a:off x="7392886" y="-1"/>
            <a:ext cx="1751114" cy="3372788"/>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latin typeface="+mn-ea"/>
                <a:ea typeface="+mn-ea"/>
              </a:rPr>
              <a:pPr eaLnBrk="0" hangingPunct="0">
                <a:spcBef>
                  <a:spcPct val="50000"/>
                </a:spcBef>
                <a:defRPr/>
              </a:pPr>
              <a:t>13</a:t>
            </a:fld>
            <a:endParaRPr lang="en-US" sz="750">
              <a:solidFill>
                <a:srgbClr val="55565A"/>
              </a:solidFill>
              <a:latin typeface="+mn-ea"/>
              <a:ea typeface="+mn-ea"/>
            </a:endParaRPr>
          </a:p>
        </p:txBody>
      </p:sp>
      <p:pic>
        <p:nvPicPr>
          <p:cNvPr id="3" name="Picture 2">
            <a:extLst>
              <a:ext uri="{FF2B5EF4-FFF2-40B4-BE49-F238E27FC236}">
                <a16:creationId xmlns:a16="http://schemas.microsoft.com/office/drawing/2014/main" id="{2AB11298-17E2-0641-8FBE-2A3FB267B9EA}"/>
              </a:ext>
            </a:extLst>
          </p:cNvPr>
          <p:cNvPicPr>
            <a:picLocks noChangeAspect="1"/>
          </p:cNvPicPr>
          <p:nvPr/>
        </p:nvPicPr>
        <p:blipFill>
          <a:blip r:embed="rId4"/>
          <a:stretch>
            <a:fillRect/>
          </a:stretch>
        </p:blipFill>
        <p:spPr>
          <a:xfrm>
            <a:off x="7602605" y="598812"/>
            <a:ext cx="1259479" cy="1259479"/>
          </a:xfrm>
          <a:prstGeom prst="rect">
            <a:avLst/>
          </a:prstGeom>
        </p:spPr>
      </p:pic>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5"/>
          <a:srcRect l="15744" b="4901"/>
          <a:stretch/>
        </p:blipFill>
        <p:spPr>
          <a:xfrm>
            <a:off x="-1" y="3907181"/>
            <a:ext cx="743920" cy="1259479"/>
          </a:xfrm>
          <a:prstGeom prst="rect">
            <a:avLst/>
          </a:prstGeom>
        </p:spPr>
      </p:pic>
      <p:sp>
        <p:nvSpPr>
          <p:cNvPr id="12" name="Body Copy">
            <a:extLst>
              <a:ext uri="{FF2B5EF4-FFF2-40B4-BE49-F238E27FC236}">
                <a16:creationId xmlns:a16="http://schemas.microsoft.com/office/drawing/2014/main" id="{1C1157C8-D7B3-C345-97FB-8F582BC43D0E}"/>
              </a:ext>
            </a:extLst>
          </p:cNvPr>
          <p:cNvSpPr txBox="1">
            <a:spLocks/>
          </p:cNvSpPr>
          <p:nvPr/>
        </p:nvSpPr>
        <p:spPr>
          <a:xfrm>
            <a:off x="711736" y="1162685"/>
            <a:ext cx="6656519" cy="318135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sz="1350" dirty="0">
              <a:solidFill>
                <a:srgbClr val="55565A"/>
              </a:solidFill>
              <a:latin typeface="+mn-ea"/>
              <a:ea typeface="+mn-ea"/>
            </a:endParaRP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743918" y="318700"/>
            <a:ext cx="6729681" cy="3588481"/>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2800" dirty="0">
                <a:solidFill>
                  <a:srgbClr val="00B050"/>
                </a:solidFill>
                <a:latin typeface="+mn-ea"/>
                <a:ea typeface="+mn-ea"/>
                <a:cs typeface="Arial" panose="020B0604020202020204" pitchFamily="34" charset="0"/>
              </a:rPr>
              <a:t>レオクラブ</a:t>
            </a:r>
            <a:r>
              <a:rPr lang="ja-JP" sz="2800" dirty="0">
                <a:solidFill>
                  <a:srgbClr val="55565A"/>
                </a:solidFill>
                <a:latin typeface="+mn-ea"/>
                <a:ea typeface="+mn-ea"/>
                <a:cs typeface="Arial" panose="020B0604020202020204" pitchFamily="34" charset="0"/>
              </a:rPr>
              <a:t>を結成する準備はできましたか？ </a:t>
            </a:r>
          </a:p>
          <a:p>
            <a:r>
              <a:rPr lang="ja-JP" altLang="en-US" sz="2800" dirty="0">
                <a:solidFill>
                  <a:srgbClr val="55565A"/>
                </a:solidFill>
                <a:latin typeface="+mn-ea"/>
                <a:ea typeface="+mn-ea"/>
                <a:cs typeface="Arial" panose="020B0604020202020204" pitchFamily="34" charset="0"/>
              </a:rPr>
              <a:t>以下</a:t>
            </a:r>
            <a:r>
              <a:rPr lang="ja-JP" sz="2800" dirty="0">
                <a:solidFill>
                  <a:srgbClr val="55565A"/>
                </a:solidFill>
                <a:latin typeface="+mn-ea"/>
                <a:ea typeface="+mn-ea"/>
                <a:cs typeface="Arial" panose="020B0604020202020204" pitchFamily="34" charset="0"/>
              </a:rPr>
              <a:t>のリソースを役立てましょう！</a:t>
            </a:r>
          </a:p>
          <a:p>
            <a:endParaRPr lang="en-US" sz="2400" dirty="0">
              <a:solidFill>
                <a:srgbClr val="55565A"/>
              </a:solidFill>
              <a:latin typeface="+mn-ea"/>
              <a:ea typeface="+mn-ea"/>
              <a:cs typeface="Arial" panose="020B0604020202020204" pitchFamily="34" charset="0"/>
            </a:endParaRPr>
          </a:p>
          <a:p>
            <a:pPr marL="342900" indent="-342900">
              <a:buFont typeface="Arial" panose="020B0604020202020204" pitchFamily="34" charset="0"/>
              <a:buChar char="•"/>
            </a:pPr>
            <a:r>
              <a:rPr lang="ja-JP" sz="2000" b="0" dirty="0">
                <a:solidFill>
                  <a:srgbClr val="55565A"/>
                </a:solidFill>
                <a:latin typeface="+mn-ea"/>
                <a:ea typeface="+mn-ea"/>
                <a:cs typeface="Arial" panose="020B0604020202020204" pitchFamily="34" charset="0"/>
                <a:hlinkClick r:id="rId6"/>
              </a:rPr>
              <a:t>「新しいレオクラブを結成するには」ウェブページ</a:t>
            </a:r>
          </a:p>
          <a:p>
            <a:pPr marL="342900" indent="-342900">
              <a:buFont typeface="Arial" panose="020B0604020202020204" pitchFamily="34" charset="0"/>
              <a:buChar char="•"/>
            </a:pPr>
            <a:r>
              <a:rPr lang="ja-JP" sz="2000" b="0" dirty="0">
                <a:solidFill>
                  <a:srgbClr val="55565A"/>
                </a:solidFill>
                <a:latin typeface="+mn-ea"/>
                <a:ea typeface="+mn-ea"/>
                <a:cs typeface="Arial" panose="020B0604020202020204" pitchFamily="34" charset="0"/>
                <a:hlinkClick r:id="rId7"/>
              </a:rPr>
              <a:t>「レオクラブ顧問」ウェブページ</a:t>
            </a:r>
          </a:p>
          <a:p>
            <a:pPr marL="342900" indent="-342900">
              <a:buFont typeface="Arial" panose="020B0604020202020204" pitchFamily="34" charset="0"/>
              <a:buChar char="•"/>
            </a:pPr>
            <a:r>
              <a:rPr lang="ja-JP" sz="2000" b="0" dirty="0">
                <a:solidFill>
                  <a:srgbClr val="55565A"/>
                </a:solidFill>
                <a:latin typeface="+mn-ea"/>
                <a:ea typeface="+mn-ea"/>
                <a:cs typeface="Arial" panose="020B0604020202020204" pitchFamily="34" charset="0"/>
              </a:rPr>
              <a:t>「レオクラブ役員就任式及び新会員入会式」</a:t>
            </a:r>
            <a:r>
              <a:rPr lang="ja-JP" sz="2000" b="0" dirty="0">
                <a:solidFill>
                  <a:srgbClr val="55565A"/>
                </a:solidFill>
                <a:latin typeface="+mn-ea"/>
                <a:ea typeface="+mn-ea"/>
                <a:cs typeface="Arial" panose="020B0604020202020204" pitchFamily="34" charset="0"/>
                <a:hlinkClick r:id="rId8"/>
              </a:rPr>
              <a:t>ガイド</a:t>
            </a:r>
          </a:p>
          <a:p>
            <a:pPr marL="342900" indent="-342900">
              <a:buFont typeface="Arial" panose="020B0604020202020204" pitchFamily="34" charset="0"/>
              <a:buChar char="•"/>
            </a:pPr>
            <a:r>
              <a:rPr lang="ja-JP" sz="2000" b="0" dirty="0">
                <a:solidFill>
                  <a:srgbClr val="55565A"/>
                </a:solidFill>
                <a:latin typeface="+mn-ea"/>
                <a:ea typeface="+mn-ea"/>
                <a:cs typeface="Arial" panose="020B0604020202020204" pitchFamily="34" charset="0"/>
                <a:hlinkClick r:id="rId9"/>
              </a:rPr>
              <a:t>「レオクラブのリーダーシップ」ウェブページ</a:t>
            </a:r>
          </a:p>
          <a:p>
            <a:pPr marL="342900" indent="-342900">
              <a:buFont typeface="Arial" panose="020B0604020202020204" pitchFamily="34" charset="0"/>
              <a:buChar char="•"/>
            </a:pPr>
            <a:r>
              <a:rPr lang="ja-JP" sz="2000" b="0" dirty="0">
                <a:solidFill>
                  <a:srgbClr val="55565A"/>
                </a:solidFill>
                <a:latin typeface="+mn-ea"/>
                <a:ea typeface="+mn-ea"/>
                <a:cs typeface="Arial" panose="020B0604020202020204" pitchFamily="34" charset="0"/>
              </a:rPr>
              <a:t>レオ勧誘パンフレットおよびポスター</a:t>
            </a:r>
          </a:p>
          <a:p>
            <a:pPr marL="342900" indent="-342900">
              <a:buFont typeface="Arial" panose="020B0604020202020204" pitchFamily="34" charset="0"/>
              <a:buChar char="•"/>
            </a:pPr>
            <a:r>
              <a:rPr lang="ja-JP" sz="2000" b="0" dirty="0">
                <a:solidFill>
                  <a:srgbClr val="55565A"/>
                </a:solidFill>
                <a:latin typeface="+mn-ea"/>
                <a:ea typeface="+mn-ea"/>
                <a:cs typeface="Arial" panose="020B0604020202020204" pitchFamily="34" charset="0"/>
                <a:hlinkClick r:id="rId10"/>
              </a:rPr>
              <a:t>ライオンズ学習センター</a:t>
            </a:r>
            <a:r>
              <a:rPr lang="ja-JP" sz="2000" b="0" dirty="0">
                <a:solidFill>
                  <a:srgbClr val="55565A"/>
                </a:solidFill>
                <a:latin typeface="+mn-ea"/>
                <a:ea typeface="+mn-ea"/>
                <a:cs typeface="Arial" panose="020B0604020202020204" pitchFamily="34" charset="0"/>
              </a:rPr>
              <a:t>のレオ学習ルート</a:t>
            </a:r>
          </a:p>
        </p:txBody>
      </p:sp>
    </p:spTree>
    <p:extLst>
      <p:ext uri="{BB962C8B-B14F-4D97-AF65-F5344CB8AC3E}">
        <p14:creationId xmlns:p14="http://schemas.microsoft.com/office/powerpoint/2010/main" val="3970165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51435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a:solidFill>
                <a:schemeClr val="lt1">
                  <a:alpha val="44000"/>
                </a:schemeClr>
              </a:solidFill>
              <a:latin typeface="+mn-ea"/>
            </a:endParaRPr>
          </a:p>
        </p:txBody>
      </p:sp>
      <p:pic>
        <p:nvPicPr>
          <p:cNvPr id="14" name="Picture 13">
            <a:extLst>
              <a:ext uri="{FF2B5EF4-FFF2-40B4-BE49-F238E27FC236}">
                <a16:creationId xmlns:a16="http://schemas.microsoft.com/office/drawing/2014/main" id="{8C8BAAAC-1C2C-1C4C-97E3-EEAFF75572DC}"/>
              </a:ext>
            </a:extLst>
          </p:cNvPr>
          <p:cNvPicPr>
            <a:picLocks noChangeAspect="1"/>
          </p:cNvPicPr>
          <p:nvPr/>
        </p:nvPicPr>
        <p:blipFill rotWithShape="1">
          <a:blip r:embed="rId4"/>
          <a:srcRect l="61299" b="29227"/>
          <a:stretch/>
        </p:blipFill>
        <p:spPr>
          <a:xfrm rot="10800000">
            <a:off x="7580196" y="0"/>
            <a:ext cx="1548772" cy="4248440"/>
          </a:xfrm>
          <a:prstGeom prst="rect">
            <a:avLst/>
          </a:prstGeom>
        </p:spPr>
      </p:pic>
      <p:pic>
        <p:nvPicPr>
          <p:cNvPr id="17" name="Picture 16">
            <a:extLst>
              <a:ext uri="{FF2B5EF4-FFF2-40B4-BE49-F238E27FC236}">
                <a16:creationId xmlns:a16="http://schemas.microsoft.com/office/drawing/2014/main" id="{15535B36-2A84-4843-B7CD-C97216D18086}"/>
              </a:ext>
            </a:extLst>
          </p:cNvPr>
          <p:cNvPicPr>
            <a:picLocks noChangeAspect="1"/>
          </p:cNvPicPr>
          <p:nvPr/>
        </p:nvPicPr>
        <p:blipFill rotWithShape="1">
          <a:blip r:embed="rId5"/>
          <a:srcRect l="15744" b="4901"/>
          <a:stretch/>
        </p:blipFill>
        <p:spPr>
          <a:xfrm>
            <a:off x="0" y="3884022"/>
            <a:ext cx="743920" cy="1259479"/>
          </a:xfrm>
          <a:prstGeom prst="rect">
            <a:avLst/>
          </a:prstGeom>
        </p:spPr>
      </p:pic>
      <p:sp>
        <p:nvSpPr>
          <p:cNvPr id="16" name="Page Number - White">
            <a:extLst>
              <a:ext uri="{FF2B5EF4-FFF2-40B4-BE49-F238E27FC236}">
                <a16:creationId xmlns:a16="http://schemas.microsoft.com/office/drawing/2014/main" id="{4FC51006-FDCC-E647-BDD4-387B9FA8BD22}"/>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chemeClr val="bg1"/>
                </a:solidFill>
                <a:latin typeface="+mn-ea"/>
                <a:ea typeface="+mn-ea"/>
              </a:rPr>
              <a:pPr eaLnBrk="0" hangingPunct="0">
                <a:spcBef>
                  <a:spcPct val="50000"/>
                </a:spcBef>
                <a:defRPr/>
              </a:pPr>
              <a:t>14</a:t>
            </a:fld>
            <a:endParaRPr lang="en-US" sz="750">
              <a:solidFill>
                <a:schemeClr val="bg1"/>
              </a:solidFill>
              <a:latin typeface="+mn-ea"/>
              <a:ea typeface="+mn-ea"/>
            </a:endParaRPr>
          </a:p>
        </p:txBody>
      </p:sp>
      <p:pic>
        <p:nvPicPr>
          <p:cNvPr id="2" name="Online Media 1" title="It’s Your Time | Youth &amp; Young Adult Volunteerism | Leo Clubs | :60">
            <a:hlinkClick r:id="" action="ppaction://media"/>
            <a:extLst>
              <a:ext uri="{FF2B5EF4-FFF2-40B4-BE49-F238E27FC236}">
                <a16:creationId xmlns:a16="http://schemas.microsoft.com/office/drawing/2014/main" id="{9B92DC00-6F07-F68E-E60D-B8B7206D8BA9}"/>
              </a:ext>
            </a:extLst>
          </p:cNvPr>
          <p:cNvPicPr>
            <a:picLocks noRot="1" noChangeAspect="1"/>
          </p:cNvPicPr>
          <p:nvPr>
            <a:videoFile r:link="rId1"/>
          </p:nvPr>
        </p:nvPicPr>
        <p:blipFill>
          <a:blip r:embed="rId6"/>
          <a:stretch>
            <a:fillRect/>
          </a:stretch>
        </p:blipFill>
        <p:spPr>
          <a:xfrm>
            <a:off x="-15032" y="-1"/>
            <a:ext cx="9144000" cy="5166360"/>
          </a:xfrm>
          <a:prstGeom prst="rect">
            <a:avLst/>
          </a:prstGeom>
        </p:spPr>
      </p:pic>
    </p:spTree>
    <p:extLst>
      <p:ext uri="{BB962C8B-B14F-4D97-AF65-F5344CB8AC3E}">
        <p14:creationId xmlns:p14="http://schemas.microsoft.com/office/powerpoint/2010/main" val="328131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9144000" cy="51435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latin typeface="+mn-ea"/>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chemeClr val="bg1"/>
                </a:solidFill>
                <a:latin typeface="+mn-ea"/>
                <a:ea typeface="+mn-ea"/>
              </a:rPr>
              <a:pPr eaLnBrk="0" hangingPunct="0">
                <a:spcBef>
                  <a:spcPct val="50000"/>
                </a:spcBef>
                <a:defRPr/>
              </a:pPr>
              <a:t>15</a:t>
            </a:fld>
            <a:endParaRPr lang="en-US" sz="750">
              <a:solidFill>
                <a:schemeClr val="bg1"/>
              </a:solidFill>
              <a:latin typeface="+mn-ea"/>
              <a:ea typeface="+mn-ea"/>
            </a:endParaRPr>
          </a:p>
        </p:txBody>
      </p:sp>
      <p:pic>
        <p:nvPicPr>
          <p:cNvPr id="8" name="Picture 7">
            <a:extLst>
              <a:ext uri="{FF2B5EF4-FFF2-40B4-BE49-F238E27FC236}">
                <a16:creationId xmlns:a16="http://schemas.microsoft.com/office/drawing/2014/main" id="{53CA8ABF-F451-834E-959B-CB6351D33432}"/>
              </a:ext>
            </a:extLst>
          </p:cNvPr>
          <p:cNvPicPr>
            <a:picLocks noChangeAspect="1"/>
          </p:cNvPicPr>
          <p:nvPr/>
        </p:nvPicPr>
        <p:blipFill rotWithShape="1">
          <a:blip r:embed="rId3"/>
          <a:srcRect l="9873" t="10769" r="64229" b="50895"/>
          <a:stretch/>
        </p:blipFill>
        <p:spPr>
          <a:xfrm>
            <a:off x="8148796" y="0"/>
            <a:ext cx="995204" cy="2209800"/>
          </a:xfrm>
          <a:prstGeom prst="rect">
            <a:avLst/>
          </a:prstGeom>
        </p:spPr>
      </p:pic>
      <p:sp>
        <p:nvSpPr>
          <p:cNvPr id="10" name="Headline">
            <a:extLst>
              <a:ext uri="{FF2B5EF4-FFF2-40B4-BE49-F238E27FC236}">
                <a16:creationId xmlns:a16="http://schemas.microsoft.com/office/drawing/2014/main" id="{AABAD8D0-5BDB-BC49-AF32-288AED58FC17}"/>
              </a:ext>
            </a:extLst>
          </p:cNvPr>
          <p:cNvSpPr txBox="1">
            <a:spLocks/>
          </p:cNvSpPr>
          <p:nvPr/>
        </p:nvSpPr>
        <p:spPr>
          <a:xfrm>
            <a:off x="2691189" y="2825079"/>
            <a:ext cx="3761621" cy="747562"/>
          </a:xfrm>
          <a:prstGeom prst="rect">
            <a:avLst/>
          </a:prstGeom>
        </p:spPr>
        <p:txBody>
          <a:bodyPr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spcBef>
                <a:spcPts val="0"/>
              </a:spcBef>
            </a:pPr>
            <a:r>
              <a:rPr lang="ja-JP" altLang="en-US" dirty="0">
                <a:latin typeface="+mn-ea"/>
                <a:ea typeface="+mn-ea"/>
              </a:rPr>
              <a:t>質疑応答</a:t>
            </a:r>
            <a:endParaRPr lang="ja-JP" dirty="0">
              <a:latin typeface="+mn-ea"/>
              <a:ea typeface="+mn-ea"/>
            </a:endParaRPr>
          </a:p>
        </p:txBody>
      </p:sp>
      <p:pic>
        <p:nvPicPr>
          <p:cNvPr id="11" name="Picture 10">
            <a:extLst>
              <a:ext uri="{FF2B5EF4-FFF2-40B4-BE49-F238E27FC236}">
                <a16:creationId xmlns:a16="http://schemas.microsoft.com/office/drawing/2014/main" id="{452A85CD-EF90-E24C-ACB9-CEC7C2079ACC}"/>
              </a:ext>
            </a:extLst>
          </p:cNvPr>
          <p:cNvPicPr>
            <a:picLocks noChangeAspect="1"/>
          </p:cNvPicPr>
          <p:nvPr/>
        </p:nvPicPr>
        <p:blipFill>
          <a:blip r:embed="rId4"/>
          <a:stretch>
            <a:fillRect/>
          </a:stretch>
        </p:blipFill>
        <p:spPr>
          <a:xfrm>
            <a:off x="3806279" y="1420637"/>
            <a:ext cx="1531439" cy="1531439"/>
          </a:xfrm>
          <a:prstGeom prst="rect">
            <a:avLst/>
          </a:prstGeom>
        </p:spPr>
      </p:pic>
      <p:pic>
        <p:nvPicPr>
          <p:cNvPr id="12" name="Picture 11">
            <a:extLst>
              <a:ext uri="{FF2B5EF4-FFF2-40B4-BE49-F238E27FC236}">
                <a16:creationId xmlns:a16="http://schemas.microsoft.com/office/drawing/2014/main" id="{390468D0-8D40-594B-8081-4D8C4F4EBCA9}"/>
              </a:ext>
            </a:extLst>
          </p:cNvPr>
          <p:cNvPicPr>
            <a:picLocks noChangeAspect="1"/>
          </p:cNvPicPr>
          <p:nvPr/>
        </p:nvPicPr>
        <p:blipFill rotWithShape="1">
          <a:blip r:embed="rId5"/>
          <a:srcRect l="15744" b="4901"/>
          <a:stretch/>
        </p:blipFill>
        <p:spPr>
          <a:xfrm>
            <a:off x="0" y="3884022"/>
            <a:ext cx="743920" cy="1259479"/>
          </a:xfrm>
          <a:prstGeom prst="rect">
            <a:avLst/>
          </a:prstGeom>
        </p:spPr>
      </p:pic>
      <p:sp>
        <p:nvSpPr>
          <p:cNvPr id="13" name="Copyright">
            <a:extLst>
              <a:ext uri="{FF2B5EF4-FFF2-40B4-BE49-F238E27FC236}">
                <a16:creationId xmlns:a16="http://schemas.microsoft.com/office/drawing/2014/main" id="{556327CB-2D25-4048-8888-B14AA8D6B07A}"/>
              </a:ext>
            </a:extLst>
          </p:cNvPr>
          <p:cNvSpPr txBox="1"/>
          <p:nvPr/>
        </p:nvSpPr>
        <p:spPr>
          <a:xfrm>
            <a:off x="2378827" y="4686301"/>
            <a:ext cx="3076042" cy="276999"/>
          </a:xfrm>
          <a:prstGeom prst="rect">
            <a:avLst/>
          </a:prstGeom>
          <a:noFill/>
        </p:spPr>
        <p:txBody>
          <a:bodyPr wrap="square" rtlCol="0">
            <a:spAutoFit/>
          </a:bodyPr>
          <a:lstStyle/>
          <a:p>
            <a:r>
              <a:rPr lang="ja-JP" sz="1200" b="1">
                <a:solidFill>
                  <a:schemeClr val="bg1"/>
                </a:solidFill>
                <a:latin typeface="+mn-ea"/>
                <a:ea typeface="+mn-ea"/>
              </a:rPr>
              <a:t>© 2020 Lions Clubs International</a:t>
            </a:r>
          </a:p>
        </p:txBody>
      </p:sp>
    </p:spTree>
    <p:extLst>
      <p:ext uri="{BB962C8B-B14F-4D97-AF65-F5344CB8AC3E}">
        <p14:creationId xmlns:p14="http://schemas.microsoft.com/office/powerpoint/2010/main" val="316428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anim calcmode="lin" valueType="num">
                                      <p:cBhvr>
                                        <p:cTn id="8" dur="300" fill="hold"/>
                                        <p:tgtEl>
                                          <p:spTgt spid="11"/>
                                        </p:tgtEl>
                                        <p:attrNameLst>
                                          <p:attrName>ppt_x</p:attrName>
                                        </p:attrNameLst>
                                      </p:cBhvr>
                                      <p:tavLst>
                                        <p:tav tm="0">
                                          <p:val>
                                            <p:strVal val="#ppt_x"/>
                                          </p:val>
                                        </p:tav>
                                        <p:tav tm="100000">
                                          <p:val>
                                            <p:strVal val="#ppt_x"/>
                                          </p:val>
                                        </p:tav>
                                      </p:tavLst>
                                    </p:anim>
                                    <p:anim calcmode="lin" valueType="num">
                                      <p:cBhvr>
                                        <p:cTn id="9" dur="3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3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4"/>
        <p:cNvGrpSpPr/>
        <p:nvPr/>
      </p:nvGrpSpPr>
      <p:grpSpPr>
        <a:xfrm>
          <a:off x="0" y="0"/>
          <a:ext cx="0" cy="0"/>
          <a:chOff x="0" y="0"/>
          <a:chExt cx="0" cy="0"/>
        </a:xfrm>
      </p:grpSpPr>
      <p:sp>
        <p:nvSpPr>
          <p:cNvPr id="125" name="Google Shape;125;p22"/>
          <p:cNvSpPr txBox="1"/>
          <p:nvPr/>
        </p:nvSpPr>
        <p:spPr>
          <a:xfrm>
            <a:off x="662375" y="1568900"/>
            <a:ext cx="4742400" cy="2302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2400" b="0" i="0" u="none" strike="noStrike" cap="none">
                <a:solidFill>
                  <a:schemeClr val="dk2"/>
                </a:solidFill>
                <a:latin typeface="+mn-ea"/>
                <a:ea typeface="+mn-ea"/>
                <a:cs typeface="Arial"/>
                <a:sym typeface="Arial"/>
              </a:rPr>
              <a:t>個人としても、またグループとしても、地域、国、国際社会の一員としての責任を果たし、世の中に貢献できる人間に成長する機会を、青少年に与えること。</a:t>
            </a:r>
          </a:p>
        </p:txBody>
      </p:sp>
      <p:sp>
        <p:nvSpPr>
          <p:cNvPr id="126" name="Google Shape;126;p22"/>
          <p:cNvSpPr txBox="1"/>
          <p:nvPr/>
        </p:nvSpPr>
        <p:spPr>
          <a:xfrm>
            <a:off x="1051317" y="424359"/>
            <a:ext cx="5130027" cy="8480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400"/>
              <a:buFont typeface="Arial"/>
              <a:buNone/>
            </a:pPr>
            <a:r>
              <a:rPr lang="ja-JP" sz="3600" b="1" dirty="0">
                <a:solidFill>
                  <a:schemeClr val="accent3"/>
                </a:solidFill>
                <a:latin typeface="+mn-ea"/>
                <a:ea typeface="+mn-ea"/>
              </a:rPr>
              <a:t>レオクラブ・プログラムの目的</a:t>
            </a:r>
          </a:p>
        </p:txBody>
      </p:sp>
      <p:pic>
        <p:nvPicPr>
          <p:cNvPr id="127" name="Google Shape;127;p22"/>
          <p:cNvPicPr preferRelativeResize="0"/>
          <p:nvPr/>
        </p:nvPicPr>
        <p:blipFill>
          <a:blip r:embed="rId3"/>
          <a:srcRect l="9983" r="9983"/>
          <a:stretch/>
        </p:blipFill>
        <p:spPr>
          <a:xfrm>
            <a:off x="5836875" y="1112900"/>
            <a:ext cx="3307131" cy="27581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9144000" cy="51435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latin typeface="+mn-ea"/>
            </a:endParaRPr>
          </a:p>
        </p:txBody>
      </p:sp>
      <p:sp>
        <p:nvSpPr>
          <p:cNvPr id="16" name="Background - Solid">
            <a:extLst>
              <a:ext uri="{FF2B5EF4-FFF2-40B4-BE49-F238E27FC236}">
                <a16:creationId xmlns:a16="http://schemas.microsoft.com/office/drawing/2014/main" id="{299A8A5C-3C14-394A-B410-F83E2C0988C4}"/>
              </a:ext>
            </a:extLst>
          </p:cNvPr>
          <p:cNvSpPr/>
          <p:nvPr/>
        </p:nvSpPr>
        <p:spPr>
          <a:xfrm>
            <a:off x="0" y="4284713"/>
            <a:ext cx="9159032" cy="895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latin typeface="+mn-ea"/>
            </a:endParaRPr>
          </a:p>
        </p:txBody>
      </p:sp>
      <p:grpSp>
        <p:nvGrpSpPr>
          <p:cNvPr id="19" name="Group 18">
            <a:extLst>
              <a:ext uri="{FF2B5EF4-FFF2-40B4-BE49-F238E27FC236}">
                <a16:creationId xmlns:a16="http://schemas.microsoft.com/office/drawing/2014/main" id="{CCCB9342-8E3A-2B43-BA26-491F9C4E225B}"/>
              </a:ext>
            </a:extLst>
          </p:cNvPr>
          <p:cNvGrpSpPr/>
          <p:nvPr/>
        </p:nvGrpSpPr>
        <p:grpSpPr>
          <a:xfrm>
            <a:off x="7040783" y="3431676"/>
            <a:ext cx="1552991" cy="1633528"/>
            <a:chOff x="9459743" y="969866"/>
            <a:chExt cx="1679305" cy="1766393"/>
          </a:xfrm>
        </p:grpSpPr>
        <p:sp>
          <p:nvSpPr>
            <p:cNvPr id="15" name="Oval 14">
              <a:extLst>
                <a:ext uri="{FF2B5EF4-FFF2-40B4-BE49-F238E27FC236}">
                  <a16:creationId xmlns:a16="http://schemas.microsoft.com/office/drawing/2014/main" id="{DCB711FE-B312-E84E-B226-54FEE56E13EE}"/>
                </a:ext>
              </a:extLst>
            </p:cNvPr>
            <p:cNvSpPr/>
            <p:nvPr/>
          </p:nvSpPr>
          <p:spPr>
            <a:xfrm>
              <a:off x="9459743" y="969866"/>
              <a:ext cx="1679305" cy="16793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mn-ea"/>
              </a:endParaRPr>
            </a:p>
          </p:txBody>
        </p:sp>
        <p:pic>
          <p:nvPicPr>
            <p:cNvPr id="18" name="Picture 17">
              <a:extLst>
                <a:ext uri="{FF2B5EF4-FFF2-40B4-BE49-F238E27FC236}">
                  <a16:creationId xmlns:a16="http://schemas.microsoft.com/office/drawing/2014/main" id="{3F5587FA-6481-1341-B8BB-8C312314A97F}"/>
                </a:ext>
              </a:extLst>
            </p:cNvPr>
            <p:cNvPicPr>
              <a:picLocks noChangeAspect="1"/>
            </p:cNvPicPr>
            <p:nvPr/>
          </p:nvPicPr>
          <p:blipFill>
            <a:blip r:embed="rId3"/>
            <a:stretch>
              <a:fillRect/>
            </a:stretch>
          </p:blipFill>
          <p:spPr>
            <a:xfrm>
              <a:off x="9459743" y="1056954"/>
              <a:ext cx="1679305" cy="1679305"/>
            </a:xfrm>
            <a:prstGeom prst="rect">
              <a:avLst/>
            </a:prstGeom>
          </p:spPr>
        </p:pic>
      </p:grpSp>
      <p:sp>
        <p:nvSpPr>
          <p:cNvPr id="20" name="Headline">
            <a:extLst>
              <a:ext uri="{FF2B5EF4-FFF2-40B4-BE49-F238E27FC236}">
                <a16:creationId xmlns:a16="http://schemas.microsoft.com/office/drawing/2014/main" id="{9BC34333-AD3B-DF4E-87FC-746BCA5F2E30}"/>
              </a:ext>
            </a:extLst>
          </p:cNvPr>
          <p:cNvSpPr txBox="1">
            <a:spLocks/>
          </p:cNvSpPr>
          <p:nvPr/>
        </p:nvSpPr>
        <p:spPr>
          <a:xfrm>
            <a:off x="743920" y="1512617"/>
            <a:ext cx="5456321" cy="1259479"/>
          </a:xfrm>
          <a:prstGeom prst="rect">
            <a:avLst/>
          </a:prstGeom>
        </p:spPr>
        <p:txBody>
          <a:bodyPr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ja-JP" sz="4500">
                <a:latin typeface="+mn-ea"/>
                <a:ea typeface="+mn-ea"/>
              </a:rPr>
              <a:t>レオとは？</a:t>
            </a:r>
          </a:p>
          <a:p>
            <a:pPr>
              <a:spcBef>
                <a:spcPts val="0"/>
              </a:spcBef>
            </a:pPr>
            <a:endParaRPr lang="en-US" sz="4500" dirty="0">
              <a:latin typeface="+mn-ea"/>
              <a:ea typeface="+mn-ea"/>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latin typeface="+mn-ea"/>
                <a:ea typeface="+mn-ea"/>
              </a:rPr>
              <a:pPr eaLnBrk="0" hangingPunct="0">
                <a:spcBef>
                  <a:spcPct val="50000"/>
                </a:spcBef>
                <a:defRPr/>
              </a:pPr>
              <a:t>3</a:t>
            </a:fld>
            <a:endParaRPr lang="en-US" sz="750">
              <a:solidFill>
                <a:srgbClr val="55565A"/>
              </a:solidFill>
              <a:latin typeface="+mn-ea"/>
              <a:ea typeface="+mn-ea"/>
            </a:endParaRPr>
          </a:p>
        </p:txBody>
      </p:sp>
      <p:pic>
        <p:nvPicPr>
          <p:cNvPr id="11" name="Picture 10">
            <a:extLst>
              <a:ext uri="{FF2B5EF4-FFF2-40B4-BE49-F238E27FC236}">
                <a16:creationId xmlns:a16="http://schemas.microsoft.com/office/drawing/2014/main" id="{5BE46231-BA97-F744-BC16-03F287720882}"/>
              </a:ext>
            </a:extLst>
          </p:cNvPr>
          <p:cNvPicPr>
            <a:picLocks noChangeAspect="1"/>
          </p:cNvPicPr>
          <p:nvPr/>
        </p:nvPicPr>
        <p:blipFill rotWithShape="1">
          <a:blip r:embed="rId4"/>
          <a:srcRect l="15744" b="4901"/>
          <a:stretch/>
        </p:blipFill>
        <p:spPr>
          <a:xfrm>
            <a:off x="0" y="3025233"/>
            <a:ext cx="743920" cy="1259479"/>
          </a:xfrm>
          <a:prstGeom prst="rect">
            <a:avLst/>
          </a:prstGeom>
        </p:spPr>
      </p:pic>
      <p:pic>
        <p:nvPicPr>
          <p:cNvPr id="13" name="Picture 12">
            <a:extLst>
              <a:ext uri="{FF2B5EF4-FFF2-40B4-BE49-F238E27FC236}">
                <a16:creationId xmlns:a16="http://schemas.microsoft.com/office/drawing/2014/main" id="{8A4B55B5-14C7-D64E-8832-D87D3458AC25}"/>
              </a:ext>
            </a:extLst>
          </p:cNvPr>
          <p:cNvPicPr>
            <a:picLocks noChangeAspect="1"/>
          </p:cNvPicPr>
          <p:nvPr/>
        </p:nvPicPr>
        <p:blipFill rotWithShape="1">
          <a:blip r:embed="rId5"/>
          <a:srcRect l="61299" b="29227"/>
          <a:stretch/>
        </p:blipFill>
        <p:spPr>
          <a:xfrm rot="10800000">
            <a:off x="7580196" y="0"/>
            <a:ext cx="1548772" cy="4248440"/>
          </a:xfrm>
          <a:prstGeom prst="rect">
            <a:avLst/>
          </a:prstGeom>
        </p:spPr>
      </p:pic>
    </p:spTree>
    <p:extLst>
      <p:ext uri="{BB962C8B-B14F-4D97-AF65-F5344CB8AC3E}">
        <p14:creationId xmlns:p14="http://schemas.microsoft.com/office/powerpoint/2010/main" val="2831668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8" name="Google Shape;158;p24"/>
          <p:cNvSpPr txBox="1"/>
          <p:nvPr/>
        </p:nvSpPr>
        <p:spPr>
          <a:xfrm>
            <a:off x="1186950" y="129625"/>
            <a:ext cx="5397000" cy="61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ja-JP" sz="3600" b="1">
                <a:solidFill>
                  <a:schemeClr val="accent3"/>
                </a:solidFill>
                <a:latin typeface="+mn-ea"/>
                <a:ea typeface="+mn-ea"/>
              </a:rPr>
              <a:t>レオとは？</a:t>
            </a:r>
          </a:p>
        </p:txBody>
      </p:sp>
      <p:sp>
        <p:nvSpPr>
          <p:cNvPr id="159" name="Google Shape;159;p24"/>
          <p:cNvSpPr txBox="1"/>
          <p:nvPr/>
        </p:nvSpPr>
        <p:spPr>
          <a:xfrm>
            <a:off x="1261226" y="1015939"/>
            <a:ext cx="2748066" cy="976984"/>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ja-JP" sz="1800" b="1" dirty="0">
                <a:solidFill>
                  <a:schemeClr val="accent2"/>
                </a:solidFill>
                <a:latin typeface="+mn-ea"/>
                <a:ea typeface="+mn-ea"/>
              </a:rPr>
              <a:t>LEOの頭文字が表すもの</a:t>
            </a:r>
          </a:p>
          <a:p>
            <a:pPr marL="0" lvl="0" indent="0" algn="l" rtl="0">
              <a:spcBef>
                <a:spcPts val="0"/>
              </a:spcBef>
              <a:spcAft>
                <a:spcPts val="0"/>
              </a:spcAft>
              <a:buNone/>
            </a:pPr>
            <a:r>
              <a:rPr lang="ja-JP" sz="1600" b="1" dirty="0">
                <a:solidFill>
                  <a:schemeClr val="accent2"/>
                </a:solidFill>
                <a:latin typeface="+mn-ea"/>
                <a:ea typeface="+mn-ea"/>
              </a:rPr>
              <a:t>L</a:t>
            </a:r>
            <a:r>
              <a:rPr lang="ja-JP" dirty="0">
                <a:solidFill>
                  <a:schemeClr val="accent2"/>
                </a:solidFill>
                <a:latin typeface="+mn-ea"/>
                <a:ea typeface="+mn-ea"/>
              </a:rPr>
              <a:t>eadership（リーダーシップ）</a:t>
            </a:r>
          </a:p>
          <a:p>
            <a:pPr marL="0" lvl="0" indent="0" algn="l" rtl="0">
              <a:spcBef>
                <a:spcPts val="0"/>
              </a:spcBef>
              <a:spcAft>
                <a:spcPts val="0"/>
              </a:spcAft>
              <a:buNone/>
            </a:pPr>
            <a:r>
              <a:rPr lang="ja-JP" sz="1600" b="1" dirty="0">
                <a:solidFill>
                  <a:schemeClr val="accent2"/>
                </a:solidFill>
                <a:latin typeface="+mn-ea"/>
                <a:ea typeface="+mn-ea"/>
              </a:rPr>
              <a:t>E</a:t>
            </a:r>
            <a:r>
              <a:rPr lang="ja-JP" dirty="0">
                <a:solidFill>
                  <a:schemeClr val="accent2"/>
                </a:solidFill>
                <a:latin typeface="+mn-ea"/>
                <a:ea typeface="+mn-ea"/>
              </a:rPr>
              <a:t>xperience（経験）</a:t>
            </a:r>
          </a:p>
          <a:p>
            <a:pPr marL="0" lvl="0" indent="0" algn="l" rtl="0">
              <a:spcBef>
                <a:spcPts val="0"/>
              </a:spcBef>
              <a:spcAft>
                <a:spcPts val="0"/>
              </a:spcAft>
              <a:buNone/>
            </a:pPr>
            <a:r>
              <a:rPr lang="ja-JP" sz="1600" b="1" dirty="0">
                <a:solidFill>
                  <a:schemeClr val="accent2"/>
                </a:solidFill>
                <a:latin typeface="+mn-ea"/>
                <a:ea typeface="+mn-ea"/>
              </a:rPr>
              <a:t>O</a:t>
            </a:r>
            <a:r>
              <a:rPr lang="ja-JP" dirty="0">
                <a:solidFill>
                  <a:schemeClr val="accent2"/>
                </a:solidFill>
                <a:latin typeface="+mn-ea"/>
                <a:ea typeface="+mn-ea"/>
              </a:rPr>
              <a:t>pportunity（機会）</a:t>
            </a:r>
          </a:p>
        </p:txBody>
      </p:sp>
      <p:sp>
        <p:nvSpPr>
          <p:cNvPr id="162" name="Google Shape;162;p24"/>
          <p:cNvSpPr txBox="1"/>
          <p:nvPr/>
        </p:nvSpPr>
        <p:spPr>
          <a:xfrm>
            <a:off x="1261226" y="2404721"/>
            <a:ext cx="6282574" cy="130563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1800" b="1" dirty="0">
                <a:solidFill>
                  <a:schemeClr val="accent2"/>
                </a:solidFill>
                <a:latin typeface="+mn-ea"/>
                <a:ea typeface="+mn-ea"/>
              </a:rPr>
              <a:t>ライオンズとレオ</a:t>
            </a:r>
          </a:p>
          <a:p>
            <a:r>
              <a:rPr lang="ja-JP" dirty="0">
                <a:solidFill>
                  <a:schemeClr val="accent2"/>
                </a:solidFill>
                <a:latin typeface="+mn-ea"/>
                <a:ea typeface="+mn-ea"/>
              </a:rPr>
              <a:t>レオクラブは、ライオンズ・インターナショナルを通して地域のライオンズクラブによるスポンサーを受けています。スポンサー・ライオンズクラブは、組織、監督、助言によってレオクラブを支援できます。レオは独創的なアイディアによってライオンズクラブ</a:t>
            </a:r>
            <a:r>
              <a:rPr lang="ja-JP" altLang="en-US" dirty="0">
                <a:solidFill>
                  <a:schemeClr val="accent2"/>
                </a:solidFill>
                <a:latin typeface="+mn-ea"/>
                <a:ea typeface="+mn-ea"/>
              </a:rPr>
              <a:t>に貢献</a:t>
            </a:r>
            <a:r>
              <a:rPr lang="ja-JP" dirty="0">
                <a:solidFill>
                  <a:schemeClr val="accent2"/>
                </a:solidFill>
                <a:latin typeface="+mn-ea"/>
                <a:ea typeface="+mn-ea"/>
              </a:rPr>
              <a:t>し、奉仕のパートナーとしての役割を果たします。 </a:t>
            </a:r>
          </a:p>
        </p:txBody>
      </p:sp>
      <p:sp>
        <p:nvSpPr>
          <p:cNvPr id="165" name="Google Shape;165;p24"/>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latin typeface="+mn-ea"/>
                <a:ea typeface="+mn-ea"/>
              </a:rPr>
              <a:t>4</a:t>
            </a:fld>
            <a:endParaRPr lang="en-GB">
              <a:latin typeface="+mn-ea"/>
              <a:ea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4"/>
          <p:cNvSpPr txBox="1"/>
          <p:nvPr/>
        </p:nvSpPr>
        <p:spPr>
          <a:xfrm>
            <a:off x="1086541" y="1151105"/>
            <a:ext cx="3907489" cy="9421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800" b="1" i="0" strike="noStrike" cap="none" dirty="0">
                <a:solidFill>
                  <a:schemeClr val="accent2"/>
                </a:solidFill>
                <a:latin typeface="+mn-ea"/>
                <a:ea typeface="+mn-ea"/>
              </a:rPr>
              <a:t>アルファ・レオクラブ</a:t>
            </a:r>
            <a:r>
              <a:rPr lang="ja-JP" sz="1800" b="0" i="0" strike="noStrike" cap="none" dirty="0">
                <a:solidFill>
                  <a:schemeClr val="accent2"/>
                </a:solidFill>
                <a:latin typeface="+mn-ea"/>
                <a:ea typeface="+mn-ea"/>
                <a:cs typeface="Arial"/>
                <a:sym typeface="Arial"/>
              </a:rPr>
              <a:t> </a:t>
            </a:r>
          </a:p>
          <a:p>
            <a:pPr marL="0" marR="0" lvl="0" indent="0" algn="l" rtl="0">
              <a:lnSpc>
                <a:spcPct val="100000"/>
              </a:lnSpc>
              <a:spcBef>
                <a:spcPts val="0"/>
              </a:spcBef>
              <a:spcAft>
                <a:spcPts val="0"/>
              </a:spcAft>
              <a:buClr>
                <a:srgbClr val="000000"/>
              </a:buClr>
              <a:buSzPts val="1200"/>
              <a:buFont typeface="Arial"/>
              <a:buNone/>
            </a:pPr>
            <a:r>
              <a:rPr lang="ja-JP" dirty="0">
                <a:solidFill>
                  <a:schemeClr val="accent2"/>
                </a:solidFill>
                <a:latin typeface="+mn-ea"/>
                <a:ea typeface="+mn-ea"/>
              </a:rPr>
              <a:t>12～18歳</a:t>
            </a:r>
          </a:p>
          <a:p>
            <a:pPr marL="0" marR="0" lvl="0" indent="0" algn="l" rtl="0">
              <a:lnSpc>
                <a:spcPct val="100000"/>
              </a:lnSpc>
              <a:spcBef>
                <a:spcPts val="0"/>
              </a:spcBef>
              <a:spcAft>
                <a:spcPts val="0"/>
              </a:spcAft>
              <a:buClr>
                <a:srgbClr val="000000"/>
              </a:buClr>
              <a:buSzPts val="1200"/>
              <a:buFont typeface="Arial"/>
              <a:buNone/>
            </a:pPr>
            <a:r>
              <a:rPr lang="ja-JP" b="0" i="0" u="none" strike="noStrike" cap="none" dirty="0">
                <a:solidFill>
                  <a:schemeClr val="accent2"/>
                </a:solidFill>
                <a:latin typeface="+mn-ea"/>
                <a:ea typeface="+mn-ea"/>
                <a:cs typeface="Arial"/>
                <a:sym typeface="Arial"/>
              </a:rPr>
              <a:t>中高生の個人的・社会的成長を主眼としています </a:t>
            </a:r>
          </a:p>
        </p:txBody>
      </p:sp>
      <p:sp>
        <p:nvSpPr>
          <p:cNvPr id="156" name="Google Shape;156;p24"/>
          <p:cNvSpPr txBox="1"/>
          <p:nvPr/>
        </p:nvSpPr>
        <p:spPr>
          <a:xfrm>
            <a:off x="2582532" y="2412627"/>
            <a:ext cx="4169959" cy="9421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800" b="1" i="0" strike="noStrike" cap="none" dirty="0">
                <a:solidFill>
                  <a:schemeClr val="accent2"/>
                </a:solidFill>
                <a:latin typeface="+mn-ea"/>
                <a:ea typeface="+mn-ea"/>
              </a:rPr>
              <a:t>オメガ・レオクラブ </a:t>
            </a:r>
          </a:p>
          <a:p>
            <a:pPr marL="0" marR="0" lvl="0" indent="0" algn="l" rtl="0">
              <a:lnSpc>
                <a:spcPct val="100000"/>
              </a:lnSpc>
              <a:spcBef>
                <a:spcPts val="0"/>
              </a:spcBef>
              <a:spcAft>
                <a:spcPts val="0"/>
              </a:spcAft>
              <a:buClr>
                <a:srgbClr val="000000"/>
              </a:buClr>
              <a:buSzPts val="1200"/>
              <a:buFont typeface="Arial"/>
              <a:buNone/>
            </a:pPr>
            <a:r>
              <a:rPr lang="ja-JP" u="none" dirty="0">
                <a:solidFill>
                  <a:schemeClr val="accent2"/>
                </a:solidFill>
                <a:latin typeface="+mn-ea"/>
                <a:ea typeface="+mn-ea"/>
                <a:cs typeface="Arial"/>
                <a:sym typeface="Arial"/>
              </a:rPr>
              <a:t>18～30歳</a:t>
            </a:r>
          </a:p>
          <a:p>
            <a:pPr marL="0" marR="0" lvl="0" indent="0" algn="l" rtl="0">
              <a:lnSpc>
                <a:spcPct val="100000"/>
              </a:lnSpc>
              <a:spcBef>
                <a:spcPts val="0"/>
              </a:spcBef>
              <a:spcAft>
                <a:spcPts val="0"/>
              </a:spcAft>
              <a:buClr>
                <a:srgbClr val="000000"/>
              </a:buClr>
              <a:buSzPts val="1200"/>
              <a:buFont typeface="Arial"/>
              <a:buNone/>
            </a:pPr>
            <a:r>
              <a:rPr lang="ja-JP" b="0" i="0" u="none" strike="noStrike" cap="none" dirty="0">
                <a:solidFill>
                  <a:schemeClr val="accent2"/>
                </a:solidFill>
                <a:latin typeface="+mn-ea"/>
                <a:ea typeface="+mn-ea"/>
                <a:cs typeface="Arial"/>
                <a:sym typeface="Arial"/>
              </a:rPr>
              <a:t>若い世代の人格的・職業的成長を主眼としています</a:t>
            </a:r>
          </a:p>
        </p:txBody>
      </p:sp>
      <p:sp>
        <p:nvSpPr>
          <p:cNvPr id="158" name="Google Shape;158;p24"/>
          <p:cNvSpPr txBox="1"/>
          <p:nvPr/>
        </p:nvSpPr>
        <p:spPr>
          <a:xfrm>
            <a:off x="1186950" y="129625"/>
            <a:ext cx="5397000" cy="61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ja-JP" sz="3600" b="1">
                <a:solidFill>
                  <a:schemeClr val="accent3"/>
                </a:solidFill>
                <a:latin typeface="+mn-ea"/>
                <a:ea typeface="+mn-ea"/>
              </a:rPr>
              <a:t>レオとは？</a:t>
            </a:r>
          </a:p>
        </p:txBody>
      </p:sp>
      <p:sp>
        <p:nvSpPr>
          <p:cNvPr id="160" name="Google Shape;160;p24"/>
          <p:cNvSpPr txBox="1"/>
          <p:nvPr/>
        </p:nvSpPr>
        <p:spPr>
          <a:xfrm>
            <a:off x="2582532" y="4023939"/>
            <a:ext cx="2798359" cy="743323"/>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accent2"/>
              </a:buClr>
              <a:buSzPts val="1400"/>
              <a:buChar char="●"/>
            </a:pPr>
            <a:r>
              <a:rPr lang="ja-JP" dirty="0">
                <a:solidFill>
                  <a:schemeClr val="accent2"/>
                </a:solidFill>
                <a:latin typeface="+mn-ea"/>
                <a:ea typeface="+mn-ea"/>
              </a:rPr>
              <a:t>学校を基盤とするクラブ</a:t>
            </a:r>
          </a:p>
          <a:p>
            <a:pPr marL="457200" lvl="0" indent="-317500" algn="l" rtl="0">
              <a:spcBef>
                <a:spcPts val="0"/>
              </a:spcBef>
              <a:spcAft>
                <a:spcPts val="0"/>
              </a:spcAft>
              <a:buClr>
                <a:schemeClr val="accent2"/>
              </a:buClr>
              <a:buSzPts val="1400"/>
              <a:buChar char="●"/>
            </a:pPr>
            <a:r>
              <a:rPr lang="ja-JP" dirty="0">
                <a:solidFill>
                  <a:schemeClr val="accent2"/>
                </a:solidFill>
                <a:latin typeface="+mn-ea"/>
                <a:ea typeface="+mn-ea"/>
              </a:rPr>
              <a:t>地域を基盤とするクラブ</a:t>
            </a:r>
          </a:p>
        </p:txBody>
      </p:sp>
      <p:sp>
        <p:nvSpPr>
          <p:cNvPr id="161" name="Google Shape;161;p24"/>
          <p:cNvSpPr txBox="1"/>
          <p:nvPr/>
        </p:nvSpPr>
        <p:spPr>
          <a:xfrm>
            <a:off x="2969100" y="3696559"/>
            <a:ext cx="1602900" cy="397500"/>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ja-JP" sz="1800" b="1">
                <a:solidFill>
                  <a:schemeClr val="accent2"/>
                </a:solidFill>
                <a:latin typeface="+mn-ea"/>
                <a:ea typeface="+mn-ea"/>
              </a:rPr>
              <a:t>クラブの種類</a:t>
            </a:r>
          </a:p>
        </p:txBody>
      </p:sp>
      <p:pic>
        <p:nvPicPr>
          <p:cNvPr id="163" name="Google Shape;163;p24"/>
          <p:cNvPicPr preferRelativeResize="0"/>
          <p:nvPr/>
        </p:nvPicPr>
        <p:blipFill>
          <a:blip r:embed="rId3">
            <a:alphaModFix/>
          </a:blip>
          <a:stretch>
            <a:fillRect/>
          </a:stretch>
        </p:blipFill>
        <p:spPr>
          <a:xfrm>
            <a:off x="4868525" y="809285"/>
            <a:ext cx="1456500" cy="1456500"/>
          </a:xfrm>
          <a:prstGeom prst="rect">
            <a:avLst/>
          </a:prstGeom>
          <a:noFill/>
          <a:ln>
            <a:noFill/>
          </a:ln>
        </p:spPr>
      </p:pic>
      <p:pic>
        <p:nvPicPr>
          <p:cNvPr id="164" name="Google Shape;164;p24"/>
          <p:cNvPicPr preferRelativeResize="0"/>
          <p:nvPr/>
        </p:nvPicPr>
        <p:blipFill>
          <a:blip r:embed="rId4">
            <a:alphaModFix/>
          </a:blip>
          <a:stretch>
            <a:fillRect/>
          </a:stretch>
        </p:blipFill>
        <p:spPr>
          <a:xfrm>
            <a:off x="1113442" y="2240079"/>
            <a:ext cx="1456500" cy="1456480"/>
          </a:xfrm>
          <a:prstGeom prst="rect">
            <a:avLst/>
          </a:prstGeom>
          <a:noFill/>
          <a:ln>
            <a:noFill/>
          </a:ln>
        </p:spPr>
      </p:pic>
      <p:sp>
        <p:nvSpPr>
          <p:cNvPr id="165" name="Google Shape;165;p24"/>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latin typeface="+mn-ea"/>
                <a:ea typeface="+mn-ea"/>
              </a:rPr>
              <a:t>5</a:t>
            </a:fld>
            <a:endParaRPr lang="en-GB">
              <a:latin typeface="+mn-ea"/>
              <a:ea typeface="+mn-ea"/>
            </a:endParaRPr>
          </a:p>
        </p:txBody>
      </p:sp>
    </p:spTree>
    <p:extLst>
      <p:ext uri="{BB962C8B-B14F-4D97-AF65-F5344CB8AC3E}">
        <p14:creationId xmlns:p14="http://schemas.microsoft.com/office/powerpoint/2010/main" val="2807883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p:nvPr/>
        </p:nvSpPr>
        <p:spPr>
          <a:xfrm>
            <a:off x="0" y="2863508"/>
            <a:ext cx="9144000" cy="1524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n-ea"/>
              <a:ea typeface="+mn-ea"/>
              <a:cs typeface="Arial"/>
              <a:sym typeface="Arial"/>
            </a:endParaRPr>
          </a:p>
        </p:txBody>
      </p:sp>
      <p:sp>
        <p:nvSpPr>
          <p:cNvPr id="133" name="Google Shape;133;p23"/>
          <p:cNvSpPr/>
          <p:nvPr/>
        </p:nvSpPr>
        <p:spPr>
          <a:xfrm rot="-5400000">
            <a:off x="137747" y="1989909"/>
            <a:ext cx="1224000" cy="828000"/>
          </a:xfrm>
          <a:prstGeom prst="homePlat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n-ea"/>
              <a:ea typeface="+mn-ea"/>
              <a:cs typeface="Arial"/>
              <a:sym typeface="Arial"/>
            </a:endParaRPr>
          </a:p>
        </p:txBody>
      </p:sp>
      <p:sp>
        <p:nvSpPr>
          <p:cNvPr id="134" name="Google Shape;134;p23"/>
          <p:cNvSpPr/>
          <p:nvPr/>
        </p:nvSpPr>
        <p:spPr>
          <a:xfrm rot="5400000">
            <a:off x="3974010" y="3061508"/>
            <a:ext cx="1224000" cy="828000"/>
          </a:xfrm>
          <a:prstGeom prst="homePlat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n-ea"/>
              <a:ea typeface="+mn-ea"/>
              <a:cs typeface="Arial"/>
              <a:sym typeface="Arial"/>
            </a:endParaRPr>
          </a:p>
        </p:txBody>
      </p:sp>
      <p:sp>
        <p:nvSpPr>
          <p:cNvPr id="135" name="Google Shape;135;p23"/>
          <p:cNvSpPr/>
          <p:nvPr/>
        </p:nvSpPr>
        <p:spPr>
          <a:xfrm rot="-5400000">
            <a:off x="5284849" y="1989909"/>
            <a:ext cx="1224000" cy="828000"/>
          </a:xfrm>
          <a:prstGeom prst="homePlat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n-ea"/>
              <a:ea typeface="+mn-ea"/>
              <a:cs typeface="Arial"/>
              <a:sym typeface="Arial"/>
            </a:endParaRPr>
          </a:p>
        </p:txBody>
      </p:sp>
      <p:sp>
        <p:nvSpPr>
          <p:cNvPr id="136" name="Google Shape;136;p23"/>
          <p:cNvSpPr txBox="1"/>
          <p:nvPr/>
        </p:nvSpPr>
        <p:spPr>
          <a:xfrm>
            <a:off x="353298" y="2372269"/>
            <a:ext cx="792900" cy="45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ja-JP" sz="2000" b="1" i="0" u="none" strike="noStrike" cap="none">
                <a:solidFill>
                  <a:schemeClr val="lt1"/>
                </a:solidFill>
                <a:latin typeface="+mn-ea"/>
                <a:ea typeface="+mn-ea"/>
                <a:cs typeface="Arial"/>
                <a:sym typeface="Arial"/>
              </a:rPr>
              <a:t>1957</a:t>
            </a:r>
          </a:p>
        </p:txBody>
      </p:sp>
      <p:sp>
        <p:nvSpPr>
          <p:cNvPr id="137" name="Google Shape;137;p23"/>
          <p:cNvSpPr txBox="1"/>
          <p:nvPr/>
        </p:nvSpPr>
        <p:spPr>
          <a:xfrm>
            <a:off x="2607305" y="3196353"/>
            <a:ext cx="792900" cy="45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ja-JP" sz="2000" b="1" i="0" u="none" strike="noStrike" cap="none">
                <a:solidFill>
                  <a:schemeClr val="lt1"/>
                </a:solidFill>
                <a:latin typeface="+mn-ea"/>
                <a:ea typeface="+mn-ea"/>
                <a:cs typeface="Arial"/>
                <a:sym typeface="Arial"/>
              </a:rPr>
              <a:t>2014</a:t>
            </a:r>
          </a:p>
        </p:txBody>
      </p:sp>
      <p:sp>
        <p:nvSpPr>
          <p:cNvPr id="138" name="Google Shape;138;p23"/>
          <p:cNvSpPr/>
          <p:nvPr/>
        </p:nvSpPr>
        <p:spPr>
          <a:xfrm rot="5400000">
            <a:off x="1324497" y="3061507"/>
            <a:ext cx="1224000" cy="828000"/>
          </a:xfrm>
          <a:prstGeom prst="homePlat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n-ea"/>
              <a:ea typeface="+mn-ea"/>
              <a:cs typeface="Arial"/>
              <a:sym typeface="Arial"/>
            </a:endParaRPr>
          </a:p>
        </p:txBody>
      </p:sp>
      <p:sp>
        <p:nvSpPr>
          <p:cNvPr id="139" name="Google Shape;139;p23"/>
          <p:cNvSpPr txBox="1"/>
          <p:nvPr/>
        </p:nvSpPr>
        <p:spPr>
          <a:xfrm>
            <a:off x="1525958" y="3117322"/>
            <a:ext cx="792900" cy="45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ja-JP" sz="2000" b="1" i="0" u="none" strike="noStrike" cap="none">
                <a:solidFill>
                  <a:schemeClr val="lt1"/>
                </a:solidFill>
                <a:latin typeface="+mn-ea"/>
                <a:ea typeface="+mn-ea"/>
                <a:cs typeface="Arial"/>
                <a:sym typeface="Arial"/>
              </a:rPr>
              <a:t>1967</a:t>
            </a:r>
          </a:p>
        </p:txBody>
      </p:sp>
      <p:sp>
        <p:nvSpPr>
          <p:cNvPr id="140" name="Google Shape;140;p23"/>
          <p:cNvSpPr txBox="1"/>
          <p:nvPr/>
        </p:nvSpPr>
        <p:spPr>
          <a:xfrm>
            <a:off x="4189574" y="3196353"/>
            <a:ext cx="792900" cy="45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ja-JP" sz="2000" b="1">
                <a:solidFill>
                  <a:schemeClr val="lt1"/>
                </a:solidFill>
                <a:latin typeface="+mn-ea"/>
                <a:ea typeface="+mn-ea"/>
              </a:rPr>
              <a:t>2016</a:t>
            </a:r>
          </a:p>
        </p:txBody>
      </p:sp>
      <p:sp>
        <p:nvSpPr>
          <p:cNvPr id="141" name="Google Shape;141;p23"/>
          <p:cNvSpPr txBox="1"/>
          <p:nvPr/>
        </p:nvSpPr>
        <p:spPr>
          <a:xfrm>
            <a:off x="5500400" y="2287308"/>
            <a:ext cx="792900" cy="45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ja-JP" sz="2000" b="1">
                <a:solidFill>
                  <a:schemeClr val="lt1"/>
                </a:solidFill>
                <a:latin typeface="+mn-ea"/>
                <a:ea typeface="+mn-ea"/>
              </a:rPr>
              <a:t>2022</a:t>
            </a:r>
          </a:p>
        </p:txBody>
      </p:sp>
      <p:sp>
        <p:nvSpPr>
          <p:cNvPr id="142" name="Google Shape;142;p23"/>
          <p:cNvSpPr txBox="1"/>
          <p:nvPr/>
        </p:nvSpPr>
        <p:spPr>
          <a:xfrm>
            <a:off x="44171" y="3015908"/>
            <a:ext cx="1352698" cy="126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7F7F7F"/>
                </a:solidFill>
                <a:latin typeface="+mn-ea"/>
                <a:ea typeface="+mn-ea"/>
                <a:cs typeface="Arial"/>
                <a:sym typeface="Arial"/>
              </a:rPr>
              <a:t>1957年12月5日、米国ペンシルバニア州に初のレオクラブが誕生</a:t>
            </a:r>
          </a:p>
        </p:txBody>
      </p:sp>
      <p:sp>
        <p:nvSpPr>
          <p:cNvPr id="143" name="Google Shape;143;p23"/>
          <p:cNvSpPr txBox="1"/>
          <p:nvPr/>
        </p:nvSpPr>
        <p:spPr>
          <a:xfrm>
            <a:off x="5192101" y="3015908"/>
            <a:ext cx="1484734" cy="836233"/>
          </a:xfrm>
          <a:prstGeom prst="rect">
            <a:avLst/>
          </a:prstGeom>
          <a:noFill/>
          <a:ln>
            <a:noFill/>
          </a:ln>
        </p:spPr>
        <p:txBody>
          <a:bodyPr spcFirstLastPara="1" wrap="square" lIns="91425" tIns="45700" rIns="91425" bIns="45700" anchor="t" anchorCtr="0">
            <a:noAutofit/>
          </a:bodyPr>
          <a:lstStyle/>
          <a:p>
            <a:pPr algn="ctr"/>
            <a:r>
              <a:rPr lang="ja-JP" sz="1200">
                <a:solidFill>
                  <a:srgbClr val="7F7F7F"/>
                </a:solidFill>
                <a:latin typeface="+mn-ea"/>
                <a:ea typeface="+mn-ea"/>
              </a:rPr>
              <a:t>レオ/レオライオン・キャビネットおよび協議会リエゾン職を新設</a:t>
            </a:r>
          </a:p>
        </p:txBody>
      </p:sp>
      <p:sp>
        <p:nvSpPr>
          <p:cNvPr id="144" name="Google Shape;144;p23"/>
          <p:cNvSpPr txBox="1"/>
          <p:nvPr/>
        </p:nvSpPr>
        <p:spPr>
          <a:xfrm>
            <a:off x="3737232" y="2001811"/>
            <a:ext cx="1703683" cy="77604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dirty="0">
                <a:solidFill>
                  <a:srgbClr val="7F7F7F"/>
                </a:solidFill>
                <a:latin typeface="+mn-ea"/>
                <a:ea typeface="+mn-ea"/>
              </a:rPr>
              <a:t>青少年の参加に関するアドホック委員会が青少年を参加させるための戦略の決定に着手</a:t>
            </a:r>
            <a:r>
              <a:rPr lang="ja-JP" sz="1200" b="0" i="0" u="none" strike="noStrike" cap="none" dirty="0">
                <a:solidFill>
                  <a:srgbClr val="7F7F7F"/>
                </a:solidFill>
                <a:latin typeface="+mn-ea"/>
                <a:ea typeface="+mn-ea"/>
                <a:cs typeface="Arial"/>
                <a:sym typeface="Arial"/>
              </a:rPr>
              <a:t> </a:t>
            </a:r>
          </a:p>
        </p:txBody>
      </p:sp>
      <p:sp>
        <p:nvSpPr>
          <p:cNvPr id="145" name="Google Shape;145;p23"/>
          <p:cNvSpPr txBox="1"/>
          <p:nvPr/>
        </p:nvSpPr>
        <p:spPr>
          <a:xfrm>
            <a:off x="1176324" y="2011073"/>
            <a:ext cx="1551251" cy="8806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dirty="0">
                <a:solidFill>
                  <a:srgbClr val="7F7F7F"/>
                </a:solidFill>
                <a:latin typeface="+mn-ea"/>
                <a:ea typeface="+mn-ea"/>
              </a:rPr>
              <a:t>ライオンズクラブ国際協会がレオクラブ・プログラムを公認プログラムとして採用</a:t>
            </a:r>
            <a:br>
              <a:rPr lang="ja-JP" sz="1200" b="0" i="0" u="none" strike="noStrike" cap="none" dirty="0">
                <a:solidFill>
                  <a:srgbClr val="7F7F7F"/>
                </a:solidFill>
                <a:latin typeface="+mn-ea"/>
                <a:ea typeface="+mn-ea"/>
                <a:cs typeface="Arial"/>
                <a:sym typeface="Arial"/>
              </a:rPr>
            </a:br>
            <a:endParaRPr lang="ja-JP" sz="1200" b="0" i="0" u="none" strike="noStrike" cap="none" dirty="0">
              <a:solidFill>
                <a:srgbClr val="7F7F7F"/>
              </a:solidFill>
              <a:latin typeface="+mn-ea"/>
              <a:ea typeface="+mn-ea"/>
              <a:cs typeface="Arial"/>
              <a:sym typeface="Arial"/>
            </a:endParaRPr>
          </a:p>
        </p:txBody>
      </p:sp>
      <p:sp>
        <p:nvSpPr>
          <p:cNvPr id="146" name="Google Shape;146;p23"/>
          <p:cNvSpPr/>
          <p:nvPr/>
        </p:nvSpPr>
        <p:spPr>
          <a:xfrm>
            <a:off x="0" y="0"/>
            <a:ext cx="1290300" cy="1105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ea"/>
              <a:ea typeface="+mn-ea"/>
              <a:cs typeface="Arial"/>
              <a:sym typeface="Arial"/>
            </a:endParaRPr>
          </a:p>
        </p:txBody>
      </p:sp>
      <p:sp>
        <p:nvSpPr>
          <p:cNvPr id="147" name="Google Shape;147;p23"/>
          <p:cNvSpPr txBox="1">
            <a:spLocks noGrp="1"/>
          </p:cNvSpPr>
          <p:nvPr>
            <p:ph type="title"/>
          </p:nvPr>
        </p:nvSpPr>
        <p:spPr>
          <a:xfrm>
            <a:off x="-50725" y="420500"/>
            <a:ext cx="7361400" cy="7764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F3C04A"/>
              </a:buClr>
              <a:buSzPts val="1400"/>
              <a:buFont typeface="Arial"/>
              <a:buNone/>
            </a:pPr>
            <a:r>
              <a:rPr lang="ja-JP" sz="3500">
                <a:solidFill>
                  <a:schemeClr val="accent3"/>
                </a:solidFill>
                <a:latin typeface="+mn-ea"/>
                <a:ea typeface="+mn-ea"/>
              </a:rPr>
              <a:t>レオクラブ・プログラムの歴史</a:t>
            </a:r>
          </a:p>
        </p:txBody>
      </p:sp>
      <p:sp>
        <p:nvSpPr>
          <p:cNvPr id="148" name="Google Shape;148;p23"/>
          <p:cNvSpPr/>
          <p:nvPr/>
        </p:nvSpPr>
        <p:spPr>
          <a:xfrm rot="-5400000">
            <a:off x="2547124" y="1989559"/>
            <a:ext cx="1224000" cy="828000"/>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n-ea"/>
              <a:ea typeface="+mn-ea"/>
              <a:cs typeface="Arial"/>
              <a:sym typeface="Arial"/>
            </a:endParaRPr>
          </a:p>
        </p:txBody>
      </p:sp>
      <p:sp>
        <p:nvSpPr>
          <p:cNvPr id="149" name="Google Shape;149;p23"/>
          <p:cNvSpPr txBox="1"/>
          <p:nvPr/>
        </p:nvSpPr>
        <p:spPr>
          <a:xfrm>
            <a:off x="2764387" y="2302369"/>
            <a:ext cx="792900" cy="459000"/>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ja-JP" sz="2000" b="1">
                <a:solidFill>
                  <a:schemeClr val="lt1"/>
                </a:solidFill>
                <a:latin typeface="+mn-ea"/>
                <a:ea typeface="+mn-ea"/>
              </a:rPr>
              <a:t>2008</a:t>
            </a:r>
          </a:p>
        </p:txBody>
      </p:sp>
      <p:sp>
        <p:nvSpPr>
          <p:cNvPr id="150" name="Google Shape;150;p23"/>
          <p:cNvSpPr txBox="1"/>
          <p:nvPr/>
        </p:nvSpPr>
        <p:spPr>
          <a:xfrm>
            <a:off x="2432431" y="3026759"/>
            <a:ext cx="1666364" cy="71706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dirty="0">
                <a:solidFill>
                  <a:srgbClr val="7F7F7F"/>
                </a:solidFill>
                <a:latin typeface="+mn-ea"/>
                <a:ea typeface="+mn-ea"/>
              </a:rPr>
              <a:t>アルファ</a:t>
            </a:r>
            <a:r>
              <a:rPr lang="ja-JP" altLang="en-US" sz="1200" dirty="0">
                <a:solidFill>
                  <a:srgbClr val="7F7F7F"/>
                </a:solidFill>
                <a:latin typeface="+mn-ea"/>
                <a:ea typeface="+mn-ea"/>
              </a:rPr>
              <a:t>・</a:t>
            </a:r>
            <a:r>
              <a:rPr lang="ja-JP" sz="1200" dirty="0">
                <a:solidFill>
                  <a:srgbClr val="7F7F7F"/>
                </a:solidFill>
                <a:latin typeface="+mn-ea"/>
                <a:ea typeface="+mn-ea"/>
              </a:rPr>
              <a:t>レオとオメガ</a:t>
            </a:r>
            <a:r>
              <a:rPr lang="ja-JP" altLang="en-US" sz="1200" dirty="0">
                <a:solidFill>
                  <a:srgbClr val="7F7F7F"/>
                </a:solidFill>
                <a:latin typeface="+mn-ea"/>
                <a:ea typeface="+mn-ea"/>
              </a:rPr>
              <a:t>・</a:t>
            </a:r>
            <a:r>
              <a:rPr lang="ja-JP" sz="1200" dirty="0">
                <a:solidFill>
                  <a:srgbClr val="7F7F7F"/>
                </a:solidFill>
                <a:latin typeface="+mn-ea"/>
                <a:ea typeface="+mn-ea"/>
              </a:rPr>
              <a:t>レオの種別が定められ、レオのロゴが更新される。レオクラブ諮問パネル</a:t>
            </a:r>
            <a:r>
              <a:rPr lang="ja-JP" altLang="en-US" sz="1200" dirty="0">
                <a:solidFill>
                  <a:srgbClr val="7F7F7F"/>
                </a:solidFill>
                <a:latin typeface="+mn-ea"/>
                <a:ea typeface="+mn-ea"/>
              </a:rPr>
              <a:t>の設置</a:t>
            </a:r>
            <a:r>
              <a:rPr lang="ja-JP" sz="1200" dirty="0">
                <a:solidFill>
                  <a:srgbClr val="7F7F7F"/>
                </a:solidFill>
                <a:latin typeface="+mn-ea"/>
                <a:ea typeface="+mn-ea"/>
              </a:rPr>
              <a:t>が承認される。2009～2010年度に初のパネリストが就任</a:t>
            </a:r>
          </a:p>
        </p:txBody>
      </p:sp>
      <p:sp>
        <p:nvSpPr>
          <p:cNvPr id="2" name="Google Shape;148;p23">
            <a:extLst>
              <a:ext uri="{FF2B5EF4-FFF2-40B4-BE49-F238E27FC236}">
                <a16:creationId xmlns:a16="http://schemas.microsoft.com/office/drawing/2014/main" id="{9809C423-80C0-B3F3-92CA-A7D4A15EF98D}"/>
              </a:ext>
            </a:extLst>
          </p:cNvPr>
          <p:cNvSpPr/>
          <p:nvPr/>
        </p:nvSpPr>
        <p:spPr>
          <a:xfrm rot="5400000">
            <a:off x="6642766" y="3061508"/>
            <a:ext cx="1224000" cy="828000"/>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n-ea"/>
              <a:ea typeface="+mn-ea"/>
              <a:cs typeface="Arial"/>
              <a:sym typeface="Arial"/>
            </a:endParaRPr>
          </a:p>
        </p:txBody>
      </p:sp>
      <p:sp>
        <p:nvSpPr>
          <p:cNvPr id="3" name="Google Shape;149;p23">
            <a:extLst>
              <a:ext uri="{FF2B5EF4-FFF2-40B4-BE49-F238E27FC236}">
                <a16:creationId xmlns:a16="http://schemas.microsoft.com/office/drawing/2014/main" id="{29971A99-93D5-E306-F271-53110EFE257A}"/>
              </a:ext>
            </a:extLst>
          </p:cNvPr>
          <p:cNvSpPr txBox="1"/>
          <p:nvPr/>
        </p:nvSpPr>
        <p:spPr>
          <a:xfrm>
            <a:off x="6858316" y="3131276"/>
            <a:ext cx="792900" cy="459000"/>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ja-JP" sz="2000" b="1">
                <a:solidFill>
                  <a:schemeClr val="lt1"/>
                </a:solidFill>
                <a:latin typeface="+mn-ea"/>
                <a:ea typeface="+mn-ea"/>
              </a:rPr>
              <a:t>2023</a:t>
            </a:r>
          </a:p>
        </p:txBody>
      </p:sp>
      <p:sp>
        <p:nvSpPr>
          <p:cNvPr id="4" name="Google Shape;150;p23">
            <a:extLst>
              <a:ext uri="{FF2B5EF4-FFF2-40B4-BE49-F238E27FC236}">
                <a16:creationId xmlns:a16="http://schemas.microsoft.com/office/drawing/2014/main" id="{53D853F8-4712-3B97-92E2-1EC96C9F40CF}"/>
              </a:ext>
            </a:extLst>
          </p:cNvPr>
          <p:cNvSpPr txBox="1"/>
          <p:nvPr/>
        </p:nvSpPr>
        <p:spPr>
          <a:xfrm>
            <a:off x="6601597" y="2033167"/>
            <a:ext cx="1090071" cy="776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dirty="0">
                <a:solidFill>
                  <a:srgbClr val="7F7F7F"/>
                </a:solidFill>
                <a:latin typeface="+mn-ea"/>
                <a:ea typeface="+mn-ea"/>
                <a:cs typeface="Arial"/>
                <a:sym typeface="Arial"/>
              </a:rPr>
              <a:t>レオ/</a:t>
            </a:r>
            <a:endParaRPr lang="en-US" altLang="ja-JP" sz="1200" b="0" i="0" u="none" strike="noStrike" cap="none" dirty="0">
              <a:solidFill>
                <a:srgbClr val="7F7F7F"/>
              </a:solidFill>
              <a:latin typeface="+mn-ea"/>
              <a:ea typeface="+mn-ea"/>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dirty="0">
                <a:solidFill>
                  <a:srgbClr val="7F7F7F"/>
                </a:solidFill>
                <a:latin typeface="+mn-ea"/>
                <a:ea typeface="+mn-ea"/>
                <a:cs typeface="Arial"/>
                <a:sym typeface="Arial"/>
              </a:rPr>
              <a:t>レオライオン国連代表を</a:t>
            </a:r>
            <a:endParaRPr lang="en-US" altLang="ja-JP" sz="1200" b="0" i="0" u="none" strike="noStrike" cap="none" dirty="0">
              <a:solidFill>
                <a:srgbClr val="7F7F7F"/>
              </a:solidFill>
              <a:latin typeface="+mn-ea"/>
              <a:ea typeface="+mn-ea"/>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dirty="0">
                <a:solidFill>
                  <a:srgbClr val="7F7F7F"/>
                </a:solidFill>
                <a:latin typeface="+mn-ea"/>
                <a:ea typeface="+mn-ea"/>
                <a:cs typeface="Arial"/>
                <a:sym typeface="Arial"/>
              </a:rPr>
              <a:t>新設 </a:t>
            </a:r>
          </a:p>
          <a:p>
            <a:pPr marL="0" marR="0" lvl="0" indent="0" algn="ctr" rtl="0">
              <a:lnSpc>
                <a:spcPct val="100000"/>
              </a:lnSpc>
              <a:spcBef>
                <a:spcPts val="0"/>
              </a:spcBef>
              <a:spcAft>
                <a:spcPts val="0"/>
              </a:spcAft>
              <a:buClr>
                <a:srgbClr val="000000"/>
              </a:buClr>
              <a:buSzPts val="1200"/>
              <a:buFont typeface="Arial"/>
              <a:buNone/>
            </a:pPr>
            <a:endParaRPr lang="ja-JP" sz="1200" b="0" i="0" u="none" strike="noStrike" cap="none" dirty="0">
              <a:solidFill>
                <a:srgbClr val="7F7F7F"/>
              </a:solidFill>
              <a:latin typeface="+mn-ea"/>
              <a:ea typeface="+mn-ea"/>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9144000" cy="51435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latin typeface="+mn-ea"/>
            </a:endParaRPr>
          </a:p>
        </p:txBody>
      </p:sp>
      <p:sp>
        <p:nvSpPr>
          <p:cNvPr id="16" name="Background - Solid">
            <a:extLst>
              <a:ext uri="{FF2B5EF4-FFF2-40B4-BE49-F238E27FC236}">
                <a16:creationId xmlns:a16="http://schemas.microsoft.com/office/drawing/2014/main" id="{299A8A5C-3C14-394A-B410-F83E2C0988C4}"/>
              </a:ext>
            </a:extLst>
          </p:cNvPr>
          <p:cNvSpPr/>
          <p:nvPr/>
        </p:nvSpPr>
        <p:spPr>
          <a:xfrm>
            <a:off x="-15032" y="4287588"/>
            <a:ext cx="9159032" cy="895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latin typeface="+mn-ea"/>
            </a:endParaRPr>
          </a:p>
        </p:txBody>
      </p:sp>
      <p:grpSp>
        <p:nvGrpSpPr>
          <p:cNvPr id="19" name="Group 18">
            <a:extLst>
              <a:ext uri="{FF2B5EF4-FFF2-40B4-BE49-F238E27FC236}">
                <a16:creationId xmlns:a16="http://schemas.microsoft.com/office/drawing/2014/main" id="{CCCB9342-8E3A-2B43-BA26-491F9C4E225B}"/>
              </a:ext>
            </a:extLst>
          </p:cNvPr>
          <p:cNvGrpSpPr/>
          <p:nvPr/>
        </p:nvGrpSpPr>
        <p:grpSpPr>
          <a:xfrm>
            <a:off x="7040783" y="3431676"/>
            <a:ext cx="1552991" cy="1633528"/>
            <a:chOff x="9459743" y="969866"/>
            <a:chExt cx="1679305" cy="1766393"/>
          </a:xfrm>
        </p:grpSpPr>
        <p:sp>
          <p:nvSpPr>
            <p:cNvPr id="15" name="Oval 14">
              <a:extLst>
                <a:ext uri="{FF2B5EF4-FFF2-40B4-BE49-F238E27FC236}">
                  <a16:creationId xmlns:a16="http://schemas.microsoft.com/office/drawing/2014/main" id="{DCB711FE-B312-E84E-B226-54FEE56E13EE}"/>
                </a:ext>
              </a:extLst>
            </p:cNvPr>
            <p:cNvSpPr/>
            <p:nvPr/>
          </p:nvSpPr>
          <p:spPr>
            <a:xfrm>
              <a:off x="9459743" y="969866"/>
              <a:ext cx="1679305" cy="16793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mn-ea"/>
              </a:endParaRPr>
            </a:p>
          </p:txBody>
        </p:sp>
        <p:pic>
          <p:nvPicPr>
            <p:cNvPr id="18" name="Picture 17">
              <a:extLst>
                <a:ext uri="{FF2B5EF4-FFF2-40B4-BE49-F238E27FC236}">
                  <a16:creationId xmlns:a16="http://schemas.microsoft.com/office/drawing/2014/main" id="{3F5587FA-6481-1341-B8BB-8C312314A97F}"/>
                </a:ext>
              </a:extLst>
            </p:cNvPr>
            <p:cNvPicPr>
              <a:picLocks noChangeAspect="1"/>
            </p:cNvPicPr>
            <p:nvPr/>
          </p:nvPicPr>
          <p:blipFill>
            <a:blip r:embed="rId3"/>
            <a:stretch>
              <a:fillRect/>
            </a:stretch>
          </p:blipFill>
          <p:spPr>
            <a:xfrm>
              <a:off x="9459743" y="1056954"/>
              <a:ext cx="1679305" cy="1679305"/>
            </a:xfrm>
            <a:prstGeom prst="rect">
              <a:avLst/>
            </a:prstGeom>
          </p:spPr>
        </p:pic>
      </p:grpSp>
      <p:sp>
        <p:nvSpPr>
          <p:cNvPr id="20" name="Headline">
            <a:extLst>
              <a:ext uri="{FF2B5EF4-FFF2-40B4-BE49-F238E27FC236}">
                <a16:creationId xmlns:a16="http://schemas.microsoft.com/office/drawing/2014/main" id="{9BC34333-AD3B-DF4E-87FC-746BCA5F2E30}"/>
              </a:ext>
            </a:extLst>
          </p:cNvPr>
          <p:cNvSpPr txBox="1">
            <a:spLocks/>
          </p:cNvSpPr>
          <p:nvPr/>
        </p:nvSpPr>
        <p:spPr>
          <a:xfrm>
            <a:off x="743921" y="1512617"/>
            <a:ext cx="4695587" cy="1259479"/>
          </a:xfrm>
          <a:prstGeom prst="rect">
            <a:avLst/>
          </a:prstGeom>
        </p:spPr>
        <p:txBody>
          <a:bodyPr lIns="91440" tIns="45720" rIns="91440" bIns="45720"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ja-JP" sz="4500" dirty="0">
                <a:latin typeface="+mn-ea"/>
                <a:ea typeface="+mn-ea"/>
                <a:cs typeface="Arial"/>
              </a:rPr>
              <a:t>レオになることの意味とは？</a:t>
            </a:r>
          </a:p>
          <a:p>
            <a:pPr>
              <a:spcBef>
                <a:spcPts val="0"/>
              </a:spcBef>
            </a:pPr>
            <a:endParaRPr lang="en-US" sz="4500" dirty="0">
              <a:latin typeface="+mn-ea"/>
              <a:ea typeface="+mn-ea"/>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latin typeface="+mn-ea"/>
                <a:ea typeface="+mn-ea"/>
              </a:rPr>
              <a:pPr eaLnBrk="0" hangingPunct="0">
                <a:spcBef>
                  <a:spcPct val="50000"/>
                </a:spcBef>
                <a:defRPr/>
              </a:pPr>
              <a:t>7</a:t>
            </a:fld>
            <a:endParaRPr lang="en-US" sz="750">
              <a:solidFill>
                <a:srgbClr val="55565A"/>
              </a:solidFill>
              <a:latin typeface="+mn-ea"/>
              <a:ea typeface="+mn-ea"/>
            </a:endParaRPr>
          </a:p>
        </p:txBody>
      </p:sp>
      <p:pic>
        <p:nvPicPr>
          <p:cNvPr id="11" name="Picture 10">
            <a:extLst>
              <a:ext uri="{FF2B5EF4-FFF2-40B4-BE49-F238E27FC236}">
                <a16:creationId xmlns:a16="http://schemas.microsoft.com/office/drawing/2014/main" id="{5BE46231-BA97-F744-BC16-03F287720882}"/>
              </a:ext>
            </a:extLst>
          </p:cNvPr>
          <p:cNvPicPr>
            <a:picLocks noChangeAspect="1"/>
          </p:cNvPicPr>
          <p:nvPr/>
        </p:nvPicPr>
        <p:blipFill rotWithShape="1">
          <a:blip r:embed="rId4"/>
          <a:srcRect l="15744" b="4901"/>
          <a:stretch/>
        </p:blipFill>
        <p:spPr>
          <a:xfrm>
            <a:off x="0" y="3025234"/>
            <a:ext cx="743920" cy="1259479"/>
          </a:xfrm>
          <a:prstGeom prst="rect">
            <a:avLst/>
          </a:prstGeom>
        </p:spPr>
      </p:pic>
      <p:pic>
        <p:nvPicPr>
          <p:cNvPr id="13" name="Picture 12">
            <a:extLst>
              <a:ext uri="{FF2B5EF4-FFF2-40B4-BE49-F238E27FC236}">
                <a16:creationId xmlns:a16="http://schemas.microsoft.com/office/drawing/2014/main" id="{8A4B55B5-14C7-D64E-8832-D87D3458AC25}"/>
              </a:ext>
            </a:extLst>
          </p:cNvPr>
          <p:cNvPicPr>
            <a:picLocks noChangeAspect="1"/>
          </p:cNvPicPr>
          <p:nvPr/>
        </p:nvPicPr>
        <p:blipFill rotWithShape="1">
          <a:blip r:embed="rId5"/>
          <a:srcRect l="61299" b="29227"/>
          <a:stretch/>
        </p:blipFill>
        <p:spPr>
          <a:xfrm rot="10800000">
            <a:off x="7580196" y="0"/>
            <a:ext cx="1548772" cy="4248440"/>
          </a:xfrm>
          <a:prstGeom prst="rect">
            <a:avLst/>
          </a:prstGeom>
        </p:spPr>
      </p:pic>
    </p:spTree>
    <p:extLst>
      <p:ext uri="{BB962C8B-B14F-4D97-AF65-F5344CB8AC3E}">
        <p14:creationId xmlns:p14="http://schemas.microsoft.com/office/powerpoint/2010/main" val="3889897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1" y="0"/>
            <a:ext cx="9144001" cy="5166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latin typeface="+mn-ea"/>
            </a:endParaRPr>
          </a:p>
        </p:txBody>
      </p:sp>
      <p:pic>
        <p:nvPicPr>
          <p:cNvPr id="10" name="Picture 9">
            <a:extLst>
              <a:ext uri="{FF2B5EF4-FFF2-40B4-BE49-F238E27FC236}">
                <a16:creationId xmlns:a16="http://schemas.microsoft.com/office/drawing/2014/main" id="{79FB073B-DA9F-8346-8DFE-FBC9BC83AFBD}"/>
              </a:ext>
            </a:extLst>
          </p:cNvPr>
          <p:cNvPicPr>
            <a:picLocks noChangeAspect="1"/>
          </p:cNvPicPr>
          <p:nvPr/>
        </p:nvPicPr>
        <p:blipFill rotWithShape="1">
          <a:blip r:embed="rId3"/>
          <a:srcRect l="16530" t="2053" r="10928" b="4800"/>
          <a:stretch/>
        </p:blipFill>
        <p:spPr>
          <a:xfrm rot="10800000">
            <a:off x="7392886" y="-1"/>
            <a:ext cx="1751114" cy="3372788"/>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latin typeface="+mn-ea"/>
                <a:ea typeface="+mn-ea"/>
              </a:rPr>
              <a:pPr eaLnBrk="0" hangingPunct="0">
                <a:spcBef>
                  <a:spcPct val="50000"/>
                </a:spcBef>
                <a:defRPr/>
              </a:pPr>
              <a:t>8</a:t>
            </a:fld>
            <a:endParaRPr lang="en-US" sz="750">
              <a:solidFill>
                <a:srgbClr val="55565A"/>
              </a:solidFill>
              <a:latin typeface="+mn-ea"/>
              <a:ea typeface="+mn-ea"/>
            </a:endParaRPr>
          </a:p>
        </p:txBody>
      </p:sp>
      <p:pic>
        <p:nvPicPr>
          <p:cNvPr id="3" name="Picture 2">
            <a:extLst>
              <a:ext uri="{FF2B5EF4-FFF2-40B4-BE49-F238E27FC236}">
                <a16:creationId xmlns:a16="http://schemas.microsoft.com/office/drawing/2014/main" id="{2AB11298-17E2-0641-8FBE-2A3FB267B9EA}"/>
              </a:ext>
            </a:extLst>
          </p:cNvPr>
          <p:cNvPicPr>
            <a:picLocks noChangeAspect="1"/>
          </p:cNvPicPr>
          <p:nvPr/>
        </p:nvPicPr>
        <p:blipFill>
          <a:blip r:embed="rId4"/>
          <a:stretch>
            <a:fillRect/>
          </a:stretch>
        </p:blipFill>
        <p:spPr>
          <a:xfrm>
            <a:off x="7602605" y="598812"/>
            <a:ext cx="1259479" cy="1259479"/>
          </a:xfrm>
          <a:prstGeom prst="rect">
            <a:avLst/>
          </a:prstGeom>
        </p:spPr>
      </p:pic>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5"/>
          <a:srcRect l="15744" b="4901"/>
          <a:stretch/>
        </p:blipFill>
        <p:spPr>
          <a:xfrm>
            <a:off x="-1" y="3907181"/>
            <a:ext cx="743920" cy="1259479"/>
          </a:xfrm>
          <a:prstGeom prst="rect">
            <a:avLst/>
          </a:prstGeom>
        </p:spPr>
      </p:pic>
      <p:sp>
        <p:nvSpPr>
          <p:cNvPr id="12" name="Body Copy">
            <a:extLst>
              <a:ext uri="{FF2B5EF4-FFF2-40B4-BE49-F238E27FC236}">
                <a16:creationId xmlns:a16="http://schemas.microsoft.com/office/drawing/2014/main" id="{1C1157C8-D7B3-C345-97FB-8F582BC43D0E}"/>
              </a:ext>
            </a:extLst>
          </p:cNvPr>
          <p:cNvSpPr txBox="1">
            <a:spLocks/>
          </p:cNvSpPr>
          <p:nvPr/>
        </p:nvSpPr>
        <p:spPr>
          <a:xfrm>
            <a:off x="711736" y="1162685"/>
            <a:ext cx="6656519" cy="318135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sz="1350" dirty="0">
              <a:solidFill>
                <a:srgbClr val="55565A"/>
              </a:solidFill>
              <a:latin typeface="+mn-ea"/>
              <a:ea typeface="+mn-ea"/>
            </a:endParaRP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362684" y="633045"/>
            <a:ext cx="7551385" cy="4355068"/>
          </a:xfrm>
          <a:prstGeom prst="rect">
            <a:avLst/>
          </a:prstGeom>
        </p:spPr>
        <p:txBody>
          <a:bodyPr lIns="91440" tIns="45720" rIns="91440" bIns="45720" anchor="t">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2400" dirty="0">
                <a:solidFill>
                  <a:srgbClr val="55565A"/>
                </a:solidFill>
                <a:latin typeface="+mn-ea"/>
                <a:ea typeface="+mn-ea"/>
                <a:cs typeface="Arial"/>
              </a:rPr>
              <a:t>人々が各地域社会に貢献できる方法は数多く存在する – </a:t>
            </a:r>
            <a:r>
              <a:rPr lang="ja-JP" sz="2400" dirty="0">
                <a:solidFill>
                  <a:srgbClr val="00B050"/>
                </a:solidFill>
                <a:latin typeface="+mn-ea"/>
                <a:ea typeface="+mn-ea"/>
                <a:cs typeface="Arial"/>
              </a:rPr>
              <a:t>なぜレオなのか？</a:t>
            </a:r>
          </a:p>
          <a:p>
            <a:endParaRPr lang="en-US" sz="2400" dirty="0">
              <a:solidFill>
                <a:srgbClr val="55565A"/>
              </a:solidFill>
              <a:latin typeface="+mn-ea"/>
              <a:ea typeface="+mn-ea"/>
              <a:cs typeface="Arial" panose="020B0604020202020204" pitchFamily="34" charset="0"/>
            </a:endParaRPr>
          </a:p>
          <a:p>
            <a:pPr marL="342900" indent="-342900">
              <a:lnSpc>
                <a:spcPct val="100000"/>
              </a:lnSpc>
              <a:buFont typeface="Arial" panose="020B0604020202020204" pitchFamily="34" charset="0"/>
              <a:buChar char="•"/>
            </a:pPr>
            <a:r>
              <a:rPr lang="ja-JP" sz="2400" b="0" dirty="0">
                <a:solidFill>
                  <a:srgbClr val="55565A"/>
                </a:solidFill>
                <a:latin typeface="+mn-ea"/>
                <a:ea typeface="+mn-ea"/>
                <a:cs typeface="Arial"/>
              </a:rPr>
              <a:t>地域社会と国際社会に奉仕する</a:t>
            </a:r>
          </a:p>
          <a:p>
            <a:pPr marL="342900" indent="-342900">
              <a:lnSpc>
                <a:spcPct val="100000"/>
              </a:lnSpc>
              <a:buFont typeface="Arial" panose="020B0604020202020204" pitchFamily="34" charset="0"/>
              <a:buChar char="•"/>
            </a:pPr>
            <a:r>
              <a:rPr lang="ja-JP" sz="2400" b="0" dirty="0">
                <a:solidFill>
                  <a:srgbClr val="55565A"/>
                </a:solidFill>
                <a:latin typeface="+mn-ea"/>
                <a:ea typeface="+mn-ea"/>
                <a:cs typeface="Arial" panose="020B0604020202020204" pitchFamily="34" charset="0"/>
              </a:rPr>
              <a:t>個人としてもリーダーとしても成長する</a:t>
            </a:r>
          </a:p>
          <a:p>
            <a:pPr marL="342900" indent="-342900">
              <a:lnSpc>
                <a:spcPct val="100000"/>
              </a:lnSpc>
              <a:buFont typeface="Arial" panose="020B0604020202020204" pitchFamily="34" charset="0"/>
              <a:buChar char="•"/>
            </a:pPr>
            <a:r>
              <a:rPr lang="ja-JP" sz="2400" b="0" dirty="0">
                <a:solidFill>
                  <a:srgbClr val="55565A"/>
                </a:solidFill>
                <a:latin typeface="+mn-ea"/>
                <a:ea typeface="+mn-ea"/>
                <a:cs typeface="Arial" panose="020B0604020202020204" pitchFamily="34" charset="0"/>
              </a:rPr>
              <a:t>重要なライフスキルとリーダーシップ・スキルを養う</a:t>
            </a:r>
          </a:p>
          <a:p>
            <a:pPr marL="342900" indent="-342900">
              <a:lnSpc>
                <a:spcPct val="100000"/>
              </a:lnSpc>
              <a:buFont typeface="Arial" panose="020B0604020202020204" pitchFamily="34" charset="0"/>
              <a:buChar char="•"/>
            </a:pPr>
            <a:r>
              <a:rPr lang="ja-JP" sz="2400" b="0" dirty="0">
                <a:solidFill>
                  <a:srgbClr val="55565A"/>
                </a:solidFill>
                <a:latin typeface="+mn-ea"/>
                <a:ea typeface="+mn-ea"/>
                <a:cs typeface="Arial" panose="020B0604020202020204" pitchFamily="34" charset="0"/>
              </a:rPr>
              <a:t>志を同じくする人々が生涯にわたるつながりを築く</a:t>
            </a:r>
          </a:p>
          <a:p>
            <a:pPr marL="342900" indent="-342900">
              <a:lnSpc>
                <a:spcPct val="100000"/>
              </a:lnSpc>
              <a:buFont typeface="Arial" panose="020B0604020202020204" pitchFamily="34" charset="0"/>
              <a:buChar char="•"/>
            </a:pPr>
            <a:r>
              <a:rPr lang="ja-JP" sz="2400" b="0" dirty="0">
                <a:solidFill>
                  <a:srgbClr val="55565A"/>
                </a:solidFill>
                <a:latin typeface="+mn-ea"/>
                <a:ea typeface="+mn-ea"/>
                <a:cs typeface="Arial" panose="020B0604020202020204" pitchFamily="34" charset="0"/>
              </a:rPr>
              <a:t>人脈作りの機会</a:t>
            </a:r>
          </a:p>
        </p:txBody>
      </p:sp>
    </p:spTree>
    <p:extLst>
      <p:ext uri="{BB962C8B-B14F-4D97-AF65-F5344CB8AC3E}">
        <p14:creationId xmlns:p14="http://schemas.microsoft.com/office/powerpoint/2010/main" val="1628948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9144000" cy="51435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latin typeface="+mn-ea"/>
            </a:endParaRPr>
          </a:p>
        </p:txBody>
      </p:sp>
      <p:sp>
        <p:nvSpPr>
          <p:cNvPr id="16" name="Background - Solid">
            <a:extLst>
              <a:ext uri="{FF2B5EF4-FFF2-40B4-BE49-F238E27FC236}">
                <a16:creationId xmlns:a16="http://schemas.microsoft.com/office/drawing/2014/main" id="{299A8A5C-3C14-394A-B410-F83E2C0988C4}"/>
              </a:ext>
            </a:extLst>
          </p:cNvPr>
          <p:cNvSpPr/>
          <p:nvPr/>
        </p:nvSpPr>
        <p:spPr>
          <a:xfrm>
            <a:off x="0" y="4284713"/>
            <a:ext cx="9159032" cy="895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latin typeface="+mn-ea"/>
            </a:endParaRPr>
          </a:p>
        </p:txBody>
      </p:sp>
      <p:grpSp>
        <p:nvGrpSpPr>
          <p:cNvPr id="19" name="Group 18">
            <a:extLst>
              <a:ext uri="{FF2B5EF4-FFF2-40B4-BE49-F238E27FC236}">
                <a16:creationId xmlns:a16="http://schemas.microsoft.com/office/drawing/2014/main" id="{CCCB9342-8E3A-2B43-BA26-491F9C4E225B}"/>
              </a:ext>
            </a:extLst>
          </p:cNvPr>
          <p:cNvGrpSpPr/>
          <p:nvPr/>
        </p:nvGrpSpPr>
        <p:grpSpPr>
          <a:xfrm>
            <a:off x="7040783" y="3431676"/>
            <a:ext cx="1552991" cy="1633528"/>
            <a:chOff x="9459743" y="969866"/>
            <a:chExt cx="1679305" cy="1766393"/>
          </a:xfrm>
        </p:grpSpPr>
        <p:sp>
          <p:nvSpPr>
            <p:cNvPr id="15" name="Oval 14">
              <a:extLst>
                <a:ext uri="{FF2B5EF4-FFF2-40B4-BE49-F238E27FC236}">
                  <a16:creationId xmlns:a16="http://schemas.microsoft.com/office/drawing/2014/main" id="{DCB711FE-B312-E84E-B226-54FEE56E13EE}"/>
                </a:ext>
              </a:extLst>
            </p:cNvPr>
            <p:cNvSpPr/>
            <p:nvPr/>
          </p:nvSpPr>
          <p:spPr>
            <a:xfrm>
              <a:off x="9459743" y="969866"/>
              <a:ext cx="1679305" cy="16793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mn-ea"/>
              </a:endParaRPr>
            </a:p>
          </p:txBody>
        </p:sp>
        <p:pic>
          <p:nvPicPr>
            <p:cNvPr id="18" name="Picture 17">
              <a:extLst>
                <a:ext uri="{FF2B5EF4-FFF2-40B4-BE49-F238E27FC236}">
                  <a16:creationId xmlns:a16="http://schemas.microsoft.com/office/drawing/2014/main" id="{3F5587FA-6481-1341-B8BB-8C312314A97F}"/>
                </a:ext>
              </a:extLst>
            </p:cNvPr>
            <p:cNvPicPr>
              <a:picLocks noChangeAspect="1"/>
            </p:cNvPicPr>
            <p:nvPr/>
          </p:nvPicPr>
          <p:blipFill>
            <a:blip r:embed="rId3"/>
            <a:stretch>
              <a:fillRect/>
            </a:stretch>
          </p:blipFill>
          <p:spPr>
            <a:xfrm>
              <a:off x="9459743" y="1056954"/>
              <a:ext cx="1679305" cy="1679305"/>
            </a:xfrm>
            <a:prstGeom prst="rect">
              <a:avLst/>
            </a:prstGeom>
          </p:spPr>
        </p:pic>
      </p:grpSp>
      <p:sp>
        <p:nvSpPr>
          <p:cNvPr id="20" name="Headline">
            <a:extLst>
              <a:ext uri="{FF2B5EF4-FFF2-40B4-BE49-F238E27FC236}">
                <a16:creationId xmlns:a16="http://schemas.microsoft.com/office/drawing/2014/main" id="{9BC34333-AD3B-DF4E-87FC-746BCA5F2E30}"/>
              </a:ext>
            </a:extLst>
          </p:cNvPr>
          <p:cNvSpPr txBox="1">
            <a:spLocks/>
          </p:cNvSpPr>
          <p:nvPr/>
        </p:nvSpPr>
        <p:spPr>
          <a:xfrm>
            <a:off x="626690" y="1512617"/>
            <a:ext cx="8400080" cy="1259479"/>
          </a:xfrm>
          <a:prstGeom prst="rect">
            <a:avLst/>
          </a:prstGeom>
        </p:spPr>
        <p:txBody>
          <a:bodyPr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ja-JP" sz="4500" dirty="0">
                <a:latin typeface="+mn-ea"/>
                <a:ea typeface="+mn-ea"/>
              </a:rPr>
              <a:t>なぜレオクラブを結成するのか？</a:t>
            </a:r>
          </a:p>
          <a:p>
            <a:pPr>
              <a:spcBef>
                <a:spcPts val="0"/>
              </a:spcBef>
            </a:pPr>
            <a:endParaRPr lang="en-US" sz="4500" dirty="0">
              <a:latin typeface="+mn-ea"/>
              <a:ea typeface="+mn-ea"/>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latin typeface="+mn-ea"/>
                <a:ea typeface="+mn-ea"/>
              </a:rPr>
              <a:pPr eaLnBrk="0" hangingPunct="0">
                <a:spcBef>
                  <a:spcPct val="50000"/>
                </a:spcBef>
                <a:defRPr/>
              </a:pPr>
              <a:t>9</a:t>
            </a:fld>
            <a:endParaRPr lang="en-US" sz="750">
              <a:solidFill>
                <a:srgbClr val="55565A"/>
              </a:solidFill>
              <a:latin typeface="+mn-ea"/>
              <a:ea typeface="+mn-ea"/>
            </a:endParaRPr>
          </a:p>
        </p:txBody>
      </p:sp>
      <p:pic>
        <p:nvPicPr>
          <p:cNvPr id="11" name="Picture 10">
            <a:extLst>
              <a:ext uri="{FF2B5EF4-FFF2-40B4-BE49-F238E27FC236}">
                <a16:creationId xmlns:a16="http://schemas.microsoft.com/office/drawing/2014/main" id="{5BE46231-BA97-F744-BC16-03F287720882}"/>
              </a:ext>
            </a:extLst>
          </p:cNvPr>
          <p:cNvPicPr>
            <a:picLocks noChangeAspect="1"/>
          </p:cNvPicPr>
          <p:nvPr/>
        </p:nvPicPr>
        <p:blipFill rotWithShape="1">
          <a:blip r:embed="rId4"/>
          <a:srcRect l="15744" b="4901"/>
          <a:stretch/>
        </p:blipFill>
        <p:spPr>
          <a:xfrm>
            <a:off x="0" y="3025234"/>
            <a:ext cx="743920" cy="1259479"/>
          </a:xfrm>
          <a:prstGeom prst="rect">
            <a:avLst/>
          </a:prstGeom>
        </p:spPr>
      </p:pic>
      <p:pic>
        <p:nvPicPr>
          <p:cNvPr id="13" name="Picture 12">
            <a:extLst>
              <a:ext uri="{FF2B5EF4-FFF2-40B4-BE49-F238E27FC236}">
                <a16:creationId xmlns:a16="http://schemas.microsoft.com/office/drawing/2014/main" id="{8A4B55B5-14C7-D64E-8832-D87D3458AC25}"/>
              </a:ext>
            </a:extLst>
          </p:cNvPr>
          <p:cNvPicPr>
            <a:picLocks noChangeAspect="1"/>
          </p:cNvPicPr>
          <p:nvPr/>
        </p:nvPicPr>
        <p:blipFill rotWithShape="1">
          <a:blip r:embed="rId5"/>
          <a:srcRect l="61299" b="29227"/>
          <a:stretch/>
        </p:blipFill>
        <p:spPr>
          <a:xfrm rot="10800000">
            <a:off x="7580196" y="0"/>
            <a:ext cx="1548772" cy="4248440"/>
          </a:xfrm>
          <a:prstGeom prst="rect">
            <a:avLst/>
          </a:prstGeom>
        </p:spPr>
      </p:pic>
    </p:spTree>
    <p:extLst>
      <p:ext uri="{BB962C8B-B14F-4D97-AF65-F5344CB8AC3E}">
        <p14:creationId xmlns:p14="http://schemas.microsoft.com/office/powerpoint/2010/main" val="1598719892"/>
      </p:ext>
    </p:extLst>
  </p:cSld>
  <p:clrMapOvr>
    <a:masterClrMapping/>
  </p:clrMapOvr>
</p:sld>
</file>

<file path=ppt/theme/theme1.xml><?xml version="1.0" encoding="utf-8"?>
<a:theme xmlns:a="http://schemas.openxmlformats.org/drawingml/2006/main" name="Office Theme">
  <a:themeElements>
    <a:clrScheme name="Leo">
      <a:dk1>
        <a:srgbClr val="000000"/>
      </a:dk1>
      <a:lt1>
        <a:srgbClr val="FFFFFF"/>
      </a:lt1>
      <a:dk2>
        <a:srgbClr val="55565A"/>
      </a:dk2>
      <a:lt2>
        <a:srgbClr val="E7E6E6"/>
      </a:lt2>
      <a:accent1>
        <a:srgbClr val="407CCA"/>
      </a:accent1>
      <a:accent2>
        <a:srgbClr val="55565A"/>
      </a:accent2>
      <a:accent3>
        <a:srgbClr val="00AC69"/>
      </a:accent3>
      <a:accent4>
        <a:srgbClr val="EBB700"/>
      </a:accent4>
      <a:accent5>
        <a:srgbClr val="5B9BD5"/>
      </a:accent5>
      <a:accent6>
        <a:srgbClr val="FFFFF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3162</Words>
  <Application>Microsoft Office PowerPoint</Application>
  <PresentationFormat>On-screen Show (16:9)</PresentationFormat>
  <Paragraphs>127</Paragraphs>
  <Slides>15</Slides>
  <Notes>15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ＭＳ Ｐゴシック</vt:lpstr>
      <vt:lpstr>Arial</vt:lpstr>
      <vt:lpstr>Calibri</vt:lpstr>
      <vt:lpstr>Helvetica Neue</vt:lpstr>
      <vt:lpstr>Office Theme</vt:lpstr>
      <vt:lpstr>PowerPoint Presentation</vt:lpstr>
      <vt:lpstr>PowerPoint Presentation</vt:lpstr>
      <vt:lpstr>PowerPoint Presentation</vt:lpstr>
      <vt:lpstr>PowerPoint Presentation</vt:lpstr>
      <vt:lpstr>PowerPoint Presentation</vt:lpstr>
      <vt:lpstr>レオクラブ・プログラムの歴史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Christensen, Ashley</dc:creator>
  <cp:lastModifiedBy>Christensen, Ashley</cp:lastModifiedBy>
  <cp:revision>83</cp:revision>
  <dcterms:modified xsi:type="dcterms:W3CDTF">2023-08-30T20:59:17Z</dcterms:modified>
</cp:coreProperties>
</file>