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7"/>
  </p:notesMasterIdLst>
  <p:sldIdLst>
    <p:sldId id="1137" r:id="rId2"/>
    <p:sldId id="259" r:id="rId3"/>
    <p:sldId id="1114" r:id="rId4"/>
    <p:sldId id="261" r:id="rId5"/>
    <p:sldId id="1156" r:id="rId6"/>
    <p:sldId id="260" r:id="rId7"/>
    <p:sldId id="1151" r:id="rId8"/>
    <p:sldId id="1142" r:id="rId9"/>
    <p:sldId id="1152" r:id="rId10"/>
    <p:sldId id="1153" r:id="rId11"/>
    <p:sldId id="1154" r:id="rId12"/>
    <p:sldId id="1155" r:id="rId13"/>
    <p:sldId id="1157" r:id="rId14"/>
    <p:sldId id="1150" r:id="rId15"/>
    <p:sldId id="1144"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C2A72-4192-4F17-B2F2-BBC09C95A275}" v="55" dt="2023-04-14T21:37:43.508"/>
    <p1510:client id="{18DE39AF-1D60-42F3-B1CD-8D553104D35D}" v="2" dt="2023-04-17T15:50:35.776"/>
    <p1510:client id="{5944BDE1-D02D-4042-ADB2-90813A784DC6}" v="36" dt="2023-06-14T22:04:52.846"/>
    <p1510:client id="{7A530A79-942B-4863-8010-101673DD60DB}" v="3" dt="2023-04-17T16:04:57.497"/>
    <p1510:client id="{964FE9DE-AB07-4123-8491-C248CEF52F38}" v="29" dt="2023-04-21T18:34:06.690"/>
    <p1510:client id="{E8DA8AB6-29AB-4E2B-ACBA-390B98253AF0}" v="2" dt="2023-04-14T20:04:10.182"/>
  </p1510:revLst>
</p1510:revInfo>
</file>

<file path=ppt/tableStyles.xml><?xml version="1.0" encoding="utf-8"?>
<a:tblStyleLst xmlns:a="http://schemas.openxmlformats.org/drawingml/2006/main" def="{16A299CF-C680-4D44-A448-CC42B6D110BA}">
  <a:tblStyle styleId="{16A299CF-C680-4D44-A448-CC42B6D110B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89" autoAdjust="0"/>
  </p:normalViewPr>
  <p:slideViewPr>
    <p:cSldViewPr snapToGrid="0">
      <p:cViewPr varScale="1">
        <p:scale>
          <a:sx n="119" d="100"/>
          <a:sy n="119" d="100"/>
        </p:scale>
        <p:origin x="7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dn2.webdamdb.com/md_sbSOEyRci9i1.jpg.pdf?v=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e714f982d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e714f982d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dirty="0">
                <a:solidFill>
                  <a:schemeClr val="accent2"/>
                </a:solidFill>
              </a:rPr>
              <a:t>Das 1957 gegründete Leo-Clubprogramm bietet jungen Menschen die Möglichkeit, sich persönlich weiterzuentwickeln, Führungsqualitäten zu trainieren und gemeinnützige Arbeit zu leisten. Ziel des Programms ist es, junge Menschen zwischen 12 und 30 Jahren zu ermutigen, sich aktiv an gemeinnützigen Projekten zu beteiligen und einen positiven Einfluss auf lokaler Ebene auszuüben.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073481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buFont typeface="+mj-lt"/>
              <a:buAutoNum type="arabicPeriod"/>
            </a:pPr>
            <a:r>
              <a:rPr lang="de-DE" sz="1800" dirty="0">
                <a:latin typeface="Calibri"/>
                <a:cs typeface="Calibri"/>
              </a:rPr>
              <a:t>Leo Clubs werden von einem Lions Club gesponsert. Daher muss der Lions Club zunächst entscheiden, ob er einen Leo Club gründen möchte. </a:t>
            </a:r>
          </a:p>
          <a:p>
            <a:pPr fontAlgn="base">
              <a:buFont typeface="+mj-lt"/>
              <a:buAutoNum type="arabicPeriod"/>
            </a:pPr>
            <a:r>
              <a:rPr lang="de-DE" sz="1800" dirty="0">
                <a:latin typeface="Calibri"/>
                <a:cs typeface="Calibri"/>
              </a:rPr>
              <a:t>Leo-Berater – Personen, die mit jungen Menschen arbeiten und ihnen dabei helfen, sich zu Führungspersönlichkeiten zu entwickeln; müssen an allen Treffen teilnehmen und die Gruppe unterstützen.</a:t>
            </a:r>
          </a:p>
          <a:p>
            <a:pPr algn="l">
              <a:buAutoNum type="arabicPeriod"/>
            </a:pPr>
            <a:r>
              <a:rPr lang="de-DE" sz="1800" b="0" i="0" dirty="0">
                <a:solidFill>
                  <a:srgbClr val="000000"/>
                </a:solidFill>
                <a:effectLst/>
                <a:latin typeface="Calibri"/>
                <a:cs typeface="Calibri"/>
              </a:rPr>
              <a:t>Legen Sie den Rahmen fest – Alpha oder Omega, schul- oder in der Stadt/Gemeinde. </a:t>
            </a:r>
          </a:p>
          <a:p>
            <a:pPr algn="l" rtl="0" fontAlgn="base">
              <a:buFont typeface="+mj-lt"/>
              <a:buAutoNum type="arabicPeriod"/>
            </a:pPr>
            <a:r>
              <a:rPr lang="de-DE" sz="1800" b="0" i="0" dirty="0">
                <a:solidFill>
                  <a:srgbClr val="000000"/>
                </a:solidFill>
                <a:effectLst/>
                <a:latin typeface="Calibri" panose="020F0502020204030204" pitchFamily="34" charset="0"/>
              </a:rPr>
              <a:t>Potenzielle Leos bestimmen</a:t>
            </a:r>
            <a:r>
              <a:rPr lang="de-DE" b="0" i="0" dirty="0">
                <a:solidFill>
                  <a:srgbClr val="000000"/>
                </a:solidFill>
                <a:effectLst/>
              </a:rPr>
              <a:t> ‑ Lassen Sie sich von Schulen, Universitäten, Hochschulen, Kirchengemeinden, Jugendgruppen, Freunden und Verwandten die Namen potenzieller Leos geben.</a:t>
            </a:r>
          </a:p>
          <a:p>
            <a:pPr algn="l" rtl="0" fontAlgn="base">
              <a:buFont typeface="+mj-lt"/>
              <a:buAutoNum type="arabicPeriod" startAt="3"/>
            </a:pPr>
            <a:r>
              <a:rPr lang="de-DE" sz="1800" b="0" i="0" dirty="0">
                <a:solidFill>
                  <a:srgbClr val="000000"/>
                </a:solidFill>
                <a:effectLst/>
                <a:latin typeface="Calibri" panose="020F0502020204030204" pitchFamily="34" charset="0"/>
              </a:rPr>
              <a:t>Laden Sie potenzielle Mitglieder zu einem Informationstreffen ein. </a:t>
            </a:r>
          </a:p>
          <a:p>
            <a:pPr algn="l" rtl="0" fontAlgn="base">
              <a:buFont typeface="+mj-lt"/>
              <a:buAutoNum type="arabicPeriod" startAt="4"/>
            </a:pPr>
            <a:r>
              <a:rPr lang="de-DE" sz="1800" b="0" i="0" dirty="0">
                <a:solidFill>
                  <a:srgbClr val="000000"/>
                </a:solidFill>
                <a:effectLst/>
                <a:latin typeface="Calibri" panose="020F0502020204030204" pitchFamily="34" charset="0"/>
              </a:rPr>
              <a:t>Durchführung eines Gründungstreffen - </a:t>
            </a:r>
            <a:r>
              <a:rPr lang="de-DE" sz="3200" b="0" i="0" dirty="0">
                <a:solidFill>
                  <a:srgbClr val="000000"/>
                </a:solidFill>
                <a:effectLst/>
                <a:latin typeface="HelveticaNeue-Light"/>
              </a:rPr>
              <a:t>Organisieren Sie ein Leo-Club-Gründungstreffen, um Clubamtsträger zu wählen, mögliche Projekte zu erörtern, die </a:t>
            </a:r>
            <a:r>
              <a:rPr lang="de-DE" sz="3200" b="1" i="0" u="none" strike="noStrike" dirty="0">
                <a:solidFill>
                  <a:srgbClr val="0A3DAB"/>
                </a:solidFill>
                <a:effectLst/>
                <a:latin typeface="HelveticaNeue-Medium"/>
                <a:hlinkClick r:id="rId3"/>
              </a:rPr>
              <a:t>Leo-Club-Satzung und Zusatzbestimmunge</a:t>
            </a:r>
            <a:r>
              <a:rPr lang="de-DE" sz="3200" b="1" i="0" u="none" strike="noStrike" dirty="0">
                <a:solidFill>
                  <a:srgbClr val="0A3DAB"/>
                </a:solidFill>
                <a:effectLst/>
                <a:latin typeface="HelveticaNeue-Medium"/>
              </a:rPr>
              <a:t>n</a:t>
            </a:r>
            <a:r>
              <a:rPr lang="de-DE" sz="3200" b="0" i="0" dirty="0">
                <a:solidFill>
                  <a:srgbClr val="000000"/>
                </a:solidFill>
                <a:effectLst/>
                <a:latin typeface="HelveticaNeue-Light"/>
              </a:rPr>
              <a:t> anzunehmen und den Ort und die Zeit für Clubtreffen festzulegen.</a:t>
            </a:r>
          </a:p>
          <a:p>
            <a:pPr fontAlgn="base">
              <a:buFont typeface="+mj-lt"/>
              <a:buAutoNum type="arabicPeriod" startAt="5"/>
            </a:pPr>
            <a:r>
              <a:rPr lang="de-DE" sz="1800" dirty="0">
                <a:latin typeface="Calibri"/>
                <a:cs typeface="Calibri"/>
              </a:rPr>
              <a:t>Füllen Sie die erforderlichen Unterlagen aus – Entsprechende Kits können direkt bei LCI bestellt werden.  Auf der Webseite finden außerdem Mitgliedschaftsanträge und Gründungsformulare. </a:t>
            </a:r>
          </a:p>
          <a:p>
            <a:pPr algn="l" rtl="0" fontAlgn="base">
              <a:buFont typeface="+mj-lt"/>
              <a:buAutoNum type="arabicPeriod" startAt="6"/>
            </a:pPr>
            <a:r>
              <a:rPr lang="de-DE" sz="1800" b="0" i="0" dirty="0">
                <a:solidFill>
                  <a:srgbClr val="000000"/>
                </a:solidFill>
                <a:effectLst/>
                <a:latin typeface="Calibri" panose="020F0502020204030204" pitchFamily="34" charset="0"/>
              </a:rPr>
              <a:t>Planen Sie eine Gründungsfeier. </a:t>
            </a:r>
          </a:p>
          <a:p>
            <a:pPr algn="l" rtl="0" fontAlgn="base">
              <a:buFont typeface="+mj-lt"/>
              <a:buAutoNum type="arabicPeriod" startAt="6"/>
            </a:pPr>
            <a:r>
              <a:rPr lang="de-DE" sz="1800" b="0" i="0" dirty="0">
                <a:solidFill>
                  <a:srgbClr val="000000"/>
                </a:solidFill>
                <a:effectLst/>
                <a:latin typeface="Calibri"/>
                <a:cs typeface="Calibri"/>
              </a:rPr>
              <a:t>Finanzielle Verpflichtungen</a:t>
            </a:r>
          </a:p>
        </p:txBody>
      </p:sp>
    </p:spTree>
    <p:extLst>
      <p:ext uri="{BB962C8B-B14F-4D97-AF65-F5344CB8AC3E}">
        <p14:creationId xmlns:p14="http://schemas.microsoft.com/office/powerpoint/2010/main" val="238297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mj-lt"/>
              <a:buNone/>
            </a:pPr>
            <a:endParaRPr lang="en-US" sz="1800" b="0" i="0" dirty="0">
              <a:solidFill>
                <a:srgbClr val="000000"/>
              </a:solidFill>
              <a:effectLst/>
              <a:latin typeface="Calibri"/>
              <a:cs typeface="Calibri"/>
            </a:endParaRPr>
          </a:p>
        </p:txBody>
      </p:sp>
    </p:spTree>
    <p:extLst>
      <p:ext uri="{BB962C8B-B14F-4D97-AF65-F5344CB8AC3E}">
        <p14:creationId xmlns:p14="http://schemas.microsoft.com/office/powerpoint/2010/main" val="159927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de-DE" dirty="0"/>
              <a:t>Dieses Video zeigt echte Leos aus aller Welt, die über ihre Erfahrungen als Leo berichten.</a:t>
            </a:r>
          </a:p>
        </p:txBody>
      </p:sp>
    </p:spTree>
    <p:extLst>
      <p:ext uri="{BB962C8B-B14F-4D97-AF65-F5344CB8AC3E}">
        <p14:creationId xmlns:p14="http://schemas.microsoft.com/office/powerpoint/2010/main" val="178001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de-DE" sz="1800" b="0" i="0">
                <a:solidFill>
                  <a:srgbClr val="000000"/>
                </a:solidFill>
                <a:effectLst/>
                <a:latin typeface="Calibri" panose="020F0502020204030204" pitchFamily="34" charset="0"/>
              </a:rPr>
              <a:t>Die jüngsten Mitglieder von Lions Clubs International gehören Leo Clubs an, deren Perspektiven und Arbeit für die Förderung des Hilfsauftrags von Lions Clubs International unverzichtbar sind. </a:t>
            </a:r>
          </a:p>
        </p:txBody>
      </p:sp>
    </p:spTree>
    <p:extLst>
      <p:ext uri="{BB962C8B-B14F-4D97-AF65-F5344CB8AC3E}">
        <p14:creationId xmlns:p14="http://schemas.microsoft.com/office/powerpoint/2010/main" val="316554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714f982d_2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de-DE" sz="1000"/>
              <a:t>Leos sind Jugendliche im Alter von12 bis 30 Jahren. Leo Clubs werden von örtlichen Lions Clubs durch Lions Clubs International, der größten Hilfsorganisation der Welt mit global 1,4 Millionen Mitgliedern, gesponsert. Das Leo-Clubprogramm existiert seit über 65 Jahren, und inzwischen gibt es mehr als 7.800 Leo Clubs auf der ganzen Welt. </a:t>
            </a:r>
          </a:p>
        </p:txBody>
      </p:sp>
      <p:sp>
        <p:nvSpPr>
          <p:cNvPr id="153" name="Google Shape;153;g7e714f982d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714f982d_2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de-DE" sz="1000"/>
              <a:t>Leos sind junge Menschen, die sich ehrenamtlich auf lokaler Ebene engagieren, um Hilfe zu leisten. </a:t>
            </a:r>
          </a:p>
        </p:txBody>
      </p:sp>
      <p:sp>
        <p:nvSpPr>
          <p:cNvPr id="153" name="Google Shape;153;g7e714f982d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383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sz="1000" dirty="0"/>
          </a:p>
        </p:txBody>
      </p:sp>
      <p:sp>
        <p:nvSpPr>
          <p:cNvPr id="130" name="Google Shape;1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de-DE"/>
              <a:t>Warum sollten Jugendliche im Alter zwischen 12 und 30 Jahren dem Leo-Clubprogramm beitreten? </a:t>
            </a:r>
          </a:p>
        </p:txBody>
      </p:sp>
    </p:spTree>
    <p:extLst>
      <p:ext uri="{BB962C8B-B14F-4D97-AF65-F5344CB8AC3E}">
        <p14:creationId xmlns:p14="http://schemas.microsoft.com/office/powerpoint/2010/main" val="250239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Arial" panose="020B0604020202020204" pitchFamily="34" charset="0"/>
              <a:buNone/>
            </a:pPr>
            <a:r>
              <a:rPr lang="de-DE" sz="1800" b="0" i="0" dirty="0">
                <a:solidFill>
                  <a:srgbClr val="000000"/>
                </a:solidFill>
                <a:effectLst/>
                <a:latin typeface="Calibri" panose="020F0502020204030204" pitchFamily="34" charset="0"/>
              </a:rPr>
              <a:t>Es gibt viele Möglichkeiten, sich gemeinnützig zu engagieren, aber ein Leo zu sein bedeutet mehr als nur Hilfe zu leisten.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Die Entscheidung, einen Leo Club zu gründen, wird Ihnen dabei helfen, als Person und als Führungskraft zu wachsen.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Aufgabe und Bestimmung finden.</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Die Gründung eines Leo-Clubs kann Leos (und Ihnen!) viele Möglichkeiten eröffnen – von der Entwicklung wichtiger Lebenskompetenzen über Veränderungen vor Ort bis hin zum Aufbau lebenslanger Verbindungen mit Gleichgesinnten. </a:t>
            </a:r>
          </a:p>
          <a:p>
            <a:pPr marL="457200" marR="0" lvl="0" indent="-3175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e-DE" sz="1800" b="0" i="0" dirty="0">
                <a:solidFill>
                  <a:srgbClr val="000000"/>
                </a:solidFill>
                <a:effectLst/>
                <a:latin typeface="Calibri" panose="020F0502020204030204" pitchFamily="34" charset="0"/>
              </a:rPr>
              <a:t>Führungsqualitäten – Führungskräfteschulungen, Amtsträgerpositionen, Planung von Veranstaltungen/Projekten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Zitat: Während meiner Leo-Zeit haben wir unsere Ideen in die Tat umgesetzt. Das respektieren die Leute.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Leos waren überrascht, wie viel Spaß sie bei der ehrenamtlichen Hilfe hatten. Ein Mitglied sagte: „Das war ehrenamtliche Arbeit? Ich hätte auch geholfen, wenn es nicht so viel Spaß gemacht hätte.“ - Cutler </a:t>
            </a:r>
            <a:r>
              <a:rPr lang="de-DE" sz="1800" b="0" i="0" dirty="0" err="1">
                <a:solidFill>
                  <a:srgbClr val="000000"/>
                </a:solidFill>
                <a:effectLst/>
                <a:latin typeface="Calibri" panose="020F0502020204030204" pitchFamily="34" charset="0"/>
              </a:rPr>
              <a:t>Orosi</a:t>
            </a:r>
            <a:r>
              <a:rPr lang="de-DE" sz="1800" b="0" i="0" dirty="0">
                <a:solidFill>
                  <a:srgbClr val="000000"/>
                </a:solidFill>
                <a:effectLst/>
                <a:latin typeface="Calibri" panose="020F0502020204030204" pitchFamily="34" charset="0"/>
              </a:rPr>
              <a:t> Leo Club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Netzwerken und Teambuilding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Hilfsdienst </a:t>
            </a:r>
          </a:p>
        </p:txBody>
      </p:sp>
    </p:spTree>
    <p:extLst>
      <p:ext uri="{BB962C8B-B14F-4D97-AF65-F5344CB8AC3E}">
        <p14:creationId xmlns:p14="http://schemas.microsoft.com/office/powerpoint/2010/main" val="263374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de-DE"/>
              <a:t>Warum sollte Ihr Lions Club einen Leo Club gründen? </a:t>
            </a:r>
            <a:r>
              <a:rPr lang="de-DE" b="0" i="0">
                <a:solidFill>
                  <a:srgbClr val="000000"/>
                </a:solidFill>
                <a:effectLst/>
                <a:latin typeface="WordVisi_MSFontService"/>
              </a:rPr>
              <a:t>Was haben Lions von der Gründung eines Leo Clubs?</a:t>
            </a:r>
          </a:p>
        </p:txBody>
      </p:sp>
    </p:spTree>
    <p:extLst>
      <p:ext uri="{BB962C8B-B14F-4D97-AF65-F5344CB8AC3E}">
        <p14:creationId xmlns:p14="http://schemas.microsoft.com/office/powerpoint/2010/main" val="397138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Wenn ein Leo Club gegründet wird, werden Leos und Leo-Berater Teil einer globalen Familie junger Menschen, die die Welt verbessern wollen.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Das Sponsern eines Leo Clubs bietet Lions die Möglichkeit, junge Führungskräfte zu unterstützen und ihre gemeinnützige Arbeit zu fördern, während Sie Ihre Mitglieder anregen, sich weiterhin zu engagieren!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Die Führungskräfte von heute gestalten die Welt von morgen.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Die Gründung von Leo Clubs ermöglicht es Lions, sich gemeinsam mit jungen Menschen auf lokaler Ebene zu engagieren. Leos teilen dieselbe Leidenschaft und investieren in die Arbeit von Lions Clubs. Das Anerkennen von Leos als potenzielle Mitglieder ist ein effektiver Weg, die Zukunft von Lions in Ihrer Gemeinschaft zu sichern.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Leo Club </a:t>
            </a:r>
            <a:r>
              <a:rPr lang="de-DE" sz="1800" b="0" i="0" dirty="0" err="1">
                <a:solidFill>
                  <a:srgbClr val="000000"/>
                </a:solidFill>
                <a:effectLst/>
                <a:latin typeface="Calibri" panose="020F0502020204030204" pitchFamily="34" charset="0"/>
              </a:rPr>
              <a:t>of</a:t>
            </a:r>
            <a:r>
              <a:rPr lang="de-DE" sz="1800" b="0" i="0" dirty="0">
                <a:solidFill>
                  <a:srgbClr val="000000"/>
                </a:solidFill>
                <a:effectLst/>
                <a:latin typeface="Calibri" panose="020F0502020204030204" pitchFamily="34" charset="0"/>
              </a:rPr>
              <a:t> KIU [Drops </a:t>
            </a:r>
            <a:r>
              <a:rPr lang="de-DE" sz="1800" b="0" i="0" dirty="0" err="1">
                <a:solidFill>
                  <a:srgbClr val="000000"/>
                </a:solidFill>
                <a:effectLst/>
                <a:latin typeface="Calibri" panose="020F0502020204030204" pitchFamily="34" charset="0"/>
              </a:rPr>
              <a:t>of</a:t>
            </a:r>
            <a:r>
              <a:rPr lang="de-DE" sz="1800" b="0" i="0" dirty="0">
                <a:solidFill>
                  <a:srgbClr val="000000"/>
                </a:solidFill>
                <a:effectLst/>
                <a:latin typeface="Calibri" panose="020F0502020204030204" pitchFamily="34" charset="0"/>
              </a:rPr>
              <a:t> Hope]: Unter der kompetenten Führung der Lions konnte wurde ermittelt, was Leos für die Gesellschaft tun und wie Führungsmethoden verbessert werden können.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Networking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Führungsqualitäten – Junge Menschen führen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In junge Menschen investieren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Von jungen Menschen lernen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Jüngere Mitglieder anziehen – und ihre Familienmitglieder </a:t>
            </a:r>
          </a:p>
          <a:p>
            <a:pPr algn="l" rtl="0" fontAlgn="base">
              <a:buFont typeface="Arial" panose="020B0604020202020204" pitchFamily="34" charset="0"/>
              <a:buChar char="•"/>
            </a:pPr>
            <a:r>
              <a:rPr lang="de-DE" sz="1800" b="0" i="0" dirty="0">
                <a:solidFill>
                  <a:srgbClr val="000000"/>
                </a:solidFill>
                <a:effectLst/>
                <a:latin typeface="Calibri" panose="020F0502020204030204" pitchFamily="34" charset="0"/>
              </a:rPr>
              <a:t>Erreichen Sie mehr Menschen vor Ort </a:t>
            </a:r>
          </a:p>
        </p:txBody>
      </p:sp>
    </p:spTree>
    <p:extLst>
      <p:ext uri="{BB962C8B-B14F-4D97-AF65-F5344CB8AC3E}">
        <p14:creationId xmlns:p14="http://schemas.microsoft.com/office/powerpoint/2010/main" val="391857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p:cSld name="Title and Conten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325100" y="1340075"/>
            <a:ext cx="2650200" cy="16125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subTitle" idx="1"/>
          </p:nvPr>
        </p:nvSpPr>
        <p:spPr>
          <a:xfrm>
            <a:off x="3454075" y="2909450"/>
            <a:ext cx="2450700" cy="5232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Slide">
  <p:cSld name="4_Title Slide">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0" y="25735"/>
            <a:ext cx="9144000" cy="7764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rgbClr val="3F3F3F"/>
              </a:buClr>
              <a:buSzPts val="1400"/>
              <a:buFont typeface="Arial"/>
              <a:buNone/>
              <a:defRPr sz="3600" b="1"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STER SLIDE - BLANK">
  <p:cSld name="MASTER SLIDE - BLANK">
    <p:bg>
      <p:bgPr>
        <a:solidFill>
          <a:schemeClr val="lt1"/>
        </a:solid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9" name="Google Shape;29;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 name="Google Shape;36;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 name="Google Shape;41;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 name="Google Shape;44;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0" name="Google Shape;60;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1" name="Google Shape;61;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0"/>
          <p:cNvSpPr>
            <a:spLocks noGrp="1"/>
          </p:cNvSpPr>
          <p:nvPr>
            <p:ph type="pic" idx="2"/>
          </p:nvPr>
        </p:nvSpPr>
        <p:spPr>
          <a:xfrm>
            <a:off x="3887391" y="740569"/>
            <a:ext cx="4629300" cy="3655200"/>
          </a:xfrm>
          <a:prstGeom prst="rect">
            <a:avLst/>
          </a:prstGeom>
          <a:noFill/>
          <a:ln>
            <a:noFill/>
          </a:ln>
        </p:spPr>
      </p:sp>
      <p:sp>
        <p:nvSpPr>
          <p:cNvPr id="67" name="Google Shape;67;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8" name="Google Shape;68;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5">
            <a:alphaModFix/>
          </a:blip>
          <a:srcRect l="20139" t="17140" r="42976" b="40534"/>
          <a:stretch/>
        </p:blipFill>
        <p:spPr>
          <a:xfrm>
            <a:off x="6142535" y="-2"/>
            <a:ext cx="3001464" cy="5166659"/>
          </a:xfrm>
          <a:prstGeom prst="rect">
            <a:avLst/>
          </a:prstGeom>
          <a:noFill/>
          <a:ln>
            <a:noFill/>
          </a:ln>
        </p:spPr>
      </p:pic>
      <p:pic>
        <p:nvPicPr>
          <p:cNvPr id="10" name="Google Shape;10;p1"/>
          <p:cNvPicPr preferRelativeResize="0"/>
          <p:nvPr/>
        </p:nvPicPr>
        <p:blipFill rotWithShape="1">
          <a:blip r:embed="rId16">
            <a:alphaModFix/>
          </a:blip>
          <a:srcRect/>
          <a:stretch/>
        </p:blipFill>
        <p:spPr>
          <a:xfrm>
            <a:off x="-1090" y="59138"/>
            <a:ext cx="1259479" cy="1259479"/>
          </a:xfrm>
          <a:prstGeom prst="rect">
            <a:avLst/>
          </a:prstGeom>
          <a:noFill/>
          <a:ln>
            <a:noFill/>
          </a:ln>
        </p:spPr>
      </p:pic>
      <p:pic>
        <p:nvPicPr>
          <p:cNvPr id="11" name="Google Shape;11;p1"/>
          <p:cNvPicPr preferRelativeResize="0"/>
          <p:nvPr/>
        </p:nvPicPr>
        <p:blipFill rotWithShape="1">
          <a:blip r:embed="rId17">
            <a:alphaModFix/>
          </a:blip>
          <a:srcRect l="15744" b="4900"/>
          <a:stretch/>
        </p:blipFill>
        <p:spPr>
          <a:xfrm>
            <a:off x="-1" y="3907181"/>
            <a:ext cx="743919" cy="1259479"/>
          </a:xfrm>
          <a:prstGeom prst="rect">
            <a:avLst/>
          </a:prstGeom>
          <a:noFill/>
          <a:ln>
            <a:noFill/>
          </a:ln>
        </p:spPr>
      </p:pic>
      <p:pic>
        <p:nvPicPr>
          <p:cNvPr id="12" name="Google Shape;12;p1"/>
          <p:cNvPicPr preferRelativeResize="0"/>
          <p:nvPr/>
        </p:nvPicPr>
        <p:blipFill rotWithShape="1">
          <a:blip r:embed="rId18">
            <a:alphaModFix/>
          </a:blip>
          <a:srcRect/>
          <a:stretch/>
        </p:blipFill>
        <p:spPr>
          <a:xfrm>
            <a:off x="7090857" y="262153"/>
            <a:ext cx="1819275" cy="350947"/>
          </a:xfrm>
          <a:prstGeom prst="rect">
            <a:avLst/>
          </a:prstGeom>
          <a:noFill/>
          <a:ln>
            <a:noFill/>
          </a:ln>
        </p:spPr>
      </p:pic>
      <p:sp>
        <p:nvSpPr>
          <p:cNvPr id="13" name="Google Shape;13;p1"/>
          <p:cNvSpPr txBox="1"/>
          <p:nvPr/>
        </p:nvSpPr>
        <p:spPr>
          <a:xfrm>
            <a:off x="8652868" y="4800545"/>
            <a:ext cx="491100" cy="342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GB" sz="800" b="0" i="0" u="none" strike="noStrike" cap="none">
                <a:solidFill>
                  <a:schemeClr val="lt1"/>
                </a:solidFill>
                <a:latin typeface="Arial"/>
                <a:ea typeface="Arial"/>
                <a:cs typeface="Arial"/>
                <a:sym typeface="Arial"/>
              </a:rPr>
              <a:t>‹#›</a:t>
            </a:fld>
            <a:endParaRPr sz="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lionsclubs.org/de/v2/resource/download/120142828" TargetMode="External"/><Relationship Id="rId3" Type="http://schemas.openxmlformats.org/officeDocument/2006/relationships/image" Target="../media/image11.png"/><Relationship Id="rId7" Type="http://schemas.openxmlformats.org/officeDocument/2006/relationships/hyperlink" Target="https://www.lionsclubs.org/de/resources-for-members/resource-center/leo-club-advisor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www.lionsclubs.org/de/resources-for-members/resource-center/start-a-leo-club" TargetMode="External"/><Relationship Id="rId5" Type="http://schemas.openxmlformats.org/officeDocument/2006/relationships/image" Target="../media/image3.png"/><Relationship Id="rId10" Type="http://schemas.openxmlformats.org/officeDocument/2006/relationships/hyperlink" Target="https://myapps.lionsclubs.org/" TargetMode="External"/><Relationship Id="rId4" Type="http://schemas.openxmlformats.org/officeDocument/2006/relationships/image" Target="../media/image2.png"/><Relationship Id="rId9" Type="http://schemas.openxmlformats.org/officeDocument/2006/relationships/hyperlink" Target="https://www.lionsclubs.org/de/resources-for-members/resource-center/leo-club-leadership"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ideo" Target="https://www.youtube.com/embed/EHxfYUNFzlY?feature=oembed" TargetMode="Externa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4" name="Picture 3">
            <a:extLst>
              <a:ext uri="{FF2B5EF4-FFF2-40B4-BE49-F238E27FC236}">
                <a16:creationId xmlns:a16="http://schemas.microsoft.com/office/drawing/2014/main" id="{556F9008-759B-BF4A-A397-55EB3B46A4EB}"/>
              </a:ext>
            </a:extLst>
          </p:cNvPr>
          <p:cNvPicPr>
            <a:picLocks noChangeAspect="1"/>
          </p:cNvPicPr>
          <p:nvPr/>
        </p:nvPicPr>
        <p:blipFill rotWithShape="1">
          <a:blip r:embed="rId2"/>
          <a:srcRect l="20140" t="17140" r="42977" b="40535"/>
          <a:stretch/>
        </p:blipFill>
        <p:spPr>
          <a:xfrm>
            <a:off x="6142534" y="-2"/>
            <a:ext cx="3001466" cy="5166661"/>
          </a:xfrm>
          <a:prstGeom prst="rect">
            <a:avLst/>
          </a:prstGeom>
        </p:spPr>
      </p:pic>
      <p:sp>
        <p:nvSpPr>
          <p:cNvPr id="5" name="Headline">
            <a:extLst>
              <a:ext uri="{FF2B5EF4-FFF2-40B4-BE49-F238E27FC236}">
                <a16:creationId xmlns:a16="http://schemas.microsoft.com/office/drawing/2014/main" id="{4E8520BA-3857-4F45-9F89-B8892B3B592C}"/>
              </a:ext>
            </a:extLst>
          </p:cNvPr>
          <p:cNvSpPr txBox="1">
            <a:spLocks/>
          </p:cNvSpPr>
          <p:nvPr/>
        </p:nvSpPr>
        <p:spPr>
          <a:xfrm>
            <a:off x="1868557" y="1848678"/>
            <a:ext cx="5561493" cy="1236101"/>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de-DE" sz="4500" dirty="0">
                <a:solidFill>
                  <a:srgbClr val="55565A"/>
                </a:solidFill>
              </a:rPr>
              <a:t>Gründung eines Leo Clubs</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a:t>
            </a:fld>
            <a:endParaRPr lang="en-US" sz="750">
              <a:solidFill>
                <a:schemeClr val="bg1"/>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3"/>
          <a:stretch>
            <a:fillRect/>
          </a:stretch>
        </p:blipFill>
        <p:spPr>
          <a:xfrm>
            <a:off x="-1" y="1704425"/>
            <a:ext cx="1932295" cy="1932295"/>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a:off x="-1" y="3907181"/>
            <a:ext cx="743920" cy="1259479"/>
          </a:xfrm>
          <a:prstGeom prst="rect">
            <a:avLst/>
          </a:prstGeom>
        </p:spPr>
      </p:pic>
      <p:pic>
        <p:nvPicPr>
          <p:cNvPr id="20" name="Picture 19">
            <a:extLst>
              <a:ext uri="{FF2B5EF4-FFF2-40B4-BE49-F238E27FC236}">
                <a16:creationId xmlns:a16="http://schemas.microsoft.com/office/drawing/2014/main" id="{500C187D-881A-124B-AD8C-8CCB536CC5D5}"/>
              </a:ext>
            </a:extLst>
          </p:cNvPr>
          <p:cNvPicPr>
            <a:picLocks noChangeAspect="1"/>
          </p:cNvPicPr>
          <p:nvPr/>
        </p:nvPicPr>
        <p:blipFill>
          <a:blip r:embed="rId5"/>
          <a:srcRect/>
          <a:stretch/>
        </p:blipFill>
        <p:spPr>
          <a:xfrm>
            <a:off x="7090857" y="262153"/>
            <a:ext cx="1819275" cy="350947"/>
          </a:xfrm>
          <a:prstGeom prst="rect">
            <a:avLst/>
          </a:prstGeom>
        </p:spPr>
      </p:pic>
    </p:spTree>
    <p:extLst>
      <p:ext uri="{BB962C8B-B14F-4D97-AF65-F5344CB8AC3E}">
        <p14:creationId xmlns:p14="http://schemas.microsoft.com/office/powerpoint/2010/main" val="139427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10</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436557" y="567886"/>
            <a:ext cx="7511505" cy="4370947"/>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2400" dirty="0">
                <a:solidFill>
                  <a:srgbClr val="55565A"/>
                </a:solidFill>
                <a:latin typeface="Arial" panose="020B0604020202020204" pitchFamily="34" charset="0"/>
                <a:cs typeface="Arial" panose="020B0604020202020204" pitchFamily="34" charset="0"/>
              </a:rPr>
              <a:t>Warum sollte Ihr Lions Club einen </a:t>
            </a:r>
            <a:r>
              <a:rPr lang="de-DE" sz="2400" dirty="0">
                <a:solidFill>
                  <a:srgbClr val="00B050"/>
                </a:solidFill>
                <a:latin typeface="Arial" panose="020B0604020202020204" pitchFamily="34" charset="0"/>
                <a:cs typeface="Arial" panose="020B0604020202020204" pitchFamily="34" charset="0"/>
              </a:rPr>
              <a:t>Leo Club</a:t>
            </a:r>
            <a:r>
              <a:rPr lang="de-DE" sz="2400" dirty="0">
                <a:solidFill>
                  <a:srgbClr val="55565A"/>
                </a:solidFill>
                <a:latin typeface="Arial" panose="020B0604020202020204" pitchFamily="34" charset="0"/>
                <a:cs typeface="Arial" panose="020B0604020202020204" pitchFamily="34" charset="0"/>
              </a:rPr>
              <a:t> gründen?</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400" b="0" dirty="0">
                <a:solidFill>
                  <a:srgbClr val="55565A"/>
                </a:solidFill>
                <a:latin typeface="Arial"/>
                <a:cs typeface="Arial"/>
              </a:rPr>
              <a:t>Um die Mitgliederzahl der weltweiten Lions-Familie zu erhöhen </a:t>
            </a:r>
          </a:p>
          <a:p>
            <a:pPr marL="342900" indent="-342900">
              <a:buFont typeface="Arial" panose="020B0604020202020204" pitchFamily="34" charset="0"/>
              <a:buChar char="•"/>
            </a:pPr>
            <a:r>
              <a:rPr lang="de-DE" sz="2400" b="0" dirty="0">
                <a:solidFill>
                  <a:srgbClr val="55565A"/>
                </a:solidFill>
                <a:latin typeface="Arial" panose="020B0604020202020204" pitchFamily="34" charset="0"/>
                <a:cs typeface="Arial" panose="020B0604020202020204" pitchFamily="34" charset="0"/>
              </a:rPr>
              <a:t>Um junge Führungskräfte zu fördern </a:t>
            </a:r>
          </a:p>
          <a:p>
            <a:pPr marL="342900" indent="-342900">
              <a:buFont typeface="Arial" panose="020B0604020202020204" pitchFamily="34" charset="0"/>
              <a:buChar char="•"/>
            </a:pPr>
            <a:r>
              <a:rPr lang="de-DE" sz="2400" b="0" dirty="0">
                <a:solidFill>
                  <a:srgbClr val="55565A"/>
                </a:solidFill>
                <a:latin typeface="Arial" panose="020B0604020202020204" pitchFamily="34" charset="0"/>
                <a:cs typeface="Arial" panose="020B0604020202020204" pitchFamily="34" charset="0"/>
              </a:rPr>
              <a:t>Förderung des ehrenamtlichen Engagements</a:t>
            </a:r>
          </a:p>
          <a:p>
            <a:pPr marL="342900" indent="-342900">
              <a:buFont typeface="Arial" panose="020B0604020202020204" pitchFamily="34" charset="0"/>
              <a:buChar char="•"/>
            </a:pPr>
            <a:r>
              <a:rPr lang="de-DE" sz="2400" b="0" dirty="0">
                <a:solidFill>
                  <a:srgbClr val="55565A"/>
                </a:solidFill>
                <a:latin typeface="Arial"/>
                <a:cs typeface="Arial"/>
              </a:rPr>
              <a:t>Um jüngere Mitglieder und ihre Familien anzuziehen</a:t>
            </a:r>
          </a:p>
          <a:p>
            <a:pPr marL="342900" indent="-342900">
              <a:buFont typeface="Arial" panose="020B0604020202020204" pitchFamily="34" charset="0"/>
              <a:buChar char="•"/>
            </a:pPr>
            <a:r>
              <a:rPr lang="de-DE" sz="2400" b="0" dirty="0">
                <a:solidFill>
                  <a:srgbClr val="55565A"/>
                </a:solidFill>
                <a:latin typeface="Arial" panose="020B0604020202020204" pitchFamily="34" charset="0"/>
                <a:cs typeface="Arial" panose="020B0604020202020204" pitchFamily="34" charset="0"/>
              </a:rPr>
              <a:t>Um Lionsmitglieder zu motivieren und inspirieren</a:t>
            </a:r>
          </a:p>
          <a:p>
            <a:pPr marL="342900" indent="-342900">
              <a:buFont typeface="Arial" panose="020B0604020202020204" pitchFamily="34" charset="0"/>
              <a:buChar char="•"/>
            </a:pPr>
            <a:r>
              <a:rPr lang="de-DE" sz="2400" b="0" dirty="0">
                <a:solidFill>
                  <a:srgbClr val="55565A"/>
                </a:solidFill>
                <a:latin typeface="Arial"/>
                <a:cs typeface="Arial"/>
              </a:rPr>
              <a:t>Um Nachwuchsmitglieder zu gewinnen </a:t>
            </a:r>
          </a:p>
          <a:p>
            <a:pPr marL="342900" indent="-342900">
              <a:buFont typeface="Arial" panose="020B0604020202020204" pitchFamily="34" charset="0"/>
              <a:buChar char="•"/>
            </a:pPr>
            <a:r>
              <a:rPr lang="de-DE" sz="2400" b="0" dirty="0">
                <a:solidFill>
                  <a:srgbClr val="55565A"/>
                </a:solidFill>
                <a:latin typeface="Arial"/>
                <a:cs typeface="Arial"/>
              </a:rPr>
              <a:t>Entwicklung zukünftiger Lions</a:t>
            </a:r>
          </a:p>
          <a:p>
            <a:pPr marL="342900" indent="-342900">
              <a:buFont typeface="Arial" panose="020B0604020202020204" pitchFamily="34" charset="0"/>
              <a:buChar char="•"/>
            </a:pPr>
            <a:endParaRPr lang="en-US" sz="2400" b="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0" dirty="0">
              <a:solidFill>
                <a:srgbClr val="5556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7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7516"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690911" y="1111182"/>
            <a:ext cx="7343790"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de-DE" sz="4500" dirty="0"/>
              <a:t>Was wird für die Gründung eines Leo Clubs benötigt?</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11</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60730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12</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397565" y="470452"/>
            <a:ext cx="7931681" cy="3873584"/>
          </a:xfrm>
          <a:prstGeom prst="rect">
            <a:avLst/>
          </a:prstGeom>
        </p:spPr>
        <p:txBody>
          <a:bodyPr lIns="91440" tIns="45720" rIns="91440" bIns="45720" anchor="t">
            <a:normAutofit fontScale="92500"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2400" dirty="0">
                <a:solidFill>
                  <a:srgbClr val="55565A"/>
                </a:solidFill>
                <a:latin typeface="Arial" panose="020B0604020202020204" pitchFamily="34" charset="0"/>
                <a:cs typeface="Arial" panose="020B0604020202020204" pitchFamily="34" charset="0"/>
              </a:rPr>
              <a:t>Möchten Sie einen </a:t>
            </a:r>
            <a:r>
              <a:rPr lang="de-DE" sz="2400" dirty="0">
                <a:solidFill>
                  <a:srgbClr val="00B050"/>
                </a:solidFill>
                <a:latin typeface="Arial" panose="020B0604020202020204" pitchFamily="34" charset="0"/>
                <a:cs typeface="Arial" panose="020B0604020202020204" pitchFamily="34" charset="0"/>
              </a:rPr>
              <a:t>Leo Club</a:t>
            </a:r>
            <a:r>
              <a:rPr lang="de-DE" sz="2400" dirty="0">
                <a:solidFill>
                  <a:srgbClr val="55565A"/>
                </a:solidFill>
                <a:latin typeface="Arial" panose="020B0604020202020204" pitchFamily="34" charset="0"/>
                <a:cs typeface="Arial" panose="020B0604020202020204" pitchFamily="34" charset="0"/>
              </a:rPr>
              <a:t> gründen? </a:t>
            </a:r>
          </a:p>
          <a:p>
            <a:r>
              <a:rPr lang="de-DE" sz="2400" dirty="0">
                <a:solidFill>
                  <a:srgbClr val="55565A"/>
                </a:solidFill>
                <a:latin typeface="Arial" panose="020B0604020202020204" pitchFamily="34" charset="0"/>
                <a:cs typeface="Arial" panose="020B0604020202020204" pitchFamily="34" charset="0"/>
              </a:rPr>
              <a:t>Hier sind die nächsten Schritte!</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400" b="0" dirty="0">
                <a:solidFill>
                  <a:srgbClr val="55565A"/>
                </a:solidFill>
                <a:latin typeface="Arial" panose="020B0604020202020204" pitchFamily="34" charset="0"/>
                <a:cs typeface="Arial" panose="020B0604020202020204" pitchFamily="34" charset="0"/>
              </a:rPr>
              <a:t>Übernahme der Patenschaft für einen Leo Club</a:t>
            </a:r>
          </a:p>
          <a:p>
            <a:pPr marL="342900" indent="-342900">
              <a:buFont typeface="Arial" panose="020B0604020202020204" pitchFamily="34" charset="0"/>
              <a:buChar char="•"/>
            </a:pPr>
            <a:r>
              <a:rPr lang="de-DE" sz="2400" b="0" dirty="0">
                <a:solidFill>
                  <a:srgbClr val="55565A"/>
                </a:solidFill>
                <a:latin typeface="Arial" panose="020B0604020202020204" pitchFamily="34" charset="0"/>
                <a:cs typeface="Arial" panose="020B0604020202020204" pitchFamily="34" charset="0"/>
              </a:rPr>
              <a:t>Leo-Berater bestimmen</a:t>
            </a:r>
          </a:p>
          <a:p>
            <a:pPr marL="342900" indent="-342900">
              <a:buFont typeface="Arial" panose="020B0604020202020204" pitchFamily="34" charset="0"/>
              <a:buChar char="•"/>
            </a:pPr>
            <a:r>
              <a:rPr lang="de-DE" sz="2400" b="0" dirty="0">
                <a:solidFill>
                  <a:srgbClr val="55565A"/>
                </a:solidFill>
                <a:latin typeface="Arial" panose="020B0604020202020204" pitchFamily="34" charset="0"/>
                <a:cs typeface="Arial" panose="020B0604020202020204" pitchFamily="34" charset="0"/>
              </a:rPr>
              <a:t>Entscheiden Sie über die Art des Clubs und potenzielle Mitglieder</a:t>
            </a:r>
          </a:p>
          <a:p>
            <a:pPr marL="342900" indent="-342900">
              <a:buFont typeface="Arial" panose="020B0604020202020204" pitchFamily="34" charset="0"/>
              <a:buChar char="•"/>
            </a:pPr>
            <a:r>
              <a:rPr lang="de-DE" sz="2400" b="0" dirty="0">
                <a:solidFill>
                  <a:srgbClr val="55565A"/>
                </a:solidFill>
                <a:latin typeface="Arial" panose="020B0604020202020204" pitchFamily="34" charset="0"/>
                <a:cs typeface="Arial" panose="020B0604020202020204" pitchFamily="34" charset="0"/>
              </a:rPr>
              <a:t>Laden Sie potenzielle Mitglieder zu einem Informationstreffen oder einem Hilfsprojekt ein</a:t>
            </a:r>
          </a:p>
          <a:p>
            <a:pPr marL="342900" indent="-342900">
              <a:buFont typeface="Arial" panose="020B0604020202020204" pitchFamily="34" charset="0"/>
              <a:buChar char="•"/>
            </a:pPr>
            <a:r>
              <a:rPr lang="de-DE" sz="2400" b="0" dirty="0">
                <a:solidFill>
                  <a:srgbClr val="55565A"/>
                </a:solidFill>
                <a:latin typeface="Arial" panose="020B0604020202020204" pitchFamily="34" charset="0"/>
                <a:cs typeface="Arial" panose="020B0604020202020204" pitchFamily="34" charset="0"/>
              </a:rPr>
              <a:t>Veranstalten Sie Gründungstreffen </a:t>
            </a:r>
          </a:p>
          <a:p>
            <a:pPr marL="342900" indent="-342900">
              <a:buFont typeface="Arial" panose="020B0604020202020204" pitchFamily="34" charset="0"/>
              <a:buChar char="•"/>
            </a:pPr>
            <a:r>
              <a:rPr lang="de-DE" sz="2400" b="0" dirty="0">
                <a:solidFill>
                  <a:srgbClr val="55565A"/>
                </a:solidFill>
                <a:latin typeface="Arial" panose="020B0604020202020204" pitchFamily="34" charset="0"/>
                <a:cs typeface="Arial" panose="020B0604020202020204" pitchFamily="34" charset="0"/>
              </a:rPr>
              <a:t>Füllen Sie die erforderlichen Unterlagen aus </a:t>
            </a:r>
          </a:p>
          <a:p>
            <a:pPr marL="342900" indent="-342900">
              <a:buFont typeface="Arial" panose="020B0604020202020204" pitchFamily="34" charset="0"/>
              <a:buChar char="•"/>
            </a:pPr>
            <a:r>
              <a:rPr lang="de-DE" sz="2400" b="0" dirty="0">
                <a:solidFill>
                  <a:srgbClr val="55565A"/>
                </a:solidFill>
                <a:latin typeface="Arial"/>
                <a:cs typeface="Arial"/>
              </a:rPr>
              <a:t>Entrichten Sie eine Gründungsgebühr von 100 US-Dollar an Lions International </a:t>
            </a:r>
          </a:p>
          <a:p>
            <a:pPr marL="342900" indent="-342900">
              <a:buFont typeface="Arial" panose="020B0604020202020204" pitchFamily="34" charset="0"/>
              <a:buChar char="•"/>
            </a:pPr>
            <a:r>
              <a:rPr lang="de-DE" sz="2400" b="0" dirty="0">
                <a:solidFill>
                  <a:srgbClr val="55565A"/>
                </a:solidFill>
                <a:latin typeface="Arial"/>
                <a:cs typeface="Arial"/>
              </a:rPr>
              <a:t>Planen Sie eine Gründungsfeier </a:t>
            </a:r>
          </a:p>
        </p:txBody>
      </p:sp>
    </p:spTree>
    <p:extLst>
      <p:ext uri="{BB962C8B-B14F-4D97-AF65-F5344CB8AC3E}">
        <p14:creationId xmlns:p14="http://schemas.microsoft.com/office/powerpoint/2010/main" val="100427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13</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743918" y="318700"/>
            <a:ext cx="6729681" cy="3588481"/>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2800" dirty="0">
                <a:solidFill>
                  <a:srgbClr val="55565A"/>
                </a:solidFill>
                <a:latin typeface="Arial" panose="020B0604020202020204" pitchFamily="34" charset="0"/>
                <a:cs typeface="Arial" panose="020B0604020202020204" pitchFamily="34" charset="0"/>
              </a:rPr>
              <a:t>Möchten Sie einen </a:t>
            </a:r>
            <a:r>
              <a:rPr lang="de-DE" sz="2800" dirty="0">
                <a:solidFill>
                  <a:srgbClr val="00B050"/>
                </a:solidFill>
                <a:latin typeface="Arial" panose="020B0604020202020204" pitchFamily="34" charset="0"/>
                <a:cs typeface="Arial" panose="020B0604020202020204" pitchFamily="34" charset="0"/>
              </a:rPr>
              <a:t>Leo Club</a:t>
            </a:r>
            <a:r>
              <a:rPr lang="de-DE" sz="2800" dirty="0">
                <a:solidFill>
                  <a:srgbClr val="55565A"/>
                </a:solidFill>
                <a:latin typeface="Arial" panose="020B0604020202020204" pitchFamily="34" charset="0"/>
                <a:cs typeface="Arial" panose="020B0604020202020204" pitchFamily="34" charset="0"/>
              </a:rPr>
              <a:t> gründen? </a:t>
            </a:r>
          </a:p>
          <a:p>
            <a:r>
              <a:rPr lang="de-DE" sz="2800" dirty="0">
                <a:solidFill>
                  <a:srgbClr val="55565A"/>
                </a:solidFill>
                <a:latin typeface="Arial" panose="020B0604020202020204" pitchFamily="34" charset="0"/>
                <a:cs typeface="Arial" panose="020B0604020202020204" pitchFamily="34" charset="0"/>
              </a:rPr>
              <a:t>Nutzen Sie diese Ressourcen!</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0" dirty="0">
                <a:solidFill>
                  <a:srgbClr val="55565A"/>
                </a:solidFill>
                <a:latin typeface="Arial" panose="020B0604020202020204" pitchFamily="34" charset="0"/>
                <a:cs typeface="Arial" panose="020B0604020202020204" pitchFamily="34" charset="0"/>
                <a:hlinkClick r:id="rId6"/>
              </a:rPr>
              <a:t>Webseite: Einen Leo Club gründen</a:t>
            </a:r>
          </a:p>
          <a:p>
            <a:pPr marL="342900" indent="-342900">
              <a:buFont typeface="Arial" panose="020B0604020202020204" pitchFamily="34" charset="0"/>
              <a:buChar char="•"/>
            </a:pPr>
            <a:r>
              <a:rPr lang="de-DE" sz="2000" b="0" dirty="0">
                <a:solidFill>
                  <a:srgbClr val="55565A"/>
                </a:solidFill>
                <a:latin typeface="Arial" panose="020B0604020202020204" pitchFamily="34" charset="0"/>
                <a:cs typeface="Arial" panose="020B0604020202020204" pitchFamily="34" charset="0"/>
                <a:hlinkClick r:id="rId7"/>
              </a:rPr>
              <a:t>Webseite: Leo-Berater/in</a:t>
            </a:r>
          </a:p>
          <a:p>
            <a:pPr marL="342900" indent="-342900">
              <a:buFont typeface="Arial" panose="020B0604020202020204" pitchFamily="34" charset="0"/>
              <a:buChar char="•"/>
            </a:pPr>
            <a:r>
              <a:rPr lang="de-DE" sz="2000" b="0" dirty="0">
                <a:solidFill>
                  <a:srgbClr val="55565A"/>
                </a:solidFill>
                <a:latin typeface="Arial" panose="020B0604020202020204" pitchFamily="34" charset="0"/>
                <a:cs typeface="Arial" panose="020B0604020202020204" pitchFamily="34" charset="0"/>
                <a:hlinkClick r:id="rId8"/>
              </a:rPr>
              <a:t>Leitfaden:</a:t>
            </a:r>
            <a:r>
              <a:rPr lang="de-DE" sz="2000" b="0" dirty="0">
                <a:solidFill>
                  <a:srgbClr val="55565A"/>
                </a:solidFill>
                <a:latin typeface="Arial" panose="020B0604020202020204" pitchFamily="34" charset="0"/>
                <a:cs typeface="Arial" panose="020B0604020202020204" pitchFamily="34" charset="0"/>
              </a:rPr>
              <a:t> Gründungsfeier für Leo-Clubamtsträger und Aufnahmefeier für neue Mitglieder</a:t>
            </a:r>
          </a:p>
          <a:p>
            <a:pPr marL="342900" indent="-342900">
              <a:buFont typeface="Arial" panose="020B0604020202020204" pitchFamily="34" charset="0"/>
              <a:buChar char="•"/>
            </a:pPr>
            <a:r>
              <a:rPr lang="de-DE" sz="2000" b="0" dirty="0">
                <a:solidFill>
                  <a:srgbClr val="55565A"/>
                </a:solidFill>
                <a:latin typeface="Arial" panose="020B0604020202020204" pitchFamily="34" charset="0"/>
                <a:cs typeface="Arial" panose="020B0604020202020204" pitchFamily="34" charset="0"/>
                <a:hlinkClick r:id="rId9"/>
              </a:rPr>
              <a:t>Webseite: Leo-Clubführungskräfte</a:t>
            </a:r>
          </a:p>
          <a:p>
            <a:pPr marL="342900" indent="-342900">
              <a:buFont typeface="Arial" panose="020B0604020202020204" pitchFamily="34" charset="0"/>
              <a:buChar char="•"/>
            </a:pPr>
            <a:r>
              <a:rPr lang="de-DE" sz="2000" b="0" dirty="0">
                <a:solidFill>
                  <a:srgbClr val="55565A"/>
                </a:solidFill>
                <a:latin typeface="Arial" panose="020B0604020202020204" pitchFamily="34" charset="0"/>
                <a:cs typeface="Arial" panose="020B0604020202020204" pitchFamily="34" charset="0"/>
              </a:rPr>
              <a:t>Broschüren zur Gewinnung neuer Leomitglieder &amp; Poster</a:t>
            </a:r>
          </a:p>
          <a:p>
            <a:pPr marL="342900" indent="-342900">
              <a:buFont typeface="Arial" panose="020B0604020202020204" pitchFamily="34" charset="0"/>
              <a:buChar char="•"/>
            </a:pPr>
            <a:r>
              <a:rPr lang="de-DE" sz="2000" b="0" dirty="0">
                <a:solidFill>
                  <a:srgbClr val="55565A"/>
                </a:solidFill>
                <a:latin typeface="Arial" panose="020B0604020202020204" pitchFamily="34" charset="0"/>
                <a:cs typeface="Arial" panose="020B0604020202020204" pitchFamily="34" charset="0"/>
              </a:rPr>
              <a:t>Leo-Lernpfad im </a:t>
            </a:r>
            <a:r>
              <a:rPr lang="de-DE" sz="2000" b="0" dirty="0">
                <a:solidFill>
                  <a:srgbClr val="55565A"/>
                </a:solidFill>
                <a:latin typeface="Arial" panose="020B0604020202020204" pitchFamily="34" charset="0"/>
                <a:cs typeface="Arial" panose="020B0604020202020204" pitchFamily="34" charset="0"/>
                <a:hlinkClick r:id="rId10"/>
              </a:rPr>
              <a:t>Lions-Lernzentrum</a:t>
            </a:r>
          </a:p>
        </p:txBody>
      </p:sp>
    </p:spTree>
    <p:extLst>
      <p:ext uri="{BB962C8B-B14F-4D97-AF65-F5344CB8AC3E}">
        <p14:creationId xmlns:p14="http://schemas.microsoft.com/office/powerpoint/2010/main" val="397016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a:solidFill>
                <a:schemeClr val="lt1">
                  <a:alpha val="44000"/>
                </a:schemeClr>
              </a:solidFill>
            </a:endParaRPr>
          </a:p>
        </p:txBody>
      </p:sp>
      <p:pic>
        <p:nvPicPr>
          <p:cNvPr id="14" name="Picture 13">
            <a:extLst>
              <a:ext uri="{FF2B5EF4-FFF2-40B4-BE49-F238E27FC236}">
                <a16:creationId xmlns:a16="http://schemas.microsoft.com/office/drawing/2014/main" id="{8C8BAAAC-1C2C-1C4C-97E3-EEAFF75572DC}"/>
              </a:ext>
            </a:extLst>
          </p:cNvPr>
          <p:cNvPicPr>
            <a:picLocks noChangeAspect="1"/>
          </p:cNvPicPr>
          <p:nvPr/>
        </p:nvPicPr>
        <p:blipFill rotWithShape="1">
          <a:blip r:embed="rId4"/>
          <a:srcRect l="61299" b="29227"/>
          <a:stretch/>
        </p:blipFill>
        <p:spPr>
          <a:xfrm rot="10800000">
            <a:off x="7580196" y="0"/>
            <a:ext cx="1548772" cy="4248440"/>
          </a:xfrm>
          <a:prstGeom prst="rect">
            <a:avLst/>
          </a:prstGeom>
        </p:spPr>
      </p:pic>
      <p:pic>
        <p:nvPicPr>
          <p:cNvPr id="17" name="Picture 16">
            <a:extLst>
              <a:ext uri="{FF2B5EF4-FFF2-40B4-BE49-F238E27FC236}">
                <a16:creationId xmlns:a16="http://schemas.microsoft.com/office/drawing/2014/main" id="{15535B36-2A84-4843-B7CD-C97216D18086}"/>
              </a:ext>
            </a:extLst>
          </p:cNvPr>
          <p:cNvPicPr>
            <a:picLocks noChangeAspect="1"/>
          </p:cNvPicPr>
          <p:nvPr/>
        </p:nvPicPr>
        <p:blipFill rotWithShape="1">
          <a:blip r:embed="rId5"/>
          <a:srcRect l="15744" b="4901"/>
          <a:stretch/>
        </p:blipFill>
        <p:spPr>
          <a:xfrm>
            <a:off x="0" y="3884022"/>
            <a:ext cx="743920" cy="1259479"/>
          </a:xfrm>
          <a:prstGeom prst="rect">
            <a:avLst/>
          </a:prstGeom>
        </p:spPr>
      </p:pic>
      <p:sp>
        <p:nvSpPr>
          <p:cNvPr id="16" name="Page Number - White">
            <a:extLst>
              <a:ext uri="{FF2B5EF4-FFF2-40B4-BE49-F238E27FC236}">
                <a16:creationId xmlns:a16="http://schemas.microsoft.com/office/drawing/2014/main" id="{4FC51006-FDCC-E647-BDD4-387B9FA8BD22}"/>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14</a:t>
            </a:fld>
            <a:endParaRPr lang="en-US" sz="750">
              <a:solidFill>
                <a:schemeClr val="bg1"/>
              </a:solidFill>
            </a:endParaRPr>
          </a:p>
        </p:txBody>
      </p:sp>
      <p:pic>
        <p:nvPicPr>
          <p:cNvPr id="2" name="Online Media 1" title="It’s Your Time | Youth &amp; Young Adult Volunteerism | Leo Clubs | :60">
            <a:hlinkClick r:id="" action="ppaction://media"/>
            <a:extLst>
              <a:ext uri="{FF2B5EF4-FFF2-40B4-BE49-F238E27FC236}">
                <a16:creationId xmlns:a16="http://schemas.microsoft.com/office/drawing/2014/main" id="{9B92DC00-6F07-F68E-E60D-B8B7206D8BA9}"/>
              </a:ext>
            </a:extLst>
          </p:cNvPr>
          <p:cNvPicPr>
            <a:picLocks noRot="1" noChangeAspect="1"/>
          </p:cNvPicPr>
          <p:nvPr>
            <a:videoFile r:link="rId1"/>
          </p:nvPr>
        </p:nvPicPr>
        <p:blipFill>
          <a:blip r:embed="rId6"/>
          <a:stretch>
            <a:fillRect/>
          </a:stretch>
        </p:blipFill>
        <p:spPr>
          <a:xfrm>
            <a:off x="-15032" y="-1"/>
            <a:ext cx="9144000" cy="5166360"/>
          </a:xfrm>
          <a:prstGeom prst="rect">
            <a:avLst/>
          </a:prstGeom>
        </p:spPr>
      </p:pic>
    </p:spTree>
    <p:extLst>
      <p:ext uri="{BB962C8B-B14F-4D97-AF65-F5344CB8AC3E}">
        <p14:creationId xmlns:p14="http://schemas.microsoft.com/office/powerpoint/2010/main" val="32813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15</a:t>
            </a:fld>
            <a:endParaRPr lang="en-US" sz="75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2"/>
          <a:srcRect l="9873" t="10769" r="64229" b="50895"/>
          <a:stretch/>
        </p:blipFill>
        <p:spPr>
          <a:xfrm>
            <a:off x="8148796" y="0"/>
            <a:ext cx="995204" cy="2209800"/>
          </a:xfrm>
          <a:prstGeom prst="rect">
            <a:avLst/>
          </a:prstGeom>
        </p:spPr>
      </p:pic>
      <p:sp>
        <p:nvSpPr>
          <p:cNvPr id="10" name="Headline">
            <a:extLst>
              <a:ext uri="{FF2B5EF4-FFF2-40B4-BE49-F238E27FC236}">
                <a16:creationId xmlns:a16="http://schemas.microsoft.com/office/drawing/2014/main" id="{AABAD8D0-5BDB-BC49-AF32-288AED58FC17}"/>
              </a:ext>
            </a:extLst>
          </p:cNvPr>
          <p:cNvSpPr txBox="1">
            <a:spLocks/>
          </p:cNvSpPr>
          <p:nvPr/>
        </p:nvSpPr>
        <p:spPr>
          <a:xfrm>
            <a:off x="2691189" y="2825079"/>
            <a:ext cx="3761621" cy="747562"/>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spcBef>
                <a:spcPts val="0"/>
              </a:spcBef>
            </a:pPr>
            <a:r>
              <a:rPr lang="de-DE"/>
              <a:t>Fragen</a:t>
            </a:r>
          </a:p>
        </p:txBody>
      </p:sp>
      <p:pic>
        <p:nvPicPr>
          <p:cNvPr id="11" name="Picture 10">
            <a:extLst>
              <a:ext uri="{FF2B5EF4-FFF2-40B4-BE49-F238E27FC236}">
                <a16:creationId xmlns:a16="http://schemas.microsoft.com/office/drawing/2014/main" id="{452A85CD-EF90-E24C-ACB9-CEC7C2079ACC}"/>
              </a:ext>
            </a:extLst>
          </p:cNvPr>
          <p:cNvPicPr>
            <a:picLocks noChangeAspect="1"/>
          </p:cNvPicPr>
          <p:nvPr/>
        </p:nvPicPr>
        <p:blipFill>
          <a:blip r:embed="rId3"/>
          <a:stretch>
            <a:fillRect/>
          </a:stretch>
        </p:blipFill>
        <p:spPr>
          <a:xfrm>
            <a:off x="3806279" y="1420637"/>
            <a:ext cx="1531439" cy="1531439"/>
          </a:xfrm>
          <a:prstGeom prst="rect">
            <a:avLst/>
          </a:prstGeom>
        </p:spPr>
      </p:pic>
      <p:pic>
        <p:nvPicPr>
          <p:cNvPr id="12" name="Picture 11">
            <a:extLst>
              <a:ext uri="{FF2B5EF4-FFF2-40B4-BE49-F238E27FC236}">
                <a16:creationId xmlns:a16="http://schemas.microsoft.com/office/drawing/2014/main" id="{390468D0-8D40-594B-8081-4D8C4F4EBCA9}"/>
              </a:ext>
            </a:extLst>
          </p:cNvPr>
          <p:cNvPicPr>
            <a:picLocks noChangeAspect="1"/>
          </p:cNvPicPr>
          <p:nvPr/>
        </p:nvPicPr>
        <p:blipFill rotWithShape="1">
          <a:blip r:embed="rId4"/>
          <a:srcRect l="15744" b="4901"/>
          <a:stretch/>
        </p:blipFill>
        <p:spPr>
          <a:xfrm>
            <a:off x="0" y="3884022"/>
            <a:ext cx="743920" cy="1259479"/>
          </a:xfrm>
          <a:prstGeom prst="rect">
            <a:avLst/>
          </a:prstGeom>
        </p:spPr>
      </p:pic>
      <p:sp>
        <p:nvSpPr>
          <p:cNvPr id="13" name="Copyright">
            <a:extLst>
              <a:ext uri="{FF2B5EF4-FFF2-40B4-BE49-F238E27FC236}">
                <a16:creationId xmlns:a16="http://schemas.microsoft.com/office/drawing/2014/main" id="{556327CB-2D25-4048-8888-B14AA8D6B07A}"/>
              </a:ext>
            </a:extLst>
          </p:cNvPr>
          <p:cNvSpPr txBox="1"/>
          <p:nvPr/>
        </p:nvSpPr>
        <p:spPr>
          <a:xfrm>
            <a:off x="2378827" y="4686301"/>
            <a:ext cx="3076042" cy="276999"/>
          </a:xfrm>
          <a:prstGeom prst="rect">
            <a:avLst/>
          </a:prstGeom>
          <a:noFill/>
        </p:spPr>
        <p:txBody>
          <a:bodyPr wrap="square" rtlCol="0">
            <a:spAutoFit/>
          </a:bodyPr>
          <a:lstStyle/>
          <a:p>
            <a:r>
              <a:rPr lang="de-DE" sz="1200" b="1">
                <a:solidFill>
                  <a:schemeClr val="bg1"/>
                </a:solidFill>
              </a:rPr>
              <a:t>© 2020 Lions Clubs International</a:t>
            </a:r>
          </a:p>
        </p:txBody>
      </p:sp>
    </p:spTree>
    <p:extLst>
      <p:ext uri="{BB962C8B-B14F-4D97-AF65-F5344CB8AC3E}">
        <p14:creationId xmlns:p14="http://schemas.microsoft.com/office/powerpoint/2010/main" val="31642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Google Shape;125;p22"/>
          <p:cNvSpPr txBox="1"/>
          <p:nvPr/>
        </p:nvSpPr>
        <p:spPr>
          <a:xfrm>
            <a:off x="662375" y="1568900"/>
            <a:ext cx="4742400" cy="230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2400" b="0" i="0" u="none" strike="noStrike" cap="none" dirty="0">
                <a:solidFill>
                  <a:schemeClr val="dk2"/>
                </a:solidFill>
                <a:latin typeface="Arial"/>
                <a:ea typeface="Arial"/>
                <a:cs typeface="Arial"/>
                <a:sym typeface="Arial"/>
              </a:rPr>
              <a:t>Jugendlichen auf der ganzen Welt die Möglichkeit zu geben, sich allein oder gemeinsam als verantwortungsbewusste Mitglieder der lokalen, nationalen und internationalen Gemeinschaft weiterzuentwickeln und zu engagieren.</a:t>
            </a:r>
          </a:p>
        </p:txBody>
      </p:sp>
      <p:sp>
        <p:nvSpPr>
          <p:cNvPr id="126" name="Google Shape;126;p22"/>
          <p:cNvSpPr txBox="1"/>
          <p:nvPr/>
        </p:nvSpPr>
        <p:spPr>
          <a:xfrm>
            <a:off x="858725" y="424359"/>
            <a:ext cx="4349700" cy="1018200"/>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chemeClr val="lt1"/>
              </a:buClr>
              <a:buSzPts val="2400"/>
              <a:buFont typeface="Arial"/>
              <a:buNone/>
            </a:pPr>
            <a:r>
              <a:rPr lang="de-DE" sz="3600" b="1" dirty="0">
                <a:solidFill>
                  <a:schemeClr val="accent3"/>
                </a:solidFill>
              </a:rPr>
              <a:t>Ziele des Leo-Clubprogramms</a:t>
            </a:r>
          </a:p>
        </p:txBody>
      </p:sp>
      <p:pic>
        <p:nvPicPr>
          <p:cNvPr id="127" name="Google Shape;127;p22"/>
          <p:cNvPicPr preferRelativeResize="0"/>
          <p:nvPr/>
        </p:nvPicPr>
        <p:blipFill>
          <a:blip r:embed="rId3"/>
          <a:srcRect l="9983" r="9983"/>
          <a:stretch/>
        </p:blipFill>
        <p:spPr>
          <a:xfrm>
            <a:off x="5836875" y="1112900"/>
            <a:ext cx="3307131" cy="2758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0"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5456321"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de-DE" sz="4500"/>
              <a:t>Wer sind die Leos?</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3</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3"/>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283166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4"/>
          <p:cNvSpPr txBox="1"/>
          <p:nvPr/>
        </p:nvSpPr>
        <p:spPr>
          <a:xfrm>
            <a:off x="1186950" y="129625"/>
            <a:ext cx="5397000"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600" b="1">
                <a:solidFill>
                  <a:schemeClr val="accent3"/>
                </a:solidFill>
              </a:rPr>
              <a:t>Wer sind die Leos?</a:t>
            </a:r>
          </a:p>
        </p:txBody>
      </p:sp>
      <p:sp>
        <p:nvSpPr>
          <p:cNvPr id="159" name="Google Shape;159;p24"/>
          <p:cNvSpPr txBox="1"/>
          <p:nvPr/>
        </p:nvSpPr>
        <p:spPr>
          <a:xfrm>
            <a:off x="1261226" y="1015939"/>
            <a:ext cx="1926300" cy="10485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de-DE" sz="1800" b="1" dirty="0">
                <a:solidFill>
                  <a:schemeClr val="accent2"/>
                </a:solidFill>
              </a:rPr>
              <a:t>Leo steht für</a:t>
            </a:r>
          </a:p>
          <a:p>
            <a:pPr marL="0" lvl="0" indent="0" algn="l" rtl="0">
              <a:spcBef>
                <a:spcPts val="0"/>
              </a:spcBef>
              <a:spcAft>
                <a:spcPts val="0"/>
              </a:spcAft>
              <a:buNone/>
            </a:pPr>
            <a:r>
              <a:rPr lang="de-DE" sz="1600" b="1" dirty="0">
                <a:solidFill>
                  <a:schemeClr val="accent2"/>
                </a:solidFill>
              </a:rPr>
              <a:t>L</a:t>
            </a:r>
            <a:r>
              <a:rPr lang="de-DE" dirty="0">
                <a:solidFill>
                  <a:schemeClr val="accent2"/>
                </a:solidFill>
              </a:rPr>
              <a:t>eadership </a:t>
            </a:r>
          </a:p>
          <a:p>
            <a:pPr marL="0" lvl="0" indent="0" algn="l" rtl="0">
              <a:spcBef>
                <a:spcPts val="0"/>
              </a:spcBef>
              <a:spcAft>
                <a:spcPts val="0"/>
              </a:spcAft>
              <a:buNone/>
            </a:pPr>
            <a:r>
              <a:rPr lang="de-DE" sz="1600" b="1" dirty="0">
                <a:solidFill>
                  <a:schemeClr val="accent2"/>
                </a:solidFill>
              </a:rPr>
              <a:t>E</a:t>
            </a:r>
            <a:r>
              <a:rPr lang="de-DE" dirty="0">
                <a:solidFill>
                  <a:schemeClr val="accent2"/>
                </a:solidFill>
              </a:rPr>
              <a:t>xperience</a:t>
            </a:r>
          </a:p>
          <a:p>
            <a:pPr marL="0" lvl="0" indent="0" algn="l" rtl="0">
              <a:spcBef>
                <a:spcPts val="0"/>
              </a:spcBef>
              <a:spcAft>
                <a:spcPts val="0"/>
              </a:spcAft>
              <a:buNone/>
            </a:pPr>
            <a:r>
              <a:rPr lang="de-DE" sz="1600" b="1" dirty="0" err="1">
                <a:solidFill>
                  <a:schemeClr val="accent2"/>
                </a:solidFill>
              </a:rPr>
              <a:t>O</a:t>
            </a:r>
            <a:r>
              <a:rPr lang="de-DE" dirty="0" err="1">
                <a:solidFill>
                  <a:schemeClr val="accent2"/>
                </a:solidFill>
              </a:rPr>
              <a:t>pportunity</a:t>
            </a:r>
            <a:endParaRPr lang="de-DE" dirty="0">
              <a:solidFill>
                <a:schemeClr val="accent2"/>
              </a:solidFill>
            </a:endParaRPr>
          </a:p>
        </p:txBody>
      </p:sp>
      <p:sp>
        <p:nvSpPr>
          <p:cNvPr id="162" name="Google Shape;162;p24"/>
          <p:cNvSpPr txBox="1"/>
          <p:nvPr/>
        </p:nvSpPr>
        <p:spPr>
          <a:xfrm>
            <a:off x="1261226" y="2404721"/>
            <a:ext cx="6282574" cy="13056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b="1">
                <a:solidFill>
                  <a:schemeClr val="accent2"/>
                </a:solidFill>
              </a:rPr>
              <a:t>Lions und Leos</a:t>
            </a:r>
          </a:p>
          <a:p>
            <a:r>
              <a:rPr lang="de-DE">
                <a:solidFill>
                  <a:schemeClr val="accent2"/>
                </a:solidFill>
              </a:rPr>
              <a:t>Leo Clubs werden von lokalen Lions Clubs durch Lions International gesponsert. Der bürgende Lions Club kann bei der Organisation, Betreuung und Beratung des Leo Clubs helfen. Leos helfen Lions Clubs mit kreativen Ideen und unterstützen als „Partner im Service“. </a:t>
            </a:r>
          </a:p>
        </p:txBody>
      </p:sp>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p:nvPr/>
        </p:nvSpPr>
        <p:spPr>
          <a:xfrm>
            <a:off x="1332725" y="1151106"/>
            <a:ext cx="3633558" cy="94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800" b="1" i="0" strike="noStrike" cap="none" dirty="0">
                <a:solidFill>
                  <a:schemeClr val="accent2"/>
                </a:solidFill>
              </a:rPr>
              <a:t>Alpha Leo Clubs</a:t>
            </a:r>
            <a:r>
              <a:rPr lang="de-DE" sz="1800" b="0" i="0" strike="noStrike" cap="none" dirty="0">
                <a:solidFill>
                  <a:schemeClr val="accent2"/>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200"/>
              <a:buFont typeface="Arial"/>
              <a:buNone/>
            </a:pPr>
            <a:r>
              <a:rPr lang="de-DE" dirty="0">
                <a:solidFill>
                  <a:schemeClr val="accent2"/>
                </a:solidFill>
              </a:rPr>
              <a:t>12-18 Jahre</a:t>
            </a:r>
          </a:p>
          <a:p>
            <a:pPr marL="0" marR="0" lvl="0" indent="0" algn="l" rtl="0">
              <a:lnSpc>
                <a:spcPct val="100000"/>
              </a:lnSpc>
              <a:spcBef>
                <a:spcPts val="0"/>
              </a:spcBef>
              <a:spcAft>
                <a:spcPts val="0"/>
              </a:spcAft>
              <a:buClr>
                <a:srgbClr val="000000"/>
              </a:buClr>
              <a:buSzPts val="1200"/>
              <a:buFont typeface="Arial"/>
              <a:buNone/>
            </a:pPr>
            <a:r>
              <a:rPr lang="de-DE" b="0" i="0" u="none" strike="noStrike" cap="none" dirty="0">
                <a:solidFill>
                  <a:schemeClr val="accent2"/>
                </a:solidFill>
                <a:latin typeface="Arial"/>
                <a:ea typeface="Arial"/>
                <a:cs typeface="Arial"/>
                <a:sym typeface="Arial"/>
              </a:rPr>
              <a:t>Der Schwerpunkt liegt auf der individuellen und sozialen Entwicklung von Jugendlichen im Teenagealter </a:t>
            </a:r>
          </a:p>
        </p:txBody>
      </p:sp>
      <p:sp>
        <p:nvSpPr>
          <p:cNvPr id="156" name="Google Shape;156;p24"/>
          <p:cNvSpPr txBox="1"/>
          <p:nvPr/>
        </p:nvSpPr>
        <p:spPr>
          <a:xfrm>
            <a:off x="2582533" y="2412628"/>
            <a:ext cx="3888892" cy="104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800" b="1" i="0" strike="noStrike" cap="none">
                <a:solidFill>
                  <a:schemeClr val="accent2"/>
                </a:solidFill>
              </a:rPr>
              <a:t>Omega Leo Clubs </a:t>
            </a:r>
          </a:p>
          <a:p>
            <a:pPr marL="0" marR="0" lvl="0" indent="0" algn="l" rtl="0">
              <a:lnSpc>
                <a:spcPct val="100000"/>
              </a:lnSpc>
              <a:spcBef>
                <a:spcPts val="0"/>
              </a:spcBef>
              <a:spcAft>
                <a:spcPts val="0"/>
              </a:spcAft>
              <a:buClr>
                <a:srgbClr val="000000"/>
              </a:buClr>
              <a:buSzPts val="1200"/>
              <a:buFont typeface="Arial"/>
              <a:buNone/>
            </a:pPr>
            <a:r>
              <a:rPr lang="de-DE" u="none">
                <a:solidFill>
                  <a:schemeClr val="accent2"/>
                </a:solidFill>
                <a:latin typeface="Arial"/>
                <a:ea typeface="Arial"/>
                <a:cs typeface="Arial"/>
                <a:sym typeface="Arial"/>
              </a:rPr>
              <a:t>18-30 Jahre</a:t>
            </a:r>
          </a:p>
          <a:p>
            <a:pPr marL="0" marR="0" lvl="0" indent="0" algn="l" rtl="0">
              <a:lnSpc>
                <a:spcPct val="100000"/>
              </a:lnSpc>
              <a:spcBef>
                <a:spcPts val="0"/>
              </a:spcBef>
              <a:spcAft>
                <a:spcPts val="0"/>
              </a:spcAft>
              <a:buClr>
                <a:srgbClr val="000000"/>
              </a:buClr>
              <a:buSzPts val="1200"/>
              <a:buFont typeface="Arial"/>
              <a:buNone/>
            </a:pPr>
            <a:r>
              <a:rPr lang="de-DE" b="0" i="0" u="none" strike="noStrike" cap="none">
                <a:solidFill>
                  <a:schemeClr val="accent2"/>
                </a:solidFill>
                <a:latin typeface="Arial"/>
                <a:ea typeface="Arial"/>
                <a:cs typeface="Arial"/>
                <a:sym typeface="Arial"/>
              </a:rPr>
              <a:t>Der Schwerpunkt liegt auf der persönlichen und beruflichen Entwicklung junger Erwachsener</a:t>
            </a:r>
          </a:p>
        </p:txBody>
      </p:sp>
      <p:sp>
        <p:nvSpPr>
          <p:cNvPr id="158" name="Google Shape;158;p24"/>
          <p:cNvSpPr txBox="1"/>
          <p:nvPr/>
        </p:nvSpPr>
        <p:spPr>
          <a:xfrm>
            <a:off x="1186950" y="129625"/>
            <a:ext cx="5397000"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3600" b="1">
                <a:solidFill>
                  <a:schemeClr val="accent3"/>
                </a:solidFill>
              </a:rPr>
              <a:t>Wer sind die Leos?</a:t>
            </a:r>
          </a:p>
        </p:txBody>
      </p:sp>
      <p:sp>
        <p:nvSpPr>
          <p:cNvPr id="160" name="Google Shape;160;p24"/>
          <p:cNvSpPr txBox="1"/>
          <p:nvPr/>
        </p:nvSpPr>
        <p:spPr>
          <a:xfrm>
            <a:off x="2582532" y="4023940"/>
            <a:ext cx="2466545" cy="611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2"/>
              </a:buClr>
              <a:buSzPts val="1400"/>
              <a:buChar char="●"/>
            </a:pPr>
            <a:r>
              <a:rPr lang="de-DE" dirty="0">
                <a:solidFill>
                  <a:schemeClr val="accent2"/>
                </a:solidFill>
              </a:rPr>
              <a:t>Schulbasiert</a:t>
            </a:r>
          </a:p>
          <a:p>
            <a:pPr marL="457200" lvl="0" indent="-317500" algn="l" rtl="0">
              <a:spcBef>
                <a:spcPts val="0"/>
              </a:spcBef>
              <a:spcAft>
                <a:spcPts val="0"/>
              </a:spcAft>
              <a:buClr>
                <a:schemeClr val="accent2"/>
              </a:buClr>
              <a:buSzPts val="1400"/>
              <a:buChar char="●"/>
            </a:pPr>
            <a:r>
              <a:rPr lang="de-DE" dirty="0">
                <a:solidFill>
                  <a:schemeClr val="accent2"/>
                </a:solidFill>
              </a:rPr>
              <a:t>In der Gemeinde/Stadt</a:t>
            </a:r>
          </a:p>
        </p:txBody>
      </p:sp>
      <p:sp>
        <p:nvSpPr>
          <p:cNvPr id="161" name="Google Shape;161;p24"/>
          <p:cNvSpPr txBox="1"/>
          <p:nvPr/>
        </p:nvSpPr>
        <p:spPr>
          <a:xfrm>
            <a:off x="2969100" y="3696559"/>
            <a:ext cx="1602900" cy="3975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de-DE" sz="1800" b="1">
                <a:solidFill>
                  <a:schemeClr val="accent2"/>
                </a:solidFill>
              </a:rPr>
              <a:t>Clubarten</a:t>
            </a:r>
          </a:p>
        </p:txBody>
      </p:sp>
      <p:pic>
        <p:nvPicPr>
          <p:cNvPr id="163" name="Google Shape;163;p24"/>
          <p:cNvPicPr preferRelativeResize="0"/>
          <p:nvPr/>
        </p:nvPicPr>
        <p:blipFill>
          <a:blip r:embed="rId3">
            <a:alphaModFix/>
          </a:blip>
          <a:stretch>
            <a:fillRect/>
          </a:stretch>
        </p:blipFill>
        <p:spPr>
          <a:xfrm>
            <a:off x="4868525" y="809285"/>
            <a:ext cx="1456500" cy="1456500"/>
          </a:xfrm>
          <a:prstGeom prst="rect">
            <a:avLst/>
          </a:prstGeom>
          <a:noFill/>
          <a:ln>
            <a:noFill/>
          </a:ln>
        </p:spPr>
      </p:pic>
      <p:pic>
        <p:nvPicPr>
          <p:cNvPr id="164" name="Google Shape;164;p24"/>
          <p:cNvPicPr preferRelativeResize="0"/>
          <p:nvPr/>
        </p:nvPicPr>
        <p:blipFill>
          <a:blip r:embed="rId4">
            <a:alphaModFix/>
          </a:blip>
          <a:stretch>
            <a:fillRect/>
          </a:stretch>
        </p:blipFill>
        <p:spPr>
          <a:xfrm>
            <a:off x="1186950" y="2403770"/>
            <a:ext cx="1456500" cy="1456480"/>
          </a:xfrm>
          <a:prstGeom prst="rect">
            <a:avLst/>
          </a:prstGeom>
          <a:noFill/>
          <a:ln>
            <a:noFill/>
          </a:ln>
        </p:spPr>
      </p:pic>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lang="en-GB"/>
          </a:p>
        </p:txBody>
      </p:sp>
    </p:spTree>
    <p:extLst>
      <p:ext uri="{BB962C8B-B14F-4D97-AF65-F5344CB8AC3E}">
        <p14:creationId xmlns:p14="http://schemas.microsoft.com/office/powerpoint/2010/main" val="280788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p:nvPr/>
        </p:nvSpPr>
        <p:spPr>
          <a:xfrm>
            <a:off x="0" y="2863508"/>
            <a:ext cx="9144000" cy="1524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23"/>
          <p:cNvSpPr/>
          <p:nvPr/>
        </p:nvSpPr>
        <p:spPr>
          <a:xfrm rot="-5400000">
            <a:off x="137747" y="1989909"/>
            <a:ext cx="1224000" cy="828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23"/>
          <p:cNvSpPr/>
          <p:nvPr/>
        </p:nvSpPr>
        <p:spPr>
          <a:xfrm rot="5400000">
            <a:off x="3974010" y="3061508"/>
            <a:ext cx="1224000" cy="828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23"/>
          <p:cNvSpPr/>
          <p:nvPr/>
        </p:nvSpPr>
        <p:spPr>
          <a:xfrm rot="-5400000">
            <a:off x="5284849" y="1989909"/>
            <a:ext cx="1224000" cy="828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23"/>
          <p:cNvSpPr txBox="1"/>
          <p:nvPr/>
        </p:nvSpPr>
        <p:spPr>
          <a:xfrm>
            <a:off x="353298" y="2372269"/>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de-DE" sz="2000" b="1" i="0" u="none" strike="noStrike" cap="none">
                <a:solidFill>
                  <a:schemeClr val="lt1"/>
                </a:solidFill>
                <a:latin typeface="Arial"/>
                <a:ea typeface="Arial"/>
                <a:cs typeface="Arial"/>
                <a:sym typeface="Arial"/>
              </a:rPr>
              <a:t>1957</a:t>
            </a:r>
          </a:p>
        </p:txBody>
      </p:sp>
      <p:sp>
        <p:nvSpPr>
          <p:cNvPr id="137" name="Google Shape;137;p23"/>
          <p:cNvSpPr txBox="1"/>
          <p:nvPr/>
        </p:nvSpPr>
        <p:spPr>
          <a:xfrm>
            <a:off x="2607305" y="3196353"/>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de-DE" sz="2000" b="1" i="0" u="none" strike="noStrike" cap="none">
                <a:solidFill>
                  <a:schemeClr val="lt1"/>
                </a:solidFill>
                <a:latin typeface="Arial"/>
                <a:ea typeface="Arial"/>
                <a:cs typeface="Arial"/>
                <a:sym typeface="Arial"/>
              </a:rPr>
              <a:t>2014</a:t>
            </a:r>
          </a:p>
        </p:txBody>
      </p:sp>
      <p:sp>
        <p:nvSpPr>
          <p:cNvPr id="138" name="Google Shape;138;p23"/>
          <p:cNvSpPr/>
          <p:nvPr/>
        </p:nvSpPr>
        <p:spPr>
          <a:xfrm rot="5400000">
            <a:off x="1324497" y="3061507"/>
            <a:ext cx="1224000" cy="828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9" name="Google Shape;139;p23"/>
          <p:cNvSpPr txBox="1"/>
          <p:nvPr/>
        </p:nvSpPr>
        <p:spPr>
          <a:xfrm>
            <a:off x="1525958" y="3117322"/>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de-DE" sz="2000" b="1" i="0" u="none" strike="noStrike" cap="none">
                <a:solidFill>
                  <a:schemeClr val="lt1"/>
                </a:solidFill>
                <a:latin typeface="Arial"/>
                <a:ea typeface="Arial"/>
                <a:cs typeface="Arial"/>
                <a:sym typeface="Arial"/>
              </a:rPr>
              <a:t>1967</a:t>
            </a:r>
          </a:p>
        </p:txBody>
      </p:sp>
      <p:sp>
        <p:nvSpPr>
          <p:cNvPr id="140" name="Google Shape;140;p23"/>
          <p:cNvSpPr txBox="1"/>
          <p:nvPr/>
        </p:nvSpPr>
        <p:spPr>
          <a:xfrm>
            <a:off x="4189574" y="3196353"/>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de-DE" sz="2000" b="1">
                <a:solidFill>
                  <a:schemeClr val="lt1"/>
                </a:solidFill>
              </a:rPr>
              <a:t>2016</a:t>
            </a:r>
          </a:p>
        </p:txBody>
      </p:sp>
      <p:sp>
        <p:nvSpPr>
          <p:cNvPr id="141" name="Google Shape;141;p23"/>
          <p:cNvSpPr txBox="1"/>
          <p:nvPr/>
        </p:nvSpPr>
        <p:spPr>
          <a:xfrm>
            <a:off x="5500400" y="2287308"/>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de-DE" sz="2000" b="1">
                <a:solidFill>
                  <a:schemeClr val="lt1"/>
                </a:solidFill>
              </a:rPr>
              <a:t>2022</a:t>
            </a:r>
          </a:p>
        </p:txBody>
      </p:sp>
      <p:sp>
        <p:nvSpPr>
          <p:cNvPr id="142" name="Google Shape;142;p23"/>
          <p:cNvSpPr txBox="1"/>
          <p:nvPr/>
        </p:nvSpPr>
        <p:spPr>
          <a:xfrm>
            <a:off x="44171" y="3015908"/>
            <a:ext cx="1352698" cy="126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rgbClr val="7F7F7F"/>
                </a:solidFill>
                <a:latin typeface="Arial"/>
                <a:ea typeface="Arial"/>
                <a:cs typeface="Arial"/>
                <a:sym typeface="Arial"/>
              </a:rPr>
              <a:t>Am 5. Dezember 1957 wird in Pennsylvania, USA, der erste Leo Club gegründet.</a:t>
            </a:r>
          </a:p>
        </p:txBody>
      </p:sp>
      <p:sp>
        <p:nvSpPr>
          <p:cNvPr id="143" name="Google Shape;143;p23"/>
          <p:cNvSpPr txBox="1"/>
          <p:nvPr/>
        </p:nvSpPr>
        <p:spPr>
          <a:xfrm>
            <a:off x="5151293" y="3015559"/>
            <a:ext cx="1700123" cy="836233"/>
          </a:xfrm>
          <a:prstGeom prst="rect">
            <a:avLst/>
          </a:prstGeom>
          <a:noFill/>
          <a:ln>
            <a:noFill/>
          </a:ln>
        </p:spPr>
        <p:txBody>
          <a:bodyPr spcFirstLastPara="1" wrap="square" lIns="91425" tIns="45700" rIns="91425" bIns="45700" anchor="t" anchorCtr="0">
            <a:noAutofit/>
          </a:bodyPr>
          <a:lstStyle/>
          <a:p>
            <a:pPr algn="ctr"/>
            <a:r>
              <a:rPr lang="de-DE" sz="1200" dirty="0">
                <a:solidFill>
                  <a:srgbClr val="7F7F7F"/>
                </a:solidFill>
              </a:rPr>
              <a:t>Leo oder Leo-Lion Kabinetts- und </a:t>
            </a:r>
            <a:r>
              <a:rPr lang="de-DE" sz="1200" dirty="0" err="1">
                <a:solidFill>
                  <a:srgbClr val="7F7F7F"/>
                </a:solidFill>
              </a:rPr>
              <a:t>Governorrats-verbindungspositionen</a:t>
            </a:r>
            <a:r>
              <a:rPr lang="de-DE" sz="1200" dirty="0">
                <a:solidFill>
                  <a:srgbClr val="7F7F7F"/>
                </a:solidFill>
              </a:rPr>
              <a:t> werden eingerichtet</a:t>
            </a:r>
          </a:p>
        </p:txBody>
      </p:sp>
      <p:sp>
        <p:nvSpPr>
          <p:cNvPr id="144" name="Google Shape;144;p23"/>
          <p:cNvSpPr txBox="1"/>
          <p:nvPr/>
        </p:nvSpPr>
        <p:spPr>
          <a:xfrm>
            <a:off x="3620215" y="1253804"/>
            <a:ext cx="1791975"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dirty="0">
                <a:solidFill>
                  <a:srgbClr val="7F7F7F"/>
                </a:solidFill>
              </a:rPr>
              <a:t>Ein Ad-hoc-Ausschuss für das Engagement junger Menschen wird ins Leben gerufen, um Strategien zur Einbindung junger Mitglieder zu entwickeln.</a:t>
            </a:r>
            <a:r>
              <a:rPr lang="de-DE" sz="1200" b="0" i="0" u="none" strike="noStrike" cap="none" dirty="0">
                <a:solidFill>
                  <a:srgbClr val="7F7F7F"/>
                </a:solidFill>
                <a:latin typeface="Arial"/>
                <a:ea typeface="Arial"/>
                <a:cs typeface="Arial"/>
                <a:sym typeface="Arial"/>
              </a:rPr>
              <a:t> </a:t>
            </a:r>
          </a:p>
        </p:txBody>
      </p:sp>
      <p:sp>
        <p:nvSpPr>
          <p:cNvPr id="145" name="Google Shape;145;p23"/>
          <p:cNvSpPr txBox="1"/>
          <p:nvPr/>
        </p:nvSpPr>
        <p:spPr>
          <a:xfrm>
            <a:off x="1146782" y="1696271"/>
            <a:ext cx="1551251" cy="8806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dirty="0">
                <a:solidFill>
                  <a:srgbClr val="7F7F7F"/>
                </a:solidFill>
              </a:rPr>
              <a:t>Lions Clubs International übernimmt das Leo-Clubprogramm als offizielles Programm</a:t>
            </a:r>
            <a:br>
              <a:rPr lang="de-DE" sz="1200" b="0" i="0" u="none" strike="noStrike" cap="none" dirty="0">
                <a:solidFill>
                  <a:srgbClr val="7F7F7F"/>
                </a:solidFill>
                <a:latin typeface="Arial"/>
                <a:ea typeface="Arial"/>
                <a:cs typeface="Arial"/>
                <a:sym typeface="Arial"/>
              </a:rPr>
            </a:br>
            <a:endParaRPr lang="de-DE" sz="1200" b="0" i="0" u="none" strike="noStrike" cap="none" dirty="0">
              <a:solidFill>
                <a:srgbClr val="7F7F7F"/>
              </a:solidFill>
              <a:latin typeface="Arial"/>
              <a:ea typeface="Arial"/>
              <a:cs typeface="Arial"/>
              <a:sym typeface="Arial"/>
            </a:endParaRPr>
          </a:p>
        </p:txBody>
      </p:sp>
      <p:sp>
        <p:nvSpPr>
          <p:cNvPr id="146" name="Google Shape;146;p23"/>
          <p:cNvSpPr/>
          <p:nvPr/>
        </p:nvSpPr>
        <p:spPr>
          <a:xfrm>
            <a:off x="0" y="0"/>
            <a:ext cx="1290300" cy="1105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3"/>
          <p:cNvSpPr txBox="1">
            <a:spLocks noGrp="1"/>
          </p:cNvSpPr>
          <p:nvPr>
            <p:ph type="title"/>
          </p:nvPr>
        </p:nvSpPr>
        <p:spPr>
          <a:xfrm>
            <a:off x="-50725" y="420500"/>
            <a:ext cx="8055038" cy="7764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3C04A"/>
              </a:buClr>
              <a:buSzPts val="1400"/>
              <a:buFont typeface="Arial"/>
              <a:buNone/>
            </a:pPr>
            <a:r>
              <a:rPr lang="de-DE" sz="3500" dirty="0">
                <a:solidFill>
                  <a:schemeClr val="accent3"/>
                </a:solidFill>
              </a:rPr>
              <a:t>Geschichte des Leo-Clubprogramms</a:t>
            </a:r>
          </a:p>
        </p:txBody>
      </p:sp>
      <p:sp>
        <p:nvSpPr>
          <p:cNvPr id="148" name="Google Shape;148;p23"/>
          <p:cNvSpPr/>
          <p:nvPr/>
        </p:nvSpPr>
        <p:spPr>
          <a:xfrm rot="-5400000">
            <a:off x="2547124" y="1989559"/>
            <a:ext cx="1224000" cy="828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23"/>
          <p:cNvSpPr txBox="1"/>
          <p:nvPr/>
        </p:nvSpPr>
        <p:spPr>
          <a:xfrm>
            <a:off x="2764387" y="2302369"/>
            <a:ext cx="792900" cy="4590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de-DE" sz="2000" b="1">
                <a:solidFill>
                  <a:schemeClr val="lt1"/>
                </a:solidFill>
              </a:rPr>
              <a:t>2008</a:t>
            </a:r>
          </a:p>
        </p:txBody>
      </p:sp>
      <p:sp>
        <p:nvSpPr>
          <p:cNvPr id="150" name="Google Shape;150;p23"/>
          <p:cNvSpPr txBox="1"/>
          <p:nvPr/>
        </p:nvSpPr>
        <p:spPr>
          <a:xfrm>
            <a:off x="2251776" y="3101635"/>
            <a:ext cx="1971697" cy="87155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dirty="0">
                <a:solidFill>
                  <a:srgbClr val="7F7F7F"/>
                </a:solidFill>
              </a:rPr>
              <a:t>Es wird beschlossen, zwei Formate – Alpha und Omega – anzubieten, und das Leo-Logo wird aktualisiert. Der Leo-Club-Beratungsausschuss wird genehmigt. Die ersten Beratungsausschussmit-glieder beginnen im Lions-Jahr 2009/2010.</a:t>
            </a:r>
          </a:p>
        </p:txBody>
      </p:sp>
      <p:sp>
        <p:nvSpPr>
          <p:cNvPr id="2" name="Google Shape;148;p23">
            <a:extLst>
              <a:ext uri="{FF2B5EF4-FFF2-40B4-BE49-F238E27FC236}">
                <a16:creationId xmlns:a16="http://schemas.microsoft.com/office/drawing/2014/main" id="{9809C423-80C0-B3F3-92CA-A7D4A15EF98D}"/>
              </a:ext>
            </a:extLst>
          </p:cNvPr>
          <p:cNvSpPr/>
          <p:nvPr/>
        </p:nvSpPr>
        <p:spPr>
          <a:xfrm rot="5400000">
            <a:off x="6642766" y="3061508"/>
            <a:ext cx="1224000" cy="828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 name="Google Shape;149;p23">
            <a:extLst>
              <a:ext uri="{FF2B5EF4-FFF2-40B4-BE49-F238E27FC236}">
                <a16:creationId xmlns:a16="http://schemas.microsoft.com/office/drawing/2014/main" id="{29971A99-93D5-E306-F271-53110EFE257A}"/>
              </a:ext>
            </a:extLst>
          </p:cNvPr>
          <p:cNvSpPr txBox="1"/>
          <p:nvPr/>
        </p:nvSpPr>
        <p:spPr>
          <a:xfrm>
            <a:off x="6858316" y="3131276"/>
            <a:ext cx="792900" cy="4590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de-DE" sz="2000" b="1">
                <a:solidFill>
                  <a:schemeClr val="lt1"/>
                </a:solidFill>
              </a:rPr>
              <a:t>2023</a:t>
            </a:r>
          </a:p>
        </p:txBody>
      </p:sp>
      <p:sp>
        <p:nvSpPr>
          <p:cNvPr id="4" name="Google Shape;150;p23">
            <a:extLst>
              <a:ext uri="{FF2B5EF4-FFF2-40B4-BE49-F238E27FC236}">
                <a16:creationId xmlns:a16="http://schemas.microsoft.com/office/drawing/2014/main" id="{53D853F8-4712-3B97-92E2-1EC96C9F40CF}"/>
              </a:ext>
            </a:extLst>
          </p:cNvPr>
          <p:cNvSpPr txBox="1"/>
          <p:nvPr/>
        </p:nvSpPr>
        <p:spPr>
          <a:xfrm>
            <a:off x="6533323" y="1880299"/>
            <a:ext cx="1305338"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dirty="0">
                <a:solidFill>
                  <a:srgbClr val="7F7F7F"/>
                </a:solidFill>
                <a:latin typeface="Arial"/>
                <a:ea typeface="Arial"/>
                <a:cs typeface="Arial"/>
                <a:sym typeface="Arial"/>
              </a:rPr>
              <a:t>Leo oder </a:t>
            </a:r>
          </a:p>
          <a:p>
            <a:pPr marL="0" marR="0" lvl="0" indent="0" algn="ctr" rtl="0">
              <a:lnSpc>
                <a:spcPct val="100000"/>
              </a:lnSpc>
              <a:spcBef>
                <a:spcPts val="0"/>
              </a:spcBef>
              <a:spcAft>
                <a:spcPts val="0"/>
              </a:spcAft>
              <a:buClr>
                <a:srgbClr val="000000"/>
              </a:buClr>
              <a:buSzPts val="1200"/>
              <a:buFont typeface="Arial"/>
              <a:buNone/>
            </a:pPr>
            <a:r>
              <a:rPr lang="de-DE" sz="1200" dirty="0">
                <a:solidFill>
                  <a:srgbClr val="7F7F7F"/>
                </a:solidFill>
              </a:rPr>
              <a:t>Leo-Lion-Vertretung bei der UN wird gestartet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15032" y="4287588"/>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689114" y="1113183"/>
            <a:ext cx="6195390" cy="1658913"/>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de-DE" sz="4500" dirty="0">
                <a:latin typeface="Arial"/>
                <a:cs typeface="Arial"/>
              </a:rPr>
              <a:t>Was bedeutet es, ein Leomitglied zu sein?</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7</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388989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8</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585421" y="429598"/>
            <a:ext cx="7312875" cy="4370947"/>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de-DE" sz="2400" dirty="0">
                <a:solidFill>
                  <a:srgbClr val="55565A"/>
                </a:solidFill>
                <a:latin typeface="Arial"/>
                <a:cs typeface="Arial"/>
              </a:rPr>
              <a:t>Es gibt viele verschiedene Möglichkeiten, sich gemeinnützig zu engagieren – </a:t>
            </a:r>
            <a:r>
              <a:rPr lang="de-DE" sz="2400" dirty="0">
                <a:solidFill>
                  <a:srgbClr val="00B050"/>
                </a:solidFill>
                <a:latin typeface="Arial"/>
                <a:cs typeface="Arial"/>
              </a:rPr>
              <a:t>Warum Leos?</a:t>
            </a:r>
          </a:p>
          <a:p>
            <a:endParaRPr lang="en-US" sz="2400" dirty="0">
              <a:solidFill>
                <a:srgbClr val="55565A"/>
              </a:solidFill>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de-DE" sz="2400" b="0" dirty="0">
                <a:solidFill>
                  <a:srgbClr val="55565A"/>
                </a:solidFill>
                <a:latin typeface="Arial"/>
                <a:cs typeface="Arial"/>
              </a:rPr>
              <a:t>Auf lokaler und globaler Ebene helfen</a:t>
            </a:r>
          </a:p>
          <a:p>
            <a:pPr marL="342900" indent="-342900">
              <a:lnSpc>
                <a:spcPct val="100000"/>
              </a:lnSpc>
              <a:buFont typeface="Arial" panose="020B0604020202020204" pitchFamily="34" charset="0"/>
              <a:buChar char="•"/>
            </a:pPr>
            <a:r>
              <a:rPr lang="de-DE" sz="2400" b="0" dirty="0">
                <a:solidFill>
                  <a:srgbClr val="55565A"/>
                </a:solidFill>
                <a:latin typeface="Arial" panose="020B0604020202020204" pitchFamily="34" charset="0"/>
                <a:cs typeface="Arial" panose="020B0604020202020204" pitchFamily="34" charset="0"/>
              </a:rPr>
              <a:t>Als Person und Führungspersönlichkeit wachsen</a:t>
            </a:r>
          </a:p>
          <a:p>
            <a:pPr marL="342900" indent="-342900">
              <a:lnSpc>
                <a:spcPct val="100000"/>
              </a:lnSpc>
              <a:buFont typeface="Arial" panose="020B0604020202020204" pitchFamily="34" charset="0"/>
              <a:buChar char="•"/>
            </a:pPr>
            <a:r>
              <a:rPr lang="de-DE" sz="2400" b="0" dirty="0">
                <a:solidFill>
                  <a:srgbClr val="55565A"/>
                </a:solidFill>
                <a:latin typeface="Arial" panose="020B0604020202020204" pitchFamily="34" charset="0"/>
                <a:cs typeface="Arial" panose="020B0604020202020204" pitchFamily="34" charset="0"/>
              </a:rPr>
              <a:t>Entwicklung wichtiger Lebenskompetenzen und Führungsqualitäten</a:t>
            </a:r>
          </a:p>
          <a:p>
            <a:pPr marL="342900" indent="-342900">
              <a:lnSpc>
                <a:spcPct val="100000"/>
              </a:lnSpc>
              <a:buFont typeface="Arial" panose="020B0604020202020204" pitchFamily="34" charset="0"/>
              <a:buChar char="•"/>
            </a:pPr>
            <a:r>
              <a:rPr lang="de-DE" sz="2400" b="0" dirty="0">
                <a:solidFill>
                  <a:srgbClr val="55565A"/>
                </a:solidFill>
                <a:latin typeface="Arial" panose="020B0604020202020204" pitchFamily="34" charset="0"/>
                <a:cs typeface="Arial" panose="020B0604020202020204" pitchFamily="34" charset="0"/>
              </a:rPr>
              <a:t>Aufbau lebenslanger Verbindungen mit Gleichgesinnten</a:t>
            </a:r>
          </a:p>
          <a:p>
            <a:pPr marL="342900" indent="-342900">
              <a:lnSpc>
                <a:spcPct val="100000"/>
              </a:lnSpc>
              <a:buFont typeface="Arial" panose="020B0604020202020204" pitchFamily="34" charset="0"/>
              <a:buChar char="•"/>
            </a:pPr>
            <a:r>
              <a:rPr lang="de-DE" sz="2400" b="0" dirty="0">
                <a:solidFill>
                  <a:srgbClr val="55565A"/>
                </a:solidFill>
                <a:latin typeface="Arial" panose="020B0604020202020204" pitchFamily="34" charset="0"/>
                <a:cs typeface="Arial" panose="020B0604020202020204" pitchFamily="34" charset="0"/>
              </a:rPr>
              <a:t>Netzwerkmöglichkeiten</a:t>
            </a:r>
          </a:p>
        </p:txBody>
      </p:sp>
    </p:spTree>
    <p:extLst>
      <p:ext uri="{BB962C8B-B14F-4D97-AF65-F5344CB8AC3E}">
        <p14:creationId xmlns:p14="http://schemas.microsoft.com/office/powerpoint/2010/main" val="162894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0"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6471432"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de-DE" sz="4500"/>
              <a:t>Warum einen Leo Club gründen?</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9</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1598719892"/>
      </p:ext>
    </p:extLst>
  </p:cSld>
  <p:clrMapOvr>
    <a:masterClrMapping/>
  </p:clrMapOvr>
</p:sld>
</file>

<file path=ppt/theme/theme1.xml><?xml version="1.0" encoding="utf-8"?>
<a:theme xmlns:a="http://schemas.openxmlformats.org/drawingml/2006/main" name="Office Theme">
  <a:themeElements>
    <a:clrScheme name="Leo">
      <a:dk1>
        <a:srgbClr val="000000"/>
      </a:dk1>
      <a:lt1>
        <a:srgbClr val="FFFFFF"/>
      </a:lt1>
      <a:dk2>
        <a:srgbClr val="55565A"/>
      </a:dk2>
      <a:lt2>
        <a:srgbClr val="E7E6E6"/>
      </a:lt2>
      <a:accent1>
        <a:srgbClr val="407CCA"/>
      </a:accent1>
      <a:accent2>
        <a:srgbClr val="55565A"/>
      </a:accent2>
      <a:accent3>
        <a:srgbClr val="00AC69"/>
      </a:accent3>
      <a:accent4>
        <a:srgbClr val="EBB700"/>
      </a:accent4>
      <a:accent5>
        <a:srgbClr val="5B9BD5"/>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1213</Words>
  <Application>Microsoft Office PowerPoint</Application>
  <PresentationFormat>On-screen Show (16:9)</PresentationFormat>
  <Paragraphs>126</Paragraphs>
  <Slides>15</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HelveticaNeue-Light</vt:lpstr>
      <vt:lpstr>HelveticaNeue-Medium</vt:lpstr>
      <vt:lpstr>WordVisi_MSFontService</vt:lpstr>
      <vt:lpstr>Office Theme</vt:lpstr>
      <vt:lpstr>PowerPoint Presentation</vt:lpstr>
      <vt:lpstr>PowerPoint Presentation</vt:lpstr>
      <vt:lpstr>PowerPoint Presentation</vt:lpstr>
      <vt:lpstr>PowerPoint Presentation</vt:lpstr>
      <vt:lpstr>PowerPoint Presentation</vt:lpstr>
      <vt:lpstr>Geschichte des Leo-Clubprogramms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Christensen, Ashley</dc:creator>
  <cp:lastModifiedBy>Christensen, Ashley</cp:lastModifiedBy>
  <cp:revision>85</cp:revision>
  <dcterms:modified xsi:type="dcterms:W3CDTF">2023-08-29T17:01:35Z</dcterms:modified>
</cp:coreProperties>
</file>