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7"/>
  </p:notesMasterIdLst>
  <p:sldIdLst>
    <p:sldId id="1137" r:id="rId2"/>
    <p:sldId id="259" r:id="rId3"/>
    <p:sldId id="1114" r:id="rId4"/>
    <p:sldId id="261" r:id="rId5"/>
    <p:sldId id="1156" r:id="rId6"/>
    <p:sldId id="260" r:id="rId7"/>
    <p:sldId id="1151" r:id="rId8"/>
    <p:sldId id="1142" r:id="rId9"/>
    <p:sldId id="1152" r:id="rId10"/>
    <p:sldId id="1153" r:id="rId11"/>
    <p:sldId id="1154" r:id="rId12"/>
    <p:sldId id="1155" r:id="rId13"/>
    <p:sldId id="1157" r:id="rId14"/>
    <p:sldId id="1150" r:id="rId15"/>
    <p:sldId id="1144"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C2A72-4192-4F17-B2F2-BBC09C95A275}" v="55" dt="2023-04-14T21:37:43.508"/>
    <p1510:client id="{18DE39AF-1D60-42F3-B1CD-8D553104D35D}" v="2" dt="2023-04-17T15:50:35.776"/>
    <p1510:client id="{5944BDE1-D02D-4042-ADB2-90813A784DC6}" v="36" dt="2023-06-14T22:04:52.846"/>
    <p1510:client id="{7A530A79-942B-4863-8010-101673DD60DB}" v="3" dt="2023-04-17T16:04:57.497"/>
    <p1510:client id="{964FE9DE-AB07-4123-8491-C248CEF52F38}" v="29" dt="2023-04-21T18:34:06.690"/>
    <p1510:client id="{E8DA8AB6-29AB-4E2B-ACBA-390B98253AF0}" v="2" dt="2023-04-14T20:04:10.182"/>
  </p1510:revLst>
</p1510:revInfo>
</file>

<file path=ppt/tableStyles.xml><?xml version="1.0" encoding="utf-8"?>
<a:tblStyleLst xmlns:a="http://schemas.openxmlformats.org/drawingml/2006/main" def="{16A299CF-C680-4D44-A448-CC42B6D110BA}">
  <a:tblStyle styleId="{16A299CF-C680-4D44-A448-CC42B6D110B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89" autoAdjust="0"/>
  </p:normalViewPr>
  <p:slideViewPr>
    <p:cSldViewPr snapToGrid="0">
      <p:cViewPr varScale="1">
        <p:scale>
          <a:sx n="88" d="100"/>
          <a:sy n="88" d="100"/>
        </p:scale>
        <p:origin x="6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dn2.webdamdb.com/md_AnClRWf9sdt2.jpg.pdf?v=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748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Cuando se crea un club Leo, los </a:t>
            </a:r>
            <a:r>
              <a:rPr lang="es-ES" sz="1800" b="0" i="0" dirty="0" err="1">
                <a:solidFill>
                  <a:srgbClr val="000000"/>
                </a:solidFill>
                <a:effectLst/>
                <a:latin typeface="Calibri" panose="020F0502020204030204" pitchFamily="34" charset="0"/>
              </a:rPr>
              <a:t>Leos</a:t>
            </a:r>
            <a:r>
              <a:rPr lang="es-ES" sz="1800" b="0" i="0" dirty="0">
                <a:solidFill>
                  <a:srgbClr val="000000"/>
                </a:solidFill>
                <a:effectLst/>
                <a:latin typeface="Calibri" panose="020F0502020204030204" pitchFamily="34" charset="0"/>
              </a:rPr>
              <a:t> y consejero de club Leo se unen a una familia global de jóvenes que hacen del mundo un lugar mejor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El patrocinio de un club Leo brinda a los Leones la oportunidad de asesorar y empoderar a los líderes jóvenes y fomentar un compromiso de servicio comunitario, ¡al tiempo que anima a sus socios a seguir participando!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Los líderes actuales construyen el mundo del futuro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La organización de clubes Leo ofrece a los Leones la oportunidad de interactuar con los jóvenes de su comunidad. Los </a:t>
            </a:r>
            <a:r>
              <a:rPr lang="es-ES" sz="1800" b="0" i="0" dirty="0" err="1">
                <a:solidFill>
                  <a:srgbClr val="000000"/>
                </a:solidFill>
                <a:effectLst/>
                <a:latin typeface="Calibri" panose="020F0502020204030204" pitchFamily="34" charset="0"/>
              </a:rPr>
              <a:t>Leos</a:t>
            </a:r>
            <a:r>
              <a:rPr lang="es-ES" sz="1800" b="0" i="0" dirty="0">
                <a:solidFill>
                  <a:srgbClr val="000000"/>
                </a:solidFill>
                <a:effectLst/>
                <a:latin typeface="Calibri" panose="020F0502020204030204" pitchFamily="34" charset="0"/>
              </a:rPr>
              <a:t> comparten su pasión y están comprometidos con el trabajo de los clubes de Leones. Reconocer a los </a:t>
            </a:r>
            <a:r>
              <a:rPr lang="es-ES" sz="1800" b="0" i="0" dirty="0" err="1">
                <a:solidFill>
                  <a:srgbClr val="000000"/>
                </a:solidFill>
                <a:effectLst/>
                <a:latin typeface="Calibri" panose="020F0502020204030204" pitchFamily="34" charset="0"/>
              </a:rPr>
              <a:t>Leos</a:t>
            </a:r>
            <a:r>
              <a:rPr lang="es-ES" sz="1800" b="0" i="0" dirty="0">
                <a:solidFill>
                  <a:srgbClr val="000000"/>
                </a:solidFill>
                <a:effectLst/>
                <a:latin typeface="Calibri" panose="020F0502020204030204" pitchFamily="34" charset="0"/>
              </a:rPr>
              <a:t> como posibles socios es una forma eficaz de garantizar el futuro de los Leones en su comunidad.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Club Leo de KIU [Gotas de esperanza]: La valiosa orientación de los Leones allanó el camino para identificar lo que los </a:t>
            </a:r>
            <a:r>
              <a:rPr lang="es-ES" sz="1800" b="0" i="0" dirty="0" err="1">
                <a:solidFill>
                  <a:srgbClr val="000000"/>
                </a:solidFill>
                <a:effectLst/>
                <a:latin typeface="Calibri" panose="020F0502020204030204" pitchFamily="34" charset="0"/>
              </a:rPr>
              <a:t>Leos</a:t>
            </a:r>
            <a:r>
              <a:rPr lang="es-ES" sz="1800" b="0" i="0" dirty="0">
                <a:solidFill>
                  <a:srgbClr val="000000"/>
                </a:solidFill>
                <a:effectLst/>
                <a:latin typeface="Calibri" panose="020F0502020204030204" pitchFamily="34" charset="0"/>
              </a:rPr>
              <a:t> pueden hacer por la sociedad y cómo mejorar las prácticas de liderato.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Red de contactos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Habilidades de liderato: liderar a los jóvenes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Invertir en los jóvenes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Aprender de los jóvenes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Atraiga a socios más jóvenes: sus familiares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Llegue más lejos en su comunidad </a:t>
            </a:r>
          </a:p>
        </p:txBody>
      </p:sp>
    </p:spTree>
    <p:extLst>
      <p:ext uri="{BB962C8B-B14F-4D97-AF65-F5344CB8AC3E}">
        <p14:creationId xmlns:p14="http://schemas.microsoft.com/office/powerpoint/2010/main" val="391857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07348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buFont typeface="+mj-lt"/>
              <a:buAutoNum type="arabicPeriod"/>
            </a:pPr>
            <a:r>
              <a:rPr lang="es-ES" sz="1800" dirty="0">
                <a:latin typeface="Calibri"/>
                <a:cs typeface="Calibri"/>
              </a:rPr>
              <a:t>Los clubes Leo están patrocinados por un club de Leones, por lo que el club de Leones primero debe decidir si quiere fundar un club Leo. </a:t>
            </a:r>
          </a:p>
          <a:p>
            <a:pPr fontAlgn="base">
              <a:buFont typeface="+mj-lt"/>
              <a:buAutoNum type="arabicPeriod"/>
            </a:pPr>
            <a:r>
              <a:rPr lang="es-ES" sz="1800" dirty="0">
                <a:latin typeface="Calibri"/>
                <a:cs typeface="Calibri"/>
              </a:rPr>
              <a:t>Determine un consejero de club Leo: alguien que quiera trabajar con los jóvenes y ayudarlos a crecer como líderes; necesita asistir a todas las reuniones y apoyar al grupo</a:t>
            </a:r>
          </a:p>
          <a:p>
            <a:pPr algn="l">
              <a:buAutoNum type="arabicPeriod"/>
            </a:pPr>
            <a:r>
              <a:rPr lang="es-ES" sz="1800" b="0" i="0" dirty="0">
                <a:solidFill>
                  <a:srgbClr val="000000"/>
                </a:solidFill>
                <a:effectLst/>
                <a:latin typeface="Calibri"/>
                <a:cs typeface="Calibri"/>
              </a:rPr>
              <a:t>Establezca un marco: Alpha u Omega, basado en la escuela o la comunidad </a:t>
            </a:r>
          </a:p>
          <a:p>
            <a:pPr algn="l" rtl="0" fontAlgn="base">
              <a:buFont typeface="+mj-lt"/>
              <a:buAutoNum type="arabicPeriod"/>
            </a:pPr>
            <a:r>
              <a:rPr lang="es-ES" sz="1800" b="0" i="0" dirty="0">
                <a:solidFill>
                  <a:srgbClr val="000000"/>
                </a:solidFill>
                <a:effectLst/>
                <a:latin typeface="Calibri" panose="020F0502020204030204" pitchFamily="34" charset="0"/>
              </a:rPr>
              <a:t>Identifique a los posibles Leo: </a:t>
            </a:r>
            <a:r>
              <a:rPr lang="es-ES" sz="3200" b="0" i="0" dirty="0">
                <a:solidFill>
                  <a:srgbClr val="000000"/>
                </a:solidFill>
                <a:effectLst/>
                <a:latin typeface="HelveticaNeue-Light"/>
              </a:rPr>
              <a:t>obtenga los nombres de los posibles Leo de las escuelas, universidades, colegios, lugares de culto, grupos de jóvenes, amigos y familiares</a:t>
            </a:r>
            <a:r>
              <a:rPr lang="es-ES" b="0" i="0" dirty="0">
                <a:solidFill>
                  <a:srgbClr val="000000"/>
                </a:solidFill>
                <a:effectLst/>
              </a:rPr>
              <a:t>.</a:t>
            </a:r>
          </a:p>
          <a:p>
            <a:pPr algn="l" rtl="0" fontAlgn="base">
              <a:buFont typeface="+mj-lt"/>
              <a:buAutoNum type="arabicPeriod" startAt="3"/>
            </a:pPr>
            <a:r>
              <a:rPr lang="es-ES" sz="1800" b="0" i="0" dirty="0">
                <a:solidFill>
                  <a:srgbClr val="000000"/>
                </a:solidFill>
                <a:effectLst/>
                <a:latin typeface="Calibri" panose="020F0502020204030204" pitchFamily="34" charset="0"/>
              </a:rPr>
              <a:t>Invite a los posibles miembros a una reunión informativa </a:t>
            </a:r>
          </a:p>
          <a:p>
            <a:pPr algn="l" rtl="0" fontAlgn="base">
              <a:buFont typeface="+mj-lt"/>
              <a:buAutoNum type="arabicPeriod" startAt="4"/>
            </a:pPr>
            <a:r>
              <a:rPr lang="es-ES" sz="1800" b="0" i="0" dirty="0">
                <a:solidFill>
                  <a:srgbClr val="000000"/>
                </a:solidFill>
                <a:effectLst/>
                <a:latin typeface="Calibri" panose="020F0502020204030204" pitchFamily="34" charset="0"/>
              </a:rPr>
              <a:t>Organice una reunión de formación: </a:t>
            </a:r>
            <a:r>
              <a:rPr lang="es-ES" sz="3200" b="0" i="0" dirty="0">
                <a:solidFill>
                  <a:srgbClr val="000000"/>
                </a:solidFill>
                <a:effectLst/>
                <a:latin typeface="HelveticaNeue-Light"/>
              </a:rPr>
              <a:t>organice una reunión de formación del club Leo para elegir a los directivos del club Leo, discutir posibles proyectos, aceptar </a:t>
            </a:r>
            <a:r>
              <a:rPr lang="es-ES" sz="3200" b="1" i="0" u="none" strike="noStrike" dirty="0">
                <a:solidFill>
                  <a:srgbClr val="0A3DAB"/>
                </a:solidFill>
                <a:effectLst/>
                <a:latin typeface="HelveticaNeue-Medium"/>
                <a:hlinkClick r:id="rId3"/>
              </a:rPr>
              <a:t>los estatutos y los reglamentos del club Leo</a:t>
            </a:r>
            <a:r>
              <a:rPr lang="es-ES" sz="3200" b="1" i="0" u="none" strike="noStrike" dirty="0">
                <a:solidFill>
                  <a:srgbClr val="0A3DAB"/>
                </a:solidFill>
                <a:effectLst/>
                <a:latin typeface="HelveticaNeue-Medium"/>
              </a:rPr>
              <a:t> </a:t>
            </a:r>
            <a:r>
              <a:rPr lang="es-ES" sz="3200" b="0" i="0" dirty="0">
                <a:solidFill>
                  <a:srgbClr val="000000"/>
                </a:solidFill>
                <a:effectLst/>
                <a:latin typeface="HelveticaNeue-Light"/>
              </a:rPr>
              <a:t>y determinar el lugar y la hora de las reuniones del club </a:t>
            </a:r>
            <a:r>
              <a:rPr lang="es-ES" i="0" dirty="0">
                <a:effectLst/>
              </a:rPr>
              <a:t>Leo.</a:t>
            </a:r>
          </a:p>
          <a:p>
            <a:pPr fontAlgn="base">
              <a:buFont typeface="+mj-lt"/>
              <a:buAutoNum type="arabicPeriod" startAt="5"/>
            </a:pPr>
            <a:r>
              <a:rPr lang="es-ES" sz="1800" b="0" i="0" dirty="0">
                <a:solidFill>
                  <a:srgbClr val="000000"/>
                </a:solidFill>
                <a:effectLst/>
                <a:latin typeface="Calibri"/>
                <a:cs typeface="Calibri"/>
              </a:rPr>
              <a:t>Complete la documentación requerida </a:t>
            </a:r>
            <a:r>
              <a:rPr lang="es-ES" sz="1800" dirty="0">
                <a:latin typeface="Calibri"/>
                <a:cs typeface="Calibri"/>
              </a:rPr>
              <a:t>: se pueden solicitar carpetas de organización a LCI para apoyar la formación de un nuevo club.  También puede encontrar solicitudes de afiliación y formularios organizativos en el sitio web. </a:t>
            </a:r>
          </a:p>
          <a:p>
            <a:pPr algn="l" rtl="0" fontAlgn="base">
              <a:buFont typeface="+mj-lt"/>
              <a:buAutoNum type="arabicPeriod" startAt="6"/>
            </a:pPr>
            <a:r>
              <a:rPr lang="es-ES" sz="1800" b="0" i="0" dirty="0">
                <a:solidFill>
                  <a:srgbClr val="000000"/>
                </a:solidFill>
                <a:effectLst/>
                <a:latin typeface="Calibri" panose="020F0502020204030204" pitchFamily="34" charset="0"/>
              </a:rPr>
              <a:t>Planifique una ceremonia de inauguración </a:t>
            </a:r>
          </a:p>
          <a:p>
            <a:pPr algn="l" rtl="0" fontAlgn="base">
              <a:buFont typeface="+mj-lt"/>
              <a:buAutoNum type="arabicPeriod" startAt="6"/>
            </a:pPr>
            <a:r>
              <a:rPr lang="es-ES" sz="1800" b="0" i="0" dirty="0">
                <a:solidFill>
                  <a:srgbClr val="000000"/>
                </a:solidFill>
                <a:effectLst/>
                <a:latin typeface="Calibri"/>
                <a:cs typeface="Calibri"/>
              </a:rPr>
              <a:t>Obligación financiera</a:t>
            </a:r>
          </a:p>
        </p:txBody>
      </p:sp>
    </p:spTree>
    <p:extLst>
      <p:ext uri="{BB962C8B-B14F-4D97-AF65-F5344CB8AC3E}">
        <p14:creationId xmlns:p14="http://schemas.microsoft.com/office/powerpoint/2010/main" val="238297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mj-lt"/>
              <a:buNone/>
            </a:pPr>
            <a:endParaRPr lang="en-US" sz="1800" b="0" i="0" dirty="0">
              <a:solidFill>
                <a:srgbClr val="000000"/>
              </a:solidFill>
              <a:effectLst/>
              <a:latin typeface="Calibri"/>
              <a:cs typeface="Calibri"/>
            </a:endParaRPr>
          </a:p>
        </p:txBody>
      </p:sp>
    </p:spTree>
    <p:extLst>
      <p:ext uri="{BB962C8B-B14F-4D97-AF65-F5344CB8AC3E}">
        <p14:creationId xmlns:p14="http://schemas.microsoft.com/office/powerpoint/2010/main" val="159927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s-ES"/>
              <a:t>Este vídeo es de Leos reales de todo el mundo que comparten sus experiencias como Leo</a:t>
            </a:r>
          </a:p>
        </p:txBody>
      </p:sp>
    </p:spTree>
    <p:extLst>
      <p:ext uri="{BB962C8B-B14F-4D97-AF65-F5344CB8AC3E}">
        <p14:creationId xmlns:p14="http://schemas.microsoft.com/office/powerpoint/2010/main" val="1780016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098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e714f982d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e714f982d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solidFill>
                  <a:schemeClr val="accent2"/>
                </a:solidFill>
              </a:rPr>
              <a:t>Establecido en el año 1957, el Programa de Clubes Leo brinda a los jóvenes oportunidades de desarrollo personal, capacitación en liderato y servicio comunitario. El programa tiene como objetivo alentar a los jóvenes de entre 12 y 30 años a participar activamente en proyectos de servicio comunitario y tener un impacto positivo en sus comunidades locales.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s-ES" sz="1800" b="0" i="0">
                <a:solidFill>
                  <a:srgbClr val="000000"/>
                </a:solidFill>
                <a:effectLst/>
                <a:latin typeface="Calibri" panose="020F0502020204030204" pitchFamily="34" charset="0"/>
              </a:rPr>
              <a:t>Los clubes Leo albergan a los socios más jóvenes de Lions Clubs International, cuyas ideas y acciones son inestimables para promover la misión de Lions International. </a:t>
            </a:r>
          </a:p>
        </p:txBody>
      </p:sp>
    </p:spTree>
    <p:extLst>
      <p:ext uri="{BB962C8B-B14F-4D97-AF65-F5344CB8AC3E}">
        <p14:creationId xmlns:p14="http://schemas.microsoft.com/office/powerpoint/2010/main" val="316554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s-ES" sz="1000" dirty="0"/>
              <a:t>Los Leo son jóvenes de entre 12 y 30 años. Los clubes de Leones patrocinan a los clubes Leo a través de la Asociación Internacional de Clubes de Leones, la mayor organización de servicio comunitario con 1.4 millones de socios en todo el mundo. El Programa de Clubes Leo se ha desarrollado con fuerza durante más de 65 años y ahora hay más de 7,800 clubes Leo en todo el mundo. </a:t>
            </a:r>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s-ES" sz="1000"/>
              <a:t>Los Leo son jóvenes que quieren retribuir a sus comunidades y servir a los demás. </a:t>
            </a:r>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383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sz="1000" dirty="0"/>
          </a:p>
        </p:txBody>
      </p:sp>
      <p:sp>
        <p:nvSpPr>
          <p:cNvPr id="130" name="Google Shape;1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s-ES"/>
              <a:t>¿Por qué querría un joven de entre 12 y 30 años unirse al programa de clubes Leo? </a:t>
            </a:r>
          </a:p>
        </p:txBody>
      </p:sp>
    </p:spTree>
    <p:extLst>
      <p:ext uri="{BB962C8B-B14F-4D97-AF65-F5344CB8AC3E}">
        <p14:creationId xmlns:p14="http://schemas.microsoft.com/office/powerpoint/2010/main" val="250239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Arial" panose="020B0604020202020204" pitchFamily="34" charset="0"/>
              <a:buNone/>
            </a:pPr>
            <a:r>
              <a:rPr lang="es-ES" sz="1800" b="0" i="0" dirty="0">
                <a:solidFill>
                  <a:srgbClr val="000000"/>
                </a:solidFill>
                <a:effectLst/>
                <a:latin typeface="Calibri" panose="020F0502020204030204" pitchFamily="34" charset="0"/>
              </a:rPr>
              <a:t>Hay muchas maneras en las que las personas pueden retribuir a su comunidad, pero ser Leo es mucho más que un simple servicio.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La elección de fundar un club Leo le ayudará a crecer como individuo y como líder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Encuentre su propósito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Crear un club Leo puede traer </a:t>
            </a:r>
            <a:r>
              <a:rPr lang="es-ES" sz="1800" b="0" i="0" dirty="0" err="1">
                <a:solidFill>
                  <a:srgbClr val="000000"/>
                </a:solidFill>
                <a:effectLst/>
                <a:latin typeface="Calibri" panose="020F0502020204030204" pitchFamily="34" charset="0"/>
              </a:rPr>
              <a:t>Leos</a:t>
            </a:r>
            <a:r>
              <a:rPr lang="es-ES" sz="1800" b="0" i="0" dirty="0">
                <a:solidFill>
                  <a:srgbClr val="000000"/>
                </a:solidFill>
                <a:effectLst/>
                <a:latin typeface="Calibri" panose="020F0502020204030204" pitchFamily="34" charset="0"/>
              </a:rPr>
              <a:t> (¡y tú!) un mundo lleno de oportunidades: desde desarrollar habilidades esenciales para la vida y lograr cambios en tu comunidad, hasta establecer conexiones duraderas con personas de ideas afines. </a:t>
            </a:r>
          </a:p>
          <a:p>
            <a:pPr marL="457200" marR="0" lvl="0" indent="-3175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dirty="0">
                <a:solidFill>
                  <a:srgbClr val="000000"/>
                </a:solidFill>
                <a:effectLst/>
                <a:latin typeface="Calibri" panose="020F0502020204030204" pitchFamily="34" charset="0"/>
              </a:rPr>
              <a:t>Habilidades de liderato: capacitaciones de liderato, puestos de oficiales, planificación de eventos/proyectos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Cita: “Durante el período de tiempo que fui Leo, hicimos de nuestras ideas una realidad. “ La gente respeta eso.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Los Leo se sorprendieron de lo agradable que podía ser el acto de servicio. Un socio Leo declaró: «¿Fue un servicio? Hubiera ayudando aunque no fuera tan divertido». - Club Leo Cutler Orosi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Creación de redes y creación de equipos </a:t>
            </a:r>
          </a:p>
          <a:p>
            <a:pPr algn="l" rtl="0" fontAlgn="base">
              <a:buFont typeface="Arial" panose="020B0604020202020204" pitchFamily="34" charset="0"/>
              <a:buChar char="•"/>
            </a:pPr>
            <a:r>
              <a:rPr lang="es-ES" sz="1800" b="0" i="0" dirty="0">
                <a:solidFill>
                  <a:srgbClr val="000000"/>
                </a:solidFill>
                <a:effectLst/>
                <a:latin typeface="Calibri" panose="020F0502020204030204" pitchFamily="34" charset="0"/>
              </a:rPr>
              <a:t>Servicio </a:t>
            </a:r>
          </a:p>
        </p:txBody>
      </p:sp>
    </p:spTree>
    <p:extLst>
      <p:ext uri="{BB962C8B-B14F-4D97-AF65-F5344CB8AC3E}">
        <p14:creationId xmlns:p14="http://schemas.microsoft.com/office/powerpoint/2010/main" val="263374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s-ES"/>
              <a:t>¿Por qué su club de Leones debería crear un club Leo? </a:t>
            </a:r>
            <a:r>
              <a:rPr lang="es-ES" b="0" i="0">
                <a:solidFill>
                  <a:srgbClr val="000000"/>
                </a:solidFill>
                <a:effectLst/>
                <a:latin typeface="WordVisi_MSFontService"/>
              </a:rPr>
              <a:t>¿Qué obtienen los Leones al fundar un club Leo?</a:t>
            </a:r>
          </a:p>
        </p:txBody>
      </p:sp>
    </p:spTree>
    <p:extLst>
      <p:ext uri="{BB962C8B-B14F-4D97-AF65-F5344CB8AC3E}">
        <p14:creationId xmlns:p14="http://schemas.microsoft.com/office/powerpoint/2010/main" val="397138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p:cSld name="Title and Conten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325100" y="1340075"/>
            <a:ext cx="2650200" cy="16125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subTitle" idx="1"/>
          </p:nvPr>
        </p:nvSpPr>
        <p:spPr>
          <a:xfrm>
            <a:off x="3454075" y="2909450"/>
            <a:ext cx="2450700" cy="5232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0" y="25735"/>
            <a:ext cx="9144000" cy="7764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3F3F3F"/>
              </a:buClr>
              <a:buSzPts val="1400"/>
              <a:buFont typeface="Arial"/>
              <a:buNone/>
              <a:defRPr sz="3600" b="1"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STER SLIDE - BLANK">
  <p:cSld name="MASTER SLIDE - BLANK">
    <p:bg>
      <p:bgPr>
        <a:solidFill>
          <a:schemeClr val="lt1"/>
        </a:solid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9" name="Google Shape;29;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 name="Google Shape;41;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 name="Google Shape;44;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0" name="Google Shape;60;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1" name="Google Shape;61;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0"/>
          <p:cNvSpPr>
            <a:spLocks noGrp="1"/>
          </p:cNvSpPr>
          <p:nvPr>
            <p:ph type="pic" idx="2"/>
          </p:nvPr>
        </p:nvSpPr>
        <p:spPr>
          <a:xfrm>
            <a:off x="3887391" y="740569"/>
            <a:ext cx="4629300" cy="3655200"/>
          </a:xfrm>
          <a:prstGeom prst="rect">
            <a:avLst/>
          </a:prstGeom>
          <a:noFill/>
          <a:ln>
            <a:noFill/>
          </a:ln>
        </p:spPr>
      </p:sp>
      <p:sp>
        <p:nvSpPr>
          <p:cNvPr id="67" name="Google Shape;67;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8" name="Google Shape;68;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5">
            <a:alphaModFix/>
          </a:blip>
          <a:srcRect l="20139" t="17140" r="42976" b="40534"/>
          <a:stretch/>
        </p:blipFill>
        <p:spPr>
          <a:xfrm>
            <a:off x="6142535" y="-2"/>
            <a:ext cx="3001464" cy="5166659"/>
          </a:xfrm>
          <a:prstGeom prst="rect">
            <a:avLst/>
          </a:prstGeom>
          <a:noFill/>
          <a:ln>
            <a:noFill/>
          </a:ln>
        </p:spPr>
      </p:pic>
      <p:pic>
        <p:nvPicPr>
          <p:cNvPr id="10" name="Google Shape;10;p1"/>
          <p:cNvPicPr preferRelativeResize="0"/>
          <p:nvPr/>
        </p:nvPicPr>
        <p:blipFill rotWithShape="1">
          <a:blip r:embed="rId16">
            <a:alphaModFix/>
          </a:blip>
          <a:srcRect/>
          <a:stretch/>
        </p:blipFill>
        <p:spPr>
          <a:xfrm>
            <a:off x="-1090" y="59138"/>
            <a:ext cx="1259479" cy="1259479"/>
          </a:xfrm>
          <a:prstGeom prst="rect">
            <a:avLst/>
          </a:prstGeom>
          <a:noFill/>
          <a:ln>
            <a:noFill/>
          </a:ln>
        </p:spPr>
      </p:pic>
      <p:pic>
        <p:nvPicPr>
          <p:cNvPr id="11" name="Google Shape;11;p1"/>
          <p:cNvPicPr preferRelativeResize="0"/>
          <p:nvPr/>
        </p:nvPicPr>
        <p:blipFill rotWithShape="1">
          <a:blip r:embed="rId17">
            <a:alphaModFix/>
          </a:blip>
          <a:srcRect l="15744" b="4900"/>
          <a:stretch/>
        </p:blipFill>
        <p:spPr>
          <a:xfrm>
            <a:off x="-1" y="3907181"/>
            <a:ext cx="743919" cy="1259479"/>
          </a:xfrm>
          <a:prstGeom prst="rect">
            <a:avLst/>
          </a:prstGeom>
          <a:noFill/>
          <a:ln>
            <a:noFill/>
          </a:ln>
        </p:spPr>
      </p:pic>
      <p:pic>
        <p:nvPicPr>
          <p:cNvPr id="12" name="Google Shape;12;p1"/>
          <p:cNvPicPr preferRelativeResize="0"/>
          <p:nvPr/>
        </p:nvPicPr>
        <p:blipFill rotWithShape="1">
          <a:blip r:embed="rId18">
            <a:alphaModFix/>
          </a:blip>
          <a:srcRect/>
          <a:stretch/>
        </p:blipFill>
        <p:spPr>
          <a:xfrm>
            <a:off x="7090857" y="262153"/>
            <a:ext cx="1819275" cy="350947"/>
          </a:xfrm>
          <a:prstGeom prst="rect">
            <a:avLst/>
          </a:prstGeom>
          <a:noFill/>
          <a:ln>
            <a:noFill/>
          </a:ln>
        </p:spPr>
      </p:pic>
      <p:sp>
        <p:nvSpPr>
          <p:cNvPr id="13" name="Google Shape;13;p1"/>
          <p:cNvSpPr txBox="1"/>
          <p:nvPr/>
        </p:nvSpPr>
        <p:spPr>
          <a:xfrm>
            <a:off x="8652868" y="4800545"/>
            <a:ext cx="491100" cy="342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GB" sz="800" b="0" i="0" u="none" strike="noStrike" cap="none">
                <a:solidFill>
                  <a:schemeClr val="lt1"/>
                </a:solidFill>
                <a:latin typeface="Arial"/>
                <a:ea typeface="Arial"/>
                <a:cs typeface="Arial"/>
                <a:sym typeface="Arial"/>
              </a:rPr>
              <a:t>‹#›</a:t>
            </a:fld>
            <a:endParaRPr sz="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lionsclubs.org/es/v2/resource/download/120142828" TargetMode="External"/><Relationship Id="rId3" Type="http://schemas.openxmlformats.org/officeDocument/2006/relationships/image" Target="../media/image11.png"/><Relationship Id="rId7" Type="http://schemas.openxmlformats.org/officeDocument/2006/relationships/hyperlink" Target="https://www.lionsclubs.org/es/resources-for-members/resource-center/leo-club-advisor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www.lionsclubs.org/es/resources-for-members/resource-center/start-a-leo-club" TargetMode="External"/><Relationship Id="rId5" Type="http://schemas.openxmlformats.org/officeDocument/2006/relationships/image" Target="../media/image3.png"/><Relationship Id="rId10" Type="http://schemas.openxmlformats.org/officeDocument/2006/relationships/hyperlink" Target="https://myapps.lionsclubs.org/" TargetMode="External"/><Relationship Id="rId4" Type="http://schemas.openxmlformats.org/officeDocument/2006/relationships/image" Target="../media/image2.png"/><Relationship Id="rId9" Type="http://schemas.openxmlformats.org/officeDocument/2006/relationships/hyperlink" Target="https://www.lionsclubs.org/es/resources-for-members/resource-center/leo-club-leadership"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ideo" Target="https://www.youtube.com/embed/EHxfYUNFzlY?feature=oembed" TargetMode="Externa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4" name="Picture 3">
            <a:extLst>
              <a:ext uri="{FF2B5EF4-FFF2-40B4-BE49-F238E27FC236}">
                <a16:creationId xmlns:a16="http://schemas.microsoft.com/office/drawing/2014/main" id="{556F9008-759B-BF4A-A397-55EB3B46A4EB}"/>
              </a:ext>
            </a:extLst>
          </p:cNvPr>
          <p:cNvPicPr>
            <a:picLocks noChangeAspect="1"/>
          </p:cNvPicPr>
          <p:nvPr/>
        </p:nvPicPr>
        <p:blipFill rotWithShape="1">
          <a:blip r:embed="rId3"/>
          <a:srcRect l="20140" t="17140" r="42977" b="40535"/>
          <a:stretch/>
        </p:blipFill>
        <p:spPr>
          <a:xfrm>
            <a:off x="6142534" y="-2"/>
            <a:ext cx="3001466" cy="5166661"/>
          </a:xfrm>
          <a:prstGeom prst="rect">
            <a:avLst/>
          </a:prstGeom>
        </p:spPr>
      </p:pic>
      <p:sp>
        <p:nvSpPr>
          <p:cNvPr id="5" name="Headline">
            <a:extLst>
              <a:ext uri="{FF2B5EF4-FFF2-40B4-BE49-F238E27FC236}">
                <a16:creationId xmlns:a16="http://schemas.microsoft.com/office/drawing/2014/main" id="{4E8520BA-3857-4F45-9F89-B8892B3B592C}"/>
              </a:ext>
            </a:extLst>
          </p:cNvPr>
          <p:cNvSpPr txBox="1">
            <a:spLocks/>
          </p:cNvSpPr>
          <p:nvPr/>
        </p:nvSpPr>
        <p:spPr>
          <a:xfrm>
            <a:off x="1859017" y="2256365"/>
            <a:ext cx="5571033" cy="828414"/>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es-ES" sz="4500">
                <a:solidFill>
                  <a:srgbClr val="55565A"/>
                </a:solidFill>
              </a:rPr>
              <a:t>Crear un Club Leo</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a:t>
            </a:fld>
            <a:endParaRPr lang="en-US" sz="750">
              <a:solidFill>
                <a:schemeClr val="bg1"/>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1" y="1704425"/>
            <a:ext cx="1932295" cy="1932295"/>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pic>
        <p:nvPicPr>
          <p:cNvPr id="20" name="Picture 19">
            <a:extLst>
              <a:ext uri="{FF2B5EF4-FFF2-40B4-BE49-F238E27FC236}">
                <a16:creationId xmlns:a16="http://schemas.microsoft.com/office/drawing/2014/main" id="{500C187D-881A-124B-AD8C-8CCB536CC5D5}"/>
              </a:ext>
            </a:extLst>
          </p:cNvPr>
          <p:cNvPicPr>
            <a:picLocks noChangeAspect="1"/>
          </p:cNvPicPr>
          <p:nvPr/>
        </p:nvPicPr>
        <p:blipFill>
          <a:blip r:embed="rId6"/>
          <a:srcRect/>
          <a:stretch/>
        </p:blipFill>
        <p:spPr>
          <a:xfrm>
            <a:off x="7090857" y="262153"/>
            <a:ext cx="1819275" cy="350947"/>
          </a:xfrm>
          <a:prstGeom prst="rect">
            <a:avLst/>
          </a:prstGeom>
        </p:spPr>
      </p:pic>
    </p:spTree>
    <p:extLst>
      <p:ext uri="{BB962C8B-B14F-4D97-AF65-F5344CB8AC3E}">
        <p14:creationId xmlns:p14="http://schemas.microsoft.com/office/powerpoint/2010/main" val="139427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10</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436557" y="567886"/>
            <a:ext cx="7511505" cy="4370947"/>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s-ES" sz="2400" dirty="0">
                <a:solidFill>
                  <a:srgbClr val="55565A"/>
                </a:solidFill>
                <a:latin typeface="Arial" panose="020B0604020202020204" pitchFamily="34" charset="0"/>
                <a:cs typeface="Arial" panose="020B0604020202020204" pitchFamily="34" charset="0"/>
              </a:rPr>
              <a:t>¿Por qué su club de Leones debe iniciar un </a:t>
            </a:r>
            <a:r>
              <a:rPr lang="es-ES" sz="2400" dirty="0">
                <a:solidFill>
                  <a:srgbClr val="00B050"/>
                </a:solidFill>
                <a:latin typeface="Arial" panose="020B0604020202020204" pitchFamily="34" charset="0"/>
                <a:cs typeface="Arial" panose="020B0604020202020204" pitchFamily="34" charset="0"/>
              </a:rPr>
              <a:t>club Leo</a:t>
            </a:r>
            <a:r>
              <a:rPr lang="es-ES" sz="2400" dirty="0">
                <a:solidFill>
                  <a:srgbClr val="55565A"/>
                </a:solidFill>
                <a:latin typeface="Arial" panose="020B0604020202020204" pitchFamily="34" charset="0"/>
                <a:cs typeface="Arial" panose="020B0604020202020204" pitchFamily="34" charset="0"/>
              </a:rPr>
              <a:t>?</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400" b="0" dirty="0">
                <a:solidFill>
                  <a:srgbClr val="55565A"/>
                </a:solidFill>
                <a:latin typeface="Arial"/>
                <a:cs typeface="Arial"/>
              </a:rPr>
              <a:t>Haga crecer la familia global de los Leones </a:t>
            </a:r>
          </a:p>
          <a:p>
            <a:pPr marL="342900" indent="-342900">
              <a:buFont typeface="Arial" panose="020B0604020202020204" pitchFamily="34" charset="0"/>
              <a:buChar char="•"/>
            </a:pPr>
            <a:r>
              <a:rPr lang="es-ES" sz="2400" b="0" dirty="0">
                <a:solidFill>
                  <a:srgbClr val="55565A"/>
                </a:solidFill>
                <a:latin typeface="Arial" panose="020B0604020202020204" pitchFamily="34" charset="0"/>
                <a:cs typeface="Arial" panose="020B0604020202020204" pitchFamily="34" charset="0"/>
              </a:rPr>
              <a:t>Ser mentores de los jóvenes líderes y potenciarlos</a:t>
            </a:r>
          </a:p>
          <a:p>
            <a:pPr marL="342900" indent="-342900">
              <a:buFont typeface="Arial" panose="020B0604020202020204" pitchFamily="34" charset="0"/>
              <a:buChar char="•"/>
            </a:pPr>
            <a:r>
              <a:rPr lang="es-ES" sz="2400" b="0" dirty="0">
                <a:solidFill>
                  <a:srgbClr val="55565A"/>
                </a:solidFill>
                <a:latin typeface="Arial" panose="020B0604020202020204" pitchFamily="34" charset="0"/>
                <a:cs typeface="Arial" panose="020B0604020202020204" pitchFamily="34" charset="0"/>
              </a:rPr>
              <a:t>Fomentar el compromiso de servicio</a:t>
            </a:r>
          </a:p>
          <a:p>
            <a:pPr marL="342900" indent="-342900">
              <a:buFont typeface="Arial" panose="020B0604020202020204" pitchFamily="34" charset="0"/>
              <a:buChar char="•"/>
            </a:pPr>
            <a:r>
              <a:rPr lang="es-ES" sz="2400" b="0" dirty="0">
                <a:solidFill>
                  <a:srgbClr val="55565A"/>
                </a:solidFill>
                <a:latin typeface="Arial"/>
                <a:cs typeface="Arial"/>
              </a:rPr>
              <a:t>Atraiga a socios más jóvenes y a sus familias</a:t>
            </a:r>
          </a:p>
          <a:p>
            <a:pPr marL="342900" indent="-342900">
              <a:buFont typeface="Arial" panose="020B0604020202020204" pitchFamily="34" charset="0"/>
              <a:buChar char="•"/>
            </a:pPr>
            <a:r>
              <a:rPr lang="es-ES" sz="2400" b="0" dirty="0">
                <a:solidFill>
                  <a:srgbClr val="55565A"/>
                </a:solidFill>
                <a:latin typeface="Arial" panose="020B0604020202020204" pitchFamily="34" charset="0"/>
                <a:cs typeface="Arial" panose="020B0604020202020204" pitchFamily="34" charset="0"/>
              </a:rPr>
              <a:t>Impulsar e inspirar a sus socios</a:t>
            </a:r>
          </a:p>
          <a:p>
            <a:pPr marL="342900" indent="-342900">
              <a:buFont typeface="Arial" panose="020B0604020202020204" pitchFamily="34" charset="0"/>
              <a:buChar char="•"/>
            </a:pPr>
            <a:r>
              <a:rPr lang="es-ES" sz="2400" b="0" dirty="0">
                <a:solidFill>
                  <a:srgbClr val="55565A"/>
                </a:solidFill>
                <a:latin typeface="Arial"/>
                <a:cs typeface="Arial"/>
              </a:rPr>
              <a:t>Consiga socios en el servicio </a:t>
            </a:r>
          </a:p>
          <a:p>
            <a:pPr marL="342900" indent="-342900">
              <a:buFont typeface="Arial" panose="020B0604020202020204" pitchFamily="34" charset="0"/>
              <a:buChar char="•"/>
            </a:pPr>
            <a:r>
              <a:rPr lang="es-ES" sz="2400" b="0" dirty="0">
                <a:solidFill>
                  <a:srgbClr val="55565A"/>
                </a:solidFill>
                <a:latin typeface="Arial"/>
                <a:cs typeface="Arial"/>
              </a:rPr>
              <a:t>Desarrolle a los futuros Leones</a:t>
            </a:r>
          </a:p>
          <a:p>
            <a:pPr marL="342900" indent="-342900">
              <a:buFont typeface="Arial" panose="020B0604020202020204" pitchFamily="34" charset="0"/>
              <a:buChar char="•"/>
            </a:pPr>
            <a:endParaRPr lang="en-US" sz="24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0" dirty="0">
              <a:solidFill>
                <a:srgbClr val="555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7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7516"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7343790"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es-ES" sz="4500"/>
              <a:t>¿Cómo puedo empezar un club Leo?</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11</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60730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12</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544134" y="551837"/>
            <a:ext cx="7785112" cy="3792199"/>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s-ES" sz="2400">
                <a:latin typeface="Arial" panose="020B0604020202020204" pitchFamily="34" charset="0"/>
                <a:cs typeface="Arial" panose="020B0604020202020204" pitchFamily="34" charset="0"/>
              </a:rPr>
              <a:t>¿Está listo para empezar un club Leo?</a:t>
            </a:r>
            <a:r>
              <a:rPr lang="es-ES" sz="2400">
                <a:solidFill>
                  <a:srgbClr val="55565A"/>
                </a:solidFill>
                <a:latin typeface="Arial" panose="020B0604020202020204" pitchFamily="34" charset="0"/>
                <a:cs typeface="Arial" panose="020B0604020202020204" pitchFamily="34" charset="0"/>
              </a:rPr>
              <a:t> ¡Tome estos pasos!</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400" b="0">
                <a:solidFill>
                  <a:srgbClr val="55565A"/>
                </a:solidFill>
                <a:latin typeface="Arial" panose="020B0604020202020204" pitchFamily="34" charset="0"/>
                <a:cs typeface="Arial" panose="020B0604020202020204" pitchFamily="34" charset="0"/>
              </a:rPr>
              <a:t>Acepta patrocinar un club Leo</a:t>
            </a:r>
          </a:p>
          <a:p>
            <a:pPr marL="342900" indent="-342900">
              <a:buFont typeface="Arial" panose="020B0604020202020204" pitchFamily="34" charset="0"/>
              <a:buChar char="•"/>
            </a:pPr>
            <a:r>
              <a:rPr lang="es-ES" sz="2400" b="0">
                <a:solidFill>
                  <a:srgbClr val="55565A"/>
                </a:solidFill>
                <a:latin typeface="Arial" panose="020B0604020202020204" pitchFamily="34" charset="0"/>
                <a:cs typeface="Arial" panose="020B0604020202020204" pitchFamily="34" charset="0"/>
              </a:rPr>
              <a:t>Escoja un Asesor Leo</a:t>
            </a:r>
          </a:p>
          <a:p>
            <a:pPr marL="342900" indent="-342900">
              <a:buFont typeface="Arial" panose="020B0604020202020204" pitchFamily="34" charset="0"/>
              <a:buChar char="•"/>
            </a:pPr>
            <a:r>
              <a:rPr lang="es-ES" sz="2400" b="0">
                <a:solidFill>
                  <a:srgbClr val="55565A"/>
                </a:solidFill>
                <a:latin typeface="Arial" panose="020B0604020202020204" pitchFamily="34" charset="0"/>
                <a:cs typeface="Arial" panose="020B0604020202020204" pitchFamily="34" charset="0"/>
              </a:rPr>
              <a:t>Decida el tipo de club y los posibles socios</a:t>
            </a:r>
          </a:p>
          <a:p>
            <a:pPr marL="342900" indent="-342900">
              <a:buFont typeface="Arial" panose="020B0604020202020204" pitchFamily="34" charset="0"/>
              <a:buChar char="•"/>
            </a:pPr>
            <a:r>
              <a:rPr lang="es-ES" sz="2400" b="0">
                <a:solidFill>
                  <a:srgbClr val="55565A"/>
                </a:solidFill>
                <a:latin typeface="Arial" panose="020B0604020202020204" pitchFamily="34" charset="0"/>
                <a:cs typeface="Arial" panose="020B0604020202020204" pitchFamily="34" charset="0"/>
              </a:rPr>
              <a:t>Invite a posibles socios a una reunión informativa o actividad de servicio</a:t>
            </a:r>
          </a:p>
          <a:p>
            <a:pPr marL="342900" indent="-342900">
              <a:buFont typeface="Arial" panose="020B0604020202020204" pitchFamily="34" charset="0"/>
              <a:buChar char="•"/>
            </a:pPr>
            <a:r>
              <a:rPr lang="es-ES" sz="2400" b="0">
                <a:solidFill>
                  <a:srgbClr val="55565A"/>
                </a:solidFill>
                <a:latin typeface="Arial" panose="020B0604020202020204" pitchFamily="34" charset="0"/>
                <a:cs typeface="Arial" panose="020B0604020202020204" pitchFamily="34" charset="0"/>
              </a:rPr>
              <a:t>Organice una reunión de formación </a:t>
            </a:r>
          </a:p>
          <a:p>
            <a:pPr marL="342900" indent="-342900">
              <a:buFont typeface="Arial" panose="020B0604020202020204" pitchFamily="34" charset="0"/>
              <a:buChar char="•"/>
            </a:pPr>
            <a:r>
              <a:rPr lang="es-ES" sz="2400" b="0">
                <a:solidFill>
                  <a:srgbClr val="55565A"/>
                </a:solidFill>
                <a:latin typeface="Arial" panose="020B0604020202020204" pitchFamily="34" charset="0"/>
                <a:cs typeface="Arial" panose="020B0604020202020204" pitchFamily="34" charset="0"/>
              </a:rPr>
              <a:t>Complete el papeleo requerido </a:t>
            </a:r>
          </a:p>
          <a:p>
            <a:pPr marL="342900" indent="-342900">
              <a:buFont typeface="Arial" panose="020B0604020202020204" pitchFamily="34" charset="0"/>
              <a:buChar char="•"/>
            </a:pPr>
            <a:r>
              <a:rPr lang="es-ES" sz="2400" b="0">
                <a:solidFill>
                  <a:srgbClr val="55565A"/>
                </a:solidFill>
                <a:latin typeface="Arial"/>
                <a:cs typeface="Arial"/>
              </a:rPr>
              <a:t>Pague una cuota de organización de 100 USD a Lions International </a:t>
            </a:r>
          </a:p>
          <a:p>
            <a:pPr marL="342900" indent="-342900">
              <a:buFont typeface="Arial" panose="020B0604020202020204" pitchFamily="34" charset="0"/>
              <a:buChar char="•"/>
            </a:pPr>
            <a:r>
              <a:rPr lang="es-ES" sz="2400" b="0">
                <a:solidFill>
                  <a:srgbClr val="55565A"/>
                </a:solidFill>
                <a:latin typeface="Arial"/>
                <a:cs typeface="Arial"/>
              </a:rPr>
              <a:t>Planifique una ceremonia de inauguración </a:t>
            </a:r>
          </a:p>
        </p:txBody>
      </p:sp>
    </p:spTree>
    <p:extLst>
      <p:ext uri="{BB962C8B-B14F-4D97-AF65-F5344CB8AC3E}">
        <p14:creationId xmlns:p14="http://schemas.microsoft.com/office/powerpoint/2010/main" val="100427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13</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743918" y="318700"/>
            <a:ext cx="6729681" cy="3588481"/>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s-ES" sz="2800" dirty="0">
                <a:latin typeface="Arial" panose="020B0604020202020204" pitchFamily="34" charset="0"/>
                <a:cs typeface="Arial" panose="020B0604020202020204" pitchFamily="34" charset="0"/>
              </a:rPr>
              <a:t>¿Está listo para empezar un club Leo?</a:t>
            </a:r>
            <a:r>
              <a:rPr lang="es-ES" sz="2800" dirty="0">
                <a:solidFill>
                  <a:srgbClr val="55565A"/>
                </a:solidFill>
                <a:latin typeface="Arial" panose="020B0604020202020204" pitchFamily="34" charset="0"/>
                <a:cs typeface="Arial" panose="020B0604020202020204" pitchFamily="34" charset="0"/>
              </a:rPr>
              <a:t> </a:t>
            </a:r>
          </a:p>
          <a:p>
            <a:r>
              <a:rPr lang="es-ES" sz="2800" dirty="0">
                <a:solidFill>
                  <a:srgbClr val="55565A"/>
                </a:solidFill>
                <a:latin typeface="Arial" panose="020B0604020202020204" pitchFamily="34" charset="0"/>
                <a:cs typeface="Arial" panose="020B0604020202020204" pitchFamily="34" charset="0"/>
              </a:rPr>
              <a:t>¡Usa estos recursos!</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000" b="0" dirty="0">
                <a:solidFill>
                  <a:srgbClr val="55565A"/>
                </a:solidFill>
                <a:latin typeface="Arial" panose="020B0604020202020204" pitchFamily="34" charset="0"/>
                <a:cs typeface="Arial" panose="020B0604020202020204" pitchFamily="34" charset="0"/>
                <a:hlinkClick r:id="rId6"/>
              </a:rPr>
              <a:t>Página web Empezar un club Leo</a:t>
            </a:r>
          </a:p>
          <a:p>
            <a:pPr marL="342900" indent="-342900">
              <a:buFont typeface="Arial" panose="020B0604020202020204" pitchFamily="34" charset="0"/>
              <a:buChar char="•"/>
            </a:pPr>
            <a:r>
              <a:rPr lang="es-ES" sz="2000" b="0" dirty="0">
                <a:solidFill>
                  <a:srgbClr val="55565A"/>
                </a:solidFill>
                <a:latin typeface="Arial" panose="020B0604020202020204" pitchFamily="34" charset="0"/>
                <a:cs typeface="Arial" panose="020B0604020202020204" pitchFamily="34" charset="0"/>
                <a:hlinkClick r:id="rId7"/>
              </a:rPr>
              <a:t>Página web del Asesor Leo</a:t>
            </a:r>
          </a:p>
          <a:p>
            <a:pPr marL="342900" indent="-342900">
              <a:buFont typeface="Arial" panose="020B0604020202020204" pitchFamily="34" charset="0"/>
              <a:buChar char="•"/>
            </a:pPr>
            <a:r>
              <a:rPr lang="es-ES" sz="2000" b="0" dirty="0">
                <a:solidFill>
                  <a:srgbClr val="55565A"/>
                </a:solidFill>
                <a:latin typeface="Arial" panose="020B0604020202020204" pitchFamily="34" charset="0"/>
                <a:cs typeface="Arial" panose="020B0604020202020204" pitchFamily="34" charset="0"/>
              </a:rPr>
              <a:t>Instalación del club Leo e iniciación de nuevos socios </a:t>
            </a:r>
            <a:r>
              <a:rPr lang="es-ES" sz="2000" b="0" dirty="0">
                <a:solidFill>
                  <a:srgbClr val="55565A"/>
                </a:solidFill>
                <a:latin typeface="Arial" panose="020B0604020202020204" pitchFamily="34" charset="0"/>
                <a:cs typeface="Arial" panose="020B0604020202020204" pitchFamily="34" charset="0"/>
                <a:hlinkClick r:id="rId8"/>
              </a:rPr>
              <a:t>Guía</a:t>
            </a:r>
          </a:p>
          <a:p>
            <a:pPr marL="342900" indent="-342900">
              <a:buFont typeface="Arial" panose="020B0604020202020204" pitchFamily="34" charset="0"/>
              <a:buChar char="•"/>
            </a:pPr>
            <a:r>
              <a:rPr lang="es-ES" sz="2000" b="0" dirty="0">
                <a:solidFill>
                  <a:srgbClr val="55565A"/>
                </a:solidFill>
                <a:latin typeface="Arial" panose="020B0604020202020204" pitchFamily="34" charset="0"/>
                <a:cs typeface="Arial" panose="020B0604020202020204" pitchFamily="34" charset="0"/>
                <a:hlinkClick r:id="rId9"/>
              </a:rPr>
              <a:t>Página web de los dirigentes de clubes Leo</a:t>
            </a:r>
          </a:p>
          <a:p>
            <a:pPr marL="342900" indent="-342900">
              <a:buFont typeface="Arial" panose="020B0604020202020204" pitchFamily="34" charset="0"/>
              <a:buChar char="•"/>
            </a:pPr>
            <a:r>
              <a:rPr lang="es-ES" sz="2000" b="0" dirty="0">
                <a:solidFill>
                  <a:srgbClr val="55565A"/>
                </a:solidFill>
                <a:latin typeface="Arial" panose="020B0604020202020204" pitchFamily="34" charset="0"/>
                <a:cs typeface="Arial" panose="020B0604020202020204" pitchFamily="34" charset="0"/>
              </a:rPr>
              <a:t>Folletos y carteles para reclutamiento de </a:t>
            </a:r>
            <a:r>
              <a:rPr lang="es-ES" sz="2000" b="0" dirty="0" err="1">
                <a:solidFill>
                  <a:srgbClr val="55565A"/>
                </a:solidFill>
                <a:latin typeface="Arial" panose="020B0604020202020204" pitchFamily="34" charset="0"/>
                <a:cs typeface="Arial" panose="020B0604020202020204" pitchFamily="34" charset="0"/>
              </a:rPr>
              <a:t>Leos</a:t>
            </a:r>
            <a:endParaRPr lang="es-ES" sz="20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000" b="0" dirty="0">
                <a:solidFill>
                  <a:srgbClr val="55565A"/>
                </a:solidFill>
                <a:latin typeface="Arial" panose="020B0604020202020204" pitchFamily="34" charset="0"/>
                <a:cs typeface="Arial" panose="020B0604020202020204" pitchFamily="34" charset="0"/>
              </a:rPr>
              <a:t>Ruta de aprendizaje Leo en el </a:t>
            </a:r>
            <a:r>
              <a:rPr lang="es-ES" sz="2000" b="0" dirty="0">
                <a:solidFill>
                  <a:srgbClr val="55565A"/>
                </a:solidFill>
                <a:latin typeface="Arial" panose="020B0604020202020204" pitchFamily="34" charset="0"/>
                <a:cs typeface="Arial" panose="020B0604020202020204" pitchFamily="34" charset="0"/>
                <a:hlinkClick r:id="rId10"/>
              </a:rPr>
              <a:t>Centro </a:t>
            </a:r>
            <a:r>
              <a:rPr lang="es-ES" sz="2000" b="0" dirty="0" err="1">
                <a:solidFill>
                  <a:srgbClr val="55565A"/>
                </a:solidFill>
                <a:latin typeface="Arial" panose="020B0604020202020204" pitchFamily="34" charset="0"/>
                <a:cs typeface="Arial" panose="020B0604020202020204" pitchFamily="34" charset="0"/>
                <a:hlinkClick r:id="rId10"/>
              </a:rPr>
              <a:t>Leonístico</a:t>
            </a:r>
            <a:r>
              <a:rPr lang="es-ES" sz="2000" b="0" dirty="0">
                <a:solidFill>
                  <a:srgbClr val="55565A"/>
                </a:solidFill>
                <a:latin typeface="Arial" panose="020B0604020202020204" pitchFamily="34" charset="0"/>
                <a:cs typeface="Arial" panose="020B0604020202020204" pitchFamily="34" charset="0"/>
                <a:hlinkClick r:id="rId10"/>
              </a:rPr>
              <a:t> de Aprendizaje</a:t>
            </a:r>
          </a:p>
        </p:txBody>
      </p:sp>
    </p:spTree>
    <p:extLst>
      <p:ext uri="{BB962C8B-B14F-4D97-AF65-F5344CB8AC3E}">
        <p14:creationId xmlns:p14="http://schemas.microsoft.com/office/powerpoint/2010/main" val="397016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a:solidFill>
                <a:schemeClr val="lt1">
                  <a:alpha val="44000"/>
                </a:schemeClr>
              </a:solidFill>
            </a:endParaRPr>
          </a:p>
        </p:txBody>
      </p:sp>
      <p:pic>
        <p:nvPicPr>
          <p:cNvPr id="14" name="Picture 13">
            <a:extLst>
              <a:ext uri="{FF2B5EF4-FFF2-40B4-BE49-F238E27FC236}">
                <a16:creationId xmlns:a16="http://schemas.microsoft.com/office/drawing/2014/main" id="{8C8BAAAC-1C2C-1C4C-97E3-EEAFF75572DC}"/>
              </a:ext>
            </a:extLst>
          </p:cNvPr>
          <p:cNvPicPr>
            <a:picLocks noChangeAspect="1"/>
          </p:cNvPicPr>
          <p:nvPr/>
        </p:nvPicPr>
        <p:blipFill rotWithShape="1">
          <a:blip r:embed="rId4"/>
          <a:srcRect l="61299" b="29227"/>
          <a:stretch/>
        </p:blipFill>
        <p:spPr>
          <a:xfrm rot="10800000">
            <a:off x="7580196" y="0"/>
            <a:ext cx="1548772" cy="4248440"/>
          </a:xfrm>
          <a:prstGeom prst="rect">
            <a:avLst/>
          </a:prstGeom>
        </p:spPr>
      </p:pic>
      <p:pic>
        <p:nvPicPr>
          <p:cNvPr id="17" name="Picture 16">
            <a:extLst>
              <a:ext uri="{FF2B5EF4-FFF2-40B4-BE49-F238E27FC236}">
                <a16:creationId xmlns:a16="http://schemas.microsoft.com/office/drawing/2014/main" id="{15535B36-2A84-4843-B7CD-C97216D18086}"/>
              </a:ext>
            </a:extLst>
          </p:cNvPr>
          <p:cNvPicPr>
            <a:picLocks noChangeAspect="1"/>
          </p:cNvPicPr>
          <p:nvPr/>
        </p:nvPicPr>
        <p:blipFill rotWithShape="1">
          <a:blip r:embed="rId5"/>
          <a:srcRect l="15744" b="4901"/>
          <a:stretch/>
        </p:blipFill>
        <p:spPr>
          <a:xfrm>
            <a:off x="0" y="3884022"/>
            <a:ext cx="743920" cy="1259479"/>
          </a:xfrm>
          <a:prstGeom prst="rect">
            <a:avLst/>
          </a:prstGeom>
        </p:spPr>
      </p:pic>
      <p:sp>
        <p:nvSpPr>
          <p:cNvPr id="16" name="Page Number - White">
            <a:extLst>
              <a:ext uri="{FF2B5EF4-FFF2-40B4-BE49-F238E27FC236}">
                <a16:creationId xmlns:a16="http://schemas.microsoft.com/office/drawing/2014/main" id="{4FC51006-FDCC-E647-BDD4-387B9FA8BD22}"/>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14</a:t>
            </a:fld>
            <a:endParaRPr lang="en-US" sz="750">
              <a:solidFill>
                <a:schemeClr val="bg1"/>
              </a:solidFill>
            </a:endParaRPr>
          </a:p>
        </p:txBody>
      </p:sp>
      <p:pic>
        <p:nvPicPr>
          <p:cNvPr id="2" name="Online Media 1" title="It’s Your Time | Youth &amp; Young Adult Volunteerism | Leo Clubs | :60">
            <a:hlinkClick r:id="" action="ppaction://media"/>
            <a:extLst>
              <a:ext uri="{FF2B5EF4-FFF2-40B4-BE49-F238E27FC236}">
                <a16:creationId xmlns:a16="http://schemas.microsoft.com/office/drawing/2014/main" id="{9B92DC00-6F07-F68E-E60D-B8B7206D8BA9}"/>
              </a:ext>
            </a:extLst>
          </p:cNvPr>
          <p:cNvPicPr>
            <a:picLocks noRot="1" noChangeAspect="1"/>
          </p:cNvPicPr>
          <p:nvPr>
            <a:videoFile r:link="rId1"/>
          </p:nvPr>
        </p:nvPicPr>
        <p:blipFill>
          <a:blip r:embed="rId6"/>
          <a:stretch>
            <a:fillRect/>
          </a:stretch>
        </p:blipFill>
        <p:spPr>
          <a:xfrm>
            <a:off x="-15032" y="-1"/>
            <a:ext cx="9144000" cy="5166360"/>
          </a:xfrm>
          <a:prstGeom prst="rect">
            <a:avLst/>
          </a:prstGeom>
        </p:spPr>
      </p:pic>
    </p:spTree>
    <p:extLst>
      <p:ext uri="{BB962C8B-B14F-4D97-AF65-F5344CB8AC3E}">
        <p14:creationId xmlns:p14="http://schemas.microsoft.com/office/powerpoint/2010/main" val="32813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15</a:t>
            </a:fld>
            <a:endParaRPr lang="en-US" sz="75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3"/>
          <a:srcRect l="9873" t="10769" r="64229" b="50895"/>
          <a:stretch/>
        </p:blipFill>
        <p:spPr>
          <a:xfrm>
            <a:off x="8148796" y="0"/>
            <a:ext cx="995204" cy="2209800"/>
          </a:xfrm>
          <a:prstGeom prst="rect">
            <a:avLst/>
          </a:prstGeom>
        </p:spPr>
      </p:pic>
      <p:sp>
        <p:nvSpPr>
          <p:cNvPr id="10" name="Headline">
            <a:extLst>
              <a:ext uri="{FF2B5EF4-FFF2-40B4-BE49-F238E27FC236}">
                <a16:creationId xmlns:a16="http://schemas.microsoft.com/office/drawing/2014/main" id="{AABAD8D0-5BDB-BC49-AF32-288AED58FC17}"/>
              </a:ext>
            </a:extLst>
          </p:cNvPr>
          <p:cNvSpPr txBox="1">
            <a:spLocks/>
          </p:cNvSpPr>
          <p:nvPr/>
        </p:nvSpPr>
        <p:spPr>
          <a:xfrm>
            <a:off x="2691189" y="2825079"/>
            <a:ext cx="3761621" cy="747562"/>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spcBef>
                <a:spcPts val="0"/>
              </a:spcBef>
            </a:pPr>
            <a:r>
              <a:rPr lang="es-ES"/>
              <a:t>Preguntas</a:t>
            </a:r>
          </a:p>
        </p:txBody>
      </p:sp>
      <p:pic>
        <p:nvPicPr>
          <p:cNvPr id="11" name="Picture 10">
            <a:extLst>
              <a:ext uri="{FF2B5EF4-FFF2-40B4-BE49-F238E27FC236}">
                <a16:creationId xmlns:a16="http://schemas.microsoft.com/office/drawing/2014/main" id="{452A85CD-EF90-E24C-ACB9-CEC7C2079ACC}"/>
              </a:ext>
            </a:extLst>
          </p:cNvPr>
          <p:cNvPicPr>
            <a:picLocks noChangeAspect="1"/>
          </p:cNvPicPr>
          <p:nvPr/>
        </p:nvPicPr>
        <p:blipFill>
          <a:blip r:embed="rId4"/>
          <a:stretch>
            <a:fillRect/>
          </a:stretch>
        </p:blipFill>
        <p:spPr>
          <a:xfrm>
            <a:off x="3806279" y="1420637"/>
            <a:ext cx="1531439" cy="1531439"/>
          </a:xfrm>
          <a:prstGeom prst="rect">
            <a:avLst/>
          </a:prstGeom>
        </p:spPr>
      </p:pic>
      <p:pic>
        <p:nvPicPr>
          <p:cNvPr id="12" name="Picture 11">
            <a:extLst>
              <a:ext uri="{FF2B5EF4-FFF2-40B4-BE49-F238E27FC236}">
                <a16:creationId xmlns:a16="http://schemas.microsoft.com/office/drawing/2014/main" id="{390468D0-8D40-594B-8081-4D8C4F4EBCA9}"/>
              </a:ext>
            </a:extLst>
          </p:cNvPr>
          <p:cNvPicPr>
            <a:picLocks noChangeAspect="1"/>
          </p:cNvPicPr>
          <p:nvPr/>
        </p:nvPicPr>
        <p:blipFill rotWithShape="1">
          <a:blip r:embed="rId5"/>
          <a:srcRect l="15744" b="4901"/>
          <a:stretch/>
        </p:blipFill>
        <p:spPr>
          <a:xfrm>
            <a:off x="0" y="3884022"/>
            <a:ext cx="743920" cy="1259479"/>
          </a:xfrm>
          <a:prstGeom prst="rect">
            <a:avLst/>
          </a:prstGeom>
        </p:spPr>
      </p:pic>
      <p:sp>
        <p:nvSpPr>
          <p:cNvPr id="13" name="Copyright">
            <a:extLst>
              <a:ext uri="{FF2B5EF4-FFF2-40B4-BE49-F238E27FC236}">
                <a16:creationId xmlns:a16="http://schemas.microsoft.com/office/drawing/2014/main" id="{556327CB-2D25-4048-8888-B14AA8D6B07A}"/>
              </a:ext>
            </a:extLst>
          </p:cNvPr>
          <p:cNvSpPr txBox="1"/>
          <p:nvPr/>
        </p:nvSpPr>
        <p:spPr>
          <a:xfrm>
            <a:off x="2378827" y="4686301"/>
            <a:ext cx="3076042" cy="276999"/>
          </a:xfrm>
          <a:prstGeom prst="rect">
            <a:avLst/>
          </a:prstGeom>
          <a:noFill/>
        </p:spPr>
        <p:txBody>
          <a:bodyPr wrap="square" rtlCol="0">
            <a:spAutoFit/>
          </a:bodyPr>
          <a:lstStyle/>
          <a:p>
            <a:r>
              <a:rPr lang="es-ES" sz="1200" b="1">
                <a:solidFill>
                  <a:schemeClr val="bg1"/>
                </a:solidFill>
              </a:rPr>
              <a:t>© 2020 Lions Clubs International</a:t>
            </a:r>
          </a:p>
        </p:txBody>
      </p:sp>
    </p:spTree>
    <p:extLst>
      <p:ext uri="{BB962C8B-B14F-4D97-AF65-F5344CB8AC3E}">
        <p14:creationId xmlns:p14="http://schemas.microsoft.com/office/powerpoint/2010/main" val="31642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Google Shape;125;p22"/>
          <p:cNvSpPr txBox="1"/>
          <p:nvPr/>
        </p:nvSpPr>
        <p:spPr>
          <a:xfrm>
            <a:off x="662375" y="1568900"/>
            <a:ext cx="4742400" cy="230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2400" b="0" i="0" u="none" strike="noStrike" cap="none" dirty="0">
                <a:solidFill>
                  <a:schemeClr val="dk2"/>
                </a:solidFill>
                <a:latin typeface="Arial"/>
                <a:ea typeface="Arial"/>
                <a:cs typeface="Arial"/>
                <a:sym typeface="Arial"/>
              </a:rPr>
              <a:t>Brindar a la juventud del mundo una oportunidad para desarrollarse y contribuir, ya sea individual como colectivamente, como socios responsables de la comunidad local, nacional e internacional.</a:t>
            </a:r>
          </a:p>
        </p:txBody>
      </p:sp>
      <p:sp>
        <p:nvSpPr>
          <p:cNvPr id="126" name="Google Shape;126;p22"/>
          <p:cNvSpPr txBox="1"/>
          <p:nvPr/>
        </p:nvSpPr>
        <p:spPr>
          <a:xfrm>
            <a:off x="1380502" y="424359"/>
            <a:ext cx="4349700" cy="1018200"/>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chemeClr val="lt1"/>
              </a:buClr>
              <a:buSzPts val="2400"/>
              <a:buFont typeface="Arial"/>
              <a:buNone/>
            </a:pPr>
            <a:r>
              <a:rPr lang="es-ES" sz="3600" b="1">
                <a:solidFill>
                  <a:schemeClr val="accent3"/>
                </a:solidFill>
              </a:rPr>
              <a:t>Objetivos del Programa de Clubes Leo</a:t>
            </a:r>
          </a:p>
        </p:txBody>
      </p:sp>
      <p:pic>
        <p:nvPicPr>
          <p:cNvPr id="127" name="Google Shape;127;p22"/>
          <p:cNvPicPr preferRelativeResize="0"/>
          <p:nvPr/>
        </p:nvPicPr>
        <p:blipFill>
          <a:blip r:embed="rId3"/>
          <a:srcRect l="9983" r="9983"/>
          <a:stretch/>
        </p:blipFill>
        <p:spPr>
          <a:xfrm>
            <a:off x="5836875" y="1112900"/>
            <a:ext cx="3307131" cy="2758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5456321"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es-ES" sz="4500"/>
              <a:t>¿Quiénes son los Leos?</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3</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3"/>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283166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4"/>
          <p:cNvSpPr txBox="1"/>
          <p:nvPr/>
        </p:nvSpPr>
        <p:spPr>
          <a:xfrm>
            <a:off x="1186950" y="129625"/>
            <a:ext cx="5397000"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3600" b="1">
                <a:solidFill>
                  <a:schemeClr val="accent3"/>
                </a:solidFill>
              </a:rPr>
              <a:t>¿Quiénes son los Leos?</a:t>
            </a:r>
          </a:p>
        </p:txBody>
      </p:sp>
      <p:sp>
        <p:nvSpPr>
          <p:cNvPr id="159" name="Google Shape;159;p24"/>
          <p:cNvSpPr txBox="1"/>
          <p:nvPr/>
        </p:nvSpPr>
        <p:spPr>
          <a:xfrm>
            <a:off x="1261226" y="1015939"/>
            <a:ext cx="1926300" cy="10485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ES" sz="1800" b="1">
                <a:solidFill>
                  <a:schemeClr val="accent2"/>
                </a:solidFill>
              </a:rPr>
              <a:t>LEO significa:</a:t>
            </a:r>
          </a:p>
          <a:p>
            <a:pPr marL="0" lvl="0" indent="0" algn="l" rtl="0">
              <a:spcBef>
                <a:spcPts val="0"/>
              </a:spcBef>
              <a:spcAft>
                <a:spcPts val="0"/>
              </a:spcAft>
              <a:buNone/>
            </a:pPr>
            <a:r>
              <a:rPr lang="es-ES" sz="1600" b="1">
                <a:solidFill>
                  <a:schemeClr val="accent2"/>
                </a:solidFill>
              </a:rPr>
              <a:t>L</a:t>
            </a:r>
            <a:r>
              <a:rPr lang="es-ES">
                <a:solidFill>
                  <a:schemeClr val="accent2"/>
                </a:solidFill>
              </a:rPr>
              <a:t>iderato</a:t>
            </a:r>
          </a:p>
          <a:p>
            <a:pPr marL="0" lvl="0" indent="0" algn="l" rtl="0">
              <a:spcBef>
                <a:spcPts val="0"/>
              </a:spcBef>
              <a:spcAft>
                <a:spcPts val="0"/>
              </a:spcAft>
              <a:buNone/>
            </a:pPr>
            <a:r>
              <a:rPr lang="es-ES" sz="1600" b="1">
                <a:solidFill>
                  <a:schemeClr val="accent2"/>
                </a:solidFill>
              </a:rPr>
              <a:t>E</a:t>
            </a:r>
            <a:r>
              <a:rPr lang="es-ES">
                <a:solidFill>
                  <a:schemeClr val="accent2"/>
                </a:solidFill>
              </a:rPr>
              <a:t>xperiencia</a:t>
            </a:r>
          </a:p>
          <a:p>
            <a:pPr marL="0" lvl="0" indent="0" algn="l" rtl="0">
              <a:spcBef>
                <a:spcPts val="0"/>
              </a:spcBef>
              <a:spcAft>
                <a:spcPts val="0"/>
              </a:spcAft>
              <a:buNone/>
            </a:pPr>
            <a:r>
              <a:rPr lang="es-ES" sz="1600" b="1">
                <a:solidFill>
                  <a:schemeClr val="accent2"/>
                </a:solidFill>
              </a:rPr>
              <a:t>O</a:t>
            </a:r>
            <a:r>
              <a:rPr lang="es-ES">
                <a:solidFill>
                  <a:schemeClr val="accent2"/>
                </a:solidFill>
              </a:rPr>
              <a:t>portunidad</a:t>
            </a:r>
          </a:p>
        </p:txBody>
      </p:sp>
      <p:sp>
        <p:nvSpPr>
          <p:cNvPr id="162" name="Google Shape;162;p24"/>
          <p:cNvSpPr txBox="1"/>
          <p:nvPr/>
        </p:nvSpPr>
        <p:spPr>
          <a:xfrm>
            <a:off x="1261226" y="2404721"/>
            <a:ext cx="6282574" cy="13056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b="1">
                <a:solidFill>
                  <a:schemeClr val="accent2"/>
                </a:solidFill>
              </a:rPr>
              <a:t>Leones y Leos</a:t>
            </a:r>
          </a:p>
          <a:p>
            <a:r>
              <a:rPr lang="es-ES">
                <a:solidFill>
                  <a:schemeClr val="accent2"/>
                </a:solidFill>
              </a:rPr>
              <a:t>Los clubes Leo están patrocinados por los clubes de Leones locales a través de Lions International. El club de Leones patrocinador puede ayudar con la organización, supervisión y orientación del club Leo. Los Leos ayudan a los clubes de Leones con ideas creativas y actúan como socios en el servicio. </a:t>
            </a:r>
          </a:p>
        </p:txBody>
      </p:sp>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p:nvPr/>
        </p:nvSpPr>
        <p:spPr>
          <a:xfrm>
            <a:off x="1332725" y="1151106"/>
            <a:ext cx="3633558" cy="94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800" b="1" i="0" strike="noStrike" cap="none">
                <a:solidFill>
                  <a:schemeClr val="accent2"/>
                </a:solidFill>
              </a:rPr>
              <a:t>Clubes Leo Alfa</a:t>
            </a:r>
            <a:r>
              <a:rPr lang="es-ES" sz="1800" b="0" i="0" strike="noStrike" cap="none">
                <a:solidFill>
                  <a:schemeClr val="accent2"/>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200"/>
              <a:buFont typeface="Arial"/>
              <a:buNone/>
            </a:pPr>
            <a:r>
              <a:rPr lang="es-ES">
                <a:solidFill>
                  <a:schemeClr val="accent2"/>
                </a:solidFill>
              </a:rPr>
              <a:t>E</a:t>
            </a:r>
            <a:r>
              <a:rPr lang="es-ES" b="0" i="0" u="none" strike="noStrike" cap="none">
                <a:solidFill>
                  <a:schemeClr val="accent2"/>
                </a:solidFill>
                <a:latin typeface="Arial"/>
                <a:ea typeface="Arial"/>
                <a:cs typeface="Arial"/>
                <a:sym typeface="Arial"/>
              </a:rPr>
              <a:t>dades 12-18</a:t>
            </a:r>
          </a:p>
          <a:p>
            <a:pPr marL="0" marR="0" lvl="0" indent="0" algn="l" rtl="0">
              <a:lnSpc>
                <a:spcPct val="100000"/>
              </a:lnSpc>
              <a:spcBef>
                <a:spcPts val="0"/>
              </a:spcBef>
              <a:spcAft>
                <a:spcPts val="0"/>
              </a:spcAft>
              <a:buClr>
                <a:srgbClr val="000000"/>
              </a:buClr>
              <a:buSzPts val="1200"/>
              <a:buFont typeface="Arial"/>
              <a:buNone/>
            </a:pPr>
            <a:r>
              <a:rPr lang="es-ES" b="0" i="0" u="none" strike="noStrike" cap="none">
                <a:solidFill>
                  <a:schemeClr val="accent2"/>
                </a:solidFill>
                <a:latin typeface="Arial"/>
                <a:ea typeface="Arial"/>
                <a:cs typeface="Arial"/>
                <a:sym typeface="Arial"/>
              </a:rPr>
              <a:t>Los clubes Leo Alfa atienden el desarrollo individual y social de los jóvenes. </a:t>
            </a:r>
          </a:p>
        </p:txBody>
      </p:sp>
      <p:sp>
        <p:nvSpPr>
          <p:cNvPr id="156" name="Google Shape;156;p24"/>
          <p:cNvSpPr txBox="1"/>
          <p:nvPr/>
        </p:nvSpPr>
        <p:spPr>
          <a:xfrm>
            <a:off x="2582533" y="2412628"/>
            <a:ext cx="3888892" cy="104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800" b="1" i="0" strike="noStrike" cap="none">
                <a:solidFill>
                  <a:schemeClr val="accent2"/>
                </a:solidFill>
              </a:rPr>
              <a:t>Clubes Leo Omega </a:t>
            </a:r>
          </a:p>
          <a:p>
            <a:pPr marL="0" marR="0" lvl="0" indent="0" algn="l" rtl="0">
              <a:lnSpc>
                <a:spcPct val="100000"/>
              </a:lnSpc>
              <a:spcBef>
                <a:spcPts val="0"/>
              </a:spcBef>
              <a:spcAft>
                <a:spcPts val="0"/>
              </a:spcAft>
              <a:buClr>
                <a:srgbClr val="000000"/>
              </a:buClr>
              <a:buSzPts val="1200"/>
              <a:buFont typeface="Arial"/>
              <a:buNone/>
            </a:pPr>
            <a:r>
              <a:rPr lang="es-ES" u="none">
                <a:solidFill>
                  <a:schemeClr val="accent2"/>
                </a:solidFill>
                <a:latin typeface="Arial"/>
                <a:ea typeface="Arial"/>
                <a:cs typeface="Arial"/>
                <a:sym typeface="Arial"/>
              </a:rPr>
              <a:t>E</a:t>
            </a:r>
            <a:r>
              <a:rPr lang="es-ES" b="0" i="0" u="none" strike="noStrike" cap="none">
                <a:solidFill>
                  <a:schemeClr val="accent2"/>
                </a:solidFill>
                <a:latin typeface="Arial"/>
                <a:ea typeface="Arial"/>
                <a:cs typeface="Arial"/>
                <a:sym typeface="Arial"/>
              </a:rPr>
              <a:t>dades 18-30</a:t>
            </a:r>
          </a:p>
          <a:p>
            <a:pPr marL="0" marR="0" lvl="0" indent="0" algn="l" rtl="0">
              <a:lnSpc>
                <a:spcPct val="100000"/>
              </a:lnSpc>
              <a:spcBef>
                <a:spcPts val="0"/>
              </a:spcBef>
              <a:spcAft>
                <a:spcPts val="0"/>
              </a:spcAft>
              <a:buClr>
                <a:srgbClr val="000000"/>
              </a:buClr>
              <a:buSzPts val="1200"/>
              <a:buFont typeface="Arial"/>
              <a:buNone/>
            </a:pPr>
            <a:r>
              <a:rPr lang="es-ES" b="0" i="0" u="none" strike="noStrike" cap="none">
                <a:solidFill>
                  <a:schemeClr val="accent2"/>
                </a:solidFill>
                <a:latin typeface="Arial"/>
                <a:ea typeface="Arial"/>
                <a:cs typeface="Arial"/>
                <a:sym typeface="Arial"/>
              </a:rPr>
              <a:t>Este grupo se centra en el desarrollo personal y profesional de adultos jóvenes.</a:t>
            </a:r>
          </a:p>
        </p:txBody>
      </p:sp>
      <p:sp>
        <p:nvSpPr>
          <p:cNvPr id="158" name="Google Shape;158;p24"/>
          <p:cNvSpPr txBox="1"/>
          <p:nvPr/>
        </p:nvSpPr>
        <p:spPr>
          <a:xfrm>
            <a:off x="1186950" y="129625"/>
            <a:ext cx="5397000"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3600" b="1">
                <a:solidFill>
                  <a:schemeClr val="accent3"/>
                </a:solidFill>
              </a:rPr>
              <a:t>¿Quiénes son los Leos?</a:t>
            </a:r>
          </a:p>
        </p:txBody>
      </p:sp>
      <p:sp>
        <p:nvSpPr>
          <p:cNvPr id="160" name="Google Shape;160;p24"/>
          <p:cNvSpPr txBox="1"/>
          <p:nvPr/>
        </p:nvSpPr>
        <p:spPr>
          <a:xfrm>
            <a:off x="2582533" y="4023940"/>
            <a:ext cx="2181600" cy="611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2"/>
              </a:buClr>
              <a:buSzPts val="1400"/>
              <a:buChar char="●"/>
            </a:pPr>
            <a:r>
              <a:rPr lang="es-ES">
                <a:solidFill>
                  <a:schemeClr val="accent2"/>
                </a:solidFill>
              </a:rPr>
              <a:t>Basado en la escuela</a:t>
            </a:r>
          </a:p>
          <a:p>
            <a:pPr marL="457200" lvl="0" indent="-317500" algn="l" rtl="0">
              <a:spcBef>
                <a:spcPts val="0"/>
              </a:spcBef>
              <a:spcAft>
                <a:spcPts val="0"/>
              </a:spcAft>
              <a:buClr>
                <a:schemeClr val="accent2"/>
              </a:buClr>
              <a:buSzPts val="1400"/>
              <a:buChar char="●"/>
            </a:pPr>
            <a:r>
              <a:rPr lang="es-ES">
                <a:solidFill>
                  <a:schemeClr val="accent2"/>
                </a:solidFill>
              </a:rPr>
              <a:t>Basado en la comunidad</a:t>
            </a:r>
          </a:p>
        </p:txBody>
      </p:sp>
      <p:sp>
        <p:nvSpPr>
          <p:cNvPr id="161" name="Google Shape;161;p24"/>
          <p:cNvSpPr txBox="1"/>
          <p:nvPr/>
        </p:nvSpPr>
        <p:spPr>
          <a:xfrm>
            <a:off x="2969100" y="3401122"/>
            <a:ext cx="1602900" cy="692937"/>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ES" sz="1800" b="1" dirty="0">
                <a:solidFill>
                  <a:schemeClr val="accent2"/>
                </a:solidFill>
              </a:rPr>
              <a:t>Tipos de club</a:t>
            </a:r>
          </a:p>
        </p:txBody>
      </p:sp>
      <p:pic>
        <p:nvPicPr>
          <p:cNvPr id="163" name="Google Shape;163;p24"/>
          <p:cNvPicPr preferRelativeResize="0"/>
          <p:nvPr/>
        </p:nvPicPr>
        <p:blipFill>
          <a:blip r:embed="rId3">
            <a:alphaModFix/>
          </a:blip>
          <a:stretch>
            <a:fillRect/>
          </a:stretch>
        </p:blipFill>
        <p:spPr>
          <a:xfrm>
            <a:off x="4868525" y="809285"/>
            <a:ext cx="1456500" cy="1456500"/>
          </a:xfrm>
          <a:prstGeom prst="rect">
            <a:avLst/>
          </a:prstGeom>
          <a:noFill/>
          <a:ln>
            <a:noFill/>
          </a:ln>
        </p:spPr>
      </p:pic>
      <p:pic>
        <p:nvPicPr>
          <p:cNvPr id="164" name="Google Shape;164;p24"/>
          <p:cNvPicPr preferRelativeResize="0"/>
          <p:nvPr/>
        </p:nvPicPr>
        <p:blipFill>
          <a:blip r:embed="rId4">
            <a:alphaModFix/>
          </a:blip>
          <a:stretch>
            <a:fillRect/>
          </a:stretch>
        </p:blipFill>
        <p:spPr>
          <a:xfrm>
            <a:off x="1113442" y="2240079"/>
            <a:ext cx="1456500" cy="1456480"/>
          </a:xfrm>
          <a:prstGeom prst="rect">
            <a:avLst/>
          </a:prstGeom>
          <a:noFill/>
          <a:ln>
            <a:noFill/>
          </a:ln>
        </p:spPr>
      </p:pic>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lang="en-GB"/>
          </a:p>
        </p:txBody>
      </p:sp>
    </p:spTree>
    <p:extLst>
      <p:ext uri="{BB962C8B-B14F-4D97-AF65-F5344CB8AC3E}">
        <p14:creationId xmlns:p14="http://schemas.microsoft.com/office/powerpoint/2010/main" val="280788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p:nvPr/>
        </p:nvSpPr>
        <p:spPr>
          <a:xfrm>
            <a:off x="0" y="2863508"/>
            <a:ext cx="9144000" cy="1524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23"/>
          <p:cNvSpPr/>
          <p:nvPr/>
        </p:nvSpPr>
        <p:spPr>
          <a:xfrm rot="-5400000">
            <a:off x="137747" y="1989909"/>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23"/>
          <p:cNvSpPr/>
          <p:nvPr/>
        </p:nvSpPr>
        <p:spPr>
          <a:xfrm rot="5400000">
            <a:off x="3974010" y="3061508"/>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23"/>
          <p:cNvSpPr/>
          <p:nvPr/>
        </p:nvSpPr>
        <p:spPr>
          <a:xfrm rot="-5400000">
            <a:off x="5284849" y="1989909"/>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23"/>
          <p:cNvSpPr txBox="1"/>
          <p:nvPr/>
        </p:nvSpPr>
        <p:spPr>
          <a:xfrm>
            <a:off x="353298" y="2372269"/>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1957</a:t>
            </a:r>
          </a:p>
        </p:txBody>
      </p:sp>
      <p:sp>
        <p:nvSpPr>
          <p:cNvPr id="137" name="Google Shape;137;p23"/>
          <p:cNvSpPr txBox="1"/>
          <p:nvPr/>
        </p:nvSpPr>
        <p:spPr>
          <a:xfrm>
            <a:off x="2607305"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2014</a:t>
            </a:r>
          </a:p>
        </p:txBody>
      </p:sp>
      <p:sp>
        <p:nvSpPr>
          <p:cNvPr id="138" name="Google Shape;138;p23"/>
          <p:cNvSpPr/>
          <p:nvPr/>
        </p:nvSpPr>
        <p:spPr>
          <a:xfrm rot="5400000">
            <a:off x="1324497" y="3061507"/>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9" name="Google Shape;139;p23"/>
          <p:cNvSpPr txBox="1"/>
          <p:nvPr/>
        </p:nvSpPr>
        <p:spPr>
          <a:xfrm>
            <a:off x="1525958" y="3117322"/>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1967</a:t>
            </a:r>
          </a:p>
        </p:txBody>
      </p:sp>
      <p:sp>
        <p:nvSpPr>
          <p:cNvPr id="140" name="Google Shape;140;p23"/>
          <p:cNvSpPr txBox="1"/>
          <p:nvPr/>
        </p:nvSpPr>
        <p:spPr>
          <a:xfrm>
            <a:off x="4189574"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s-ES" sz="2000" b="1">
                <a:solidFill>
                  <a:schemeClr val="lt1"/>
                </a:solidFill>
              </a:rPr>
              <a:t>2016</a:t>
            </a:r>
          </a:p>
        </p:txBody>
      </p:sp>
      <p:sp>
        <p:nvSpPr>
          <p:cNvPr id="141" name="Google Shape;141;p23"/>
          <p:cNvSpPr txBox="1"/>
          <p:nvPr/>
        </p:nvSpPr>
        <p:spPr>
          <a:xfrm>
            <a:off x="5500400" y="2287308"/>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s-ES" sz="2000" b="1">
                <a:solidFill>
                  <a:schemeClr val="lt1"/>
                </a:solidFill>
              </a:rPr>
              <a:t>2022</a:t>
            </a:r>
          </a:p>
        </p:txBody>
      </p:sp>
      <p:sp>
        <p:nvSpPr>
          <p:cNvPr id="142" name="Google Shape;142;p23"/>
          <p:cNvSpPr txBox="1"/>
          <p:nvPr/>
        </p:nvSpPr>
        <p:spPr>
          <a:xfrm>
            <a:off x="44171" y="3015908"/>
            <a:ext cx="1352698" cy="12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7F7F7F"/>
                </a:solidFill>
                <a:latin typeface="Arial"/>
                <a:ea typeface="Arial"/>
                <a:cs typeface="Arial"/>
                <a:sym typeface="Arial"/>
              </a:rPr>
              <a:t>El 5 de diciembre de 1957 se formó el primer club Leo en Pensilvania, EE.UU.</a:t>
            </a:r>
          </a:p>
        </p:txBody>
      </p:sp>
      <p:sp>
        <p:nvSpPr>
          <p:cNvPr id="143" name="Google Shape;143;p23"/>
          <p:cNvSpPr txBox="1"/>
          <p:nvPr/>
        </p:nvSpPr>
        <p:spPr>
          <a:xfrm>
            <a:off x="5192101" y="3015908"/>
            <a:ext cx="1484734" cy="836233"/>
          </a:xfrm>
          <a:prstGeom prst="rect">
            <a:avLst/>
          </a:prstGeom>
          <a:noFill/>
          <a:ln>
            <a:noFill/>
          </a:ln>
        </p:spPr>
        <p:txBody>
          <a:bodyPr spcFirstLastPara="1" wrap="square" lIns="91425" tIns="45700" rIns="91425" bIns="45700" anchor="t" anchorCtr="0">
            <a:noAutofit/>
          </a:bodyPr>
          <a:lstStyle/>
          <a:p>
            <a:pPr algn="ctr"/>
            <a:r>
              <a:rPr lang="es-ES" sz="1200">
                <a:solidFill>
                  <a:srgbClr val="7F7F7F"/>
                </a:solidFill>
              </a:rPr>
              <a:t>Se inician los puestos de enlace de Gabinete Leóny el Consejo de Leo o Leo-León</a:t>
            </a:r>
          </a:p>
        </p:txBody>
      </p:sp>
      <p:sp>
        <p:nvSpPr>
          <p:cNvPr id="144" name="Google Shape;144;p23"/>
          <p:cNvSpPr txBox="1"/>
          <p:nvPr/>
        </p:nvSpPr>
        <p:spPr>
          <a:xfrm>
            <a:off x="3761617" y="1526323"/>
            <a:ext cx="1648800"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a:solidFill>
                  <a:srgbClr val="7F7F7F"/>
                </a:solidFill>
              </a:rPr>
              <a:t>Se inicia un comité ad hoc sobre participación juvenil para determinar estrategias para involucrar a los socios jóvenes</a:t>
            </a:r>
            <a:r>
              <a:rPr lang="es-ES" sz="1200" b="0" i="0" u="none" strike="noStrike" cap="none">
                <a:solidFill>
                  <a:srgbClr val="7F7F7F"/>
                </a:solidFill>
                <a:latin typeface="Arial"/>
                <a:ea typeface="Arial"/>
                <a:cs typeface="Arial"/>
                <a:sym typeface="Arial"/>
              </a:rPr>
              <a:t> </a:t>
            </a:r>
          </a:p>
        </p:txBody>
      </p:sp>
      <p:sp>
        <p:nvSpPr>
          <p:cNvPr id="145" name="Google Shape;145;p23"/>
          <p:cNvSpPr txBox="1"/>
          <p:nvPr/>
        </p:nvSpPr>
        <p:spPr>
          <a:xfrm>
            <a:off x="1176324" y="1526000"/>
            <a:ext cx="1551251" cy="118280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dirty="0">
                <a:solidFill>
                  <a:srgbClr val="7F7F7F"/>
                </a:solidFill>
              </a:rPr>
              <a:t>La Asociación Internacional de Clubes de Leones </a:t>
            </a:r>
            <a:r>
              <a:rPr lang="es-ES" sz="1200" b="0" i="0" u="none" strike="noStrike" cap="none" dirty="0">
                <a:solidFill>
                  <a:srgbClr val="7F7F7F"/>
                </a:solidFill>
                <a:latin typeface="Arial"/>
                <a:ea typeface="Arial"/>
                <a:cs typeface="Arial"/>
                <a:sym typeface="Arial"/>
              </a:rPr>
              <a:t>adopta el Programa de Clubes Leo como programa oficial</a:t>
            </a:r>
            <a:br>
              <a:rPr lang="es-ES" sz="1200" b="0" i="0" u="none" strike="noStrike" cap="none" dirty="0">
                <a:solidFill>
                  <a:srgbClr val="7F7F7F"/>
                </a:solidFill>
                <a:latin typeface="Arial"/>
                <a:ea typeface="Arial"/>
                <a:cs typeface="Arial"/>
                <a:sym typeface="Arial"/>
              </a:rPr>
            </a:br>
            <a:endParaRPr lang="es-ES" sz="1200" b="0" i="0" u="none" strike="noStrike" cap="none" dirty="0">
              <a:solidFill>
                <a:srgbClr val="7F7F7F"/>
              </a:solidFill>
              <a:latin typeface="Arial"/>
              <a:ea typeface="Arial"/>
              <a:cs typeface="Arial"/>
              <a:sym typeface="Arial"/>
            </a:endParaRPr>
          </a:p>
        </p:txBody>
      </p:sp>
      <p:sp>
        <p:nvSpPr>
          <p:cNvPr id="146" name="Google Shape;146;p23"/>
          <p:cNvSpPr/>
          <p:nvPr/>
        </p:nvSpPr>
        <p:spPr>
          <a:xfrm>
            <a:off x="0" y="0"/>
            <a:ext cx="1290300" cy="1105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3"/>
          <p:cNvSpPr txBox="1">
            <a:spLocks noGrp="1"/>
          </p:cNvSpPr>
          <p:nvPr>
            <p:ph type="title"/>
          </p:nvPr>
        </p:nvSpPr>
        <p:spPr>
          <a:xfrm>
            <a:off x="44171" y="432505"/>
            <a:ext cx="7361400" cy="7764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3C04A"/>
              </a:buClr>
              <a:buSzPts val="1400"/>
              <a:buFont typeface="Arial"/>
              <a:buNone/>
            </a:pPr>
            <a:r>
              <a:rPr lang="es-ES" sz="3500">
                <a:solidFill>
                  <a:schemeClr val="accent3"/>
                </a:solidFill>
              </a:rPr>
              <a:t>Historia del Programa Club Leo</a:t>
            </a:r>
          </a:p>
        </p:txBody>
      </p:sp>
      <p:sp>
        <p:nvSpPr>
          <p:cNvPr id="148" name="Google Shape;148;p23"/>
          <p:cNvSpPr/>
          <p:nvPr/>
        </p:nvSpPr>
        <p:spPr>
          <a:xfrm rot="-5400000">
            <a:off x="2547124" y="1989559"/>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23"/>
          <p:cNvSpPr txBox="1"/>
          <p:nvPr/>
        </p:nvSpPr>
        <p:spPr>
          <a:xfrm>
            <a:off x="2764387" y="2302369"/>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s-ES" sz="2000" b="1">
                <a:solidFill>
                  <a:schemeClr val="lt1"/>
                </a:solidFill>
              </a:rPr>
              <a:t>2008</a:t>
            </a:r>
          </a:p>
        </p:txBody>
      </p:sp>
      <p:sp>
        <p:nvSpPr>
          <p:cNvPr id="150" name="Google Shape;150;p23"/>
          <p:cNvSpPr txBox="1"/>
          <p:nvPr/>
        </p:nvSpPr>
        <p:spPr>
          <a:xfrm>
            <a:off x="2359279" y="3063336"/>
            <a:ext cx="1648800"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a:solidFill>
                  <a:srgbClr val="7F7F7F"/>
                </a:solidFill>
              </a:rPr>
              <a:t>Se deciden las pistas Alpha y Omega Leo y se actualiza el logotipo de Leo. Se aprueba el Panel Asesor del Club Leo. Los primeros panelistas comienzan durante el año del León 2009-2010.</a:t>
            </a:r>
          </a:p>
        </p:txBody>
      </p:sp>
      <p:sp>
        <p:nvSpPr>
          <p:cNvPr id="2" name="Google Shape;148;p23">
            <a:extLst>
              <a:ext uri="{FF2B5EF4-FFF2-40B4-BE49-F238E27FC236}">
                <a16:creationId xmlns:a16="http://schemas.microsoft.com/office/drawing/2014/main" id="{9809C423-80C0-B3F3-92CA-A7D4A15EF98D}"/>
              </a:ext>
            </a:extLst>
          </p:cNvPr>
          <p:cNvSpPr/>
          <p:nvPr/>
        </p:nvSpPr>
        <p:spPr>
          <a:xfrm rot="5400000">
            <a:off x="6642766" y="3061508"/>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 name="Google Shape;149;p23">
            <a:extLst>
              <a:ext uri="{FF2B5EF4-FFF2-40B4-BE49-F238E27FC236}">
                <a16:creationId xmlns:a16="http://schemas.microsoft.com/office/drawing/2014/main" id="{29971A99-93D5-E306-F271-53110EFE257A}"/>
              </a:ext>
            </a:extLst>
          </p:cNvPr>
          <p:cNvSpPr txBox="1"/>
          <p:nvPr/>
        </p:nvSpPr>
        <p:spPr>
          <a:xfrm>
            <a:off x="6858316" y="3131276"/>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s-ES" sz="2000" b="1">
                <a:solidFill>
                  <a:schemeClr val="lt1"/>
                </a:solidFill>
              </a:rPr>
              <a:t>2023</a:t>
            </a:r>
          </a:p>
        </p:txBody>
      </p:sp>
      <p:sp>
        <p:nvSpPr>
          <p:cNvPr id="4" name="Google Shape;150;p23">
            <a:extLst>
              <a:ext uri="{FF2B5EF4-FFF2-40B4-BE49-F238E27FC236}">
                <a16:creationId xmlns:a16="http://schemas.microsoft.com/office/drawing/2014/main" id="{53D853F8-4712-3B97-92E2-1EC96C9F40CF}"/>
              </a:ext>
            </a:extLst>
          </p:cNvPr>
          <p:cNvSpPr txBox="1"/>
          <p:nvPr/>
        </p:nvSpPr>
        <p:spPr>
          <a:xfrm>
            <a:off x="6676835" y="1502439"/>
            <a:ext cx="1061373" cy="118280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dirty="0">
                <a:solidFill>
                  <a:srgbClr val="7F7F7F"/>
                </a:solidFill>
                <a:latin typeface="Arial"/>
                <a:ea typeface="Arial"/>
                <a:cs typeface="Arial"/>
                <a:sym typeface="Arial"/>
              </a:rPr>
              <a:t>Socios León o </a:t>
            </a: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dirty="0">
                <a:solidFill>
                  <a:srgbClr val="7F7F7F"/>
                </a:solidFill>
                <a:latin typeface="Arial"/>
                <a:ea typeface="Arial"/>
                <a:cs typeface="Arial"/>
                <a:sym typeface="Arial"/>
              </a:rPr>
              <a:t>Leo-León </a:t>
            </a:r>
            <a:r>
              <a:rPr lang="es-ES" sz="1200" dirty="0">
                <a:solidFill>
                  <a:srgbClr val="7F7F7F"/>
                </a:solidFill>
              </a:rPr>
              <a:t>comienzan a representarnos ante la ONU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15032" y="4287588"/>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5456321" cy="1259479"/>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es-ES" sz="4500">
                <a:latin typeface="Arial"/>
                <a:cs typeface="Arial"/>
              </a:rPr>
              <a:t>¿Qué significa ser un Leo?</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7</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388989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8</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585421" y="429598"/>
            <a:ext cx="6941333" cy="4370947"/>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s-ES" sz="2400">
                <a:solidFill>
                  <a:srgbClr val="55565A"/>
                </a:solidFill>
                <a:latin typeface="Arial"/>
                <a:cs typeface="Arial"/>
              </a:rPr>
              <a:t>Hay muchas maneras en que las personas pueden retribuir a su comunidad: </a:t>
            </a:r>
            <a:r>
              <a:rPr lang="es-ES" sz="2400">
                <a:solidFill>
                  <a:srgbClr val="00B050"/>
                </a:solidFill>
                <a:latin typeface="Arial"/>
                <a:cs typeface="Arial"/>
              </a:rPr>
              <a:t>¿Por qué ser un Leo?</a:t>
            </a:r>
          </a:p>
          <a:p>
            <a:endParaRPr lang="en-US" sz="2400" dirty="0">
              <a:solidFill>
                <a:srgbClr val="55565A"/>
              </a:solidFill>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s-ES" sz="2400" b="0">
                <a:solidFill>
                  <a:srgbClr val="55565A"/>
                </a:solidFill>
                <a:latin typeface="Arial"/>
                <a:cs typeface="Arial"/>
              </a:rPr>
              <a:t>Sirva a la comunidad a nivel local y mundial</a:t>
            </a:r>
          </a:p>
          <a:p>
            <a:pPr marL="342900" indent="-342900">
              <a:lnSpc>
                <a:spcPct val="100000"/>
              </a:lnSpc>
              <a:buFont typeface="Arial" panose="020B0604020202020204" pitchFamily="34" charset="0"/>
              <a:buChar char="•"/>
            </a:pPr>
            <a:r>
              <a:rPr lang="es-ES" sz="2400" b="0">
                <a:solidFill>
                  <a:srgbClr val="55565A"/>
                </a:solidFill>
                <a:latin typeface="Arial" panose="020B0604020202020204" pitchFamily="34" charset="0"/>
                <a:cs typeface="Arial" panose="020B0604020202020204" pitchFamily="34" charset="0"/>
              </a:rPr>
              <a:t>Crecer como individuo y líder.</a:t>
            </a:r>
          </a:p>
          <a:p>
            <a:pPr marL="342900" indent="-342900">
              <a:lnSpc>
                <a:spcPct val="100000"/>
              </a:lnSpc>
              <a:buFont typeface="Arial" panose="020B0604020202020204" pitchFamily="34" charset="0"/>
              <a:buChar char="•"/>
            </a:pPr>
            <a:r>
              <a:rPr lang="es-ES" sz="2400" b="0">
                <a:solidFill>
                  <a:srgbClr val="55565A"/>
                </a:solidFill>
                <a:latin typeface="Arial" panose="020B0604020202020204" pitchFamily="34" charset="0"/>
                <a:cs typeface="Arial" panose="020B0604020202020204" pitchFamily="34" charset="0"/>
              </a:rPr>
              <a:t>Desarrollar habilidades cruciales para la vida y habilidades de liderato.</a:t>
            </a:r>
          </a:p>
          <a:p>
            <a:pPr marL="342900" indent="-342900">
              <a:lnSpc>
                <a:spcPct val="100000"/>
              </a:lnSpc>
              <a:buFont typeface="Arial" panose="020B0604020202020204" pitchFamily="34" charset="0"/>
              <a:buChar char="•"/>
            </a:pPr>
            <a:r>
              <a:rPr lang="es-ES" sz="2400" b="0">
                <a:solidFill>
                  <a:srgbClr val="55565A"/>
                </a:solidFill>
                <a:latin typeface="Arial" panose="020B0604020202020204" pitchFamily="34" charset="0"/>
                <a:cs typeface="Arial" panose="020B0604020202020204" pitchFamily="34" charset="0"/>
              </a:rPr>
              <a:t>Construir conexiones de por vida con personas de ideas afines</a:t>
            </a:r>
          </a:p>
          <a:p>
            <a:pPr marL="342900" indent="-342900">
              <a:lnSpc>
                <a:spcPct val="100000"/>
              </a:lnSpc>
              <a:buFont typeface="Arial" panose="020B0604020202020204" pitchFamily="34" charset="0"/>
              <a:buChar char="•"/>
            </a:pPr>
            <a:r>
              <a:rPr lang="es-ES" sz="2400" b="0">
                <a:solidFill>
                  <a:srgbClr val="55565A"/>
                </a:solidFill>
                <a:latin typeface="Arial" panose="020B0604020202020204" pitchFamily="34" charset="0"/>
                <a:cs typeface="Arial" panose="020B0604020202020204" pitchFamily="34" charset="0"/>
              </a:rPr>
              <a:t>Oportunidades de creación de redes</a:t>
            </a:r>
          </a:p>
        </p:txBody>
      </p:sp>
    </p:spTree>
    <p:extLst>
      <p:ext uri="{BB962C8B-B14F-4D97-AF65-F5344CB8AC3E}">
        <p14:creationId xmlns:p14="http://schemas.microsoft.com/office/powerpoint/2010/main" val="162894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6471432"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es-ES" sz="4500"/>
              <a:t>¿Por qué crear un club Leo?</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9</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1598719892"/>
      </p:ext>
    </p:extLst>
  </p:cSld>
  <p:clrMapOvr>
    <a:masterClrMapping/>
  </p:clrMapOvr>
</p:sld>
</file>

<file path=ppt/theme/theme1.xml><?xml version="1.0" encoding="utf-8"?>
<a:theme xmlns:a="http://schemas.openxmlformats.org/drawingml/2006/main" name="Office Theme">
  <a:themeElements>
    <a:clrScheme name="Leo">
      <a:dk1>
        <a:srgbClr val="000000"/>
      </a:dk1>
      <a:lt1>
        <a:srgbClr val="FFFFFF"/>
      </a:lt1>
      <a:dk2>
        <a:srgbClr val="55565A"/>
      </a:dk2>
      <a:lt2>
        <a:srgbClr val="E7E6E6"/>
      </a:lt2>
      <a:accent1>
        <a:srgbClr val="407CCA"/>
      </a:accent1>
      <a:accent2>
        <a:srgbClr val="55565A"/>
      </a:accent2>
      <a:accent3>
        <a:srgbClr val="00AC69"/>
      </a:accent3>
      <a:accent4>
        <a:srgbClr val="EBB700"/>
      </a:accent4>
      <a:accent5>
        <a:srgbClr val="5B9BD5"/>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1415</Words>
  <Application>Microsoft Office PowerPoint</Application>
  <PresentationFormat>On-screen Show (16:9)</PresentationFormat>
  <Paragraphs>125</Paragraphs>
  <Slides>15</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HelveticaNeue-Light</vt:lpstr>
      <vt:lpstr>HelveticaNeue-Medium</vt:lpstr>
      <vt:lpstr>WordVisi_MSFontService</vt:lpstr>
      <vt:lpstr>Office Theme</vt:lpstr>
      <vt:lpstr>PowerPoint Presentation</vt:lpstr>
      <vt:lpstr>PowerPoint Presentation</vt:lpstr>
      <vt:lpstr>PowerPoint Presentation</vt:lpstr>
      <vt:lpstr>PowerPoint Presentation</vt:lpstr>
      <vt:lpstr>PowerPoint Presentation</vt:lpstr>
      <vt:lpstr>Historia del Programa Club Leo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Christensen, Ashley</dc:creator>
  <cp:lastModifiedBy>Christensen, Ashley</cp:lastModifiedBy>
  <cp:revision>85</cp:revision>
  <dcterms:modified xsi:type="dcterms:W3CDTF">2023-08-31T16:31:32Z</dcterms:modified>
</cp:coreProperties>
</file>