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7"/>
  </p:notesMasterIdLst>
  <p:sldIdLst>
    <p:sldId id="1137" r:id="rId2"/>
    <p:sldId id="259" r:id="rId3"/>
    <p:sldId id="1114" r:id="rId4"/>
    <p:sldId id="261" r:id="rId5"/>
    <p:sldId id="1156" r:id="rId6"/>
    <p:sldId id="260" r:id="rId7"/>
    <p:sldId id="1151" r:id="rId8"/>
    <p:sldId id="1142" r:id="rId9"/>
    <p:sldId id="1152" r:id="rId10"/>
    <p:sldId id="1153" r:id="rId11"/>
    <p:sldId id="1154" r:id="rId12"/>
    <p:sldId id="1155" r:id="rId13"/>
    <p:sldId id="1157" r:id="rId14"/>
    <p:sldId id="1150" r:id="rId15"/>
    <p:sldId id="1144"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C2A72-4192-4F17-B2F2-BBC09C95A275}" v="55" dt="2023-04-14T21:37:43.508"/>
    <p1510:client id="{18DE39AF-1D60-42F3-B1CD-8D553104D35D}" v="2" dt="2023-04-17T15:50:35.776"/>
    <p1510:client id="{5944BDE1-D02D-4042-ADB2-90813A784DC6}" v="36" dt="2023-06-14T22:04:52.846"/>
    <p1510:client id="{7A530A79-942B-4863-8010-101673DD60DB}" v="3" dt="2023-04-17T16:04:57.497"/>
    <p1510:client id="{964FE9DE-AB07-4123-8491-C248CEF52F38}" v="29" dt="2023-04-21T18:34:06.690"/>
    <p1510:client id="{E8DA8AB6-29AB-4E2B-ACBA-390B98253AF0}" v="2" dt="2023-04-14T20:04:10.182"/>
  </p1510:revLst>
</p1510:revInfo>
</file>

<file path=ppt/tableStyles.xml><?xml version="1.0" encoding="utf-8"?>
<a:tblStyleLst xmlns:a="http://schemas.openxmlformats.org/drawingml/2006/main" def="{16A299CF-C680-4D44-A448-CC42B6D110BA}">
  <a:tblStyle styleId="{16A299CF-C680-4D44-A448-CC42B6D110B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89" autoAdjust="0"/>
  </p:normalViewPr>
  <p:slideViewPr>
    <p:cSldViewPr snapToGrid="0">
      <p:cViewPr varScale="1">
        <p:scale>
          <a:sx n="115" d="100"/>
          <a:sy n="115" d="100"/>
        </p:scale>
        <p:origin x="8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dn2.webdamdb.com/md_Qn0oChLbCy45.jpg.pdf?v=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e714f982d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e714f982d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a:solidFill>
                  <a:schemeClr val="accent2"/>
                </a:solidFill>
              </a:rPr>
              <a:t>Leoklubbprogrammet grundades 1957 och ger unga människor möjligheter till personlig utveckling, ledarskapsträning och samhällsservice. Programmet syftar till att uppmuntra unga individer mellan 12 och 30 år att bli aktivt involverade i hjälpinsatsprojekt och göra en positiv inverkan i sina lokala samhällen.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073481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buFont typeface="+mj-lt"/>
              <a:buAutoNum type="arabicPeriod"/>
            </a:pPr>
            <a:r>
              <a:rPr lang="sv-SE" sz="1800">
                <a:latin typeface="Calibri"/>
                <a:cs typeface="Calibri"/>
              </a:rPr>
              <a:t>Leoklubbar sponsras av en lionklubb, så lionklubben måste först bestämma sig för att de vill starta en leoklubb. </a:t>
            </a:r>
          </a:p>
          <a:p>
            <a:pPr fontAlgn="base">
              <a:buFont typeface="+mj-lt"/>
              <a:buAutoNum type="arabicPeriod"/>
            </a:pPr>
            <a:r>
              <a:rPr lang="sv-SE" sz="1800">
                <a:latin typeface="Calibri"/>
                <a:cs typeface="Calibri"/>
              </a:rPr>
              <a:t>Utse en leorådgivare – någon som vill arbeta med unga människor och hjälpa dem att växa som ledare. Leorådgivaren måste delta i alla möten och stötta gruppen.</a:t>
            </a:r>
          </a:p>
          <a:p>
            <a:pPr algn="l">
              <a:buAutoNum type="arabicPeriod"/>
            </a:pPr>
            <a:r>
              <a:rPr lang="sv-SE" sz="1800" b="0" i="0">
                <a:solidFill>
                  <a:srgbClr val="000000"/>
                </a:solidFill>
                <a:effectLst/>
                <a:latin typeface="Calibri"/>
                <a:cs typeface="Calibri"/>
              </a:rPr>
              <a:t>Etablera ett format – Alfa eller Omega, skola eller samhällsbaserat </a:t>
            </a:r>
          </a:p>
          <a:p>
            <a:pPr algn="l" rtl="0" fontAlgn="base">
              <a:buFont typeface="+mj-lt"/>
              <a:buAutoNum type="arabicPeriod"/>
            </a:pPr>
            <a:r>
              <a:rPr lang="sv-SE" b="0" i="0">
                <a:solidFill>
                  <a:srgbClr val="000000"/>
                </a:solidFill>
                <a:effectLst/>
              </a:rPr>
              <a:t>Identifiera tänkbara Leos – samla in namn från skolor, universitet, folkhögskolor, gudstjänstlokaler, ungdomsgrupper, vänner och släktingar.</a:t>
            </a:r>
          </a:p>
          <a:p>
            <a:pPr algn="l" rtl="0" fontAlgn="base">
              <a:buFont typeface="+mj-lt"/>
              <a:buAutoNum type="arabicPeriod" startAt="3"/>
            </a:pPr>
            <a:r>
              <a:rPr lang="sv-SE" sz="1800" b="0" i="0">
                <a:solidFill>
                  <a:srgbClr val="000000"/>
                </a:solidFill>
                <a:effectLst/>
                <a:latin typeface="Calibri" panose="020F0502020204030204" pitchFamily="34" charset="0"/>
              </a:rPr>
              <a:t>Bjud in potentiella medlemmar till ett informationsmöte  </a:t>
            </a:r>
          </a:p>
          <a:p>
            <a:pPr algn="l" rtl="0" fontAlgn="base">
              <a:buFont typeface="+mj-lt"/>
              <a:buAutoNum type="arabicPeriod" startAt="4"/>
            </a:pPr>
            <a:r>
              <a:rPr lang="sv-SE" sz="1800" b="0" i="0">
                <a:solidFill>
                  <a:srgbClr val="000000"/>
                </a:solidFill>
                <a:effectLst/>
                <a:latin typeface="Calibri" panose="020F0502020204030204" pitchFamily="34" charset="0"/>
              </a:rPr>
              <a:t>Håll ett möte om att bilda klubben – </a:t>
            </a:r>
            <a:r>
              <a:rPr lang="sv-SE" sz="3200" b="0" i="0">
                <a:solidFill>
                  <a:srgbClr val="000000"/>
                </a:solidFill>
                <a:effectLst/>
                <a:latin typeface="HelveticaNeue-Light"/>
              </a:rPr>
              <a:t>organisera ett möte för att bilda leoklubben samt utse leoklubbens tjänstemän, diskutera potentiella projekt, acceptera </a:t>
            </a:r>
            <a:r>
              <a:rPr lang="sv-SE" sz="3200" b="1" i="0" u="none" strike="noStrike">
                <a:solidFill>
                  <a:srgbClr val="0A3DAB"/>
                </a:solidFill>
                <a:effectLst/>
                <a:latin typeface="HelveticaNeue-Medium"/>
                <a:hlinkClick r:id="rId3"/>
              </a:rPr>
              <a:t>Stadgar och arbetsordning för leoklubb</a:t>
            </a:r>
            <a:r>
              <a:rPr lang="sv-SE" sz="3200" i="0">
                <a:effectLst/>
              </a:rPr>
              <a:t> </a:t>
            </a:r>
            <a:r>
              <a:rPr lang="sv-SE" sz="3200" b="0" i="0">
                <a:solidFill>
                  <a:srgbClr val="000000"/>
                </a:solidFill>
                <a:effectLst/>
                <a:latin typeface="HelveticaNeue-Light"/>
              </a:rPr>
              <a:t>och bestämma plats och tid för klubbmöten.</a:t>
            </a:r>
          </a:p>
          <a:p>
            <a:pPr fontAlgn="base">
              <a:buFont typeface="+mj-lt"/>
              <a:buAutoNum type="arabicPeriod" startAt="5"/>
            </a:pPr>
            <a:r>
              <a:rPr lang="sv-SE" sz="1800">
                <a:latin typeface="Calibri"/>
                <a:cs typeface="Calibri"/>
              </a:rPr>
              <a:t>Fyll i nödvändiga formulär – organisationspaket för leoklubb kan beställas från LCI för att stödja bildandet av en ny klubb.  Du kan också finna medlemsansökan och organisationsformulär på webbplatsen. </a:t>
            </a:r>
          </a:p>
          <a:p>
            <a:pPr algn="l" rtl="0" fontAlgn="base">
              <a:buFont typeface="+mj-lt"/>
              <a:buAutoNum type="arabicPeriod" startAt="6"/>
            </a:pPr>
            <a:r>
              <a:rPr lang="sv-SE" sz="1800" b="0" i="0">
                <a:solidFill>
                  <a:srgbClr val="000000"/>
                </a:solidFill>
                <a:effectLst/>
                <a:latin typeface="Calibri" panose="020F0502020204030204" pitchFamily="34" charset="0"/>
              </a:rPr>
              <a:t>Planera en installationsceremoni </a:t>
            </a:r>
          </a:p>
          <a:p>
            <a:pPr algn="l" rtl="0" fontAlgn="base">
              <a:buFont typeface="+mj-lt"/>
              <a:buAutoNum type="arabicPeriod" startAt="6"/>
            </a:pPr>
            <a:r>
              <a:rPr lang="sv-SE" sz="1800" b="0" i="0">
                <a:solidFill>
                  <a:srgbClr val="000000"/>
                </a:solidFill>
                <a:effectLst/>
                <a:latin typeface="Calibri"/>
                <a:cs typeface="Calibri"/>
              </a:rPr>
              <a:t>Finansiella skyldigheter</a:t>
            </a:r>
          </a:p>
        </p:txBody>
      </p:sp>
    </p:spTree>
    <p:extLst>
      <p:ext uri="{BB962C8B-B14F-4D97-AF65-F5344CB8AC3E}">
        <p14:creationId xmlns:p14="http://schemas.microsoft.com/office/powerpoint/2010/main" val="238297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mj-lt"/>
              <a:buNone/>
            </a:pPr>
            <a:endParaRPr lang="en-US" sz="1800" b="0" i="0" dirty="0">
              <a:solidFill>
                <a:srgbClr val="000000"/>
              </a:solidFill>
              <a:effectLst/>
              <a:latin typeface="Calibri"/>
              <a:cs typeface="Calibri"/>
            </a:endParaRPr>
          </a:p>
        </p:txBody>
      </p:sp>
    </p:spTree>
    <p:extLst>
      <p:ext uri="{BB962C8B-B14F-4D97-AF65-F5344CB8AC3E}">
        <p14:creationId xmlns:p14="http://schemas.microsoft.com/office/powerpoint/2010/main" val="159927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sv-SE" dirty="0"/>
              <a:t>Den här videon är från riktiga </a:t>
            </a:r>
            <a:r>
              <a:rPr lang="sv-SE" dirty="0" err="1"/>
              <a:t>leomedlemmar</a:t>
            </a:r>
            <a:r>
              <a:rPr lang="sv-SE" dirty="0"/>
              <a:t> från hela världen som delar med sig av sina upplevelser som Leos.</a:t>
            </a:r>
          </a:p>
        </p:txBody>
      </p:sp>
    </p:spTree>
    <p:extLst>
      <p:ext uri="{BB962C8B-B14F-4D97-AF65-F5344CB8AC3E}">
        <p14:creationId xmlns:p14="http://schemas.microsoft.com/office/powerpoint/2010/main" val="178001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sv-SE" sz="1800" b="0" i="0">
                <a:solidFill>
                  <a:srgbClr val="000000"/>
                </a:solidFill>
                <a:effectLst/>
                <a:latin typeface="Calibri" panose="020F0502020204030204" pitchFamily="34" charset="0"/>
              </a:rPr>
              <a:t>Leoklubbar består av Lions Clubs Internationals yngsta medlemmar, vars insikter och insatser är ovärderliga för att främja Lions Internationals syfte. </a:t>
            </a:r>
          </a:p>
        </p:txBody>
      </p:sp>
    </p:spTree>
    <p:extLst>
      <p:ext uri="{BB962C8B-B14F-4D97-AF65-F5344CB8AC3E}">
        <p14:creationId xmlns:p14="http://schemas.microsoft.com/office/powerpoint/2010/main" val="316554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sv-SE" sz="1000"/>
              <a:t>Leos är ungdomar mellan 12 och 30 år. Leoklubbar är sponsrade av lokala lionklubbar genom Lions Clubs International, världens största serviceklubborganisation med 1,4 miljoner medlemmar runtom i världen. Leoklubbprogrammet har varit starkt i över 65 år och det finns nu över 7 800 leoklubbar runtom i världen. </a:t>
            </a:r>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sv-SE" sz="1000"/>
              <a:t>Leomedlemmar är unga människor som vill ge tillbaka till sina samhällen och hjälpa andra. </a:t>
            </a:r>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383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sz="1000" dirty="0"/>
          </a:p>
        </p:txBody>
      </p:sp>
      <p:sp>
        <p:nvSpPr>
          <p:cNvPr id="130" name="Google Shape;1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sv-SE"/>
              <a:t>Varför skulle en ung person mellan 12 och 30 år vilja gå med i leoklubbprogrammet? </a:t>
            </a:r>
          </a:p>
        </p:txBody>
      </p:sp>
    </p:spTree>
    <p:extLst>
      <p:ext uri="{BB962C8B-B14F-4D97-AF65-F5344CB8AC3E}">
        <p14:creationId xmlns:p14="http://schemas.microsoft.com/office/powerpoint/2010/main" val="250239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Arial" panose="020B0604020202020204" pitchFamily="34" charset="0"/>
              <a:buNone/>
            </a:pPr>
            <a:r>
              <a:rPr lang="sv-SE" sz="1800" b="0" i="0">
                <a:solidFill>
                  <a:srgbClr val="000000"/>
                </a:solidFill>
                <a:effectLst/>
                <a:latin typeface="Calibri" panose="020F0502020204030204" pitchFamily="34" charset="0"/>
              </a:rPr>
              <a:t>Det finns många sätt på vilka människor kan ge tillbaka till sitt samhälle, men att vara Leo innebär mycket mer än bara hjälpinsatser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Att välja att starta en leoklubb hjälper dig att växa som individ och som ledare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Finn ditt syfte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Att gå med i en leoklubb öppnar en värld av möjligheter – från att utveckla viktiga livsfärdigheter och skapa förändring i ditt samhälle till att knyta livslånga kontakter med likasinnade individer. </a:t>
            </a:r>
          </a:p>
          <a:p>
            <a:pPr marL="457200" marR="0" lvl="0" indent="-3175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SE" sz="1800" b="0" i="0">
                <a:solidFill>
                  <a:srgbClr val="000000"/>
                </a:solidFill>
                <a:effectLst/>
                <a:latin typeface="Calibri" panose="020F0502020204030204" pitchFamily="34" charset="0"/>
              </a:rPr>
              <a:t>Ledarkunskaper – ledarskapsutbildningar, poster som tjänsteman, planering av evenemang/projekt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Citat: Under min tid som leomedlem har vi tagit våra idéer och gjort dem till verklighet. Människor respekterar det.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Leomedlemmarna var förvånade över hur kul hjälpinsatser kan vara. En leomedlem undrade ”Gjorde vi just en hjälpinsats? Jag skulle ha hjälpt till även om det inte varit så här kul.” - Cutler Orosi Leo Club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Nätverk och teambyggande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Hjälpinsatser </a:t>
            </a:r>
          </a:p>
        </p:txBody>
      </p:sp>
    </p:spTree>
    <p:extLst>
      <p:ext uri="{BB962C8B-B14F-4D97-AF65-F5344CB8AC3E}">
        <p14:creationId xmlns:p14="http://schemas.microsoft.com/office/powerpoint/2010/main" val="263374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sv-SE"/>
              <a:t>Varför borde din lionklubb starta en leoklubb? </a:t>
            </a:r>
            <a:r>
              <a:rPr lang="sv-SE" b="0" i="0">
                <a:solidFill>
                  <a:srgbClr val="000000"/>
                </a:solidFill>
                <a:effectLst/>
                <a:latin typeface="WordVisi_MSFontService"/>
              </a:rPr>
              <a:t>Vad får lionmedlemmar ut av att starta en leoklubb?</a:t>
            </a:r>
          </a:p>
        </p:txBody>
      </p:sp>
    </p:spTree>
    <p:extLst>
      <p:ext uri="{BB962C8B-B14F-4D97-AF65-F5344CB8AC3E}">
        <p14:creationId xmlns:p14="http://schemas.microsoft.com/office/powerpoint/2010/main" val="397138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När en leoklubb startas ansluter sig leomedlemmar och leorådgivare till en global familj av unga människor som gör världen till en bättre plats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Att sponsra en leoklubb ger Lions möjlighet att vara mentorer och att stärka unga ledare samt skapa engagemang för hjälpinsatser, samtidigt som det skapar ny energi bland klubbmedlemmarna att vara involverade!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Dagens ledare skapar morgondagens värld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Att organisera leoklubbar ger lionmedlemmar en chans att engagera sig med ungdomar i samhället. Leos delar din passion och är investerade i lionklubbarnas arbete. Att erkänna Leos som potentiella medlemmar är ett effektivt sätt att säkerställa Lions framtid i ditt samhälle.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Leo Club of KIU [Drops of Hope]: Värdefull vägledning från lionmedlemmarna banade väg för att identifiera vad Leos kan göra med samhället och hur man kan förbättra arbetssätt inom ledarskap.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Bilda nätverk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Ledarskapsförmåga – att leda unga människor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Att investera i unga människor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Att lära av unga människor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Attrahera yngre medlemmar och deras familjer </a:t>
            </a:r>
          </a:p>
          <a:p>
            <a:pPr algn="l" rtl="0" fontAlgn="base">
              <a:buFont typeface="Arial" panose="020B0604020202020204" pitchFamily="34" charset="0"/>
              <a:buChar char="•"/>
            </a:pPr>
            <a:r>
              <a:rPr lang="sv-SE" sz="1800" b="0" i="0">
                <a:solidFill>
                  <a:srgbClr val="000000"/>
                </a:solidFill>
                <a:effectLst/>
                <a:latin typeface="Calibri" panose="020F0502020204030204" pitchFamily="34" charset="0"/>
              </a:rPr>
              <a:t>Nå djupare in i ditt samhälle </a:t>
            </a:r>
          </a:p>
        </p:txBody>
      </p:sp>
    </p:spTree>
    <p:extLst>
      <p:ext uri="{BB962C8B-B14F-4D97-AF65-F5344CB8AC3E}">
        <p14:creationId xmlns:p14="http://schemas.microsoft.com/office/powerpoint/2010/main" val="391857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p:cSld name="Title and Conten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325100" y="1340075"/>
            <a:ext cx="2650200" cy="16125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subTitle" idx="1"/>
          </p:nvPr>
        </p:nvSpPr>
        <p:spPr>
          <a:xfrm>
            <a:off x="3454075" y="2909450"/>
            <a:ext cx="2450700" cy="5232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0" y="25735"/>
            <a:ext cx="9144000" cy="7764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3F3F3F"/>
              </a:buClr>
              <a:buSzPts val="1400"/>
              <a:buFont typeface="Arial"/>
              <a:buNone/>
              <a:defRPr sz="3600" b="1"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STER SLIDE - BLANK">
  <p:cSld name="MASTER SLIDE - BLANK">
    <p:bg>
      <p:bgPr>
        <a:solidFill>
          <a:schemeClr val="lt1"/>
        </a:solid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9" name="Google Shape;29;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 name="Google Shape;41;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 name="Google Shape;44;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0" name="Google Shape;60;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1" name="Google Shape;61;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0"/>
          <p:cNvSpPr>
            <a:spLocks noGrp="1"/>
          </p:cNvSpPr>
          <p:nvPr>
            <p:ph type="pic" idx="2"/>
          </p:nvPr>
        </p:nvSpPr>
        <p:spPr>
          <a:xfrm>
            <a:off x="3887391" y="740569"/>
            <a:ext cx="4629300" cy="3655200"/>
          </a:xfrm>
          <a:prstGeom prst="rect">
            <a:avLst/>
          </a:prstGeom>
          <a:noFill/>
          <a:ln>
            <a:noFill/>
          </a:ln>
        </p:spPr>
      </p:sp>
      <p:sp>
        <p:nvSpPr>
          <p:cNvPr id="67" name="Google Shape;67;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8" name="Google Shape;68;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5">
            <a:alphaModFix/>
          </a:blip>
          <a:srcRect l="20139" t="17140" r="42976" b="40534"/>
          <a:stretch/>
        </p:blipFill>
        <p:spPr>
          <a:xfrm>
            <a:off x="6142535" y="-2"/>
            <a:ext cx="3001464" cy="5166659"/>
          </a:xfrm>
          <a:prstGeom prst="rect">
            <a:avLst/>
          </a:prstGeom>
          <a:noFill/>
          <a:ln>
            <a:noFill/>
          </a:ln>
        </p:spPr>
      </p:pic>
      <p:pic>
        <p:nvPicPr>
          <p:cNvPr id="10" name="Google Shape;10;p1"/>
          <p:cNvPicPr preferRelativeResize="0"/>
          <p:nvPr/>
        </p:nvPicPr>
        <p:blipFill rotWithShape="1">
          <a:blip r:embed="rId16">
            <a:alphaModFix/>
          </a:blip>
          <a:srcRect/>
          <a:stretch/>
        </p:blipFill>
        <p:spPr>
          <a:xfrm>
            <a:off x="-1090" y="59138"/>
            <a:ext cx="1259479" cy="1259479"/>
          </a:xfrm>
          <a:prstGeom prst="rect">
            <a:avLst/>
          </a:prstGeom>
          <a:noFill/>
          <a:ln>
            <a:noFill/>
          </a:ln>
        </p:spPr>
      </p:pic>
      <p:pic>
        <p:nvPicPr>
          <p:cNvPr id="11" name="Google Shape;11;p1"/>
          <p:cNvPicPr preferRelativeResize="0"/>
          <p:nvPr/>
        </p:nvPicPr>
        <p:blipFill rotWithShape="1">
          <a:blip r:embed="rId17">
            <a:alphaModFix/>
          </a:blip>
          <a:srcRect l="15744" b="4900"/>
          <a:stretch/>
        </p:blipFill>
        <p:spPr>
          <a:xfrm>
            <a:off x="-1" y="3907181"/>
            <a:ext cx="743919" cy="1259479"/>
          </a:xfrm>
          <a:prstGeom prst="rect">
            <a:avLst/>
          </a:prstGeom>
          <a:noFill/>
          <a:ln>
            <a:noFill/>
          </a:ln>
        </p:spPr>
      </p:pic>
      <p:pic>
        <p:nvPicPr>
          <p:cNvPr id="12" name="Google Shape;12;p1"/>
          <p:cNvPicPr preferRelativeResize="0"/>
          <p:nvPr/>
        </p:nvPicPr>
        <p:blipFill rotWithShape="1">
          <a:blip r:embed="rId18">
            <a:alphaModFix/>
          </a:blip>
          <a:srcRect/>
          <a:stretch/>
        </p:blipFill>
        <p:spPr>
          <a:xfrm>
            <a:off x="7090857" y="262153"/>
            <a:ext cx="1819275" cy="350947"/>
          </a:xfrm>
          <a:prstGeom prst="rect">
            <a:avLst/>
          </a:prstGeom>
          <a:noFill/>
          <a:ln>
            <a:noFill/>
          </a:ln>
        </p:spPr>
      </p:pic>
      <p:sp>
        <p:nvSpPr>
          <p:cNvPr id="13" name="Google Shape;13;p1"/>
          <p:cNvSpPr txBox="1"/>
          <p:nvPr/>
        </p:nvSpPr>
        <p:spPr>
          <a:xfrm>
            <a:off x="8652868" y="4800545"/>
            <a:ext cx="491100" cy="342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GB" sz="800" b="0" i="0" u="none" strike="noStrike" cap="none">
                <a:solidFill>
                  <a:schemeClr val="lt1"/>
                </a:solidFill>
                <a:latin typeface="Arial"/>
                <a:ea typeface="Arial"/>
                <a:cs typeface="Arial"/>
                <a:sym typeface="Arial"/>
              </a:rPr>
              <a:t>‹#›</a:t>
            </a:fld>
            <a:endParaRPr sz="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lionsclubs.org/sv/v2/resource/download/121082268%20" TargetMode="External"/><Relationship Id="rId3" Type="http://schemas.openxmlformats.org/officeDocument/2006/relationships/image" Target="../media/image11.png"/><Relationship Id="rId7" Type="http://schemas.openxmlformats.org/officeDocument/2006/relationships/hyperlink" Target="https://www.lionsclubs.org/sv/resources-for-members/resource-center/leo-club-advisor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www.lionsclubs.org/sv/resources-for-members/resource-center/start-a-leo-club" TargetMode="External"/><Relationship Id="rId5" Type="http://schemas.openxmlformats.org/officeDocument/2006/relationships/image" Target="../media/image3.png"/><Relationship Id="rId10" Type="http://schemas.openxmlformats.org/officeDocument/2006/relationships/hyperlink" Target="https://myapps.lionsclubs.org/" TargetMode="External"/><Relationship Id="rId4" Type="http://schemas.openxmlformats.org/officeDocument/2006/relationships/image" Target="../media/image2.png"/><Relationship Id="rId9" Type="http://schemas.openxmlformats.org/officeDocument/2006/relationships/hyperlink" Target="https://www.lionsclubs.org/sv/resources-for-members/resource-center/leo-club-leadership"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ideo" Target="https://www.youtube.com/embed/EHxfYUNFzlY?feature=oembed" TargetMode="Externa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4" name="Picture 3">
            <a:extLst>
              <a:ext uri="{FF2B5EF4-FFF2-40B4-BE49-F238E27FC236}">
                <a16:creationId xmlns:a16="http://schemas.microsoft.com/office/drawing/2014/main" id="{556F9008-759B-BF4A-A397-55EB3B46A4EB}"/>
              </a:ext>
            </a:extLst>
          </p:cNvPr>
          <p:cNvPicPr>
            <a:picLocks noChangeAspect="1"/>
          </p:cNvPicPr>
          <p:nvPr/>
        </p:nvPicPr>
        <p:blipFill rotWithShape="1">
          <a:blip r:embed="rId2"/>
          <a:srcRect l="20140" t="17140" r="42977" b="40535"/>
          <a:stretch/>
        </p:blipFill>
        <p:spPr>
          <a:xfrm>
            <a:off x="6142534" y="-2"/>
            <a:ext cx="3001466" cy="5166661"/>
          </a:xfrm>
          <a:prstGeom prst="rect">
            <a:avLst/>
          </a:prstGeom>
        </p:spPr>
      </p:pic>
      <p:sp>
        <p:nvSpPr>
          <p:cNvPr id="5" name="Headline">
            <a:extLst>
              <a:ext uri="{FF2B5EF4-FFF2-40B4-BE49-F238E27FC236}">
                <a16:creationId xmlns:a16="http://schemas.microsoft.com/office/drawing/2014/main" id="{4E8520BA-3857-4F45-9F89-B8892B3B592C}"/>
              </a:ext>
            </a:extLst>
          </p:cNvPr>
          <p:cNvSpPr txBox="1">
            <a:spLocks/>
          </p:cNvSpPr>
          <p:nvPr/>
        </p:nvSpPr>
        <p:spPr>
          <a:xfrm>
            <a:off x="1859017" y="2256365"/>
            <a:ext cx="5571033" cy="828414"/>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sv-SE" sz="4500">
                <a:solidFill>
                  <a:srgbClr val="55565A"/>
                </a:solidFill>
              </a:rPr>
              <a:t>Starta en leoklubb</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a:t>
            </a:fld>
            <a:endParaRPr lang="en-US" sz="750">
              <a:solidFill>
                <a:schemeClr val="bg1"/>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3"/>
          <a:stretch>
            <a:fillRect/>
          </a:stretch>
        </p:blipFill>
        <p:spPr>
          <a:xfrm>
            <a:off x="-1" y="1704425"/>
            <a:ext cx="1932295" cy="1932295"/>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a:off x="-1" y="3907181"/>
            <a:ext cx="743920" cy="1259479"/>
          </a:xfrm>
          <a:prstGeom prst="rect">
            <a:avLst/>
          </a:prstGeom>
        </p:spPr>
      </p:pic>
      <p:pic>
        <p:nvPicPr>
          <p:cNvPr id="20" name="Picture 19">
            <a:extLst>
              <a:ext uri="{FF2B5EF4-FFF2-40B4-BE49-F238E27FC236}">
                <a16:creationId xmlns:a16="http://schemas.microsoft.com/office/drawing/2014/main" id="{500C187D-881A-124B-AD8C-8CCB536CC5D5}"/>
              </a:ext>
            </a:extLst>
          </p:cNvPr>
          <p:cNvPicPr>
            <a:picLocks noChangeAspect="1"/>
          </p:cNvPicPr>
          <p:nvPr/>
        </p:nvPicPr>
        <p:blipFill>
          <a:blip r:embed="rId5"/>
          <a:srcRect/>
          <a:stretch/>
        </p:blipFill>
        <p:spPr>
          <a:xfrm>
            <a:off x="7090857" y="262153"/>
            <a:ext cx="1819275" cy="350947"/>
          </a:xfrm>
          <a:prstGeom prst="rect">
            <a:avLst/>
          </a:prstGeom>
        </p:spPr>
      </p:pic>
    </p:spTree>
    <p:extLst>
      <p:ext uri="{BB962C8B-B14F-4D97-AF65-F5344CB8AC3E}">
        <p14:creationId xmlns:p14="http://schemas.microsoft.com/office/powerpoint/2010/main" val="139427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10</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436557" y="567886"/>
            <a:ext cx="7511505" cy="4370947"/>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2400">
                <a:solidFill>
                  <a:srgbClr val="55565A"/>
                </a:solidFill>
                <a:latin typeface="Arial" panose="020B0604020202020204" pitchFamily="34" charset="0"/>
                <a:cs typeface="Arial" panose="020B0604020202020204" pitchFamily="34" charset="0"/>
              </a:rPr>
              <a:t>Varför borde din lionklubb starta en </a:t>
            </a:r>
            <a:r>
              <a:rPr lang="sv-SE" sz="2400">
                <a:solidFill>
                  <a:srgbClr val="00B050"/>
                </a:solidFill>
                <a:latin typeface="Arial" panose="020B0604020202020204" pitchFamily="34" charset="0"/>
                <a:cs typeface="Arial" panose="020B0604020202020204" pitchFamily="34" charset="0"/>
              </a:rPr>
              <a:t>leoklubb</a:t>
            </a:r>
            <a:r>
              <a:rPr lang="sv-SE" sz="2400">
                <a:solidFill>
                  <a:srgbClr val="55565A"/>
                </a:solidFill>
                <a:latin typeface="Arial" panose="020B0604020202020204" pitchFamily="34" charset="0"/>
                <a:cs typeface="Arial" panose="020B0604020202020204" pitchFamily="34" charset="0"/>
              </a:rPr>
              <a:t>?</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sz="2400" b="0">
                <a:solidFill>
                  <a:srgbClr val="55565A"/>
                </a:solidFill>
                <a:latin typeface="Arial"/>
                <a:cs typeface="Arial"/>
              </a:rPr>
              <a:t>Utöka Lions globala familj </a:t>
            </a:r>
          </a:p>
          <a:p>
            <a:pPr marL="342900" indent="-342900">
              <a:buFont typeface="Arial" panose="020B0604020202020204" pitchFamily="34" charset="0"/>
              <a:buChar char="•"/>
            </a:pPr>
            <a:r>
              <a:rPr lang="sv-SE" sz="2400" b="0">
                <a:solidFill>
                  <a:srgbClr val="55565A"/>
                </a:solidFill>
                <a:latin typeface="Arial" panose="020B0604020202020204" pitchFamily="34" charset="0"/>
                <a:cs typeface="Arial" panose="020B0604020202020204" pitchFamily="34" charset="0"/>
              </a:rPr>
              <a:t>Vägleda och stärka unga ledare</a:t>
            </a:r>
          </a:p>
          <a:p>
            <a:pPr marL="342900" indent="-342900">
              <a:buFont typeface="Arial" panose="020B0604020202020204" pitchFamily="34" charset="0"/>
              <a:buChar char="•"/>
            </a:pPr>
            <a:r>
              <a:rPr lang="sv-SE" sz="2400" b="0">
                <a:solidFill>
                  <a:srgbClr val="55565A"/>
                </a:solidFill>
                <a:latin typeface="Arial" panose="020B0604020202020204" pitchFamily="34" charset="0"/>
                <a:cs typeface="Arial" panose="020B0604020202020204" pitchFamily="34" charset="0"/>
              </a:rPr>
              <a:t>Främja ett engagemang för hjälpinsatser</a:t>
            </a:r>
          </a:p>
          <a:p>
            <a:pPr marL="342900" indent="-342900">
              <a:buFont typeface="Arial" panose="020B0604020202020204" pitchFamily="34" charset="0"/>
              <a:buChar char="•"/>
            </a:pPr>
            <a:r>
              <a:rPr lang="sv-SE" sz="2400" b="0">
                <a:solidFill>
                  <a:srgbClr val="55565A"/>
                </a:solidFill>
                <a:latin typeface="Arial"/>
                <a:cs typeface="Arial"/>
              </a:rPr>
              <a:t>Attrahera yngre medlemmar och deras familjer</a:t>
            </a:r>
          </a:p>
          <a:p>
            <a:pPr marL="342900" indent="-342900">
              <a:buFont typeface="Arial" panose="020B0604020202020204" pitchFamily="34" charset="0"/>
              <a:buChar char="•"/>
            </a:pPr>
            <a:r>
              <a:rPr lang="sv-SE" sz="2400" b="0">
                <a:solidFill>
                  <a:srgbClr val="55565A"/>
                </a:solidFill>
                <a:latin typeface="Arial" panose="020B0604020202020204" pitchFamily="34" charset="0"/>
                <a:cs typeface="Arial" panose="020B0604020202020204" pitchFamily="34" charset="0"/>
              </a:rPr>
              <a:t>Ge energi till och inspirera lionmedlemmar</a:t>
            </a:r>
          </a:p>
          <a:p>
            <a:pPr marL="342900" indent="-342900">
              <a:buFont typeface="Arial" panose="020B0604020202020204" pitchFamily="34" charset="0"/>
              <a:buChar char="•"/>
            </a:pPr>
            <a:r>
              <a:rPr lang="sv-SE" sz="2400" b="0">
                <a:solidFill>
                  <a:srgbClr val="55565A"/>
                </a:solidFill>
                <a:latin typeface="Arial"/>
                <a:cs typeface="Arial"/>
              </a:rPr>
              <a:t>Få partners inom hjälpinsatser </a:t>
            </a:r>
          </a:p>
          <a:p>
            <a:pPr marL="342900" indent="-342900">
              <a:buFont typeface="Arial" panose="020B0604020202020204" pitchFamily="34" charset="0"/>
              <a:buChar char="•"/>
            </a:pPr>
            <a:r>
              <a:rPr lang="sv-SE" sz="2400" b="0">
                <a:solidFill>
                  <a:srgbClr val="55565A"/>
                </a:solidFill>
                <a:latin typeface="Arial"/>
                <a:cs typeface="Arial"/>
              </a:rPr>
              <a:t>Utveckla framtida Lions</a:t>
            </a:r>
          </a:p>
          <a:p>
            <a:pPr marL="342900" indent="-342900">
              <a:buFont typeface="Arial" panose="020B0604020202020204" pitchFamily="34" charset="0"/>
              <a:buChar char="•"/>
            </a:pPr>
            <a:endParaRPr lang="en-US" sz="24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0" dirty="0">
              <a:solidFill>
                <a:srgbClr val="555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7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7516"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7343790"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sv-SE" sz="4500"/>
              <a:t>Hur startar jag en ny leoklubb?</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11</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60730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12</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544134" y="551837"/>
            <a:ext cx="7785112" cy="3792199"/>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2400">
                <a:latin typeface="Arial" panose="020B0604020202020204" pitchFamily="34" charset="0"/>
                <a:cs typeface="Arial" panose="020B0604020202020204" pitchFamily="34" charset="0"/>
              </a:rPr>
              <a:t>Redo att starta en </a:t>
            </a:r>
            <a:r>
              <a:rPr lang="sv-SE" sz="2400">
                <a:solidFill>
                  <a:srgbClr val="00B050"/>
                </a:solidFill>
                <a:latin typeface="Arial" panose="020B0604020202020204" pitchFamily="34" charset="0"/>
                <a:cs typeface="Arial" panose="020B0604020202020204" pitchFamily="34" charset="0"/>
              </a:rPr>
              <a:t>leoklubb</a:t>
            </a:r>
            <a:r>
              <a:rPr lang="sv-SE" sz="2400">
                <a:latin typeface="Arial" panose="020B0604020202020204" pitchFamily="34" charset="0"/>
                <a:cs typeface="Arial" panose="020B0604020202020204" pitchFamily="34" charset="0"/>
              </a:rPr>
              <a:t>?</a:t>
            </a:r>
            <a:r>
              <a:rPr lang="sv-SE" sz="2400">
                <a:solidFill>
                  <a:srgbClr val="55565A"/>
                </a:solidFill>
                <a:latin typeface="Arial" panose="020B0604020202020204" pitchFamily="34" charset="0"/>
                <a:cs typeface="Arial" panose="020B0604020202020204" pitchFamily="34" charset="0"/>
              </a:rPr>
              <a:t> Ta dessa steg!</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sz="2400" b="0">
                <a:solidFill>
                  <a:srgbClr val="55565A"/>
                </a:solidFill>
                <a:latin typeface="Arial" panose="020B0604020202020204" pitchFamily="34" charset="0"/>
                <a:cs typeface="Arial" panose="020B0604020202020204" pitchFamily="34" charset="0"/>
              </a:rPr>
              <a:t>Gå med på att sponsra en leoklubb</a:t>
            </a:r>
          </a:p>
          <a:p>
            <a:pPr marL="342900" indent="-342900">
              <a:buFont typeface="Arial" panose="020B0604020202020204" pitchFamily="34" charset="0"/>
              <a:buChar char="•"/>
            </a:pPr>
            <a:r>
              <a:rPr lang="sv-SE" sz="2400" b="0">
                <a:solidFill>
                  <a:srgbClr val="55565A"/>
                </a:solidFill>
                <a:latin typeface="Arial" panose="020B0604020202020204" pitchFamily="34" charset="0"/>
                <a:cs typeface="Arial" panose="020B0604020202020204" pitchFamily="34" charset="0"/>
              </a:rPr>
              <a:t>Utse leorådgivare</a:t>
            </a:r>
          </a:p>
          <a:p>
            <a:pPr marL="342900" indent="-342900">
              <a:buFont typeface="Arial" panose="020B0604020202020204" pitchFamily="34" charset="0"/>
              <a:buChar char="•"/>
            </a:pPr>
            <a:r>
              <a:rPr lang="sv-SE" sz="2400" b="0">
                <a:solidFill>
                  <a:srgbClr val="55565A"/>
                </a:solidFill>
                <a:latin typeface="Arial" panose="020B0604020202020204" pitchFamily="34" charset="0"/>
                <a:cs typeface="Arial" panose="020B0604020202020204" pitchFamily="34" charset="0"/>
              </a:rPr>
              <a:t>Bestäm typ av klubb och potentiella medlemmar</a:t>
            </a:r>
          </a:p>
          <a:p>
            <a:pPr marL="342900" indent="-342900">
              <a:buFont typeface="Arial" panose="020B0604020202020204" pitchFamily="34" charset="0"/>
              <a:buChar char="•"/>
            </a:pPr>
            <a:r>
              <a:rPr lang="sv-SE" sz="2400" b="0">
                <a:solidFill>
                  <a:srgbClr val="55565A"/>
                </a:solidFill>
                <a:latin typeface="Arial" panose="020B0604020202020204" pitchFamily="34" charset="0"/>
                <a:cs typeface="Arial" panose="020B0604020202020204" pitchFamily="34" charset="0"/>
              </a:rPr>
              <a:t>Bjud in potentiella medlemmar till ett informationsmöte eller en serviceaktivitet</a:t>
            </a:r>
          </a:p>
          <a:p>
            <a:pPr marL="342900" indent="-342900">
              <a:buFont typeface="Arial" panose="020B0604020202020204" pitchFamily="34" charset="0"/>
              <a:buChar char="•"/>
            </a:pPr>
            <a:r>
              <a:rPr lang="sv-SE" sz="2400" b="0">
                <a:solidFill>
                  <a:srgbClr val="55565A"/>
                </a:solidFill>
                <a:latin typeface="Arial" panose="020B0604020202020204" pitchFamily="34" charset="0"/>
                <a:cs typeface="Arial" panose="020B0604020202020204" pitchFamily="34" charset="0"/>
              </a:rPr>
              <a:t>Håll ett möte om att bilda klubben </a:t>
            </a:r>
          </a:p>
          <a:p>
            <a:pPr marL="342900" indent="-342900">
              <a:buFont typeface="Arial" panose="020B0604020202020204" pitchFamily="34" charset="0"/>
              <a:buChar char="•"/>
            </a:pPr>
            <a:r>
              <a:rPr lang="sv-SE" sz="2400" b="0">
                <a:solidFill>
                  <a:srgbClr val="55565A"/>
                </a:solidFill>
                <a:latin typeface="Arial" panose="020B0604020202020204" pitchFamily="34" charset="0"/>
                <a:cs typeface="Arial" panose="020B0604020202020204" pitchFamily="34" charset="0"/>
              </a:rPr>
              <a:t>Fyll i nödvändiga formulär </a:t>
            </a:r>
          </a:p>
          <a:p>
            <a:pPr marL="342900" indent="-342900">
              <a:buFont typeface="Arial" panose="020B0604020202020204" pitchFamily="34" charset="0"/>
              <a:buChar char="•"/>
            </a:pPr>
            <a:r>
              <a:rPr lang="sv-SE" sz="2400" b="0">
                <a:solidFill>
                  <a:srgbClr val="55565A"/>
                </a:solidFill>
                <a:latin typeface="Arial"/>
                <a:cs typeface="Arial"/>
              </a:rPr>
              <a:t>Betala organisationsavgift på USD 100 till Lions International </a:t>
            </a:r>
          </a:p>
          <a:p>
            <a:pPr marL="342900" indent="-342900">
              <a:buFont typeface="Arial" panose="020B0604020202020204" pitchFamily="34" charset="0"/>
              <a:buChar char="•"/>
            </a:pPr>
            <a:r>
              <a:rPr lang="sv-SE" sz="2400" b="0">
                <a:solidFill>
                  <a:srgbClr val="55565A"/>
                </a:solidFill>
                <a:latin typeface="Arial"/>
                <a:cs typeface="Arial"/>
              </a:rPr>
              <a:t>Planera en installationsceremoni </a:t>
            </a:r>
          </a:p>
        </p:txBody>
      </p:sp>
    </p:spTree>
    <p:extLst>
      <p:ext uri="{BB962C8B-B14F-4D97-AF65-F5344CB8AC3E}">
        <p14:creationId xmlns:p14="http://schemas.microsoft.com/office/powerpoint/2010/main" val="100427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13</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743918" y="318700"/>
            <a:ext cx="6729681" cy="3588481"/>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2800" dirty="0">
                <a:latin typeface="Arial" panose="020B0604020202020204" pitchFamily="34" charset="0"/>
                <a:cs typeface="Arial" panose="020B0604020202020204" pitchFamily="34" charset="0"/>
              </a:rPr>
              <a:t>Redo att starta en </a:t>
            </a:r>
            <a:r>
              <a:rPr lang="sv-SE" sz="2800" dirty="0" err="1">
                <a:solidFill>
                  <a:srgbClr val="00B050"/>
                </a:solidFill>
                <a:latin typeface="Arial" panose="020B0604020202020204" pitchFamily="34" charset="0"/>
                <a:cs typeface="Arial" panose="020B0604020202020204" pitchFamily="34" charset="0"/>
              </a:rPr>
              <a:t>leoklubb</a:t>
            </a:r>
            <a:r>
              <a:rPr lang="sv-SE" sz="2800" dirty="0">
                <a:latin typeface="Arial" panose="020B0604020202020204" pitchFamily="34" charset="0"/>
                <a:cs typeface="Arial" panose="020B0604020202020204" pitchFamily="34" charset="0"/>
              </a:rPr>
              <a:t>?</a:t>
            </a:r>
            <a:r>
              <a:rPr lang="sv-SE" sz="2800" dirty="0">
                <a:solidFill>
                  <a:srgbClr val="55565A"/>
                </a:solidFill>
                <a:latin typeface="Arial" panose="020B0604020202020204" pitchFamily="34" charset="0"/>
                <a:cs typeface="Arial" panose="020B0604020202020204" pitchFamily="34" charset="0"/>
              </a:rPr>
              <a:t> </a:t>
            </a:r>
          </a:p>
          <a:p>
            <a:r>
              <a:rPr lang="sv-SE" sz="2800" dirty="0">
                <a:solidFill>
                  <a:srgbClr val="55565A"/>
                </a:solidFill>
                <a:latin typeface="Arial" panose="020B0604020202020204" pitchFamily="34" charset="0"/>
                <a:cs typeface="Arial" panose="020B0604020202020204" pitchFamily="34" charset="0"/>
              </a:rPr>
              <a:t>Använd dessa resurser!</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sz="2000" b="0" dirty="0">
                <a:solidFill>
                  <a:srgbClr val="55565A"/>
                </a:solidFill>
                <a:latin typeface="Arial" panose="020B0604020202020204" pitchFamily="34" charset="0"/>
                <a:cs typeface="Arial" panose="020B0604020202020204" pitchFamily="34" charset="0"/>
                <a:hlinkClick r:id="rId6"/>
              </a:rPr>
              <a:t>Webbsida om att starta en ny klubb</a:t>
            </a:r>
          </a:p>
          <a:p>
            <a:pPr marL="342900" indent="-342900">
              <a:buFont typeface="Arial" panose="020B0604020202020204" pitchFamily="34" charset="0"/>
              <a:buChar char="•"/>
            </a:pPr>
            <a:r>
              <a:rPr lang="sv-SE" sz="2000" b="0" dirty="0">
                <a:solidFill>
                  <a:srgbClr val="55565A"/>
                </a:solidFill>
                <a:latin typeface="Arial" panose="020B0604020202020204" pitchFamily="34" charset="0"/>
                <a:cs typeface="Arial" panose="020B0604020202020204" pitchFamily="34" charset="0"/>
                <a:hlinkClick r:id="rId7"/>
              </a:rPr>
              <a:t>Starta en </a:t>
            </a:r>
            <a:r>
              <a:rPr lang="sv-SE" sz="2000" b="0" dirty="0" err="1">
                <a:solidFill>
                  <a:srgbClr val="55565A"/>
                </a:solidFill>
                <a:latin typeface="Arial" panose="020B0604020202020204" pitchFamily="34" charset="0"/>
                <a:cs typeface="Arial" panose="020B0604020202020204" pitchFamily="34" charset="0"/>
                <a:hlinkClick r:id="rId7"/>
              </a:rPr>
              <a:t>leoklubb</a:t>
            </a:r>
            <a:r>
              <a:rPr lang="sv-SE" sz="2000" b="0" dirty="0">
                <a:solidFill>
                  <a:srgbClr val="55565A"/>
                </a:solidFill>
                <a:latin typeface="Arial" panose="020B0604020202020204" pitchFamily="34" charset="0"/>
                <a:cs typeface="Arial" panose="020B0604020202020204" pitchFamily="34" charset="0"/>
                <a:hlinkClick r:id="rId7"/>
              </a:rPr>
              <a:t> – webbsida</a:t>
            </a:r>
          </a:p>
          <a:p>
            <a:pPr marL="342900" indent="-342900">
              <a:buFont typeface="Arial" panose="020B0604020202020204" pitchFamily="34" charset="0"/>
              <a:buChar char="•"/>
            </a:pPr>
            <a:r>
              <a:rPr lang="sv-SE" sz="2000" b="0" dirty="0">
                <a:solidFill>
                  <a:srgbClr val="55565A"/>
                </a:solidFill>
                <a:latin typeface="Arial" panose="020B0604020202020204" pitchFamily="34" charset="0"/>
                <a:cs typeface="Arial" panose="020B0604020202020204" pitchFamily="34" charset="0"/>
              </a:rPr>
              <a:t>Installation av klubbtjänstemän och intagning av nya medlemmar i </a:t>
            </a:r>
            <a:r>
              <a:rPr lang="sv-SE" sz="2000" b="0" dirty="0" err="1">
                <a:solidFill>
                  <a:srgbClr val="55565A"/>
                </a:solidFill>
                <a:latin typeface="Arial" panose="020B0604020202020204" pitchFamily="34" charset="0"/>
                <a:cs typeface="Arial" panose="020B0604020202020204" pitchFamily="34" charset="0"/>
              </a:rPr>
              <a:t>leoklubb</a:t>
            </a:r>
            <a:r>
              <a:rPr lang="sv-SE" sz="2000" b="0" dirty="0">
                <a:solidFill>
                  <a:srgbClr val="55565A"/>
                </a:solidFill>
                <a:latin typeface="Arial" panose="020B0604020202020204" pitchFamily="34" charset="0"/>
                <a:cs typeface="Arial" panose="020B0604020202020204" pitchFamily="34" charset="0"/>
              </a:rPr>
              <a:t> – </a:t>
            </a:r>
            <a:r>
              <a:rPr lang="sv-SE" sz="2000" b="0" dirty="0">
                <a:solidFill>
                  <a:srgbClr val="55565A"/>
                </a:solidFill>
                <a:latin typeface="Arial" panose="020B0604020202020204" pitchFamily="34" charset="0"/>
                <a:cs typeface="Arial" panose="020B0604020202020204" pitchFamily="34" charset="0"/>
                <a:hlinkClick r:id="rId8"/>
              </a:rPr>
              <a:t>handbok</a:t>
            </a:r>
          </a:p>
          <a:p>
            <a:pPr marL="342900" indent="-342900">
              <a:buFont typeface="Arial" panose="020B0604020202020204" pitchFamily="34" charset="0"/>
              <a:buChar char="•"/>
            </a:pPr>
            <a:r>
              <a:rPr lang="sv-SE" sz="2000" b="0" dirty="0">
                <a:solidFill>
                  <a:srgbClr val="55565A"/>
                </a:solidFill>
                <a:latin typeface="Arial" panose="020B0604020202020204" pitchFamily="34" charset="0"/>
                <a:cs typeface="Arial" panose="020B0604020202020204" pitchFamily="34" charset="0"/>
                <a:hlinkClick r:id="rId9"/>
              </a:rPr>
              <a:t>Leoklubbens tjänstemän – webbsida</a:t>
            </a:r>
          </a:p>
          <a:p>
            <a:pPr marL="342900" indent="-342900">
              <a:buFont typeface="Arial" panose="020B0604020202020204" pitchFamily="34" charset="0"/>
              <a:buChar char="•"/>
            </a:pPr>
            <a:r>
              <a:rPr lang="sv-SE" sz="2000" b="0" dirty="0">
                <a:solidFill>
                  <a:srgbClr val="55565A"/>
                </a:solidFill>
                <a:latin typeface="Arial" panose="020B0604020202020204" pitchFamily="34" charset="0"/>
                <a:cs typeface="Arial" panose="020B0604020202020204" pitchFamily="34" charset="0"/>
              </a:rPr>
              <a:t>Leo rekryteringsbroschyr och affischer</a:t>
            </a:r>
          </a:p>
          <a:p>
            <a:pPr marL="342900" indent="-342900">
              <a:buFont typeface="Arial" panose="020B0604020202020204" pitchFamily="34" charset="0"/>
              <a:buChar char="•"/>
            </a:pPr>
            <a:r>
              <a:rPr lang="sv-SE" sz="2000" b="0" dirty="0">
                <a:solidFill>
                  <a:srgbClr val="55565A"/>
                </a:solidFill>
                <a:latin typeface="Arial" panose="020B0604020202020204" pitchFamily="34" charset="0"/>
                <a:cs typeface="Arial" panose="020B0604020202020204" pitchFamily="34" charset="0"/>
              </a:rPr>
              <a:t>Utbildningsväg för Leos i </a:t>
            </a:r>
            <a:r>
              <a:rPr lang="sv-SE" sz="2000" b="0" dirty="0">
                <a:solidFill>
                  <a:srgbClr val="55565A"/>
                </a:solidFill>
                <a:latin typeface="Arial" panose="020B0604020202020204" pitchFamily="34" charset="0"/>
                <a:cs typeface="Arial" panose="020B0604020202020204" pitchFamily="34" charset="0"/>
                <a:hlinkClick r:id="rId10"/>
              </a:rPr>
              <a:t>Lions utbildningscenter</a:t>
            </a:r>
            <a:endParaRPr lang="sv-SE" sz="2000" b="0" dirty="0">
              <a:solidFill>
                <a:srgbClr val="555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16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a:solidFill>
                <a:schemeClr val="lt1">
                  <a:alpha val="44000"/>
                </a:schemeClr>
              </a:solidFill>
            </a:endParaRPr>
          </a:p>
        </p:txBody>
      </p:sp>
      <p:pic>
        <p:nvPicPr>
          <p:cNvPr id="14" name="Picture 13">
            <a:extLst>
              <a:ext uri="{FF2B5EF4-FFF2-40B4-BE49-F238E27FC236}">
                <a16:creationId xmlns:a16="http://schemas.microsoft.com/office/drawing/2014/main" id="{8C8BAAAC-1C2C-1C4C-97E3-EEAFF75572DC}"/>
              </a:ext>
            </a:extLst>
          </p:cNvPr>
          <p:cNvPicPr>
            <a:picLocks noChangeAspect="1"/>
          </p:cNvPicPr>
          <p:nvPr/>
        </p:nvPicPr>
        <p:blipFill rotWithShape="1">
          <a:blip r:embed="rId4"/>
          <a:srcRect l="61299" b="29227"/>
          <a:stretch/>
        </p:blipFill>
        <p:spPr>
          <a:xfrm rot="10800000">
            <a:off x="7580196" y="0"/>
            <a:ext cx="1548772" cy="4248440"/>
          </a:xfrm>
          <a:prstGeom prst="rect">
            <a:avLst/>
          </a:prstGeom>
        </p:spPr>
      </p:pic>
      <p:pic>
        <p:nvPicPr>
          <p:cNvPr id="17" name="Picture 16">
            <a:extLst>
              <a:ext uri="{FF2B5EF4-FFF2-40B4-BE49-F238E27FC236}">
                <a16:creationId xmlns:a16="http://schemas.microsoft.com/office/drawing/2014/main" id="{15535B36-2A84-4843-B7CD-C97216D18086}"/>
              </a:ext>
            </a:extLst>
          </p:cNvPr>
          <p:cNvPicPr>
            <a:picLocks noChangeAspect="1"/>
          </p:cNvPicPr>
          <p:nvPr/>
        </p:nvPicPr>
        <p:blipFill rotWithShape="1">
          <a:blip r:embed="rId5"/>
          <a:srcRect l="15744" b="4901"/>
          <a:stretch/>
        </p:blipFill>
        <p:spPr>
          <a:xfrm>
            <a:off x="0" y="3884022"/>
            <a:ext cx="743920" cy="1259479"/>
          </a:xfrm>
          <a:prstGeom prst="rect">
            <a:avLst/>
          </a:prstGeom>
        </p:spPr>
      </p:pic>
      <p:sp>
        <p:nvSpPr>
          <p:cNvPr id="16" name="Page Number - White">
            <a:extLst>
              <a:ext uri="{FF2B5EF4-FFF2-40B4-BE49-F238E27FC236}">
                <a16:creationId xmlns:a16="http://schemas.microsoft.com/office/drawing/2014/main" id="{4FC51006-FDCC-E647-BDD4-387B9FA8BD22}"/>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14</a:t>
            </a:fld>
            <a:endParaRPr lang="en-US" sz="750">
              <a:solidFill>
                <a:schemeClr val="bg1"/>
              </a:solidFill>
            </a:endParaRPr>
          </a:p>
        </p:txBody>
      </p:sp>
      <p:pic>
        <p:nvPicPr>
          <p:cNvPr id="2" name="Online Media 1" title="It’s Your Time | Youth &amp; Young Adult Volunteerism | Leo Clubs | :60">
            <a:hlinkClick r:id="" action="ppaction://media"/>
            <a:extLst>
              <a:ext uri="{FF2B5EF4-FFF2-40B4-BE49-F238E27FC236}">
                <a16:creationId xmlns:a16="http://schemas.microsoft.com/office/drawing/2014/main" id="{9B92DC00-6F07-F68E-E60D-B8B7206D8BA9}"/>
              </a:ext>
            </a:extLst>
          </p:cNvPr>
          <p:cNvPicPr>
            <a:picLocks noRot="1" noChangeAspect="1"/>
          </p:cNvPicPr>
          <p:nvPr>
            <a:videoFile r:link="rId1"/>
          </p:nvPr>
        </p:nvPicPr>
        <p:blipFill>
          <a:blip r:embed="rId6"/>
          <a:stretch>
            <a:fillRect/>
          </a:stretch>
        </p:blipFill>
        <p:spPr>
          <a:xfrm>
            <a:off x="-15032" y="-1"/>
            <a:ext cx="9144000" cy="5166360"/>
          </a:xfrm>
          <a:prstGeom prst="rect">
            <a:avLst/>
          </a:prstGeom>
        </p:spPr>
      </p:pic>
    </p:spTree>
    <p:extLst>
      <p:ext uri="{BB962C8B-B14F-4D97-AF65-F5344CB8AC3E}">
        <p14:creationId xmlns:p14="http://schemas.microsoft.com/office/powerpoint/2010/main" val="32813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15</a:t>
            </a:fld>
            <a:endParaRPr lang="en-US" sz="75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2"/>
          <a:srcRect l="9873" t="10769" r="64229" b="50895"/>
          <a:stretch/>
        </p:blipFill>
        <p:spPr>
          <a:xfrm>
            <a:off x="8148796" y="0"/>
            <a:ext cx="995204" cy="2209800"/>
          </a:xfrm>
          <a:prstGeom prst="rect">
            <a:avLst/>
          </a:prstGeom>
        </p:spPr>
      </p:pic>
      <p:sp>
        <p:nvSpPr>
          <p:cNvPr id="10" name="Headline">
            <a:extLst>
              <a:ext uri="{FF2B5EF4-FFF2-40B4-BE49-F238E27FC236}">
                <a16:creationId xmlns:a16="http://schemas.microsoft.com/office/drawing/2014/main" id="{AABAD8D0-5BDB-BC49-AF32-288AED58FC17}"/>
              </a:ext>
            </a:extLst>
          </p:cNvPr>
          <p:cNvSpPr txBox="1">
            <a:spLocks/>
          </p:cNvSpPr>
          <p:nvPr/>
        </p:nvSpPr>
        <p:spPr>
          <a:xfrm>
            <a:off x="2691189" y="2825079"/>
            <a:ext cx="3761621" cy="747562"/>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spcBef>
                <a:spcPts val="0"/>
              </a:spcBef>
            </a:pPr>
            <a:r>
              <a:rPr lang="sv-SE"/>
              <a:t>Frågor</a:t>
            </a:r>
          </a:p>
        </p:txBody>
      </p:sp>
      <p:pic>
        <p:nvPicPr>
          <p:cNvPr id="11" name="Picture 10">
            <a:extLst>
              <a:ext uri="{FF2B5EF4-FFF2-40B4-BE49-F238E27FC236}">
                <a16:creationId xmlns:a16="http://schemas.microsoft.com/office/drawing/2014/main" id="{452A85CD-EF90-E24C-ACB9-CEC7C2079ACC}"/>
              </a:ext>
            </a:extLst>
          </p:cNvPr>
          <p:cNvPicPr>
            <a:picLocks noChangeAspect="1"/>
          </p:cNvPicPr>
          <p:nvPr/>
        </p:nvPicPr>
        <p:blipFill>
          <a:blip r:embed="rId3"/>
          <a:stretch>
            <a:fillRect/>
          </a:stretch>
        </p:blipFill>
        <p:spPr>
          <a:xfrm>
            <a:off x="3806279" y="1420637"/>
            <a:ext cx="1531439" cy="1531439"/>
          </a:xfrm>
          <a:prstGeom prst="rect">
            <a:avLst/>
          </a:prstGeom>
        </p:spPr>
      </p:pic>
      <p:pic>
        <p:nvPicPr>
          <p:cNvPr id="12" name="Picture 11">
            <a:extLst>
              <a:ext uri="{FF2B5EF4-FFF2-40B4-BE49-F238E27FC236}">
                <a16:creationId xmlns:a16="http://schemas.microsoft.com/office/drawing/2014/main" id="{390468D0-8D40-594B-8081-4D8C4F4EBCA9}"/>
              </a:ext>
            </a:extLst>
          </p:cNvPr>
          <p:cNvPicPr>
            <a:picLocks noChangeAspect="1"/>
          </p:cNvPicPr>
          <p:nvPr/>
        </p:nvPicPr>
        <p:blipFill rotWithShape="1">
          <a:blip r:embed="rId4"/>
          <a:srcRect l="15744" b="4901"/>
          <a:stretch/>
        </p:blipFill>
        <p:spPr>
          <a:xfrm>
            <a:off x="0" y="3884022"/>
            <a:ext cx="743920" cy="1259479"/>
          </a:xfrm>
          <a:prstGeom prst="rect">
            <a:avLst/>
          </a:prstGeom>
        </p:spPr>
      </p:pic>
      <p:sp>
        <p:nvSpPr>
          <p:cNvPr id="13" name="Copyright">
            <a:extLst>
              <a:ext uri="{FF2B5EF4-FFF2-40B4-BE49-F238E27FC236}">
                <a16:creationId xmlns:a16="http://schemas.microsoft.com/office/drawing/2014/main" id="{556327CB-2D25-4048-8888-B14AA8D6B07A}"/>
              </a:ext>
            </a:extLst>
          </p:cNvPr>
          <p:cNvSpPr txBox="1"/>
          <p:nvPr/>
        </p:nvSpPr>
        <p:spPr>
          <a:xfrm>
            <a:off x="2378827" y="4686301"/>
            <a:ext cx="3076042" cy="276999"/>
          </a:xfrm>
          <a:prstGeom prst="rect">
            <a:avLst/>
          </a:prstGeom>
          <a:noFill/>
        </p:spPr>
        <p:txBody>
          <a:bodyPr wrap="square" rtlCol="0">
            <a:spAutoFit/>
          </a:bodyPr>
          <a:lstStyle/>
          <a:p>
            <a:r>
              <a:rPr lang="sv-SE" sz="1200" b="1">
                <a:solidFill>
                  <a:schemeClr val="bg1"/>
                </a:solidFill>
              </a:rPr>
              <a:t>© 2020 Lions Clubs International</a:t>
            </a:r>
          </a:p>
        </p:txBody>
      </p:sp>
    </p:spTree>
    <p:extLst>
      <p:ext uri="{BB962C8B-B14F-4D97-AF65-F5344CB8AC3E}">
        <p14:creationId xmlns:p14="http://schemas.microsoft.com/office/powerpoint/2010/main" val="31642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Google Shape;125;p22"/>
          <p:cNvSpPr txBox="1"/>
          <p:nvPr/>
        </p:nvSpPr>
        <p:spPr>
          <a:xfrm>
            <a:off x="662375" y="1568900"/>
            <a:ext cx="4742400" cy="230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sv-SE" sz="2400" b="0" i="0" u="none" strike="noStrike" cap="none">
                <a:solidFill>
                  <a:schemeClr val="dk2"/>
                </a:solidFill>
                <a:latin typeface="Arial"/>
                <a:ea typeface="Arial"/>
                <a:cs typeface="Arial"/>
                <a:sym typeface="Arial"/>
              </a:rPr>
              <a:t>Att ge världens ungdomar en möjlighet att utvecklas och bidra, individuellt och kollektivt, som ansvarsfulla medlemmar i det lokala, nationella och internationella samhället.</a:t>
            </a:r>
          </a:p>
        </p:txBody>
      </p:sp>
      <p:sp>
        <p:nvSpPr>
          <p:cNvPr id="126" name="Google Shape;126;p22"/>
          <p:cNvSpPr txBox="1"/>
          <p:nvPr/>
        </p:nvSpPr>
        <p:spPr>
          <a:xfrm>
            <a:off x="1380502" y="424359"/>
            <a:ext cx="5541666" cy="1018200"/>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chemeClr val="lt1"/>
              </a:buClr>
              <a:buSzPts val="2400"/>
              <a:buFont typeface="Arial"/>
              <a:buNone/>
            </a:pPr>
            <a:r>
              <a:rPr lang="sv-SE" sz="3600" b="1" dirty="0">
                <a:solidFill>
                  <a:schemeClr val="accent3"/>
                </a:solidFill>
              </a:rPr>
              <a:t>Leoklubbprogrammets mål</a:t>
            </a:r>
          </a:p>
        </p:txBody>
      </p:sp>
      <p:pic>
        <p:nvPicPr>
          <p:cNvPr id="127" name="Google Shape;127;p22"/>
          <p:cNvPicPr preferRelativeResize="0"/>
          <p:nvPr/>
        </p:nvPicPr>
        <p:blipFill>
          <a:blip r:embed="rId3"/>
          <a:srcRect l="9983" r="9983"/>
          <a:stretch/>
        </p:blipFill>
        <p:spPr>
          <a:xfrm>
            <a:off x="5836875" y="1112900"/>
            <a:ext cx="3307131" cy="2758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5456321"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sv-SE" sz="4500"/>
              <a:t>Vilka är leomedlemmar?</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3</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3"/>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283166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4"/>
          <p:cNvSpPr txBox="1"/>
          <p:nvPr/>
        </p:nvSpPr>
        <p:spPr>
          <a:xfrm>
            <a:off x="1186950" y="129625"/>
            <a:ext cx="5397000"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600" b="1">
                <a:solidFill>
                  <a:schemeClr val="accent3"/>
                </a:solidFill>
              </a:rPr>
              <a:t>Vilka är leomedlemmar?</a:t>
            </a:r>
          </a:p>
        </p:txBody>
      </p:sp>
      <p:sp>
        <p:nvSpPr>
          <p:cNvPr id="159" name="Google Shape;159;p24"/>
          <p:cNvSpPr txBox="1"/>
          <p:nvPr/>
        </p:nvSpPr>
        <p:spPr>
          <a:xfrm>
            <a:off x="1261226" y="1502786"/>
            <a:ext cx="1926300" cy="10485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v-SE" sz="1800" b="1" dirty="0">
                <a:solidFill>
                  <a:schemeClr val="accent2"/>
                </a:solidFill>
              </a:rPr>
              <a:t>LEO står för:</a:t>
            </a:r>
          </a:p>
          <a:p>
            <a:pPr marL="0" lvl="0" indent="0" algn="l" rtl="0">
              <a:spcBef>
                <a:spcPts val="0"/>
              </a:spcBef>
              <a:spcAft>
                <a:spcPts val="0"/>
              </a:spcAft>
              <a:buNone/>
            </a:pPr>
            <a:r>
              <a:rPr lang="sv-SE" sz="1600" b="1" dirty="0">
                <a:solidFill>
                  <a:schemeClr val="accent2"/>
                </a:solidFill>
              </a:rPr>
              <a:t>L</a:t>
            </a:r>
            <a:r>
              <a:rPr lang="sv-SE" dirty="0">
                <a:solidFill>
                  <a:schemeClr val="accent2"/>
                </a:solidFill>
              </a:rPr>
              <a:t>edarskap</a:t>
            </a:r>
          </a:p>
          <a:p>
            <a:pPr marL="0" lvl="0" indent="0" algn="l" rtl="0">
              <a:spcBef>
                <a:spcPts val="0"/>
              </a:spcBef>
              <a:spcAft>
                <a:spcPts val="0"/>
              </a:spcAft>
              <a:buNone/>
            </a:pPr>
            <a:r>
              <a:rPr lang="sv-SE" sz="1600" b="1" dirty="0">
                <a:solidFill>
                  <a:schemeClr val="accent2"/>
                </a:solidFill>
              </a:rPr>
              <a:t>E</a:t>
            </a:r>
            <a:r>
              <a:rPr lang="sv-SE" dirty="0">
                <a:solidFill>
                  <a:schemeClr val="accent2"/>
                </a:solidFill>
              </a:rPr>
              <a:t>rfarenhet</a:t>
            </a:r>
          </a:p>
          <a:p>
            <a:pPr marL="0" lvl="0" indent="0" algn="l" rtl="0">
              <a:spcBef>
                <a:spcPts val="0"/>
              </a:spcBef>
              <a:spcAft>
                <a:spcPts val="0"/>
              </a:spcAft>
              <a:buNone/>
            </a:pPr>
            <a:r>
              <a:rPr lang="sv-SE" sz="1600" b="1" dirty="0">
                <a:solidFill>
                  <a:schemeClr val="accent2"/>
                </a:solidFill>
              </a:rPr>
              <a:t>O</a:t>
            </a:r>
            <a:r>
              <a:rPr lang="sv-SE" dirty="0">
                <a:solidFill>
                  <a:schemeClr val="accent2"/>
                </a:solidFill>
              </a:rPr>
              <a:t>mtanke</a:t>
            </a:r>
          </a:p>
        </p:txBody>
      </p:sp>
      <p:sp>
        <p:nvSpPr>
          <p:cNvPr id="162" name="Google Shape;162;p24"/>
          <p:cNvSpPr txBox="1"/>
          <p:nvPr/>
        </p:nvSpPr>
        <p:spPr>
          <a:xfrm>
            <a:off x="1261226" y="2757648"/>
            <a:ext cx="6282574" cy="13056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1800" b="1" dirty="0">
                <a:solidFill>
                  <a:schemeClr val="accent2"/>
                </a:solidFill>
              </a:rPr>
              <a:t>Lion- och </a:t>
            </a:r>
            <a:r>
              <a:rPr lang="sv-SE" sz="1800" b="1" dirty="0" err="1">
                <a:solidFill>
                  <a:schemeClr val="accent2"/>
                </a:solidFill>
              </a:rPr>
              <a:t>leomedlemmar</a:t>
            </a:r>
            <a:endParaRPr lang="sv-SE" sz="1800" b="1" dirty="0">
              <a:solidFill>
                <a:schemeClr val="accent2"/>
              </a:solidFill>
            </a:endParaRPr>
          </a:p>
          <a:p>
            <a:r>
              <a:rPr lang="sv-SE" dirty="0">
                <a:solidFill>
                  <a:schemeClr val="accent2"/>
                </a:solidFill>
              </a:rPr>
              <a:t>Leoklubbar sponsras av lokala </a:t>
            </a:r>
            <a:r>
              <a:rPr lang="sv-SE" dirty="0" err="1">
                <a:solidFill>
                  <a:schemeClr val="accent2"/>
                </a:solidFill>
              </a:rPr>
              <a:t>lionklubbar</a:t>
            </a:r>
            <a:r>
              <a:rPr lang="sv-SE" dirty="0">
                <a:solidFill>
                  <a:schemeClr val="accent2"/>
                </a:solidFill>
              </a:rPr>
              <a:t> genom Lions International. Den sponsrande </a:t>
            </a:r>
            <a:r>
              <a:rPr lang="sv-SE" dirty="0" err="1">
                <a:solidFill>
                  <a:schemeClr val="accent2"/>
                </a:solidFill>
              </a:rPr>
              <a:t>lionklubben</a:t>
            </a:r>
            <a:r>
              <a:rPr lang="sv-SE" dirty="0">
                <a:solidFill>
                  <a:schemeClr val="accent2"/>
                </a:solidFill>
              </a:rPr>
              <a:t> kan hjälpa till med organisation, övervakning och vägledning av </a:t>
            </a:r>
            <a:r>
              <a:rPr lang="sv-SE" dirty="0" err="1">
                <a:solidFill>
                  <a:schemeClr val="accent2"/>
                </a:solidFill>
              </a:rPr>
              <a:t>leoklubben</a:t>
            </a:r>
            <a:r>
              <a:rPr lang="sv-SE" dirty="0">
                <a:solidFill>
                  <a:schemeClr val="accent2"/>
                </a:solidFill>
              </a:rPr>
              <a:t>. Leomedlemmar hjälper </a:t>
            </a:r>
            <a:r>
              <a:rPr lang="sv-SE" dirty="0" err="1">
                <a:solidFill>
                  <a:schemeClr val="accent2"/>
                </a:solidFill>
              </a:rPr>
              <a:t>lionklubbar</a:t>
            </a:r>
            <a:r>
              <a:rPr lang="sv-SE" dirty="0">
                <a:solidFill>
                  <a:schemeClr val="accent2"/>
                </a:solidFill>
              </a:rPr>
              <a:t> med kreativa idéer och fungerar som en partner inom hjälpinsatser. </a:t>
            </a:r>
          </a:p>
        </p:txBody>
      </p:sp>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p:nvPr/>
        </p:nvSpPr>
        <p:spPr>
          <a:xfrm>
            <a:off x="1332725" y="1151106"/>
            <a:ext cx="3633558" cy="94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sv-SE" sz="1800" b="1" i="0" strike="noStrike" cap="none">
                <a:solidFill>
                  <a:schemeClr val="accent2"/>
                </a:solidFill>
              </a:rPr>
              <a:t>Alpha leoklubbar</a:t>
            </a:r>
            <a:r>
              <a:rPr lang="sv-SE" sz="1800" b="0" i="0" strike="noStrike" cap="none">
                <a:solidFill>
                  <a:schemeClr val="accent2"/>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200"/>
              <a:buFont typeface="Arial"/>
              <a:buNone/>
            </a:pPr>
            <a:r>
              <a:rPr lang="sv-SE" b="0" i="0" u="none" strike="noStrike" cap="none">
                <a:solidFill>
                  <a:schemeClr val="accent2"/>
                </a:solidFill>
                <a:latin typeface="Arial"/>
                <a:ea typeface="Arial"/>
                <a:cs typeface="Arial"/>
                <a:sym typeface="Arial"/>
              </a:rPr>
              <a:t>12-18 år</a:t>
            </a:r>
          </a:p>
          <a:p>
            <a:pPr marL="0" marR="0" lvl="0" indent="0" algn="l" rtl="0">
              <a:lnSpc>
                <a:spcPct val="100000"/>
              </a:lnSpc>
              <a:spcBef>
                <a:spcPts val="0"/>
              </a:spcBef>
              <a:spcAft>
                <a:spcPts val="0"/>
              </a:spcAft>
              <a:buClr>
                <a:srgbClr val="000000"/>
              </a:buClr>
              <a:buSzPts val="1200"/>
              <a:buFont typeface="Arial"/>
              <a:buNone/>
            </a:pPr>
            <a:r>
              <a:rPr lang="sv-SE" b="0" i="0" u="none" strike="noStrike" cap="none">
                <a:solidFill>
                  <a:schemeClr val="accent2"/>
                </a:solidFill>
                <a:latin typeface="Arial"/>
                <a:ea typeface="Arial"/>
                <a:cs typeface="Arial"/>
                <a:sym typeface="Arial"/>
              </a:rPr>
              <a:t>Fokuserar på individuell och social utveckling bland tonåringar </a:t>
            </a:r>
          </a:p>
        </p:txBody>
      </p:sp>
      <p:sp>
        <p:nvSpPr>
          <p:cNvPr id="156" name="Google Shape;156;p24"/>
          <p:cNvSpPr txBox="1"/>
          <p:nvPr/>
        </p:nvSpPr>
        <p:spPr>
          <a:xfrm>
            <a:off x="2582533" y="2412628"/>
            <a:ext cx="3888892" cy="104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sv-SE" sz="1800" b="1" i="0" strike="noStrike" cap="none">
                <a:solidFill>
                  <a:schemeClr val="accent2"/>
                </a:solidFill>
              </a:rPr>
              <a:t>Omega leoklubbar </a:t>
            </a:r>
          </a:p>
          <a:p>
            <a:pPr marL="0" marR="0" lvl="0" indent="0" algn="l" rtl="0">
              <a:lnSpc>
                <a:spcPct val="100000"/>
              </a:lnSpc>
              <a:spcBef>
                <a:spcPts val="0"/>
              </a:spcBef>
              <a:spcAft>
                <a:spcPts val="0"/>
              </a:spcAft>
              <a:buClr>
                <a:srgbClr val="000000"/>
              </a:buClr>
              <a:buSzPts val="1200"/>
              <a:buFont typeface="Arial"/>
              <a:buNone/>
            </a:pPr>
            <a:r>
              <a:rPr lang="sv-SE" b="0" i="0" u="none" strike="noStrike" cap="none">
                <a:solidFill>
                  <a:schemeClr val="accent2"/>
                </a:solidFill>
                <a:latin typeface="Arial"/>
                <a:ea typeface="Arial"/>
                <a:cs typeface="Arial"/>
                <a:sym typeface="Arial"/>
              </a:rPr>
              <a:t>18-30 år</a:t>
            </a:r>
          </a:p>
          <a:p>
            <a:pPr marL="0" marR="0" lvl="0" indent="0" algn="l" rtl="0">
              <a:lnSpc>
                <a:spcPct val="100000"/>
              </a:lnSpc>
              <a:spcBef>
                <a:spcPts val="0"/>
              </a:spcBef>
              <a:spcAft>
                <a:spcPts val="0"/>
              </a:spcAft>
              <a:buClr>
                <a:srgbClr val="000000"/>
              </a:buClr>
              <a:buSzPts val="1200"/>
              <a:buFont typeface="Arial"/>
              <a:buNone/>
            </a:pPr>
            <a:r>
              <a:rPr lang="sv-SE" b="0" i="0" u="none" strike="noStrike" cap="none">
                <a:solidFill>
                  <a:schemeClr val="accent2"/>
                </a:solidFill>
                <a:latin typeface="Arial"/>
                <a:ea typeface="Arial"/>
                <a:cs typeface="Arial"/>
                <a:sym typeface="Arial"/>
              </a:rPr>
              <a:t>Fokuserar på personlig och yrkesmässig utveckling av unga vuxna</a:t>
            </a:r>
          </a:p>
        </p:txBody>
      </p:sp>
      <p:sp>
        <p:nvSpPr>
          <p:cNvPr id="158" name="Google Shape;158;p24"/>
          <p:cNvSpPr txBox="1"/>
          <p:nvPr/>
        </p:nvSpPr>
        <p:spPr>
          <a:xfrm>
            <a:off x="1186949" y="129625"/>
            <a:ext cx="5727197" cy="85420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600" b="1" dirty="0">
                <a:solidFill>
                  <a:schemeClr val="accent3"/>
                </a:solidFill>
              </a:rPr>
              <a:t>Vilka är </a:t>
            </a:r>
            <a:r>
              <a:rPr lang="sv-SE" sz="3600" b="1" dirty="0" err="1">
                <a:solidFill>
                  <a:schemeClr val="accent3"/>
                </a:solidFill>
              </a:rPr>
              <a:t>leomedlemmar</a:t>
            </a:r>
            <a:r>
              <a:rPr lang="sv-SE" sz="3600" b="1" dirty="0">
                <a:solidFill>
                  <a:schemeClr val="accent3"/>
                </a:solidFill>
              </a:rPr>
              <a:t>?</a:t>
            </a:r>
          </a:p>
        </p:txBody>
      </p:sp>
      <p:sp>
        <p:nvSpPr>
          <p:cNvPr id="160" name="Google Shape;160;p24"/>
          <p:cNvSpPr txBox="1"/>
          <p:nvPr/>
        </p:nvSpPr>
        <p:spPr>
          <a:xfrm>
            <a:off x="2582533" y="4023940"/>
            <a:ext cx="2181600" cy="611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2"/>
              </a:buClr>
              <a:buSzPts val="1400"/>
              <a:buChar char="●"/>
            </a:pPr>
            <a:r>
              <a:rPr lang="sv-SE">
                <a:solidFill>
                  <a:schemeClr val="accent2"/>
                </a:solidFill>
              </a:rPr>
              <a:t>Skolbaserad</a:t>
            </a:r>
          </a:p>
          <a:p>
            <a:pPr marL="457200" lvl="0" indent="-317500" algn="l" rtl="0">
              <a:spcBef>
                <a:spcPts val="0"/>
              </a:spcBef>
              <a:spcAft>
                <a:spcPts val="0"/>
              </a:spcAft>
              <a:buClr>
                <a:schemeClr val="accent2"/>
              </a:buClr>
              <a:buSzPts val="1400"/>
              <a:buChar char="●"/>
            </a:pPr>
            <a:r>
              <a:rPr lang="sv-SE">
                <a:solidFill>
                  <a:schemeClr val="accent2"/>
                </a:solidFill>
              </a:rPr>
              <a:t>Samhällsbaserad</a:t>
            </a:r>
          </a:p>
        </p:txBody>
      </p:sp>
      <p:sp>
        <p:nvSpPr>
          <p:cNvPr id="161" name="Google Shape;161;p24"/>
          <p:cNvSpPr txBox="1"/>
          <p:nvPr/>
        </p:nvSpPr>
        <p:spPr>
          <a:xfrm>
            <a:off x="2969100" y="3696559"/>
            <a:ext cx="1602900" cy="3975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v-SE" sz="1800" b="1">
                <a:solidFill>
                  <a:schemeClr val="accent2"/>
                </a:solidFill>
              </a:rPr>
              <a:t>Klubbtyper</a:t>
            </a:r>
          </a:p>
        </p:txBody>
      </p:sp>
      <p:pic>
        <p:nvPicPr>
          <p:cNvPr id="163" name="Google Shape;163;p24"/>
          <p:cNvPicPr preferRelativeResize="0"/>
          <p:nvPr/>
        </p:nvPicPr>
        <p:blipFill>
          <a:blip r:embed="rId3">
            <a:alphaModFix/>
          </a:blip>
          <a:stretch>
            <a:fillRect/>
          </a:stretch>
        </p:blipFill>
        <p:spPr>
          <a:xfrm>
            <a:off x="4868525" y="809285"/>
            <a:ext cx="1456500" cy="1456500"/>
          </a:xfrm>
          <a:prstGeom prst="rect">
            <a:avLst/>
          </a:prstGeom>
          <a:noFill/>
          <a:ln>
            <a:noFill/>
          </a:ln>
        </p:spPr>
      </p:pic>
      <p:pic>
        <p:nvPicPr>
          <p:cNvPr id="164" name="Google Shape;164;p24"/>
          <p:cNvPicPr preferRelativeResize="0"/>
          <p:nvPr/>
        </p:nvPicPr>
        <p:blipFill>
          <a:blip r:embed="rId4">
            <a:alphaModFix/>
          </a:blip>
          <a:stretch>
            <a:fillRect/>
          </a:stretch>
        </p:blipFill>
        <p:spPr>
          <a:xfrm>
            <a:off x="1113442" y="2240079"/>
            <a:ext cx="1456500" cy="1456480"/>
          </a:xfrm>
          <a:prstGeom prst="rect">
            <a:avLst/>
          </a:prstGeom>
          <a:noFill/>
          <a:ln>
            <a:noFill/>
          </a:ln>
        </p:spPr>
      </p:pic>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lang="en-GB"/>
          </a:p>
        </p:txBody>
      </p:sp>
    </p:spTree>
    <p:extLst>
      <p:ext uri="{BB962C8B-B14F-4D97-AF65-F5344CB8AC3E}">
        <p14:creationId xmlns:p14="http://schemas.microsoft.com/office/powerpoint/2010/main" val="280788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p:nvPr/>
        </p:nvSpPr>
        <p:spPr>
          <a:xfrm>
            <a:off x="0" y="2863508"/>
            <a:ext cx="9144000" cy="1524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23"/>
          <p:cNvSpPr/>
          <p:nvPr/>
        </p:nvSpPr>
        <p:spPr>
          <a:xfrm rot="-5400000">
            <a:off x="137747" y="1989909"/>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23"/>
          <p:cNvSpPr/>
          <p:nvPr/>
        </p:nvSpPr>
        <p:spPr>
          <a:xfrm rot="5400000">
            <a:off x="3974010" y="3061508"/>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23"/>
          <p:cNvSpPr/>
          <p:nvPr/>
        </p:nvSpPr>
        <p:spPr>
          <a:xfrm rot="-5400000">
            <a:off x="5284849" y="1989909"/>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23"/>
          <p:cNvSpPr txBox="1"/>
          <p:nvPr/>
        </p:nvSpPr>
        <p:spPr>
          <a:xfrm>
            <a:off x="353298" y="2372269"/>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sv-SE" sz="2000" b="1" i="0" u="none" strike="noStrike" cap="none">
                <a:solidFill>
                  <a:schemeClr val="lt1"/>
                </a:solidFill>
                <a:latin typeface="Arial"/>
                <a:ea typeface="Arial"/>
                <a:cs typeface="Arial"/>
                <a:sym typeface="Arial"/>
              </a:rPr>
              <a:t>1957</a:t>
            </a:r>
          </a:p>
        </p:txBody>
      </p:sp>
      <p:sp>
        <p:nvSpPr>
          <p:cNvPr id="137" name="Google Shape;137;p23"/>
          <p:cNvSpPr txBox="1"/>
          <p:nvPr/>
        </p:nvSpPr>
        <p:spPr>
          <a:xfrm>
            <a:off x="2607305"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sv-SE" sz="2000" b="1" i="0" u="none" strike="noStrike" cap="none">
                <a:solidFill>
                  <a:schemeClr val="lt1"/>
                </a:solidFill>
                <a:latin typeface="Arial"/>
                <a:ea typeface="Arial"/>
                <a:cs typeface="Arial"/>
                <a:sym typeface="Arial"/>
              </a:rPr>
              <a:t>2014</a:t>
            </a:r>
          </a:p>
        </p:txBody>
      </p:sp>
      <p:sp>
        <p:nvSpPr>
          <p:cNvPr id="138" name="Google Shape;138;p23"/>
          <p:cNvSpPr/>
          <p:nvPr/>
        </p:nvSpPr>
        <p:spPr>
          <a:xfrm rot="5400000">
            <a:off x="1324497" y="3061507"/>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9" name="Google Shape;139;p23"/>
          <p:cNvSpPr txBox="1"/>
          <p:nvPr/>
        </p:nvSpPr>
        <p:spPr>
          <a:xfrm>
            <a:off x="1525958" y="3117322"/>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sv-SE" sz="2000" b="1" i="0" u="none" strike="noStrike" cap="none">
                <a:solidFill>
                  <a:schemeClr val="lt1"/>
                </a:solidFill>
                <a:latin typeface="Arial"/>
                <a:ea typeface="Arial"/>
                <a:cs typeface="Arial"/>
                <a:sym typeface="Arial"/>
              </a:rPr>
              <a:t>1967</a:t>
            </a:r>
          </a:p>
        </p:txBody>
      </p:sp>
      <p:sp>
        <p:nvSpPr>
          <p:cNvPr id="140" name="Google Shape;140;p23"/>
          <p:cNvSpPr txBox="1"/>
          <p:nvPr/>
        </p:nvSpPr>
        <p:spPr>
          <a:xfrm>
            <a:off x="4189574"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sv-SE" sz="2000" b="1">
                <a:solidFill>
                  <a:schemeClr val="lt1"/>
                </a:solidFill>
              </a:rPr>
              <a:t>2016</a:t>
            </a:r>
          </a:p>
        </p:txBody>
      </p:sp>
      <p:sp>
        <p:nvSpPr>
          <p:cNvPr id="141" name="Google Shape;141;p23"/>
          <p:cNvSpPr txBox="1"/>
          <p:nvPr/>
        </p:nvSpPr>
        <p:spPr>
          <a:xfrm>
            <a:off x="5500400" y="2287308"/>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sv-SE" sz="2000" b="1">
                <a:solidFill>
                  <a:schemeClr val="lt1"/>
                </a:solidFill>
              </a:rPr>
              <a:t>2022</a:t>
            </a:r>
          </a:p>
        </p:txBody>
      </p:sp>
      <p:sp>
        <p:nvSpPr>
          <p:cNvPr id="142" name="Google Shape;142;p23"/>
          <p:cNvSpPr txBox="1"/>
          <p:nvPr/>
        </p:nvSpPr>
        <p:spPr>
          <a:xfrm>
            <a:off x="44171" y="3015908"/>
            <a:ext cx="1352698" cy="12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sv-SE" sz="1200" b="0" i="0" u="none" strike="noStrike" cap="none" dirty="0">
                <a:solidFill>
                  <a:srgbClr val="7F7F7F"/>
                </a:solidFill>
                <a:latin typeface="Arial"/>
                <a:ea typeface="Arial"/>
                <a:cs typeface="Arial"/>
                <a:sym typeface="Arial"/>
              </a:rPr>
              <a:t>Den 5 december 1957 bildades den första </a:t>
            </a:r>
            <a:r>
              <a:rPr lang="sv-SE" sz="1200" b="0" i="0" u="none" strike="noStrike" cap="none" dirty="0" err="1">
                <a:solidFill>
                  <a:srgbClr val="7F7F7F"/>
                </a:solidFill>
                <a:latin typeface="Arial"/>
                <a:ea typeface="Arial"/>
                <a:cs typeface="Arial"/>
                <a:sym typeface="Arial"/>
              </a:rPr>
              <a:t>leoklubben</a:t>
            </a:r>
            <a:r>
              <a:rPr lang="sv-SE" sz="1200" b="0" i="0" u="none" strike="noStrike" cap="none" dirty="0">
                <a:solidFill>
                  <a:srgbClr val="7F7F7F"/>
                </a:solidFill>
                <a:latin typeface="Arial"/>
                <a:ea typeface="Arial"/>
                <a:cs typeface="Arial"/>
                <a:sym typeface="Arial"/>
              </a:rPr>
              <a:t> i USA i delstaten Pennsylvania.</a:t>
            </a:r>
          </a:p>
        </p:txBody>
      </p:sp>
      <p:sp>
        <p:nvSpPr>
          <p:cNvPr id="143" name="Google Shape;143;p23"/>
          <p:cNvSpPr txBox="1"/>
          <p:nvPr/>
        </p:nvSpPr>
        <p:spPr>
          <a:xfrm>
            <a:off x="5192101" y="3015908"/>
            <a:ext cx="1484734" cy="836233"/>
          </a:xfrm>
          <a:prstGeom prst="rect">
            <a:avLst/>
          </a:prstGeom>
          <a:noFill/>
          <a:ln>
            <a:noFill/>
          </a:ln>
        </p:spPr>
        <p:txBody>
          <a:bodyPr spcFirstLastPara="1" wrap="square" lIns="91425" tIns="45700" rIns="91425" bIns="45700" anchor="t" anchorCtr="0">
            <a:noAutofit/>
          </a:bodyPr>
          <a:lstStyle/>
          <a:p>
            <a:pPr algn="ctr"/>
            <a:r>
              <a:rPr lang="sv-SE" sz="1200" dirty="0">
                <a:solidFill>
                  <a:srgbClr val="7F7F7F"/>
                </a:solidFill>
              </a:rPr>
              <a:t>Posterna Leo och Leo-Lion kontaktperson i distriktsrådet och guvernörsrådet startas.</a:t>
            </a:r>
          </a:p>
        </p:txBody>
      </p:sp>
      <p:sp>
        <p:nvSpPr>
          <p:cNvPr id="144" name="Google Shape;144;p23"/>
          <p:cNvSpPr txBox="1"/>
          <p:nvPr/>
        </p:nvSpPr>
        <p:spPr>
          <a:xfrm>
            <a:off x="3761617" y="1526323"/>
            <a:ext cx="1648800"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sv-SE" sz="1200" dirty="0">
                <a:solidFill>
                  <a:srgbClr val="7F7F7F"/>
                </a:solidFill>
              </a:rPr>
              <a:t>En särskild ungdomskommitté startas för att fastställa strategier för att engagera unga medlemmar.</a:t>
            </a:r>
            <a:r>
              <a:rPr lang="sv-SE" sz="1200" b="0" i="0" u="none" strike="noStrike" cap="none" dirty="0">
                <a:solidFill>
                  <a:srgbClr val="7F7F7F"/>
                </a:solidFill>
                <a:latin typeface="Arial"/>
                <a:ea typeface="Arial"/>
                <a:cs typeface="Arial"/>
                <a:sym typeface="Arial"/>
              </a:rPr>
              <a:t> </a:t>
            </a:r>
          </a:p>
        </p:txBody>
      </p:sp>
      <p:sp>
        <p:nvSpPr>
          <p:cNvPr id="145" name="Google Shape;145;p23"/>
          <p:cNvSpPr txBox="1"/>
          <p:nvPr/>
        </p:nvSpPr>
        <p:spPr>
          <a:xfrm>
            <a:off x="1080869" y="1828193"/>
            <a:ext cx="1711255" cy="8806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sv-SE" sz="1200" b="0" i="0" u="none" strike="noStrike" cap="none" dirty="0">
                <a:solidFill>
                  <a:srgbClr val="7F7F7F"/>
                </a:solidFill>
                <a:latin typeface="Arial"/>
                <a:ea typeface="Arial"/>
                <a:cs typeface="Arial"/>
                <a:sym typeface="Arial"/>
              </a:rPr>
              <a:t>Lions Clubs International </a:t>
            </a:r>
            <a:r>
              <a:rPr lang="sv-SE" sz="1200" dirty="0">
                <a:solidFill>
                  <a:srgbClr val="7F7F7F"/>
                </a:solidFill>
              </a:rPr>
              <a:t>antar</a:t>
            </a:r>
            <a:r>
              <a:rPr lang="sv-SE" sz="1200" b="0" i="0" u="none" strike="noStrike" cap="none" dirty="0">
                <a:solidFill>
                  <a:srgbClr val="7F7F7F"/>
                </a:solidFill>
                <a:latin typeface="Arial"/>
                <a:ea typeface="Arial"/>
                <a:cs typeface="Arial"/>
                <a:sym typeface="Arial"/>
              </a:rPr>
              <a:t> </a:t>
            </a:r>
            <a:r>
              <a:rPr lang="sv-SE" sz="1200" b="0" i="0" u="none" strike="noStrike" cap="none" dirty="0" err="1">
                <a:solidFill>
                  <a:srgbClr val="7F7F7F"/>
                </a:solidFill>
                <a:latin typeface="Arial"/>
                <a:ea typeface="Arial"/>
                <a:cs typeface="Arial"/>
                <a:sym typeface="Arial"/>
              </a:rPr>
              <a:t>leoklubbprogrammet</a:t>
            </a:r>
            <a:r>
              <a:rPr lang="sv-SE" sz="1200" b="0" i="0" u="none" strike="noStrike" cap="none" dirty="0">
                <a:solidFill>
                  <a:srgbClr val="7F7F7F"/>
                </a:solidFill>
                <a:latin typeface="Arial"/>
                <a:ea typeface="Arial"/>
                <a:cs typeface="Arial"/>
                <a:sym typeface="Arial"/>
              </a:rPr>
              <a:t> som ett officiellt program.</a:t>
            </a:r>
            <a:br>
              <a:rPr lang="sv-SE" sz="1200" b="0" i="0" u="none" strike="noStrike" cap="none" dirty="0">
                <a:solidFill>
                  <a:srgbClr val="7F7F7F"/>
                </a:solidFill>
                <a:latin typeface="Arial"/>
                <a:ea typeface="Arial"/>
                <a:cs typeface="Arial"/>
                <a:sym typeface="Arial"/>
              </a:rPr>
            </a:br>
            <a:endParaRPr lang="sv-SE" sz="1200" b="0" i="0" u="none" strike="noStrike" cap="none" dirty="0">
              <a:solidFill>
                <a:srgbClr val="7F7F7F"/>
              </a:solidFill>
              <a:latin typeface="Arial"/>
              <a:ea typeface="Arial"/>
              <a:cs typeface="Arial"/>
              <a:sym typeface="Arial"/>
            </a:endParaRPr>
          </a:p>
        </p:txBody>
      </p:sp>
      <p:sp>
        <p:nvSpPr>
          <p:cNvPr id="146" name="Google Shape;146;p23"/>
          <p:cNvSpPr/>
          <p:nvPr/>
        </p:nvSpPr>
        <p:spPr>
          <a:xfrm>
            <a:off x="0" y="0"/>
            <a:ext cx="1290300" cy="1105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3"/>
          <p:cNvSpPr txBox="1">
            <a:spLocks noGrp="1"/>
          </p:cNvSpPr>
          <p:nvPr>
            <p:ph type="title"/>
          </p:nvPr>
        </p:nvSpPr>
        <p:spPr>
          <a:xfrm>
            <a:off x="141780" y="386784"/>
            <a:ext cx="7361400" cy="7764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3C04A"/>
              </a:buClr>
              <a:buSzPts val="1400"/>
              <a:buFont typeface="Arial"/>
              <a:buNone/>
            </a:pPr>
            <a:r>
              <a:rPr lang="sv-SE" sz="3500" dirty="0">
                <a:solidFill>
                  <a:schemeClr val="accent3"/>
                </a:solidFill>
              </a:rPr>
              <a:t>Leoklubbprogrammets historia</a:t>
            </a:r>
          </a:p>
        </p:txBody>
      </p:sp>
      <p:sp>
        <p:nvSpPr>
          <p:cNvPr id="148" name="Google Shape;148;p23"/>
          <p:cNvSpPr/>
          <p:nvPr/>
        </p:nvSpPr>
        <p:spPr>
          <a:xfrm rot="-5400000">
            <a:off x="2547124" y="1989559"/>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23"/>
          <p:cNvSpPr txBox="1"/>
          <p:nvPr/>
        </p:nvSpPr>
        <p:spPr>
          <a:xfrm>
            <a:off x="2764387" y="2302369"/>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sv-SE" sz="2000" b="1">
                <a:solidFill>
                  <a:schemeClr val="lt1"/>
                </a:solidFill>
              </a:rPr>
              <a:t>2008</a:t>
            </a:r>
          </a:p>
        </p:txBody>
      </p:sp>
      <p:sp>
        <p:nvSpPr>
          <p:cNvPr id="150" name="Google Shape;150;p23"/>
          <p:cNvSpPr txBox="1"/>
          <p:nvPr/>
        </p:nvSpPr>
        <p:spPr>
          <a:xfrm>
            <a:off x="2359279" y="3063336"/>
            <a:ext cx="1648800"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sv-SE" sz="1100" dirty="0">
                <a:solidFill>
                  <a:srgbClr val="7F7F7F"/>
                </a:solidFill>
              </a:rPr>
              <a:t>Åldersgrupper för Alfa och Omega Leo bestäms. Leo-logotypen uppdateras.</a:t>
            </a:r>
            <a:br>
              <a:rPr lang="sv-SE" sz="1100" dirty="0">
                <a:solidFill>
                  <a:srgbClr val="7F7F7F"/>
                </a:solidFill>
              </a:rPr>
            </a:br>
            <a:br>
              <a:rPr lang="sv-SE" sz="1100" dirty="0">
                <a:solidFill>
                  <a:srgbClr val="7F7F7F"/>
                </a:solidFill>
              </a:rPr>
            </a:br>
            <a:r>
              <a:rPr lang="sv-SE" sz="1100" dirty="0">
                <a:solidFill>
                  <a:srgbClr val="7F7F7F"/>
                </a:solidFill>
              </a:rPr>
              <a:t>Leoklubbprogrammets rådgivande kommitté godkänns. De första deltagarna börjar under verksamhetsåret </a:t>
            </a:r>
            <a:br>
              <a:rPr lang="sv-SE" sz="1100" dirty="0">
                <a:solidFill>
                  <a:srgbClr val="7F7F7F"/>
                </a:solidFill>
              </a:rPr>
            </a:br>
            <a:r>
              <a:rPr lang="sv-SE" sz="1100" dirty="0">
                <a:solidFill>
                  <a:srgbClr val="7F7F7F"/>
                </a:solidFill>
              </a:rPr>
              <a:t>2009-2010.</a:t>
            </a:r>
          </a:p>
        </p:txBody>
      </p:sp>
      <p:sp>
        <p:nvSpPr>
          <p:cNvPr id="2" name="Google Shape;148;p23">
            <a:extLst>
              <a:ext uri="{FF2B5EF4-FFF2-40B4-BE49-F238E27FC236}">
                <a16:creationId xmlns:a16="http://schemas.microsoft.com/office/drawing/2014/main" id="{9809C423-80C0-B3F3-92CA-A7D4A15EF98D}"/>
              </a:ext>
            </a:extLst>
          </p:cNvPr>
          <p:cNvSpPr/>
          <p:nvPr/>
        </p:nvSpPr>
        <p:spPr>
          <a:xfrm rot="5400000">
            <a:off x="6642766" y="3061508"/>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 name="Google Shape;149;p23">
            <a:extLst>
              <a:ext uri="{FF2B5EF4-FFF2-40B4-BE49-F238E27FC236}">
                <a16:creationId xmlns:a16="http://schemas.microsoft.com/office/drawing/2014/main" id="{29971A99-93D5-E306-F271-53110EFE257A}"/>
              </a:ext>
            </a:extLst>
          </p:cNvPr>
          <p:cNvSpPr txBox="1"/>
          <p:nvPr/>
        </p:nvSpPr>
        <p:spPr>
          <a:xfrm>
            <a:off x="6858316" y="3131276"/>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sv-SE" sz="2000" b="1">
                <a:solidFill>
                  <a:schemeClr val="lt1"/>
                </a:solidFill>
              </a:rPr>
              <a:t>2023</a:t>
            </a:r>
          </a:p>
        </p:txBody>
      </p:sp>
      <p:sp>
        <p:nvSpPr>
          <p:cNvPr id="4" name="Google Shape;150;p23">
            <a:extLst>
              <a:ext uri="{FF2B5EF4-FFF2-40B4-BE49-F238E27FC236}">
                <a16:creationId xmlns:a16="http://schemas.microsoft.com/office/drawing/2014/main" id="{53D853F8-4712-3B97-92E2-1EC96C9F40CF}"/>
              </a:ext>
            </a:extLst>
          </p:cNvPr>
          <p:cNvSpPr txBox="1"/>
          <p:nvPr/>
        </p:nvSpPr>
        <p:spPr>
          <a:xfrm>
            <a:off x="6589843" y="1891792"/>
            <a:ext cx="1061373"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sv-SE" sz="1200" b="0" i="0" u="none" strike="noStrike" cap="none" dirty="0">
                <a:solidFill>
                  <a:srgbClr val="7F7F7F"/>
                </a:solidFill>
                <a:latin typeface="Arial"/>
                <a:ea typeface="Arial"/>
                <a:cs typeface="Arial"/>
                <a:sym typeface="Arial"/>
              </a:rPr>
              <a:t>Leo eller </a:t>
            </a:r>
          </a:p>
          <a:p>
            <a:pPr marL="0" marR="0" lvl="0" indent="0" algn="ctr" rtl="0">
              <a:lnSpc>
                <a:spcPct val="100000"/>
              </a:lnSpc>
              <a:spcBef>
                <a:spcPts val="0"/>
              </a:spcBef>
              <a:spcAft>
                <a:spcPts val="0"/>
              </a:spcAft>
              <a:buClr>
                <a:srgbClr val="000000"/>
              </a:buClr>
              <a:buSzPts val="1200"/>
              <a:buFont typeface="Arial"/>
              <a:buNone/>
            </a:pPr>
            <a:r>
              <a:rPr lang="sv-SE" sz="1200" b="0" i="0" u="none" strike="noStrike" cap="none" dirty="0">
                <a:solidFill>
                  <a:srgbClr val="7F7F7F"/>
                </a:solidFill>
                <a:latin typeface="Arial"/>
                <a:ea typeface="Arial"/>
                <a:cs typeface="Arial"/>
                <a:sym typeface="Arial"/>
              </a:rPr>
              <a:t>Leo-Lion representant vid</a:t>
            </a:r>
            <a:r>
              <a:rPr lang="sv-SE" sz="1200" dirty="0">
                <a:solidFill>
                  <a:srgbClr val="7F7F7F"/>
                </a:solidFill>
              </a:rPr>
              <a:t> FN startas.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15032" y="4303630"/>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5456321" cy="1259479"/>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sv-SE" sz="4500" dirty="0">
                <a:latin typeface="Arial"/>
                <a:cs typeface="Arial"/>
              </a:rPr>
              <a:t>Vad innebär det</a:t>
            </a:r>
            <a:br>
              <a:rPr lang="sv-SE" sz="4500" dirty="0">
                <a:latin typeface="Arial"/>
                <a:cs typeface="Arial"/>
              </a:rPr>
            </a:br>
            <a:r>
              <a:rPr lang="sv-SE" sz="4500" dirty="0">
                <a:latin typeface="Arial"/>
                <a:cs typeface="Arial"/>
              </a:rPr>
              <a:t>att vara en Leo?</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7</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388989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8</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585421" y="429598"/>
            <a:ext cx="6941333" cy="4370947"/>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2400">
                <a:solidFill>
                  <a:srgbClr val="55565A"/>
                </a:solidFill>
                <a:latin typeface="Arial"/>
                <a:cs typeface="Arial"/>
              </a:rPr>
              <a:t>Det finns många sätt som människor kan ge tillbaka till sitt samhälle – </a:t>
            </a:r>
            <a:r>
              <a:rPr lang="sv-SE" sz="2400">
                <a:solidFill>
                  <a:srgbClr val="00B050"/>
                </a:solidFill>
                <a:latin typeface="Arial"/>
                <a:cs typeface="Arial"/>
              </a:rPr>
              <a:t>varför som Leos?</a:t>
            </a:r>
          </a:p>
          <a:p>
            <a:endParaRPr lang="en-US" sz="2400" dirty="0">
              <a:solidFill>
                <a:srgbClr val="55565A"/>
              </a:solidFill>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sv-SE" sz="2400" b="0">
                <a:solidFill>
                  <a:srgbClr val="55565A"/>
                </a:solidFill>
                <a:latin typeface="Arial"/>
                <a:cs typeface="Arial"/>
              </a:rPr>
              <a:t>Hjälpa samhället lokalt och globalt</a:t>
            </a:r>
          </a:p>
          <a:p>
            <a:pPr marL="342900" indent="-342900">
              <a:lnSpc>
                <a:spcPct val="100000"/>
              </a:lnSpc>
              <a:buFont typeface="Arial" panose="020B0604020202020204" pitchFamily="34" charset="0"/>
              <a:buChar char="•"/>
            </a:pPr>
            <a:r>
              <a:rPr lang="sv-SE" sz="2400" b="0">
                <a:solidFill>
                  <a:srgbClr val="55565A"/>
                </a:solidFill>
                <a:latin typeface="Arial" panose="020B0604020202020204" pitchFamily="34" charset="0"/>
                <a:cs typeface="Arial" panose="020B0604020202020204" pitchFamily="34" charset="0"/>
              </a:rPr>
              <a:t>Växa som individ och ledare</a:t>
            </a:r>
          </a:p>
          <a:p>
            <a:pPr marL="342900" indent="-342900">
              <a:lnSpc>
                <a:spcPct val="100000"/>
              </a:lnSpc>
              <a:buFont typeface="Arial" panose="020B0604020202020204" pitchFamily="34" charset="0"/>
              <a:buChar char="•"/>
            </a:pPr>
            <a:r>
              <a:rPr lang="sv-SE" sz="2400" b="0">
                <a:solidFill>
                  <a:srgbClr val="55565A"/>
                </a:solidFill>
                <a:latin typeface="Arial" panose="020B0604020202020204" pitchFamily="34" charset="0"/>
                <a:cs typeface="Arial" panose="020B0604020202020204" pitchFamily="34" charset="0"/>
              </a:rPr>
              <a:t>Utveckla viktiga livskunskaper och ledarskapsförmåga</a:t>
            </a:r>
          </a:p>
          <a:p>
            <a:pPr marL="342900" indent="-342900">
              <a:lnSpc>
                <a:spcPct val="100000"/>
              </a:lnSpc>
              <a:buFont typeface="Arial" panose="020B0604020202020204" pitchFamily="34" charset="0"/>
              <a:buChar char="•"/>
            </a:pPr>
            <a:r>
              <a:rPr lang="sv-SE" sz="2400" b="0">
                <a:solidFill>
                  <a:srgbClr val="55565A"/>
                </a:solidFill>
                <a:latin typeface="Arial" panose="020B0604020202020204" pitchFamily="34" charset="0"/>
                <a:cs typeface="Arial" panose="020B0604020202020204" pitchFamily="34" charset="0"/>
              </a:rPr>
              <a:t>Skapa livslånga kontakter med likasinnade individer</a:t>
            </a:r>
          </a:p>
          <a:p>
            <a:pPr marL="342900" indent="-342900">
              <a:lnSpc>
                <a:spcPct val="100000"/>
              </a:lnSpc>
              <a:buFont typeface="Arial" panose="020B0604020202020204" pitchFamily="34" charset="0"/>
              <a:buChar char="•"/>
            </a:pPr>
            <a:r>
              <a:rPr lang="sv-SE" sz="2400" b="0">
                <a:solidFill>
                  <a:srgbClr val="55565A"/>
                </a:solidFill>
                <a:latin typeface="Arial" panose="020B0604020202020204" pitchFamily="34" charset="0"/>
                <a:cs typeface="Arial" panose="020B0604020202020204" pitchFamily="34" charset="0"/>
              </a:rPr>
              <a:t>Möjligheter att bilda nätverk</a:t>
            </a:r>
          </a:p>
        </p:txBody>
      </p:sp>
    </p:spTree>
    <p:extLst>
      <p:ext uri="{BB962C8B-B14F-4D97-AF65-F5344CB8AC3E}">
        <p14:creationId xmlns:p14="http://schemas.microsoft.com/office/powerpoint/2010/main" val="162894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6471432"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sv-SE" sz="4500"/>
              <a:t>Varför starta en leoklubb?</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9</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1598719892"/>
      </p:ext>
    </p:extLst>
  </p:cSld>
  <p:clrMapOvr>
    <a:masterClrMapping/>
  </p:clrMapOvr>
</p:sld>
</file>

<file path=ppt/theme/theme1.xml><?xml version="1.0" encoding="utf-8"?>
<a:theme xmlns:a="http://schemas.openxmlformats.org/drawingml/2006/main" name="Office Theme">
  <a:themeElements>
    <a:clrScheme name="Leo">
      <a:dk1>
        <a:srgbClr val="000000"/>
      </a:dk1>
      <a:lt1>
        <a:srgbClr val="FFFFFF"/>
      </a:lt1>
      <a:dk2>
        <a:srgbClr val="55565A"/>
      </a:dk2>
      <a:lt2>
        <a:srgbClr val="E7E6E6"/>
      </a:lt2>
      <a:accent1>
        <a:srgbClr val="407CCA"/>
      </a:accent1>
      <a:accent2>
        <a:srgbClr val="55565A"/>
      </a:accent2>
      <a:accent3>
        <a:srgbClr val="00AC69"/>
      </a:accent3>
      <a:accent4>
        <a:srgbClr val="EBB700"/>
      </a:accent4>
      <a:accent5>
        <a:srgbClr val="5B9BD5"/>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1112</Words>
  <Application>Microsoft Office PowerPoint</Application>
  <PresentationFormat>On-screen Show (16:9)</PresentationFormat>
  <Paragraphs>125</Paragraphs>
  <Slides>15</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HelveticaNeue-Light</vt:lpstr>
      <vt:lpstr>HelveticaNeue-Medium</vt:lpstr>
      <vt:lpstr>WordVisi_MSFontService</vt:lpstr>
      <vt:lpstr>Office Theme</vt:lpstr>
      <vt:lpstr>PowerPoint Presentation</vt:lpstr>
      <vt:lpstr>PowerPoint Presentation</vt:lpstr>
      <vt:lpstr>PowerPoint Presentation</vt:lpstr>
      <vt:lpstr>PowerPoint Presentation</vt:lpstr>
      <vt:lpstr>PowerPoint Presentation</vt:lpstr>
      <vt:lpstr>Leoklubbprogrammets historia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Christensen, Ashley</dc:creator>
  <cp:lastModifiedBy>Christensen, Ashley</cp:lastModifiedBy>
  <cp:revision>80</cp:revision>
  <dcterms:modified xsi:type="dcterms:W3CDTF">2023-09-06T15:36:12Z</dcterms:modified>
</cp:coreProperties>
</file>