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7"/>
  </p:notesMasterIdLst>
  <p:sldIdLst>
    <p:sldId id="1137" r:id="rId2"/>
    <p:sldId id="259" r:id="rId3"/>
    <p:sldId id="1114" r:id="rId4"/>
    <p:sldId id="261" r:id="rId5"/>
    <p:sldId id="1156" r:id="rId6"/>
    <p:sldId id="260" r:id="rId7"/>
    <p:sldId id="1151" r:id="rId8"/>
    <p:sldId id="1142" r:id="rId9"/>
    <p:sldId id="1152" r:id="rId10"/>
    <p:sldId id="1153" r:id="rId11"/>
    <p:sldId id="1154" r:id="rId12"/>
    <p:sldId id="1155" r:id="rId13"/>
    <p:sldId id="1157" r:id="rId14"/>
    <p:sldId id="1150" r:id="rId15"/>
    <p:sldId id="114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C2A72-4192-4F17-B2F2-BBC09C95A275}" v="55" dt="2023-04-14T21:37:43.508"/>
    <p1510:client id="{18DE39AF-1D60-42F3-B1CD-8D553104D35D}" v="2" dt="2023-04-17T15:50:35.776"/>
    <p1510:client id="{5944BDE1-D02D-4042-ADB2-90813A784DC6}" v="36" dt="2023-06-14T22:04:52.846"/>
    <p1510:client id="{7A530A79-942B-4863-8010-101673DD60DB}" v="3" dt="2023-04-17T16:04:57.497"/>
    <p1510:client id="{964FE9DE-AB07-4123-8491-C248CEF52F38}" v="29" dt="2023-04-21T18:34:06.690"/>
    <p1510:client id="{E8DA8AB6-29AB-4E2B-ACBA-390B98253AF0}" v="2" dt="2023-04-14T20:04:10.182"/>
  </p1510:revLst>
</p1510:revInfo>
</file>

<file path=ppt/tableStyles.xml><?xml version="1.0" encoding="utf-8"?>
<a:tblStyleLst xmlns:a="http://schemas.openxmlformats.org/drawingml/2006/main" def="{16A299CF-C680-4D44-A448-CC42B6D110BA}">
  <a:tblStyle styleId="{16A299CF-C680-4D44-A448-CC42B6D110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89" autoAdjust="0"/>
  </p:normalViewPr>
  <p:slideViewPr>
    <p:cSldViewPr snapToGrid="0">
      <p:cViewPr varScale="1">
        <p:scale>
          <a:sx n="93" d="100"/>
          <a:sy n="93" d="100"/>
        </p:scale>
        <p:origin x="5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2.webdamdb.com/md_ADuBithghMt7.jpg.pdf?v=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e714f982d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e714f982d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>
                <a:solidFill>
                  <a:schemeClr val="accent2"/>
                </a:solidFill>
              </a:rPr>
              <a:t>Estabelecido no ano de 1957, o Programa de Leo Clubes oferece aos jovens oportunidades de desenvolvimento pessoal, treinamento de liderança e serviços comunitários. O programa visa incentivar jovens entre 12 e 30 anos a se envolverem ativamente em projetos de serviço comunitário e causar um impacto positivo nas respectivas comunidades.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81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Font typeface="+mj-lt"/>
              <a:buAutoNum type="arabicPeriod"/>
            </a:pPr>
            <a:r>
              <a:rPr lang="pt-BR" sz="1800" dirty="0">
                <a:latin typeface="Calibri"/>
                <a:cs typeface="Calibri"/>
              </a:rPr>
              <a:t>Os Leo clubes são patrocinados por um Lions clube, então o Lions clube primeiro precisa decidir se deseja iniciar um Leo clube. </a:t>
            </a:r>
          </a:p>
          <a:p>
            <a:pPr fontAlgn="base">
              <a:buFont typeface="+mj-lt"/>
              <a:buAutoNum type="arabicPeriod"/>
            </a:pPr>
            <a:r>
              <a:rPr lang="pt-BR" sz="1800" dirty="0">
                <a:latin typeface="Calibri"/>
                <a:cs typeface="Calibri"/>
              </a:rPr>
              <a:t>Definir o Conselheiro de Leo clube – alguém que queira trabalhar com jovens e ajudá-los a crescer como líderes; precisa participar de todas as reuniões e apoiar o grupo</a:t>
            </a:r>
          </a:p>
          <a:p>
            <a:pPr algn="l">
              <a:buAutoNum type="arabicPeriod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Determinar a estrutura – Alfa ou Ômega, escolar ou comunitário </a:t>
            </a:r>
          </a:p>
          <a:p>
            <a:pPr algn="l" rtl="0" fontAlgn="base">
              <a:buFont typeface="+mj-lt"/>
              <a:buAutoNum type="arabicPeriod"/>
            </a:pPr>
            <a:r>
              <a:rPr lang="pt-BR" b="0" i="0" dirty="0">
                <a:solidFill>
                  <a:srgbClr val="000000"/>
                </a:solidFill>
                <a:effectLst/>
              </a:rPr>
              <a:t>Identificar Leos em potencial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HelveticaNeue-Light"/>
              </a:rPr>
              <a:t>- Obter os nomes de Leos em potencial em escolas, igrejas, grupos de jovens, amigos e parentes.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Convidar associados em potencial para uma reunião informativa ou atividade de serviço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Realizar uma reunião de formação de clube</a:t>
            </a:r>
            <a:r>
              <a:rPr lang="pt-BR" i="0" dirty="0">
                <a:effectLst/>
              </a:rPr>
              <a:t> - Organize uma reunião de formação de Leo clube para eleger os dirigentes do Leo clube, discutir possíveis projetos, aceitar o </a:t>
            </a:r>
            <a:r>
              <a:rPr lang="pt-BR" b="1" i="0" u="none" strike="noStrike" dirty="0">
                <a:solidFill>
                  <a:srgbClr val="0A3DAB"/>
                </a:solidFill>
                <a:effectLst/>
                <a:latin typeface="HelveticaNeue-Medium"/>
                <a:hlinkClick r:id="rId3"/>
              </a:rPr>
              <a:t>Estatuto e Regulamentos de Leo Clube</a:t>
            </a:r>
            <a:r>
              <a:rPr lang="pt-BR" i="0" dirty="0">
                <a:effectLst/>
              </a:rPr>
              <a:t> e determinar o local e horário para as reuniões do clube.</a:t>
            </a:r>
          </a:p>
          <a:p>
            <a:pPr fontAlgn="base">
              <a:buFont typeface="+mj-lt"/>
              <a:buAutoNum type="arabicPeriod" startAt="5"/>
            </a:pPr>
            <a:r>
              <a:rPr lang="pt-BR" sz="1800" dirty="0">
                <a:latin typeface="Calibri"/>
                <a:cs typeface="Calibri"/>
              </a:rPr>
              <a:t>Preencher a documentação necessária - Pode-se encomendar os kits organizacionais de LCI para apoiar a formação de um novo clube.  Você também pode encontrar inscrições de associados e formulários organizacionais no site. </a:t>
            </a:r>
          </a:p>
          <a:p>
            <a:pPr algn="l" rtl="0" fontAlgn="base">
              <a:buFont typeface="+mj-lt"/>
              <a:buAutoNum type="arabicPeriod" startAt="6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Planejar uma cerimônia de inauguração </a:t>
            </a:r>
          </a:p>
          <a:p>
            <a:pPr algn="l" rtl="0" fontAlgn="base">
              <a:buFont typeface="+mj-lt"/>
              <a:buAutoNum type="arabicPeriod" startAt="6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Obrigações financeiras</a:t>
            </a:r>
          </a:p>
        </p:txBody>
      </p:sp>
    </p:spTree>
    <p:extLst>
      <p:ext uri="{BB962C8B-B14F-4D97-AF65-F5344CB8AC3E}">
        <p14:creationId xmlns:p14="http://schemas.microsoft.com/office/powerpoint/2010/main" val="238297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 rtl="0" fontAlgn="base">
              <a:buFont typeface="+mj-lt"/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278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pt-BR"/>
              <a:t>Este vídeo é de Leos reais de todo o mundo compartilhando suas experiências como Leos</a:t>
            </a:r>
          </a:p>
        </p:txBody>
      </p:sp>
    </p:spTree>
    <p:extLst>
      <p:ext uri="{BB962C8B-B14F-4D97-AF65-F5344CB8AC3E}">
        <p14:creationId xmlns:p14="http://schemas.microsoft.com/office/powerpoint/2010/main" val="178001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 Leo clubes abrigam os associados mais jovens de Lions Clubs International cujas percepções e ações são inestimáveis para promover a missão de Lions Clubs International. </a:t>
            </a:r>
          </a:p>
        </p:txBody>
      </p:sp>
    </p:spTree>
    <p:extLst>
      <p:ext uri="{BB962C8B-B14F-4D97-AF65-F5344CB8AC3E}">
        <p14:creationId xmlns:p14="http://schemas.microsoft.com/office/powerpoint/2010/main" val="316554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714f982d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/>
              <a:t>Os Leos para jovens de 12 a 30 anos de idade. Os Leo clubes são patrocinados pelos Lions clubes locais através de Lions Clubs International, a maior organização de serviços comunitários do mundo, com 1,4 milhão de associados em todo o globo. O Programa de Leo Clubes está em pleno vigor há mais de 65 anos, e agora existem mais de 7.800 Leo clubes em todo o mundo. </a:t>
            </a:r>
          </a:p>
        </p:txBody>
      </p:sp>
      <p:sp>
        <p:nvSpPr>
          <p:cNvPr id="153" name="Google Shape;153;g7e714f982d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714f982d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00"/>
              <a:t>Os Leos são jovens que querem retribuir às suas comunidades e servir ao próximo. </a:t>
            </a:r>
          </a:p>
        </p:txBody>
      </p:sp>
      <p:sp>
        <p:nvSpPr>
          <p:cNvPr id="153" name="Google Shape;153;g7e714f982d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3838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pt-BR"/>
              <a:t>Por que um jovem entre 12 e 30 anos desejaria se associar ao programa de Leo clubes? </a:t>
            </a:r>
          </a:p>
        </p:txBody>
      </p:sp>
    </p:spTree>
    <p:extLst>
      <p:ext uri="{BB962C8B-B14F-4D97-AF65-F5344CB8AC3E}">
        <p14:creationId xmlns:p14="http://schemas.microsoft.com/office/powerpoint/2010/main" val="250239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 rtl="0" fontAlgn="base">
              <a:buFont typeface="Arial" panose="020B0604020202020204" pitchFamily="34" charset="0"/>
              <a:buNone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Há muitas maneiras pelas quais as pessoas podem retribuir à comunidade, mas ser Leo é muito mais do que apenas servir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decisão de iniciar um Leo clube o ajudará a crescer como indivíduo e como líder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Encontrar o seu propósito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Iniciar um Leo clube pode lhe trazer aos Leos (e a você) um mundo de oportunidades, desde o desenvolvimento de habilidades essenciais para a vida e fazer mudanças na sua comunidade, até a criação de conexões para a vida toda com pessoas que pensam da mesma forma. </a:t>
            </a:r>
          </a:p>
          <a:p>
            <a:pPr marL="457200" marR="0" lvl="0" indent="-317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Habilidades de liderança – treinamentos de liderança, cargos oficiais, planejamento de eventos/projetos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Citação: Durante meu tempo como Leo, pegamos nossas ideias e as transformamos em realidade. As pessoas respeitam isso.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 Leos se surpreenderam com o quão agradável o ato de servir pode ser. Um associado Leo declarou: “Isso foi serviço? Eu teria ajudado mesmo que não fosse tão divertido”. - </a:t>
            </a:r>
            <a:r>
              <a:rPr lang="pt-B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Cutler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Black Leo Clube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Networking e formação de equipes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Serviços </a:t>
            </a:r>
          </a:p>
        </p:txBody>
      </p:sp>
    </p:spTree>
    <p:extLst>
      <p:ext uri="{BB962C8B-B14F-4D97-AF65-F5344CB8AC3E}">
        <p14:creationId xmlns:p14="http://schemas.microsoft.com/office/powerpoint/2010/main" val="263374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pt-BR"/>
              <a:t>Por que o seu Lions clube deve fundar um Leo clube? </a:t>
            </a:r>
            <a:r>
              <a:rPr lang="pt-BR" b="0" i="0">
                <a:solidFill>
                  <a:srgbClr val="000000"/>
                </a:solidFill>
                <a:effectLst/>
                <a:latin typeface="WordVisi_MSFontService"/>
              </a:rPr>
              <a:t>O que os Leões ganham ao iniciar um Leo clube?</a:t>
            </a:r>
          </a:p>
        </p:txBody>
      </p:sp>
    </p:spTree>
    <p:extLst>
      <p:ext uri="{BB962C8B-B14F-4D97-AF65-F5344CB8AC3E}">
        <p14:creationId xmlns:p14="http://schemas.microsoft.com/office/powerpoint/2010/main" val="397138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Quando um Leo clube é iniciado, os Leos e Conselheiros de Leo clubes entram para uma família global de jovens que tornam o mundo um lugar melhor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Patrocinar um Leo clube proporciona aos Leões a oportunidade de orientar e empoderar jovens líderes e promover o compromisso de serviço comunitário, enquanto incentiva os associados a permanecerem envolvidos!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 líderes de hoje constroem o mundo de amanhã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organização de Leo clubes oferece aos Leões a oportunidade de interagir com os jovens da sua comunidade. Os Leos compartilham sua paixão e investem no trabalho dos Lions clubes. Reconhecer os Leos como associados em potencial é uma maneira eficaz de garantir o futuro dos Leões na comunidade.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Leo Clube de KIU [Gotas de Esperança]: A importante orientação dos Leões preparou o caminho para identificar o que os Leos podem fazer pela sociedade e como melhorar as práticas de liderança.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Networking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Habilidades de liderança – liderança de jovens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Investir nos jovens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Aprender com os jovens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Atrair associados mais jovens e os familiares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t-B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Ajudar ainda mais a comunidade </a:t>
            </a:r>
          </a:p>
        </p:txBody>
      </p:sp>
    </p:spTree>
    <p:extLst>
      <p:ext uri="{BB962C8B-B14F-4D97-AF65-F5344CB8AC3E}">
        <p14:creationId xmlns:p14="http://schemas.microsoft.com/office/powerpoint/2010/main" val="391857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3325100" y="1340075"/>
            <a:ext cx="2650200" cy="16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3454075" y="2909450"/>
            <a:ext cx="245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- BLANK">
  <p:cSld name="MASTER SLIDE - BLANK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5">
            <a:alphaModFix/>
          </a:blip>
          <a:srcRect l="20139" t="17140" r="42976" b="40534"/>
          <a:stretch/>
        </p:blipFill>
        <p:spPr>
          <a:xfrm>
            <a:off x="6142535" y="-2"/>
            <a:ext cx="3001464" cy="516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090" y="59138"/>
            <a:ext cx="1259479" cy="125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7">
            <a:alphaModFix/>
          </a:blip>
          <a:srcRect l="15744" b="4900"/>
          <a:stretch/>
        </p:blipFill>
        <p:spPr>
          <a:xfrm>
            <a:off x="-1" y="3907181"/>
            <a:ext cx="743919" cy="125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90857" y="262153"/>
            <a:ext cx="1819275" cy="350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652868" y="4800545"/>
            <a:ext cx="491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onsclubs.org/pt/v2/resource/download/120142828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lionsclubs.org/pt/resources-for-members/resource-center/leo-club-adviso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onsclubs.org/pt/resources-for-members/resource-center/start-a-leo-club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myapps.lionsclubs.org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lionsclubs.org/pt/resources-for-members/resource-center/leo-club-leadershi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HxfYUNFzlY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F9008-759B-BF4A-A397-55EB3B46A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0" t="17140" r="42977" b="40535"/>
          <a:stretch/>
        </p:blipFill>
        <p:spPr>
          <a:xfrm>
            <a:off x="6142534" y="-2"/>
            <a:ext cx="3001466" cy="5166661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8520BA-3857-4F45-9F89-B8892B3B592C}"/>
              </a:ext>
            </a:extLst>
          </p:cNvPr>
          <p:cNvSpPr txBox="1">
            <a:spLocks/>
          </p:cNvSpPr>
          <p:nvPr/>
        </p:nvSpPr>
        <p:spPr>
          <a:xfrm>
            <a:off x="1717427" y="2256365"/>
            <a:ext cx="6922477" cy="82841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pt-BR" sz="4300" dirty="0">
                <a:solidFill>
                  <a:srgbClr val="55565A"/>
                </a:solidFill>
              </a:rPr>
              <a:t>Começar um Leo clube</a:t>
            </a: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75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04425"/>
            <a:ext cx="1932295" cy="1932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0C187D-881A-124B-AD8C-8CCB536CC5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90857" y="262153"/>
            <a:ext cx="1819275" cy="35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7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436557" y="567886"/>
            <a:ext cx="7511505" cy="437094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 seu Lions clube deve iniciar um </a:t>
            </a:r>
            <a:r>
              <a:rPr lang="pt-B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 clube</a:t>
            </a:r>
            <a:r>
              <a:rPr lang="pt-BR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/>
                <a:cs typeface="Arial"/>
              </a:rPr>
              <a:t>Aumentar a família Leonística global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e empoderar jovens líderes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o compromisso com o serviço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/>
                <a:cs typeface="Arial"/>
              </a:rPr>
              <a:t>Atrair associados mais jovens e suas famílias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Motivar e inspirar os associados Leões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/>
                <a:cs typeface="Arial"/>
              </a:rPr>
              <a:t>Ganhar parceiros para servir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/>
                <a:cs typeface="Arial"/>
              </a:rPr>
              <a:t>Desenvolver futuros Leões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-7516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7343790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pt-BR" sz="4500"/>
              <a:t>Como faço para iniciar um Leo clube?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0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544134" y="551837"/>
            <a:ext cx="7785112" cy="3792199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Pronto para fundar um </a:t>
            </a:r>
            <a:r>
              <a:rPr lang="pt-B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 clube</a:t>
            </a:r>
            <a:r>
              <a:rPr lang="pt-BR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Siga estes passos!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Concordar em patrocinar um Leo Clube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um Conselheiro de Leo clube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Decidir o tipo de clube e associados em potencial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Convidar associados em potencial para uma reunião informativa ou atividade de serviço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uma reunião de formação de clube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Preencher a documentação necessária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/>
                <a:cs typeface="Arial"/>
              </a:rPr>
              <a:t>Pagar a taxa de organização de US$ 100 para Lions International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/>
                <a:cs typeface="Arial"/>
              </a:rPr>
              <a:t>Planejar uma cerimônia de inauguração </a:t>
            </a:r>
          </a:p>
        </p:txBody>
      </p:sp>
    </p:spTree>
    <p:extLst>
      <p:ext uri="{BB962C8B-B14F-4D97-AF65-F5344CB8AC3E}">
        <p14:creationId xmlns:p14="http://schemas.microsoft.com/office/powerpoint/2010/main" val="100427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743918" y="318700"/>
            <a:ext cx="6729681" cy="3588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Pronto para fundar um </a:t>
            </a:r>
            <a:r>
              <a:rPr lang="pt-BR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 clube</a:t>
            </a:r>
            <a:r>
              <a:rPr lang="pt-BR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pt-BR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esses materiais!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Webpage Fundação de um Novo Leo Clube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Site de Conselheiros de Leo clube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Guia</a:t>
            </a:r>
            <a:r>
              <a:rPr lang="pt-BR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inauguração de Leo clube e de posse de novos associados de Leo clube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Página dos Dirigentes de Leo Clubes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Folhetos e cartazes para Recrutamento de Leos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Percurso de Aprendizado </a:t>
            </a:r>
            <a:r>
              <a:rPr lang="pt-BR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no Centro Leonístico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397016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8BAAAC-1C2C-1C4C-97E3-EEAFF75572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535B36-2A84-4843-B7CD-C97216D180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0" y="3884022"/>
            <a:ext cx="743920" cy="1259479"/>
          </a:xfrm>
          <a:prstGeom prst="rect">
            <a:avLst/>
          </a:prstGeom>
        </p:spPr>
      </p:pic>
      <p:sp>
        <p:nvSpPr>
          <p:cNvPr id="16" name="Page Number - White">
            <a:extLst>
              <a:ext uri="{FF2B5EF4-FFF2-40B4-BE49-F238E27FC236}">
                <a16:creationId xmlns:a16="http://schemas.microsoft.com/office/drawing/2014/main" id="{4FC51006-FDCC-E647-BDD4-387B9FA8B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750">
              <a:solidFill>
                <a:schemeClr val="bg1"/>
              </a:solidFill>
            </a:endParaRPr>
          </a:p>
        </p:txBody>
      </p:sp>
      <p:pic>
        <p:nvPicPr>
          <p:cNvPr id="2" name="Online Media 1" title="It’s Your Time | Youth &amp; Young Adult Volunteerism | Leo Clubs | :60">
            <a:hlinkClick r:id="" action="ppaction://media"/>
            <a:extLst>
              <a:ext uri="{FF2B5EF4-FFF2-40B4-BE49-F238E27FC236}">
                <a16:creationId xmlns:a16="http://schemas.microsoft.com/office/drawing/2014/main" id="{9B92DC00-6F07-F68E-E60D-B8B7206D8B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15032" y="-1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75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A8ABF-F451-834E-959B-CB6351D3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3" t="10769" r="64229" b="50895"/>
          <a:stretch/>
        </p:blipFill>
        <p:spPr>
          <a:xfrm>
            <a:off x="8148796" y="0"/>
            <a:ext cx="995204" cy="2209800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AABAD8D0-5BDB-BC49-AF32-288AED58FC17}"/>
              </a:ext>
            </a:extLst>
          </p:cNvPr>
          <p:cNvSpPr txBox="1">
            <a:spLocks/>
          </p:cNvSpPr>
          <p:nvPr/>
        </p:nvSpPr>
        <p:spPr>
          <a:xfrm>
            <a:off x="2691189" y="2825079"/>
            <a:ext cx="3761621" cy="747562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/>
              <a:t>Perguntas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A85CD-EF90-E24C-ACB9-CEC7C207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279" y="1420637"/>
            <a:ext cx="1531439" cy="15314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0468D0-8D40-594B-8081-4D8C4F4EB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884022"/>
            <a:ext cx="743920" cy="1259479"/>
          </a:xfrm>
          <a:prstGeom prst="rect">
            <a:avLst/>
          </a:prstGeom>
        </p:spPr>
      </p:pic>
      <p:sp>
        <p:nvSpPr>
          <p:cNvPr id="13" name="Copyright">
            <a:extLst>
              <a:ext uri="{FF2B5EF4-FFF2-40B4-BE49-F238E27FC236}">
                <a16:creationId xmlns:a16="http://schemas.microsoft.com/office/drawing/2014/main" id="{556327CB-2D25-4048-8888-B14AA8D6B07A}"/>
              </a:ext>
            </a:extLst>
          </p:cNvPr>
          <p:cNvSpPr txBox="1"/>
          <p:nvPr/>
        </p:nvSpPr>
        <p:spPr>
          <a:xfrm>
            <a:off x="2378827" y="4686301"/>
            <a:ext cx="3076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bg1"/>
                </a:solidFill>
              </a:rPr>
              <a:t>© 2020 Lions Clubs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1642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662375" y="1568900"/>
            <a:ext cx="4742400" cy="2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Oferecer aos jovens do mundo uma oportunidade de desenvolvimento e contribuição individual e coletiva, como membros responsáveis da comunidade local, nacional e internacional.</a:t>
            </a:r>
          </a:p>
        </p:txBody>
      </p:sp>
      <p:sp>
        <p:nvSpPr>
          <p:cNvPr id="126" name="Google Shape;126;p22"/>
          <p:cNvSpPr txBox="1"/>
          <p:nvPr/>
        </p:nvSpPr>
        <p:spPr>
          <a:xfrm>
            <a:off x="1163617" y="424359"/>
            <a:ext cx="5108221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pt-BR" sz="3600" b="1" dirty="0">
                <a:solidFill>
                  <a:schemeClr val="accent3"/>
                </a:solidFill>
              </a:rPr>
              <a:t>Objetivo do Programa de Leo Clubes</a:t>
            </a: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/>
          <a:srcRect l="9983" r="9983"/>
          <a:stretch/>
        </p:blipFill>
        <p:spPr>
          <a:xfrm>
            <a:off x="5836875" y="1112900"/>
            <a:ext cx="3307131" cy="275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0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6424742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pt-BR" sz="4500" dirty="0"/>
              <a:t>Quem são os Leos?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3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>
            <a:off x="1186950" y="129625"/>
            <a:ext cx="539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accent3"/>
                </a:solidFill>
              </a:rPr>
              <a:t>Quem são os Leos?</a:t>
            </a:r>
          </a:p>
        </p:txBody>
      </p:sp>
      <p:sp>
        <p:nvSpPr>
          <p:cNvPr id="159" name="Google Shape;159;p24"/>
          <p:cNvSpPr txBox="1"/>
          <p:nvPr/>
        </p:nvSpPr>
        <p:spPr>
          <a:xfrm>
            <a:off x="1261226" y="1015939"/>
            <a:ext cx="1926300" cy="10485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accent2"/>
                </a:solidFill>
              </a:rPr>
              <a:t>Leo significa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2"/>
                </a:solidFill>
              </a:rPr>
              <a:t>L</a:t>
            </a:r>
            <a:r>
              <a:rPr lang="pt-BR">
                <a:solidFill>
                  <a:schemeClr val="accent2"/>
                </a:solidFill>
              </a:rPr>
              <a:t>iderança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2"/>
                </a:solidFill>
              </a:rPr>
              <a:t>E</a:t>
            </a:r>
            <a:r>
              <a:rPr lang="pt-BR">
                <a:solidFill>
                  <a:schemeClr val="accent2"/>
                </a:solidFill>
              </a:rPr>
              <a:t>xperiência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2"/>
                </a:solidFill>
              </a:rPr>
              <a:t>O</a:t>
            </a:r>
            <a:r>
              <a:rPr lang="pt-BR">
                <a:solidFill>
                  <a:schemeClr val="accent2"/>
                </a:solidFill>
              </a:rPr>
              <a:t>portunidade</a:t>
            </a:r>
          </a:p>
        </p:txBody>
      </p:sp>
      <p:sp>
        <p:nvSpPr>
          <p:cNvPr id="162" name="Google Shape;162;p24"/>
          <p:cNvSpPr txBox="1"/>
          <p:nvPr/>
        </p:nvSpPr>
        <p:spPr>
          <a:xfrm>
            <a:off x="1261226" y="2404721"/>
            <a:ext cx="6282574" cy="130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accent2"/>
                </a:solidFill>
              </a:rPr>
              <a:t>Leões e Leos</a:t>
            </a:r>
          </a:p>
          <a:p>
            <a:r>
              <a:rPr lang="pt-BR">
                <a:solidFill>
                  <a:schemeClr val="accent2"/>
                </a:solidFill>
              </a:rPr>
              <a:t>Os Leo clubes são patrocinados por Lions clubes locais por meio de Lions International. O Lions clube patrocinador pode ajudar na organização, supervisão e orientação do Leo clube. Os Leos ajudam os Lions clubes com ideias criativas e agem como parceiros no serviço. </a:t>
            </a:r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1332725" y="1151106"/>
            <a:ext cx="3633558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800" b="1" i="0" strike="noStrike" cap="none">
                <a:solidFill>
                  <a:schemeClr val="accent2"/>
                </a:solidFill>
              </a:rPr>
              <a:t>Leo clubes Alfa</a:t>
            </a:r>
            <a:r>
              <a:rPr lang="pt-BR" sz="1800" b="0" i="0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Idade entre 12 e 18 anos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Enfoque no desenvolvimento pessoal e social dos adolescentes </a:t>
            </a:r>
          </a:p>
        </p:txBody>
      </p:sp>
      <p:sp>
        <p:nvSpPr>
          <p:cNvPr id="156" name="Google Shape;156;p24"/>
          <p:cNvSpPr txBox="1"/>
          <p:nvPr/>
        </p:nvSpPr>
        <p:spPr>
          <a:xfrm>
            <a:off x="2582533" y="2412628"/>
            <a:ext cx="3888892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800" b="1" i="0" strike="noStrike" cap="none">
                <a:solidFill>
                  <a:schemeClr val="accent2"/>
                </a:solidFill>
              </a:rPr>
              <a:t>Leo clubes Ômega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Idade entre 18 e 30 anos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Enfoque no desenvolvimento pessoal e profissional dos jovens</a:t>
            </a:r>
          </a:p>
        </p:txBody>
      </p:sp>
      <p:sp>
        <p:nvSpPr>
          <p:cNvPr id="158" name="Google Shape;158;p24"/>
          <p:cNvSpPr txBox="1"/>
          <p:nvPr/>
        </p:nvSpPr>
        <p:spPr>
          <a:xfrm>
            <a:off x="1186950" y="129625"/>
            <a:ext cx="539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accent3"/>
                </a:solidFill>
              </a:rPr>
              <a:t>Quem são os Leos?</a:t>
            </a:r>
          </a:p>
        </p:txBody>
      </p:sp>
      <p:sp>
        <p:nvSpPr>
          <p:cNvPr id="160" name="Google Shape;160;p24"/>
          <p:cNvSpPr txBox="1"/>
          <p:nvPr/>
        </p:nvSpPr>
        <p:spPr>
          <a:xfrm>
            <a:off x="2582533" y="4023940"/>
            <a:ext cx="2181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pt-BR">
                <a:solidFill>
                  <a:schemeClr val="accent2"/>
                </a:solidFill>
              </a:rPr>
              <a:t>Escolar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pt-BR">
                <a:solidFill>
                  <a:schemeClr val="accent2"/>
                </a:solidFill>
              </a:rPr>
              <a:t>Comunitário</a:t>
            </a:r>
          </a:p>
        </p:txBody>
      </p:sp>
      <p:sp>
        <p:nvSpPr>
          <p:cNvPr id="161" name="Google Shape;161;p24"/>
          <p:cNvSpPr txBox="1"/>
          <p:nvPr/>
        </p:nvSpPr>
        <p:spPr>
          <a:xfrm>
            <a:off x="2969099" y="3696559"/>
            <a:ext cx="2118715" cy="3975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2"/>
                </a:solidFill>
              </a:rPr>
              <a:t>Tipos de clubes</a:t>
            </a: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525" y="809285"/>
            <a:ext cx="1456500" cy="14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442" y="2240079"/>
            <a:ext cx="1456500" cy="1456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8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0" y="2863508"/>
            <a:ext cx="9144000" cy="1524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3"/>
          <p:cNvSpPr/>
          <p:nvPr/>
        </p:nvSpPr>
        <p:spPr>
          <a:xfrm rot="-5400000">
            <a:off x="137747" y="198990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/>
          <p:nvPr/>
        </p:nvSpPr>
        <p:spPr>
          <a:xfrm rot="5400000">
            <a:off x="3974010" y="3061508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3"/>
          <p:cNvSpPr/>
          <p:nvPr/>
        </p:nvSpPr>
        <p:spPr>
          <a:xfrm rot="-5400000">
            <a:off x="5284849" y="198990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353298" y="2372269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1957</a:t>
            </a:r>
          </a:p>
        </p:txBody>
      </p:sp>
      <p:sp>
        <p:nvSpPr>
          <p:cNvPr id="137" name="Google Shape;137;p23"/>
          <p:cNvSpPr txBox="1"/>
          <p:nvPr/>
        </p:nvSpPr>
        <p:spPr>
          <a:xfrm>
            <a:off x="2607305" y="3196353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</a:p>
        </p:txBody>
      </p:sp>
      <p:sp>
        <p:nvSpPr>
          <p:cNvPr id="138" name="Google Shape;138;p23"/>
          <p:cNvSpPr/>
          <p:nvPr/>
        </p:nvSpPr>
        <p:spPr>
          <a:xfrm rot="5400000">
            <a:off x="1324497" y="3061507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1525958" y="3117322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1967</a:t>
            </a:r>
          </a:p>
        </p:txBody>
      </p:sp>
      <p:sp>
        <p:nvSpPr>
          <p:cNvPr id="140" name="Google Shape;140;p23"/>
          <p:cNvSpPr txBox="1"/>
          <p:nvPr/>
        </p:nvSpPr>
        <p:spPr>
          <a:xfrm>
            <a:off x="4189574" y="3196353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b="1">
                <a:solidFill>
                  <a:schemeClr val="lt1"/>
                </a:solidFill>
              </a:rPr>
              <a:t>2016</a:t>
            </a:r>
          </a:p>
        </p:txBody>
      </p:sp>
      <p:sp>
        <p:nvSpPr>
          <p:cNvPr id="141" name="Google Shape;141;p23"/>
          <p:cNvSpPr txBox="1"/>
          <p:nvPr/>
        </p:nvSpPr>
        <p:spPr>
          <a:xfrm>
            <a:off x="5500400" y="2287308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b="1">
                <a:solidFill>
                  <a:schemeClr val="lt1"/>
                </a:solidFill>
              </a:rPr>
              <a:t>2022</a:t>
            </a:r>
          </a:p>
        </p:txBody>
      </p:sp>
      <p:sp>
        <p:nvSpPr>
          <p:cNvPr id="142" name="Google Shape;142;p23"/>
          <p:cNvSpPr txBox="1"/>
          <p:nvPr/>
        </p:nvSpPr>
        <p:spPr>
          <a:xfrm>
            <a:off x="44171" y="3015908"/>
            <a:ext cx="1352698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Forma-se o primeiro Leo clube em 5 de dezembro de 1957 na Pensilvânia nos EUA</a:t>
            </a:r>
          </a:p>
        </p:txBody>
      </p:sp>
      <p:sp>
        <p:nvSpPr>
          <p:cNvPr id="143" name="Google Shape;143;p23"/>
          <p:cNvSpPr txBox="1"/>
          <p:nvPr/>
        </p:nvSpPr>
        <p:spPr>
          <a:xfrm>
            <a:off x="5192101" y="3015908"/>
            <a:ext cx="1484734" cy="83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1200" dirty="0">
                <a:solidFill>
                  <a:srgbClr val="7F7F7F"/>
                </a:solidFill>
              </a:rPr>
              <a:t>Iniciam-se os cargos de representantes Leo ou Leo-Lion junto ao gabinete e o conselho</a:t>
            </a:r>
          </a:p>
        </p:txBody>
      </p:sp>
      <p:sp>
        <p:nvSpPr>
          <p:cNvPr id="144" name="Google Shape;144;p23"/>
          <p:cNvSpPr txBox="1"/>
          <p:nvPr/>
        </p:nvSpPr>
        <p:spPr>
          <a:xfrm>
            <a:off x="3727938" y="1526323"/>
            <a:ext cx="1842939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dirty="0">
                <a:solidFill>
                  <a:srgbClr val="7F7F7F"/>
                </a:solidFill>
              </a:rPr>
              <a:t>É indicado um Comitê Ad Hoc para a Juventude sobre Envolvimento Juvenil para determinar estratégias para engajar jovens associados</a:t>
            </a:r>
            <a:r>
              <a:rPr lang="pt-BR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5" name="Google Shape;145;p23"/>
          <p:cNvSpPr txBox="1"/>
          <p:nvPr/>
        </p:nvSpPr>
        <p:spPr>
          <a:xfrm>
            <a:off x="1176324" y="1828193"/>
            <a:ext cx="1551251" cy="88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Lions Clubs International adota o Programa de Leo Clubes como um programa oficial</a:t>
            </a:r>
            <a:br>
              <a:rPr lang="pt-B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0" y="0"/>
            <a:ext cx="1290300" cy="11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-50725" y="420500"/>
            <a:ext cx="7987248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C04A"/>
              </a:buClr>
              <a:buSzPts val="1400"/>
              <a:buFont typeface="Arial"/>
              <a:buNone/>
            </a:pPr>
            <a:r>
              <a:rPr lang="pt-BR" sz="3100" dirty="0">
                <a:solidFill>
                  <a:schemeClr val="accent3"/>
                </a:solidFill>
              </a:rPr>
              <a:t>História do</a:t>
            </a:r>
            <a:r>
              <a:rPr lang="pt-BR" sz="31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100" dirty="0">
                <a:solidFill>
                  <a:schemeClr val="accent3"/>
                </a:solidFill>
              </a:rPr>
              <a:t>Programa de Leo Clubes</a:t>
            </a:r>
          </a:p>
        </p:txBody>
      </p:sp>
      <p:sp>
        <p:nvSpPr>
          <p:cNvPr id="148" name="Google Shape;148;p23"/>
          <p:cNvSpPr/>
          <p:nvPr/>
        </p:nvSpPr>
        <p:spPr>
          <a:xfrm rot="-5400000">
            <a:off x="2547124" y="198955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2764387" y="2302369"/>
            <a:ext cx="7929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b="1">
                <a:solidFill>
                  <a:schemeClr val="lt1"/>
                </a:solidFill>
              </a:rPr>
              <a:t>2008</a:t>
            </a:r>
          </a:p>
        </p:txBody>
      </p:sp>
      <p:sp>
        <p:nvSpPr>
          <p:cNvPr id="150" name="Google Shape;150;p23"/>
          <p:cNvSpPr txBox="1"/>
          <p:nvPr/>
        </p:nvSpPr>
        <p:spPr>
          <a:xfrm>
            <a:off x="2359278" y="3063336"/>
            <a:ext cx="1812731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dirty="0">
                <a:solidFill>
                  <a:srgbClr val="7F7F7F"/>
                </a:solidFill>
              </a:rPr>
              <a:t>Aprova-se as faixas Alfa e Ômega de Leo, e o logotipo Leo é atualizado. É aprovado o Painel Consultivo do Programa de Leo Clubes. Os primeiros painelistas começam durante o ano Leonístico de 2009-2010.</a:t>
            </a:r>
          </a:p>
        </p:txBody>
      </p:sp>
      <p:sp>
        <p:nvSpPr>
          <p:cNvPr id="2" name="Google Shape;148;p23">
            <a:extLst>
              <a:ext uri="{FF2B5EF4-FFF2-40B4-BE49-F238E27FC236}">
                <a16:creationId xmlns:a16="http://schemas.microsoft.com/office/drawing/2014/main" id="{9809C423-80C0-B3F3-92CA-A7D4A15EF98D}"/>
              </a:ext>
            </a:extLst>
          </p:cNvPr>
          <p:cNvSpPr/>
          <p:nvPr/>
        </p:nvSpPr>
        <p:spPr>
          <a:xfrm rot="5400000">
            <a:off x="6642766" y="3061508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49;p23">
            <a:extLst>
              <a:ext uri="{FF2B5EF4-FFF2-40B4-BE49-F238E27FC236}">
                <a16:creationId xmlns:a16="http://schemas.microsoft.com/office/drawing/2014/main" id="{29971A99-93D5-E306-F271-53110EFE257A}"/>
              </a:ext>
            </a:extLst>
          </p:cNvPr>
          <p:cNvSpPr txBox="1"/>
          <p:nvPr/>
        </p:nvSpPr>
        <p:spPr>
          <a:xfrm>
            <a:off x="6858316" y="3131276"/>
            <a:ext cx="7929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b="1">
                <a:solidFill>
                  <a:schemeClr val="lt1"/>
                </a:solidFill>
              </a:rPr>
              <a:t>2023</a:t>
            </a:r>
          </a:p>
        </p:txBody>
      </p:sp>
      <p:sp>
        <p:nvSpPr>
          <p:cNvPr id="4" name="Google Shape;150;p23">
            <a:extLst>
              <a:ext uri="{FF2B5EF4-FFF2-40B4-BE49-F238E27FC236}">
                <a16:creationId xmlns:a16="http://schemas.microsoft.com/office/drawing/2014/main" id="{53D853F8-4712-3B97-92E2-1EC96C9F40CF}"/>
              </a:ext>
            </a:extLst>
          </p:cNvPr>
          <p:cNvSpPr txBox="1"/>
          <p:nvPr/>
        </p:nvSpPr>
        <p:spPr>
          <a:xfrm>
            <a:off x="6541477" y="1979953"/>
            <a:ext cx="1243975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Inicia 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dirty="0">
                <a:solidFill>
                  <a:srgbClr val="7F7F7F"/>
                </a:solidFill>
              </a:rPr>
              <a:t>Representante Leo-Lion junto à ONU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-15032" y="4287588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7151572" cy="1259479"/>
          </a:xfrm>
          <a:prstGeom prst="rect">
            <a:avLst/>
          </a:prstGeom>
        </p:spPr>
        <p:txBody>
          <a:bodyPr lIns="91440" tIns="45720" rIns="91440" bIns="45720"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pt-BR" sz="4500" dirty="0">
                <a:latin typeface="Arial"/>
                <a:cs typeface="Arial"/>
              </a:rPr>
              <a:t>O que significa ser Leo?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585421" y="429598"/>
            <a:ext cx="6941333" cy="437094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400" dirty="0">
                <a:solidFill>
                  <a:srgbClr val="55565A"/>
                </a:solidFill>
                <a:latin typeface="Arial"/>
                <a:cs typeface="Arial"/>
              </a:rPr>
              <a:t>Há muitas maneiras pelas quais as pessoas podem retribuir à sua comunidade – </a:t>
            </a:r>
            <a:r>
              <a:rPr lang="pt-BR" sz="2400" dirty="0">
                <a:solidFill>
                  <a:srgbClr val="00B050"/>
                </a:solidFill>
                <a:latin typeface="Arial"/>
                <a:cs typeface="Arial"/>
              </a:rPr>
              <a:t>Por que ser Leo?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/>
                <a:cs typeface="Arial"/>
              </a:rPr>
              <a:t>Servir a comunidade local e globalmente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Crescer como indivíduo e líder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 habilidades cruciais para a vida e habilidades de liderança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conexões duradouras com pessoas que pensam como você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para fazer contatos</a:t>
            </a:r>
          </a:p>
        </p:txBody>
      </p:sp>
    </p:spTree>
    <p:extLst>
      <p:ext uri="{BB962C8B-B14F-4D97-AF65-F5344CB8AC3E}">
        <p14:creationId xmlns:p14="http://schemas.microsoft.com/office/powerpoint/2010/main" val="162894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0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6471432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pt-BR" sz="4500"/>
              <a:t>Por que começar um Leo clube?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1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o">
      <a:dk1>
        <a:srgbClr val="000000"/>
      </a:dk1>
      <a:lt1>
        <a:srgbClr val="FFFFFF"/>
      </a:lt1>
      <a:dk2>
        <a:srgbClr val="55565A"/>
      </a:dk2>
      <a:lt2>
        <a:srgbClr val="E7E6E6"/>
      </a:lt2>
      <a:accent1>
        <a:srgbClr val="407CCA"/>
      </a:accent1>
      <a:accent2>
        <a:srgbClr val="55565A"/>
      </a:accent2>
      <a:accent3>
        <a:srgbClr val="00AC69"/>
      </a:accent3>
      <a:accent4>
        <a:srgbClr val="EBB700"/>
      </a:accent4>
      <a:accent5>
        <a:srgbClr val="5B9BD5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1314</Words>
  <Application>Microsoft Office PowerPoint</Application>
  <PresentationFormat>On-screen Show (16:9)</PresentationFormat>
  <Paragraphs>125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HelveticaNeue-Light</vt:lpstr>
      <vt:lpstr>HelveticaNeue-Medium</vt:lpstr>
      <vt:lpstr>WordVisi_MSFontService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História do Programa de Leo Clubes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Christensen, Ashley</dc:creator>
  <cp:lastModifiedBy>Christensen, Ashley</cp:lastModifiedBy>
  <cp:revision>80</cp:revision>
  <dcterms:modified xsi:type="dcterms:W3CDTF">2023-07-20T16:26:08Z</dcterms:modified>
</cp:coreProperties>
</file>