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68860" autoAdjust="0"/>
  </p:normalViewPr>
  <p:slideViewPr>
    <p:cSldViewPr showGuides="1">
      <p:cViewPr varScale="1">
        <p:scale>
          <a:sx n="78" d="100"/>
          <a:sy n="78" d="100"/>
        </p:scale>
        <p:origin x="1938" y="5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50" d="100"/>
        <a:sy n="150" d="100"/>
      </p:scale>
      <p:origin x="0" y="0"/>
    </p:cViewPr>
  </p:notesTextViewPr>
  <p:sorterViewPr>
    <p:cViewPr>
      <p:scale>
        <a:sx n="120" d="100"/>
        <a:sy n="120" d="100"/>
      </p:scale>
      <p:origin x="0" y="-3228"/>
    </p:cViewPr>
  </p:sorterViewPr>
  <p:notesViewPr>
    <p:cSldViewPr showGuide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de-DE" dirty="0"/>
              <a:t>Wir wollen die Aufgaben der Zone Chairperson etwas näher betrachten.</a:t>
            </a:r>
          </a:p>
          <a:p>
            <a:pPr defTabSz="424723">
              <a:lnSpc>
                <a:spcPct val="150000"/>
              </a:lnSpc>
            </a:pPr>
            <a:endParaRPr lang="en-US" dirty="0"/>
          </a:p>
          <a:p>
            <a:pPr defTabSz="424723">
              <a:lnSpc>
                <a:spcPct val="150000"/>
              </a:lnSpc>
            </a:pPr>
            <a:r>
              <a:rPr lang="de-DE" dirty="0"/>
              <a:t>Egal, wie viele von Ihnen bereits Erfahrungen als Zone Chairperson gesammelt haben oder dieses Amt übernehmen werden: Wir hoffen sehr, dass heute viele Ideen und Best-Practices ausgetauscht werden, damit Sie das Amt erfolgreich ausüben. </a:t>
            </a:r>
          </a:p>
          <a:p>
            <a:pPr defTabSz="424723">
              <a:lnSpc>
                <a:spcPct val="150000"/>
              </a:lnSpc>
            </a:pPr>
            <a:endParaRPr lang="en-US" dirty="0"/>
          </a:p>
          <a:p>
            <a:pPr defTabSz="424723">
              <a:lnSpc>
                <a:spcPct val="150000"/>
              </a:lnSpc>
            </a:pPr>
            <a:r>
              <a:rPr lang="de-DE" dirty="0"/>
              <a:t>Sprechen wir zuerst über die Bedeutung einer Zone Chairperson und die Unterstützung der Clubs.</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de-DE" dirty="0">
                <a:latin typeface="Helvetica Neue"/>
              </a:rPr>
              <a:t>Kürzlich wurde diese Webseite aktualisiert und enthält einige hilfreiche Informationen für Sie, die Sie als Zone Chairperson zum Erfolg führen. </a:t>
            </a:r>
          </a:p>
          <a:p>
            <a:pPr>
              <a:defRPr/>
            </a:pPr>
            <a:endParaRPr lang="en-US" dirty="0"/>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de-DE"/>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Ihr Ausgangspunkt für Ressourcen und Dokumente</a:t>
            </a:r>
          </a:p>
          <a:p>
            <a:pPr>
              <a:lnSpc>
                <a:spcPct val="150000"/>
              </a:lnSpc>
            </a:pPr>
            <a:endParaRPr lang="en-US" baseline="0" dirty="0">
              <a:solidFill>
                <a:schemeClr val="tx1"/>
              </a:solidFill>
            </a:endParaRPr>
          </a:p>
          <a:p>
            <a:pPr>
              <a:lnSpc>
                <a:spcPct val="150000"/>
              </a:lnSpc>
            </a:pPr>
            <a:r>
              <a:rPr lang="de-DE" dirty="0">
                <a:solidFill>
                  <a:schemeClr val="tx1"/>
                </a:solidFill>
              </a:rPr>
              <a:t>Unter „Ressourcen“ finden Sie das überarbeitete E-Book für Zone Chairpersons und einen Link zu den Trainingsmodulen für Zone Chairpersons, die selbstständig oder unter Leitung absolviert werden können.</a:t>
            </a:r>
            <a:r>
              <a:rPr lang="de-DE" baseline="0" dirty="0">
                <a:solidFill>
                  <a:schemeClr val="tx1"/>
                </a:solidFill>
              </a:rPr>
              <a:t> </a:t>
            </a:r>
          </a:p>
          <a:p>
            <a:pPr>
              <a:lnSpc>
                <a:spcPct val="150000"/>
              </a:lnSpc>
            </a:pPr>
            <a:endParaRPr lang="en-US" baseline="0" dirty="0">
              <a:solidFill>
                <a:schemeClr val="tx1"/>
              </a:solidFill>
            </a:endParaRPr>
          </a:p>
          <a:p>
            <a:pPr>
              <a:lnSpc>
                <a:spcPct val="150000"/>
              </a:lnSpc>
            </a:pPr>
            <a:r>
              <a:rPr lang="de-DE" dirty="0">
                <a:solidFill>
                  <a:schemeClr val="tx1"/>
                </a:solidFill>
              </a:rPr>
              <a:t>Die Webseite enthält außerdem Links zu häufig genutzten Formularen und Leitfäden zur Leitung von Zonentreffen und zur Unterstützung von Clubs.</a:t>
            </a:r>
            <a:r>
              <a:rPr lang="de-DE" baseline="0" dirty="0">
                <a:solidFill>
                  <a:schemeClr val="tx1"/>
                </a:solidFill>
              </a:rPr>
              <a:t> </a:t>
            </a:r>
          </a:p>
          <a:p>
            <a:pPr>
              <a:lnSpc>
                <a:spcPct val="150000"/>
              </a:lnSpc>
            </a:pPr>
            <a:endParaRPr lang="en-US" baseline="0" dirty="0">
              <a:solidFill>
                <a:schemeClr val="tx1"/>
              </a:solidFill>
            </a:endParaRPr>
          </a:p>
          <a:p>
            <a:pPr>
              <a:lnSpc>
                <a:spcPct val="150000"/>
              </a:lnSpc>
            </a:pPr>
            <a:r>
              <a:rPr lang="de-DE" dirty="0">
                <a:solidFill>
                  <a:schemeClr val="tx1"/>
                </a:solidFill>
              </a:rPr>
              <a:t>Scannen Sie den QR-Code: Dieser Code führt Sie zur englischen Seite.  Sie müssen zu Ihrer Sprache wechseln.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de-DE" sz="1200" dirty="0">
                <a:solidFill>
                  <a:schemeClr val="tx1"/>
                </a:solidFill>
                <a:ea typeface="Arial" charset="0"/>
                <a:cs typeface="Arial" charset="0"/>
              </a:rPr>
              <a:t>Das E-Book für Zonen und Region Chairpersons beschreibt kleinschrittig, wie Sie diese wichtige Funktion erfolgreich ausüben können.</a:t>
            </a:r>
            <a:r>
              <a:rPr lang="de-DE" sz="1200" baseline="0" dirty="0">
                <a:solidFill>
                  <a:schemeClr val="tx1"/>
                </a:solidFill>
                <a:ea typeface="Arial" charset="0"/>
                <a:cs typeface="Arial" charset="0"/>
              </a:rPr>
              <a:t> Kürzlich überabeitet </a:t>
            </a:r>
          </a:p>
          <a:p>
            <a:pPr algn="l"/>
            <a:endParaRPr lang="en-US" sz="1200" kern="0" baseline="0" dirty="0">
              <a:solidFill>
                <a:schemeClr val="tx1"/>
              </a:solidFill>
              <a:ea typeface="Arial" charset="0"/>
              <a:cs typeface="Arial" charset="0"/>
            </a:endParaRPr>
          </a:p>
          <a:p>
            <a:pPr algn="l"/>
            <a:r>
              <a:rPr lang="de-DE" sz="1200" dirty="0">
                <a:solidFill>
                  <a:schemeClr val="tx1"/>
                </a:solidFill>
                <a:ea typeface="Arial" charset="0"/>
                <a:cs typeface="Arial" charset="0"/>
              </a:rPr>
              <a:t>Es unterstützt Sie in den folgenden Bereichen:</a:t>
            </a:r>
          </a:p>
          <a:p>
            <a:pPr algn="l"/>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de-DE" sz="1200" dirty="0">
                <a:solidFill>
                  <a:schemeClr val="tx1"/>
                </a:solidFill>
                <a:ea typeface="Arial" charset="0"/>
                <a:cs typeface="Arial" charset="0"/>
              </a:rPr>
              <a:t>Vorbereitung und Schulung</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de-DE" sz="1200" dirty="0">
                <a:solidFill>
                  <a:schemeClr val="tx1"/>
                </a:solidFill>
                <a:ea typeface="Arial" charset="0"/>
                <a:cs typeface="Arial" charset="0"/>
              </a:rPr>
              <a:t>Jahresterminplanung</a:t>
            </a:r>
            <a:endParaRPr lang="de-DE" sz="1200" baseline="0" dirty="0">
              <a:solidFill>
                <a:schemeClr val="tx1"/>
              </a:solidFill>
              <a:ea typeface="Arial" charset="0"/>
              <a:cs typeface="Arial" charset="0"/>
            </a:endParaRP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de-DE" sz="1200" baseline="0" dirty="0">
                <a:solidFill>
                  <a:schemeClr val="tx1"/>
                </a:solidFill>
                <a:ea typeface="Arial" charset="0"/>
                <a:cs typeface="Arial" charset="0"/>
              </a:rPr>
              <a:t>Ihre Rolle in den Clubs und im Distrikt</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de-DE" sz="1200" baseline="0" dirty="0">
                <a:solidFill>
                  <a:schemeClr val="tx1"/>
                </a:solidFill>
                <a:ea typeface="Arial" charset="0"/>
                <a:cs typeface="Arial" charset="0"/>
              </a:rPr>
              <a:t>Ressourcen für aktive und starke Clubs</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de-DE" sz="1200" baseline="0" dirty="0">
                <a:solidFill>
                  <a:schemeClr val="tx1"/>
                </a:solidFill>
                <a:ea typeface="Arial" charset="0"/>
                <a:cs typeface="Arial" charset="0"/>
              </a:rPr>
              <a:t>Tools zur Förderung des Einvernehmens zwischen Clubs</a:t>
            </a: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de-DE" sz="1200" dirty="0">
                <a:solidFill>
                  <a:schemeClr val="tx1"/>
                </a:solidFill>
                <a:cs typeface="Arial" charset="0"/>
              </a:rPr>
              <a:t>So werden Sie Zertifizierter Lion</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de-DE" dirty="0">
                <a:solidFill>
                  <a:schemeClr val="tx1"/>
                </a:solidFill>
                <a:cs typeface="Helvetica" panose="020B0604020202020204" pitchFamily="34" charset="0"/>
              </a:rPr>
              <a:t>So unterstützen Sie neue und etablierten Clubs, die Probleme haben.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de-DE" dirty="0">
                <a:solidFill>
                  <a:schemeClr val="tx1"/>
                </a:solidFill>
                <a:cs typeface="Helvetica" panose="020B0604020202020204" pitchFamily="34" charset="0"/>
              </a:rPr>
              <a:t>Verschaffen Sie sich ein umfassendes Verständnis für die Aufgaben aller Clubamtsträger.</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de-DE" dirty="0">
                <a:solidFill>
                  <a:schemeClr val="tx1"/>
                </a:solidFill>
                <a:cs typeface="Helvetica" panose="020B0604020202020204" pitchFamily="34" charset="0"/>
              </a:rPr>
              <a:t>Konzentrieren Sie sich auf Best-Practices für den Clubbetrieb.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de-DE" dirty="0">
                <a:solidFill>
                  <a:schemeClr val="tx1"/>
                </a:solidFill>
              </a:rPr>
              <a:t>Informieren Sie sich über die neuesten Ressourcen für Clubs!</a:t>
            </a: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de-DE" dirty="0">
                <a:effectLst/>
                <a:latin typeface="HelveticaNeueLT Std Lt" panose="020B0403020202020204" pitchFamily="34" charset="0"/>
                <a:ea typeface="ヒラギノ角ゴ Pro W3"/>
              </a:rPr>
              <a:t>Auf Führungsaufgaben und erfolgreiches Wirken vorbereiten</a:t>
            </a: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de-DE" dirty="0">
                <a:latin typeface="+mn-lt"/>
              </a:rPr>
              <a:t>Vor Ihrem Amtsantritt die Terminplanung abschließen</a:t>
            </a:r>
          </a:p>
          <a:p>
            <a:pPr marL="0" lvl="1" indent="0">
              <a:buClr>
                <a:schemeClr val="accent1"/>
              </a:buClr>
              <a:buSzPct val="150000"/>
              <a:buNone/>
            </a:pPr>
            <a:endParaRPr lang="en-US" b="0" kern="0" dirty="0">
              <a:latin typeface="+mn-lt"/>
            </a:endParaRPr>
          </a:p>
          <a:p>
            <a:pPr marL="171450" lvl="1" indent="-171450">
              <a:buClr>
                <a:schemeClr val="tx1"/>
              </a:buClr>
              <a:buSzPct val="100000"/>
              <a:buFont typeface="Arial" panose="020B0604020202020204" pitchFamily="34" charset="0"/>
              <a:buChar char="•"/>
            </a:pPr>
            <a:r>
              <a:rPr lang="de-DE" b="0" i="0" dirty="0">
                <a:latin typeface="+mn-lt"/>
              </a:rPr>
              <a:t>Clubbesuche</a:t>
            </a:r>
          </a:p>
          <a:p>
            <a:pPr marL="171450" lvl="1" indent="-171450">
              <a:buClr>
                <a:schemeClr val="tx1"/>
              </a:buClr>
              <a:buSzPct val="100000"/>
              <a:buFont typeface="Arial" panose="020B0604020202020204" pitchFamily="34" charset="0"/>
              <a:buChar char="•"/>
              <a:defRPr/>
            </a:pPr>
            <a:r>
              <a:rPr lang="de-DE" dirty="0">
                <a:latin typeface="+mn-lt"/>
              </a:rPr>
              <a:t>Zonentreffen</a:t>
            </a:r>
          </a:p>
          <a:p>
            <a:pPr marL="171450" lvl="1" indent="-171450">
              <a:buClr>
                <a:schemeClr val="tx1"/>
              </a:buClr>
              <a:buSzPct val="100000"/>
              <a:buFont typeface="Arial" panose="020B0604020202020204" pitchFamily="34" charset="0"/>
              <a:buChar char="•"/>
              <a:defRPr/>
            </a:pPr>
            <a:r>
              <a:rPr lang="de-DE" dirty="0">
                <a:latin typeface="+mn-lt"/>
              </a:rPr>
              <a:t>Distrikt-Kabinettssitzungen</a:t>
            </a:r>
          </a:p>
          <a:p>
            <a:pPr marL="171450" lvl="1" indent="-171450">
              <a:buClr>
                <a:schemeClr val="tx1"/>
              </a:buClr>
              <a:buSzPct val="100000"/>
              <a:buFont typeface="Arial" panose="020B0604020202020204" pitchFamily="34" charset="0"/>
              <a:buChar char="•"/>
              <a:defRPr/>
            </a:pPr>
            <a:r>
              <a:rPr lang="de-DE" dirty="0">
                <a:latin typeface="+mn-lt"/>
              </a:rPr>
              <a:t>Conventions und Konferenzen</a:t>
            </a:r>
          </a:p>
          <a:p>
            <a:pPr marL="0" lvl="2" indent="0">
              <a:buClr>
                <a:schemeClr val="accent1"/>
              </a:buClr>
              <a:buSzPct val="100000"/>
              <a:buNone/>
            </a:pPr>
            <a:r>
              <a:rPr lang="de-DE" sz="1200" b="0" i="1" dirty="0">
                <a:latin typeface="+mn-lt"/>
              </a:rPr>
              <a:t>			</a:t>
            </a:r>
          </a:p>
          <a:p>
            <a:pPr marL="0" lvl="1" indent="0">
              <a:buClr>
                <a:schemeClr val="accent1"/>
              </a:buClr>
              <a:buSzPct val="150000"/>
              <a:buNone/>
            </a:pPr>
            <a:r>
              <a:rPr lang="de-DE" b="0" dirty="0">
                <a:latin typeface="+mn-lt"/>
              </a:rPr>
              <a:t>Organisieren Sie sich - wissen, wie Sie mit den Amtsträgern der Clubs Kontakt aufnehmen können.</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cs typeface="Arial" panose="020B0604020202020204" pitchFamily="34" charset="0"/>
              </a:rPr>
              <a:t>OK, ich glaube, ich bin so weit; und jetzt?</a:t>
            </a:r>
          </a:p>
          <a:p>
            <a:endParaRPr lang="en-US" dirty="0">
              <a:solidFill>
                <a:schemeClr val="tx1"/>
              </a:solidFill>
            </a:endParaRPr>
          </a:p>
          <a:p>
            <a:r>
              <a:rPr lang="de-DE" sz="1200" dirty="0">
                <a:solidFill>
                  <a:schemeClr val="tx1"/>
                </a:solidFill>
              </a:rPr>
              <a:t>Bleiben Sie während Ihrer Amtszeit mit den Clubs in Kontakt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a:buSzPct val="125000"/>
            </a:pPr>
            <a:r>
              <a:rPr lang="de-DE" b="1" dirty="0">
                <a:solidFill>
                  <a:schemeClr val="tx1"/>
                </a:solidFill>
              </a:rPr>
              <a:t>Bereiten Sie sich auf Ihre Clubbesuche vor und bleiben in Kontakt!</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de-DE" b="1" i="1" dirty="0">
                <a:solidFill>
                  <a:schemeClr val="tx1"/>
                </a:solidFill>
              </a:rPr>
              <a:t>Freunden Sie sich mit den Clubs und Mitgliedern an.</a:t>
            </a: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de-DE" sz="1200" dirty="0">
                <a:solidFill>
                  <a:schemeClr val="tx1"/>
                </a:solidFill>
              </a:rPr>
              <a:t>Informieren Sie sich über den Club und seine Projekte. Sprechen Sie über den Clubleistungsbericht: Wo bekommt man diesen und welche Informationen enthält er?</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de-DE" sz="1200" dirty="0">
                <a:solidFill>
                  <a:schemeClr val="tx1"/>
                </a:solidFill>
                <a:cs typeface="Times New Roman" pitchFamily="18" charset="0"/>
              </a:rPr>
              <a:t>Halten Sie ein Exemplar der Standard-Clubsatzung und Zusatzbestimmungen sowie eine Orientierungsbroschüre für neue Mitglieder bereit, falls Fragen auftauchen, damit Sie vorbereitet sind.</a:t>
            </a:r>
          </a:p>
          <a:p>
            <a:pPr>
              <a:buSzPct val="125000"/>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de-DE" sz="1200" dirty="0">
                <a:solidFill>
                  <a:schemeClr val="tx1"/>
                </a:solidFill>
              </a:rPr>
              <a:t>Sprechen Sie über das Motto der Internationale Präsidentin und des Distrikt-Governors.  Stellen Sie sich darauf ein, darüber zu sprechen und Informationen bereitzustellen </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marL="171450" indent="-171450">
              <a:buSzPct val="125000"/>
              <a:buFont typeface="Arial" panose="020B0604020202020204" pitchFamily="34" charset="0"/>
              <a:buChar char="•"/>
            </a:pPr>
            <a:r>
              <a:rPr lang="de-DE" sz="1200" dirty="0">
                <a:solidFill>
                  <a:schemeClr val="tx1"/>
                </a:solidFill>
              </a:rPr>
              <a:t>Wenn Sie ein Motto für Ihre Zone haben, sprechen Sie darüber.  Erkläre Sie, warum dieses Motto ausgewählt wurde, und wie Clubs dazu beitragen können, dieses Ziel zu erreichen.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de-DE" sz="1200" dirty="0">
                <a:solidFill>
                  <a:schemeClr val="tx1"/>
                </a:solidFill>
                <a:cs typeface="Times New Roman" pitchFamily="18" charset="0"/>
              </a:rPr>
              <a:t>Machen Sie sich mit der LCI-Gebührenstruktur vertraut und mit der bevorstehenden Beitragserhöhung.  Finden Sie heraus, wo Sie diese Information auf der LCI-Webseite finden.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de-DE" sz="1200" dirty="0">
                <a:solidFill>
                  <a:schemeClr val="tx1"/>
                </a:solidFill>
                <a:cs typeface="Times New Roman" pitchFamily="18" charset="0"/>
              </a:rPr>
              <a:t>Halten Sie Clubs dazu an, jedes Jahr auf die Club-Excellence-Auszeichnung hinzuarbeiten! Halten Sie ein Exemplar des Auszeichnungsantrags bereit und bitten sie Lions, die Webseite zu besuchen, um mehr zu erfahren.</a:t>
            </a:r>
          </a:p>
          <a:p>
            <a:pPr marL="171450" indent="-171450">
              <a:buSzPct val="125000"/>
              <a:buFont typeface="Arial" panose="020B0604020202020204" pitchFamily="34" charset="0"/>
              <a:buChar char="•"/>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de-DE" sz="1200" dirty="0">
                <a:solidFill>
                  <a:schemeClr val="tx1"/>
                </a:solidFill>
                <a:cs typeface="Times New Roman" pitchFamily="18" charset="0"/>
              </a:rPr>
              <a:t>Die Nachfolgeplanung ist essenziell.  Suchen Sie bei Ihren Clubbesuchen nach möglichen Zone Chairpersons.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Sie können den Bericht zur Lage des Clubs aufrufen, indem Sie auf den Link im Abschnitt „Ressourcen“ auf der Zone/Region-Chairperson-Webseite klicken.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baseline="0" dirty="0">
                <a:solidFill>
                  <a:schemeClr val="tx1"/>
                </a:solidFill>
              </a:rPr>
              <a:t>Vorläufige Zonen-/Region Chairpersons ohne Distriktzugehörigkeit profitieren hiervon.</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de-DE" sz="1300" dirty="0"/>
              <a:t>Eines der wichtigsten Tools für die Zone Chairperson ist der Bericht zur Lage des Clubs.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de-DE" sz="1300" dirty="0"/>
              <a:t>Wird monatlich erstellt und dem Distrikt-Governor per E-Mail übermittelt.</a:t>
            </a:r>
          </a:p>
          <a:p>
            <a:pPr>
              <a:lnSpc>
                <a:spcPct val="170000"/>
              </a:lnSpc>
            </a:pPr>
            <a:endParaRPr lang="en-US" sz="1300" dirty="0"/>
          </a:p>
          <a:p>
            <a:pPr marL="225425" indent="-225425">
              <a:lnSpc>
                <a:spcPct val="170000"/>
              </a:lnSpc>
              <a:buFont typeface="Arial" panose="020B0604020202020204" pitchFamily="34" charset="0"/>
              <a:buChar char="•"/>
            </a:pPr>
            <a:r>
              <a:rPr lang="de-DE" sz="1300" dirty="0"/>
              <a:t>Bitten Sie Ihren Distrikt-Governor, Ihnen diesen Bericht monatlich zukommen zu lassen. </a:t>
            </a:r>
          </a:p>
          <a:p>
            <a:pPr>
              <a:lnSpc>
                <a:spcPct val="170000"/>
              </a:lnSpc>
            </a:pPr>
            <a:endParaRPr lang="en-US" sz="1300" dirty="0">
              <a:solidFill>
                <a:schemeClr val="tx1"/>
              </a:solidFill>
            </a:endParaRPr>
          </a:p>
          <a:p>
            <a:pPr>
              <a:lnSpc>
                <a:spcPct val="170000"/>
              </a:lnSpc>
            </a:pPr>
            <a:r>
              <a:rPr lang="de-DE" sz="1300" dirty="0">
                <a:solidFill>
                  <a:schemeClr val="tx1"/>
                </a:solidFill>
              </a:rPr>
              <a:t>Der Bericht zur Lage des Clubs liefert einen schnellen Überblick über:</a:t>
            </a:r>
          </a:p>
          <a:p>
            <a:pPr>
              <a:lnSpc>
                <a:spcPct val="170000"/>
              </a:lnSpc>
            </a:pPr>
            <a:endParaRPr lang="en-US" sz="1300" dirty="0"/>
          </a:p>
          <a:p>
            <a:pPr marL="225425" indent="-225425">
              <a:lnSpc>
                <a:spcPct val="170000"/>
              </a:lnSpc>
              <a:buFont typeface="Arial" panose="020B0604020202020204" pitchFamily="34" charset="0"/>
              <a:buChar char="•"/>
            </a:pPr>
            <a:r>
              <a:rPr lang="de-DE" sz="1300" b="1" dirty="0"/>
              <a:t>Clubstatus - </a:t>
            </a:r>
            <a:r>
              <a:rPr lang="de-DE" sz="1300" dirty="0"/>
              <a:t>Aktiv oder im Status Quo</a:t>
            </a:r>
          </a:p>
          <a:p>
            <a:pPr>
              <a:lnSpc>
                <a:spcPct val="170000"/>
              </a:lnSpc>
            </a:pPr>
            <a:endParaRPr lang="en-US" sz="1300" dirty="0"/>
          </a:p>
          <a:p>
            <a:pPr marL="225425" indent="-225425">
              <a:lnSpc>
                <a:spcPct val="170000"/>
              </a:lnSpc>
              <a:buFont typeface="Arial" panose="020B0604020202020204" pitchFamily="34" charset="0"/>
              <a:buChar char="•"/>
            </a:pPr>
            <a:r>
              <a:rPr lang="de-DE" sz="1300" b="1" dirty="0"/>
              <a:t>Mitgliederzahlen - Netto-Mitgliederzuwachs seit Jahresbeginn</a:t>
            </a:r>
          </a:p>
          <a:p>
            <a:pPr>
              <a:lnSpc>
                <a:spcPct val="170000"/>
              </a:lnSpc>
            </a:pPr>
            <a:endParaRPr lang="en-US" sz="1300" dirty="0"/>
          </a:p>
          <a:p>
            <a:pPr>
              <a:lnSpc>
                <a:spcPct val="170000"/>
              </a:lnSpc>
            </a:pPr>
            <a:r>
              <a:rPr lang="de-DE" sz="1300" dirty="0"/>
              <a:t>Gibt auch die Häufigkeit der Clubberichte über</a:t>
            </a:r>
          </a:p>
          <a:p>
            <a:pPr>
              <a:lnSpc>
                <a:spcPct val="170000"/>
              </a:lnSpc>
            </a:pPr>
            <a:r>
              <a:rPr lang="de-DE" sz="1300" dirty="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de-DE" sz="1300" b="1" dirty="0">
                <a:solidFill>
                  <a:schemeClr val="tx1">
                    <a:lumMod val="75000"/>
                  </a:schemeClr>
                </a:solidFill>
                <a:cs typeface="ヒラギノ角ゴ Pro W3" charset="0"/>
              </a:rPr>
              <a:t>Monatliche Mitglieder Reporting Historie und die Häufigkeit an.</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de-DE" sz="1300" b="1" dirty="0">
                <a:solidFill>
                  <a:schemeClr val="tx1">
                    <a:lumMod val="75000"/>
                  </a:schemeClr>
                </a:solidFill>
                <a:cs typeface="ヒラギノ角ゴ Pro W3" charset="0"/>
              </a:rPr>
              <a:t>Clubpräsidenten-Wechsel – unbedingt zu verfolgen  (schwindenden Pool von Führungskräften ansprechen)</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de-DE" sz="1300" b="1" dirty="0">
                <a:solidFill>
                  <a:schemeClr val="tx1">
                    <a:lumMod val="75000"/>
                  </a:schemeClr>
                </a:solidFill>
                <a:cs typeface="ヒラギノ角ゴ Pro W3" charset="0"/>
              </a:rPr>
              <a:t>Meldung von Hilfsprojekten - Regen Sie Clubs dazu an, Hilfsprojekte zu melden!</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85000" lnSpcReduction="100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de-DE" dirty="0">
                <a:solidFill>
                  <a:schemeClr val="tx1"/>
                </a:solidFill>
              </a:rPr>
              <a:t>Womit wir uns heute beschäftigen</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de-DE" dirty="0">
                <a:solidFill>
                  <a:schemeClr val="tx1"/>
                </a:solidFill>
              </a:rPr>
              <a:t>Die Aufgaben einer Zone oder Region Chairperson näher betrachten.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de-DE" dirty="0">
                <a:solidFill>
                  <a:schemeClr val="tx1"/>
                </a:solidFill>
              </a:rPr>
              <a:t>Erfahren, wie man sich auf eine erfolgreiche Amtszeit vorbereiten kann.</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de-DE" dirty="0">
                <a:solidFill>
                  <a:schemeClr val="tx1"/>
                </a:solidFill>
              </a:rPr>
              <a:t>Schwerpunkt: Clubs!  Bleiben Sie mit den Clubs verbunden und in ständigem Kontakt.  Dieser Bereich liegt mir besonders am Herzen. Clubs wie auch neue Lions brauchen Mentoren. Diese Aufgabe können sie übernehmen und Ihren Club unterstützen!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de-DE" dirty="0">
                <a:solidFill>
                  <a:schemeClr val="tx1"/>
                </a:solidFill>
              </a:rPr>
              <a:t>Maximieren Sie die Bedeutung eines Zonentreffens für Clubführungskräfte.  </a:t>
            </a:r>
            <a:r>
              <a:rPr lang="de-DE" b="1" dirty="0">
                <a:solidFill>
                  <a:schemeClr val="tx1"/>
                </a:solidFill>
              </a:rPr>
              <a:t>Suchen Sie die Führungskräfte von morgen! Schwerpunkt: Nachfolgeplanung! </a:t>
            </a:r>
          </a:p>
          <a:p>
            <a:pPr marL="171450" indent="-171450">
              <a:buSzPct val="125000"/>
              <a:buFont typeface="Arial" panose="020B0604020202020204" pitchFamily="34" charset="0"/>
              <a:buChar char="•"/>
            </a:pPr>
            <a:r>
              <a:rPr lang="de-DE" b="1" dirty="0">
                <a:solidFill>
                  <a:schemeClr val="tx1"/>
                </a:solidFill>
              </a:rPr>
              <a:t>Straffen Sie Ihre Treffen und konzentrieren sich auf die Clubs! Was brauchen sie? Verteilen Sie nicht nur Merkblätter! Geben Sie den Clubs die Möglichkeit, sich Ziele zu setzen und über ihre Probleme zu sprechen.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de-DE" dirty="0">
                <a:solidFill>
                  <a:schemeClr val="tx1"/>
                </a:solidFill>
              </a:rPr>
              <a:t>Stellen Sie die Ressourcen und Tools vor, die Ihnen und den Clubs in Ihrer Zone zur Verfügung stehen.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de-DE" dirty="0">
                <a:solidFill>
                  <a:schemeClr val="tx1"/>
                </a:solidFill>
              </a:rPr>
              <a:t>Finden Sie den besten Weg, um Probleme im Club an Distriktführungskräfte weiterzuleiten.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de-DE" dirty="0">
                <a:solidFill>
                  <a:schemeClr val="tx1"/>
                </a:solidFill>
              </a:rPr>
              <a:t>Teilen Sie Best-Practice-Beispiele, Erfolgsstorys und stellen Fragen</a:t>
            </a: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de-DE" dirty="0"/>
              <a:t>Dieser Bericht gibt einen detaillierten Überblick über die Entwicklung des Clubs.  </a:t>
            </a:r>
          </a:p>
          <a:p>
            <a:endParaRPr lang="en-US" dirty="0"/>
          </a:p>
          <a:p>
            <a:r>
              <a:rPr lang="de-DE" dirty="0"/>
              <a:t>Wie Sie auf dieser Folie sehen können, deckt der Bericht verschiedene Kategorien ab, damit Sie sich vor Ihrem Besuch mit dem Club vertraut machen können.  </a:t>
            </a:r>
          </a:p>
          <a:p>
            <a:endParaRPr lang="en-US" dirty="0"/>
          </a:p>
          <a:p>
            <a:r>
              <a:rPr lang="de-DE" dirty="0"/>
              <a:t>Derzeit befindet sich dieser Bericht im Lion Portal im Abschnitt Berichte und wird nach dem Launch in das neue Berichtssystem verschoben.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ea typeface="Arial" charset="0"/>
                <a:cs typeface="Arial" charset="0"/>
              </a:rPr>
              <a:t>Machen Sie mit den Aufgaben der einzelnen Clubamtsträger vertraut.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de-DE" dirty="0">
                <a:solidFill>
                  <a:schemeClr val="tx1"/>
                </a:solidFill>
              </a:rPr>
              <a:t>Um den Clubbetrieb reibungsloser zu gestalten und Clubführungskräften eine fokussierte Struktur zu bieten, wurden an der Einheitlichen Fassung der Clubsatzung und Zusatzbestimmungen Änderungen vorgenommen.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de-DE" dirty="0">
                <a:solidFill>
                  <a:schemeClr val="tx1"/>
                </a:solidFill>
              </a:rPr>
              <a:t>Für neue Amtsträger, Vorstandsmitglieder und Ausschussvorsitzende</a:t>
            </a:r>
          </a:p>
          <a:p>
            <a:pPr marL="0" lvl="1"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de-DE" dirty="0">
                <a:solidFill>
                  <a:schemeClr val="tx1"/>
                </a:solidFill>
              </a:rPr>
              <a:t>Umfunktionierte Ausschüsse - die Ausschüsse basieren nunmehr auf den sieben Hauptamtsträgern und unterstützen die Hauptpfeiler erfolgreicher Clubs:</a:t>
            </a:r>
          </a:p>
          <a:p>
            <a:pPr marL="0" indent="0">
              <a:lnSpc>
                <a:spcPct val="150000"/>
              </a:lnSpc>
              <a:buFont typeface="Arial" panose="020B0604020202020204" pitchFamily="34" charset="0"/>
              <a:buNone/>
            </a:pPr>
            <a:endParaRPr lang="en-US" dirty="0">
              <a:solidFill>
                <a:schemeClr val="tx1"/>
              </a:solidFill>
            </a:endParaRPr>
          </a:p>
          <a:p>
            <a:pPr marL="225425" lvl="2" indent="-225425">
              <a:lnSpc>
                <a:spcPct val="150000"/>
              </a:lnSpc>
              <a:buFont typeface="Arial" panose="020B0604020202020204" pitchFamily="34" charset="0"/>
              <a:buChar char="•"/>
            </a:pPr>
            <a:r>
              <a:rPr lang="de-DE" dirty="0">
                <a:solidFill>
                  <a:schemeClr val="tx1"/>
                </a:solidFill>
              </a:rPr>
              <a:t>Durchführung sinnvoller gemeinnütziger Hilfsprojekte</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de-DE" dirty="0">
                <a:solidFill>
                  <a:schemeClr val="tx1"/>
                </a:solidFill>
              </a:rPr>
              <a:t>Förderung von Mitgliederzuwachs und positiver Beziehungen</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de-DE" dirty="0">
                <a:solidFill>
                  <a:schemeClr val="tx1"/>
                </a:solidFill>
              </a:rPr>
              <a:t>Ausbildung ausgezeichneter Führungskräfte</a:t>
            </a:r>
          </a:p>
          <a:p>
            <a:pPr marL="0" indent="0">
              <a:lnSpc>
                <a:spcPct val="150000"/>
              </a:lnSpc>
              <a:buFont typeface="Arial" panose="020B0604020202020204" pitchFamily="34" charset="0"/>
              <a:buNone/>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dirty="0">
                <a:solidFill>
                  <a:schemeClr val="tx2"/>
                </a:solidFill>
                <a:highlight>
                  <a:srgbClr val="FFFF00"/>
                </a:highlight>
                <a:latin typeface="Adobe Devanagari" panose="02040503050201020203" pitchFamily="18" charset="0"/>
                <a:cs typeface="Adobe Devanagari" panose="02040503050201020203" pitchFamily="18" charset="0"/>
              </a:rPr>
              <a:t>Clubs sollten den Antrag zu Beginn des Jahres prüfen und ihn zum Erreichen von Club Excellence verwenden. </a:t>
            </a:r>
          </a:p>
          <a:p>
            <a:endParaRPr lang="en-US" dirty="0">
              <a:solidFill>
                <a:schemeClr val="tx2"/>
              </a:solidFill>
            </a:endParaRPr>
          </a:p>
          <a:p>
            <a:endParaRPr lang="en-US" dirty="0">
              <a:solidFill>
                <a:schemeClr val="tx2"/>
              </a:solidFill>
            </a:endParaRPr>
          </a:p>
          <a:p>
            <a:pPr>
              <a:buFont typeface="Arial" panose="020B0604020202020204" pitchFamily="34" charset="0"/>
              <a:buNone/>
            </a:pPr>
            <a:r>
              <a:rPr lang="de-DE" dirty="0">
                <a:solidFill>
                  <a:schemeClr val="tx2"/>
                </a:solidFill>
              </a:rPr>
              <a:t>1. Mitgliedschaft: </a:t>
            </a:r>
            <a:r>
              <a:rPr lang="de-DE" dirty="0"/>
              <a:t>Ein Nettozuwachs von einem oder mehreren Mitgliedern wurde erzielt. Oder Hat im laufenden Geschäftsjahr einen neuen Lions Club oder Clubzweig gegründet.</a:t>
            </a:r>
          </a:p>
          <a:p>
            <a:pPr marL="0" indent="0">
              <a:buNone/>
            </a:pPr>
            <a:endParaRPr lang="en-US" dirty="0">
              <a:solidFill>
                <a:schemeClr val="tx2"/>
              </a:solidFill>
            </a:endParaRPr>
          </a:p>
          <a:p>
            <a:pPr>
              <a:buFont typeface="Arial" panose="020B0604020202020204" pitchFamily="34" charset="0"/>
              <a:buNone/>
            </a:pPr>
            <a:r>
              <a:rPr lang="de-DE" dirty="0">
                <a:solidFill>
                  <a:schemeClr val="tx2"/>
                </a:solidFill>
              </a:rPr>
              <a:t>2. Hilfeleistung: </a:t>
            </a:r>
            <a:r>
              <a:rPr lang="de-DE" dirty="0"/>
              <a:t>An LCIF gespendeter Betrag, der mindestens so hoch ist wie die Gesamtsumme der Mitgliedschaft des Clubs, multipliziert</a:t>
            </a:r>
            <a:br>
              <a:rPr lang="de-DE" dirty="0"/>
            </a:br>
            <a:r>
              <a:rPr lang="de-DE" dirty="0"/>
              <a:t>mit 5 US-Dollar. Hat ein neues Hilfsprojekt begonnen. </a:t>
            </a:r>
            <a:r>
              <a:rPr lang="de-DE" i="1" dirty="0"/>
              <a:t>Berücksichtigen Sie bitte eines unserer globalen Anliegen!</a:t>
            </a:r>
            <a:endParaRPr lang="de-DE" dirty="0"/>
          </a:p>
          <a:p>
            <a:pPr>
              <a:buFont typeface="Arial" panose="020B0604020202020204" pitchFamily="34" charset="0"/>
              <a:buChar char="•"/>
            </a:pPr>
            <a:r>
              <a:rPr lang="de-DE" dirty="0"/>
              <a:t>Nennen Sie drei Hilfsaktivitäten, an denen Ihr Club teilgenommen hat und die in bei LCI oder Ihrem regionalen Berichtssystem gemeldet wurden.</a:t>
            </a:r>
          </a:p>
          <a:p>
            <a:pPr marL="0" indent="0">
              <a:buNone/>
            </a:pPr>
            <a:endParaRPr lang="en-US" dirty="0">
              <a:solidFill>
                <a:schemeClr val="tx2"/>
              </a:solidFill>
            </a:endParaRPr>
          </a:p>
          <a:p>
            <a:pPr>
              <a:buFont typeface="Arial" panose="020B0604020202020204" pitchFamily="34" charset="0"/>
              <a:buNone/>
            </a:pPr>
            <a:r>
              <a:rPr lang="de-DE" dirty="0">
                <a:solidFill>
                  <a:schemeClr val="tx2"/>
                </a:solidFill>
              </a:rPr>
              <a:t>3. Leadership &amp; Organisatorische Exzellenz: </a:t>
            </a:r>
            <a:r>
              <a:rPr lang="de-DE" dirty="0"/>
              <a:t>Der Club ist vollberechtigt (nicht im „Status Quo oder in finanzieller Suspendierung“: Distriktgebühren sind bezahlt und es gibt bei LCI keine ausstehenden Gebühren über 50 US-Dollar, die seit mindestens 90 Tagen ausstehen. Hat </a:t>
            </a:r>
            <a:r>
              <a:rPr lang="de-DE" dirty="0" err="1"/>
              <a:t>Clubsamtsträger</a:t>
            </a:r>
            <a:r>
              <a:rPr lang="de-DE" dirty="0"/>
              <a:t> an LCI gemeldet. </a:t>
            </a:r>
            <a:r>
              <a:rPr lang="de-DE" dirty="0" err="1"/>
              <a:t>Clubsamtsträger</a:t>
            </a:r>
            <a:r>
              <a:rPr lang="de-DE" dirty="0"/>
              <a:t> in Schlüsselpositionen nehmen an Veranstaltungen zur Schulung von </a:t>
            </a:r>
            <a:r>
              <a:rPr lang="de-DE" dirty="0" err="1"/>
              <a:t>Clubsamtsträgern</a:t>
            </a:r>
            <a:r>
              <a:rPr lang="de-DE" dirty="0"/>
              <a:t> teil</a:t>
            </a:r>
          </a:p>
          <a:p>
            <a:pPr marL="0" indent="0">
              <a:buNone/>
            </a:pPr>
            <a:endParaRPr lang="en-US" dirty="0">
              <a:solidFill>
                <a:schemeClr val="tx2"/>
              </a:solidFill>
            </a:endParaRPr>
          </a:p>
          <a:p>
            <a:pPr marL="0" indent="0">
              <a:buNone/>
            </a:pPr>
            <a:r>
              <a:rPr lang="de-DE" dirty="0">
                <a:solidFill>
                  <a:schemeClr val="tx2"/>
                </a:solidFill>
              </a:rPr>
              <a:t>4. </a:t>
            </a:r>
            <a:r>
              <a:rPr lang="de-DE" dirty="0" err="1">
                <a:solidFill>
                  <a:schemeClr val="tx2"/>
                </a:solidFill>
              </a:rPr>
              <a:t>Marketing:</a:t>
            </a:r>
            <a:r>
              <a:rPr lang="de-DE" dirty="0" err="1"/>
              <a:t>Der</a:t>
            </a:r>
            <a:r>
              <a:rPr lang="de-DE" dirty="0"/>
              <a:t> Club hat seine Hilfsprojekte in lokalen Medien oder auf </a:t>
            </a:r>
            <a:r>
              <a:rPr lang="de-DE" dirty="0" err="1"/>
              <a:t>Social</a:t>
            </a:r>
            <a:r>
              <a:rPr lang="de-DE" dirty="0"/>
              <a:t> Media veröffentlicht.  </a:t>
            </a:r>
          </a:p>
          <a:p>
            <a:pPr marL="0" indent="0">
              <a:buNone/>
            </a:pPr>
            <a:endParaRPr lang="en-US"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dirty="0">
                <a:solidFill>
                  <a:schemeClr val="tx2"/>
                </a:solidFill>
              </a:rPr>
              <a:t>Clubs, die vor dem 1. Januar gegründet wurden, sind zur Teilnahme berechtigt.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ea typeface="Arial" charset="0"/>
                <a:cs typeface="Arial" charset="0"/>
              </a:rPr>
              <a:t>Nutzen Sie digitale Plattformen, um mit Ihren Clubs engem Kontakt zu bleiben.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de-DE" sz="1200" dirty="0">
                <a:solidFill>
                  <a:schemeClr val="tx1"/>
                </a:solidFill>
                <a:ea typeface="Arial" charset="0"/>
                <a:cs typeface="Arial" charset="0"/>
              </a:rPr>
              <a:t>Treten Sie der </a:t>
            </a:r>
            <a:r>
              <a:rPr lang="de-DE" sz="1200" dirty="0" err="1">
                <a:solidFill>
                  <a:schemeClr val="tx1"/>
                </a:solidFill>
                <a:ea typeface="Arial" charset="0"/>
                <a:cs typeface="Arial" charset="0"/>
              </a:rPr>
              <a:t>Social</a:t>
            </a:r>
            <a:r>
              <a:rPr lang="de-DE" sz="1200" dirty="0">
                <a:solidFill>
                  <a:schemeClr val="tx1"/>
                </a:solidFill>
                <a:ea typeface="Arial" charset="0"/>
                <a:cs typeface="Arial" charset="0"/>
              </a:rPr>
              <a:t>-Media-Gruppe Ihrer Clubs bei.</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de-DE" sz="1200" dirty="0">
                <a:solidFill>
                  <a:schemeClr val="tx1"/>
                </a:solidFill>
                <a:ea typeface="Arial" charset="0"/>
                <a:cs typeface="Arial" charset="0"/>
              </a:rPr>
              <a:t>Folgen Sie dem E-Clubhouse Ihrer Clubs und Salesforce für Clubaktivitäten.</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de-DE" sz="1200" dirty="0">
                <a:solidFill>
                  <a:schemeClr val="tx1"/>
                </a:solidFill>
                <a:ea typeface="Arial" charset="0"/>
                <a:cs typeface="Arial" charset="0"/>
              </a:rPr>
              <a:t>Berichte im Berichtssystem prüfen</a:t>
            </a: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de-DE" dirty="0">
                <a:solidFill>
                  <a:schemeClr val="tx1"/>
                </a:solidFill>
                <a:ea typeface="Arial" charset="0"/>
                <a:cs typeface="Arial" charset="0"/>
              </a:rPr>
              <a:t>Der Leitfaden für Zonentreffen hilft Ihnen bei der Vorbereitung.</a:t>
            </a:r>
          </a:p>
          <a:p>
            <a:pPr>
              <a:spcBef>
                <a:spcPts val="2400"/>
              </a:spcBef>
              <a:defRPr/>
            </a:pPr>
            <a:r>
              <a:rPr lang="de-DE" dirty="0">
                <a:solidFill>
                  <a:schemeClr val="tx1"/>
                </a:solidFill>
              </a:rPr>
              <a:t>Sie finden diesen Leitfaden auf der Webseite für Zone und Region Chairpersons, zusammen mit beschreibbaren PDF-Dateien der im Leitfaden enthaltenen Formulare.  Tipps:</a:t>
            </a:r>
          </a:p>
          <a:p>
            <a:pPr lvl="1">
              <a:spcBef>
                <a:spcPts val="2400"/>
              </a:spcBef>
              <a:buFont typeface="Arial" panose="020B0604020202020204" pitchFamily="34" charset="0"/>
              <a:buChar char="•"/>
              <a:defRPr/>
            </a:pPr>
            <a:r>
              <a:rPr lang="de-DE" dirty="0"/>
              <a:t>Frühzeitige Planung von Treffen.</a:t>
            </a:r>
          </a:p>
          <a:p>
            <a:pPr lvl="1">
              <a:buFont typeface="Arial" panose="020B0604020202020204" pitchFamily="34" charset="0"/>
              <a:buChar char="•"/>
            </a:pPr>
            <a:endParaRPr lang="en-US" altLang="ja-JP" dirty="0"/>
          </a:p>
          <a:p>
            <a:pPr lvl="1">
              <a:buFont typeface="Arial" panose="020B0604020202020204" pitchFamily="34" charset="0"/>
              <a:buChar char="•"/>
            </a:pPr>
            <a:r>
              <a:rPr lang="de-DE" dirty="0"/>
              <a:t>Vorgeschlagene Tagesordnungen für jedes Treffen.</a:t>
            </a:r>
          </a:p>
          <a:p>
            <a:pPr lvl="1">
              <a:buFont typeface="Arial" panose="020B0604020202020204" pitchFamily="34" charset="0"/>
              <a:buChar char="•"/>
            </a:pPr>
            <a:endParaRPr lang="en-US" altLang="ja-JP" dirty="0"/>
          </a:p>
          <a:p>
            <a:pPr lvl="1">
              <a:buFont typeface="Arial" panose="020B0604020202020204" pitchFamily="34" charset="0"/>
              <a:buChar char="•"/>
            </a:pPr>
            <a:r>
              <a:rPr lang="de-DE" dirty="0"/>
              <a:t>Verschiedene Orte für Zonentreffen anbieten.</a:t>
            </a:r>
          </a:p>
          <a:p>
            <a:pPr lvl="1">
              <a:buFont typeface="Arial" panose="020B0604020202020204" pitchFamily="34" charset="0"/>
              <a:buChar char="•"/>
            </a:pPr>
            <a:endParaRPr lang="en-US" altLang="ja-JP" dirty="0"/>
          </a:p>
          <a:p>
            <a:pPr lvl="1">
              <a:buFont typeface="Arial" panose="020B0604020202020204" pitchFamily="34" charset="0"/>
              <a:buChar char="•"/>
            </a:pPr>
            <a:r>
              <a:rPr lang="de-DE" dirty="0"/>
              <a:t>Unterstützung durch die Distriktkoordinatoren Ihres Global Action Teams.</a:t>
            </a:r>
          </a:p>
          <a:p>
            <a:pPr lvl="1">
              <a:buFont typeface="Arial" panose="020B0604020202020204" pitchFamily="34" charset="0"/>
              <a:buChar char="•"/>
            </a:pPr>
            <a:endParaRPr lang="en-US" altLang="ja-JP" dirty="0"/>
          </a:p>
          <a:p>
            <a:pPr lvl="1">
              <a:buFont typeface="Arial" panose="020B0604020202020204" pitchFamily="34" charset="0"/>
              <a:buChar char="•"/>
            </a:pPr>
            <a:r>
              <a:rPr lang="de-DE" b="1" i="1" dirty="0"/>
              <a:t>Nicht vergessen: Fassen Sie sich kurz und konzentrieren Sie sich auf die Anliegen der Clubs! </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de-DE" sz="1200" dirty="0">
                <a:solidFill>
                  <a:schemeClr val="tx1"/>
                </a:solidFill>
                <a:cs typeface="Arial" charset="0"/>
              </a:rPr>
              <a:t>Helfen Sie Clubs bei der Vorbereitung - füllen Sie das Arbeitsblatt Herausforderungen und Chancen aus.</a:t>
            </a: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de-DE" sz="1200" dirty="0">
                <a:solidFill>
                  <a:schemeClr val="tx1"/>
                </a:solidFill>
                <a:ea typeface="Arial" charset="0"/>
                <a:cs typeface="Arial" charset="0"/>
              </a:rPr>
              <a:t>Einige Clubs brauchen ggf. etwas mehr Aufmerksamkeit und suchen nach Möglichkeiten, Probleme zu lösen.  </a:t>
            </a:r>
          </a:p>
          <a:p>
            <a:endParaRPr lang="en-US" dirty="0">
              <a:solidFill>
                <a:schemeClr val="tx1"/>
              </a:solidFill>
            </a:endParaRPr>
          </a:p>
          <a:p>
            <a:pPr marL="171450" indent="-171450" algn="l">
              <a:buFont typeface="Arial" panose="020B0604020202020204" pitchFamily="34" charset="0"/>
              <a:buChar char="•"/>
            </a:pPr>
            <a:r>
              <a:rPr lang="de-DE" sz="1200" dirty="0">
                <a:solidFill>
                  <a:schemeClr val="tx1"/>
                </a:solidFill>
                <a:ea typeface="Arial" charset="0"/>
                <a:cs typeface="Arial" charset="0"/>
              </a:rPr>
              <a:t>Ein gutes Tool für Clubs, die in bestimmten Bereichen Probleme haben.</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de-DE" sz="1200" dirty="0">
                <a:solidFill>
                  <a:schemeClr val="tx1"/>
                </a:solidFill>
                <a:ea typeface="Arial" charset="0"/>
                <a:cs typeface="Arial" charset="0"/>
              </a:rPr>
              <a:t>Kann bei Clubbesuchen oder Zonentreffen verwendet werden.</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de-DE" sz="1200" dirty="0">
                <a:solidFill>
                  <a:schemeClr val="tx1"/>
                </a:solidFill>
                <a:ea typeface="Arial" charset="0"/>
                <a:cs typeface="Arial" charset="0"/>
              </a:rPr>
              <a:t>Ein gutes Tool bei der Diskussion von Clubunterstützungsstrategien mit den GAT-Distriktkoordinatoren.</a:t>
            </a:r>
          </a:p>
          <a:p>
            <a:pPr marL="171450" indent="-171450" algn="l">
              <a:buFont typeface="Arial" panose="020B0604020202020204" pitchFamily="34" charset="0"/>
              <a:buChar char="•"/>
            </a:pPr>
            <a:r>
              <a:rPr lang="de-DE" sz="1200" b="1" dirty="0">
                <a:solidFill>
                  <a:schemeClr val="tx1"/>
                </a:solidFill>
                <a:ea typeface="Arial" charset="0"/>
                <a:cs typeface="Arial" charset="0"/>
              </a:rPr>
              <a:t>Wichtiger Hinweis: Bitten Sie bei Ihrem ersten Zonentreffen alle Clubpräsidenten, eine Liste mit Zielen für seinen/ihren Club in jedem der folgenden Bereiche vorzulegen:</a:t>
            </a:r>
          </a:p>
          <a:p>
            <a:pPr marL="0" indent="0" algn="l">
              <a:buFont typeface="Arial" panose="020B0604020202020204" pitchFamily="34" charset="0"/>
              <a:buNone/>
            </a:pPr>
            <a:r>
              <a:rPr lang="de-DE" sz="1200" b="1" dirty="0">
                <a:solidFill>
                  <a:schemeClr val="tx1"/>
                </a:solidFill>
                <a:ea typeface="Arial" charset="0"/>
                <a:cs typeface="Arial" charset="0"/>
              </a:rPr>
              <a:t>	Mitgliederzuwachs/Bindung</a:t>
            </a:r>
          </a:p>
          <a:p>
            <a:pPr marL="0" indent="0" algn="l">
              <a:buFont typeface="Arial" panose="020B0604020202020204" pitchFamily="34" charset="0"/>
              <a:buNone/>
            </a:pPr>
            <a:r>
              <a:rPr lang="de-DE" sz="1200" b="1" dirty="0">
                <a:solidFill>
                  <a:schemeClr val="tx1"/>
                </a:solidFill>
                <a:ea typeface="Arial" charset="0"/>
                <a:cs typeface="Arial" charset="0"/>
              </a:rPr>
              <a:t>	Führungskräfteentwicklung</a:t>
            </a:r>
          </a:p>
          <a:p>
            <a:pPr marL="0" indent="0" algn="l">
              <a:buFont typeface="Arial" panose="020B0604020202020204" pitchFamily="34" charset="0"/>
              <a:buNone/>
            </a:pPr>
            <a:r>
              <a:rPr lang="de-DE" sz="1200" b="1" dirty="0">
                <a:solidFill>
                  <a:schemeClr val="tx1"/>
                </a:solidFill>
                <a:ea typeface="Arial" charset="0"/>
                <a:cs typeface="Arial" charset="0"/>
              </a:rPr>
              <a:t>	Hilfsdienst </a:t>
            </a:r>
          </a:p>
          <a:p>
            <a:pPr marL="0" indent="0" algn="l">
              <a:buFont typeface="Arial" panose="020B0604020202020204" pitchFamily="34" charset="0"/>
              <a:buNone/>
            </a:pPr>
            <a:r>
              <a:rPr lang="de-DE" sz="1200" b="1" dirty="0">
                <a:solidFill>
                  <a:schemeClr val="tx1"/>
                </a:solidFill>
                <a:ea typeface="Arial" charset="0"/>
                <a:cs typeface="Arial" charset="0"/>
              </a:rPr>
              <a:t>	LCIF</a:t>
            </a:r>
          </a:p>
          <a:p>
            <a:pPr marL="0" indent="0" algn="l">
              <a:buFont typeface="Arial" panose="020B0604020202020204" pitchFamily="34" charset="0"/>
              <a:buNone/>
            </a:pPr>
            <a:r>
              <a:rPr lang="de-DE" sz="1200" b="1" dirty="0">
                <a:solidFill>
                  <a:schemeClr val="tx1"/>
                </a:solidFill>
                <a:ea typeface="Arial" charset="0"/>
                <a:cs typeface="Arial" charset="0"/>
              </a:rPr>
              <a:t>	Das Arbeitsblatt Herausforderungen und Chancen kann dabei helfen, SMART-Ziele zu formulieren und/oder unrealistische Ziele anzupassen.</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de-DE" sz="1200" i="0" dirty="0">
                <a:solidFill>
                  <a:schemeClr val="tx1"/>
                </a:solidFill>
                <a:latin typeface="+mn-lt"/>
              </a:rPr>
              <a:t>Ihre Zonentreffen beginnen mit dem Distrikt-Governor-Beratungsausschuss.</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de-DE" sz="1200" i="0" dirty="0">
                <a:solidFill>
                  <a:schemeClr val="tx1"/>
                </a:solidFill>
                <a:latin typeface="+mn-lt"/>
              </a:rPr>
              <a:t>Einige Zonen laden viele verschiedene Clubamtsträger zu ihren Sitzungen ein, aber die wichtigsten Mitglieder des Distrikt-Governor-Beratungsausschusses sind:</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de-DE" sz="1200" i="0" dirty="0">
                <a:solidFill>
                  <a:schemeClr val="tx1"/>
                </a:solidFill>
                <a:latin typeface="+mn-lt"/>
              </a:rPr>
              <a:t>Clubpräsident/in</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de-DE" sz="1200" i="0" dirty="0">
                <a:solidFill>
                  <a:schemeClr val="tx1"/>
                </a:solidFill>
                <a:latin typeface="+mn-lt"/>
              </a:rPr>
              <a:t>Club-Vizepräsident/in</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de-DE" sz="1200" i="0" dirty="0">
                <a:solidFill>
                  <a:schemeClr val="tx1"/>
                </a:solidFill>
                <a:latin typeface="+mn-lt"/>
              </a:rPr>
              <a:t>Clubsekretär/in</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de-DE" sz="1200" i="0" dirty="0">
                <a:solidFill>
                  <a:schemeClr val="tx1"/>
                </a:solidFill>
                <a:latin typeface="+mn-lt"/>
              </a:rPr>
              <a:t>Wenn Sie GAT-Koordinatoren oder Programmredner einladen und je nach Schwerpunkt des Treffens, können Sie auch Lernmöglichkeiten für die folgenden Amtsträger anbieten:</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de-DE" sz="1200" i="0" baseline="0" dirty="0">
                <a:solidFill>
                  <a:schemeClr val="tx1"/>
                </a:solidFill>
                <a:latin typeface="+mn-lt"/>
              </a:rPr>
              <a:t>Clubbeauftragte/r für Hilfsprojekte</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de-DE" sz="1200" i="0" baseline="0" dirty="0">
                <a:solidFill>
                  <a:schemeClr val="tx1"/>
                </a:solidFill>
                <a:latin typeface="+mn-lt"/>
              </a:rPr>
              <a:t>Clubbeauftragte/r für Mitgliedschaft</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de-DE" sz="1200" i="0" baseline="0" dirty="0">
                <a:solidFill>
                  <a:schemeClr val="tx1"/>
                </a:solidFill>
                <a:latin typeface="+mn-lt"/>
              </a:rPr>
              <a:t>Clubbeauftragte/r für Führungskräfteentwicklung</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de-DE" dirty="0">
                <a:solidFill>
                  <a:schemeClr val="tx1"/>
                </a:solidFill>
                <a:cs typeface="Arial"/>
              </a:rPr>
              <a:t>Beratende Lions sind eine zusätzliche Ressource für Clubs.  </a:t>
            </a:r>
            <a:r>
              <a:rPr lang="de-DE" dirty="0">
                <a:solidFill>
                  <a:schemeClr val="tx1"/>
                </a:solidFill>
              </a:rPr>
              <a:t>Achten Sie darauf, die Beratenden Lions der Clubs einzuladen, falls es solche gibt..</a:t>
            </a:r>
          </a:p>
          <a:p>
            <a:endParaRPr lang="en-US" dirty="0">
              <a:solidFill>
                <a:schemeClr val="tx1"/>
              </a:solidFill>
            </a:endParaRPr>
          </a:p>
          <a:p>
            <a:r>
              <a:rPr lang="de-DE" dirty="0">
                <a:solidFill>
                  <a:schemeClr val="tx1"/>
                </a:solidFill>
              </a:rPr>
              <a:t>Jedem neu gegründetem Lions Club werden Beratende Lions zugeteilt.  Sie arbeiten direkt mit den Clubamtsträgern zusammen, damit der Club einen guten und erfolgreichen Start hat.</a:t>
            </a:r>
          </a:p>
          <a:p>
            <a:endParaRPr lang="en-US" dirty="0">
              <a:solidFill>
                <a:schemeClr val="tx1"/>
              </a:solidFill>
            </a:endParaRPr>
          </a:p>
          <a:p>
            <a:r>
              <a:rPr lang="de-DE" dirty="0">
                <a:solidFill>
                  <a:schemeClr val="tx1"/>
                </a:solidFill>
              </a:rPr>
              <a:t>Wenn es Clubs gibt, die seit weniger als 2 Jahren existieren, wäre es sinnvoll, diese wichtigen Führungskräfte zu den Zonentreffen einzuladen. </a:t>
            </a:r>
          </a:p>
          <a:p>
            <a:endParaRPr lang="en-US" dirty="0">
              <a:solidFill>
                <a:schemeClr val="tx1"/>
              </a:solidFill>
            </a:endParaRPr>
          </a:p>
          <a:p>
            <a:r>
              <a:rPr lang="de-DE" dirty="0">
                <a:solidFill>
                  <a:schemeClr val="tx1"/>
                </a:solidFill>
              </a:rPr>
              <a:t>Beratende Lions können auch einigen bestehenden Clubs in Ihrer Zone zugewiesen werden, von denen Sie vielleicht noch nichts wissen.  </a:t>
            </a:r>
          </a:p>
          <a:p>
            <a:endParaRPr lang="en-US" dirty="0">
              <a:solidFill>
                <a:schemeClr val="tx1"/>
              </a:solidFill>
            </a:endParaRPr>
          </a:p>
          <a:p>
            <a:r>
              <a:rPr lang="de-DE" dirty="0">
                <a:solidFill>
                  <a:schemeClr val="tx1"/>
                </a:solidFill>
              </a:rPr>
              <a:t>Bitten Sie Ihren Distrikt-Governor, Ihnen eine Liste aller Beratenden Lions zur Verfügung zu stellen, die einem der Clubs in Ihrer Zone zugeteilt sind.  </a:t>
            </a:r>
          </a:p>
          <a:p>
            <a:endParaRPr lang="en-US" dirty="0">
              <a:solidFill>
                <a:schemeClr val="tx1"/>
              </a:solidFill>
            </a:endParaRPr>
          </a:p>
          <a:p>
            <a:r>
              <a:rPr lang="de-DE" dirty="0">
                <a:solidFill>
                  <a:schemeClr val="tx1"/>
                </a:solidFill>
              </a:rPr>
              <a:t>Einen Bericht über Beratende Lions kann in Salesforce aufgerufen werden.</a:t>
            </a: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2956079"/>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de-DE">
                <a:latin typeface="HelveticaNeueLT Std" panose="020B0604020202020204" pitchFamily="34" charset="0"/>
              </a:rPr>
              <a:t>Die Zone Chairperson stellt den Kontakt zu Lions-Distriktführungskräften mit viel Fachwissen und Erfahrung her, wie z.B. Global-Action-Team-Koordinatoren, um Clubamtsträger zu unterstützen.</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de-DE">
                <a:latin typeface="HelveticaNeueLT Std" panose="020B0604020202020204" pitchFamily="34" charset="0"/>
              </a:rPr>
              <a:t>Die Koordinatoren in den Distrikten übernehmen für ein Jahr ihr Amt als Distriktkabinettsmitglieder.</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
        <p:nvSpPr>
          <p:cNvPr id="6" name="Notes Placeholder 5"/>
          <p:cNvSpPr>
            <a:spLocks noGrp="1"/>
          </p:cNvSpPr>
          <p:nvPr>
            <p:ph type="body" idx="1"/>
          </p:nvPr>
        </p:nvSpPr>
        <p:spPr>
          <a:xfrm>
            <a:off x="424998" y="7543800"/>
            <a:ext cx="5607050" cy="4673280"/>
          </a:xfrm>
          <a:prstGeom prst="rect">
            <a:avLst/>
          </a:prstGeom>
        </p:spPr>
        <p:txBody>
          <a:bodyPr/>
          <a:lstStyle/>
          <a:p>
            <a:r>
              <a:rPr lang="de-DE" dirty="0"/>
              <a:t>Der Distrikt-Governor fungiert als Vorsitzende/r des Global Action Teams in Ihrem Distrikt. </a:t>
            </a:r>
          </a:p>
          <a:p>
            <a:endParaRPr lang="en-US" dirty="0"/>
          </a:p>
          <a:p>
            <a:r>
              <a:rPr lang="de-DE" dirty="0"/>
              <a:t>Jeder Distrikt hat eine/n</a:t>
            </a:r>
            <a:r>
              <a:rPr lang="de-DE" baseline="0" dirty="0"/>
              <a:t> </a:t>
            </a:r>
          </a:p>
          <a:p>
            <a:endParaRPr lang="en-US" baseline="0" dirty="0"/>
          </a:p>
          <a:p>
            <a:r>
              <a:rPr lang="de-DE" baseline="0" dirty="0"/>
              <a:t>Global-Service-Team-Distriktkoordinator/in</a:t>
            </a:r>
          </a:p>
          <a:p>
            <a:endParaRPr lang="en-US" baseline="0" dirty="0"/>
          </a:p>
          <a:p>
            <a:r>
              <a:rPr lang="de-DE" baseline="0" dirty="0"/>
              <a:t>Global-Membership-Team-Distriktkoordinator/in</a:t>
            </a:r>
          </a:p>
          <a:p>
            <a:endParaRPr lang="en-US" baseline="0" dirty="0"/>
          </a:p>
          <a:p>
            <a:r>
              <a:rPr lang="de-DE" baseline="0" dirty="0"/>
              <a:t>Global-</a:t>
            </a:r>
            <a:r>
              <a:rPr lang="de-DE" baseline="0" dirty="0" err="1"/>
              <a:t>Leaderhsip</a:t>
            </a:r>
            <a:r>
              <a:rPr lang="de-DE" baseline="0" dirty="0"/>
              <a:t>-Team-Distriktkoordinator/in</a:t>
            </a:r>
          </a:p>
          <a:p>
            <a:endParaRPr lang="en-US" baseline="0" dirty="0"/>
          </a:p>
          <a:p>
            <a:r>
              <a:rPr lang="de-DE" baseline="0" dirty="0"/>
              <a:t>Und neu für das kommende Geschäftsjahr der/die Global-Extension-Team-Distriktkoordinator/in</a:t>
            </a:r>
          </a:p>
          <a:p>
            <a:endParaRPr lang="en-US" baseline="0" dirty="0"/>
          </a:p>
          <a:p>
            <a:r>
              <a:rPr lang="de-DE" baseline="0" dirty="0"/>
              <a:t>Alle verfügen über das nötige Fachwissen, um Clubs in diesen spezifischen Bereichen zum Erfolg zu verhelfen.</a:t>
            </a:r>
          </a:p>
          <a:p>
            <a:endParaRPr lang="en-US" baseline="0" dirty="0"/>
          </a:p>
          <a:p>
            <a:r>
              <a:rPr lang="de-DE" baseline="0" dirty="0"/>
              <a:t>Suchen Sie nach Möglichkeiten, diese in das Clubgeschehen der Clubs in Ihrer Zone einzubeziehen.! </a:t>
            </a:r>
          </a:p>
          <a:p>
            <a:endParaRPr lang="en-US" baseline="0" dirty="0"/>
          </a:p>
          <a:p>
            <a:r>
              <a:rPr lang="de-DE" b="1" baseline="0" dirty="0"/>
              <a:t>Weisen Sie nochmals darauf hin, dass die GAT-Mitglieder keine Aufsichtsfunktion haben, sondern Clubs zu mehr Effektivität und Erfolg in den Bereichen verhelfen sollen, die auf Folie 22 besprochen wurden.</a:t>
            </a: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de-DE"/>
              <a:t>Wir wollen die Aufgaben der Zone Chairperson etwas näher betrachten</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b="1">
                <a:solidFill>
                  <a:schemeClr val="tx1"/>
                </a:solidFill>
              </a:rPr>
              <a:t>Ihr erstes Treffen - Hilfeleistung im Mittelpunkt!</a:t>
            </a:r>
          </a:p>
          <a:p>
            <a:endParaRPr lang="en-US" dirty="0"/>
          </a:p>
          <a:p>
            <a:r>
              <a:rPr lang="de-DE"/>
              <a:t>Um Lernmöglichkeiten für Clubamtsträger zu schaffen, sollten Sie Ihr Treffen auf Hilfeleistungen ausrichten!</a:t>
            </a:r>
          </a:p>
          <a:p>
            <a:endParaRPr lang="en-US" dirty="0"/>
          </a:p>
          <a:p>
            <a:r>
              <a:rPr lang="de-DE"/>
              <a:t>Sie als Zone Chairperson</a:t>
            </a:r>
          </a:p>
          <a:p>
            <a:endParaRPr lang="en-US" baseline="0" dirty="0"/>
          </a:p>
          <a:p>
            <a:r>
              <a:rPr lang="de-DE" baseline="0"/>
              <a:t>und die Mitglieder des Distrikt-Governor-Beratungsausschusses</a:t>
            </a:r>
          </a:p>
          <a:p>
            <a:endParaRPr lang="en-US" baseline="0" dirty="0"/>
          </a:p>
          <a:p>
            <a:r>
              <a:rPr lang="de-DE" baseline="0"/>
              <a:t>übernehmen eine Vorbildsfunktion, aber bitten Sie auch den/die Clubbeauftragte für Hilfsprojekte sowie</a:t>
            </a:r>
          </a:p>
          <a:p>
            <a:endParaRPr lang="en-US" baseline="0" dirty="0"/>
          </a:p>
          <a:p>
            <a:r>
              <a:rPr lang="de-DE" baseline="0"/>
              <a:t>den/die Global-Action-Team-Distriktkoordinator/in für Hilfsprojekte um Unterstützung. </a:t>
            </a: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de-DE" sz="1200" b="1" dirty="0">
                <a:solidFill>
                  <a:schemeClr val="tx1"/>
                </a:solidFill>
                <a:latin typeface="+mj-lt"/>
              </a:rPr>
              <a:t>Binden Sie den/die Global-Service-Team-Distriktkoordinator/in mit ein:</a:t>
            </a:r>
          </a:p>
          <a:p>
            <a:endParaRPr lang="en-US" dirty="0">
              <a:solidFill>
                <a:schemeClr val="tx1"/>
              </a:solidFill>
              <a:latin typeface="+mj-lt"/>
            </a:endParaRPr>
          </a:p>
          <a:p>
            <a:pPr marL="171450" indent="-171450">
              <a:buSzPct val="125000"/>
              <a:buFont typeface="Arial" panose="020B0604020202020204" pitchFamily="34" charset="0"/>
              <a:buChar char="•"/>
            </a:pPr>
            <a:r>
              <a:rPr lang="de-DE" dirty="0">
                <a:solidFill>
                  <a:schemeClr val="tx1"/>
                </a:solidFill>
                <a:latin typeface="+mj-lt"/>
              </a:rPr>
              <a:t>International, Multidistrikt- und Distriktprogramme</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de-DE" dirty="0">
                <a:solidFill>
                  <a:schemeClr val="tx1"/>
                </a:solidFill>
                <a:latin typeface="+mj-lt"/>
              </a:rPr>
              <a:t>Distriktweite Hilfsprojekte und Programme</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de-DE" dirty="0">
                <a:solidFill>
                  <a:schemeClr val="tx1"/>
                </a:solidFill>
                <a:latin typeface="+mj-lt"/>
              </a:rPr>
              <a:t>Ideenaustausch zu Clubprojekten</a:t>
            </a: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de-DE" dirty="0">
                <a:solidFill>
                  <a:schemeClr val="tx1"/>
                </a:solidFill>
                <a:latin typeface="+mj-lt"/>
              </a:rPr>
              <a:t>Verfahren zur Ermittlung neuer Hilfsprojekte</a:t>
            </a: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de-DE" dirty="0">
                <a:solidFill>
                  <a:schemeClr val="tx1"/>
                </a:solidFill>
                <a:latin typeface="+mj-lt"/>
              </a:rPr>
              <a:t>Community-Bedarfsanalyse</a:t>
            </a: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chemeClr val="tx1"/>
                </a:solidFill>
              </a:rPr>
              <a:t>Ressourcen für Clubbeauftragte für Hilfsprojekte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chemeClr val="tx1"/>
                </a:solidFill>
                <a:ea typeface="Arial" charset="0"/>
                <a:cs typeface="Arial" charset="0"/>
              </a:rPr>
              <a:t>Globale Anliegen: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chemeClr val="tx1"/>
                </a:solidFill>
                <a:ea typeface="Arial" charset="0"/>
                <a:cs typeface="Arial" charset="0"/>
              </a:rPr>
              <a:t>Diabetes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chemeClr val="tx1"/>
                </a:solidFill>
                <a:ea typeface="Arial" charset="0"/>
                <a:cs typeface="Arial" charset="0"/>
              </a:rPr>
              <a:t>Umweltschutz</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chemeClr val="tx1"/>
                </a:solidFill>
                <a:ea typeface="Arial" charset="0"/>
                <a:cs typeface="Arial" charset="0"/>
              </a:rPr>
              <a:t>Hungerhilfe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chemeClr val="tx1"/>
                </a:solidFill>
                <a:ea typeface="Arial" charset="0"/>
                <a:cs typeface="Arial" charset="0"/>
              </a:rPr>
              <a:t>Sehkrafterhaltung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dirty="0">
                <a:solidFill>
                  <a:schemeClr val="tx1"/>
                </a:solidFill>
                <a:ea typeface="Arial" charset="0"/>
                <a:cs typeface="Arial" charset="0"/>
              </a:rPr>
              <a:t>Kinderkrebshilfe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solidFill>
                  <a:schemeClr val="tx1"/>
                </a:solidFill>
                <a:ea typeface="Arial" charset="0"/>
                <a:cs typeface="Arial" charset="0"/>
              </a:rPr>
              <a:t>Auf der neuen Webseite finden Sie unter „The Service Journey“ viele verschiedene Tools und Ressourcen, die Clubs Anregungen und Ideen für die Durchführung sinnvoller Hilfsprojekte geben sollen.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baseline="0" dirty="0">
                <a:solidFill>
                  <a:schemeClr val="tx1"/>
                </a:solidFill>
                <a:ea typeface="Arial" charset="0"/>
                <a:cs typeface="Arial" charset="0"/>
              </a:rPr>
              <a:t>Lernen - Globale Ursachen recherchieren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baseline="0" dirty="0">
                <a:solidFill>
                  <a:schemeClr val="tx1"/>
                </a:solidFill>
                <a:ea typeface="Arial" charset="0"/>
                <a:cs typeface="Arial" charset="0"/>
              </a:rPr>
              <a:t>Entdecken - Mehr über das Hilfeleistungs-Toolkit erfahren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baseline="0" dirty="0">
                <a:solidFill>
                  <a:schemeClr val="tx1"/>
                </a:solidFill>
                <a:ea typeface="Arial" charset="0"/>
                <a:cs typeface="Arial" charset="0"/>
              </a:rPr>
              <a:t>Handeln - Ein Hilfsprojekt ins Leben rufen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baseline="0" dirty="0">
                <a:solidFill>
                  <a:schemeClr val="tx1"/>
                </a:solidFill>
                <a:ea typeface="Arial" charset="0"/>
                <a:cs typeface="Arial" charset="0"/>
              </a:rPr>
              <a:t>Erfolge Feiern - Über Ihre Erfolge berichten!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chemeClr val="tx1">
                    <a:lumMod val="75000"/>
                  </a:schemeClr>
                </a:solidFill>
                <a:latin typeface="HelveticaNeueLT Std Lt" panose="020B0403020202020204" pitchFamily="34" charset="0"/>
                <a:ea typeface="Arial" charset="0"/>
                <a:cs typeface="Arial" charset="0"/>
              </a:rPr>
              <a:t>Zusätzlich zu den genannten haben wir noch 3 weitere LCIF-Schwerpunktbereiche.  Jugendförderung, Katastrophenhilfe und Humanitäre Hilfe </a:t>
            </a: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de-DE" b="1" baseline="0">
                <a:solidFill>
                  <a:schemeClr val="tx1"/>
                </a:solidFill>
              </a:rPr>
              <a:t>LCIF ist Ihre Stiftung.  </a:t>
            </a:r>
            <a:r>
              <a:rPr lang="de-DE" b="1">
                <a:solidFill>
                  <a:schemeClr val="tx1"/>
                </a:solidFill>
              </a:rPr>
              <a:t>LCIF ermöglicht Hilfeleistungen. </a:t>
            </a:r>
          </a:p>
          <a:p>
            <a:endParaRPr lang="en-US" sz="1200" kern="0" dirty="0">
              <a:solidFill>
                <a:schemeClr val="tx1">
                  <a:lumMod val="75000"/>
                </a:schemeClr>
              </a:solidFill>
              <a:ea typeface="Arial" charset="0"/>
              <a:cs typeface="Arial" charset="0"/>
            </a:endParaRPr>
          </a:p>
          <a:p>
            <a:r>
              <a:rPr lang="de-DE" sz="1200">
                <a:solidFill>
                  <a:schemeClr val="tx1">
                    <a:lumMod val="75000"/>
                  </a:schemeClr>
                </a:solidFill>
                <a:ea typeface="Arial" charset="0"/>
                <a:cs typeface="Arial" charset="0"/>
              </a:rPr>
              <a:t>Verwaltet Zuschüsse:</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de-DE" sz="1200">
                <a:solidFill>
                  <a:schemeClr val="tx1">
                    <a:lumMod val="75000"/>
                  </a:schemeClr>
                </a:solidFill>
                <a:ea typeface="Arial" charset="0"/>
                <a:cs typeface="Arial" charset="0"/>
              </a:rPr>
              <a:t>Humanitäre Initiativen</a:t>
            </a:r>
          </a:p>
          <a:p>
            <a:pPr marL="171450" indent="-171450">
              <a:buFont typeface="Arial" panose="020B0604020202020204" pitchFamily="34" charset="0"/>
              <a:buChar char="•"/>
            </a:pPr>
            <a:r>
              <a:rPr lang="de-DE" sz="1200">
                <a:solidFill>
                  <a:schemeClr val="tx1">
                    <a:lumMod val="75000"/>
                  </a:schemeClr>
                </a:solidFill>
                <a:ea typeface="Arial" charset="0"/>
                <a:cs typeface="Arial" charset="0"/>
              </a:rPr>
              <a:t>Globale Gesundheitsinitiativen</a:t>
            </a:r>
          </a:p>
          <a:p>
            <a:pPr marL="171450" indent="-171450">
              <a:buFont typeface="Arial" panose="020B0604020202020204" pitchFamily="34" charset="0"/>
              <a:buChar char="•"/>
            </a:pPr>
            <a:r>
              <a:rPr lang="de-DE" sz="1200">
                <a:solidFill>
                  <a:schemeClr val="tx1">
                    <a:lumMod val="75000"/>
                  </a:schemeClr>
                </a:solidFill>
                <a:ea typeface="Arial" charset="0"/>
                <a:cs typeface="Arial" charset="0"/>
              </a:rPr>
              <a:t>Neue und in der Entwicklung stehende Initiativen</a:t>
            </a:r>
          </a:p>
          <a:p>
            <a:endParaRPr lang="en-US" sz="1200" kern="0" dirty="0">
              <a:solidFill>
                <a:schemeClr val="tx1">
                  <a:lumMod val="75000"/>
                </a:schemeClr>
              </a:solidFill>
              <a:ea typeface="Arial" charset="0"/>
              <a:cs typeface="Arial" charset="0"/>
            </a:endParaRPr>
          </a:p>
          <a:p>
            <a:r>
              <a:rPr lang="de-DE" sz="1200">
                <a:solidFill>
                  <a:schemeClr val="tx1">
                    <a:lumMod val="75000"/>
                  </a:schemeClr>
                </a:solidFill>
                <a:ea typeface="Arial" charset="0"/>
                <a:cs typeface="Arial" charset="0"/>
              </a:rPr>
              <a:t>Laden Sie Ihre/n LCIF-Distriktkoordinator/in zu einem Treffen ein, um Lions über ihre Stiftung zu informieren.</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de-DE" sz="1200" b="1" dirty="0">
                <a:solidFill>
                  <a:schemeClr val="tx1"/>
                </a:solidFill>
              </a:rPr>
              <a:t>Ihr zweites Treffen – Mitgliedschaft im Mittelpunkt!</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de-DE" dirty="0">
                <a:solidFill>
                  <a:schemeClr val="tx1"/>
                </a:solidFill>
              </a:rPr>
              <a:t>Richten Sie Ihr Treffen auf Mitgliedschaft aus!</a:t>
            </a:r>
          </a:p>
          <a:p>
            <a:endParaRPr lang="en-US" dirty="0"/>
          </a:p>
          <a:p>
            <a:r>
              <a:rPr lang="de-DE" baseline="0" dirty="0"/>
              <a:t>Laden Sie die Mitglieder des Distrikt-Governor-Beratungsausschusses ein,</a:t>
            </a:r>
          </a:p>
          <a:p>
            <a:endParaRPr lang="en-US" baseline="0" dirty="0"/>
          </a:p>
          <a:p>
            <a:r>
              <a:rPr lang="de-DE" baseline="0" dirty="0"/>
              <a:t>bitten aber auch den/die Clubbeauftragte für Mitgliedschaft sowie</a:t>
            </a:r>
          </a:p>
          <a:p>
            <a:endParaRPr lang="en-US" baseline="0" dirty="0"/>
          </a:p>
          <a:p>
            <a:r>
              <a:rPr lang="de-DE" baseline="0" dirty="0"/>
              <a:t>den/die Global-Action-Team-Distriktkoordinator/in für Mitgliedschaft um Unterstützung.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de-DE" sz="1200" b="0" dirty="0">
                <a:solidFill>
                  <a:schemeClr val="tx1"/>
                </a:solidFill>
                <a:latin typeface="+mn-lt"/>
              </a:rPr>
              <a:t>Binden Sie den/die Global-Membership-Team-Distriktkoordinator/in mit ein:</a:t>
            </a: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de-DE" sz="1200" dirty="0">
                <a:solidFill>
                  <a:schemeClr val="tx1"/>
                </a:solidFill>
              </a:rPr>
              <a:t>	Empfiehlt Clubs die Nutzung von Mitgliedschaftsressourcen.</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de-DE" sz="1200" dirty="0">
                <a:solidFill>
                  <a:schemeClr val="tx1"/>
                </a:solidFill>
              </a:rPr>
              <a:t>	Unterstützt Clubbeauftragte für Mitgliedschaft und leitet dieses an.</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de-DE" sz="1200" dirty="0">
                <a:solidFill>
                  <a:schemeClr val="tx1"/>
                </a:solidFill>
              </a:rPr>
              <a:t>	Findet Städte und Gemeinden für potenzielle neue Clubs.</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de-DE" sz="1200" dirty="0">
                <a:solidFill>
                  <a:schemeClr val="tx1"/>
                </a:solidFill>
              </a:rPr>
              <a:t>	Regt Club dazu an, einen Mitgliederzuwachsplan zu erstellen.</a:t>
            </a:r>
          </a:p>
          <a:p>
            <a:pPr marL="171450" indent="-171450">
              <a:buSzPct val="125000"/>
              <a:buFont typeface="Arial" panose="020B0604020202020204" pitchFamily="34" charset="0"/>
              <a:buChar char="•"/>
            </a:pPr>
            <a:endParaRPr lang="en-US" sz="1200" dirty="0">
              <a:solidFill>
                <a:schemeClr val="tx1"/>
              </a:solidFill>
            </a:endParaRPr>
          </a:p>
          <a:p>
            <a:pPr marL="0" indent="0">
              <a:buSzPct val="125000"/>
              <a:buFont typeface="Arial" panose="020B0604020202020204" pitchFamily="34" charset="0"/>
              <a:buNone/>
            </a:pPr>
            <a:endParaRPr lang="en-US" sz="1200" dirty="0">
              <a:solidFill>
                <a:schemeClr val="tx1"/>
              </a:solidFill>
            </a:endParaRPr>
          </a:p>
          <a:p>
            <a:pPr marL="0" indent="0">
              <a:buSzPct val="125000"/>
              <a:buFont typeface="Arial" panose="020B0604020202020204" pitchFamily="34" charset="0"/>
              <a:buNone/>
            </a:pPr>
            <a:r>
              <a:rPr lang="de-DE" sz="1200" dirty="0">
                <a:solidFill>
                  <a:schemeClr val="tx1"/>
                </a:solidFill>
              </a:rPr>
              <a:t>Wenn ein Club in Ihrer Zone oder Sie als Zonen Chairperson daran interessiert sind, einen neuen Lions Club zu gründen, wenden Sie sich an den Global Extension </a:t>
            </a:r>
            <a:r>
              <a:rPr lang="de-DE" sz="1200" dirty="0" err="1">
                <a:solidFill>
                  <a:schemeClr val="tx1"/>
                </a:solidFill>
              </a:rPr>
              <a:t>Coordinator</a:t>
            </a:r>
            <a:r>
              <a:rPr lang="de-DE" sz="1200" dirty="0">
                <a:solidFill>
                  <a:schemeClr val="tx1"/>
                </a:solidFill>
              </a:rPr>
              <a:t>. </a:t>
            </a: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fontScale="92500" lnSpcReduction="10000"/>
          </a:bodyPr>
          <a:lstStyle/>
          <a:p>
            <a:pPr marL="0" indent="0">
              <a:spcBef>
                <a:spcPts val="600"/>
              </a:spcBef>
              <a:buNone/>
            </a:pPr>
            <a:r>
              <a:rPr lang="de-DE" sz="1200" dirty="0">
                <a:solidFill>
                  <a:schemeClr val="tx1"/>
                </a:solidFill>
                <a:ea typeface="Arial" charset="0"/>
                <a:cs typeface="Helvetica" panose="020B0604020202020204" pitchFamily="34" charset="0"/>
              </a:rPr>
              <a:t>Der Leitfaden für Clubbeauftragte für Mitgliedschaft behandelt</a:t>
            </a:r>
            <a:r>
              <a:rPr lang="de-DE" sz="1200" baseline="0" dirty="0">
                <a:solidFill>
                  <a:schemeClr val="tx1"/>
                </a:solidFill>
                <a:ea typeface="Arial" charset="0"/>
                <a:cs typeface="Helvetica" panose="020B0604020202020204" pitchFamily="34" charset="0"/>
              </a:rPr>
              <a:t>:</a:t>
            </a:r>
          </a:p>
          <a:p>
            <a:pPr marL="457200" indent="-457200">
              <a:lnSpc>
                <a:spcPct val="110000"/>
              </a:lnSpc>
              <a:buAutoNum type="arabicPeriod"/>
            </a:pPr>
            <a:r>
              <a:rPr lang="de-DE" sz="1200" dirty="0">
                <a:solidFill>
                  <a:schemeClr val="tx1"/>
                </a:solidFill>
                <a:ea typeface="Arial" charset="0"/>
                <a:cs typeface="Helvetica" panose="020B0604020202020204" pitchFamily="34" charset="0"/>
              </a:rPr>
              <a:t>Vorbereitung auf Ihre Amtszeit</a:t>
            </a:r>
          </a:p>
          <a:p>
            <a:pPr marL="457200" indent="-457200">
              <a:lnSpc>
                <a:spcPct val="110000"/>
              </a:lnSpc>
              <a:buAutoNum type="arabicPeriod"/>
            </a:pPr>
            <a:r>
              <a:rPr lang="de-DE" sz="1200" dirty="0">
                <a:solidFill>
                  <a:schemeClr val="tx1"/>
                </a:solidFill>
                <a:ea typeface="Arial" charset="0"/>
                <a:cs typeface="Helvetica" panose="020B0604020202020204" pitchFamily="34" charset="0"/>
              </a:rPr>
              <a:t>Aufgaben</a:t>
            </a:r>
          </a:p>
          <a:p>
            <a:pPr marL="457200" indent="-457200">
              <a:lnSpc>
                <a:spcPct val="110000"/>
              </a:lnSpc>
              <a:buAutoNum type="arabicPeriod"/>
            </a:pPr>
            <a:r>
              <a:rPr lang="de-DE" sz="1200" dirty="0">
                <a:solidFill>
                  <a:schemeClr val="tx1"/>
                </a:solidFill>
                <a:ea typeface="Arial" charset="0"/>
                <a:cs typeface="Helvetica" panose="020B0604020202020204" pitchFamily="34" charset="0"/>
              </a:rPr>
              <a:t>Unterstützung und Anleitung</a:t>
            </a:r>
          </a:p>
          <a:p>
            <a:pPr marL="457200" indent="-457200">
              <a:lnSpc>
                <a:spcPct val="110000"/>
              </a:lnSpc>
              <a:buAutoNum type="arabicPeriod"/>
            </a:pPr>
            <a:r>
              <a:rPr lang="de-DE" sz="1200" dirty="0">
                <a:solidFill>
                  <a:schemeClr val="tx1"/>
                </a:solidFill>
                <a:ea typeface="Arial" charset="0"/>
                <a:cs typeface="Helvetica" panose="020B0604020202020204" pitchFamily="34" charset="0"/>
              </a:rPr>
              <a:t>Mitgliederzufriedenheit</a:t>
            </a:r>
          </a:p>
          <a:p>
            <a:pPr marL="457200" indent="-457200">
              <a:lnSpc>
                <a:spcPct val="110000"/>
              </a:lnSpc>
              <a:buAutoNum type="arabicPeriod"/>
            </a:pPr>
            <a:r>
              <a:rPr lang="de-DE" sz="1200" dirty="0">
                <a:solidFill>
                  <a:schemeClr val="tx1"/>
                </a:solidFill>
                <a:ea typeface="Arial" charset="0"/>
                <a:cs typeface="Helvetica" panose="020B0604020202020204" pitchFamily="34" charset="0"/>
              </a:rPr>
              <a:t>Mitgliedergewinnung</a:t>
            </a:r>
          </a:p>
          <a:p>
            <a:pPr marL="457200" indent="-457200">
              <a:lnSpc>
                <a:spcPct val="110000"/>
              </a:lnSpc>
              <a:buAutoNum type="arabicPeriod"/>
            </a:pPr>
            <a:r>
              <a:rPr lang="de-DE" sz="1200" dirty="0">
                <a:solidFill>
                  <a:schemeClr val="tx1"/>
                </a:solidFill>
                <a:ea typeface="Arial" charset="0"/>
                <a:cs typeface="Helvetica" panose="020B0604020202020204" pitchFamily="34" charset="0"/>
              </a:rPr>
              <a:t>Auszeichnungen &amp; Anerkennung</a:t>
            </a:r>
          </a:p>
          <a:p>
            <a:pPr marL="457200" indent="-457200">
              <a:lnSpc>
                <a:spcPct val="110000"/>
              </a:lnSpc>
              <a:buAutoNum type="arabicPeriod"/>
            </a:pPr>
            <a:r>
              <a:rPr lang="de-DE" sz="1200" dirty="0">
                <a:solidFill>
                  <a:schemeClr val="tx1"/>
                </a:solidFill>
                <a:ea typeface="Arial" charset="0"/>
                <a:cs typeface="Helvetica" panose="020B0604020202020204" pitchFamily="34" charset="0"/>
              </a:rPr>
              <a:t>Jahresplanung</a:t>
            </a:r>
          </a:p>
          <a:p>
            <a:pPr>
              <a:spcBef>
                <a:spcPts val="600"/>
              </a:spcBef>
            </a:pPr>
            <a:endParaRPr lang="en-US" dirty="0">
              <a:solidFill>
                <a:schemeClr val="tx1"/>
              </a:solidFill>
            </a:endParaRPr>
          </a:p>
          <a:p>
            <a:pPr>
              <a:spcBef>
                <a:spcPts val="600"/>
              </a:spcBef>
            </a:pPr>
            <a:r>
              <a:rPr lang="de-DE" dirty="0">
                <a:solidFill>
                  <a:schemeClr val="tx1"/>
                </a:solidFill>
              </a:rPr>
              <a:t>Fragen Sie einfach – </a:t>
            </a:r>
            <a:r>
              <a:rPr lang="de-DE" b="1" dirty="0">
                <a:solidFill>
                  <a:schemeClr val="tx1"/>
                </a:solidFill>
              </a:rPr>
              <a:t>Schritte zur Mitgliedergewinnung</a:t>
            </a:r>
          </a:p>
          <a:p>
            <a:pPr marL="457200" indent="-457200">
              <a:buAutoNum type="arabicPeriod"/>
            </a:pPr>
            <a:r>
              <a:rPr lang="de-DE" sz="1200" dirty="0">
                <a:solidFill>
                  <a:schemeClr val="tx1"/>
                </a:solidFill>
                <a:ea typeface="Arial" charset="0"/>
                <a:cs typeface="Helvetica" panose="020B0604020202020204" pitchFamily="34" charset="0"/>
              </a:rPr>
              <a:t>Bereiten Sie Ihren Club vor.</a:t>
            </a:r>
          </a:p>
          <a:p>
            <a:pPr marL="457200" indent="-457200">
              <a:buAutoNum type="arabicPeriod"/>
            </a:pPr>
            <a:r>
              <a:rPr lang="de-DE" sz="1200" dirty="0">
                <a:solidFill>
                  <a:schemeClr val="tx1"/>
                </a:solidFill>
                <a:ea typeface="Arial" charset="0"/>
                <a:cs typeface="Helvetica" panose="020B0604020202020204" pitchFamily="34" charset="0"/>
              </a:rPr>
              <a:t>Arbeiten Sie einen Wachstumsplan für Ihren Club aus.</a:t>
            </a:r>
          </a:p>
          <a:p>
            <a:pPr marL="457200" indent="-457200">
              <a:buAutoNum type="arabicPeriod"/>
            </a:pPr>
            <a:r>
              <a:rPr lang="de-DE" sz="1200" dirty="0">
                <a:solidFill>
                  <a:schemeClr val="tx1"/>
                </a:solidFill>
                <a:ea typeface="Arial" charset="0"/>
                <a:cs typeface="Helvetica" panose="020B0604020202020204" pitchFamily="34" charset="0"/>
              </a:rPr>
              <a:t>Setzen Sie Ihren Plan für Clubwachstum um.</a:t>
            </a:r>
          </a:p>
          <a:p>
            <a:pPr marL="457200" indent="-457200">
              <a:buAutoNum type="arabicPeriod"/>
            </a:pPr>
            <a:r>
              <a:rPr lang="de-DE" sz="1200" dirty="0">
                <a:solidFill>
                  <a:schemeClr val="tx1"/>
                </a:solidFill>
                <a:ea typeface="Arial" charset="0"/>
                <a:cs typeface="Helvetica" panose="020B0604020202020204" pitchFamily="34" charset="0"/>
              </a:rPr>
              <a:t>Heißen Sie neue Mitglieder willkommen.</a:t>
            </a:r>
          </a:p>
          <a:p>
            <a:pPr marL="457200" indent="-457200">
              <a:buAutoNum type="arabicPeriod"/>
            </a:pPr>
            <a:r>
              <a:rPr lang="de-DE" sz="1200" dirty="0">
                <a:solidFill>
                  <a:schemeClr val="tx1"/>
                </a:solidFill>
                <a:ea typeface="Arial" charset="0"/>
                <a:cs typeface="Helvetica" panose="020B0604020202020204" pitchFamily="34" charset="0"/>
              </a:rPr>
              <a:t>Beziehen Sie Ihre neuen Mitglieder ein.</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spcBef>
                <a:spcPts val="600"/>
              </a:spcBef>
              <a:spcAft>
                <a:spcPct val="0"/>
              </a:spcAft>
              <a:buClrTx/>
              <a:buSzTx/>
              <a:buFontTx/>
              <a:buNone/>
              <a:tabLst/>
              <a:defRPr/>
            </a:pPr>
            <a:r>
              <a:rPr lang="de-DE" dirty="0">
                <a:solidFill>
                  <a:schemeClr val="tx1"/>
                </a:solidFill>
              </a:rPr>
              <a:t>Orientierungsleitfaden für neue Mitglieder</a:t>
            </a:r>
            <a:r>
              <a:rPr lang="de-DE" baseline="0" dirty="0">
                <a:solidFill>
                  <a:schemeClr val="tx1"/>
                </a:solidFill>
              </a:rPr>
              <a:t> - </a:t>
            </a:r>
            <a:r>
              <a:rPr lang="de-DE" sz="1200" b="1" dirty="0">
                <a:solidFill>
                  <a:schemeClr val="tx1"/>
                </a:solidFill>
                <a:ea typeface="Arial" charset="0"/>
                <a:cs typeface="Arial" charset="0"/>
              </a:rPr>
              <a:t>Vom ersten Lion zur globalen Vereinigung.</a:t>
            </a:r>
          </a:p>
          <a:p>
            <a:pPr marL="0" marR="0" lvl="0" indent="0" algn="l" defTabSz="914400" rtl="0" eaLnBrk="0" fontAlgn="base" latinLnBrk="0" hangingPunct="0">
              <a:spcBef>
                <a:spcPts val="600"/>
              </a:spcBef>
              <a:spcAft>
                <a:spcPct val="0"/>
              </a:spcAft>
              <a:buClrTx/>
              <a:buSzTx/>
              <a:buFont typeface="+mj-lt"/>
              <a:buNone/>
              <a:tabLst/>
              <a:defRPr/>
            </a:pPr>
            <a:r>
              <a:rPr lang="de-DE" sz="1200" b="0" dirty="0">
                <a:solidFill>
                  <a:schemeClr val="tx1"/>
                </a:solidFill>
                <a:ea typeface="Arial" charset="0"/>
                <a:cs typeface="Arial" charset="0"/>
              </a:rPr>
              <a:t>Machen Sie neue Mitglieder mit Ihrem Club, Ihrem Distrikt und der weltweiten Lions-Vereinigung bekannt.</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de-DE" sz="1200" b="1" dirty="0">
                <a:solidFill>
                  <a:schemeClr val="tx1"/>
                </a:solidFill>
              </a:rPr>
              <a:t>Ihr drittes Treffen — Führungspersönlichkeiten im Mittelpunkt!</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de-DE" dirty="0">
                <a:solidFill>
                  <a:schemeClr val="tx1"/>
                </a:solidFill>
              </a:rPr>
              <a:t>Richten Sie Ihr Treffen auf Führungspersönlichkeiten aus!</a:t>
            </a:r>
          </a:p>
          <a:p>
            <a:endParaRPr lang="en-US" dirty="0"/>
          </a:p>
          <a:p>
            <a:r>
              <a:rPr lang="de-DE" baseline="0" dirty="0"/>
              <a:t>Laden Sie die Mitglieder des Distrikt-Governor-Beratungsausschusses ein,</a:t>
            </a:r>
          </a:p>
          <a:p>
            <a:endParaRPr lang="en-US" baseline="0" dirty="0"/>
          </a:p>
          <a:p>
            <a:r>
              <a:rPr lang="de-DE" baseline="0" dirty="0"/>
              <a:t>aber der/die Vizepräsident/in des Clubs steht im Mittelpunkt, da der Club seine jährliche Führungsnachfolge plant.</a:t>
            </a:r>
          </a:p>
          <a:p>
            <a:endParaRPr lang="en-US" baseline="0" dirty="0"/>
          </a:p>
          <a:p>
            <a:r>
              <a:rPr lang="de-DE" baseline="0" dirty="0"/>
              <a:t>Bitten Sie den/die Global-Action-Team-Distriktkoordinator/in für Führungskräfte um Unterstützung. </a:t>
            </a: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b="0" dirty="0">
                <a:solidFill>
                  <a:schemeClr val="tx1"/>
                </a:solidFill>
              </a:rPr>
              <a:t>Binden Sie den/die Global- Leadership-Team-Distriktkoordinator/in mit ein:</a:t>
            </a:r>
          </a:p>
          <a:p>
            <a:endParaRPr lang="en-US" dirty="0">
              <a:solidFill>
                <a:schemeClr val="tx1"/>
              </a:solidFill>
            </a:endParaRPr>
          </a:p>
          <a:p>
            <a:pPr>
              <a:buSzPct val="125000"/>
            </a:pPr>
            <a:r>
              <a:rPr lang="de-DE" sz="1200" dirty="0">
                <a:solidFill>
                  <a:schemeClr val="tx1"/>
                </a:solidFill>
              </a:rPr>
              <a:t>	Fördert künftige Clubführungskräfte.</a:t>
            </a:r>
          </a:p>
          <a:p>
            <a:pPr>
              <a:buSzPct val="125000"/>
            </a:pPr>
            <a:endParaRPr lang="en-US" sz="1200" dirty="0">
              <a:solidFill>
                <a:schemeClr val="tx1"/>
              </a:solidFill>
            </a:endParaRPr>
          </a:p>
          <a:p>
            <a:pPr>
              <a:buSzPct val="125000"/>
            </a:pPr>
            <a:r>
              <a:rPr lang="de-DE" sz="1200" dirty="0">
                <a:solidFill>
                  <a:schemeClr val="tx1"/>
                </a:solidFill>
              </a:rPr>
              <a:t>	Förderung von Führungskräfteweiterbildung- und </a:t>
            </a:r>
            <a:r>
              <a:rPr lang="de-DE" sz="1200" dirty="0" err="1">
                <a:solidFill>
                  <a:schemeClr val="tx1"/>
                </a:solidFill>
              </a:rPr>
              <a:t>entwicklung</a:t>
            </a:r>
            <a:r>
              <a:rPr lang="de-DE" sz="1200" dirty="0">
                <a:solidFill>
                  <a:schemeClr val="tx1"/>
                </a:solidFill>
              </a:rPr>
              <a:t>.</a:t>
            </a:r>
          </a:p>
          <a:p>
            <a:pPr>
              <a:buSzPct val="125000"/>
            </a:pPr>
            <a:endParaRPr lang="en-US" sz="1200" dirty="0">
              <a:solidFill>
                <a:schemeClr val="tx1"/>
              </a:solidFill>
            </a:endParaRPr>
          </a:p>
          <a:p>
            <a:pPr>
              <a:buSzPct val="125000"/>
            </a:pPr>
            <a:r>
              <a:rPr lang="de-DE" sz="1200" dirty="0">
                <a:solidFill>
                  <a:schemeClr val="tx1"/>
                </a:solidFill>
              </a:rPr>
              <a:t>	Ermutigt neue Clubamtsträger, sich voll einzubringen.</a:t>
            </a:r>
          </a:p>
          <a:p>
            <a:pPr>
              <a:buSzPct val="125000"/>
            </a:pPr>
            <a:endParaRPr lang="en-US" sz="1200" dirty="0">
              <a:solidFill>
                <a:schemeClr val="tx1"/>
              </a:solidFill>
            </a:endParaRPr>
          </a:p>
          <a:p>
            <a:pPr>
              <a:buSzPct val="125000"/>
            </a:pPr>
            <a:r>
              <a:rPr lang="de-DE" sz="1200" dirty="0">
                <a:solidFill>
                  <a:schemeClr val="tx1"/>
                </a:solidFill>
              </a:rPr>
              <a:t>	Teilnahme an Clubamtsträgerschulungen.</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de-DE" dirty="0">
                <a:solidFill>
                  <a:schemeClr val="tx1"/>
                </a:solidFill>
              </a:rPr>
              <a:t>Die </a:t>
            </a:r>
            <a:r>
              <a:rPr lang="de-DE" dirty="0" err="1">
                <a:solidFill>
                  <a:schemeClr val="tx1"/>
                </a:solidFill>
              </a:rPr>
              <a:t>e-Books</a:t>
            </a:r>
            <a:r>
              <a:rPr lang="de-DE" dirty="0">
                <a:solidFill>
                  <a:schemeClr val="tx1"/>
                </a:solidFill>
              </a:rPr>
              <a:t> für Clubamtsträger bieten eine Schritt-für-Schritt-Anleitung zur Verwaltung und Führung für das gesamte Geschäftsjahr. </a:t>
            </a:r>
          </a:p>
          <a:p>
            <a:endParaRPr lang="en-US" dirty="0">
              <a:solidFill>
                <a:schemeClr val="tx1"/>
              </a:solidFill>
            </a:endParaRPr>
          </a:p>
          <a:p>
            <a:r>
              <a:rPr lang="de-DE" dirty="0">
                <a:solidFill>
                  <a:schemeClr val="tx1"/>
                </a:solidFill>
              </a:rPr>
              <a:t>Wurden speziell für jede Clubamtsträgerposition geschrieben und führen Amtsträger chronologisch durch das Geschäftsjahr.</a:t>
            </a:r>
          </a:p>
          <a:p>
            <a:endParaRPr lang="en-US" dirty="0">
              <a:solidFill>
                <a:schemeClr val="tx1"/>
              </a:solidFill>
            </a:endParaRPr>
          </a:p>
          <a:p>
            <a:r>
              <a:rPr lang="de-DE" dirty="0">
                <a:solidFill>
                  <a:schemeClr val="tx1"/>
                </a:solidFill>
              </a:rPr>
              <a:t>Mit Hyperlinks zu allen relevanten Ressourcen und Tools, die online verfügbar sind - um Clubressourcen schnell zu finden.</a:t>
            </a:r>
            <a:r>
              <a:rPr lang="de-DE" baseline="0" dirty="0">
                <a:solidFill>
                  <a:schemeClr val="tx1"/>
                </a:solidFill>
              </a:rPr>
              <a:t> </a:t>
            </a:r>
          </a:p>
          <a:p>
            <a:endParaRPr lang="en-US" baseline="0" dirty="0">
              <a:solidFill>
                <a:schemeClr val="tx1"/>
              </a:solidFill>
            </a:endParaRPr>
          </a:p>
          <a:p>
            <a:r>
              <a:rPr lang="de-DE" baseline="0" dirty="0">
                <a:solidFill>
                  <a:schemeClr val="tx1"/>
                </a:solidFill>
              </a:rPr>
              <a:t>Geben Sie den Amtsträger-Titel in die Suchfunktion auf der Webseite ein, um die passende Seite für den/die jeweilige/n Clubamtsträger/in zu finden.  </a:t>
            </a:r>
          </a:p>
          <a:p>
            <a:endParaRPr lang="en-US" dirty="0">
              <a:solidFill>
                <a:schemeClr val="tx1"/>
              </a:solidFill>
            </a:endParaRPr>
          </a:p>
          <a:p>
            <a:r>
              <a:rPr lang="de-DE" baseline="0" dirty="0">
                <a:solidFill>
                  <a:schemeClr val="tx1"/>
                </a:solidFill>
              </a:rPr>
              <a:t>Auf jeder Webseite finden Sie Hyperlinks zu Tools und Ressourcen, die für die jeweilige Position benötigt werden. </a:t>
            </a: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de-DE" dirty="0"/>
              <a:t>Als Zone Chairperson übernehmen Sie eine wichtige Rolle im Distrikt und unterstützen die Clubs in Ihrer Zone.</a:t>
            </a:r>
          </a:p>
          <a:p>
            <a:pPr marL="0" lvl="1" defTabSz="424723"/>
            <a:r>
              <a:rPr lang="de-DE" dirty="0"/>
              <a:t> </a:t>
            </a:r>
          </a:p>
          <a:p>
            <a:pPr marL="0" lvl="1" defTabSz="424723"/>
            <a:r>
              <a:rPr lang="de-DE" dirty="0"/>
              <a:t>Wie ein Kettenglied ist die Zone Chairperson das Bindeglied zwischen den Clubs und dem Distrikt. *Deshalb müssen Sie alles tun, um die Verbindung zu stärken!</a:t>
            </a:r>
            <a:r>
              <a:rPr lang="de-DE" b="1" dirty="0"/>
              <a:t> Kommunizieren, kommunizieren, kommunizieren!</a:t>
            </a:r>
          </a:p>
          <a:p>
            <a:pPr marL="0" lvl="1" defTabSz="424723"/>
            <a:endParaRPr lang="en-US" b="1" dirty="0"/>
          </a:p>
          <a:p>
            <a:pPr marL="0" lvl="1" defTabSz="424723"/>
            <a:r>
              <a:rPr lang="de-DE" sz="1800" dirty="0">
                <a:effectLst/>
                <a:latin typeface="Calibri" panose="020F0502020204030204" pitchFamily="34" charset="0"/>
                <a:ea typeface="Calibri" panose="020F0502020204030204" pitchFamily="34" charset="0"/>
              </a:rPr>
              <a:t>Das gilt auch für die provisorischen Zone und Region Chairpersons!</a:t>
            </a:r>
          </a:p>
          <a:p>
            <a:pPr marL="0" lvl="1" defTabSz="424723"/>
            <a:endParaRPr lang="en-US" sz="1800" b="1" dirty="0">
              <a:effectLst/>
              <a:latin typeface="Calibri" panose="020F0502020204030204" pitchFamily="34" charset="0"/>
            </a:endParaRPr>
          </a:p>
          <a:p>
            <a:pPr marL="0" lvl="1" defTabSz="424723"/>
            <a:r>
              <a:rPr lang="de-DE" sz="1800" b="1" dirty="0">
                <a:effectLst/>
                <a:latin typeface="Calibri" panose="020F0502020204030204" pitchFamily="34" charset="0"/>
              </a:rPr>
              <a:t>Sprechen Sie darüber, warum sie ausgewählt wurden, was sie mitbringen usw.</a:t>
            </a:r>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fontScale="32500" lnSpcReduction="20000"/>
          </a:bodyPr>
          <a:lstStyle/>
          <a:p>
            <a:r>
              <a:rPr lang="de-DE" sz="4800" dirty="0">
                <a:solidFill>
                  <a:schemeClr val="tx2"/>
                </a:solidFill>
              </a:rPr>
              <a:t>Club-Quality-Initiative – Diese Ressource hilft einem Club zu untersuchen, wie er sich kontinuierlich verbessern kann, ist einfach zu handhaben und kann als jährliches Planungsinstrument verwendet werden.  Die Beteiligung aller Mitglieder wird dadurch gefördert.</a:t>
            </a:r>
          </a:p>
          <a:p>
            <a:pPr marL="457200" lvl="1" indent="-457200">
              <a:lnSpc>
                <a:spcPct val="120000"/>
              </a:lnSpc>
              <a:buSzPct val="125000"/>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4800" dirty="0">
                <a:solidFill>
                  <a:schemeClr val="tx2"/>
                </a:solidFill>
              </a:rPr>
              <a:t>Planen Sie den Erfolg Ihres Clubs: Schrittweise Erklärung der SWOT-Analyse, SMART-Ziele und Handlungspläne, um ein Team aufzubauen, eine Vision zu entwerfen, einen Plan zu entwickeln und Erfolg zu schaffen.</a:t>
            </a:r>
          </a:p>
          <a:p>
            <a:pPr marL="457200" indent="-457200">
              <a:lnSpc>
                <a:spcPct val="120000"/>
              </a:lnSpc>
            </a:pPr>
            <a:endParaRPr lang="en-US" sz="4800" kern="0" dirty="0">
              <a:solidFill>
                <a:schemeClr val="tx1"/>
              </a:solidFill>
              <a:ea typeface="Arial" charset="0"/>
              <a:cs typeface="Arial" charset="0"/>
            </a:endParaRPr>
          </a:p>
          <a:p>
            <a:r>
              <a:rPr lang="de-DE" sz="4800" dirty="0">
                <a:solidFill>
                  <a:schemeClr val="tx2"/>
                </a:solidFill>
              </a:rPr>
              <a:t>Ihr Club auf Ihre Art – Dieser Leitfaden enthält die alle notwendigen Schritte, um Clubtreffen, die Spaß machen, zu planen und durchzuführen, und so die Gemeinschaft und die Zufriedenheit der Mitglieder zu fördern.</a:t>
            </a:r>
          </a:p>
          <a:p>
            <a:pPr>
              <a:lnSpc>
                <a:spcPct val="120000"/>
              </a:lnSpc>
            </a:pP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lnSpc>
                <a:spcPct val="200000"/>
              </a:lnSpc>
            </a:pPr>
            <a:r>
              <a:rPr lang="de-DE" dirty="0"/>
              <a:t>Als Zone Chairperson stellen Sie Clubs Distriktressourcen zur Verfügung, um aktive und stabile Clubs in Schlüsselbereichen zu unterstützen, z. B:</a:t>
            </a:r>
          </a:p>
          <a:p>
            <a:pPr marL="0" lvl="1" defTabSz="424723">
              <a:lnSpc>
                <a:spcPct val="200000"/>
              </a:lnSpc>
            </a:pPr>
            <a:r>
              <a:rPr lang="de-DE" b="1" dirty="0"/>
              <a:t>Hilfeleistungen</a:t>
            </a:r>
            <a:r>
              <a:rPr lang="de-DE" dirty="0"/>
              <a:t> – Clubs sollen sich auf Hilfsprojekte konzentrieren, die für die Community relevant sind</a:t>
            </a:r>
          </a:p>
          <a:p>
            <a:pPr lvl="0">
              <a:lnSpc>
                <a:spcPct val="200000"/>
              </a:lnSpc>
            </a:pPr>
            <a:r>
              <a:rPr lang="de-DE" b="1" dirty="0"/>
              <a:t>Mitgliederzuwachs </a:t>
            </a:r>
            <a:r>
              <a:rPr lang="de-DE" dirty="0"/>
              <a:t>– Eine Zone Chairperson kann die erste Anlaufstelle für Clubs sein, die nach Möglichkeiten suchen, neue Mitglieder zu gewinnen und bestehende Mitglieder zu binden.</a:t>
            </a:r>
          </a:p>
          <a:p>
            <a:pPr lvl="0">
              <a:lnSpc>
                <a:spcPct val="200000"/>
              </a:lnSpc>
            </a:pPr>
            <a:r>
              <a:rPr lang="de-DE" b="1" dirty="0"/>
              <a:t>Führungskräfteentwicklung </a:t>
            </a:r>
            <a:r>
              <a:rPr lang="de-DE" dirty="0"/>
              <a:t>– Die Zone Chairperson arbeitet eng mit Clubamtsträgern zusammen und unterstützt sie bei der Suche nach potenziellen neuen Führungskräften und bestärkt sie darin, eine höhere Führungsposition im Club und im Distrikt zu erreichen. </a:t>
            </a: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de-DE" dirty="0">
                <a:solidFill>
                  <a:schemeClr val="tx1"/>
                </a:solidFill>
              </a:rPr>
              <a:t>Dieses Treffen sollte etwa 30 Tage vor einer Multidistriktversammlung oder wie in der Distriktsatzung und Zusatzbestimmungen angegeben stattfinden.  Laden Sie die derzeitigen Clubamtsträger und die neuen Amtsträger ein. </a:t>
            </a:r>
          </a:p>
          <a:p>
            <a:endParaRPr lang="en-US" dirty="0">
              <a:solidFill>
                <a:schemeClr val="tx1"/>
              </a:solidFill>
            </a:endParaRPr>
          </a:p>
          <a:p>
            <a:r>
              <a:rPr lang="de-DE" dirty="0">
                <a:solidFill>
                  <a:schemeClr val="tx1"/>
                </a:solidFill>
              </a:rPr>
              <a:t>Vielleicht möchten Sie den/die GLT-Distriktkoordinator/in einladen, der oder die einen Vortrag über Führungsqualitäten hält, um neuen Amtsträgern bei der Vorbereitung auf ihr Jahr zu helfen. </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b="0" dirty="0">
                <a:solidFill>
                  <a:schemeClr val="tx1"/>
                </a:solidFill>
              </a:rPr>
              <a:t>Diese vierten Treffen, das optional ist, wurde wie folgt entwickelt:</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b="0" dirty="0">
                <a:solidFill>
                  <a:schemeClr val="tx1"/>
                </a:solidFill>
              </a:rPr>
              <a:t>Zu Beginn: Besprechen Sie die Bedeutung der Clubs innerhalb der Zone. Sprechen Sie über die Bedeutung der Beratungsausschusstreffen und die Wichtigkeit ihrer Teilnahme.</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Vorstellungsrunde: Jede Clubführungskraft (gegenwärtige und neue) soll sich vorstellen.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Überleitung: Lassen Sie alle Amtsträger darüber sprechen, wie ein reibungsloser Übergang gestaltet wird.  Fragen Sie antretenden Amtsträger, ob sie vor Beginn ihres Amtsjahres weitere Informationen benötigen.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Erfolg für Ihren Club planen: Gehen Sie die Materialien auf der Webseite durch, die Clubs bei der Umsetzung des GMA helfen.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Anerkennung von Hilfeleistungen. Besprechen Sie dann, wie gute und innovative Ideen für Hilfsaktivitäten mit anderen geteilt werden sollen.  Gehen Sie die Materialien auf der Service Journey-Webseite durch.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Anerkennung von LCIF. Fördern Sie LCIF-Zuschussprojekte und besprechen, wie weit das Fundraising im Distrikt vorangeschritten ist.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Auszeichnungen: Nutzen Sie diese Gelegenheit, um Clubamtsträger für ihre Teilnahme an Treffen, Mitgliederzuwachs, ausgezeichnete Hilfsprojekte, LCIF und andere Leistungen anzuerkennen.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Was kommt als Nächstes auf die Zone Chairpersons zu? </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Winster</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Lassen Sie uns darüber sprechen, wie man Clubs unterstützen kann, die den Global Membership Approach umsetzen</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de-DE" sz="1200" dirty="0">
                <a:solidFill>
                  <a:schemeClr val="tx1"/>
                </a:solidFill>
                <a:ea typeface="Arial" charset="0"/>
                <a:cs typeface="Arial" charset="0"/>
              </a:rPr>
              <a:t>Wie werden Sie Ihre Clubs auf Zonentreffen einbinden und begeistern, damit sie sich gegenseitig unterstützen und mit hilfreichen Distriktführungskräften in Kontakt treten?</a:t>
            </a:r>
          </a:p>
          <a:p>
            <a:pPr algn="l"/>
            <a:endParaRPr lang="en-US" sz="1200" kern="0" dirty="0">
              <a:solidFill>
                <a:schemeClr val="tx1"/>
              </a:solidFill>
              <a:ea typeface="Arial" charset="0"/>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Was inspiriert die Clubs in Ihrer Zone?</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de-DE" sz="1200" b="1" dirty="0">
                <a:solidFill>
                  <a:schemeClr val="tx1"/>
                </a:solidFill>
              </a:rPr>
              <a:t>Wichtiger Hinweis: Meist sind es die kleinen Dinge, die am wichtigsten sind! Ein Danke kann sehr viel bewirken! Kleine Gesten!</a:t>
            </a: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a:lnSpc>
                <a:spcPct val="150000"/>
              </a:lnSpc>
            </a:pPr>
            <a:r>
              <a:rPr lang="de-DE" baseline="0" dirty="0">
                <a:solidFill>
                  <a:schemeClr val="tx2"/>
                </a:solidFill>
              </a:rPr>
              <a:t>LCI hat vor kurzem die Webseite: Ressourcen für Region &amp; Zone Chairpersons für den Global Membership Approach eingerichtet.  </a:t>
            </a:r>
          </a:p>
          <a:p>
            <a:pPr>
              <a:lnSpc>
                <a:spcPct val="150000"/>
              </a:lnSpc>
            </a:pPr>
            <a:endParaRPr lang="en-US" baseline="0" dirty="0">
              <a:solidFill>
                <a:schemeClr val="tx2"/>
              </a:solidFill>
            </a:endParaRPr>
          </a:p>
          <a:p>
            <a:pPr>
              <a:lnSpc>
                <a:spcPct val="150000"/>
              </a:lnSpc>
            </a:pPr>
            <a:r>
              <a:rPr lang="de-DE" baseline="0" dirty="0">
                <a:solidFill>
                  <a:schemeClr val="tx2"/>
                </a:solidFill>
              </a:rPr>
              <a:t>Dort finden Sie Tools und Ressourcen zur Umsetzung dieses Prozesses.  </a:t>
            </a:r>
          </a:p>
          <a:p>
            <a:pPr>
              <a:lnSpc>
                <a:spcPct val="150000"/>
              </a:lnSpc>
            </a:pPr>
            <a:endParaRPr lang="en-US" baseline="0" dirty="0">
              <a:solidFill>
                <a:schemeClr val="tx2"/>
              </a:solidFill>
            </a:endParaRPr>
          </a:p>
          <a:p>
            <a:pPr>
              <a:lnSpc>
                <a:spcPct val="150000"/>
              </a:lnSpc>
            </a:pPr>
            <a:r>
              <a:rPr lang="de-DE" baseline="0" dirty="0">
                <a:solidFill>
                  <a:schemeClr val="tx2"/>
                </a:solidFill>
              </a:rPr>
              <a:t>Es wurden Tools und Ressourcen entwickelt, damit Zone Chairpersons Clubs in folgenden Bereichen helfen können</a:t>
            </a:r>
          </a:p>
          <a:p>
            <a:pPr>
              <a:lnSpc>
                <a:spcPct val="150000"/>
              </a:lnSpc>
            </a:pPr>
            <a:endParaRPr lang="en-US" baseline="0" dirty="0">
              <a:solidFill>
                <a:schemeClr val="tx2"/>
              </a:solidFill>
            </a:endParaRPr>
          </a:p>
          <a:p>
            <a:pPr>
              <a:lnSpc>
                <a:spcPct val="150000"/>
              </a:lnSpc>
            </a:pPr>
            <a:r>
              <a:rPr lang="de-DE" baseline="0" dirty="0">
                <a:solidFill>
                  <a:schemeClr val="tx2"/>
                </a:solidFill>
              </a:rPr>
              <a:t>Ein Team zusammenstellen</a:t>
            </a:r>
          </a:p>
          <a:p>
            <a:pPr>
              <a:lnSpc>
                <a:spcPct val="150000"/>
              </a:lnSpc>
            </a:pPr>
            <a:r>
              <a:rPr lang="de-DE" baseline="0" dirty="0">
                <a:solidFill>
                  <a:schemeClr val="tx2"/>
                </a:solidFill>
              </a:rPr>
              <a:t>Eine Vision entwerfen</a:t>
            </a:r>
          </a:p>
          <a:p>
            <a:pPr>
              <a:lnSpc>
                <a:spcPct val="150000"/>
              </a:lnSpc>
            </a:pPr>
            <a:r>
              <a:rPr lang="de-DE" baseline="0" dirty="0">
                <a:solidFill>
                  <a:schemeClr val="tx2"/>
                </a:solidFill>
              </a:rPr>
              <a:t>Einen Plan ausarbeiten</a:t>
            </a:r>
          </a:p>
          <a:p>
            <a:pPr>
              <a:lnSpc>
                <a:spcPct val="150000"/>
              </a:lnSpc>
            </a:pPr>
            <a:r>
              <a:rPr lang="de-DE" baseline="0" dirty="0">
                <a:solidFill>
                  <a:schemeClr val="tx2"/>
                </a:solidFill>
              </a:rPr>
              <a:t>Erfolg schaffen </a:t>
            </a:r>
          </a:p>
          <a:p>
            <a:pPr>
              <a:lnSpc>
                <a:spcPct val="150000"/>
              </a:lnSpc>
            </a:pPr>
            <a:endParaRPr lang="en-US" baseline="0" dirty="0">
              <a:solidFill>
                <a:schemeClr val="tx2"/>
              </a:solidFill>
            </a:endParaRPr>
          </a:p>
          <a:p>
            <a:pPr>
              <a:lnSpc>
                <a:spcPct val="150000"/>
              </a:lnSpc>
            </a:pPr>
            <a:r>
              <a:rPr lang="de-DE" baseline="0" dirty="0">
                <a:solidFill>
                  <a:schemeClr val="tx2"/>
                </a:solidFill>
              </a:rPr>
              <a:t>QR-Code: Scannen, um direkt zur Webseite zu gelangen.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de-DE"/>
              <a:t>Bitte machen Sie sich genaue Notizen über alle Probleme in Ihren Clubs, finden Antworten und melden sich umgehend. Das sollte eine Routine werden.</a:t>
            </a: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de-DE">
                <a:solidFill>
                  <a:schemeClr val="tx1"/>
                </a:solidFill>
              </a:rPr>
              <a:t>Während des Treffens Notizen machen</a:t>
            </a:r>
          </a:p>
          <a:p>
            <a:endParaRPr lang="en-US" dirty="0">
              <a:solidFill>
                <a:schemeClr val="tx1"/>
              </a:solidFill>
            </a:endParaRPr>
          </a:p>
          <a:p>
            <a:pPr marL="171450" indent="-171450">
              <a:buFont typeface="Arial" panose="020B0604020202020204" pitchFamily="34" charset="0"/>
              <a:buChar char="•"/>
            </a:pPr>
            <a:r>
              <a:rPr lang="de-DE">
                <a:solidFill>
                  <a:schemeClr val="tx1"/>
                </a:solidFill>
              </a:rPr>
              <a:t>Verwenden Sie diese Vorlage, um Zonentreffen zu protokollieren.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de-DE">
                <a:solidFill>
                  <a:schemeClr val="tx1"/>
                </a:solidFill>
              </a:rPr>
              <a:t>Ein gutes Instrument, wenn Tagesordnungspunkte auf das nächste Treffen übertragen werden müssen.</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de-DE">
                <a:solidFill>
                  <a:schemeClr val="tx1"/>
                </a:solidFill>
              </a:rPr>
              <a:t>Geschichte der Zonentreffen </a:t>
            </a:r>
          </a:p>
          <a:p>
            <a:pPr marL="171450" indent="-171450">
              <a:buFont typeface="Arial" panose="020B0604020202020204" pitchFamily="34" charset="0"/>
              <a:buChar char="•"/>
            </a:pPr>
            <a:r>
              <a:rPr lang="de-DE" b="1">
                <a:solidFill>
                  <a:schemeClr val="tx1"/>
                </a:solidFill>
              </a:rPr>
              <a:t>Organisationen halten ihre Geschichte und ihre Strategien durch ihre Sitzungsprotokolle fest. Dies ist ein wichtiges Konzept, das man im Auge behalten sollte. Es ist wichtig, Protokoll zu führen, damit die korrekten Informationen festgehalten und negative Präzedenzfälle verhindert werden.</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de-DE" sz="1200" b="0" i="0" u="none" strike="noStrike" cap="none" normalizeH="0" noProof="0" dirty="0">
                <a:ln>
                  <a:noFill/>
                </a:ln>
                <a:solidFill>
                  <a:schemeClr val="tx1"/>
                </a:solidFill>
                <a:effectLst/>
                <a:uLnTx/>
                <a:uFillTx/>
                <a:ea typeface="Arial" charset="0"/>
                <a:cs typeface="Arial" charset="0"/>
              </a:rPr>
              <a:t>Nachverfolgen aller erforderlichen Maßnahmen zur Unterstützung der Clubs und Kontakt mit dem Distrikt-Governor und GAT-Koordinatoren.</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de-DE" sz="1200" b="0" i="0" u="none" strike="noStrike" cap="none" normalizeH="0" noProof="0" dirty="0">
                <a:ln>
                  <a:noFill/>
                </a:ln>
                <a:solidFill>
                  <a:schemeClr val="tx1"/>
                </a:solidFill>
                <a:effectLst/>
                <a:uLnTx/>
                <a:uFillTx/>
                <a:ea typeface="Arial" charset="0"/>
                <a:cs typeface="Arial" charset="0"/>
              </a:rPr>
              <a:t>Priorisieren Sie Themen, die für Clubs in der Zone, die mit Problemen kämpfen, wichtig sind.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de-DE" baseline="0" dirty="0">
                <a:solidFill>
                  <a:schemeClr val="tx1"/>
                </a:solidFill>
                <a:ea typeface="Arial" charset="0"/>
                <a:cs typeface="Arial" charset="0"/>
              </a:rPr>
              <a:t>Notieren Sie alle erforderlichen Folgemaßnahmen.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de-DE" dirty="0">
                <a:solidFill>
                  <a:schemeClr val="tx1"/>
                </a:solidFill>
                <a:ea typeface="Arial" charset="0"/>
                <a:cs typeface="Arial" charset="0"/>
              </a:rPr>
              <a:t>Bereiten Sie einen Plan mit Maßnahmen für das nächste Zonentreffen vor.</a:t>
            </a: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de-DE" sz="1200" dirty="0">
                <a:solidFill>
                  <a:schemeClr val="tx1"/>
                </a:solidFill>
                <a:ea typeface="Arial" charset="0"/>
                <a:cs typeface="Arial" charset="0"/>
              </a:rPr>
              <a:t>	</a:t>
            </a: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de-DE" sz="1100" dirty="0">
                <a:latin typeface="+mn-lt"/>
                <a:cs typeface="Arial" panose="020B0604020202020204" pitchFamily="34" charset="0"/>
              </a:rPr>
              <a:t>Sie werden einen Großteil Ihrer Zeit mit einigen der wichtigsten Clubamtsträger verbringen:  hauptsächlich mit dem Clubpräsident/der Clubpräsidentin und Vizepräsidenten, Clubsekretär/in und ggf. auch dem/der Mitgliedschaftsbeauftragten sowie dem/der Beauftragten für Hilfsprojekte.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de-DE" sz="1100" dirty="0">
                <a:latin typeface="+mn-lt"/>
                <a:cs typeface="Arial" panose="020B0604020202020204" pitchFamily="34" charset="0"/>
              </a:rPr>
              <a:t>Ich möchte auch darauf hinweisen, dass die ständigen Ausschüsse auf die Unterstützung eines erfolgreichen Clubs ausgerichtet sind.  Die neuen Clubamtsträger-Ämter wurden in der überarbeiteten einheitlichen Fassung der Clubsatzung und Zusatzbestimmungen festgelegt. Darüber hinaus wurden die Aufgaben und Verantwortungsbereiche verschiedener Clubamtsträger neu festgelegt.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de-DE" sz="1100" dirty="0">
                <a:latin typeface="+mn-lt"/>
                <a:cs typeface="Arial" panose="020B0604020202020204" pitchFamily="34" charset="0"/>
              </a:rPr>
              <a:t>Diese Struktur ist Teil einer neuen Perspektive, um gemeinnützige Lions-Hilfe auf lokaler und globaler Ebene auszubauen und zu erweitern.</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de-DE" sz="1200" dirty="0">
                <a:solidFill>
                  <a:schemeClr val="tx1"/>
                </a:solidFill>
                <a:latin typeface="+mn-lt"/>
                <a:ea typeface="Arial" charset="0"/>
                <a:cs typeface="Arial" charset="0"/>
              </a:rPr>
              <a:t>Feiern Sie den Erfolg Ihrer Clubs und würdigen Sie die Leistungen von Clubs und Mitgliedern.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latin typeface="+mn-lt"/>
                <a:ea typeface="Arial" charset="0"/>
                <a:cs typeface="Arial" charset="0"/>
              </a:rPr>
              <a:t>Begeistern und würdigen Sie Ihre Clubs bei Ihren Zonentreffen. Lions sollten FROH darüber sein, Lions zu sein!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latin typeface="+mn-lt"/>
                <a:ea typeface="Arial" charset="0"/>
                <a:cs typeface="Arial" charset="0"/>
              </a:rPr>
              <a:t>Justin, wir haben viel besprochen, was kommt als Nächstes?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de-DE" sz="1200" b="1" dirty="0">
                <a:solidFill>
                  <a:schemeClr val="tx1"/>
                </a:solidFill>
                <a:ea typeface="Arial" charset="0"/>
                <a:cs typeface="Arial" charset="0"/>
              </a:rPr>
              <a:t>Auszeichnungen und Anerkennung für ihre Ergebnisse.</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de-DE" dirty="0"/>
              <a:t>Die Einsendung eines vollständig ausgefüllten Antrags ist für die Anerkennung notwendig.  </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de-DE" dirty="0"/>
              <a:t>Diesen finden Sie auf der Webseite für Zone und Region Chairpersons.</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de-DE" dirty="0"/>
              <a:t>Bewerbungen für Aktivitäten im laufenden Lions-Jahr können als Beispiele dienen.</a:t>
            </a:r>
          </a:p>
          <a:p>
            <a:pPr defTabSz="891262">
              <a:defRPr/>
            </a:pPr>
            <a:endParaRPr lang="en-US" b="1" kern="0" dirty="0">
              <a:ea typeface="Arial" charset="0"/>
              <a:cs typeface="Arial" charset="0"/>
            </a:endParaRPr>
          </a:p>
          <a:p>
            <a:pPr marL="0" indent="0">
              <a:buFont typeface="Arial" panose="020B0604020202020204" pitchFamily="34" charset="0"/>
              <a:buNone/>
            </a:pPr>
            <a:r>
              <a:rPr lang="de-DE" sz="1200" b="0" dirty="0">
                <a:solidFill>
                  <a:schemeClr val="tx1">
                    <a:lumMod val="75000"/>
                  </a:schemeClr>
                </a:solidFill>
                <a:cs typeface="Arial" charset="0"/>
              </a:rPr>
              <a:t>QR-Code: Diesen QR-Code scannen.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latin typeface="+mn-lt"/>
              <a:ea typeface="+mn-ea"/>
              <a:cs typeface="+mn-cs"/>
            </a:endParaRPr>
          </a:p>
          <a:p>
            <a:r>
              <a:rPr lang="de-DE" dirty="0">
                <a:solidFill>
                  <a:schemeClr val="tx2"/>
                </a:solidFill>
              </a:rPr>
              <a:t>Mitarbeiter der Hauptabteilung „</a:t>
            </a:r>
            <a:r>
              <a:rPr lang="de-DE" dirty="0" err="1">
                <a:solidFill>
                  <a:schemeClr val="tx2"/>
                </a:solidFill>
              </a:rPr>
              <a:t>District</a:t>
            </a:r>
            <a:r>
              <a:rPr lang="de-DE" dirty="0">
                <a:solidFill>
                  <a:schemeClr val="tx2"/>
                </a:solidFill>
              </a:rPr>
              <a:t> and Club Administration“ (Distrikt- und Clubverwaltung) helfen Ihnen gerne. Die Kontaktdaten finden Sie auf dieser Folie.</a:t>
            </a:r>
          </a:p>
          <a:p>
            <a:endParaRPr lang="en-US" dirty="0">
              <a:solidFill>
                <a:schemeClr val="tx2"/>
              </a:solidFill>
            </a:endParaRPr>
          </a:p>
          <a:p>
            <a:r>
              <a:rPr lang="de-DE" dirty="0">
                <a:solidFill>
                  <a:schemeClr val="tx2"/>
                </a:solidFill>
              </a:rPr>
              <a:t>Jetzt haben wir Zeit für Fragen.</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de-DE" sz="1200" dirty="0">
                <a:solidFill>
                  <a:schemeClr val="tx1"/>
                </a:solidFill>
              </a:rPr>
              <a:t>Der Beratungsausschuss kommuniziert über die Zone Chairperson mit dem Distrikt-Governor und dem Distriktkabinett. Wir wollen kurz besprechen, was das wirklich bedeutet. Das bedeutet, dass der Beratungsausschuss ein Arbeitsausschuss ist, der sich auf alle Aspekte des GAT konzentriert, um Clubs mit Ideen für neue Hilfsprojekte, effektiven Strategien zur Mitgliedergewinnung, der Anerkennung und Förderung von Führungskräften und </a:t>
            </a:r>
            <a:r>
              <a:rPr lang="de-DE" sz="1200" dirty="0" err="1">
                <a:solidFill>
                  <a:schemeClr val="tx1"/>
                </a:solidFill>
              </a:rPr>
              <a:t>Migliederzufriedenheit</a:t>
            </a:r>
            <a:r>
              <a:rPr lang="de-DE" sz="1200" dirty="0">
                <a:solidFill>
                  <a:schemeClr val="tx1"/>
                </a:solidFill>
              </a:rPr>
              <a:t> zu unterstützen, so dass andere Lions als Mitglieder gewonnen und betreut werden. </a:t>
            </a:r>
            <a:r>
              <a:rPr lang="de-DE" sz="1200" b="1" dirty="0">
                <a:solidFill>
                  <a:schemeClr val="tx1"/>
                </a:solidFill>
              </a:rPr>
              <a:t>Sie übernehmen dabei eine wichtige Aufgabe. Es ist so wichtig für unser Fortbestehen als Vereinigung, dass Clubamtsträger erkennen, wie wichtig es ist, auf höherer Ebene Führungsaufgaben zu übernehmen!</a:t>
            </a:r>
          </a:p>
          <a:p>
            <a:pPr>
              <a:spcBef>
                <a:spcPts val="0"/>
              </a:spcBef>
            </a:pPr>
            <a:endParaRPr lang="en-US" dirty="0">
              <a:solidFill>
                <a:schemeClr val="tx1"/>
              </a:solidFill>
            </a:endParaRPr>
          </a:p>
          <a:p>
            <a:pPr>
              <a:spcBef>
                <a:spcPts val="0"/>
              </a:spcBef>
            </a:pPr>
            <a:endParaRPr lang="en-US" dirty="0">
              <a:solidFill>
                <a:schemeClr val="tx1"/>
              </a:solidFill>
            </a:endParaRPr>
          </a:p>
          <a:p>
            <a:pPr>
              <a:spcBef>
                <a:spcPts val="0"/>
              </a:spcBef>
            </a:pPr>
            <a:r>
              <a:rPr lang="de-DE" dirty="0">
                <a:solidFill>
                  <a:schemeClr val="tx1"/>
                </a:solidFill>
              </a:rPr>
              <a:t>Zone und Region Chairpersons fungieren als Amtsträger des Distriktkabinetts gemäß der Modelldistriktstruktur und dienen als Hauptkommunikationsverbindung zwischen dem Kabinett und den Clubamtsträgern, die im Beratungsausschuss des Distrikt-Governors sitzen.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62500" lnSpcReduction="20000"/>
          </a:bodyPr>
          <a:lstStyle/>
          <a:p>
            <a:pPr>
              <a:lnSpc>
                <a:spcPct val="170000"/>
              </a:lnSpc>
              <a:spcBef>
                <a:spcPts val="0"/>
              </a:spcBef>
            </a:pPr>
            <a:r>
              <a:rPr lang="de-DE" sz="1400" dirty="0"/>
              <a:t>Kommunikation - vor allem wechselseitige Kommunikation - ist eine wichtige Komponente für den Erfolg in jeder Führungsrolle, einschließlich der Zone Chairperson.  Wechselseitige Kommunikation über verschiedene Ebenen bezieht sich auf den effizienten Austausch von Informationen zwischen den verschiedenen Ebenen innerhalb einer bestehenden Struktur.</a:t>
            </a:r>
          </a:p>
          <a:p>
            <a:pPr>
              <a:lnSpc>
                <a:spcPct val="170000"/>
              </a:lnSpc>
              <a:spcBef>
                <a:spcPts val="0"/>
              </a:spcBef>
            </a:pPr>
            <a:endParaRPr lang="en-US" sz="1400" dirty="0"/>
          </a:p>
          <a:p>
            <a:pPr>
              <a:lnSpc>
                <a:spcPct val="170000"/>
              </a:lnSpc>
              <a:spcBef>
                <a:spcPts val="0"/>
              </a:spcBef>
            </a:pPr>
            <a:r>
              <a:rPr lang="de-DE" sz="1400" dirty="0"/>
              <a:t>Als Bindeglied zwischen den Clubs und dem Distrikt unterstützen Sie aktive die gegenseitige Kommunikation. Das bedeutet, dass Sie Strategien einsetzen, um den Kommunikationsfluss zwischen den verschiedenen Ebenen des Distrikts zu steuern, und um sicherzustellen, dass die Kommunikationswege offen bleiben.</a:t>
            </a:r>
          </a:p>
          <a:p>
            <a:pPr>
              <a:lnSpc>
                <a:spcPct val="170000"/>
              </a:lnSpc>
              <a:spcBef>
                <a:spcPts val="0"/>
              </a:spcBef>
            </a:pPr>
            <a:endParaRPr lang="en-US" sz="1400" dirty="0"/>
          </a:p>
          <a:p>
            <a:pPr>
              <a:lnSpc>
                <a:spcPct val="170000"/>
              </a:lnSpc>
              <a:spcBef>
                <a:spcPts val="0"/>
              </a:spcBef>
            </a:pPr>
            <a:r>
              <a:rPr lang="de-DE" sz="1400" dirty="0"/>
              <a:t>Sie berichten dem Distrikt über Erfolge und Herausforderungen in Ihrer Zone und sind eine </a:t>
            </a:r>
            <a:r>
              <a:rPr lang="de-DE" sz="1400" b="1" dirty="0"/>
              <a:t>wichtige Ressource</a:t>
            </a:r>
            <a:r>
              <a:rPr lang="de-DE" sz="1400" dirty="0"/>
              <a:t> für Clubs und Clubamtsträger.</a:t>
            </a:r>
          </a:p>
          <a:p>
            <a:pPr>
              <a:lnSpc>
                <a:spcPct val="170000"/>
              </a:lnSpc>
              <a:spcBef>
                <a:spcPts val="0"/>
              </a:spcBef>
            </a:pPr>
            <a:r>
              <a:rPr lang="de-DE" sz="1400" dirty="0"/>
              <a:t> </a:t>
            </a:r>
          </a:p>
          <a:p>
            <a:pPr lvl="0">
              <a:lnSpc>
                <a:spcPct val="170000"/>
              </a:lnSpc>
              <a:spcBef>
                <a:spcPts val="0"/>
              </a:spcBef>
            </a:pPr>
            <a:r>
              <a:rPr lang="de-DE" sz="1400" dirty="0"/>
              <a:t>Sie teilen Informationen über </a:t>
            </a:r>
            <a:r>
              <a:rPr lang="de-DE" sz="1400" b="1" dirty="0"/>
              <a:t>Programme und Projekte</a:t>
            </a:r>
            <a:r>
              <a:rPr lang="de-DE" sz="1400" dirty="0"/>
              <a:t>, die vom Distrikt, Multidistrikt und Lions Clubs International organisiert werden.  </a:t>
            </a:r>
            <a:r>
              <a:rPr lang="de-DE" sz="1400" i="1" dirty="0"/>
              <a:t>Sie regen Clubs zur Teilnahme an</a:t>
            </a:r>
            <a:r>
              <a:rPr lang="de-DE" sz="1400" b="1" i="1" dirty="0"/>
              <a:t> Distrikt-, Multi-Distriktversammlungen und Internationalen Conventions</a:t>
            </a:r>
            <a:r>
              <a:rPr lang="de-DE" sz="1400" i="1" dirty="0"/>
              <a:t> an. </a:t>
            </a:r>
          </a:p>
          <a:p>
            <a:pPr lvl="0">
              <a:lnSpc>
                <a:spcPct val="170000"/>
              </a:lnSpc>
              <a:spcBef>
                <a:spcPts val="0"/>
              </a:spcBef>
            </a:pPr>
            <a:endParaRPr lang="en-US" sz="1400" dirty="0"/>
          </a:p>
          <a:p>
            <a:pPr>
              <a:lnSpc>
                <a:spcPct val="170000"/>
              </a:lnSpc>
              <a:spcBef>
                <a:spcPts val="0"/>
              </a:spcBef>
            </a:pPr>
            <a:r>
              <a:rPr lang="de-DE" sz="1400" dirty="0"/>
              <a:t>Sie arbeiten eng mit dem Distrikt-Governor-Team und den Distriktkoordinatoren des Global Action Teams zusammen, mit dem Ziel, aktive und erfolgreiche Clubs zu fördern. </a:t>
            </a:r>
          </a:p>
          <a:p>
            <a:pPr>
              <a:lnSpc>
                <a:spcPct val="170000"/>
              </a:lnSpc>
              <a:spcBef>
                <a:spcPts val="0"/>
              </a:spcBef>
            </a:pPr>
            <a:endParaRPr lang="en-US" sz="1400" dirty="0"/>
          </a:p>
          <a:p>
            <a:pPr>
              <a:lnSpc>
                <a:spcPct val="170000"/>
              </a:lnSpc>
              <a:spcBef>
                <a:spcPts val="0"/>
              </a:spcBef>
            </a:pPr>
            <a:r>
              <a:rPr lang="de-DE" sz="1400" dirty="0"/>
              <a:t>Clubführungskräfte haben bei Zonentreffen die Möglichkeit, sich auszutauschen und zu interagieren, so dass die Clubführung dazulernen kann und die Erfolge der Clubs gefeiert werden können!</a:t>
            </a:r>
            <a:r>
              <a:rPr lang="de-DE" sz="1400" baseline="0" dirty="0"/>
              <a:t>   </a:t>
            </a:r>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z="1200">
                <a:solidFill>
                  <a:schemeClr val="accent6"/>
                </a:solidFill>
                <a:latin typeface="Helvetica Neue"/>
              </a:rPr>
              <a:t>So können Sie sich auf Ihren Amtsantritt vorbereiten!</a:t>
            </a: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de-DE" sz="1200">
                <a:solidFill>
                  <a:schemeClr val="tx1"/>
                </a:solidFill>
                <a:cs typeface="Arial" charset="0"/>
              </a:rPr>
              <a:t>Nehmen Sie an allen von Ihrem Distrikt angebotenen Schulungen für Zone und Region Chairpersons teil.</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de-DE" sz="1200">
                <a:solidFill>
                  <a:schemeClr val="tx1"/>
                </a:solidFill>
                <a:ea typeface="Arial" charset="0"/>
                <a:cs typeface="Arial" charset="0"/>
              </a:rPr>
              <a:t>Schulungen werden online angeboten.</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de-DE" sz="1200">
                <a:solidFill>
                  <a:schemeClr val="tx1"/>
                </a:solidFill>
                <a:ea typeface="Arial" charset="0"/>
                <a:cs typeface="Arial" charset="0"/>
              </a:rPr>
              <a:t>Möglicherweise bietet Ihr Distrikt Schulungen an.</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de-DE" sz="1200">
                <a:solidFill>
                  <a:schemeClr val="tx1"/>
                </a:solidFill>
                <a:ea typeface="Arial" charset="0"/>
                <a:cs typeface="Arial" charset="0"/>
              </a:rPr>
              <a:t>Informieren Sie sich außerdem über die neuesten Club-Ressourcen.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de-DE" sz="1200">
                <a:solidFill>
                  <a:schemeClr val="tx1"/>
                </a:solidFill>
                <a:ea typeface="Arial" charset="0"/>
                <a:cs typeface="Arial" charset="0"/>
              </a:rPr>
              <a:t>Informieren Sie sich über Weiterbildungsangebote im Lions-Lernzentrum.</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hyperlink" Target="https://www.lionsclubs.org/de/resources-for-members/resource-center/zone-region-chairpersons" TargetMode="External"/><Relationship Id="rId4" Type="http://schemas.openxmlformats.org/officeDocument/2006/relationships/hyperlink" Target="mailto:Eurafric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de-DE" sz="4000" b="1" dirty="0">
                <a:solidFill>
                  <a:schemeClr val="bg1"/>
                </a:solidFill>
                <a:latin typeface="Calibri"/>
                <a:ea typeface="ヒラギノ角ゴ Pro W3"/>
                <a:cs typeface="Calibri"/>
              </a:rPr>
              <a:t>Erfolgreiche </a:t>
            </a:r>
            <a:br>
              <a:rPr lang="de-DE" sz="4000" b="1" dirty="0">
                <a:solidFill>
                  <a:schemeClr val="bg1"/>
                </a:solidFill>
                <a:latin typeface="Calibri"/>
                <a:ea typeface="ヒラギノ角ゴ Pro W3"/>
                <a:cs typeface="Calibri"/>
              </a:rPr>
            </a:br>
            <a:r>
              <a:rPr lang="de-DE" sz="4000" b="1" dirty="0">
                <a:solidFill>
                  <a:schemeClr val="bg1"/>
                </a:solidFill>
                <a:latin typeface="Calibri"/>
                <a:ea typeface="ヒラギノ角ゴ Pro W3"/>
                <a:cs typeface="Calibri"/>
              </a:rPr>
              <a:t>Zone Chairpersons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952516" cy="3046988"/>
          </a:xfrm>
          <a:prstGeom prst="rect">
            <a:avLst/>
          </a:prstGeom>
          <a:noFill/>
        </p:spPr>
        <p:txBody>
          <a:bodyPr wrap="square" rtlCol="0">
            <a:spAutoFit/>
          </a:bodyPr>
          <a:lstStyle/>
          <a:p>
            <a:pPr eaLnBrk="1" hangingPunct="1">
              <a:defRPr/>
            </a:pPr>
            <a:r>
              <a:rPr lang="de-DE" sz="3200">
                <a:solidFill>
                  <a:schemeClr val="accent1"/>
                </a:solidFill>
                <a:latin typeface="Calibri" panose="020F0502020204030204" pitchFamily="34" charset="0"/>
                <a:cs typeface="Calibri" panose="020F0502020204030204" pitchFamily="34" charset="0"/>
              </a:rPr>
              <a:t>Prepare for Success!</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de-DE" sz="3200">
                <a:solidFill>
                  <a:schemeClr val="accent1"/>
                </a:solidFill>
                <a:latin typeface="Calibri" panose="020F0502020204030204" pitchFamily="34" charset="0"/>
                <a:cs typeface="Calibri" panose="020F0502020204030204" pitchFamily="34" charset="0"/>
              </a:rPr>
              <a:t>Online finden Sie von Seminarleitern durchgeführte Workshops!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7086600" cy="2246769"/>
          </a:xfrm>
          <a:prstGeom prst="rect">
            <a:avLst/>
          </a:prstGeom>
        </p:spPr>
        <p:txBody>
          <a:bodyPr wrap="square">
            <a:spAutoFit/>
          </a:bodyPr>
          <a:lstStyle/>
          <a:p>
            <a:r>
              <a:rPr lang="de-DE" sz="2800" dirty="0">
                <a:solidFill>
                  <a:srgbClr val="00338D"/>
                </a:solidFill>
                <a:latin typeface="Calibri" panose="020F0502020204030204" pitchFamily="34" charset="0"/>
                <a:cs typeface="Calibri" panose="020F0502020204030204" pitchFamily="34" charset="0"/>
              </a:rPr>
              <a:t>Workshop-Vorbereitung</a:t>
            </a:r>
          </a:p>
          <a:p>
            <a:r>
              <a:rPr lang="de-DE" sz="2800" dirty="0">
                <a:solidFill>
                  <a:srgbClr val="00338D"/>
                </a:solidFill>
                <a:latin typeface="Calibri" panose="020F0502020204030204" pitchFamily="34" charset="0"/>
                <a:cs typeface="Calibri" panose="020F0502020204030204" pitchFamily="34" charset="0"/>
              </a:rPr>
              <a:t>Die Aufgabe der Zone Chairperson</a:t>
            </a:r>
          </a:p>
          <a:p>
            <a:r>
              <a:rPr lang="de-DE" sz="2800" dirty="0">
                <a:solidFill>
                  <a:srgbClr val="00338D"/>
                </a:solidFill>
                <a:latin typeface="Calibri" panose="020F0502020204030204" pitchFamily="34" charset="0"/>
                <a:cs typeface="Calibri" panose="020F0502020204030204" pitchFamily="34" charset="0"/>
              </a:rPr>
              <a:t>Zielsetzung und Handlungsplanung</a:t>
            </a:r>
          </a:p>
          <a:p>
            <a:r>
              <a:rPr lang="de-DE" sz="2800" dirty="0">
                <a:solidFill>
                  <a:srgbClr val="00338D"/>
                </a:solidFill>
                <a:latin typeface="Calibri" panose="020F0502020204030204" pitchFamily="34" charset="0"/>
                <a:cs typeface="Calibri" panose="020F0502020204030204" pitchFamily="34" charset="0"/>
              </a:rPr>
              <a:t>für die Zone Problemlösung</a:t>
            </a:r>
          </a:p>
          <a:p>
            <a:r>
              <a:rPr lang="de-DE" sz="2800" dirty="0">
                <a:solidFill>
                  <a:srgbClr val="00338D"/>
                </a:solidFill>
                <a:latin typeface="Calibri" panose="020F0502020204030204" pitchFamily="34" charset="0"/>
                <a:cs typeface="Calibri" panose="020F0502020204030204" pitchFamily="34" charset="0"/>
              </a:rPr>
              <a:t>Den Zustand des Clubs ermitteln</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F61260DA-E19D-7200-5B4B-EBA282F8675D}"/>
              </a:ext>
            </a:extLst>
          </p:cNvPr>
          <p:cNvPicPr>
            <a:picLocks noChangeAspect="1"/>
          </p:cNvPicPr>
          <p:nvPr/>
        </p:nvPicPr>
        <p:blipFill>
          <a:blip r:embed="rId4"/>
          <a:stretch>
            <a:fillRect/>
          </a:stretch>
        </p:blipFill>
        <p:spPr>
          <a:xfrm>
            <a:off x="10287000" y="4972812"/>
            <a:ext cx="1770888" cy="1770888"/>
          </a:xfrm>
          <a:prstGeom prst="rect">
            <a:avLst/>
          </a:prstGeom>
        </p:spPr>
      </p:pic>
      <p:pic>
        <p:nvPicPr>
          <p:cNvPr id="9" name="Picture 8">
            <a:extLst>
              <a:ext uri="{FF2B5EF4-FFF2-40B4-BE49-F238E27FC236}">
                <a16:creationId xmlns:a16="http://schemas.microsoft.com/office/drawing/2014/main" id="{6AD8252F-7732-C16B-7307-FBC3F5C27B09}"/>
              </a:ext>
            </a:extLst>
          </p:cNvPr>
          <p:cNvPicPr>
            <a:picLocks noChangeAspect="1"/>
          </p:cNvPicPr>
          <p:nvPr/>
        </p:nvPicPr>
        <p:blipFill>
          <a:blip r:embed="rId5"/>
          <a:stretch>
            <a:fillRect/>
          </a:stretch>
        </p:blipFill>
        <p:spPr>
          <a:xfrm>
            <a:off x="4191001" y="278206"/>
            <a:ext cx="7354868" cy="3684194"/>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685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838200" y="125123"/>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dirty="0">
                <a:solidFill>
                  <a:schemeClr val="bg1"/>
                </a:solidFill>
                <a:latin typeface="Calibri" panose="020F0502020204030204" pitchFamily="34" charset="0"/>
                <a:cs typeface="Calibri" panose="020F0502020204030204" pitchFamily="34" charset="0"/>
              </a:rPr>
              <a:t>Ihr Ausgangspunkt für Ressourcen und Dokumente</a:t>
            </a:r>
          </a:p>
        </p:txBody>
      </p:sp>
      <p:pic>
        <p:nvPicPr>
          <p:cNvPr id="5" name="Picture 4">
            <a:extLst>
              <a:ext uri="{FF2B5EF4-FFF2-40B4-BE49-F238E27FC236}">
                <a16:creationId xmlns:a16="http://schemas.microsoft.com/office/drawing/2014/main" id="{8761D9E9-DAE1-8258-565A-9AD586B4A8B1}"/>
              </a:ext>
            </a:extLst>
          </p:cNvPr>
          <p:cNvPicPr>
            <a:picLocks noChangeAspect="1"/>
          </p:cNvPicPr>
          <p:nvPr/>
        </p:nvPicPr>
        <p:blipFill>
          <a:blip r:embed="rId3"/>
          <a:stretch>
            <a:fillRect/>
          </a:stretch>
        </p:blipFill>
        <p:spPr>
          <a:xfrm>
            <a:off x="228600" y="5008861"/>
            <a:ext cx="1676400" cy="1690488"/>
          </a:xfrm>
          <a:prstGeom prst="rect">
            <a:avLst/>
          </a:prstGeom>
        </p:spPr>
      </p:pic>
      <p:pic>
        <p:nvPicPr>
          <p:cNvPr id="7" name="Picture 6">
            <a:extLst>
              <a:ext uri="{FF2B5EF4-FFF2-40B4-BE49-F238E27FC236}">
                <a16:creationId xmlns:a16="http://schemas.microsoft.com/office/drawing/2014/main" id="{D545588F-2F00-F729-3824-1EB298BC57B9}"/>
              </a:ext>
            </a:extLst>
          </p:cNvPr>
          <p:cNvPicPr>
            <a:picLocks noChangeAspect="1"/>
          </p:cNvPicPr>
          <p:nvPr/>
        </p:nvPicPr>
        <p:blipFill>
          <a:blip r:embed="rId4"/>
          <a:stretch>
            <a:fillRect/>
          </a:stretch>
        </p:blipFill>
        <p:spPr>
          <a:xfrm>
            <a:off x="3048000" y="1164255"/>
            <a:ext cx="7527398" cy="5482467"/>
          </a:xfrm>
          <a:prstGeom prst="rect">
            <a:avLst/>
          </a:prstGeom>
          <a:effectLst>
            <a:outerShdw blurRad="63500" sx="102000" sy="102000" algn="ctr" rotWithShape="0">
              <a:schemeClr val="bg2">
                <a:alpha val="40000"/>
              </a:schemeClr>
            </a:outerShdw>
          </a:effectLst>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de-DE" sz="2400" dirty="0">
                <a:latin typeface="Calibri" panose="020F0502020204030204" pitchFamily="34" charset="0"/>
                <a:ea typeface="Arial" charset="0"/>
                <a:cs typeface="Calibri" panose="020F0502020204030204" pitchFamily="34" charset="0"/>
              </a:rPr>
              <a:t>Unterstützung in den folgenden Bereichen:</a:t>
            </a:r>
          </a:p>
          <a:p>
            <a:pPr algn="l">
              <a:lnSpc>
                <a:spcPct val="120000"/>
              </a:lnSpc>
            </a:pPr>
            <a:r>
              <a:rPr lang="de-D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9" y="184592"/>
            <a:ext cx="7543800" cy="5334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a:solidFill>
                  <a:srgbClr val="082E87"/>
                </a:solidFill>
                <a:latin typeface="Calibri" panose="020F0502020204030204" pitchFamily="34" charset="0"/>
                <a:cs typeface="Calibri" panose="020F0502020204030204" pitchFamily="34" charset="0"/>
              </a:rPr>
              <a:t>E-Book für Zone und Region Chairpersons!</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732437"/>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de-DE" sz="2400" dirty="0">
                <a:latin typeface="Calibri Light" panose="020F0302020204030204" pitchFamily="34" charset="0"/>
                <a:ea typeface="Arial" charset="0"/>
                <a:cs typeface="Calibri Light" panose="020F0302020204030204" pitchFamily="34" charset="0"/>
              </a:rPr>
              <a:t>	</a:t>
            </a:r>
          </a:p>
          <a:p>
            <a:pPr marL="342900" indent="-342900" algn="l">
              <a:lnSpc>
                <a:spcPct val="120000"/>
              </a:lnSpc>
              <a:buFont typeface="Arial" panose="020B0604020202020204" pitchFamily="34" charset="0"/>
              <a:buChar char="•"/>
            </a:pPr>
            <a:r>
              <a:rPr lang="de-DE" sz="2400" dirty="0">
                <a:latin typeface="Calibri" panose="020F0502020204030204" pitchFamily="34" charset="0"/>
                <a:ea typeface="Arial" charset="0"/>
                <a:cs typeface="Calibri" panose="020F0502020204030204" pitchFamily="34" charset="0"/>
              </a:rPr>
              <a:t>Vorbereitung und Schulung</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400" dirty="0">
                <a:latin typeface="Calibri" panose="020F0502020204030204" pitchFamily="34" charset="0"/>
                <a:ea typeface="Arial" charset="0"/>
                <a:cs typeface="Calibri" panose="020F0502020204030204" pitchFamily="34" charset="0"/>
              </a:rPr>
              <a:t>Jahresterminplanung</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400" dirty="0">
                <a:latin typeface="Calibri" panose="020F0502020204030204" pitchFamily="34" charset="0"/>
                <a:ea typeface="Arial" charset="0"/>
                <a:cs typeface="Calibri" panose="020F0502020204030204" pitchFamily="34" charset="0"/>
              </a:rPr>
              <a:t>Ihre Rolle in den Clubs und im Distrikt</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400" dirty="0">
                <a:latin typeface="Calibri" panose="020F0502020204030204" pitchFamily="34" charset="0"/>
                <a:ea typeface="Arial" charset="0"/>
                <a:cs typeface="Calibri" panose="020F0502020204030204" pitchFamily="34" charset="0"/>
              </a:rPr>
              <a:t>Ressourcen für aktive und starke Clubs</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400" dirty="0">
                <a:latin typeface="Calibri" panose="020F0502020204030204" pitchFamily="34" charset="0"/>
                <a:ea typeface="Arial" charset="0"/>
                <a:cs typeface="Calibri" panose="020F0502020204030204" pitchFamily="34" charset="0"/>
              </a:rPr>
              <a:t>Förderung des Einvernehmens zwischen Clubs</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4" name="Picture 3">
            <a:extLst>
              <a:ext uri="{FF2B5EF4-FFF2-40B4-BE49-F238E27FC236}">
                <a16:creationId xmlns:a16="http://schemas.microsoft.com/office/drawing/2014/main" id="{63B16922-0014-0602-F1F5-D6AE4934951B}"/>
              </a:ext>
            </a:extLst>
          </p:cNvPr>
          <p:cNvPicPr>
            <a:picLocks noChangeAspect="1"/>
          </p:cNvPicPr>
          <p:nvPr/>
        </p:nvPicPr>
        <p:blipFill>
          <a:blip r:embed="rId3"/>
          <a:stretch>
            <a:fillRect/>
          </a:stretch>
        </p:blipFill>
        <p:spPr>
          <a:xfrm>
            <a:off x="364132" y="1447800"/>
            <a:ext cx="3939799" cy="512556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836923"/>
            <a:ext cx="6427705" cy="564305"/>
          </a:xfrm>
          <a:prstGeom prst="rect">
            <a:avLst/>
          </a:prstGeom>
        </p:spPr>
        <p:txBody>
          <a:bodyPr anchor="t">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a:solidFill>
                  <a:srgbClr val="082E87"/>
                </a:solidFill>
                <a:latin typeface="Calibri" panose="020F0502020204030204" pitchFamily="34" charset="0"/>
                <a:cs typeface="Calibri" panose="020F0502020204030204" pitchFamily="34" charset="0"/>
              </a:rPr>
              <a:t>So werden Sie Zertifizierter Beratender Lion</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4102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800600" y="2362200"/>
            <a:ext cx="7239000" cy="3416320"/>
          </a:xfrm>
          <a:prstGeom prst="rect">
            <a:avLst/>
          </a:prstGeom>
        </p:spPr>
        <p:txBody>
          <a:bodyPr wrap="square">
            <a:spAutoFit/>
          </a:bodyPr>
          <a:lstStyle/>
          <a:p>
            <a:r>
              <a:rPr lang="de-DE" sz="2200" dirty="0">
                <a:solidFill>
                  <a:schemeClr val="accent6">
                    <a:lumMod val="65000"/>
                    <a:lumOff val="35000"/>
                  </a:schemeClr>
                </a:solidFill>
                <a:latin typeface="Calibri" panose="020F0502020204030204" pitchFamily="34" charset="0"/>
                <a:cs typeface="Calibri" panose="020F0502020204030204" pitchFamily="34" charset="0"/>
              </a:rPr>
              <a:t>So unterstützen Sie neue und etablierten Clubs, die Probleme haben.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de-DE" sz="2200" dirty="0">
                <a:solidFill>
                  <a:schemeClr val="accent6">
                    <a:lumMod val="65000"/>
                    <a:lumOff val="35000"/>
                  </a:schemeClr>
                </a:solidFill>
                <a:latin typeface="Calibri" panose="020F0502020204030204" pitchFamily="34" charset="0"/>
                <a:cs typeface="Calibri" panose="020F0502020204030204" pitchFamily="34" charset="0"/>
              </a:rPr>
              <a:t>Verschaffen Sie sich ein umfassendes Verständnis für die Aufgaben aller Clubamtsträger.</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de-DE" sz="2200" dirty="0">
                <a:solidFill>
                  <a:schemeClr val="accent6">
                    <a:lumMod val="65000"/>
                    <a:lumOff val="35000"/>
                  </a:schemeClr>
                </a:solidFill>
                <a:latin typeface="Calibri" panose="020F0502020204030204" pitchFamily="34" charset="0"/>
                <a:cs typeface="Calibri" panose="020F0502020204030204" pitchFamily="34" charset="0"/>
              </a:rPr>
              <a:t>Konzentrieren Sie sich auf Best-Practices für den  Clubbetrieb.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de-DE" sz="2200" dirty="0">
                <a:solidFill>
                  <a:schemeClr val="accent6">
                    <a:lumMod val="65000"/>
                    <a:lumOff val="35000"/>
                  </a:schemeClr>
                </a:solidFill>
                <a:latin typeface="Calibri" panose="020F0502020204030204" pitchFamily="34" charset="0"/>
                <a:cs typeface="Calibri" panose="020F0502020204030204" pitchFamily="34" charset="0"/>
              </a:rPr>
              <a:t>Informieren Sie sich über die neuesten Ressourcen für Clubs!</a:t>
            </a:r>
          </a:p>
          <a:p>
            <a:pPr marL="457200" indent="-457200"/>
            <a:endParaRPr lang="en-US" kern="0" dirty="0">
              <a:solidFill>
                <a:srgbClr val="56565A"/>
              </a:solidFill>
            </a:endParaRPr>
          </a:p>
        </p:txBody>
      </p:sp>
      <p:pic>
        <p:nvPicPr>
          <p:cNvPr id="4" name="Picture 3">
            <a:extLst>
              <a:ext uri="{FF2B5EF4-FFF2-40B4-BE49-F238E27FC236}">
                <a16:creationId xmlns:a16="http://schemas.microsoft.com/office/drawing/2014/main" id="{B114EAAD-6C8C-35DF-E852-323B8D4A0280}"/>
              </a:ext>
            </a:extLst>
          </p:cNvPr>
          <p:cNvPicPr>
            <a:picLocks noChangeAspect="1"/>
          </p:cNvPicPr>
          <p:nvPr/>
        </p:nvPicPr>
        <p:blipFill>
          <a:blip r:embed="rId3"/>
          <a:stretch>
            <a:fillRect/>
          </a:stretch>
        </p:blipFill>
        <p:spPr>
          <a:xfrm>
            <a:off x="560421" y="1010411"/>
            <a:ext cx="3782979" cy="4869971"/>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5029200" y="1481390"/>
            <a:ext cx="4357237" cy="400110"/>
          </a:xfrm>
          <a:prstGeom prst="rect">
            <a:avLst/>
          </a:prstGeom>
          <a:noFill/>
        </p:spPr>
        <p:txBody>
          <a:bodyPr wrap="square" rtlCol="0">
            <a:spAutoFit/>
          </a:bodyPr>
          <a:lstStyle/>
          <a:p>
            <a:r>
              <a:rPr lang="de-DE" sz="2000" i="1" dirty="0">
                <a:solidFill>
                  <a:schemeClr val="bg1"/>
                </a:solidFill>
                <a:latin typeface="Calibri" panose="020F0502020204030204" pitchFamily="34" charset="0"/>
                <a:cs typeface="Calibri" panose="020F0502020204030204" pitchFamily="34" charset="0"/>
              </a:rPr>
              <a:t>Vor Ihrem Amtsantritt</a:t>
            </a:r>
          </a:p>
        </p:txBody>
      </p:sp>
      <p:sp>
        <p:nvSpPr>
          <p:cNvPr id="9" name="Content Placeholder 6"/>
          <p:cNvSpPr txBox="1">
            <a:spLocks/>
          </p:cNvSpPr>
          <p:nvPr/>
        </p:nvSpPr>
        <p:spPr>
          <a:xfrm>
            <a:off x="6074229" y="2143690"/>
            <a:ext cx="5257799"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de-DE" sz="2400" dirty="0">
                <a:solidFill>
                  <a:schemeClr val="bg1"/>
                </a:solidFill>
                <a:latin typeface="Calibri" panose="020F0502020204030204" pitchFamily="34" charset="0"/>
                <a:cs typeface="Calibri" panose="020F0502020204030204" pitchFamily="34" charset="0"/>
              </a:rPr>
              <a:t>Terminplanung des Jahres</a:t>
            </a:r>
          </a:p>
          <a:p>
            <a:pPr marL="457200" lvl="1" indent="0">
              <a:buClr>
                <a:schemeClr val="accent1"/>
              </a:buClr>
              <a:buSzPct val="150000"/>
              <a:buNone/>
            </a:pPr>
            <a:r>
              <a:rPr lang="de-DE" sz="2400" dirty="0">
                <a:solidFill>
                  <a:srgbClr val="FF0000"/>
                </a:solidFill>
                <a:latin typeface="Calibri" panose="020F0502020204030204" pitchFamily="34" charset="0"/>
                <a:cs typeface="Calibri" panose="020F0502020204030204" pitchFamily="34" charset="0"/>
              </a:rPr>
              <a:t>Für Veranstaltungen, die für das Jahr geplant sind.</a:t>
            </a:r>
          </a:p>
          <a:p>
            <a:pPr marL="457200" lvl="2" indent="0">
              <a:buClr>
                <a:schemeClr val="accent1"/>
              </a:buClr>
              <a:buSzPct val="100000"/>
              <a:buNone/>
            </a:pPr>
            <a:r>
              <a:rPr lang="de-DE" sz="1800" i="1" dirty="0">
                <a:solidFill>
                  <a:schemeClr val="bg1"/>
                </a:solidFill>
                <a:latin typeface="Calibri" panose="020F0502020204030204" pitchFamily="34" charset="0"/>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de-DE" sz="2400" dirty="0">
                <a:solidFill>
                  <a:schemeClr val="bg1"/>
                </a:solidFill>
                <a:latin typeface="Calibri" panose="020F0502020204030204" pitchFamily="34" charset="0"/>
                <a:cs typeface="Calibri" panose="020F0502020204030204" pitchFamily="34" charset="0"/>
              </a:rPr>
              <a:t>Organisieren Sie sich - wissen, wie Sie mit den Amtsträgern der Clubs Kontakt aufnehmen können.</a:t>
            </a:r>
          </a:p>
          <a:p>
            <a:pPr marL="457200" lvl="1" indent="0">
              <a:buClr>
                <a:schemeClr val="accent1"/>
              </a:buClr>
              <a:buSzPct val="150000"/>
              <a:buNone/>
            </a:pP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de-DE" sz="3200">
                <a:solidFill>
                  <a:srgbClr val="FFFFFF"/>
                </a:solidFill>
                <a:effectLst/>
                <a:latin typeface="Calibri" panose="020F0502020204030204" pitchFamily="34" charset="0"/>
                <a:ea typeface="ヒラギノ角ゴ Pro W3"/>
                <a:cs typeface="Calibri" panose="020F0502020204030204" pitchFamily="34" charset="0"/>
              </a:rPr>
              <a:t>Auf Führungsaufgaben und erfolgreiches Wirken vorbereiten</a:t>
            </a:r>
          </a:p>
          <a:p>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819400" y="2429233"/>
            <a:ext cx="8839200" cy="1482969"/>
          </a:xfrm>
        </p:spPr>
        <p:txBody>
          <a:bodyPr anchor="t"/>
          <a:lstStyle/>
          <a:p>
            <a:pPr algn="l"/>
            <a:r>
              <a:rPr lang="de-DE" sz="3600" dirty="0">
                <a:latin typeface="Calibri" panose="020F0502020204030204" pitchFamily="34" charset="0"/>
                <a:cs typeface="Calibri" panose="020F0502020204030204" pitchFamily="34" charset="0"/>
              </a:rPr>
              <a:t>Bleiben Sie während Ihrer </a:t>
            </a:r>
          </a:p>
          <a:p>
            <a:pPr algn="l"/>
            <a:r>
              <a:rPr lang="de-DE" sz="3600" dirty="0">
                <a:latin typeface="Calibri" panose="020F0502020204030204" pitchFamily="34" charset="0"/>
                <a:cs typeface="Calibri" panose="020F0502020204030204" pitchFamily="34" charset="0"/>
              </a:rPr>
              <a:t>Amtszeit mit den Clubs in Kontakt </a:t>
            </a:r>
          </a:p>
        </p:txBody>
      </p:sp>
      <p:sp>
        <p:nvSpPr>
          <p:cNvPr id="3" name="Rectangle 2"/>
          <p:cNvSpPr/>
          <p:nvPr/>
        </p:nvSpPr>
        <p:spPr>
          <a:xfrm>
            <a:off x="2743200" y="1295400"/>
            <a:ext cx="7010400" cy="1200329"/>
          </a:xfrm>
          <a:prstGeom prst="rect">
            <a:avLst/>
          </a:prstGeom>
        </p:spPr>
        <p:txBody>
          <a:bodyPr wrap="square">
            <a:spAutoFit/>
          </a:bodyPr>
          <a:lstStyle/>
          <a:p>
            <a:r>
              <a:rPr lang="de-DE" sz="3600" b="1" dirty="0">
                <a:solidFill>
                  <a:schemeClr val="bg1"/>
                </a:solidFill>
                <a:latin typeface="Calibri" panose="020F0502020204030204" pitchFamily="34" charset="0"/>
                <a:ea typeface="ヒラギノ角ゴ Pro W3" charset="0"/>
                <a:cs typeface="Calibri" panose="020F0502020204030204" pitchFamily="34" charset="0"/>
              </a:rPr>
              <a:t>OK, ich glaube, ich bin so weit; </a:t>
            </a:r>
          </a:p>
          <a:p>
            <a:r>
              <a:rPr lang="de-DE" sz="3600" b="1" dirty="0">
                <a:solidFill>
                  <a:schemeClr val="bg1"/>
                </a:solidFill>
                <a:latin typeface="Calibri" panose="020F0502020204030204" pitchFamily="34" charset="0"/>
                <a:ea typeface="ヒラギノ角ゴ Pro W3" charset="0"/>
                <a:cs typeface="Calibri" panose="020F0502020204030204" pitchFamily="34" charset="0"/>
              </a:rPr>
              <a:t>und jetzt?</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600200" y="1219200"/>
            <a:ext cx="9144000" cy="1200329"/>
          </a:xfrm>
          <a:prstGeom prst="rect">
            <a:avLst/>
          </a:prstGeom>
          <a:noFill/>
        </p:spPr>
        <p:txBody>
          <a:bodyPr wrap="square" rtlCol="0">
            <a:spAutoFit/>
          </a:bodyPr>
          <a:lstStyle/>
          <a:p>
            <a:pPr algn="ctr"/>
            <a:r>
              <a:rPr lang="de-DE" sz="3600" b="1" i="1" dirty="0">
                <a:solidFill>
                  <a:schemeClr val="bg1"/>
                </a:solidFill>
                <a:latin typeface="Calibri" panose="020F0502020204030204" pitchFamily="34" charset="0"/>
                <a:cs typeface="Calibri" panose="020F0502020204030204" pitchFamily="34" charset="0"/>
              </a:rPr>
              <a:t>Freunden Sie sich mit den Clubs und Mitgliedern an.</a:t>
            </a:r>
            <a:r>
              <a:rPr lang="de-DE" sz="3600" dirty="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67654" y="2330202"/>
            <a:ext cx="10968819" cy="4647426"/>
          </a:xfrm>
          <a:prstGeom prst="rect">
            <a:avLst/>
          </a:prstGeom>
          <a:noFill/>
        </p:spPr>
        <p:txBody>
          <a:bodyPr wrap="square" rtlCol="0">
            <a:spAutoFit/>
          </a:bodyPr>
          <a:lstStyle/>
          <a:p>
            <a:pPr>
              <a:buSzPct val="125000"/>
            </a:pPr>
            <a:r>
              <a:rPr lang="de-DE" sz="2800" dirty="0">
                <a:solidFill>
                  <a:schemeClr val="accent1"/>
                </a:solidFill>
                <a:latin typeface="Calibri" panose="020F0502020204030204" pitchFamily="34" charset="0"/>
                <a:cs typeface="Calibri" panose="020F0502020204030204" pitchFamily="34" charset="0"/>
              </a:rPr>
              <a:t>Informieren Sie sich über den Club und seine Projekte. Machen Sie sich mit dem Clubleistungsbericht vertraut.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de-DE" sz="2800" dirty="0">
                <a:solidFill>
                  <a:schemeClr val="accent1"/>
                </a:solidFill>
                <a:latin typeface="Calibri" panose="020F0502020204030204" pitchFamily="34" charset="0"/>
                <a:cs typeface="Calibri" panose="020F0502020204030204" pitchFamily="34" charset="0"/>
              </a:rPr>
              <a:t>Halten Sie ein Exemplar der Satzung und Zusatzbestimmungen sowie eine Orientierungsbroschüre für neue Mitglieder bereit, falls es Fragen gibt.</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de-DE" sz="2800" dirty="0">
                <a:solidFill>
                  <a:schemeClr val="accent1"/>
                </a:solidFill>
                <a:latin typeface="Calibri" panose="020F0502020204030204" pitchFamily="34" charset="0"/>
                <a:cs typeface="Calibri" panose="020F0502020204030204" pitchFamily="34" charset="0"/>
              </a:rPr>
              <a:t>Informieren Sie sich über das Motto der Internationale Präsidentin/des Internationalen Präsidenten und des Distrikt-Governors, so dass Sie darüber sprechen können.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bg1"/>
                </a:solidFill>
                <a:latin typeface="Calibri" panose="020F0502020204030204" pitchFamily="34" charset="0"/>
                <a:cs typeface="Calibri" panose="020F0502020204030204" pitchFamily="34" charset="0"/>
              </a:rPr>
              <a:t>Bereiten Sie sich auf Ihre Clubbesuche vor und bleiben in Kontakt</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1200329"/>
          </a:xfrm>
          <a:prstGeom prst="rect">
            <a:avLst/>
          </a:prstGeom>
          <a:noFill/>
        </p:spPr>
        <p:txBody>
          <a:bodyPr wrap="square" rtlCol="0">
            <a:spAutoFit/>
          </a:bodyPr>
          <a:lstStyle/>
          <a:p>
            <a:pPr algn="ctr"/>
            <a:r>
              <a:rPr lang="de-DE" sz="3600" b="1" i="1" dirty="0">
                <a:solidFill>
                  <a:schemeClr val="bg1"/>
                </a:solidFill>
                <a:latin typeface="Calibri" panose="020F0502020204030204" pitchFamily="34" charset="0"/>
                <a:cs typeface="Calibri" panose="020F0502020204030204" pitchFamily="34" charset="0"/>
              </a:rPr>
              <a:t>Freunden Sie sich mit den Clubs und Mitgliedern an. </a:t>
            </a:r>
            <a:r>
              <a:rPr lang="de-DE" sz="3600" dirty="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38199" y="2320579"/>
            <a:ext cx="10968819" cy="4647426"/>
          </a:xfrm>
          <a:prstGeom prst="rect">
            <a:avLst/>
          </a:prstGeom>
          <a:noFill/>
        </p:spPr>
        <p:txBody>
          <a:bodyPr wrap="square" rtlCol="0">
            <a:spAutoFit/>
          </a:bodyPr>
          <a:lstStyle/>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r>
              <a:rPr lang="de-DE" sz="2800" dirty="0">
                <a:solidFill>
                  <a:schemeClr val="accent1"/>
                </a:solidFill>
                <a:latin typeface="Calibri" panose="020F0502020204030204" pitchFamily="34" charset="0"/>
                <a:cs typeface="Calibri" panose="020F0502020204030204" pitchFamily="34" charset="0"/>
              </a:rPr>
              <a:t>Sprechen Sie über das Motto Ihrer Zone.</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de-DE" sz="2800" dirty="0">
                <a:solidFill>
                  <a:schemeClr val="accent1"/>
                </a:solidFill>
                <a:latin typeface="Calibri" panose="020F0502020204030204" pitchFamily="34" charset="0"/>
                <a:cs typeface="Calibri" panose="020F0502020204030204" pitchFamily="34" charset="0"/>
              </a:rPr>
              <a:t>Stellen Sie sich darauf ein, über Lions-Angelegenheiten zu sprechen, </a:t>
            </a:r>
          </a:p>
          <a:p>
            <a:pPr>
              <a:buSzPct val="125000"/>
            </a:pPr>
            <a:r>
              <a:rPr lang="de-DE" sz="2800" dirty="0">
                <a:solidFill>
                  <a:schemeClr val="accent1"/>
                </a:solidFill>
                <a:latin typeface="Calibri" panose="020F0502020204030204" pitchFamily="34" charset="0"/>
                <a:cs typeface="Calibri" panose="020F0502020204030204" pitchFamily="34" charset="0"/>
              </a:rPr>
              <a:t>wie z. B. Gebühren, Beiträge etc.</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de-DE" sz="2800" dirty="0">
                <a:solidFill>
                  <a:schemeClr val="accent1"/>
                </a:solidFill>
                <a:latin typeface="Calibri" panose="020F0502020204030204" pitchFamily="34" charset="0"/>
                <a:cs typeface="Calibri" panose="020F0502020204030204" pitchFamily="34" charset="0"/>
              </a:rPr>
              <a:t>Halten Sie Clubs dazu an, jedes Jahr auf die Club-Excellence-Auszeichnung hinzuarbeiten!</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de-DE" sz="2800" dirty="0">
                <a:solidFill>
                  <a:schemeClr val="accent1"/>
                </a:solidFill>
                <a:latin typeface="Calibri" panose="020F0502020204030204" pitchFamily="34" charset="0"/>
                <a:cs typeface="Calibri" panose="020F0502020204030204" pitchFamily="34" charset="0"/>
              </a:rPr>
              <a:t>Nachfolgeplanung: Finden Sie die nächste Zone Chairperson.</a:t>
            </a: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bg1"/>
                </a:solidFill>
                <a:latin typeface="Calibri" panose="020F0502020204030204" pitchFamily="34" charset="0"/>
                <a:cs typeface="Calibri" panose="020F0502020204030204" pitchFamily="34" charset="0"/>
              </a:rPr>
              <a:t>Bereiten Sie sich auf Ihre Clubbesuche vor und bleiben in Kontakt</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366860"/>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Auf den Bericht zur Lage des Clubs zugreifen</a:t>
            </a:r>
          </a:p>
        </p:txBody>
      </p:sp>
      <p:pic>
        <p:nvPicPr>
          <p:cNvPr id="3" name="Picture 2">
            <a:extLst>
              <a:ext uri="{FF2B5EF4-FFF2-40B4-BE49-F238E27FC236}">
                <a16:creationId xmlns:a16="http://schemas.microsoft.com/office/drawing/2014/main" id="{B1D358F2-B9F3-4A0F-9C0C-743E18D30781}"/>
              </a:ext>
            </a:extLst>
          </p:cNvPr>
          <p:cNvPicPr>
            <a:picLocks noChangeAspect="1"/>
          </p:cNvPicPr>
          <p:nvPr/>
        </p:nvPicPr>
        <p:blipFill>
          <a:blip r:embed="rId3"/>
          <a:stretch>
            <a:fillRect/>
          </a:stretch>
        </p:blipFill>
        <p:spPr>
          <a:xfrm>
            <a:off x="3810000" y="2035968"/>
            <a:ext cx="4758897" cy="2786063"/>
          </a:xfrm>
          <a:prstGeom prst="rect">
            <a:avLst/>
          </a:prstGeom>
        </p:spPr>
      </p:pic>
      <p:sp>
        <p:nvSpPr>
          <p:cNvPr id="10" name="Rounded Rectangle 9"/>
          <p:cNvSpPr/>
          <p:nvPr/>
        </p:nvSpPr>
        <p:spPr bwMode="auto">
          <a:xfrm>
            <a:off x="4114800" y="3886200"/>
            <a:ext cx="3962400" cy="685800"/>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11723" y="-40477"/>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de-DE" sz="4000" b="1">
                <a:solidFill>
                  <a:schemeClr val="bg1"/>
                </a:solidFill>
                <a:latin typeface="Calibri" panose="020F0502020204030204" pitchFamily="34" charset="0"/>
                <a:cs typeface="Calibri" panose="020F0502020204030204" pitchFamily="34" charset="0"/>
              </a:rPr>
              <a:t>Bericht zur Lage des Clubs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4555093"/>
          </a:xfrm>
          <a:prstGeom prst="rect">
            <a:avLst/>
          </a:prstGeom>
          <a:noFill/>
        </p:spPr>
        <p:txBody>
          <a:bodyPr wrap="square" rtlCol="0">
            <a:spAutoFit/>
          </a:bodyPr>
          <a:lstStyle/>
          <a:p>
            <a:r>
              <a:rPr lang="de-DE" sz="2000" dirty="0">
                <a:solidFill>
                  <a:schemeClr val="bg1"/>
                </a:solidFill>
                <a:latin typeface="Calibri" panose="020F0502020204030204" pitchFamily="34" charset="0"/>
                <a:cs typeface="Calibri" panose="020F0502020204030204" pitchFamily="34" charset="0"/>
              </a:rPr>
              <a:t>Bietet einen Überblick von:</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solidFill>
                  <a:schemeClr val="bg1"/>
                </a:solidFill>
                <a:latin typeface="Calibri" panose="020F0502020204030204" pitchFamily="34" charset="0"/>
                <a:cs typeface="Calibri" panose="020F0502020204030204" pitchFamily="34" charset="0"/>
              </a:rPr>
              <a:t>Netto-Mitgliederzahlen seit Jahresbeginn bis heute</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solidFill>
                  <a:schemeClr val="bg1"/>
                </a:solidFill>
                <a:latin typeface="Calibri" panose="020F0502020204030204" pitchFamily="34" charset="0"/>
                <a:cs typeface="Calibri" panose="020F0502020204030204" pitchFamily="34" charset="0"/>
              </a:rPr>
              <a:t>Meldung von Hilfsprojekten</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solidFill>
                  <a:schemeClr val="bg1"/>
                </a:solidFill>
                <a:latin typeface="Calibri" panose="020F0502020204030204" pitchFamily="34" charset="0"/>
                <a:cs typeface="Calibri" panose="020F0502020204030204" pitchFamily="34" charset="0"/>
              </a:rPr>
              <a:t>Clubamtsträger-Wechsel</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solidFill>
                  <a:schemeClr val="bg1"/>
                </a:solidFill>
                <a:latin typeface="Calibri" panose="020F0502020204030204" pitchFamily="34" charset="0"/>
                <a:cs typeface="Calibri" panose="020F0502020204030204" pitchFamily="34" charset="0"/>
              </a:rPr>
              <a:t>Bisherige Berichte zur Mitgliedschaft</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solidFill>
                  <a:schemeClr val="bg1"/>
                </a:solidFill>
                <a:latin typeface="Calibri" panose="020F0502020204030204" pitchFamily="34" charset="0"/>
                <a:cs typeface="Calibri" panose="020F0502020204030204" pitchFamily="34" charset="0"/>
              </a:rPr>
              <a:t>Derzeitiger Clubstatus </a:t>
            </a:r>
          </a:p>
          <a:p>
            <a:endParaRPr lang="en-US" sz="3000" dirty="0"/>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de-DE" sz="1800" i="1">
                <a:solidFill>
                  <a:schemeClr val="bg1"/>
                </a:solidFill>
                <a:latin typeface="Calibri" panose="020F0502020204030204" pitchFamily="34" charset="0"/>
                <a:cs typeface="Calibri" panose="020F0502020204030204" pitchFamily="34" charset="0"/>
              </a:rPr>
              <a:t>Monatlich Beurteilung der Lage Ihres Clubs</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4053391" y="1695928"/>
            <a:ext cx="1554479" cy="492585"/>
          </a:xfrm>
          <a:prstGeom prst="rect">
            <a:avLst/>
          </a:prstGeom>
          <a:noFill/>
        </p:spPr>
        <p:txBody>
          <a:bodyPr wrap="square" rtlCol="0">
            <a:spAutoFit/>
          </a:bodyPr>
          <a:lstStyle/>
          <a:p>
            <a:r>
              <a:rPr lang="de-DE" sz="1200" b="1"/>
              <a:t>Netto-Mitgliederzahl</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464187" y="4804963"/>
            <a:ext cx="1523999" cy="276999"/>
          </a:xfrm>
          <a:prstGeom prst="rect">
            <a:avLst/>
          </a:prstGeom>
          <a:noFill/>
        </p:spPr>
        <p:txBody>
          <a:bodyPr wrap="square" rtlCol="0" anchor="b">
            <a:spAutoFit/>
          </a:bodyPr>
          <a:lstStyle/>
          <a:p>
            <a:r>
              <a:rPr lang="de-DE" sz="1200" b="1"/>
              <a:t>Amtsträger-Rotation</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9" y="2785895"/>
            <a:ext cx="1487082"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6228183" y="2953720"/>
            <a:ext cx="1487081" cy="492584"/>
          </a:xfrm>
          <a:prstGeom prst="rect">
            <a:avLst/>
          </a:prstGeom>
          <a:noFill/>
        </p:spPr>
        <p:txBody>
          <a:bodyPr wrap="square" rtlCol="0">
            <a:spAutoFit/>
          </a:bodyPr>
          <a:lstStyle/>
          <a:p>
            <a:r>
              <a:rPr lang="de-DE" sz="1200" b="1"/>
              <a:t>Meldung von Hilfsprojekten</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902342" y="4188273"/>
            <a:ext cx="1577602" cy="276999"/>
          </a:xfrm>
          <a:prstGeom prst="rect">
            <a:avLst/>
          </a:prstGeom>
          <a:noFill/>
        </p:spPr>
        <p:txBody>
          <a:bodyPr wrap="square" rtlCol="0">
            <a:spAutoFit/>
          </a:bodyPr>
          <a:lstStyle/>
          <a:p>
            <a:r>
              <a:rPr lang="de-DE" sz="1200" b="1"/>
              <a:t>Reporting Historie</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4" y="5605823"/>
            <a:ext cx="1143000" cy="276999"/>
          </a:xfrm>
          <a:prstGeom prst="rect">
            <a:avLst/>
          </a:prstGeom>
          <a:noFill/>
        </p:spPr>
        <p:txBody>
          <a:bodyPr wrap="square" rtlCol="0">
            <a:spAutoFit/>
          </a:bodyPr>
          <a:lstStyle/>
          <a:p>
            <a:r>
              <a:rPr lang="de-DE" sz="1200" b="1"/>
              <a:t>Clubstatus</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de-DE" sz="3600">
                <a:solidFill>
                  <a:schemeClr val="bg1"/>
                </a:solidFill>
                <a:latin typeface="Calibri" panose="020F0502020204030204" pitchFamily="34" charset="0"/>
                <a:cs typeface="Calibri" panose="020F0502020204030204" pitchFamily="34" charset="0"/>
              </a:rPr>
              <a:t>Womit wir uns heute beschäftigen</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1066800" y="2227411"/>
            <a:ext cx="10058400" cy="3785652"/>
          </a:xfrm>
          <a:prstGeom prst="rect">
            <a:avLst/>
          </a:prstGeom>
        </p:spPr>
        <p:txBody>
          <a:bodyPr wrap="square">
            <a:spAutoFit/>
          </a:bodyPr>
          <a:lstStyle/>
          <a:p>
            <a:pPr marL="342900" indent="-342900">
              <a:buSzPct val="125000"/>
              <a:buFont typeface="Arial" panose="020B0604020202020204" pitchFamily="34" charset="0"/>
              <a:buChar char="•"/>
            </a:pPr>
            <a:r>
              <a:rPr lang="de-DE" sz="2000" dirty="0">
                <a:solidFill>
                  <a:schemeClr val="accent1"/>
                </a:solidFill>
                <a:latin typeface="Calibri" panose="020F0502020204030204" pitchFamily="34" charset="0"/>
                <a:cs typeface="Calibri" panose="020F0502020204030204" pitchFamily="34" charset="0"/>
              </a:rPr>
              <a:t>Die Aufgaben einer Zone oder Region Chairperson näher betrachten</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de-DE" sz="2000" dirty="0">
                <a:solidFill>
                  <a:schemeClr val="accent1"/>
                </a:solidFill>
                <a:latin typeface="Calibri" panose="020F0502020204030204" pitchFamily="34" charset="0"/>
                <a:cs typeface="Calibri" panose="020F0502020204030204" pitchFamily="34" charset="0"/>
              </a:rPr>
              <a:t>Erfahren, wie man sich auf eine erfolgreiche Amtszeit vorbereiten kann</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de-DE" sz="2000" dirty="0">
                <a:solidFill>
                  <a:schemeClr val="accent1"/>
                </a:solidFill>
                <a:latin typeface="Calibri" panose="020F0502020204030204" pitchFamily="34" charset="0"/>
                <a:cs typeface="Calibri" panose="020F0502020204030204" pitchFamily="34" charset="0"/>
              </a:rPr>
              <a:t>Den Wert eines Zonentreffens für den Club maximieren – Vorbereiten, Einbinden und Nachbereiten</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de-DE" sz="2000" dirty="0">
                <a:solidFill>
                  <a:schemeClr val="accent1"/>
                </a:solidFill>
                <a:latin typeface="Calibri" panose="020F0502020204030204" pitchFamily="34" charset="0"/>
                <a:cs typeface="Calibri" panose="020F0502020204030204" pitchFamily="34" charset="0"/>
              </a:rPr>
              <a:t>Zone- und Region Chairperson – Global Membership Approach</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de-DE" sz="2000" dirty="0">
                <a:solidFill>
                  <a:schemeClr val="accent1"/>
                </a:solidFill>
                <a:latin typeface="Calibri" panose="020F0502020204030204" pitchFamily="34" charset="0"/>
                <a:cs typeface="Calibri" panose="020F0502020204030204" pitchFamily="34" charset="0"/>
              </a:rPr>
              <a:t>Bei Ihren Clubs nachfassen</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de-DE" sz="2000" dirty="0">
                <a:solidFill>
                  <a:schemeClr val="accent1"/>
                </a:solidFill>
                <a:latin typeface="Calibri" panose="020F0502020204030204" pitchFamily="34" charset="0"/>
                <a:cs typeface="Calibri" panose="020F0502020204030204" pitchFamily="34" charset="0"/>
              </a:rPr>
              <a:t>Auszeichnungen</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de-DE" sz="4000" b="1">
                <a:solidFill>
                  <a:schemeClr val="bg1"/>
                </a:solidFill>
                <a:latin typeface="Calibri" panose="020F0502020204030204" pitchFamily="34" charset="0"/>
                <a:cs typeface="Calibri" panose="020F0502020204030204" pitchFamily="34" charset="0"/>
              </a:rPr>
              <a:t>Clubleistungsbericht</a:t>
            </a:r>
          </a:p>
        </p:txBody>
      </p:sp>
      <p:sp>
        <p:nvSpPr>
          <p:cNvPr id="3" name="TextBox 2">
            <a:extLst>
              <a:ext uri="{FF2B5EF4-FFF2-40B4-BE49-F238E27FC236}">
                <a16:creationId xmlns:a16="http://schemas.microsoft.com/office/drawing/2014/main" id="{A64FB700-93D3-1192-E502-E8C7A9ADBCC6}"/>
              </a:ext>
            </a:extLst>
          </p:cNvPr>
          <p:cNvSpPr txBox="1"/>
          <p:nvPr/>
        </p:nvSpPr>
        <p:spPr>
          <a:xfrm>
            <a:off x="1295400" y="1219200"/>
            <a:ext cx="10134600" cy="5262979"/>
          </a:xfrm>
          <a:prstGeom prst="rect">
            <a:avLst/>
          </a:prstGeom>
          <a:noFill/>
        </p:spPr>
        <p:txBody>
          <a:bodyPr wrap="square" rtlCol="0">
            <a:spAutoFit/>
          </a:bodyPr>
          <a:lstStyle/>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Anzahl der Mitglieder im Club, einschließlich der im laufenden Lions-Jahr hinzugekommenen und ausgetretenen Mitglieder</a:t>
            </a:r>
          </a:p>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Clubstatus</a:t>
            </a:r>
          </a:p>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Clubamtsträger</a:t>
            </a:r>
          </a:p>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Lions, die Mitglieder sponsern</a:t>
            </a:r>
          </a:p>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Anerkannte Mitglieder des Clubs (Schlüsselauszeichnungen, Mitgliedschaft auf Lebenszeit, Chevrons für Dienstjahre, Club-Excellence-Auszeichnung und mehr)</a:t>
            </a:r>
          </a:p>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LCIF-Spendenebenen, einschließlich MJF und Progressive MJF-Spender</a:t>
            </a:r>
          </a:p>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Club-Anerkennung</a:t>
            </a:r>
          </a:p>
          <a:p>
            <a:pPr marL="342900" indent="-342900">
              <a:buSzPct val="125000"/>
              <a:buFont typeface="Arial" panose="020B0604020202020204" pitchFamily="34" charset="0"/>
              <a:buChar char="•"/>
            </a:pPr>
            <a:r>
              <a:rPr lang="de-DE" sz="2800" dirty="0">
                <a:solidFill>
                  <a:schemeClr val="accent1"/>
                </a:solidFill>
                <a:latin typeface="Calibri" panose="020F0502020204030204" pitchFamily="34" charset="0"/>
                <a:cs typeface="Calibri" panose="020F0502020204030204" pitchFamily="34" charset="0"/>
              </a:rPr>
              <a:t>Vor kurzem durchgeführte Hilfsprojekte</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29200" y="2743200"/>
            <a:ext cx="5486400" cy="3039422"/>
          </a:xfrm>
          <a:prstGeom prst="rect">
            <a:avLst/>
          </a:prstGeom>
        </p:spPr>
        <p:txBody>
          <a:bodyPr wrap="square">
            <a:spAutoFit/>
          </a:bodyPr>
          <a:lstStyle/>
          <a:p>
            <a:pPr>
              <a:lnSpc>
                <a:spcPct val="114000"/>
              </a:lnSpc>
            </a:pPr>
            <a:r>
              <a:rPr lang="de-DE" sz="2400">
                <a:solidFill>
                  <a:schemeClr val="accent6">
                    <a:lumMod val="75000"/>
                    <a:lumOff val="25000"/>
                  </a:schemeClr>
                </a:solidFill>
                <a:latin typeface="Calibri" panose="020F0502020204030204" pitchFamily="34" charset="0"/>
                <a:cs typeface="Calibri" panose="020F0502020204030204" pitchFamily="34" charset="0"/>
              </a:rPr>
              <a:t>Neue Amtsträger, Direktoren und Ausschussvorsitzende</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de-DE" sz="2400">
                <a:solidFill>
                  <a:schemeClr val="accent6">
                    <a:lumMod val="75000"/>
                    <a:lumOff val="25000"/>
                  </a:schemeClr>
                </a:solidFill>
                <a:latin typeface="Calibri" panose="020F0502020204030204" pitchFamily="34" charset="0"/>
                <a:cs typeface="Calibri" panose="020F0502020204030204" pitchFamily="34" charset="0"/>
              </a:rPr>
              <a:t>Umfunktionierte und aktualisierte Aufgaben der ständigen Ausschüsse</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de-DE" sz="2400">
                <a:solidFill>
                  <a:schemeClr val="accent6">
                    <a:lumMod val="75000"/>
                    <a:lumOff val="25000"/>
                  </a:schemeClr>
                </a:solidFill>
                <a:latin typeface="Calibri" panose="020F0502020204030204" pitchFamily="34" charset="0"/>
                <a:cs typeface="Calibri" panose="020F0502020204030204" pitchFamily="34" charset="0"/>
              </a:rPr>
              <a:t>Definiert neue Standard-Club-Struktur.</a:t>
            </a:r>
          </a:p>
        </p:txBody>
      </p:sp>
      <p:sp>
        <p:nvSpPr>
          <p:cNvPr id="8" name="Title 1"/>
          <p:cNvSpPr txBox="1">
            <a:spLocks/>
          </p:cNvSpPr>
          <p:nvPr/>
        </p:nvSpPr>
        <p:spPr>
          <a:xfrm>
            <a:off x="4876800" y="884390"/>
            <a:ext cx="6172199"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a:solidFill>
                  <a:srgbClr val="082E87"/>
                </a:solidFill>
                <a:latin typeface="Calibri" panose="020F0502020204030204" pitchFamily="34" charset="0"/>
                <a:ea typeface="Arial" charset="0"/>
                <a:cs typeface="Calibri" panose="020F0502020204030204" pitchFamily="34" charset="0"/>
              </a:rPr>
              <a:t>Machen Sie mit den Aufgaben der einzelnen Clubamtsträger vertraut. </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387350" y="5637102"/>
            <a:ext cx="10972800" cy="589072"/>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de-DE" sz="2400" dirty="0">
                <a:solidFill>
                  <a:schemeClr val="bg2"/>
                </a:solidFill>
                <a:latin typeface="Calibri" panose="020F0502020204030204" pitchFamily="34" charset="0"/>
                <a:ea typeface="Arial" charset="0"/>
                <a:cs typeface="Calibri" panose="020F0502020204030204" pitchFamily="34" charset="0"/>
              </a:rPr>
              <a:t>Diese Auszeichnung kann man jedes Jahr erhalten – in großes Ziel, das sich jeder Club setzen sollte!</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de-DE" sz="3200" b="1">
                <a:solidFill>
                  <a:schemeClr val="bg1"/>
                </a:solidFill>
                <a:latin typeface="Calibri" panose="020F0502020204030204" pitchFamily="34" charset="0"/>
                <a:cs typeface="Calibri" panose="020F0502020204030204" pitchFamily="34" charset="0"/>
              </a:rPr>
              <a:t>Club-Excellence-Auszeichnung</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4535488" cy="731754"/>
          </a:xfrm>
          <a:prstGeom prst="rect">
            <a:avLst/>
          </a:prstGeom>
        </p:spPr>
        <p:txBody>
          <a:bodyPr>
            <a:normAutofit fontScale="77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b="0" i="1">
                <a:solidFill>
                  <a:schemeClr val="bg1"/>
                </a:solidFill>
                <a:latin typeface="Calibri" panose="020F0502020204030204" pitchFamily="34" charset="0"/>
                <a:cs typeface="Calibri" panose="020F0502020204030204" pitchFamily="34" charset="0"/>
              </a:rPr>
              <a:t>Ihr Strategieplan zum Cluberfolg</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069698" cy="3754874"/>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de-DE" sz="2200" b="0" dirty="0">
                <a:solidFill>
                  <a:schemeClr val="bg1"/>
                </a:solidFill>
                <a:latin typeface="Calibri" panose="020F0502020204030204" pitchFamily="34" charset="0"/>
                <a:cs typeface="Calibri" panose="020F0502020204030204" pitchFamily="34" charset="0"/>
              </a:rPr>
              <a:t>Die Kriterien sind auf die folgenden Bereiche ausgerichtet:</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200" b="0" dirty="0">
                <a:solidFill>
                  <a:schemeClr val="bg1"/>
                </a:solidFill>
                <a:latin typeface="Calibri" panose="020F0502020204030204" pitchFamily="34" charset="0"/>
                <a:cs typeface="Calibri" panose="020F0502020204030204" pitchFamily="34" charset="0"/>
              </a:rPr>
              <a:t>Mitgliedschaft</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200" b="0" dirty="0">
                <a:solidFill>
                  <a:schemeClr val="bg1"/>
                </a:solidFill>
                <a:latin typeface="Calibri" panose="020F0502020204030204" pitchFamily="34" charset="0"/>
                <a:cs typeface="Calibri" panose="020F0502020204030204" pitchFamily="34" charset="0"/>
              </a:rPr>
              <a:t>Hilfsleistungen</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200" b="0" dirty="0">
                <a:solidFill>
                  <a:schemeClr val="bg1"/>
                </a:solidFill>
                <a:latin typeface="Calibri" panose="020F0502020204030204" pitchFamily="34" charset="0"/>
                <a:cs typeface="Calibri" panose="020F0502020204030204" pitchFamily="34" charset="0"/>
              </a:rPr>
              <a:t>Leadership &amp; Organisatorische Exzellenz</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200" b="0" dirty="0">
                <a:solidFill>
                  <a:schemeClr val="bg1"/>
                </a:solidFill>
                <a:latin typeface="Calibri" panose="020F0502020204030204" pitchFamily="34" charset="0"/>
                <a:cs typeface="Calibri" panose="020F0502020204030204" pitchFamily="34" charset="0"/>
              </a:rPr>
              <a:t>Marketing</a:t>
            </a:r>
          </a:p>
          <a:p>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4" y="3272968"/>
            <a:ext cx="6143885"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de-DE"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Treten Sie der </a:t>
            </a:r>
            <a:r>
              <a:rPr lang="de-DE" sz="2200" dirty="0" err="1">
                <a:solidFill>
                  <a:schemeClr val="accent6">
                    <a:lumMod val="75000"/>
                    <a:lumOff val="25000"/>
                  </a:schemeClr>
                </a:solidFill>
                <a:latin typeface="Calibri" panose="020F0502020204030204" pitchFamily="34" charset="0"/>
                <a:ea typeface="Arial" charset="0"/>
                <a:cs typeface="Calibri" panose="020F0502020204030204" pitchFamily="34" charset="0"/>
              </a:rPr>
              <a:t>Social</a:t>
            </a:r>
            <a:r>
              <a:rPr lang="de-DE"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-Media-Gruppe Ihrer Clubs bei.</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de-DE"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Folgen Sie dem E-Clubhouse Ihrer Clubs und Salesforce für Clubaktivitäten.</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de-DE"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Prüfen sie Berichte im Berichtssystem</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90" y="1339436"/>
            <a:ext cx="6476998" cy="978729"/>
          </a:xfrm>
          <a:prstGeom prst="rect">
            <a:avLst/>
          </a:prstGeom>
        </p:spPr>
        <p:txBody>
          <a:bodyPr wrap="square">
            <a:spAutoFit/>
          </a:bodyPr>
          <a:lstStyle/>
          <a:p>
            <a:pPr>
              <a:lnSpc>
                <a:spcPct val="90000"/>
              </a:lnSpc>
            </a:pPr>
            <a:r>
              <a:rPr lang="de-DE" sz="3200">
                <a:solidFill>
                  <a:srgbClr val="082E87"/>
                </a:solidFill>
                <a:latin typeface="Calibri" panose="020F0502020204030204" pitchFamily="34" charset="0"/>
                <a:ea typeface="Arial" charset="0"/>
                <a:cs typeface="Calibri" panose="020F0502020204030204" pitchFamily="34" charset="0"/>
              </a:rPr>
              <a:t>Nutzen Sie digitale Plattformen, um mit Ihren Clubs in engem Kontakt zu bleiben</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057400"/>
            <a:ext cx="8000999" cy="1600200"/>
          </a:xfrm>
        </p:spPr>
        <p:txBody>
          <a:bodyPr anchor="t"/>
          <a:lstStyle/>
          <a:p>
            <a:r>
              <a:rPr lang="de-DE" sz="3600">
                <a:latin typeface="Calibri" panose="020F0502020204030204" pitchFamily="34" charset="0"/>
                <a:cs typeface="Calibri" panose="020F0502020204030204" pitchFamily="34" charset="0"/>
              </a:rPr>
              <a:t>Erfolgreiche Zonentreffen</a:t>
            </a:r>
          </a:p>
          <a:p>
            <a:r>
              <a:rPr lang="de-DE" sz="3600">
                <a:latin typeface="Calibri" panose="020F0502020204030204" pitchFamily="34" charset="0"/>
                <a:cs typeface="Calibri" panose="020F0502020204030204" pitchFamily="34" charset="0"/>
              </a:rPr>
              <a:t>Vorbereiten, einbinden, nachfassen!</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648202" y="1265373"/>
            <a:ext cx="7315200" cy="5776966"/>
          </a:xfrm>
          <a:prstGeom prst="rect">
            <a:avLst/>
          </a:prstGeom>
        </p:spPr>
        <p:txBody>
          <a:bodyPr wrap="square">
            <a:spAutoFit/>
          </a:bodyPr>
          <a:lstStyle/>
          <a:p>
            <a:pPr>
              <a:lnSpc>
                <a:spcPct val="90000"/>
              </a:lnSpc>
              <a:spcBef>
                <a:spcPts val="2400"/>
              </a:spcBef>
              <a:defRPr/>
            </a:pPr>
            <a:r>
              <a:rPr lang="de-DE" sz="2000" dirty="0">
                <a:solidFill>
                  <a:schemeClr val="accent6">
                    <a:lumMod val="75000"/>
                    <a:lumOff val="25000"/>
                  </a:schemeClr>
                </a:solidFill>
                <a:latin typeface="Calibri" panose="020F0502020204030204" pitchFamily="34" charset="0"/>
                <a:cs typeface="Calibri" panose="020F0502020204030204" pitchFamily="34" charset="0"/>
              </a:rPr>
              <a:t>Sie finden diesen Leitfaden auf der Webseite für Zone und Region Chairpersons, zusammen mit beschreibbaren PDF-Dateien der im Leitfaden enthaltenen Formulare. Tipps:</a:t>
            </a:r>
          </a:p>
          <a:p>
            <a:pPr>
              <a:lnSpc>
                <a:spcPct val="90000"/>
              </a:lnSpc>
              <a:spcBef>
                <a:spcPts val="2400"/>
              </a:spcBef>
              <a:defRPr/>
            </a:pPr>
            <a:endParaRPr lang="en-US" altLang="ja-JP" sz="10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de-DE" sz="2000" dirty="0">
                <a:solidFill>
                  <a:schemeClr val="accent6"/>
                </a:solidFill>
                <a:latin typeface="Calibri" panose="020F0502020204030204" pitchFamily="34" charset="0"/>
                <a:ea typeface="Arial" charset="0"/>
                <a:cs typeface="Calibri" panose="020F0502020204030204" pitchFamily="34" charset="0"/>
              </a:rPr>
              <a:t>Frühzeitige Planung von Treffen</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000" dirty="0">
                <a:solidFill>
                  <a:schemeClr val="accent6"/>
                </a:solidFill>
                <a:latin typeface="Calibri" panose="020F0502020204030204" pitchFamily="34" charset="0"/>
                <a:ea typeface="Arial" charset="0"/>
                <a:cs typeface="Calibri" panose="020F0502020204030204" pitchFamily="34" charset="0"/>
              </a:rPr>
              <a:t>Vorgeschlagene Tagesordnungen für jedes Treffen</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000" dirty="0">
                <a:solidFill>
                  <a:schemeClr val="accent6"/>
                </a:solidFill>
                <a:latin typeface="Calibri" panose="020F0502020204030204" pitchFamily="34" charset="0"/>
                <a:ea typeface="Arial" charset="0"/>
                <a:cs typeface="Calibri" panose="020F0502020204030204" pitchFamily="34" charset="0"/>
              </a:rPr>
              <a:t>Verschiedene Orte für Zonentreffen anbieten</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000" dirty="0">
                <a:solidFill>
                  <a:schemeClr val="accent6"/>
                </a:solidFill>
                <a:latin typeface="Calibri" panose="020F0502020204030204" pitchFamily="34" charset="0"/>
                <a:ea typeface="Arial" charset="0"/>
                <a:cs typeface="Calibri" panose="020F0502020204030204" pitchFamily="34" charset="0"/>
              </a:rPr>
              <a:t>Unterstützung durch die Distriktkoordinatoren Ihres Global Action Teams</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de-DE" sz="2000" b="1" i="1" dirty="0">
                <a:solidFill>
                  <a:schemeClr val="accent6"/>
                </a:solidFill>
                <a:latin typeface="Calibri" panose="020F0502020204030204" pitchFamily="34" charset="0"/>
                <a:cs typeface="Calibri" panose="020F0502020204030204" pitchFamily="34" charset="0"/>
              </a:rPr>
              <a:t>Nicht vergessen: Fassen Sie sich kurz und konzentrieren Sie sich auf die Anliegen der Clubs! </a:t>
            </a:r>
          </a:p>
          <a:p>
            <a:pPr marL="342900" indent="-342900" algn="l">
              <a:lnSpc>
                <a:spcPct val="120000"/>
              </a:lnSpc>
              <a:buFont typeface="Arial" panose="020B0604020202020204" pitchFamily="34" charset="0"/>
              <a:buChar char="•"/>
            </a:pPr>
            <a:endParaRPr lang="en-US" sz="2000" kern="0" dirty="0">
              <a:solidFill>
                <a:srgbClr val="FF0000"/>
              </a:solidFill>
              <a:latin typeface="Calibri Light" panose="020F0302020204030204" pitchFamily="34" charset="0"/>
              <a:ea typeface="Arial" charset="0"/>
              <a:cs typeface="Calibri Light" panose="020F0302020204030204" pitchFamily="34" charset="0"/>
            </a:endParaRPr>
          </a:p>
        </p:txBody>
      </p:sp>
      <p:sp>
        <p:nvSpPr>
          <p:cNvPr id="9" name="Title 1"/>
          <p:cNvSpPr txBox="1">
            <a:spLocks/>
          </p:cNvSpPr>
          <p:nvPr/>
        </p:nvSpPr>
        <p:spPr>
          <a:xfrm>
            <a:off x="4876800" y="46439"/>
            <a:ext cx="5791200" cy="958881"/>
          </a:xfrm>
          <a:prstGeom prst="rect">
            <a:avLst/>
          </a:prstGeom>
        </p:spPr>
        <p:txBody>
          <a:bodyPr anchor="b">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dirty="0">
                <a:solidFill>
                  <a:srgbClr val="082E87"/>
                </a:solidFill>
                <a:latin typeface="Calibri" panose="020F0502020204030204" pitchFamily="34" charset="0"/>
                <a:ea typeface="Arial" charset="0"/>
                <a:cs typeface="Calibri" panose="020F0502020204030204" pitchFamily="34" charset="0"/>
              </a:rPr>
              <a:t>Der Leitfaden für Zonentreffen hilft bei der Vorbereitung</a:t>
            </a:r>
          </a:p>
        </p:txBody>
      </p:sp>
      <p:pic>
        <p:nvPicPr>
          <p:cNvPr id="4" name="Picture 3">
            <a:extLst>
              <a:ext uri="{FF2B5EF4-FFF2-40B4-BE49-F238E27FC236}">
                <a16:creationId xmlns:a16="http://schemas.microsoft.com/office/drawing/2014/main" id="{764A1FC1-9716-03F2-A9C4-71A42ABCE8C3}"/>
              </a:ext>
            </a:extLst>
          </p:cNvPr>
          <p:cNvPicPr>
            <a:picLocks noChangeAspect="1"/>
          </p:cNvPicPr>
          <p:nvPr/>
        </p:nvPicPr>
        <p:blipFill>
          <a:blip r:embed="rId3"/>
          <a:stretch>
            <a:fillRect/>
          </a:stretch>
        </p:blipFill>
        <p:spPr>
          <a:xfrm>
            <a:off x="340107" y="1170672"/>
            <a:ext cx="3927094" cy="5110338"/>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de-DE" sz="2400">
                <a:solidFill>
                  <a:schemeClr val="accent6">
                    <a:lumMod val="75000"/>
                    <a:lumOff val="25000"/>
                  </a:schemeClr>
                </a:solidFill>
                <a:latin typeface="Calibri" panose="020F0502020204030204" pitchFamily="34" charset="0"/>
                <a:ea typeface="Arial" charset="0"/>
                <a:cs typeface="Calibri" panose="020F0502020204030204" pitchFamily="34" charset="0"/>
              </a:rPr>
              <a:t>Ein gutes Tool für Clubs, die in bestimmten Bereichen Probleme haben.</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de-DE" sz="2400">
                <a:solidFill>
                  <a:schemeClr val="accent6">
                    <a:lumMod val="75000"/>
                    <a:lumOff val="25000"/>
                  </a:schemeClr>
                </a:solidFill>
                <a:latin typeface="Calibri" panose="020F0502020204030204" pitchFamily="34" charset="0"/>
                <a:ea typeface="Arial" charset="0"/>
                <a:cs typeface="Calibri" panose="020F0502020204030204" pitchFamily="34" charset="0"/>
              </a:rPr>
              <a:t>Kann bei Clubbesuchen oder Zonentreffen verwendet werden.</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de-DE" sz="2400">
                <a:solidFill>
                  <a:schemeClr val="accent6">
                    <a:lumMod val="75000"/>
                    <a:lumOff val="25000"/>
                  </a:schemeClr>
                </a:solidFill>
                <a:latin typeface="Calibri" panose="020F0502020204030204" pitchFamily="34" charset="0"/>
                <a:ea typeface="Arial" charset="0"/>
                <a:cs typeface="Calibri" panose="020F0502020204030204" pitchFamily="34" charset="0"/>
              </a:rPr>
              <a:t>Ein gutes Tool bei der Diskussion von Clubunterstützungsstrategien mit den GAT-Distriktkoordinatoren.</a:t>
            </a:r>
          </a:p>
        </p:txBody>
      </p:sp>
      <p:sp>
        <p:nvSpPr>
          <p:cNvPr id="7" name="Title 1"/>
          <p:cNvSpPr txBox="1">
            <a:spLocks/>
          </p:cNvSpPr>
          <p:nvPr/>
        </p:nvSpPr>
        <p:spPr>
          <a:xfrm>
            <a:off x="5114924" y="272629"/>
            <a:ext cx="6696076" cy="16323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dirty="0">
                <a:solidFill>
                  <a:srgbClr val="082E87"/>
                </a:solidFill>
                <a:latin typeface="Calibri" panose="020F0502020204030204" pitchFamily="34" charset="0"/>
                <a:cs typeface="Calibri" panose="020F0502020204030204" pitchFamily="34" charset="0"/>
              </a:rPr>
              <a:t>Helfen Sie Clubs bei der Vorbereitung - Füllen Sie das Arbeitsblatt Herausforderungen und Chancen aus </a:t>
            </a:r>
          </a:p>
        </p:txBody>
      </p:sp>
      <p:sp>
        <p:nvSpPr>
          <p:cNvPr id="8" name="Rectangle 7"/>
          <p:cNvSpPr/>
          <p:nvPr/>
        </p:nvSpPr>
        <p:spPr>
          <a:xfrm>
            <a:off x="5181600" y="20989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D330BE4A-9242-7EDA-BBC7-063CC753B161}"/>
              </a:ext>
            </a:extLst>
          </p:cNvPr>
          <p:cNvPicPr>
            <a:picLocks noChangeAspect="1"/>
          </p:cNvPicPr>
          <p:nvPr/>
        </p:nvPicPr>
        <p:blipFill>
          <a:blip r:embed="rId3"/>
          <a:stretch>
            <a:fillRect/>
          </a:stretch>
        </p:blipFill>
        <p:spPr>
          <a:xfrm>
            <a:off x="436905" y="1143000"/>
            <a:ext cx="3830295" cy="498506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Distrikt-Governor-Beratungsausschuss</a:t>
            </a:r>
          </a:p>
        </p:txBody>
      </p:sp>
      <p:sp>
        <p:nvSpPr>
          <p:cNvPr id="31" name="TextBox 30"/>
          <p:cNvSpPr txBox="1"/>
          <p:nvPr/>
        </p:nvSpPr>
        <p:spPr>
          <a:xfrm>
            <a:off x="762000" y="1705443"/>
            <a:ext cx="10591800" cy="830997"/>
          </a:xfrm>
          <a:prstGeom prst="rect">
            <a:avLst/>
          </a:prstGeom>
          <a:noFill/>
        </p:spPr>
        <p:txBody>
          <a:bodyPr wrap="square" rtlCol="0">
            <a:spAutoFit/>
          </a:bodyPr>
          <a:lstStyle/>
          <a:p>
            <a:pPr algn="ctr"/>
            <a:r>
              <a:rPr lang="de-DE" sz="2400" i="1">
                <a:solidFill>
                  <a:schemeClr val="bg2"/>
                </a:solidFill>
                <a:latin typeface="Calibri" panose="020F0502020204030204" pitchFamily="34" charset="0"/>
                <a:cs typeface="Calibri" panose="020F0502020204030204" pitchFamily="34" charset="0"/>
              </a:rPr>
              <a:t>Ihre Zonentreffen beginnen mit dem Distrikt-Governor-Beratungsausschuss </a:t>
            </a:r>
          </a:p>
          <a:p>
            <a:r>
              <a:rPr lang="de-DE" sz="2400" i="1">
                <a:solidFill>
                  <a:schemeClr val="bg2"/>
                </a:solidFill>
                <a:latin typeface="Calibri" panose="020F0502020204030204" pitchFamily="34" charset="0"/>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Zone Chairperson</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Präsident/in</a:t>
              </a:r>
              <a:r>
                <a:rPr lang="de-DE"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Vizepräsident/in</a:t>
              </a:r>
              <a:r>
                <a:rPr lang="de-DE"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Sekretär/in</a:t>
              </a:r>
              <a:r>
                <a:rPr lang="de-DE" sz="120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Beratende Lions sind eine zusätzliche Ressource für Clubs</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874135" y="5969718"/>
            <a:ext cx="2743200" cy="584775"/>
          </a:xfrm>
          <a:prstGeom prst="rect">
            <a:avLst/>
          </a:prstGeom>
          <a:noFill/>
          <a:effectLst/>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Zertifizierte Beratende Lions</a:t>
            </a:r>
          </a:p>
          <a:p>
            <a:pPr algn="ctr"/>
            <a:endParaRPr lang="en-US" sz="1600" dirty="0">
              <a:solidFill>
                <a:srgbClr val="00338D"/>
              </a:solidFill>
            </a:endParaRPr>
          </a:p>
        </p:txBody>
      </p:sp>
      <p:sp>
        <p:nvSpPr>
          <p:cNvPr id="2" name="TextBox 1"/>
          <p:cNvSpPr txBox="1"/>
          <p:nvPr/>
        </p:nvSpPr>
        <p:spPr>
          <a:xfrm>
            <a:off x="1066800" y="1670240"/>
            <a:ext cx="10744200" cy="461665"/>
          </a:xfrm>
          <a:prstGeom prst="rect">
            <a:avLst/>
          </a:prstGeom>
          <a:noFill/>
        </p:spPr>
        <p:txBody>
          <a:bodyPr wrap="square" rtlCol="0">
            <a:spAutoFit/>
          </a:bodyPr>
          <a:lstStyle/>
          <a:p>
            <a:pPr algn="ctr"/>
            <a:r>
              <a:rPr lang="de-DE" sz="2400" dirty="0">
                <a:solidFill>
                  <a:schemeClr val="bg2"/>
                </a:solidFill>
                <a:latin typeface="Calibri" panose="020F0502020204030204" pitchFamily="34" charset="0"/>
                <a:cs typeface="Calibri" panose="020F0502020204030204" pitchFamily="34" charset="0"/>
              </a:rPr>
              <a:t>Achten Sie darauf, die Beratenden Lions der Clubs einzuladen, falls es solche gibt.</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2861267" y="2307829"/>
            <a:ext cx="1997675" cy="3444750"/>
            <a:chOff x="767388" y="2133600"/>
            <a:chExt cx="1997675" cy="344475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767388" y="4747353"/>
              <a:ext cx="1997675" cy="830997"/>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Distriktkoordinator/in für </a:t>
              </a:r>
            </a:p>
            <a:p>
              <a:pPr algn="ctr"/>
              <a:r>
                <a:rPr lang="de-DE" sz="1600" dirty="0">
                  <a:solidFill>
                    <a:schemeClr val="bg1"/>
                  </a:solidFill>
                  <a:latin typeface="Calibri" panose="020F0502020204030204" pitchFamily="34" charset="0"/>
                  <a:cs typeface="Calibri" panose="020F0502020204030204" pitchFamily="34" charset="0"/>
                </a:rPr>
                <a:t>Hilfsprojekte</a:t>
              </a:r>
            </a:p>
          </p:txBody>
        </p:sp>
      </p:grpSp>
      <p:grpSp>
        <p:nvGrpSpPr>
          <p:cNvPr id="8" name="Group 7"/>
          <p:cNvGrpSpPr/>
          <p:nvPr/>
        </p:nvGrpSpPr>
        <p:grpSpPr>
          <a:xfrm>
            <a:off x="5361177" y="2322488"/>
            <a:ext cx="2115356" cy="3190017"/>
            <a:chOff x="669615" y="2066731"/>
            <a:chExt cx="2115356" cy="31900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2115356" cy="590923"/>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Distriktkoordinator/in für Mitgliedschaft</a:t>
              </a:r>
            </a:p>
          </p:txBody>
        </p:sp>
      </p:grpSp>
      <p:grpSp>
        <p:nvGrpSpPr>
          <p:cNvPr id="12" name="Group 11"/>
          <p:cNvGrpSpPr/>
          <p:nvPr/>
        </p:nvGrpSpPr>
        <p:grpSpPr>
          <a:xfrm>
            <a:off x="7799190" y="2307829"/>
            <a:ext cx="2106809" cy="3183869"/>
            <a:chOff x="1369647" y="2588058"/>
            <a:chExt cx="2106809" cy="31838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7" y="5187152"/>
              <a:ext cx="2106809"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Distriktkoordinator/in für Führungskräfte</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Distrikt-Governor</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GAT...bietet Clubführungskräften Unterstützung</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906000" y="4908608"/>
            <a:ext cx="2115356" cy="603897"/>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Clubaufbau</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de-DE" sz="3600">
                <a:latin typeface="Calibri" panose="020F0502020204030204" pitchFamily="34" charset="0"/>
                <a:cs typeface="Calibri" panose="020F0502020204030204" pitchFamily="34" charset="0"/>
              </a:rPr>
              <a:t>Aufgaben der Zone Chairperson</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Ihr erstes Treffen - Hilfeleistung im Mittelpunkt!</a:t>
            </a:r>
          </a:p>
        </p:txBody>
      </p:sp>
      <p:grpSp>
        <p:nvGrpSpPr>
          <p:cNvPr id="20" name="Group 19"/>
          <p:cNvGrpSpPr>
            <a:grpSpLocks noChangeAspect="1"/>
          </p:cNvGrpSpPr>
          <p:nvPr/>
        </p:nvGrpSpPr>
        <p:grpSpPr>
          <a:xfrm>
            <a:off x="7981669" y="1938793"/>
            <a:ext cx="1284241" cy="2009705"/>
            <a:chOff x="5734418" y="1656569"/>
            <a:chExt cx="1197005" cy="1873192"/>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197005" cy="545053"/>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Präsident/in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de-DE" sz="2000" b="1" i="1">
                <a:solidFill>
                  <a:schemeClr val="bg2"/>
                </a:solidFill>
                <a:latin typeface="Calibri" panose="020F0502020204030204" pitchFamily="34" charset="0"/>
                <a:cs typeface="Calibri" panose="020F0502020204030204" pitchFamily="34" charset="0"/>
              </a:rPr>
              <a:t>Global Action Team</a:t>
            </a:r>
          </a:p>
        </p:txBody>
      </p:sp>
      <p:grpSp>
        <p:nvGrpSpPr>
          <p:cNvPr id="24" name="Group 23"/>
          <p:cNvGrpSpPr>
            <a:grpSpLocks noChangeAspect="1"/>
          </p:cNvGrpSpPr>
          <p:nvPr/>
        </p:nvGrpSpPr>
        <p:grpSpPr>
          <a:xfrm>
            <a:off x="7837202" y="4002140"/>
            <a:ext cx="1359382" cy="2469781"/>
            <a:chOff x="5566022" y="3532187"/>
            <a:chExt cx="1359382" cy="2469781"/>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566022" y="4986305"/>
              <a:ext cx="1359382" cy="1015663"/>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Beauftragte/</a:t>
              </a:r>
              <a:r>
                <a:rPr lang="de-DE" sz="1600" dirty="0" err="1">
                  <a:solidFill>
                    <a:schemeClr val="bg1"/>
                  </a:solidFill>
                  <a:latin typeface="Calibri" panose="020F0502020204030204" pitchFamily="34" charset="0"/>
                  <a:cs typeface="Calibri" panose="020F0502020204030204" pitchFamily="34" charset="0"/>
                </a:rPr>
                <a:t>rfür</a:t>
              </a:r>
              <a:r>
                <a:rPr lang="de-DE" sz="1600" dirty="0">
                  <a:solidFill>
                    <a:schemeClr val="bg1"/>
                  </a:solidFill>
                  <a:latin typeface="Calibri" panose="020F0502020204030204" pitchFamily="34" charset="0"/>
                  <a:cs typeface="Calibri" panose="020F0502020204030204" pitchFamily="34" charset="0"/>
                </a:rPr>
                <a:t> Hilfsprojekte</a:t>
              </a:r>
              <a:r>
                <a:rPr lang="de-DE" sz="1200" dirty="0">
                  <a:solidFill>
                    <a:schemeClr val="bg1"/>
                  </a:solidFill>
                </a:rPr>
                <a:t>	</a:t>
              </a:r>
            </a:p>
          </p:txBody>
        </p:sp>
      </p:grpSp>
      <p:grpSp>
        <p:nvGrpSpPr>
          <p:cNvPr id="27" name="Group 26"/>
          <p:cNvGrpSpPr>
            <a:grpSpLocks noChangeAspect="1"/>
          </p:cNvGrpSpPr>
          <p:nvPr/>
        </p:nvGrpSpPr>
        <p:grpSpPr>
          <a:xfrm>
            <a:off x="9538572" y="4002139"/>
            <a:ext cx="1174574" cy="1915391"/>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Sekretär/in	</a:t>
              </a:r>
            </a:p>
          </p:txBody>
        </p:sp>
      </p:grpSp>
      <p:grpSp>
        <p:nvGrpSpPr>
          <p:cNvPr id="30" name="Group 29"/>
          <p:cNvGrpSpPr>
            <a:grpSpLocks noChangeAspect="1"/>
          </p:cNvGrpSpPr>
          <p:nvPr/>
        </p:nvGrpSpPr>
        <p:grpSpPr>
          <a:xfrm>
            <a:off x="9399260" y="1936658"/>
            <a:ext cx="1725940" cy="2050944"/>
            <a:chOff x="7048569" y="1523998"/>
            <a:chExt cx="1725940" cy="205094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725940"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Vizepräsident/in	</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Zone Chairperson</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Hilfsprojekte</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de-DE" sz="2000" b="1" i="1">
                <a:solidFill>
                  <a:schemeClr val="bg2"/>
                </a:solidFill>
                <a:latin typeface="HelveticaNeueLT Std" panose="020B0604020202020204" pitchFamily="34" charset="0"/>
              </a:rPr>
              <a:t>Clubamtsträger</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8768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457200"/>
            <a:ext cx="6685112" cy="98038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de-DE" sz="3200" b="1" dirty="0">
                <a:solidFill>
                  <a:srgbClr val="082E87"/>
                </a:solidFill>
                <a:latin typeface="Calibri" panose="020F0502020204030204" pitchFamily="34" charset="0"/>
                <a:cs typeface="Calibri" panose="020F0502020204030204" pitchFamily="34" charset="0"/>
              </a:rPr>
              <a:t>Binden Sie den/die Global-Service-Team-Distriktkoordinator/in mit ein:</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Hilfsprojekte</a:t>
              </a:r>
            </a:p>
          </p:txBody>
        </p:sp>
      </p:grpSp>
      <p:sp>
        <p:nvSpPr>
          <p:cNvPr id="14" name="TextBox 13"/>
          <p:cNvSpPr txBox="1"/>
          <p:nvPr/>
        </p:nvSpPr>
        <p:spPr>
          <a:xfrm>
            <a:off x="4724400" y="2170527"/>
            <a:ext cx="5768138" cy="4431983"/>
          </a:xfrm>
          <a:prstGeom prst="rect">
            <a:avLst/>
          </a:prstGeom>
          <a:noFill/>
        </p:spPr>
        <p:txBody>
          <a:bodyPr wrap="square" rtlCol="0">
            <a:spAutoFit/>
          </a:bodyPr>
          <a:lstStyle/>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International, Multidistrikt- und Distriktprogramme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Distriktweite Hilfsprojekte und Programme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Ideenaustausch zu Clubprojekten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de-DE" sz="2400" dirty="0">
                <a:solidFill>
                  <a:schemeClr val="accent6">
                    <a:lumMod val="75000"/>
                    <a:lumOff val="25000"/>
                  </a:schemeClr>
                </a:solidFill>
                <a:latin typeface="Calibri" panose="020F0502020204030204" pitchFamily="34" charset="0"/>
                <a:cs typeface="Calibri" panose="020F0502020204030204" pitchFamily="34" charset="0"/>
              </a:rPr>
              <a:t>Verfahren zur Ermittlung neuer Hilfsprojekte</a:t>
            </a:r>
          </a:p>
          <a:p>
            <a:pPr marL="461962">
              <a:buSzPct val="100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de-DE" sz="2400" dirty="0">
                <a:solidFill>
                  <a:schemeClr val="accent6">
                    <a:lumMod val="75000"/>
                    <a:lumOff val="25000"/>
                  </a:schemeClr>
                </a:solidFill>
                <a:latin typeface="Calibri" panose="020F0502020204030204" pitchFamily="34" charset="0"/>
                <a:cs typeface="Calibri" panose="020F0502020204030204" pitchFamily="34" charset="0"/>
              </a:rPr>
              <a:t>Community-Bedarfsanalyse</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1371600" y="479510"/>
            <a:ext cx="9448800"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de-DE" sz="3600">
                <a:solidFill>
                  <a:schemeClr val="bg1"/>
                </a:solidFill>
                <a:latin typeface="Calibri" panose="020F0502020204030204" pitchFamily="34" charset="0"/>
                <a:cs typeface="Calibri" panose="020F0502020204030204" pitchFamily="34" charset="0"/>
              </a:rPr>
              <a:t>Ressourcen für Clubbeauftragte für Hilfsprojekte</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de-DE" sz="3000" dirty="0">
                <a:solidFill>
                  <a:schemeClr val="accent1"/>
                </a:solidFill>
                <a:latin typeface="Calibri" panose="020F0502020204030204" pitchFamily="34" charset="0"/>
                <a:cs typeface="Calibri" panose="020F0502020204030204" pitchFamily="34" charset="0"/>
              </a:rPr>
              <a:t>Service Journey</a:t>
            </a:r>
          </a:p>
          <a:p>
            <a:pPr algn="ctr"/>
            <a:r>
              <a:rPr lang="de-DE" sz="3000" dirty="0">
                <a:solidFill>
                  <a:schemeClr val="accent1"/>
                </a:solidFill>
                <a:latin typeface="Calibri" panose="020F0502020204030204" pitchFamily="34" charset="0"/>
                <a:cs typeface="Calibri" panose="020F0502020204030204" pitchFamily="34" charset="0"/>
              </a:rPr>
              <a:t>Lernen, Entdecken, Handeln, Erfolge Feiern </a:t>
            </a:r>
          </a:p>
        </p:txBody>
      </p:sp>
      <p:grpSp>
        <p:nvGrpSpPr>
          <p:cNvPr id="6" name="Group 5">
            <a:extLst>
              <a:ext uri="{FF2B5EF4-FFF2-40B4-BE49-F238E27FC236}">
                <a16:creationId xmlns:a16="http://schemas.microsoft.com/office/drawing/2014/main" id="{4A68BE58-5629-C130-24F4-367FCC325C1C}"/>
              </a:ext>
            </a:extLst>
          </p:cNvPr>
          <p:cNvGrpSpPr/>
          <p:nvPr/>
        </p:nvGrpSpPr>
        <p:grpSpPr>
          <a:xfrm>
            <a:off x="-5191" y="2418363"/>
            <a:ext cx="12070405" cy="1738757"/>
            <a:chOff x="-5191" y="2418363"/>
            <a:chExt cx="12070405" cy="1738757"/>
          </a:xfrm>
        </p:grpSpPr>
        <p:grpSp>
          <p:nvGrpSpPr>
            <p:cNvPr id="7" name="Group 6">
              <a:extLst>
                <a:ext uri="{FF2B5EF4-FFF2-40B4-BE49-F238E27FC236}">
                  <a16:creationId xmlns:a16="http://schemas.microsoft.com/office/drawing/2014/main" id="{1288FC79-9EFA-9492-2D1F-DDE6164426FC}"/>
                </a:ext>
              </a:extLst>
            </p:cNvPr>
            <p:cNvGrpSpPr/>
            <p:nvPr/>
          </p:nvGrpSpPr>
          <p:grpSpPr>
            <a:xfrm>
              <a:off x="-5191" y="2418363"/>
              <a:ext cx="12070405" cy="1738757"/>
              <a:chOff x="-44262" y="698907"/>
              <a:chExt cx="12070405" cy="1738757"/>
            </a:xfrm>
          </p:grpSpPr>
          <p:sp>
            <p:nvSpPr>
              <p:cNvPr id="9" name="TextBox 8">
                <a:extLst>
                  <a:ext uri="{FF2B5EF4-FFF2-40B4-BE49-F238E27FC236}">
                    <a16:creationId xmlns:a16="http://schemas.microsoft.com/office/drawing/2014/main" id="{EF2F2608-2368-7241-E2C5-A74F9B6FE5DE}"/>
                  </a:ext>
                </a:extLst>
              </p:cNvPr>
              <p:cNvSpPr txBox="1"/>
              <p:nvPr/>
            </p:nvSpPr>
            <p:spPr>
              <a:xfrm>
                <a:off x="4507775" y="1852448"/>
                <a:ext cx="1780759" cy="584775"/>
              </a:xfrm>
              <a:prstGeom prst="rect">
                <a:avLst/>
              </a:prstGeom>
              <a:noFill/>
            </p:spPr>
            <p:txBody>
              <a:bodyPr wrap="square" lIns="0" rIns="0" rtlCol="0">
                <a:spAutoFit/>
              </a:bodyPr>
              <a:lstStyle/>
              <a:p>
                <a:pPr algn="ctr"/>
                <a:r>
                  <a:rPr lang="de-DE" sz="1600" b="1" dirty="0">
                    <a:solidFill>
                      <a:srgbClr val="8CC63F"/>
                    </a:solidFill>
                    <a:ea typeface="Open Sans" charset="0"/>
                    <a:cs typeface="Open Sans" charset="0"/>
                  </a:rPr>
                  <a:t>UMWELTSCHUTZ</a:t>
                </a:r>
                <a:br>
                  <a:rPr lang="de-DE" sz="1600" b="1" dirty="0">
                    <a:solidFill>
                      <a:srgbClr val="8CC63F"/>
                    </a:solidFill>
                    <a:ea typeface="Open Sans" charset="0"/>
                    <a:cs typeface="Open Sans" charset="0"/>
                  </a:rPr>
                </a:br>
                <a:endParaRPr lang="de-DE" sz="1600" b="1" dirty="0">
                  <a:solidFill>
                    <a:srgbClr val="8CC63F"/>
                  </a:solidFill>
                  <a:ea typeface="Open Sans" charset="0"/>
                  <a:cs typeface="Open Sans" charset="0"/>
                </a:endParaRPr>
              </a:p>
            </p:txBody>
          </p:sp>
          <p:sp>
            <p:nvSpPr>
              <p:cNvPr id="10" name="TextBox 9">
                <a:extLst>
                  <a:ext uri="{FF2B5EF4-FFF2-40B4-BE49-F238E27FC236}">
                    <a16:creationId xmlns:a16="http://schemas.microsoft.com/office/drawing/2014/main" id="{C0FC8F52-B4B8-2B00-D165-0607082F6575}"/>
                  </a:ext>
                </a:extLst>
              </p:cNvPr>
              <p:cNvSpPr txBox="1"/>
              <p:nvPr/>
            </p:nvSpPr>
            <p:spPr>
              <a:xfrm>
                <a:off x="7596388" y="1852448"/>
                <a:ext cx="1541351" cy="585216"/>
              </a:xfrm>
              <a:prstGeom prst="rect">
                <a:avLst/>
              </a:prstGeom>
              <a:noFill/>
            </p:spPr>
            <p:txBody>
              <a:bodyPr wrap="square" lIns="0" rIns="0" rtlCol="0">
                <a:spAutoFit/>
              </a:bodyPr>
              <a:lstStyle/>
              <a:p>
                <a:pPr algn="ctr"/>
                <a:r>
                  <a:rPr lang="de-DE" sz="1600" b="1" dirty="0">
                    <a:solidFill>
                      <a:srgbClr val="F26A2C"/>
                    </a:solidFill>
                    <a:ea typeface="Open Sans" charset="0"/>
                    <a:cs typeface="Open Sans" charset="0"/>
                  </a:rPr>
                  <a:t>HUNGERHILFE</a:t>
                </a:r>
                <a:br>
                  <a:rPr lang="de-DE" sz="1600" b="1" dirty="0">
                    <a:solidFill>
                      <a:srgbClr val="F26A2C"/>
                    </a:solidFill>
                    <a:ea typeface="Open Sans" charset="0"/>
                    <a:cs typeface="Open Sans" charset="0"/>
                  </a:rPr>
                </a:br>
                <a:endParaRPr lang="de-DE" sz="1600" b="1" dirty="0">
                  <a:solidFill>
                    <a:srgbClr val="F26A2C"/>
                  </a:solidFill>
                  <a:ea typeface="Open Sans" charset="0"/>
                  <a:cs typeface="Open Sans" charset="0"/>
                </a:endParaRPr>
              </a:p>
            </p:txBody>
          </p:sp>
          <p:sp>
            <p:nvSpPr>
              <p:cNvPr id="11" name="TextBox 10">
                <a:extLst>
                  <a:ext uri="{FF2B5EF4-FFF2-40B4-BE49-F238E27FC236}">
                    <a16:creationId xmlns:a16="http://schemas.microsoft.com/office/drawing/2014/main" id="{D2D97C68-AAC8-074E-32E7-837F389BC7BB}"/>
                  </a:ext>
                </a:extLst>
              </p:cNvPr>
              <p:cNvSpPr txBox="1"/>
              <p:nvPr/>
            </p:nvSpPr>
            <p:spPr>
              <a:xfrm>
                <a:off x="9112143" y="1852448"/>
                <a:ext cx="1463040" cy="585216"/>
              </a:xfrm>
              <a:prstGeom prst="rect">
                <a:avLst/>
              </a:prstGeom>
              <a:noFill/>
            </p:spPr>
            <p:txBody>
              <a:bodyPr wrap="square" lIns="0" rIns="0" rtlCol="0">
                <a:spAutoFit/>
              </a:bodyPr>
              <a:lstStyle/>
              <a:p>
                <a:pPr algn="ctr"/>
                <a:r>
                  <a:rPr lang="de-DE" sz="1600" b="1">
                    <a:solidFill>
                      <a:srgbClr val="6A205F"/>
                    </a:solidFill>
                    <a:ea typeface="Open Sans" charset="0"/>
                    <a:cs typeface="Open Sans" charset="0"/>
                  </a:rPr>
                  <a:t>SEHKRAFTERHALTUNG</a:t>
                </a:r>
                <a:br>
                  <a:rPr lang="de-DE" sz="1600" b="1">
                    <a:solidFill>
                      <a:srgbClr val="6A205F"/>
                    </a:solidFill>
                    <a:ea typeface="Open Sans" charset="0"/>
                    <a:cs typeface="Open Sans" charset="0"/>
                  </a:rPr>
                </a:br>
                <a:endParaRPr lang="de-DE" sz="1600" b="1">
                  <a:solidFill>
                    <a:srgbClr val="6A205F"/>
                  </a:solidFill>
                  <a:ea typeface="Open Sans" charset="0"/>
                  <a:cs typeface="Open Sans" charset="0"/>
                </a:endParaRPr>
              </a:p>
            </p:txBody>
          </p:sp>
          <p:sp>
            <p:nvSpPr>
              <p:cNvPr id="12" name="TextBox 11">
                <a:extLst>
                  <a:ext uri="{FF2B5EF4-FFF2-40B4-BE49-F238E27FC236}">
                    <a16:creationId xmlns:a16="http://schemas.microsoft.com/office/drawing/2014/main" id="{64A212E9-CC73-6C65-7CEE-7E94754A2E6E}"/>
                  </a:ext>
                </a:extLst>
              </p:cNvPr>
              <p:cNvSpPr txBox="1"/>
              <p:nvPr/>
            </p:nvSpPr>
            <p:spPr>
              <a:xfrm>
                <a:off x="-44262" y="1841562"/>
                <a:ext cx="1463040" cy="585216"/>
              </a:xfrm>
              <a:prstGeom prst="rect">
                <a:avLst/>
              </a:prstGeom>
              <a:noFill/>
            </p:spPr>
            <p:txBody>
              <a:bodyPr wrap="square" lIns="0" rIns="0" rtlCol="0">
                <a:spAutoFit/>
              </a:bodyPr>
              <a:lstStyle/>
              <a:p>
                <a:pPr algn="ctr"/>
                <a:r>
                  <a:rPr lang="de-DE" sz="1600" b="1" dirty="0">
                    <a:solidFill>
                      <a:srgbClr val="F0C217"/>
                    </a:solidFill>
                    <a:ea typeface="Open Sans" charset="0"/>
                    <a:cs typeface="Open Sans" charset="0"/>
                  </a:rPr>
                  <a:t>KINDER </a:t>
                </a:r>
              </a:p>
              <a:p>
                <a:pPr algn="ctr"/>
                <a:r>
                  <a:rPr lang="de-DE" sz="1600" b="1" dirty="0">
                    <a:solidFill>
                      <a:srgbClr val="F0C217"/>
                    </a:solidFill>
                    <a:ea typeface="Open Sans" charset="0"/>
                    <a:cs typeface="Open Sans" charset="0"/>
                  </a:rPr>
                  <a:t>KREBS</a:t>
                </a:r>
              </a:p>
            </p:txBody>
          </p:sp>
          <p:pic>
            <p:nvPicPr>
              <p:cNvPr id="13" name="Picture 12">
                <a:extLst>
                  <a:ext uri="{FF2B5EF4-FFF2-40B4-BE49-F238E27FC236}">
                    <a16:creationId xmlns:a16="http://schemas.microsoft.com/office/drawing/2014/main" id="{F2C21792-C1FB-C852-0792-1DF219B5F93B}"/>
                  </a:ext>
                </a:extLst>
              </p:cNvPr>
              <p:cNvPicPr>
                <a:picLocks noChangeAspect="1"/>
              </p:cNvPicPr>
              <p:nvPr/>
            </p:nvPicPr>
            <p:blipFill>
              <a:blip r:embed="rId3"/>
              <a:stretch>
                <a:fillRect/>
              </a:stretch>
            </p:blipFill>
            <p:spPr>
              <a:xfrm>
                <a:off x="127798" y="698907"/>
                <a:ext cx="1128140" cy="1143000"/>
              </a:xfrm>
              <a:prstGeom prst="rect">
                <a:avLst/>
              </a:prstGeom>
            </p:spPr>
          </p:pic>
          <p:pic>
            <p:nvPicPr>
              <p:cNvPr id="18" name="Picture 17">
                <a:extLst>
                  <a:ext uri="{FF2B5EF4-FFF2-40B4-BE49-F238E27FC236}">
                    <a16:creationId xmlns:a16="http://schemas.microsoft.com/office/drawing/2014/main" id="{092E4282-26C7-AE27-8549-960141A99F9D}"/>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BA3A2E5D-F8D3-1844-A100-317A6C8CF2C8}"/>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DD004C0F-B1C7-4850-F8A5-D9CDDEDC8519}"/>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98C9850B-4DC9-8746-028E-0898A5B0CA14}"/>
                  </a:ext>
                </a:extLst>
              </p:cNvPr>
              <p:cNvSpPr txBox="1"/>
              <p:nvPr/>
            </p:nvSpPr>
            <p:spPr>
              <a:xfrm>
                <a:off x="1396025" y="1852448"/>
                <a:ext cx="1628607" cy="523220"/>
              </a:xfrm>
              <a:prstGeom prst="rect">
                <a:avLst/>
              </a:prstGeom>
              <a:noFill/>
            </p:spPr>
            <p:txBody>
              <a:bodyPr wrap="square" lIns="0" rIns="0" rtlCol="0">
                <a:spAutoFit/>
              </a:bodyPr>
              <a:lstStyle/>
              <a:p>
                <a:pPr algn="ctr"/>
                <a:r>
                  <a:rPr lang="de-DE" sz="1600" b="1" dirty="0">
                    <a:solidFill>
                      <a:srgbClr val="0774AF"/>
                    </a:solidFill>
                    <a:ea typeface="Open Sans" charset="0"/>
                    <a:cs typeface="Open Sans" charset="0"/>
                  </a:rPr>
                  <a:t>DIABETESHILFE</a:t>
                </a:r>
                <a:br>
                  <a:rPr lang="de-DE" sz="1200" b="1" dirty="0">
                    <a:solidFill>
                      <a:schemeClr val="tx2"/>
                    </a:solidFill>
                    <a:ea typeface="Open Sans" charset="0"/>
                    <a:cs typeface="Open Sans" charset="0"/>
                  </a:rPr>
                </a:br>
                <a:endParaRPr lang="de-DE" sz="1200" b="1" dirty="0">
                  <a:solidFill>
                    <a:schemeClr val="tx2"/>
                  </a:solidFill>
                  <a:ea typeface="Open Sans" charset="0"/>
                  <a:cs typeface="Open Sans" charset="0"/>
                </a:endParaRPr>
              </a:p>
            </p:txBody>
          </p:sp>
          <p:pic>
            <p:nvPicPr>
              <p:cNvPr id="28" name="Picture 27">
                <a:extLst>
                  <a:ext uri="{FF2B5EF4-FFF2-40B4-BE49-F238E27FC236}">
                    <a16:creationId xmlns:a16="http://schemas.microsoft.com/office/drawing/2014/main" id="{F1E326C8-5609-4CB7-0EA3-E259DD60A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645" y="709793"/>
                <a:ext cx="1155048" cy="1143000"/>
              </a:xfrm>
              <a:prstGeom prst="rect">
                <a:avLst/>
              </a:prstGeom>
            </p:spPr>
          </p:pic>
          <p:sp>
            <p:nvSpPr>
              <p:cNvPr id="29" name="TextBox 28">
                <a:extLst>
                  <a:ext uri="{FF2B5EF4-FFF2-40B4-BE49-F238E27FC236}">
                    <a16:creationId xmlns:a16="http://schemas.microsoft.com/office/drawing/2014/main" id="{7327A21E-DB0E-461A-8174-EBFB7CC49BCE}"/>
                  </a:ext>
                </a:extLst>
              </p:cNvPr>
              <p:cNvSpPr txBox="1"/>
              <p:nvPr/>
            </p:nvSpPr>
            <p:spPr>
              <a:xfrm>
                <a:off x="3051271" y="1852448"/>
                <a:ext cx="1463040" cy="585216"/>
              </a:xfrm>
              <a:prstGeom prst="rect">
                <a:avLst/>
              </a:prstGeom>
              <a:noFill/>
            </p:spPr>
            <p:txBody>
              <a:bodyPr wrap="square" lIns="0" rIns="0" rtlCol="0">
                <a:spAutoFit/>
              </a:bodyPr>
              <a:lstStyle/>
              <a:p>
                <a:pPr algn="ctr"/>
                <a:r>
                  <a:rPr lang="de-DE" sz="1600" b="1" dirty="0">
                    <a:solidFill>
                      <a:srgbClr val="00339A"/>
                    </a:solidFill>
                    <a:ea typeface="Open Sans" charset="0"/>
                    <a:cs typeface="Open Sans" charset="0"/>
                  </a:rPr>
                  <a:t>KATASTROPHENHILFE</a:t>
                </a:r>
              </a:p>
            </p:txBody>
          </p:sp>
          <p:pic>
            <p:nvPicPr>
              <p:cNvPr id="30" name="Picture 29" descr="A group of people holding hands&#10;&#10;Description automatically generated">
                <a:extLst>
                  <a:ext uri="{FF2B5EF4-FFF2-40B4-BE49-F238E27FC236}">
                    <a16:creationId xmlns:a16="http://schemas.microsoft.com/office/drawing/2014/main" id="{80370225-5FD6-7A35-DCB7-80289F1BB09C}"/>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FF2DBA9C-5F90-3B77-39FD-696022B6B436}"/>
                  </a:ext>
                </a:extLst>
              </p:cNvPr>
              <p:cNvSpPr txBox="1"/>
              <p:nvPr/>
            </p:nvSpPr>
            <p:spPr>
              <a:xfrm>
                <a:off x="10563103" y="1852448"/>
                <a:ext cx="1463040" cy="585216"/>
              </a:xfrm>
              <a:prstGeom prst="rect">
                <a:avLst/>
              </a:prstGeom>
              <a:noFill/>
            </p:spPr>
            <p:txBody>
              <a:bodyPr wrap="square" lIns="0" rIns="0" rtlCol="0">
                <a:spAutoFit/>
              </a:bodyPr>
              <a:lstStyle/>
              <a:p>
                <a:pPr algn="ctr"/>
                <a:r>
                  <a:rPr lang="de-DE" sz="1600" b="1">
                    <a:solidFill>
                      <a:srgbClr val="10A0A0"/>
                    </a:solidFill>
                    <a:ea typeface="Open Sans" charset="0"/>
                    <a:cs typeface="Open Sans" charset="0"/>
                  </a:rPr>
                  <a:t>JUGENDFÖRDERUNG</a:t>
                </a:r>
                <a:br>
                  <a:rPr lang="de-DE" sz="1600" b="1">
                    <a:solidFill>
                      <a:srgbClr val="10A0A0"/>
                    </a:solidFill>
                    <a:ea typeface="Open Sans" charset="0"/>
                    <a:cs typeface="Open Sans" charset="0"/>
                  </a:rPr>
                </a:br>
                <a:endParaRPr lang="de-DE" sz="1600" b="1">
                  <a:solidFill>
                    <a:srgbClr val="10A0A0"/>
                  </a:solidFill>
                  <a:ea typeface="Open Sans" charset="0"/>
                  <a:cs typeface="Open Sans" charset="0"/>
                </a:endParaRPr>
              </a:p>
            </p:txBody>
          </p:sp>
          <p:sp>
            <p:nvSpPr>
              <p:cNvPr id="32" name="TextBox 31">
                <a:extLst>
                  <a:ext uri="{FF2B5EF4-FFF2-40B4-BE49-F238E27FC236}">
                    <a16:creationId xmlns:a16="http://schemas.microsoft.com/office/drawing/2014/main" id="{C87235EB-C18A-5584-8FA8-63111C1B9A53}"/>
                  </a:ext>
                </a:extLst>
              </p:cNvPr>
              <p:cNvSpPr txBox="1"/>
              <p:nvPr/>
            </p:nvSpPr>
            <p:spPr>
              <a:xfrm>
                <a:off x="6094533" y="1852448"/>
                <a:ext cx="1592247" cy="585216"/>
              </a:xfrm>
              <a:prstGeom prst="rect">
                <a:avLst/>
              </a:prstGeom>
              <a:noFill/>
            </p:spPr>
            <p:txBody>
              <a:bodyPr wrap="square" lIns="0" rIns="0" rtlCol="0">
                <a:spAutoFit/>
              </a:bodyPr>
              <a:lstStyle/>
              <a:p>
                <a:pPr algn="ctr"/>
                <a:r>
                  <a:rPr lang="de-DE" sz="1600" b="1">
                    <a:solidFill>
                      <a:srgbClr val="C00000"/>
                    </a:solidFill>
                    <a:ea typeface="Open Sans" charset="0"/>
                    <a:cs typeface="Open Sans" charset="0"/>
                  </a:rPr>
                  <a:t>Humanitäre Hilfe</a:t>
                </a:r>
                <a:br>
                  <a:rPr lang="de-DE" sz="1600" b="1">
                    <a:solidFill>
                      <a:srgbClr val="C00000"/>
                    </a:solidFill>
                    <a:ea typeface="Open Sans" charset="0"/>
                    <a:cs typeface="Open Sans" charset="0"/>
                  </a:rPr>
                </a:br>
                <a:endParaRPr lang="de-DE" sz="1600" b="1">
                  <a:solidFill>
                    <a:srgbClr val="C00000"/>
                  </a:solidFill>
                  <a:ea typeface="Open Sans" charset="0"/>
                  <a:cs typeface="Open Sans" charset="0"/>
                </a:endParaRPr>
              </a:p>
            </p:txBody>
          </p:sp>
          <p:pic>
            <p:nvPicPr>
              <p:cNvPr id="33" name="Picture 32" descr="A close-up of a logo&#10;&#10;Description automatically generated">
                <a:extLst>
                  <a:ext uri="{FF2B5EF4-FFF2-40B4-BE49-F238E27FC236}">
                    <a16:creationId xmlns:a16="http://schemas.microsoft.com/office/drawing/2014/main" id="{CF26184F-7CE6-7866-EE2A-9F017FA3C165}"/>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513220C1-B799-6FE4-84AE-BA750DEED6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9995" y="2429249"/>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5334000" y="1600200"/>
            <a:ext cx="6767442" cy="4154984"/>
          </a:xfrm>
          <a:prstGeom prst="rect">
            <a:avLst/>
          </a:prstGeom>
        </p:spPr>
        <p:txBody>
          <a:bodyPr wrap="square">
            <a:spAutoFit/>
          </a:bodyPr>
          <a:lstStyle/>
          <a:p>
            <a:r>
              <a:rPr lang="de-DE" sz="2200" dirty="0">
                <a:solidFill>
                  <a:schemeClr val="bg1"/>
                </a:solidFill>
                <a:latin typeface="Calibri" panose="020F0502020204030204" pitchFamily="34" charset="0"/>
                <a:ea typeface="Arial" charset="0"/>
                <a:cs typeface="Calibri" panose="020F0502020204030204" pitchFamily="34" charset="0"/>
              </a:rPr>
              <a:t>Macht Lions-Hilfe möglich.</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de-DE" sz="2200" dirty="0">
                <a:solidFill>
                  <a:schemeClr val="bg1"/>
                </a:solidFill>
                <a:latin typeface="Calibri" panose="020F0502020204030204" pitchFamily="34" charset="0"/>
                <a:ea typeface="Arial" charset="0"/>
                <a:cs typeface="Calibri" panose="020F0502020204030204" pitchFamily="34" charset="0"/>
              </a:rPr>
              <a:t>Verwaltet Zuschüsse:</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de-DE" sz="2200" dirty="0">
                <a:solidFill>
                  <a:schemeClr val="bg1"/>
                </a:solidFill>
                <a:latin typeface="Calibri" panose="020F0502020204030204" pitchFamily="34" charset="0"/>
                <a:ea typeface="Arial" charset="0"/>
                <a:cs typeface="Calibri" panose="020F0502020204030204" pitchFamily="34" charset="0"/>
              </a:rPr>
              <a:t>	Humanitäre Initiativen</a:t>
            </a:r>
          </a:p>
          <a:p>
            <a:pPr algn="ctr"/>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de-DE" sz="2200" dirty="0">
                <a:solidFill>
                  <a:schemeClr val="bg1"/>
                </a:solidFill>
                <a:latin typeface="Calibri" panose="020F0502020204030204" pitchFamily="34" charset="0"/>
                <a:ea typeface="Arial" charset="0"/>
                <a:cs typeface="Calibri" panose="020F0502020204030204" pitchFamily="34" charset="0"/>
              </a:rPr>
              <a:t>	Globale Gesundheitsinitiativen</a:t>
            </a:r>
          </a:p>
          <a:p>
            <a:pPr algn="ctr"/>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de-DE" sz="2200" dirty="0">
                <a:solidFill>
                  <a:schemeClr val="bg1"/>
                </a:solidFill>
                <a:latin typeface="Calibri" panose="020F0502020204030204" pitchFamily="34" charset="0"/>
                <a:ea typeface="Arial" charset="0"/>
                <a:cs typeface="Calibri" panose="020F0502020204030204" pitchFamily="34" charset="0"/>
              </a:rPr>
              <a:t>	Neue und in der Entwicklung stehende Initiativen</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de-DE" sz="2200" dirty="0">
                <a:solidFill>
                  <a:schemeClr val="bg1"/>
                </a:solidFill>
                <a:latin typeface="Calibri" panose="020F0502020204030204" pitchFamily="34" charset="0"/>
                <a:ea typeface="Arial" charset="0"/>
                <a:cs typeface="Calibri" panose="020F0502020204030204" pitchFamily="34" charset="0"/>
              </a:rPr>
              <a:t>Laden Sie Ihre/n LCIF-Distriktkoordinator/in zu einem Treffen ein, um Lions über die Stiftung zu informieren.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de-DE" sz="2800" b="1">
                <a:solidFill>
                  <a:schemeClr val="accent1"/>
                </a:solidFill>
                <a:latin typeface="Calibri" panose="020F0502020204030204" pitchFamily="34" charset="0"/>
                <a:cs typeface="Calibri" panose="020F0502020204030204" pitchFamily="34" charset="0"/>
              </a:rPr>
              <a:t>Lions Clubs International Foundation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dirty="0">
                <a:solidFill>
                  <a:schemeClr val="bg1"/>
                </a:solidFill>
                <a:latin typeface="Calibri" panose="020F0502020204030204" pitchFamily="34" charset="0"/>
                <a:cs typeface="Calibri" panose="020F0502020204030204" pitchFamily="34" charset="0"/>
              </a:rPr>
              <a:t>Ihr zweites Treffen – Mitgliedschaft im Mittelpunkt!</a:t>
            </a:r>
          </a:p>
        </p:txBody>
      </p:sp>
      <p:grpSp>
        <p:nvGrpSpPr>
          <p:cNvPr id="31" name="Group 30"/>
          <p:cNvGrpSpPr/>
          <p:nvPr/>
        </p:nvGrpSpPr>
        <p:grpSpPr>
          <a:xfrm>
            <a:off x="8278488" y="2385248"/>
            <a:ext cx="1246926" cy="1980634"/>
            <a:chOff x="5573970" y="1527294"/>
            <a:chExt cx="1246926"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573970" y="2984708"/>
              <a:ext cx="1246926" cy="523220"/>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Präsident/in</a:t>
              </a:r>
              <a:r>
                <a:rPr lang="de-DE" sz="1200" dirty="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de-DE" sz="2000" b="1" i="1">
                <a:solidFill>
                  <a:schemeClr val="bg2"/>
                </a:solidFill>
                <a:latin typeface="Calibri" panose="020F0502020204030204" pitchFamily="34" charset="0"/>
                <a:cs typeface="Calibri" panose="020F0502020204030204" pitchFamily="34" charset="0"/>
              </a:rPr>
              <a:t>Global Action Team</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Sekretär/in</a:t>
              </a:r>
              <a:r>
                <a:rPr lang="de-DE" sz="1200">
                  <a:solidFill>
                    <a:srgbClr val="00338D"/>
                  </a:solidFill>
                  <a:latin typeface="Calibri" panose="020F0502020204030204" pitchFamily="34" charset="0"/>
                  <a:cs typeface="Calibri" panose="020F0502020204030204" pitchFamily="34" charset="0"/>
                </a:rPr>
                <a:t>	</a:t>
              </a:r>
            </a:p>
          </p:txBody>
        </p:sp>
      </p:grpSp>
      <p:grpSp>
        <p:nvGrpSpPr>
          <p:cNvPr id="38" name="Group 37"/>
          <p:cNvGrpSpPr/>
          <p:nvPr/>
        </p:nvGrpSpPr>
        <p:grpSpPr>
          <a:xfrm>
            <a:off x="9550128" y="2385249"/>
            <a:ext cx="1574318" cy="1995569"/>
            <a:chOff x="6939901" y="1523998"/>
            <a:chExt cx="1574318" cy="19955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523220"/>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Vizepräsident/in</a:t>
              </a:r>
              <a:r>
                <a:rPr lang="de-DE" sz="1200">
                  <a:latin typeface="Calibri" panose="020F0502020204030204" pitchFamily="34" charset="0"/>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de-DE">
                  <a:solidFill>
                    <a:schemeClr val="bg1"/>
                  </a:solidFill>
                  <a:latin typeface="Calibri" panose="020F0502020204030204" pitchFamily="34" charset="0"/>
                  <a:cs typeface="Calibri" panose="020F0502020204030204" pitchFamily="34" charset="0"/>
                </a:rPr>
                <a:t>Zone Chairperson</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de-DE" sz="2000" b="1" i="1">
                <a:solidFill>
                  <a:schemeClr val="bg2"/>
                </a:solidFill>
                <a:latin typeface="HelveticaNeueLT Std Lt" panose="020B0403020202020204" pitchFamily="34" charset="0"/>
              </a:rPr>
              <a:t>Clubamtsträger</a:t>
            </a:r>
          </a:p>
        </p:txBody>
      </p:sp>
      <p:grpSp>
        <p:nvGrpSpPr>
          <p:cNvPr id="54" name="Group 53"/>
          <p:cNvGrpSpPr/>
          <p:nvPr/>
        </p:nvGrpSpPr>
        <p:grpSpPr>
          <a:xfrm>
            <a:off x="8278488" y="4474021"/>
            <a:ext cx="1539796" cy="2372782"/>
            <a:chOff x="5574084" y="3446373"/>
            <a:chExt cx="1539796" cy="2372782"/>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830997"/>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Beauftragte/r für</a:t>
              </a:r>
            </a:p>
            <a:p>
              <a:pPr algn="ctr"/>
              <a:r>
                <a:rPr lang="de-DE" sz="1600" dirty="0">
                  <a:solidFill>
                    <a:schemeClr val="bg1"/>
                  </a:solidFill>
                  <a:latin typeface="Calibri" panose="020F0502020204030204" pitchFamily="34" charset="0"/>
                  <a:cs typeface="Calibri" panose="020F0502020204030204" pitchFamily="34" charset="0"/>
                </a:rPr>
                <a:t>Mitgliedschaft</a:t>
              </a:r>
              <a:endParaRPr lang="de-DE" sz="1200" dirty="0">
                <a:solidFill>
                  <a:schemeClr val="bg1"/>
                </a:solidFill>
              </a:endParaRPr>
            </a:p>
          </p:txBody>
        </p:sp>
      </p:grpSp>
      <p:grpSp>
        <p:nvGrpSpPr>
          <p:cNvPr id="57" name="Group 56"/>
          <p:cNvGrpSpPr/>
          <p:nvPr/>
        </p:nvGrpSpPr>
        <p:grpSpPr>
          <a:xfrm>
            <a:off x="1034226" y="2356538"/>
            <a:ext cx="2496002" cy="3277273"/>
            <a:chOff x="490038" y="2066731"/>
            <a:chExt cx="2496002" cy="3277273"/>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58477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Mitgliedschaft</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7315200"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dirty="0">
                <a:solidFill>
                  <a:srgbClr val="082E87"/>
                </a:solidFill>
                <a:latin typeface="Calibri" panose="020F0502020204030204" pitchFamily="34" charset="0"/>
                <a:cs typeface="Calibri" panose="020F0502020204030204" pitchFamily="34" charset="0"/>
              </a:rPr>
              <a:t>Binden Sie den/die Global-Membership-Team-Distriktkoordinator/in mit ein:</a:t>
            </a:r>
          </a:p>
        </p:txBody>
      </p:sp>
      <p:grpSp>
        <p:nvGrpSpPr>
          <p:cNvPr id="15" name="Group 14"/>
          <p:cNvGrpSpPr/>
          <p:nvPr/>
        </p:nvGrpSpPr>
        <p:grpSpPr>
          <a:xfrm>
            <a:off x="838200" y="2030834"/>
            <a:ext cx="2496002" cy="3277273"/>
            <a:chOff x="490038" y="2066731"/>
            <a:chExt cx="2496002" cy="32772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58477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Mitgliedschaft</a:t>
              </a:r>
            </a:p>
          </p:txBody>
        </p:sp>
      </p:grpSp>
      <p:sp>
        <p:nvSpPr>
          <p:cNvPr id="18" name="TextBox 17"/>
          <p:cNvSpPr txBox="1"/>
          <p:nvPr/>
        </p:nvSpPr>
        <p:spPr>
          <a:xfrm>
            <a:off x="4800600" y="2030834"/>
            <a:ext cx="5715000" cy="3416320"/>
          </a:xfrm>
          <a:prstGeom prst="rect">
            <a:avLst/>
          </a:prstGeom>
          <a:noFill/>
        </p:spPr>
        <p:txBody>
          <a:bodyPr wrap="square" rtlCol="0">
            <a:spAutoFit/>
          </a:bodyPr>
          <a:lstStyle/>
          <a:p>
            <a:pPr>
              <a:buSzPct val="125000"/>
            </a:pPr>
            <a:r>
              <a:rPr lang="de-DE" sz="2200">
                <a:solidFill>
                  <a:schemeClr val="accent6">
                    <a:lumMod val="75000"/>
                    <a:lumOff val="25000"/>
                  </a:schemeClr>
                </a:solidFill>
                <a:latin typeface="Calibri" panose="020F0502020204030204" pitchFamily="34" charset="0"/>
                <a:cs typeface="Calibri" panose="020F0502020204030204" pitchFamily="34" charset="0"/>
              </a:rPr>
              <a:t>Empfiehlt Clubs die Nutzung von Mitgliedschaftsressourcen.</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200">
                <a:solidFill>
                  <a:schemeClr val="accent6">
                    <a:lumMod val="75000"/>
                    <a:lumOff val="25000"/>
                  </a:schemeClr>
                </a:solidFill>
                <a:latin typeface="Calibri" panose="020F0502020204030204" pitchFamily="34" charset="0"/>
                <a:cs typeface="Calibri" panose="020F0502020204030204" pitchFamily="34" charset="0"/>
              </a:rPr>
              <a:t>Unterstützt Clubbeauftragte für Mitgliedschaft und leitet dieses an.</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200">
                <a:solidFill>
                  <a:schemeClr val="accent6">
                    <a:lumMod val="75000"/>
                    <a:lumOff val="25000"/>
                  </a:schemeClr>
                </a:solidFill>
                <a:latin typeface="Calibri" panose="020F0502020204030204" pitchFamily="34" charset="0"/>
                <a:cs typeface="Calibri" panose="020F0502020204030204" pitchFamily="34" charset="0"/>
              </a:rPr>
              <a:t>Findet Städte und Gemeinden für potenzielle neue Clubs.</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200">
                <a:solidFill>
                  <a:schemeClr val="accent6">
                    <a:lumMod val="75000"/>
                    <a:lumOff val="25000"/>
                  </a:schemeClr>
                </a:solidFill>
                <a:latin typeface="Calibri" panose="020F0502020204030204" pitchFamily="34" charset="0"/>
                <a:cs typeface="Calibri" panose="020F0502020204030204" pitchFamily="34" charset="0"/>
              </a:rPr>
              <a:t>Regt Club dazu an, einen Mitgliederzuwachsplan zu erstellen.</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7620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Ressourcen für Clubbeauftragte für Mitgliedschaft</a:t>
            </a:r>
          </a:p>
        </p:txBody>
      </p:sp>
      <p:pic>
        <p:nvPicPr>
          <p:cNvPr id="4" name="Picture 3">
            <a:extLst>
              <a:ext uri="{FF2B5EF4-FFF2-40B4-BE49-F238E27FC236}">
                <a16:creationId xmlns:a16="http://schemas.microsoft.com/office/drawing/2014/main" id="{B8377D08-528E-290C-3BDE-A306E007F2B6}"/>
              </a:ext>
            </a:extLst>
          </p:cNvPr>
          <p:cNvPicPr>
            <a:picLocks noChangeAspect="1"/>
          </p:cNvPicPr>
          <p:nvPr/>
        </p:nvPicPr>
        <p:blipFill>
          <a:blip r:embed="rId3"/>
          <a:stretch>
            <a:fillRect/>
          </a:stretch>
        </p:blipFill>
        <p:spPr>
          <a:xfrm>
            <a:off x="4457700" y="1805037"/>
            <a:ext cx="3276600" cy="4236720"/>
          </a:xfrm>
          <a:prstGeom prst="rect">
            <a:avLst/>
          </a:prstGeom>
        </p:spPr>
      </p:pic>
      <p:pic>
        <p:nvPicPr>
          <p:cNvPr id="8" name="Picture 7">
            <a:extLst>
              <a:ext uri="{FF2B5EF4-FFF2-40B4-BE49-F238E27FC236}">
                <a16:creationId xmlns:a16="http://schemas.microsoft.com/office/drawing/2014/main" id="{4A486707-9034-37FF-0316-03F903405C07}"/>
              </a:ext>
            </a:extLst>
          </p:cNvPr>
          <p:cNvPicPr>
            <a:picLocks noChangeAspect="1"/>
          </p:cNvPicPr>
          <p:nvPr/>
        </p:nvPicPr>
        <p:blipFill>
          <a:blip r:embed="rId4"/>
          <a:stretch>
            <a:fillRect/>
          </a:stretch>
        </p:blipFill>
        <p:spPr>
          <a:xfrm>
            <a:off x="519843" y="1805037"/>
            <a:ext cx="3287119" cy="4247344"/>
          </a:xfrm>
          <a:prstGeom prst="rect">
            <a:avLst/>
          </a:prstGeom>
        </p:spPr>
      </p:pic>
      <p:pic>
        <p:nvPicPr>
          <p:cNvPr id="10" name="Picture 9">
            <a:extLst>
              <a:ext uri="{FF2B5EF4-FFF2-40B4-BE49-F238E27FC236}">
                <a16:creationId xmlns:a16="http://schemas.microsoft.com/office/drawing/2014/main" id="{2AEF5C8D-CE43-FA6E-51AF-4D3B06667A52}"/>
              </a:ext>
            </a:extLst>
          </p:cNvPr>
          <p:cNvPicPr>
            <a:picLocks noChangeAspect="1"/>
          </p:cNvPicPr>
          <p:nvPr/>
        </p:nvPicPr>
        <p:blipFill>
          <a:blip r:embed="rId5"/>
          <a:stretch>
            <a:fillRect/>
          </a:stretch>
        </p:blipFill>
        <p:spPr>
          <a:xfrm>
            <a:off x="8385038" y="1821839"/>
            <a:ext cx="3320515" cy="4236720"/>
          </a:xfrm>
          <a:prstGeom prst="rect">
            <a:avLst/>
          </a:prstGeom>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2" y="3994285"/>
            <a:ext cx="1324817" cy="1980634"/>
            <a:chOff x="5734417" y="1527294"/>
            <a:chExt cx="1324817"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7" y="2984708"/>
              <a:ext cx="1324817" cy="523220"/>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Präsident/in</a:t>
              </a:r>
              <a:r>
                <a:rPr lang="de-DE" sz="1200" dirty="0">
                  <a:latin typeface="Calibri" panose="020F0502020204030204" pitchFamily="34" charset="0"/>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de-DE" sz="2000" i="1">
                <a:solidFill>
                  <a:schemeClr val="bg2"/>
                </a:solidFill>
                <a:latin typeface="Calibri" panose="020F0502020204030204" pitchFamily="34" charset="0"/>
                <a:cs typeface="Calibri" panose="020F0502020204030204" pitchFamily="34" charset="0"/>
              </a:rPr>
              <a:t>Global Action Team</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Sekretär/in	</a:t>
              </a:r>
            </a:p>
          </p:txBody>
        </p:sp>
      </p:grpSp>
      <p:grpSp>
        <p:nvGrpSpPr>
          <p:cNvPr id="47" name="Group 46"/>
          <p:cNvGrpSpPr/>
          <p:nvPr/>
        </p:nvGrpSpPr>
        <p:grpSpPr>
          <a:xfrm>
            <a:off x="9067799" y="2186989"/>
            <a:ext cx="1583323" cy="1937762"/>
            <a:chOff x="6962130" y="1523998"/>
            <a:chExt cx="1583323" cy="1937762"/>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0" y="2876985"/>
              <a:ext cx="1583323"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Vizepräsident/in</a:t>
              </a:r>
              <a:r>
                <a:rPr lang="de-DE" sz="1600" dirty="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Zone Chairperson</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de-DE" sz="2000" i="1">
                <a:solidFill>
                  <a:schemeClr val="bg2"/>
                </a:solidFill>
                <a:latin typeface="Calibri" panose="020F0502020204030204" pitchFamily="34" charset="0"/>
                <a:cs typeface="Calibri" panose="020F0502020204030204" pitchFamily="34" charset="0"/>
              </a:rPr>
              <a:t>Clubamtsträger</a:t>
            </a:r>
          </a:p>
        </p:txBody>
      </p:sp>
      <p:grpSp>
        <p:nvGrpSpPr>
          <p:cNvPr id="2" name="Group 1"/>
          <p:cNvGrpSpPr/>
          <p:nvPr/>
        </p:nvGrpSpPr>
        <p:grpSpPr>
          <a:xfrm>
            <a:off x="921973" y="2588058"/>
            <a:ext cx="2496002" cy="3190017"/>
            <a:chOff x="921973" y="2588058"/>
            <a:chExt cx="2496002" cy="3190017"/>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58477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Führungskräfte</a:t>
              </a:r>
            </a:p>
          </p:txBody>
        </p:sp>
      </p:grpSp>
      <p:sp>
        <p:nvSpPr>
          <p:cNvPr id="6" name="Title 5"/>
          <p:cNvSpPr>
            <a:spLocks noGrp="1"/>
          </p:cNvSpPr>
          <p:nvPr>
            <p:ph type="title" idx="4294967295"/>
          </p:nvPr>
        </p:nvSpPr>
        <p:spPr>
          <a:xfrm>
            <a:off x="0" y="493909"/>
            <a:ext cx="12039599" cy="808765"/>
          </a:xfrm>
          <a:prstGeom prst="rect">
            <a:avLst/>
          </a:prstGeom>
        </p:spPr>
        <p:txBody>
          <a:bodyPr/>
          <a:lstStyle/>
          <a:p>
            <a:pPr rtl="0" fontAlgn="base"/>
            <a:r>
              <a:rPr lang="de-DE" sz="3600" dirty="0">
                <a:solidFill>
                  <a:srgbClr val="FFFFFF"/>
                </a:solidFill>
                <a:effectLst/>
                <a:latin typeface="Calibri" panose="020F0502020204030204" pitchFamily="34" charset="0"/>
                <a:ea typeface="ヒラギノ角ゴ Pro W3"/>
                <a:cs typeface="Calibri" panose="020F0502020204030204" pitchFamily="34" charset="0"/>
              </a:rPr>
              <a:t>Ihr drittes Treffen — Führungspersönlichkeiten im Mittelpunkt!</a:t>
            </a:r>
          </a:p>
          <a:p>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a:solidFill>
                  <a:srgbClr val="082E87"/>
                </a:solidFill>
                <a:latin typeface="Calibri" panose="020F0502020204030204" pitchFamily="34" charset="0"/>
                <a:cs typeface="Calibri" panose="020F0502020204030204" pitchFamily="34" charset="0"/>
              </a:rPr>
              <a:t>Binden Sie den/die Global- Leadership-Team-Distriktkoordinator/in mit ein:</a:t>
            </a:r>
          </a:p>
        </p:txBody>
      </p:sp>
      <p:sp>
        <p:nvSpPr>
          <p:cNvPr id="18" name="TextBox 17"/>
          <p:cNvSpPr txBox="1"/>
          <p:nvPr/>
        </p:nvSpPr>
        <p:spPr>
          <a:xfrm>
            <a:off x="4724400" y="2057400"/>
            <a:ext cx="6315302" cy="4031873"/>
          </a:xfrm>
          <a:prstGeom prst="rect">
            <a:avLst/>
          </a:prstGeom>
          <a:noFill/>
        </p:spPr>
        <p:txBody>
          <a:bodyPr wrap="square" rtlCol="0">
            <a:spAutoFit/>
          </a:bodyPr>
          <a:lstStyle/>
          <a:p>
            <a:pPr>
              <a:buSzPct val="125000"/>
            </a:pPr>
            <a:r>
              <a:rPr lang="de-DE" sz="2400">
                <a:solidFill>
                  <a:schemeClr val="accent6">
                    <a:lumMod val="75000"/>
                    <a:lumOff val="25000"/>
                  </a:schemeClr>
                </a:solidFill>
                <a:latin typeface="Calibri" panose="020F0502020204030204" pitchFamily="34" charset="0"/>
                <a:cs typeface="Calibri" panose="020F0502020204030204" pitchFamily="34" charset="0"/>
              </a:rPr>
              <a:t>Fördert künftige Clubführungskräfte.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a:solidFill>
                  <a:schemeClr val="accent6">
                    <a:lumMod val="75000"/>
                    <a:lumOff val="25000"/>
                  </a:schemeClr>
                </a:solidFill>
                <a:latin typeface="Calibri" panose="020F0502020204030204" pitchFamily="34" charset="0"/>
                <a:cs typeface="Calibri" panose="020F0502020204030204" pitchFamily="34" charset="0"/>
              </a:rPr>
              <a:t>Förderung von Führungskräfteweiterbildung- und entwicklung.</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a:solidFill>
                  <a:schemeClr val="accent6">
                    <a:lumMod val="75000"/>
                    <a:lumOff val="25000"/>
                  </a:schemeClr>
                </a:solidFill>
                <a:latin typeface="Calibri" panose="020F0502020204030204" pitchFamily="34" charset="0"/>
                <a:cs typeface="Calibri" panose="020F0502020204030204" pitchFamily="34" charset="0"/>
              </a:rPr>
              <a:t>Ermutigt neue Clubamtsträger, sich voll einzubringen.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a:solidFill>
                  <a:schemeClr val="accent6">
                    <a:lumMod val="75000"/>
                    <a:lumOff val="25000"/>
                  </a:schemeClr>
                </a:solidFill>
                <a:latin typeface="Calibri" panose="020F0502020204030204" pitchFamily="34" charset="0"/>
                <a:cs typeface="Calibri" panose="020F0502020204030204" pitchFamily="34" charset="0"/>
              </a:rPr>
              <a:t>Teilnahme an Clubamtsträgerschulungen.</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Führungskräfte</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a:solidFill>
                  <a:srgbClr val="082E87"/>
                </a:solidFill>
                <a:latin typeface="Calibri" panose="020F0502020204030204" pitchFamily="34" charset="0"/>
                <a:cs typeface="Calibri" panose="020F0502020204030204" pitchFamily="34" charset="0"/>
              </a:rPr>
              <a:t>E-Books für Clubamtsträger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5715000" y="1779921"/>
            <a:ext cx="4569540" cy="4692699"/>
            <a:chOff x="5870416" y="2209800"/>
            <a:chExt cx="4480480" cy="4692699"/>
          </a:xfrm>
        </p:grpSpPr>
        <p:grpSp>
          <p:nvGrpSpPr>
            <p:cNvPr id="13" name="Group 12"/>
            <p:cNvGrpSpPr/>
            <p:nvPr/>
          </p:nvGrpSpPr>
          <p:grpSpPr>
            <a:xfrm>
              <a:off x="6393419" y="2209800"/>
              <a:ext cx="1284240" cy="2029160"/>
              <a:chOff x="5690582" y="1527294"/>
              <a:chExt cx="1284240"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2" y="3033234"/>
                <a:ext cx="1284240" cy="523220"/>
              </a:xfrm>
              <a:prstGeom prst="rect">
                <a:avLst/>
              </a:prstGeom>
              <a:noFill/>
            </p:spPr>
            <p:txBody>
              <a:bodyPr wrap="square" rtlCol="0">
                <a:spAutoFit/>
              </a:bodyPr>
              <a:lstStyle/>
              <a:p>
                <a:pPr algn="ctr"/>
                <a:r>
                  <a:rPr lang="de-DE" sz="1600" dirty="0">
                    <a:solidFill>
                      <a:srgbClr val="00338D"/>
                    </a:solidFill>
                    <a:latin typeface="Calibri" panose="020F0502020204030204" pitchFamily="34" charset="0"/>
                    <a:cs typeface="Calibri" panose="020F0502020204030204" pitchFamily="34" charset="0"/>
                  </a:rPr>
                  <a:t>Präsident/in</a:t>
                </a:r>
                <a:r>
                  <a:rPr lang="de-DE" sz="1200" dirty="0"/>
                  <a:t>	</a:t>
                </a:r>
              </a:p>
            </p:txBody>
          </p:sp>
        </p:grpSp>
        <p:grpSp>
          <p:nvGrpSpPr>
            <p:cNvPr id="16" name="Group 15"/>
            <p:cNvGrpSpPr/>
            <p:nvPr/>
          </p:nvGrpSpPr>
          <p:grpSpPr>
            <a:xfrm>
              <a:off x="7665534" y="2209801"/>
              <a:ext cx="1567051" cy="1998382"/>
              <a:chOff x="7048566" y="1523998"/>
              <a:chExt cx="1567051" cy="1998382"/>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48566" y="2999160"/>
                <a:ext cx="1567051" cy="523220"/>
              </a:xfrm>
              <a:prstGeom prst="rect">
                <a:avLst/>
              </a:prstGeom>
              <a:noFill/>
            </p:spPr>
            <p:txBody>
              <a:bodyPr wrap="square" rtlCol="0">
                <a:spAutoFit/>
              </a:bodyPr>
              <a:lstStyle/>
              <a:p>
                <a:pPr algn="ctr"/>
                <a:r>
                  <a:rPr lang="de-DE" sz="1600" dirty="0">
                    <a:solidFill>
                      <a:srgbClr val="00338D"/>
                    </a:solidFill>
                    <a:latin typeface="Calibri" panose="020F0502020204030204" pitchFamily="34" charset="0"/>
                    <a:cs typeface="Calibri" panose="020F0502020204030204" pitchFamily="34" charset="0"/>
                  </a:rPr>
                  <a:t>Vizepräsident/in</a:t>
                </a:r>
                <a:r>
                  <a:rPr lang="de-DE" sz="1200" dirty="0"/>
                  <a:t>	</a:t>
                </a:r>
              </a:p>
            </p:txBody>
          </p:sp>
        </p:grpSp>
        <p:grpSp>
          <p:nvGrpSpPr>
            <p:cNvPr id="19" name="Group 18"/>
            <p:cNvGrpSpPr/>
            <p:nvPr/>
          </p:nvGrpSpPr>
          <p:grpSpPr>
            <a:xfrm>
              <a:off x="9119319" y="2215602"/>
              <a:ext cx="1111272" cy="1903918"/>
              <a:chOff x="7145784" y="3556147"/>
              <a:chExt cx="1111272" cy="1903918"/>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4" y="5121511"/>
                <a:ext cx="1111272" cy="338554"/>
              </a:xfrm>
              <a:prstGeom prst="rect">
                <a:avLst/>
              </a:prstGeom>
              <a:noFill/>
            </p:spPr>
            <p:txBody>
              <a:bodyPr wrap="square" rtlCol="0">
                <a:spAutoFit/>
              </a:bodyPr>
              <a:lstStyle/>
              <a:p>
                <a:pPr algn="ctr"/>
                <a:r>
                  <a:rPr lang="de-DE" sz="1600" dirty="0">
                    <a:solidFill>
                      <a:srgbClr val="00338D"/>
                    </a:solidFill>
                    <a:latin typeface="Calibri" panose="020F0502020204030204" pitchFamily="34" charset="0"/>
                    <a:cs typeface="Calibri" panose="020F0502020204030204" pitchFamily="34" charset="0"/>
                  </a:rPr>
                  <a:t>Sekretär/in</a:t>
                </a:r>
                <a:r>
                  <a:rPr lang="de-DE" sz="1200" dirty="0">
                    <a:latin typeface="Calibri" panose="020F0502020204030204" pitchFamily="34" charset="0"/>
                    <a:cs typeface="Calibri" panose="020F0502020204030204" pitchFamily="34" charset="0"/>
                  </a:rPr>
                  <a:t>	</a:t>
                </a:r>
              </a:p>
            </p:txBody>
          </p:sp>
        </p:grpSp>
        <p:grpSp>
          <p:nvGrpSpPr>
            <p:cNvPr id="22" name="Group 21"/>
            <p:cNvGrpSpPr/>
            <p:nvPr/>
          </p:nvGrpSpPr>
          <p:grpSpPr>
            <a:xfrm>
              <a:off x="5870416" y="4352683"/>
              <a:ext cx="1589126" cy="2085335"/>
              <a:chOff x="6815995" y="3425669"/>
              <a:chExt cx="1589126" cy="2226913"/>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6815995" y="5093841"/>
                <a:ext cx="1589126" cy="558741"/>
              </a:xfrm>
              <a:prstGeom prst="rect">
                <a:avLst/>
              </a:prstGeom>
              <a:noFill/>
            </p:spPr>
            <p:txBody>
              <a:bodyPr wrap="square" rtlCol="0">
                <a:spAutoFit/>
              </a:bodyPr>
              <a:lstStyle/>
              <a:p>
                <a:pPr algn="ctr"/>
                <a:r>
                  <a:rPr lang="de-DE" sz="1600" dirty="0">
                    <a:solidFill>
                      <a:srgbClr val="00338D"/>
                    </a:solidFill>
                    <a:latin typeface="Calibri" panose="020F0502020204030204" pitchFamily="34" charset="0"/>
                    <a:cs typeface="Calibri" panose="020F0502020204030204" pitchFamily="34" charset="0"/>
                  </a:rPr>
                  <a:t>Schatzmeister/in</a:t>
                </a:r>
                <a:r>
                  <a:rPr lang="de-DE" sz="1200" dirty="0"/>
                  <a:t>	</a:t>
                </a:r>
              </a:p>
            </p:txBody>
          </p:sp>
        </p:grpSp>
        <p:grpSp>
          <p:nvGrpSpPr>
            <p:cNvPr id="25" name="Group 24"/>
            <p:cNvGrpSpPr>
              <a:grpSpLocks noChangeAspect="1"/>
            </p:cNvGrpSpPr>
            <p:nvPr/>
          </p:nvGrpSpPr>
          <p:grpSpPr>
            <a:xfrm>
              <a:off x="8931997" y="4306594"/>
              <a:ext cx="1418899" cy="2595905"/>
              <a:chOff x="5603441" y="3591094"/>
              <a:chExt cx="1418899" cy="2444187"/>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03441" y="5021021"/>
                <a:ext cx="1418899" cy="1014260"/>
              </a:xfrm>
              <a:prstGeom prst="rect">
                <a:avLst/>
              </a:prstGeom>
              <a:noFill/>
            </p:spPr>
            <p:txBody>
              <a:bodyPr wrap="square" rtlCol="0">
                <a:spAutoFit/>
              </a:bodyPr>
              <a:lstStyle/>
              <a:p>
                <a:pPr algn="ctr"/>
                <a:r>
                  <a:rPr lang="de-DE" sz="1600" dirty="0">
                    <a:solidFill>
                      <a:srgbClr val="00338D"/>
                    </a:solidFill>
                    <a:latin typeface="Calibri" panose="020F0502020204030204" pitchFamily="34" charset="0"/>
                    <a:cs typeface="Calibri" panose="020F0502020204030204" pitchFamily="34" charset="0"/>
                  </a:rPr>
                  <a:t>Beauftragte/r für </a:t>
                </a:r>
              </a:p>
              <a:p>
                <a:pPr algn="ctr"/>
                <a:r>
                  <a:rPr lang="de-DE" sz="1600" dirty="0">
                    <a:solidFill>
                      <a:srgbClr val="00338D"/>
                    </a:solidFill>
                    <a:latin typeface="Calibri" panose="020F0502020204030204" pitchFamily="34" charset="0"/>
                    <a:cs typeface="Calibri" panose="020F0502020204030204" pitchFamily="34" charset="0"/>
                  </a:rPr>
                  <a:t>Hilfsprojekte	</a:t>
                </a:r>
              </a:p>
            </p:txBody>
          </p:sp>
        </p:grpSp>
        <p:grpSp>
          <p:nvGrpSpPr>
            <p:cNvPr id="28" name="Group 27"/>
            <p:cNvGrpSpPr/>
            <p:nvPr/>
          </p:nvGrpSpPr>
          <p:grpSpPr>
            <a:xfrm>
              <a:off x="7459542" y="4353737"/>
              <a:ext cx="1545239" cy="2317654"/>
              <a:chOff x="5489479" y="3446372"/>
              <a:chExt cx="1545239" cy="2317654"/>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489479" y="4933029"/>
                <a:ext cx="1545239" cy="830997"/>
              </a:xfrm>
              <a:prstGeom prst="rect">
                <a:avLst/>
              </a:prstGeom>
              <a:noFill/>
            </p:spPr>
            <p:txBody>
              <a:bodyPr wrap="square" rtlCol="0">
                <a:spAutoFit/>
              </a:bodyPr>
              <a:lstStyle/>
              <a:p>
                <a:pPr algn="ctr"/>
                <a:r>
                  <a:rPr lang="de-DE" sz="1600" dirty="0">
                    <a:solidFill>
                      <a:srgbClr val="00338D"/>
                    </a:solidFill>
                    <a:latin typeface="Calibri" panose="020F0502020204030204" pitchFamily="34" charset="0"/>
                    <a:cs typeface="Calibri" panose="020F0502020204030204" pitchFamily="34" charset="0"/>
                  </a:rPr>
                  <a:t>Mitgliedschafts-beauftragte/r	</a:t>
                </a:r>
              </a:p>
            </p:txBody>
          </p:sp>
        </p:grpSp>
      </p:grpSp>
      <p:pic>
        <p:nvPicPr>
          <p:cNvPr id="5" name="Picture 4">
            <a:extLst>
              <a:ext uri="{FF2B5EF4-FFF2-40B4-BE49-F238E27FC236}">
                <a16:creationId xmlns:a16="http://schemas.microsoft.com/office/drawing/2014/main" id="{86E9EA7B-2EA1-CE98-D78F-310D9ED86060}"/>
              </a:ext>
            </a:extLst>
          </p:cNvPr>
          <p:cNvPicPr>
            <a:picLocks noChangeAspect="1"/>
          </p:cNvPicPr>
          <p:nvPr/>
        </p:nvPicPr>
        <p:blipFill>
          <a:blip r:embed="rId9"/>
          <a:stretch>
            <a:fillRect/>
          </a:stretch>
        </p:blipFill>
        <p:spPr>
          <a:xfrm>
            <a:off x="743458" y="1311445"/>
            <a:ext cx="3837220" cy="499527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bg1"/>
                </a:solidFill>
                <a:latin typeface="Calibri" panose="020F0502020204030204" pitchFamily="34" charset="0"/>
                <a:cs typeface="Calibri" panose="020F0502020204030204" pitchFamily="34" charset="0"/>
              </a:rPr>
              <a:t>Die Zone Chairperson ist die Verbindung</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71A30583-6FEB-060F-77C8-34DDFF93ABBA}"/>
              </a:ext>
            </a:extLst>
          </p:cNvPr>
          <p:cNvGrpSpPr/>
          <p:nvPr/>
        </p:nvGrpSpPr>
        <p:grpSpPr>
          <a:xfrm>
            <a:off x="2601520" y="1905000"/>
            <a:ext cx="6988960" cy="4160878"/>
            <a:chOff x="2601520" y="1905000"/>
            <a:chExt cx="698896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de-DE" sz="600" i="1">
                    <a:solidFill>
                      <a:schemeClr val="bg1"/>
                    </a:solidFill>
                    <a:latin typeface="+mn-lt"/>
                    <a:ea typeface="STCaiyun" pitchFamily="2" charset="-122"/>
                  </a:rPr>
                  <a:t>Bild mit freundlicher Genehmigung von David Castillo Dominici / FreeDigitalPhotos.net</a:t>
                </a:r>
              </a:p>
            </p:txBody>
          </p:sp>
        </p:grpSp>
        <p:sp>
          <p:nvSpPr>
            <p:cNvPr id="11" name="TextBox 10"/>
            <p:cNvSpPr txBox="1"/>
            <p:nvPr/>
          </p:nvSpPr>
          <p:spPr>
            <a:xfrm>
              <a:off x="2601520" y="3621107"/>
              <a:ext cx="1208480" cy="1138773"/>
            </a:xfrm>
            <a:prstGeom prst="rect">
              <a:avLst/>
            </a:prstGeom>
            <a:noFill/>
          </p:spPr>
          <p:txBody>
            <a:bodyPr wrap="square" rtlCol="0">
              <a:spAutoFit/>
            </a:bodyPr>
            <a:lstStyle/>
            <a:p>
              <a:pPr algn="r"/>
              <a:r>
                <a:rPr lang="de-DE" sz="2000">
                  <a:solidFill>
                    <a:schemeClr val="bg1"/>
                  </a:solidFill>
                  <a:latin typeface="Calibri" panose="020F0502020204030204" pitchFamily="34" charset="0"/>
                  <a:cs typeface="Calibri" panose="020F0502020204030204" pitchFamily="34" charset="0"/>
                </a:rPr>
                <a:t>zwischen </a:t>
              </a:r>
            </a:p>
            <a:p>
              <a:pPr algn="r"/>
              <a:r>
                <a:rPr lang="de-DE" sz="2000">
                  <a:solidFill>
                    <a:schemeClr val="bg1"/>
                  </a:solidFill>
                  <a:latin typeface="Calibri" panose="020F0502020204030204" pitchFamily="34" charset="0"/>
                  <a:cs typeface="Calibri" panose="020F0502020204030204" pitchFamily="34" charset="0"/>
                </a:rPr>
                <a:t>den </a:t>
              </a:r>
            </a:p>
            <a:p>
              <a:pPr algn="r"/>
              <a:r>
                <a:rPr lang="de-DE" sz="2000">
                  <a:solidFill>
                    <a:schemeClr val="bg1"/>
                  </a:solidFill>
                  <a:latin typeface="Calibri" panose="020F0502020204030204" pitchFamily="34" charset="0"/>
                  <a:cs typeface="Calibri" panose="020F0502020204030204" pitchFamily="34" charset="0"/>
                </a:rPr>
                <a:t>Clubs</a:t>
              </a:r>
              <a:r>
                <a:rPr lang="de-DE" sz="2800">
                  <a:solidFill>
                    <a:schemeClr val="tx2"/>
                  </a:solidFill>
                  <a:latin typeface="Calibri" panose="020F0502020204030204" pitchFamily="34" charset="0"/>
                  <a:cs typeface="Calibri" panose="020F0502020204030204" pitchFamily="34" charset="0"/>
                </a:rPr>
                <a:t> </a:t>
              </a:r>
            </a:p>
          </p:txBody>
        </p:sp>
        <p:sp>
          <p:nvSpPr>
            <p:cNvPr id="12" name="TextBox 11"/>
            <p:cNvSpPr txBox="1"/>
            <p:nvPr/>
          </p:nvSpPr>
          <p:spPr>
            <a:xfrm>
              <a:off x="8458200" y="2605444"/>
              <a:ext cx="1132280" cy="1015663"/>
            </a:xfrm>
            <a:prstGeom prst="rect">
              <a:avLst/>
            </a:prstGeom>
            <a:noFill/>
          </p:spPr>
          <p:txBody>
            <a:bodyPr wrap="square" rtlCol="0">
              <a:spAutoFit/>
            </a:bodyPr>
            <a:lstStyle/>
            <a:p>
              <a:r>
                <a:rPr lang="de-DE" sz="2000">
                  <a:solidFill>
                    <a:schemeClr val="bg1"/>
                  </a:solidFill>
                </a:rPr>
                <a:t>und </a:t>
              </a:r>
            </a:p>
            <a:p>
              <a:r>
                <a:rPr lang="de-DE" sz="2000">
                  <a:solidFill>
                    <a:schemeClr val="bg1"/>
                  </a:solidFill>
                </a:rPr>
                <a:t>dem </a:t>
              </a:r>
            </a:p>
            <a:p>
              <a:r>
                <a:rPr lang="de-DE" sz="2000">
                  <a:solidFill>
                    <a:schemeClr val="bg1"/>
                  </a:solidFill>
                </a:rPr>
                <a:t>Distrikt</a:t>
              </a: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Ressourcen für Clubamtsträger und Erste Vizepräsidenten </a:t>
            </a:r>
          </a:p>
          <a:p>
            <a:r>
              <a:rPr lang="de-DE" sz="3600">
                <a:solidFill>
                  <a:schemeClr val="bg1"/>
                </a:solidFill>
                <a:latin typeface="Calibri" panose="020F0502020204030204" pitchFamily="34" charset="0"/>
                <a:cs typeface="Calibri" panose="020F0502020204030204" pitchFamily="34" charset="0"/>
              </a:rPr>
              <a:t>(Clubbeauftragte/r für Führungskräfteentwicklung)</a:t>
            </a:r>
          </a:p>
        </p:txBody>
      </p:sp>
      <p:pic>
        <p:nvPicPr>
          <p:cNvPr id="3" name="Picture 2">
            <a:extLst>
              <a:ext uri="{FF2B5EF4-FFF2-40B4-BE49-F238E27FC236}">
                <a16:creationId xmlns:a16="http://schemas.microsoft.com/office/drawing/2014/main" id="{1BC345AD-51DB-2C47-AE00-031DBEE54C89}"/>
              </a:ext>
            </a:extLst>
          </p:cNvPr>
          <p:cNvPicPr>
            <a:picLocks noChangeAspect="1"/>
          </p:cNvPicPr>
          <p:nvPr/>
        </p:nvPicPr>
        <p:blipFill>
          <a:blip r:embed="rId3"/>
          <a:stretch>
            <a:fillRect/>
          </a:stretch>
        </p:blipFill>
        <p:spPr>
          <a:xfrm>
            <a:off x="381000" y="1909000"/>
            <a:ext cx="3086701" cy="4016755"/>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AFF0602D-0D09-249D-5EED-B7EDD37FE8E7}"/>
              </a:ext>
            </a:extLst>
          </p:cNvPr>
          <p:cNvPicPr>
            <a:picLocks noChangeAspect="1"/>
          </p:cNvPicPr>
          <p:nvPr/>
        </p:nvPicPr>
        <p:blipFill>
          <a:blip r:embed="rId4"/>
          <a:stretch>
            <a:fillRect/>
          </a:stretch>
        </p:blipFill>
        <p:spPr>
          <a:xfrm>
            <a:off x="8452466" y="1906941"/>
            <a:ext cx="3135528" cy="4016755"/>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3B8E18AD-D74F-8E1B-55FD-C9B85C425193}"/>
              </a:ext>
            </a:extLst>
          </p:cNvPr>
          <p:cNvPicPr>
            <a:picLocks noChangeAspect="1"/>
          </p:cNvPicPr>
          <p:nvPr/>
        </p:nvPicPr>
        <p:blipFill>
          <a:blip r:embed="rId5"/>
          <a:stretch>
            <a:fillRect/>
          </a:stretch>
        </p:blipFill>
        <p:spPr>
          <a:xfrm>
            <a:off x="4525646" y="1906941"/>
            <a:ext cx="3140707" cy="410668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762000" y="2374766"/>
            <a:ext cx="6313968" cy="3693319"/>
          </a:xfrm>
          <a:prstGeom prst="rect">
            <a:avLst/>
          </a:prstGeom>
          <a:noFill/>
        </p:spPr>
        <p:txBody>
          <a:bodyPr wrap="square" rtlCol="0">
            <a:spAutoFit/>
          </a:bodyPr>
          <a:lstStyle/>
          <a:p>
            <a:r>
              <a:rPr lang="de-DE" sz="2400">
                <a:solidFill>
                  <a:schemeClr val="bg1"/>
                </a:solidFill>
                <a:latin typeface="Calibri" panose="020F0502020204030204" pitchFamily="34" charset="0"/>
                <a:cs typeface="Calibri" panose="020F0502020204030204" pitchFamily="34" charset="0"/>
              </a:rPr>
              <a:t>Für die Distriktleitung den Bericht über das Zonentreffen erstellen</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de-DE" sz="2400">
                <a:solidFill>
                  <a:schemeClr val="bg1"/>
                </a:solidFill>
                <a:latin typeface="Calibri" panose="020F0502020204030204" pitchFamily="34" charset="0"/>
                <a:cs typeface="Calibri" panose="020F0502020204030204" pitchFamily="34" charset="0"/>
              </a:rPr>
              <a:t>Über die Cluberfolge und Best-Practices berichten</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de-DE" sz="2400">
                <a:solidFill>
                  <a:schemeClr val="bg1"/>
                </a:solidFill>
                <a:latin typeface="Calibri" panose="020F0502020204030204" pitchFamily="34" charset="0"/>
                <a:cs typeface="Calibri" panose="020F0502020204030204" pitchFamily="34" charset="0"/>
              </a:rPr>
              <a:t>Bedenken im Zusammenhang mit dem Club vermerken</a:t>
            </a:r>
          </a:p>
          <a:p>
            <a:endParaRPr lang="en-US" sz="2400" dirty="0">
              <a:solidFill>
                <a:schemeClr val="bg1"/>
              </a:solidFill>
              <a:latin typeface="Calibri" panose="020F0502020204030204" pitchFamily="34" charset="0"/>
              <a:cs typeface="Calibri" panose="020F0502020204030204" pitchFamily="34" charset="0"/>
            </a:endParaRPr>
          </a:p>
          <a:p>
            <a:r>
              <a:rPr lang="de-DE" sz="2400">
                <a:solidFill>
                  <a:schemeClr val="bg1"/>
                </a:solidFill>
                <a:latin typeface="Calibri" panose="020F0502020204030204" pitchFamily="34" charset="0"/>
                <a:cs typeface="Calibri" panose="020F0502020204030204" pitchFamily="34" charset="0"/>
              </a:rPr>
              <a:t>Vorschläge machen, um Clubamtsträger zu unterstützen</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cs typeface="Calibri" panose="020F0502020204030204" pitchFamily="34" charset="0"/>
              </a:rPr>
              <a:t>Mit dem Distrikt-Governor und </a:t>
            </a:r>
          </a:p>
          <a:p>
            <a:r>
              <a:rPr lang="de-DE" sz="3600">
                <a:solidFill>
                  <a:schemeClr val="bg1"/>
                </a:solidFill>
                <a:latin typeface="Calibri" panose="020F0502020204030204" pitchFamily="34" charset="0"/>
                <a:cs typeface="Calibri" panose="020F0502020204030204" pitchFamily="34" charset="0"/>
              </a:rPr>
              <a:t>GAT-Distrikt-Koordinatoren kommunizieren</a:t>
            </a:r>
          </a:p>
        </p:txBody>
      </p:sp>
      <p:pic>
        <p:nvPicPr>
          <p:cNvPr id="3" name="Picture 2"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391400" y="2075245"/>
            <a:ext cx="4292360" cy="4292360"/>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Zone Chairperson</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Präsident/in</a:t>
              </a:r>
              <a:r>
                <a:rPr lang="de-DE"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Vizepräsident/in</a:t>
              </a:r>
              <a:r>
                <a:rPr lang="de-DE"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Sekretär/in</a:t>
              </a:r>
              <a:r>
                <a:rPr lang="de-DE" sz="1200">
                  <a:latin typeface="Calibri" panose="020F0502020204030204" pitchFamily="34" charset="0"/>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rgbClr val="FFFFFF"/>
                </a:solidFill>
                <a:latin typeface="Calibri" panose="020F0502020204030204" pitchFamily="34" charset="0"/>
                <a:ea typeface="ヒラギノ角ゴ Pro W3"/>
                <a:cs typeface="Calibri" panose="020F0502020204030204" pitchFamily="34" charset="0"/>
              </a:rPr>
              <a:t>Ihr viertes Treffen – Zukunft im Mittelpunkt!</a:t>
            </a:r>
          </a:p>
          <a:p>
            <a:r>
              <a:rPr lang="de-DE" sz="3600">
                <a:solidFill>
                  <a:srgbClr val="FFFFFF"/>
                </a:solidFill>
                <a:latin typeface="Calibri" panose="020F0502020204030204" pitchFamily="34" charset="0"/>
                <a:ea typeface="ヒラギノ角ゴ Pro W3"/>
                <a:cs typeface="Calibri" panose="020F0502020204030204" pitchFamily="34" charset="0"/>
              </a:rPr>
              <a:t>(optional)</a:t>
            </a:r>
          </a:p>
          <a:p>
            <a:endParaRPr lang="en-US" kern="0" dirty="0">
              <a:latin typeface="HelveticaNeueLT Std" panose="020B0604020202020204" pitchFamily="34" charset="0"/>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3183869"/>
            <a:chOff x="1369648" y="2588058"/>
            <a:chExt cx="1905000" cy="3183869"/>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Distriktkoordinator/in für Führungskräfte</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114800" y="73231"/>
            <a:ext cx="6914322" cy="10416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b="1" dirty="0">
                <a:solidFill>
                  <a:srgbClr val="082E87"/>
                </a:solidFill>
                <a:latin typeface="Calibri" panose="020F0502020204030204" pitchFamily="34" charset="0"/>
                <a:cs typeface="Calibri" panose="020F0502020204030204" pitchFamily="34" charset="0"/>
              </a:rPr>
              <a:t>Konzentrieren Sie sich auf die Zukunft und helfen den neuen </a:t>
            </a:r>
            <a:r>
              <a:rPr lang="de-DE" b="1" dirty="0" err="1">
                <a:solidFill>
                  <a:srgbClr val="082E87"/>
                </a:solidFill>
                <a:latin typeface="Calibri" panose="020F0502020204030204" pitchFamily="34" charset="0"/>
                <a:cs typeface="Calibri" panose="020F0502020204030204" pitchFamily="34" charset="0"/>
              </a:rPr>
              <a:t>Clubamsträgern</a:t>
            </a:r>
            <a:r>
              <a:rPr lang="de-DE" b="1" dirty="0">
                <a:solidFill>
                  <a:srgbClr val="082E87"/>
                </a:solidFill>
                <a:latin typeface="Calibri" panose="020F0502020204030204" pitchFamily="34" charset="0"/>
                <a:cs typeface="Calibri" panose="020F0502020204030204" pitchFamily="34" charset="0"/>
              </a:rPr>
              <a:t> bei der Vorbereitung auf ihr neues Amt!</a:t>
            </a:r>
          </a:p>
        </p:txBody>
      </p:sp>
      <p:sp>
        <p:nvSpPr>
          <p:cNvPr id="18" name="TextBox 17"/>
          <p:cNvSpPr txBox="1"/>
          <p:nvPr/>
        </p:nvSpPr>
        <p:spPr>
          <a:xfrm>
            <a:off x="4419600" y="1701030"/>
            <a:ext cx="7543800" cy="5509200"/>
          </a:xfrm>
          <a:prstGeom prst="rect">
            <a:avLst/>
          </a:prstGeom>
          <a:noFill/>
        </p:spPr>
        <p:txBody>
          <a:bodyPr wrap="square" rtlCol="0">
            <a:spAutoFit/>
          </a:bodyPr>
          <a:lstStyle/>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Eröffnung des Treffens über die Zone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Vorstellung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Übergang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Planen Sie den Erfolg Ihres Clubs (Global Membership Approach)</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Anerkennung von Hilfeleistungen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Anerkennung von LCIF</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de-DE" sz="2400" dirty="0">
                <a:solidFill>
                  <a:schemeClr val="accent6">
                    <a:lumMod val="75000"/>
                    <a:lumOff val="25000"/>
                  </a:schemeClr>
                </a:solidFill>
                <a:latin typeface="Calibri" panose="020F0502020204030204" pitchFamily="34" charset="0"/>
                <a:cs typeface="Calibri" panose="020F0502020204030204" pitchFamily="34" charset="0"/>
              </a:rPr>
              <a:t>Auszeichnungen</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Führungskräfte</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702322" y="2352369"/>
            <a:ext cx="6787356"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de-DE" sz="3600" b="1">
                <a:solidFill>
                  <a:schemeClr val="bg1"/>
                </a:solidFill>
                <a:latin typeface="Calibri" panose="020F0502020204030204" pitchFamily="34" charset="0"/>
                <a:cs typeface="Calibri" panose="020F0502020204030204" pitchFamily="34" charset="0"/>
              </a:rPr>
              <a:t>Zone &amp; Region Chairpersons – Global Membership Approach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de-DE" sz="3200">
                <a:solidFill>
                  <a:srgbClr val="082E87"/>
                </a:solidFill>
                <a:latin typeface="Calibri" panose="020F0502020204030204" pitchFamily="34" charset="0"/>
                <a:ea typeface="Arial" charset="0"/>
                <a:cs typeface="Calibri" panose="020F0502020204030204" pitchFamily="34" charset="0"/>
              </a:rPr>
              <a:t>Wie werden Sie Ihre Clubs auf Zonentreffen einbinden und begeistern, damit sie sich gegenseitig unterstützen und mit hilfreichen Distriktführungskräften in Kontakt treten?</a:t>
            </a:r>
          </a:p>
        </p:txBody>
      </p:sp>
      <p:sp>
        <p:nvSpPr>
          <p:cNvPr id="2" name="Rectangle 1"/>
          <p:cNvSpPr/>
          <p:nvPr/>
        </p:nvSpPr>
        <p:spPr>
          <a:xfrm>
            <a:off x="228600" y="452850"/>
            <a:ext cx="3276600" cy="1421928"/>
          </a:xfrm>
          <a:prstGeom prst="rect">
            <a:avLst/>
          </a:prstGeom>
        </p:spPr>
        <p:txBody>
          <a:bodyPr wrap="square">
            <a:spAutoFit/>
          </a:bodyPr>
          <a:lstStyle/>
          <a:p>
            <a:pPr>
              <a:lnSpc>
                <a:spcPct val="90000"/>
              </a:lnSpc>
              <a:spcBef>
                <a:spcPts val="2400"/>
              </a:spcBef>
              <a:defRPr/>
            </a:pPr>
            <a:r>
              <a:rPr lang="de-DE" sz="3200">
                <a:solidFill>
                  <a:schemeClr val="bg1"/>
                </a:solidFill>
                <a:latin typeface="Calibri" panose="020F0502020204030204" pitchFamily="34" charset="0"/>
                <a:cs typeface="Calibri" panose="020F0502020204030204" pitchFamily="34" charset="0"/>
              </a:rPr>
              <a:t>Was inspiriert die Clubs in Ihrer Zone?</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51936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60878" y="-50696"/>
            <a:ext cx="12000271"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de-DE" sz="3600" b="1">
                <a:solidFill>
                  <a:schemeClr val="bg1"/>
                </a:solidFill>
                <a:latin typeface="Calibri" panose="020F0502020204030204" pitchFamily="34" charset="0"/>
                <a:cs typeface="Calibri" panose="020F0502020204030204" pitchFamily="34" charset="0"/>
              </a:rPr>
              <a:t>Zone- und Region Chairperson– Global Membership Approach</a:t>
            </a:r>
          </a:p>
        </p:txBody>
      </p:sp>
      <p:pic>
        <p:nvPicPr>
          <p:cNvPr id="6" name="Picture 5">
            <a:extLst>
              <a:ext uri="{FF2B5EF4-FFF2-40B4-BE49-F238E27FC236}">
                <a16:creationId xmlns:a16="http://schemas.microsoft.com/office/drawing/2014/main" id="{F93BE978-B5D1-36B3-7C0E-694D011FF76E}"/>
              </a:ext>
            </a:extLst>
          </p:cNvPr>
          <p:cNvPicPr>
            <a:picLocks noChangeAspect="1"/>
          </p:cNvPicPr>
          <p:nvPr/>
        </p:nvPicPr>
        <p:blipFill>
          <a:blip r:embed="rId3"/>
          <a:stretch>
            <a:fillRect/>
          </a:stretch>
        </p:blipFill>
        <p:spPr>
          <a:xfrm>
            <a:off x="6972819" y="681355"/>
            <a:ext cx="5055161" cy="5813056"/>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3206091B-8D76-F888-E35B-0083DE805E4E}"/>
              </a:ext>
            </a:extLst>
          </p:cNvPr>
          <p:cNvPicPr>
            <a:picLocks noChangeAspect="1"/>
          </p:cNvPicPr>
          <p:nvPr/>
        </p:nvPicPr>
        <p:blipFill>
          <a:blip r:embed="rId4"/>
          <a:stretch>
            <a:fillRect/>
          </a:stretch>
        </p:blipFill>
        <p:spPr>
          <a:xfrm>
            <a:off x="10818750" y="5410200"/>
            <a:ext cx="1304925" cy="1304925"/>
          </a:xfrm>
          <a:prstGeom prst="rect">
            <a:avLst/>
          </a:prstGeom>
        </p:spPr>
      </p:pic>
      <p:pic>
        <p:nvPicPr>
          <p:cNvPr id="5" name="Picture 4">
            <a:extLst>
              <a:ext uri="{FF2B5EF4-FFF2-40B4-BE49-F238E27FC236}">
                <a16:creationId xmlns:a16="http://schemas.microsoft.com/office/drawing/2014/main" id="{C4C1D40E-9FC3-D03D-E1B4-4EC2099675A3}"/>
              </a:ext>
            </a:extLst>
          </p:cNvPr>
          <p:cNvPicPr>
            <a:picLocks noChangeAspect="1"/>
          </p:cNvPicPr>
          <p:nvPr/>
        </p:nvPicPr>
        <p:blipFill>
          <a:blip r:embed="rId5"/>
          <a:stretch>
            <a:fillRect/>
          </a:stretch>
        </p:blipFill>
        <p:spPr>
          <a:xfrm>
            <a:off x="304800" y="704009"/>
            <a:ext cx="6169535" cy="5637542"/>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de-DE">
                <a:latin typeface="Calibri" panose="020F0502020204030204" pitchFamily="34" charset="0"/>
                <a:cs typeface="Calibri" panose="020F0502020204030204" pitchFamily="34" charset="0"/>
              </a:rPr>
              <a:t>Nachfassen</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486400" y="2505675"/>
            <a:ext cx="5662894" cy="2365625"/>
          </a:xfrm>
          <a:prstGeom prst="rect">
            <a:avLst/>
          </a:prstGeom>
        </p:spPr>
        <p:txBody>
          <a:bodyPr anchor="t">
            <a:normAutofit fontScale="925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Verwenden Sie diese Vorlage, um Zonentreffen zu protokollieren.</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de-D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Ein gutes Instrument, wenn Tagesordnungspunkte auf das nächste Zonentreffen übertragen werden müssen.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de-D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Geschichte der Zonentreffen</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81569" y="978368"/>
            <a:ext cx="6781800" cy="48319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dirty="0">
                <a:solidFill>
                  <a:srgbClr val="082E87"/>
                </a:solidFill>
                <a:latin typeface="Calibri" panose="020F0502020204030204" pitchFamily="34" charset="0"/>
                <a:ea typeface="Arial" charset="0"/>
                <a:cs typeface="Calibri" panose="020F0502020204030204" pitchFamily="34" charset="0"/>
              </a:rPr>
              <a:t>Während des Treffens Notizen machen</a:t>
            </a:r>
          </a:p>
        </p:txBody>
      </p:sp>
      <p:sp>
        <p:nvSpPr>
          <p:cNvPr id="8" name="Rectangle 7"/>
          <p:cNvSpPr/>
          <p:nvPr/>
        </p:nvSpPr>
        <p:spPr>
          <a:xfrm>
            <a:off x="5370870" y="1600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9B71868A-50F2-D3AE-51FD-125F69CB497F}"/>
              </a:ext>
            </a:extLst>
          </p:cNvPr>
          <p:cNvPicPr>
            <a:picLocks noChangeAspect="1"/>
          </p:cNvPicPr>
          <p:nvPr/>
        </p:nvPicPr>
        <p:blipFill>
          <a:blip r:embed="rId3"/>
          <a:stretch>
            <a:fillRect/>
          </a:stretch>
        </p:blipFill>
        <p:spPr>
          <a:xfrm>
            <a:off x="328631" y="958741"/>
            <a:ext cx="4446895" cy="545949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de-D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Priorisieren Sie Themen, die für Clubs in der Zone, die mit Problemen kämpfen, wichtig sind.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de-D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Notieren Sie alle erforderlichen Folgemaßnahmen.</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de-D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Bereiten Sie einen Plan mit Maßnahmen für das nächste Zonentreffen vor.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322674" y="228600"/>
            <a:ext cx="648832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dirty="0">
                <a:solidFill>
                  <a:srgbClr val="082E87"/>
                </a:solidFill>
                <a:latin typeface="Calibri" panose="020F0502020204030204" pitchFamily="34" charset="0"/>
                <a:ea typeface="Arial" charset="0"/>
                <a:cs typeface="Calibri" panose="020F0502020204030204" pitchFamily="34" charset="0"/>
              </a:rPr>
              <a:t>Nachverfolgen aller erforderlichen Maßnahmen zur Unterstützung der Clubs und Kontakt mit dem Distrikt-Governor und GAT-Koordinatoren</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4" name="Picture 3">
            <a:extLst>
              <a:ext uri="{FF2B5EF4-FFF2-40B4-BE49-F238E27FC236}">
                <a16:creationId xmlns:a16="http://schemas.microsoft.com/office/drawing/2014/main" id="{5C933BA1-EB57-C7EC-2734-A552B67B98E1}"/>
              </a:ext>
            </a:extLst>
          </p:cNvPr>
          <p:cNvPicPr>
            <a:picLocks noChangeAspect="1"/>
          </p:cNvPicPr>
          <p:nvPr/>
        </p:nvPicPr>
        <p:blipFill>
          <a:blip r:embed="rId3"/>
          <a:stretch>
            <a:fillRect/>
          </a:stretch>
        </p:blipFill>
        <p:spPr>
          <a:xfrm>
            <a:off x="245522" y="838200"/>
            <a:ext cx="4334817" cy="561257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de-DE" sz="3200">
                <a:solidFill>
                  <a:schemeClr val="bg1"/>
                </a:solidFill>
                <a:latin typeface="Calibri" panose="020F0502020204030204" pitchFamily="34" charset="0"/>
                <a:cs typeface="Calibri" panose="020F0502020204030204" pitchFamily="34" charset="0"/>
              </a:rPr>
              <a:t>Sie arbeiten eng mit diesen Clubamtsträgern zusammen</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Zone Chairperson</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Präsident/in</a:t>
              </a:r>
              <a:r>
                <a:rPr lang="de-DE" sz="1200">
                  <a:latin typeface="Calibri" panose="020F0502020204030204" pitchFamily="34" charset="0"/>
                  <a:cs typeface="Calibri" panose="020F0502020204030204" pitchFamily="34" charset="0"/>
                </a:rPr>
                <a:t>	</a:t>
              </a:r>
            </a:p>
          </p:txBody>
        </p:sp>
      </p:grpSp>
      <p:grpSp>
        <p:nvGrpSpPr>
          <p:cNvPr id="65" name="Group 64"/>
          <p:cNvGrpSpPr>
            <a:grpSpLocks noChangeAspect="1"/>
          </p:cNvGrpSpPr>
          <p:nvPr/>
        </p:nvGrpSpPr>
        <p:grpSpPr>
          <a:xfrm>
            <a:off x="7678811" y="1700565"/>
            <a:ext cx="1633680" cy="2584088"/>
            <a:chOff x="7048568" y="1413035"/>
            <a:chExt cx="1284241" cy="2031369"/>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459696"/>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Vizepräsident/in	</a:t>
              </a:r>
            </a:p>
          </p:txBody>
        </p:sp>
      </p:grpSp>
      <p:grpSp>
        <p:nvGrpSpPr>
          <p:cNvPr id="69" name="Group 68"/>
          <p:cNvGrpSpPr>
            <a:grpSpLocks noChangeAspect="1"/>
          </p:cNvGrpSpPr>
          <p:nvPr/>
        </p:nvGrpSpPr>
        <p:grpSpPr>
          <a:xfrm>
            <a:off x="9927951" y="1751722"/>
            <a:ext cx="1515480" cy="2398066"/>
            <a:chOff x="7094604" y="3565858"/>
            <a:chExt cx="1092380" cy="1728560"/>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094604" y="5050383"/>
              <a:ext cx="1092380" cy="244035"/>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Sekretär/in</a:t>
              </a:r>
              <a:r>
                <a:rPr lang="de-DE" sz="1200">
                  <a:latin typeface="Calibri" panose="020F0502020204030204" pitchFamily="34" charset="0"/>
                  <a:cs typeface="Calibri" panose="020F0502020204030204" pitchFamily="34" charset="0"/>
                </a:rPr>
                <a:t>	</a:t>
              </a:r>
            </a:p>
          </p:txBody>
        </p:sp>
      </p:grpSp>
      <p:grpSp>
        <p:nvGrpSpPr>
          <p:cNvPr id="72" name="Group 71"/>
          <p:cNvGrpSpPr>
            <a:grpSpLocks noChangeAspect="1"/>
          </p:cNvGrpSpPr>
          <p:nvPr/>
        </p:nvGrpSpPr>
        <p:grpSpPr>
          <a:xfrm>
            <a:off x="8777994" y="4110807"/>
            <a:ext cx="1652784" cy="2783630"/>
            <a:chOff x="5566022" y="3532187"/>
            <a:chExt cx="1359382" cy="2289480"/>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835362"/>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Beauftragte/r </a:t>
              </a:r>
            </a:p>
            <a:p>
              <a:pPr algn="ctr"/>
              <a:r>
                <a:rPr lang="de-DE" sz="1600" dirty="0">
                  <a:solidFill>
                    <a:schemeClr val="bg1"/>
                  </a:solidFill>
                  <a:latin typeface="Calibri" panose="020F0502020204030204" pitchFamily="34" charset="0"/>
                  <a:cs typeface="Calibri" panose="020F0502020204030204" pitchFamily="34" charset="0"/>
                </a:rPr>
                <a:t>für </a:t>
              </a:r>
            </a:p>
            <a:p>
              <a:pPr algn="ctr"/>
              <a:r>
                <a:rPr lang="de-DE" sz="1600" dirty="0">
                  <a:solidFill>
                    <a:schemeClr val="bg1"/>
                  </a:solidFill>
                  <a:latin typeface="Calibri" panose="020F0502020204030204" pitchFamily="34" charset="0"/>
                  <a:cs typeface="Calibri" panose="020F0502020204030204" pitchFamily="34" charset="0"/>
                </a:rPr>
                <a:t>Hilfsprojekte </a:t>
              </a:r>
            </a:p>
            <a:p>
              <a:pPr algn="ctr"/>
              <a:r>
                <a:rPr lang="de-DE" sz="1200" dirty="0">
                  <a:solidFill>
                    <a:schemeClr val="bg1"/>
                  </a:solidFill>
                </a:rPr>
                <a:t>	</a:t>
              </a:r>
            </a:p>
          </p:txBody>
        </p:sp>
      </p:grpSp>
      <p:grpSp>
        <p:nvGrpSpPr>
          <p:cNvPr id="75" name="Group 74"/>
          <p:cNvGrpSpPr/>
          <p:nvPr/>
        </p:nvGrpSpPr>
        <p:grpSpPr>
          <a:xfrm>
            <a:off x="6870358" y="4110807"/>
            <a:ext cx="1539796" cy="2792408"/>
            <a:chOff x="5471252" y="3446373"/>
            <a:chExt cx="1539796" cy="2792408"/>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1015663"/>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Beauftragte/r für Mitgliedschaft</a:t>
              </a:r>
            </a:p>
            <a:p>
              <a:pPr algn="ctr"/>
              <a:endParaRPr lang="de-DE" sz="1200"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Calibri" panose="020F0502020204030204" pitchFamily="34" charset="0"/>
                <a:ea typeface="Arial" charset="0"/>
                <a:cs typeface="Calibri" panose="020F0502020204030204" pitchFamily="34" charset="0"/>
              </a:rPr>
              <a:t>Feiern Sie den Erfolg Ihrer Clubs und würdigen Sie die Leistungen von Clubs und Mitgliedern</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de-DE">
                <a:latin typeface="Calibri" panose="020F0502020204030204" pitchFamily="34" charset="0"/>
                <a:cs typeface="Calibri" panose="020F0502020204030204" pitchFamily="34" charset="0"/>
              </a:rPr>
              <a:t>Auszeichnungen</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419598" y="307003"/>
            <a:ext cx="6915053"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dirty="0">
                <a:solidFill>
                  <a:srgbClr val="082E87"/>
                </a:solidFill>
                <a:latin typeface="Calibri" panose="020F0502020204030204" pitchFamily="34" charset="0"/>
                <a:ea typeface="Arial" charset="0"/>
                <a:cs typeface="Calibri" panose="020F0502020204030204" pitchFamily="34" charset="0"/>
              </a:rPr>
              <a:t>Auszeichnungen und Anerkennung</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170646"/>
          </a:xfrm>
          <a:prstGeom prst="rect">
            <a:avLst/>
          </a:prstGeom>
          <a:noFill/>
        </p:spPr>
        <p:txBody>
          <a:bodyPr wrap="square" rtlCol="0">
            <a:spAutoFit/>
          </a:bodyPr>
          <a:lstStyle/>
          <a:p>
            <a:pPr marL="457200" indent="-457200">
              <a:buFont typeface="Arial" panose="020B0604020202020204" pitchFamily="34" charset="0"/>
              <a:buChar char="•"/>
            </a:pPr>
            <a:r>
              <a:rPr lang="de-DE" sz="2400" dirty="0">
                <a:solidFill>
                  <a:schemeClr val="accent6"/>
                </a:solidFill>
                <a:latin typeface="Calibri" panose="020F0502020204030204" pitchFamily="34" charset="0"/>
                <a:cs typeface="Calibri" panose="020F0502020204030204" pitchFamily="34" charset="0"/>
              </a:rPr>
              <a:t>Prüfen Sie die Kriterien für</a:t>
            </a:r>
          </a:p>
          <a:p>
            <a:pPr marL="739775" indent="234950">
              <a:buFont typeface="Wingdings" panose="05000000000000000000" pitchFamily="2" charset="2"/>
              <a:buChar char="Ø"/>
            </a:pPr>
            <a:r>
              <a:rPr lang="de-DE" sz="2400" dirty="0">
                <a:solidFill>
                  <a:schemeClr val="accent6"/>
                </a:solidFill>
                <a:latin typeface="Calibri" panose="020F0502020204030204" pitchFamily="34" charset="0"/>
                <a:cs typeface="Calibri" panose="020F0502020204030204" pitchFamily="34" charset="0"/>
              </a:rPr>
              <a:t> Die ersten 90 Tage</a:t>
            </a:r>
          </a:p>
          <a:p>
            <a:pPr marL="739775" indent="234950">
              <a:buFont typeface="Wingdings" panose="05000000000000000000" pitchFamily="2" charset="2"/>
              <a:buChar char="Ø"/>
            </a:pPr>
            <a:r>
              <a:rPr lang="de-DE" sz="2400" dirty="0">
                <a:solidFill>
                  <a:schemeClr val="accent6"/>
                </a:solidFill>
                <a:latin typeface="Calibri" panose="020F0502020204030204" pitchFamily="34" charset="0"/>
                <a:cs typeface="Calibri" panose="020F0502020204030204" pitchFamily="34" charset="0"/>
              </a:rPr>
              <a:t>Während des Jahres</a:t>
            </a:r>
          </a:p>
          <a:p>
            <a:pPr marL="739775" indent="234950">
              <a:buFont typeface="Wingdings" panose="05000000000000000000" pitchFamily="2" charset="2"/>
              <a:buChar char="Ø"/>
            </a:pPr>
            <a:r>
              <a:rPr lang="de-DE" sz="2400" dirty="0">
                <a:solidFill>
                  <a:schemeClr val="accent6"/>
                </a:solidFill>
                <a:latin typeface="Calibri" panose="020F0502020204030204" pitchFamily="34" charset="0"/>
                <a:cs typeface="Calibri" panose="020F0502020204030204" pitchFamily="34" charset="0"/>
              </a:rPr>
              <a:t>Vor Jahresende</a:t>
            </a:r>
          </a:p>
          <a:p>
            <a:pPr marL="739775" indent="234950">
              <a:buFont typeface="Wingdings" panose="05000000000000000000" pitchFamily="2" charset="2"/>
              <a:buChar char="Ø"/>
            </a:pPr>
            <a:r>
              <a:rPr lang="de-DE" sz="2400" dirty="0">
                <a:solidFill>
                  <a:schemeClr val="accent6"/>
                </a:solidFill>
                <a:latin typeface="Calibri" panose="020F0502020204030204" pitchFamily="34" charset="0"/>
                <a:cs typeface="Calibri" panose="020F0502020204030204" pitchFamily="34" charset="0"/>
              </a:rPr>
              <a:t>Am Jahresende</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de-DE" sz="2400" dirty="0">
                <a:solidFill>
                  <a:schemeClr val="accent6"/>
                </a:solidFill>
                <a:latin typeface="Calibri" panose="020F0502020204030204" pitchFamily="34" charset="0"/>
                <a:cs typeface="Calibri" panose="020F0502020204030204" pitchFamily="34" charset="0"/>
              </a:rPr>
              <a:t>Den Antrag ausfüllen</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de-DE" sz="2400" dirty="0">
                <a:solidFill>
                  <a:schemeClr val="accent6"/>
                </a:solidFill>
                <a:latin typeface="Calibri" panose="020F0502020204030204" pitchFamily="34" charset="0"/>
                <a:cs typeface="Calibri" panose="020F0502020204030204" pitchFamily="34" charset="0"/>
              </a:rPr>
              <a:t>Einsendeschluss ist der 31. August</a:t>
            </a:r>
          </a:p>
          <a:p>
            <a:endParaRPr lang="en-US" sz="2400" dirty="0">
              <a:solidFill>
                <a:schemeClr val="accent6"/>
              </a:solidFill>
              <a:latin typeface="Calibri" panose="020F0502020204030204" pitchFamily="34" charset="0"/>
              <a:cs typeface="Calibri" panose="020F0502020204030204" pitchFamily="34" charset="0"/>
            </a:endParaRPr>
          </a:p>
          <a:p>
            <a:r>
              <a:rPr lang="de-DE" sz="2400" i="1" dirty="0">
                <a:solidFill>
                  <a:schemeClr val="accent6"/>
                </a:solidFill>
                <a:latin typeface="Calibri" panose="020F0502020204030204" pitchFamily="34" charset="0"/>
                <a:cs typeface="Calibri" panose="020F0502020204030204" pitchFamily="34" charset="0"/>
              </a:rPr>
              <a:t>Bewerbungen finden Sie auf der Zone- und</a:t>
            </a:r>
          </a:p>
          <a:p>
            <a:r>
              <a:rPr lang="de-DE" sz="2400" i="1" dirty="0">
                <a:solidFill>
                  <a:schemeClr val="accent6"/>
                </a:solidFill>
                <a:latin typeface="Calibri" panose="020F0502020204030204" pitchFamily="34" charset="0"/>
                <a:cs typeface="Calibri" panose="020F0502020204030204" pitchFamily="34" charset="0"/>
              </a:rPr>
              <a:t>Region-Landing Page </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2" name="Picture 1" descr="A qr code on a white background&#10;&#10;Description automatically generated">
            <a:extLst>
              <a:ext uri="{FF2B5EF4-FFF2-40B4-BE49-F238E27FC236}">
                <a16:creationId xmlns:a16="http://schemas.microsoft.com/office/drawing/2014/main" id="{A2431A28-30A2-C821-E9F2-5169BE05F437}"/>
              </a:ext>
            </a:extLst>
          </p:cNvPr>
          <p:cNvPicPr>
            <a:picLocks noChangeAspect="1"/>
          </p:cNvPicPr>
          <p:nvPr/>
        </p:nvPicPr>
        <p:blipFill>
          <a:blip r:embed="rId5"/>
          <a:stretch>
            <a:fillRect/>
          </a:stretch>
        </p:blipFill>
        <p:spPr>
          <a:xfrm>
            <a:off x="9906000" y="4724400"/>
            <a:ext cx="2108610" cy="2065097"/>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de-DE" sz="3600">
                <a:solidFill>
                  <a:schemeClr val="bg1"/>
                </a:solidFill>
                <a:latin typeface="Calibri" panose="020F0502020204030204" pitchFamily="34" charset="0"/>
                <a:cs typeface="Calibri" panose="020F0502020204030204" pitchFamily="34" charset="0"/>
              </a:rPr>
              <a:t>LCI-Kontaktdaten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381000" y="1958135"/>
            <a:ext cx="11506200" cy="228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de-DE" sz="2400" dirty="0">
                <a:solidFill>
                  <a:srgbClr val="FFFFFF"/>
                </a:solidFill>
                <a:latin typeface="Calibri" panose="020F0502020204030204" pitchFamily="34" charset="0"/>
                <a:ea typeface="HelveticaNeueLT Std Lt"/>
                <a:cs typeface="Calibri" panose="020F0502020204030204" pitchFamily="34" charset="0"/>
                <a:sym typeface="HelveticaNeueLT Std Lt"/>
              </a:rPr>
              <a:t>Telefon: </a:t>
            </a:r>
            <a:r>
              <a:rPr lang="de-DE" sz="2400" dirty="0">
                <a:solidFill>
                  <a:schemeClr val="bg1"/>
                </a:solidFill>
                <a:latin typeface="Calibri" panose="020F0502020204030204" pitchFamily="34" charset="0"/>
                <a:ea typeface="HelveticaNeueLT Std Lt"/>
                <a:cs typeface="Calibri" panose="020F0502020204030204" pitchFamily="34" charset="0"/>
                <a:sym typeface="HelveticaNeueLT Std Lt"/>
              </a:rPr>
              <a:t>+1 630-468-6711</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de-DE" sz="2400" dirty="0">
                <a:solidFill>
                  <a:srgbClr val="FFFFFF"/>
                </a:solidFill>
                <a:latin typeface="Calibri" panose="020F0502020204030204" pitchFamily="34" charset="0"/>
                <a:ea typeface="Arial"/>
                <a:cs typeface="Calibri" panose="020F0502020204030204" pitchFamily="34" charset="0"/>
                <a:sym typeface="HelveticaNeueLT Std Lt"/>
              </a:rPr>
              <a:t>E-Mail: </a:t>
            </a:r>
            <a:r>
              <a:rPr lang="de-DE"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de-DE"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de-DE" sz="2400" dirty="0" err="1">
                <a:solidFill>
                  <a:srgbClr val="FFFFFF"/>
                </a:solidFill>
                <a:latin typeface="Calibri" panose="020F0502020204030204" pitchFamily="34" charset="0"/>
                <a:ea typeface="Arial"/>
                <a:cs typeface="Calibri" panose="020F0502020204030204" pitchFamily="34" charset="0"/>
                <a:sym typeface="HelveticaNeueLT Std Lt"/>
              </a:rPr>
              <a:t>Webeite</a:t>
            </a:r>
            <a:r>
              <a:rPr lang="de-DE" sz="2400" dirty="0">
                <a:solidFill>
                  <a:srgbClr val="FFFFFF"/>
                </a:solidFill>
                <a:latin typeface="Calibri" panose="020F0502020204030204" pitchFamily="34" charset="0"/>
                <a:ea typeface="Arial"/>
                <a:cs typeface="Calibri" panose="020F0502020204030204" pitchFamily="34" charset="0"/>
                <a:sym typeface="HelveticaNeueLT Std Lt"/>
              </a:rPr>
              <a:t>: </a:t>
            </a:r>
            <a:r>
              <a:rPr lang="de-DE"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https://www.lionsclubs.org/de/resources-for-members/resource-center/zone-region-chairpersons</a:t>
            </a:r>
            <a:r>
              <a:rPr lang="de-DE"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pic>
        <p:nvPicPr>
          <p:cNvPr id="3" name="Picture 2" descr="A qr code on a white background&#10;&#10;Description automatically generated">
            <a:extLst>
              <a:ext uri="{FF2B5EF4-FFF2-40B4-BE49-F238E27FC236}">
                <a16:creationId xmlns:a16="http://schemas.microsoft.com/office/drawing/2014/main" id="{A3730A82-6B3E-A0EF-A172-95908D976FE7}"/>
              </a:ext>
            </a:extLst>
          </p:cNvPr>
          <p:cNvPicPr>
            <a:picLocks noChangeAspect="1"/>
          </p:cNvPicPr>
          <p:nvPr/>
        </p:nvPicPr>
        <p:blipFill>
          <a:blip r:embed="rId6"/>
          <a:stretch>
            <a:fillRect/>
          </a:stretch>
        </p:blipFill>
        <p:spPr>
          <a:xfrm>
            <a:off x="9723119" y="4455900"/>
            <a:ext cx="2164081" cy="2183026"/>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de-DE">
                <a:latin typeface="Helvetica Neue"/>
              </a:rPr>
              <a:t>Vielen Dank!</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de-DE" sz="3200">
                <a:solidFill>
                  <a:schemeClr val="bg1"/>
                </a:solidFill>
                <a:latin typeface="Calibri" panose="020F0502020204030204" pitchFamily="34" charset="0"/>
                <a:cs typeface="Calibri" panose="020F0502020204030204" pitchFamily="34" charset="0"/>
              </a:rPr>
              <a:t>Sie arbeiten eng mit dem Distrikt-Governor zusammen</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477000" y="1772807"/>
            <a:ext cx="4876800"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chemeClr val="accent1"/>
                </a:solidFill>
                <a:latin typeface="Calibri" panose="020F0502020204030204" pitchFamily="34" charset="0"/>
                <a:cs typeface="Calibri" panose="020F0502020204030204" pitchFamily="34" charset="0"/>
              </a:rPr>
              <a:t>Und dem Global Action Team</a:t>
            </a: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Distrikt-Governor</a:t>
              </a:r>
            </a:p>
          </p:txBody>
        </p:sp>
      </p:grpSp>
      <p:grpSp>
        <p:nvGrpSpPr>
          <p:cNvPr id="52" name="Group 51"/>
          <p:cNvGrpSpPr/>
          <p:nvPr/>
        </p:nvGrpSpPr>
        <p:grpSpPr>
          <a:xfrm>
            <a:off x="300820" y="2239317"/>
            <a:ext cx="1705388" cy="2717920"/>
            <a:chOff x="2917901" y="2250718"/>
            <a:chExt cx="1705388" cy="2717920"/>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338554"/>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Zone Chairperson</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645637" y="2440015"/>
            <a:ext cx="5793763" cy="2981769"/>
            <a:chOff x="6000156" y="2561668"/>
            <a:chExt cx="5793763" cy="2981769"/>
          </a:xfrm>
        </p:grpSpPr>
        <p:grpSp>
          <p:nvGrpSpPr>
            <p:cNvPr id="55" name="Group 54"/>
            <p:cNvGrpSpPr/>
            <p:nvPr/>
          </p:nvGrpSpPr>
          <p:grpSpPr>
            <a:xfrm>
              <a:off x="9737565" y="2566211"/>
              <a:ext cx="2056354" cy="2928177"/>
              <a:chOff x="850412" y="2138143"/>
              <a:chExt cx="2056354" cy="2928177"/>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850412" y="4481545"/>
                <a:ext cx="2056354"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Distriktkoordinator/in für Hilfsprojekte</a:t>
                </a:r>
              </a:p>
            </p:txBody>
          </p:sp>
        </p:grpSp>
        <p:grpSp>
          <p:nvGrpSpPr>
            <p:cNvPr id="58" name="Group 57"/>
            <p:cNvGrpSpPr/>
            <p:nvPr/>
          </p:nvGrpSpPr>
          <p:grpSpPr>
            <a:xfrm>
              <a:off x="6000156" y="2561668"/>
              <a:ext cx="2496002" cy="2981769"/>
              <a:chOff x="801458" y="2066731"/>
              <a:chExt cx="2496002" cy="2981769"/>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801458" y="4463725"/>
                <a:ext cx="2496002"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Distriktkoordinator/in</a:t>
                </a:r>
              </a:p>
              <a:p>
                <a:pPr algn="ctr"/>
                <a:r>
                  <a:rPr lang="de-DE" sz="1600" dirty="0">
                    <a:solidFill>
                      <a:schemeClr val="bg1"/>
                    </a:solidFill>
                    <a:latin typeface="Calibri" panose="020F0502020204030204" pitchFamily="34" charset="0"/>
                    <a:cs typeface="Calibri" panose="020F0502020204030204" pitchFamily="34" charset="0"/>
                  </a:rPr>
                  <a:t> für Mitgliedschaft</a:t>
                </a:r>
              </a:p>
            </p:txBody>
          </p:sp>
        </p:grpSp>
        <p:grpSp>
          <p:nvGrpSpPr>
            <p:cNvPr id="67" name="Group 66"/>
            <p:cNvGrpSpPr/>
            <p:nvPr/>
          </p:nvGrpSpPr>
          <p:grpSpPr>
            <a:xfrm>
              <a:off x="7754703" y="2561668"/>
              <a:ext cx="2148133" cy="2446370"/>
              <a:chOff x="1239776" y="2598716"/>
              <a:chExt cx="2148133" cy="2446370"/>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239776" y="4453867"/>
                <a:ext cx="2148133" cy="591219"/>
              </a:xfrm>
              <a:prstGeom prst="rect">
                <a:avLst/>
              </a:prstGeom>
              <a:noFill/>
            </p:spPr>
            <p:txBody>
              <a:bodyPr wrap="square" rtlCol="0">
                <a:spAutoFit/>
              </a:bodyPr>
              <a:lstStyle/>
              <a:p>
                <a:pPr algn="ctr"/>
                <a:r>
                  <a:rPr lang="de-DE" sz="1600">
                    <a:solidFill>
                      <a:schemeClr val="bg1"/>
                    </a:solidFill>
                    <a:latin typeface="Calibri" panose="020F0502020204030204" pitchFamily="34" charset="0"/>
                    <a:cs typeface="Calibri" panose="020F0502020204030204" pitchFamily="34" charset="0"/>
                  </a:rPr>
                  <a:t>Distriktkoordinator/in für Führungskräfte</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067489" y="4372462"/>
            <a:ext cx="2056354"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Distriktkoordinator/in für Clubaufbau</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bg1"/>
                </a:solidFill>
                <a:latin typeface="Calibri" panose="020F0502020204030204" pitchFamily="34" charset="0"/>
                <a:cs typeface="Calibri" panose="020F0502020204030204" pitchFamily="34" charset="0"/>
              </a:rPr>
              <a:t>Sie sorgen für eine zweiseitige Kommunikation</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2989938" cy="400110"/>
          </a:xfrm>
          <a:prstGeom prst="rect">
            <a:avLst/>
          </a:prstGeom>
          <a:noFill/>
        </p:spPr>
        <p:txBody>
          <a:bodyPr wrap="square" rtlCol="0">
            <a:spAutoFit/>
          </a:bodyPr>
          <a:lstStyle/>
          <a:p>
            <a:r>
              <a:rPr lang="de-DE" i="1">
                <a:solidFill>
                  <a:schemeClr val="accent1"/>
                </a:solidFill>
                <a:latin typeface="Calibri" panose="020F0502020204030204" pitchFamily="34" charset="0"/>
                <a:cs typeface="Calibri" panose="020F0502020204030204" pitchFamily="34" charset="0"/>
              </a:rPr>
              <a:t>Global Action Team auf Distriktebene</a:t>
            </a:r>
          </a:p>
        </p:txBody>
      </p:sp>
      <p:sp>
        <p:nvSpPr>
          <p:cNvPr id="18" name="Rectangle 17"/>
          <p:cNvSpPr/>
          <p:nvPr/>
        </p:nvSpPr>
        <p:spPr>
          <a:xfrm>
            <a:off x="7691083" y="1045644"/>
            <a:ext cx="4119917" cy="369332"/>
          </a:xfrm>
          <a:prstGeom prst="rect">
            <a:avLst/>
          </a:prstGeom>
        </p:spPr>
        <p:txBody>
          <a:bodyPr wrap="square">
            <a:spAutoFit/>
          </a:bodyPr>
          <a:lstStyle/>
          <a:p>
            <a:r>
              <a:rPr lang="de-DE" i="1">
                <a:solidFill>
                  <a:schemeClr val="accent1"/>
                </a:solidFill>
                <a:latin typeface="Calibri" panose="020F0502020204030204" pitchFamily="34" charset="0"/>
                <a:cs typeface="Calibri" panose="020F0502020204030204" pitchFamily="34" charset="0"/>
              </a:rPr>
              <a:t>Distrikt-Governor-Beratungsausschuss</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de-DE" sz="1600">
                  <a:solidFill>
                    <a:schemeClr val="bg1"/>
                  </a:solidFill>
                  <a:latin typeface="Helvetica Neue"/>
                </a:rPr>
                <a:t>Zone Chairperson</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de-DE" sz="3600" b="1">
                <a:solidFill>
                  <a:schemeClr val="bg1"/>
                </a:solidFill>
                <a:latin typeface="Calibri" panose="020F0502020204030204" pitchFamily="34" charset="0"/>
                <a:cs typeface="Calibri" panose="020F0502020204030204" pitchFamily="34" charset="0"/>
              </a:rPr>
              <a:t>Bereiten Sie sich vor Ihrem Amtsantritt vor!</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88790" y="2286000"/>
            <a:ext cx="6469810"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de-D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Informieren Sie sich über Weiterbildungsangebote im Lions-Lernzentrum.</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de-D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Möglicherweise bietet Ihr Distrikt Schulungen an.</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de-D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Informieren Sie sich außerdem über die neuesten Club-Ressourcen. </a:t>
            </a:r>
          </a:p>
          <a:p>
            <a:pPr algn="l">
              <a:lnSpc>
                <a:spcPct val="125000"/>
              </a:lnSpc>
            </a:pP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de-DE" sz="2200" dirty="0">
                <a:solidFill>
                  <a:srgbClr val="56565A"/>
                </a:solidFill>
                <a:latin typeface="HelveticaNeueLT Std Lt" panose="020B0403020202020204" pitchFamily="34" charset="0"/>
                <a:ea typeface="Arial"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43576" y="381000"/>
            <a:ext cx="6691224" cy="1397101"/>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dirty="0">
                <a:solidFill>
                  <a:srgbClr val="082E87"/>
                </a:solidFill>
                <a:latin typeface="Calibri" panose="020F0502020204030204" pitchFamily="34" charset="0"/>
                <a:cs typeface="Calibri" panose="020F0502020204030204" pitchFamily="34" charset="0"/>
              </a:rPr>
              <a:t>Nehmen Sie an allen von Ihrem Distrikt angebotenen Schulungen für Zone und Region Chairpersons teil.</a:t>
            </a:r>
          </a:p>
        </p:txBody>
      </p:sp>
      <p:sp>
        <p:nvSpPr>
          <p:cNvPr id="8" name="Rectangle 7"/>
          <p:cNvSpPr/>
          <p:nvPr/>
        </p:nvSpPr>
        <p:spPr>
          <a:xfrm>
            <a:off x="5188790" y="18913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47445</TotalTime>
  <Words>6135</Words>
  <Application>Microsoft Office PowerPoint</Application>
  <PresentationFormat>Widescreen</PresentationFormat>
  <Paragraphs>1024</Paragraphs>
  <Slides>54</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54</vt:i4>
      </vt:variant>
    </vt:vector>
  </HeadingPairs>
  <TitlesOfParts>
    <vt:vector size="72" baseType="lpstr">
      <vt:lpstr>Adobe Devanagari</vt: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Sie arbeiten eng mit diesen Clubamtsträgern zusammen</vt:lpstr>
      <vt:lpstr>Sie arbeiten eng mit dem Distrikt-Governor zusammen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Auf Führungsaufgaben und erfolgreiches Wirken vorbereiten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Ihr drittes Treffen — Führungspersönlichkeiten im Mittelpunkt!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1601</cp:revision>
  <cp:lastPrinted>2019-06-12T14:00:21Z</cp:lastPrinted>
  <dcterms:created xsi:type="dcterms:W3CDTF">2016-11-15T15:12:50Z</dcterms:created>
  <dcterms:modified xsi:type="dcterms:W3CDTF">2023-09-22T15:58:30Z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