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63"/>
  </p:notesMasterIdLst>
  <p:handoutMasterIdLst>
    <p:handoutMasterId r:id="rId64"/>
  </p:handoutMasterIdLst>
  <p:sldIdLst>
    <p:sldId id="957" r:id="rId9"/>
    <p:sldId id="954" r:id="rId10"/>
    <p:sldId id="1043" r:id="rId11"/>
    <p:sldId id="955" r:id="rId12"/>
    <p:sldId id="963" r:id="rId13"/>
    <p:sldId id="966" r:id="rId14"/>
    <p:sldId id="958" r:id="rId15"/>
    <p:sldId id="1000" r:id="rId16"/>
    <p:sldId id="1024" r:id="rId17"/>
    <p:sldId id="1046" r:id="rId18"/>
    <p:sldId id="1037" r:id="rId19"/>
    <p:sldId id="1039" r:id="rId20"/>
    <p:sldId id="1007" r:id="rId21"/>
    <p:sldId id="968" r:id="rId22"/>
    <p:sldId id="970" r:id="rId23"/>
    <p:sldId id="996" r:id="rId24"/>
    <p:sldId id="1253" r:id="rId25"/>
    <p:sldId id="1045" r:id="rId26"/>
    <p:sldId id="535" r:id="rId27"/>
    <p:sldId id="1250" r:id="rId28"/>
    <p:sldId id="1028" r:id="rId29"/>
    <p:sldId id="995" r:id="rId30"/>
    <p:sldId id="1011" r:id="rId31"/>
    <p:sldId id="961" r:id="rId32"/>
    <p:sldId id="1017" r:id="rId33"/>
    <p:sldId id="1038" r:id="rId34"/>
    <p:sldId id="972" r:id="rId35"/>
    <p:sldId id="959" r:id="rId36"/>
    <p:sldId id="1004" r:id="rId37"/>
    <p:sldId id="974" r:id="rId38"/>
    <p:sldId id="1001" r:id="rId39"/>
    <p:sldId id="988" r:id="rId40"/>
    <p:sldId id="990" r:id="rId41"/>
    <p:sldId id="976" r:id="rId42"/>
    <p:sldId id="1014" r:id="rId43"/>
    <p:sldId id="978" r:id="rId44"/>
    <p:sldId id="979" r:id="rId45"/>
    <p:sldId id="1015" r:id="rId46"/>
    <p:sldId id="987" r:id="rId47"/>
    <p:sldId id="1016" r:id="rId48"/>
    <p:sldId id="956" r:id="rId49"/>
    <p:sldId id="1252" r:id="rId50"/>
    <p:sldId id="1251" r:id="rId51"/>
    <p:sldId id="1248" r:id="rId52"/>
    <p:sldId id="1035" r:id="rId53"/>
    <p:sldId id="1245" r:id="rId54"/>
    <p:sldId id="1042" r:id="rId55"/>
    <p:sldId id="1012" r:id="rId56"/>
    <p:sldId id="1020" r:id="rId57"/>
    <p:sldId id="1041" r:id="rId58"/>
    <p:sldId id="1247" r:id="rId59"/>
    <p:sldId id="1023" r:id="rId60"/>
    <p:sldId id="545" r:id="rId61"/>
    <p:sldId id="1044" r:id="rId62"/>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Laube, Ann" initials="LA" lastIdx="1" clrIdx="81">
    <p:extLst>
      <p:ext uri="{19B8F6BF-5375-455C-9EA6-DF929625EA0E}">
        <p15:presenceInfo xmlns:p15="http://schemas.microsoft.com/office/powerpoint/2012/main" userId="S-1-5-21-1659004503-1409082233-839522115-4154"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33F"/>
    <a:srgbClr val="F0C300"/>
    <a:srgbClr val="56565A"/>
    <a:srgbClr val="732E81"/>
    <a:srgbClr val="457DC8"/>
    <a:srgbClr val="082E87"/>
    <a:srgbClr val="0A5496"/>
    <a:srgbClr val="00A869"/>
    <a:srgbClr val="F7663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87309" autoAdjust="0"/>
  </p:normalViewPr>
  <p:slideViewPr>
    <p:cSldViewPr showGuides="1">
      <p:cViewPr varScale="1">
        <p:scale>
          <a:sx n="99" d="100"/>
          <a:sy n="99" d="100"/>
        </p:scale>
        <p:origin x="1098" y="72"/>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4320"/>
    </p:cViewPr>
  </p:outlineViewPr>
  <p:notesTextViewPr>
    <p:cViewPr>
      <p:scale>
        <a:sx n="150" d="100"/>
        <a:sy n="150" d="100"/>
      </p:scale>
      <p:origin x="0" y="0"/>
    </p:cViewPr>
  </p:notesTextViewPr>
  <p:sorterViewPr>
    <p:cViewPr>
      <p:scale>
        <a:sx n="120" d="100"/>
        <a:sy n="120" d="100"/>
      </p:scale>
      <p:origin x="0" y="-3228"/>
    </p:cViewPr>
  </p:sorterViewPr>
  <p:notesViewPr>
    <p:cSldViewPr showGuides="1">
      <p:cViewPr varScale="1">
        <p:scale>
          <a:sx n="84" d="100"/>
          <a:sy n="84" d="100"/>
        </p:scale>
        <p:origin x="2820"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4"/>
            <a:ext cx="3038475" cy="465621"/>
          </a:xfrm>
          <a:prstGeom prst="rect">
            <a:avLst/>
          </a:prstGeom>
        </p:spPr>
        <p:txBody>
          <a:bodyPr vert="horz" lIns="91840" tIns="45920" rIns="91840" bIns="45920"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5" y="8829185"/>
            <a:ext cx="3038475" cy="465621"/>
          </a:xfrm>
          <a:prstGeom prst="rect">
            <a:avLst/>
          </a:prstGeom>
        </p:spPr>
        <p:txBody>
          <a:bodyPr vert="horz" lIns="91840" tIns="45920" rIns="91840" bIns="45920"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0341" y="8829185"/>
            <a:ext cx="3038475" cy="465621"/>
          </a:xfrm>
          <a:prstGeom prst="rect">
            <a:avLst/>
          </a:prstGeom>
        </p:spPr>
        <p:txBody>
          <a:bodyPr vert="horz" wrap="square" lIns="91840" tIns="45920" rIns="91840" bIns="4592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
        <p:nvSpPr>
          <p:cNvPr id="3" name="Date Placeholder 2"/>
          <p:cNvSpPr>
            <a:spLocks noGrp="1"/>
          </p:cNvSpPr>
          <p:nvPr>
            <p:ph type="dt" sz="quarter" idx="1"/>
          </p:nvPr>
        </p:nvSpPr>
        <p:spPr>
          <a:xfrm>
            <a:off x="3970885" y="0"/>
            <a:ext cx="3038319" cy="465242"/>
          </a:xfrm>
          <a:prstGeom prst="rect">
            <a:avLst/>
          </a:prstGeom>
        </p:spPr>
        <p:txBody>
          <a:bodyPr vert="horz" lIns="91440" tIns="45720" rIns="91440" bIns="45720" rtlCol="0"/>
          <a:lstStyle>
            <a:lvl1pPr algn="r">
              <a:defRPr sz="1200"/>
            </a:lvl1pPr>
          </a:lstStyle>
          <a:p>
            <a:fld id="{105457FD-C346-4862-9B20-58440274D4DF}" type="datetime1">
              <a:rPr lang="en-US" smtClean="0"/>
              <a:t>9/22/2023</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2" y="228600"/>
            <a:ext cx="2278060" cy="237025"/>
          </a:xfrm>
          <a:prstGeom prst="rect">
            <a:avLst/>
          </a:prstGeom>
        </p:spPr>
        <p:txBody>
          <a:bodyPr vert="horz" wrap="square" lIns="92852" tIns="46425" rIns="92852" bIns="46425" numCol="1" anchor="t" anchorCtr="0" compatLnSpc="1">
            <a:prstTxWarp prst="textNoShape">
              <a:avLst/>
            </a:prstTxWarp>
          </a:bodyPr>
          <a:lstStyle>
            <a:lvl1pPr algn="r">
              <a:defRPr sz="1300" smtClean="0">
                <a:latin typeface="Calibri" pitchFamily="34" charset="0"/>
              </a:defRPr>
            </a:lvl1pPr>
          </a:lstStyle>
          <a:p>
            <a:pPr>
              <a:defRPr/>
            </a:pPr>
            <a:fld id="{CAFD0B60-6681-4A01-8781-7D77F9AE44FA}" type="datetime1">
              <a:rPr lang="en-US" smtClean="0"/>
              <a:t>9/22/2023</a:t>
            </a:fld>
            <a:endParaRPr lang="en-US" dirty="0"/>
          </a:p>
        </p:txBody>
      </p:sp>
      <p:sp>
        <p:nvSpPr>
          <p:cNvPr id="4" name="Slide Image Placeholder 3"/>
          <p:cNvSpPr>
            <a:spLocks noGrp="1" noRot="1" noChangeAspect="1"/>
          </p:cNvSpPr>
          <p:nvPr>
            <p:ph type="sldImg" idx="2"/>
          </p:nvPr>
        </p:nvSpPr>
        <p:spPr>
          <a:xfrm>
            <a:off x="762002" y="696038"/>
            <a:ext cx="5486400" cy="3087068"/>
          </a:xfrm>
          <a:prstGeom prst="rect">
            <a:avLst/>
          </a:prstGeom>
          <a:noFill/>
          <a:ln w="12700">
            <a:solidFill>
              <a:prstClr val="black"/>
            </a:solidFill>
          </a:ln>
        </p:spPr>
        <p:txBody>
          <a:bodyPr vert="horz" lIns="92852" tIns="46425" rIns="92852" bIns="46425" rtlCol="0" anchor="ctr"/>
          <a:lstStyle/>
          <a:p>
            <a:pPr lvl="0"/>
            <a:endParaRPr lang="en-US" noProof="0" dirty="0"/>
          </a:p>
        </p:txBody>
      </p:sp>
      <p:sp>
        <p:nvSpPr>
          <p:cNvPr id="7" name="Slide Number Placeholder 6"/>
          <p:cNvSpPr>
            <a:spLocks noGrp="1"/>
          </p:cNvSpPr>
          <p:nvPr>
            <p:ph type="sldNum" sz="quarter" idx="5"/>
          </p:nvPr>
        </p:nvSpPr>
        <p:spPr>
          <a:xfrm>
            <a:off x="5784852" y="8829185"/>
            <a:ext cx="523875" cy="314236"/>
          </a:xfrm>
          <a:prstGeom prst="rect">
            <a:avLst/>
          </a:prstGeom>
        </p:spPr>
        <p:txBody>
          <a:bodyPr vert="horz" wrap="square" lIns="92852" tIns="46425" rIns="92852" bIns="46425" numCol="1" anchor="b" anchorCtr="0" compatLnSpc="1">
            <a:prstTxWarp prst="textNoShape">
              <a:avLst/>
            </a:prstTxWarp>
          </a:bodyPr>
          <a:lstStyle>
            <a:lvl1pPr algn="ctr">
              <a:defRPr sz="1300" smtClean="0">
                <a:latin typeface="Calibri" pitchFamily="34" charset="0"/>
              </a:defRPr>
            </a:lvl1pPr>
          </a:lstStyle>
          <a:p>
            <a:pPr>
              <a:defRPr/>
            </a:pPr>
            <a:fld id="{6627F33C-24D4-41C1-BFA2-68160C39F89C}" type="slidenum">
              <a:rPr lang="en-US" smtClean="0"/>
              <a:pPr>
                <a:defRPr/>
              </a:pPr>
              <a:t>‹#›</a:t>
            </a:fld>
            <a:endParaRPr lang="en-US" dirty="0"/>
          </a:p>
        </p:txBody>
      </p:sp>
      <p:sp>
        <p:nvSpPr>
          <p:cNvPr id="9" name="Notes Placeholder 8"/>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p:notesStyle>
    <a:lvl1pPr marL="0" indent="0" algn="l" rtl="0" eaLnBrk="0" fontAlgn="base" hangingPunct="0">
      <a:lnSpc>
        <a:spcPct val="150000"/>
      </a:lnSpc>
      <a:spcBef>
        <a:spcPts val="0"/>
      </a:spcBef>
      <a:spcAft>
        <a:spcPct val="0"/>
      </a:spcAft>
      <a:tabLst>
        <a:tab pos="461963" algn="l"/>
        <a:tab pos="914400" algn="l"/>
        <a:tab pos="1376363" algn="l"/>
        <a:tab pos="1828800" algn="l"/>
      </a:tabLst>
      <a:defRPr sz="1200" kern="1200">
        <a:solidFill>
          <a:schemeClr val="tx1">
            <a:lumMod val="75000"/>
          </a:schemeClr>
        </a:solidFill>
        <a:latin typeface="+mn-lt"/>
        <a:ea typeface="ヒラギノ角ゴ Pro W3" charset="0"/>
        <a:cs typeface="ヒラギノ角ゴ Pro W3" charset="0"/>
      </a:defRPr>
    </a:lvl1pPr>
    <a:lvl2pPr marL="457200" indent="-457200" algn="l" rtl="0" eaLnBrk="0" fontAlgn="base" hangingPunct="0">
      <a:lnSpc>
        <a:spcPct val="150000"/>
      </a:lnSpc>
      <a:spcBef>
        <a:spcPts val="0"/>
      </a:spcBef>
      <a:spcAft>
        <a:spcPct val="0"/>
      </a:spcAft>
      <a:defRPr sz="1200" kern="1200">
        <a:solidFill>
          <a:schemeClr val="tx1"/>
        </a:solidFill>
        <a:latin typeface="+mn-lt"/>
        <a:ea typeface="ヒラギノ角ゴ Pro W3" charset="0"/>
        <a:cs typeface="+mn-cs"/>
      </a:defRPr>
    </a:lvl2pPr>
    <a:lvl3pPr marL="457200" indent="-457200" algn="l" rtl="0" eaLnBrk="0" fontAlgn="base" hangingPunct="0">
      <a:lnSpc>
        <a:spcPct val="150000"/>
      </a:lnSpc>
      <a:spcBef>
        <a:spcPts val="0"/>
      </a:spcBef>
      <a:spcAft>
        <a:spcPct val="0"/>
      </a:spcAft>
      <a:defRPr lang="en-US" sz="1200" kern="1200" noProof="0" dirty="0">
        <a:solidFill>
          <a:schemeClr val="tx1">
            <a:lumMod val="75000"/>
          </a:schemeClr>
        </a:solidFill>
        <a:latin typeface="+mn-lt"/>
        <a:ea typeface="ヒラギノ角ゴ Pro W3" charset="0"/>
        <a:cs typeface="+mn-cs"/>
      </a:defRPr>
    </a:lvl3pPr>
    <a:lvl4pPr marL="457200" indent="-457200" algn="l" rtl="0" eaLnBrk="0" fontAlgn="base" hangingPunct="0">
      <a:lnSpc>
        <a:spcPct val="150000"/>
      </a:lnSpc>
      <a:spcBef>
        <a:spcPct val="30000"/>
      </a:spcBef>
      <a:spcAft>
        <a:spcPct val="0"/>
      </a:spcAft>
      <a:defRPr sz="1200" kern="1200">
        <a:solidFill>
          <a:schemeClr val="tx1"/>
        </a:solidFill>
        <a:latin typeface="+mn-lt"/>
        <a:ea typeface="ヒラギノ角ゴ Pro W3" charset="0"/>
        <a:cs typeface="+mn-cs"/>
      </a:defRPr>
    </a:lvl4pPr>
    <a:lvl5pPr marL="457200" indent="-457200" algn="l" rtl="0" eaLnBrk="0" fontAlgn="base" hangingPunct="0">
      <a:lnSpc>
        <a:spcPct val="150000"/>
      </a:lnSpc>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r>
              <a:rPr lang="fi-FI" dirty="0"/>
              <a:t>Tutustumme lohkon puheenjohtajan rooliin</a:t>
            </a:r>
            <a:r>
              <a:rPr lang="fi-FI" dirty="0">
                <a:latin typeface="Helvetica Neue"/>
              </a:rPr>
              <a:t>.</a:t>
            </a:r>
          </a:p>
          <a:p>
            <a:pPr defTabSz="424723">
              <a:lnSpc>
                <a:spcPct val="150000"/>
              </a:lnSpc>
            </a:pPr>
            <a:endParaRPr lang="en-US" dirty="0"/>
          </a:p>
          <a:p>
            <a:pPr defTabSz="424723">
              <a:lnSpc>
                <a:spcPct val="150000"/>
              </a:lnSpc>
            </a:pPr>
            <a:r>
              <a:rPr lang="fi-FI" dirty="0"/>
              <a:t>Huolimatta siitä, miten monella teistä on kokemusta palvelemisesta lohkon puheenjohtajana tai miten moni teistä palvelee tulevaisuudessa tässä roolissa, toivomme vilpittömästi, että voimme käyttää täysin tämän tilaisuuden kertoa ideoita ja käytännön keinoja lohkon puheenjohtajana menestymiseen. </a:t>
            </a:r>
          </a:p>
          <a:p>
            <a:pPr defTabSz="424723">
              <a:lnSpc>
                <a:spcPct val="150000"/>
              </a:lnSpc>
            </a:pPr>
            <a:endParaRPr lang="en-US" dirty="0"/>
          </a:p>
          <a:p>
            <a:pPr defTabSz="424723">
              <a:lnSpc>
                <a:spcPct val="150000"/>
              </a:lnSpc>
            </a:pPr>
            <a:r>
              <a:rPr lang="fi-FI" dirty="0"/>
              <a:t>Puhumme nyt lohkon puheenjohtajan ja klubeille annettavan tuen tärkeydestä.</a:t>
            </a:r>
          </a:p>
          <a:p>
            <a:endParaRPr lang="en-US" dirty="0"/>
          </a:p>
        </p:txBody>
      </p:sp>
      <p:sp>
        <p:nvSpPr>
          <p:cNvPr id="4" name="Date Placeholder 3"/>
          <p:cNvSpPr>
            <a:spLocks noGrp="1"/>
          </p:cNvSpPr>
          <p:nvPr>
            <p:ph type="dt" idx="10"/>
          </p:nvPr>
        </p:nvSpPr>
        <p:spPr/>
        <p:txBody>
          <a:bodyPr/>
          <a:lstStyle/>
          <a:p>
            <a:pPr>
              <a:defRPr/>
            </a:pPr>
            <a:fld id="{CF927901-0519-4644-9D60-20D66511D2A4}"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a:t>
            </a:fld>
            <a:endParaRPr lang="en-US" dirty="0"/>
          </a:p>
        </p:txBody>
      </p:sp>
    </p:spTree>
    <p:extLst>
      <p:ext uri="{BB962C8B-B14F-4D97-AF65-F5344CB8AC3E}">
        <p14:creationId xmlns:p14="http://schemas.microsoft.com/office/powerpoint/2010/main" val="2421913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xfrm>
            <a:off x="1635125" y="509588"/>
            <a:ext cx="3740150" cy="210343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a:lnSpc>
                <a:spcPct val="150000"/>
              </a:lnSpc>
              <a:buFont typeface="Arial" panose="020B0604020202020204" pitchFamily="34" charset="0"/>
              <a:buNone/>
              <a:defRPr/>
            </a:pPr>
            <a:r>
              <a:rPr lang="fi-FI" dirty="0">
                <a:latin typeface="Helvetica Neue"/>
              </a:rPr>
              <a:t>Tällä äskettäin päivitetyllä verkkosivulla on hyödyllistä aineistoa, joka auttaa lohkon puheenjohtajaksi valmistautumisessa. </a:t>
            </a:r>
          </a:p>
          <a:p>
            <a:pPr>
              <a:defRPr/>
            </a:pPr>
            <a:endParaRPr lang="en-US" dirty="0"/>
          </a:p>
        </p:txBody>
      </p:sp>
      <p:sp>
        <p:nvSpPr>
          <p:cNvPr id="4" name="Notes Placeholder 2">
            <a:extLst>
              <a:ext uri="{FF2B5EF4-FFF2-40B4-BE49-F238E27FC236}">
                <a16:creationId xmlns:a16="http://schemas.microsoft.com/office/drawing/2014/main" id="{788DE6F3-F043-4125-AB6F-83F2A3A2A397}"/>
              </a:ext>
            </a:extLst>
          </p:cNvPr>
          <p:cNvSpPr txBox="1">
            <a:spLocks/>
          </p:cNvSpPr>
          <p:nvPr/>
        </p:nvSpPr>
        <p:spPr>
          <a:xfrm>
            <a:off x="441166" y="2819257"/>
            <a:ext cx="6126480" cy="5760720"/>
          </a:xfrm>
          <a:prstGeom prst="rect">
            <a:avLst/>
          </a:prstGeom>
        </p:spPr>
        <p:txBody>
          <a:bodyPr vert="horz" lIns="93164" tIns="46582" rIns="93164" bIns="46582" rtlCol="0">
            <a:normAutofit/>
          </a:bodyPr>
          <a:lstStyle>
            <a:lvl1pPr algn="l" rtl="0" eaLnBrk="0" fontAlgn="base" hangingPunct="0">
              <a:spcBef>
                <a:spcPct val="30000"/>
              </a:spcBef>
              <a:spcAft>
                <a:spcPct val="0"/>
              </a:spcAft>
              <a:defRPr sz="1100" kern="1200">
                <a:solidFill>
                  <a:schemeClr val="tx1"/>
                </a:solidFill>
                <a:latin typeface="+mj-lt"/>
                <a:ea typeface="+mn-ea"/>
                <a:cs typeface="+mn-cs"/>
              </a:defRPr>
            </a:lvl1pPr>
            <a:lvl2pPr marL="4572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endParaRPr lang="en-US" dirty="0"/>
          </a:p>
          <a:p>
            <a:pPr>
              <a:lnSpc>
                <a:spcPct val="150000"/>
              </a:lnSpc>
            </a:pPr>
            <a:endParaRPr lang="en-US" dirty="0"/>
          </a:p>
          <a:p>
            <a:pPr>
              <a:lnSpc>
                <a:spcPct val="150000"/>
              </a:lnSpc>
            </a:pPr>
            <a:r>
              <a:rPr lang="fi-FI" dirty="0"/>
              <a:t>	</a:t>
            </a:r>
          </a:p>
          <a:p>
            <a:pPr>
              <a:lnSpc>
                <a:spcPct val="150000"/>
              </a:lnSpc>
            </a:pPr>
            <a:endParaRPr lang="en-US" dirty="0"/>
          </a:p>
          <a:p>
            <a:pPr>
              <a:lnSpc>
                <a:spcPct val="150000"/>
              </a:lnSpc>
            </a:pPr>
            <a:endParaRPr lang="en-US" dirty="0"/>
          </a:p>
          <a:p>
            <a:pPr defTabSz="881390">
              <a:lnSpc>
                <a:spcPct val="150000"/>
              </a:lnSpc>
              <a:spcBef>
                <a:spcPts val="0"/>
              </a:spcBef>
              <a:tabLst>
                <a:tab pos="445286" algn="l"/>
                <a:tab pos="881390" algn="l"/>
                <a:tab pos="1326676" algn="l"/>
                <a:tab pos="1762780" algn="l"/>
              </a:tabLst>
              <a:defRPr/>
            </a:pPr>
            <a:endParaRPr lang="en-US" dirty="0"/>
          </a:p>
        </p:txBody>
      </p:sp>
    </p:spTree>
    <p:extLst>
      <p:ext uri="{BB962C8B-B14F-4D97-AF65-F5344CB8AC3E}">
        <p14:creationId xmlns:p14="http://schemas.microsoft.com/office/powerpoint/2010/main" val="773241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95325"/>
            <a:ext cx="5486400" cy="3087688"/>
          </a:xfrm>
        </p:spPr>
      </p:sp>
      <p:sp>
        <p:nvSpPr>
          <p:cNvPr id="3" name="Notes Placeholder 2"/>
          <p:cNvSpPr>
            <a:spLocks noGrp="1"/>
          </p:cNvSpPr>
          <p:nvPr>
            <p:ph type="body" idx="1"/>
          </p:nvPr>
        </p:nvSpPr>
        <p:spPr>
          <a:xfrm>
            <a:off x="825149" y="401352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i-FI" sz="1200" dirty="0">
                <a:solidFill>
                  <a:schemeClr val="tx1"/>
                </a:solidFill>
              </a:rPr>
              <a:t>Täältä löytyvät työkalut ja resurssit</a:t>
            </a:r>
          </a:p>
          <a:p>
            <a:pPr>
              <a:lnSpc>
                <a:spcPct val="150000"/>
              </a:lnSpc>
            </a:pPr>
            <a:endParaRPr lang="en-US" baseline="0" dirty="0">
              <a:solidFill>
                <a:schemeClr val="tx1"/>
              </a:solidFill>
            </a:endParaRPr>
          </a:p>
          <a:p>
            <a:pPr>
              <a:lnSpc>
                <a:spcPct val="150000"/>
              </a:lnSpc>
            </a:pPr>
            <a:r>
              <a:rPr lang="fi-FI" dirty="0">
                <a:solidFill>
                  <a:schemeClr val="tx1"/>
                </a:solidFill>
              </a:rPr>
              <a:t>Resurssit-osiosta löydätte lohkon ja alueen puheenjohtajan päivitetyn e-Kirjan sekä linkin </a:t>
            </a:r>
            <a:r>
              <a:rPr lang="fi-FI" baseline="0" dirty="0">
                <a:solidFill>
                  <a:schemeClr val="tx1"/>
                </a:solidFill>
              </a:rPr>
              <a:t>lohkon puheenjohtajan koulutusmoduuleihin, jotka voidaan suorittaa itseopiskelun tai järjestetyn koulutuksen kautta</a:t>
            </a:r>
            <a:r>
              <a:rPr lang="fi-FI" dirty="0">
                <a:solidFill>
                  <a:schemeClr val="tx1"/>
                </a:solidFill>
              </a:rPr>
              <a:t>.</a:t>
            </a:r>
            <a:r>
              <a:rPr lang="fi-FI" baseline="0" dirty="0">
                <a:solidFill>
                  <a:schemeClr val="tx1"/>
                </a:solidFill>
              </a:rPr>
              <a:t> </a:t>
            </a:r>
          </a:p>
          <a:p>
            <a:pPr>
              <a:lnSpc>
                <a:spcPct val="150000"/>
              </a:lnSpc>
            </a:pPr>
            <a:endParaRPr lang="en-US" baseline="0" dirty="0">
              <a:solidFill>
                <a:schemeClr val="tx1"/>
              </a:solidFill>
            </a:endParaRPr>
          </a:p>
          <a:p>
            <a:pPr>
              <a:lnSpc>
                <a:spcPct val="150000"/>
              </a:lnSpc>
            </a:pPr>
            <a:r>
              <a:rPr lang="fi-FI" dirty="0">
                <a:solidFill>
                  <a:schemeClr val="tx1"/>
                </a:solidFill>
              </a:rPr>
              <a:t>Tämä</a:t>
            </a:r>
            <a:r>
              <a:rPr lang="fi-FI" baseline="0" dirty="0">
                <a:solidFill>
                  <a:schemeClr val="tx1"/>
                </a:solidFill>
              </a:rPr>
              <a:t> verkkosivu sisältää myös linkkejä usein käytettyihin lomakkeisiin ja oppaisiin, joiden avulla voidaan järjestää lohkon kokouksia ja tukea klubien hyvinvointia. </a:t>
            </a:r>
          </a:p>
          <a:p>
            <a:pPr>
              <a:lnSpc>
                <a:spcPct val="150000"/>
              </a:lnSpc>
            </a:pPr>
            <a:endParaRPr lang="en-US" baseline="0" dirty="0">
              <a:solidFill>
                <a:schemeClr val="tx1"/>
              </a:solidFill>
            </a:endParaRPr>
          </a:p>
          <a:p>
            <a:pPr>
              <a:lnSpc>
                <a:spcPct val="150000"/>
              </a:lnSpc>
            </a:pPr>
            <a:r>
              <a:rPr lang="fi-FI" dirty="0">
                <a:solidFill>
                  <a:schemeClr val="tx1"/>
                </a:solidFill>
              </a:rPr>
              <a:t>Tämän QR-koodin skannaamalla pääsette englanninkieliselle sivulle.  Siellä teidän on vaihdettava kieli.</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baseline="0" dirty="0">
              <a:solidFill>
                <a:schemeClr val="tx1"/>
              </a:solidFill>
            </a:endParaRPr>
          </a:p>
        </p:txBody>
      </p:sp>
      <p:sp>
        <p:nvSpPr>
          <p:cNvPr id="4" name="Date Placeholder 3"/>
          <p:cNvSpPr>
            <a:spLocks noGrp="1"/>
          </p:cNvSpPr>
          <p:nvPr>
            <p:ph type="dt" idx="10"/>
          </p:nvPr>
        </p:nvSpPr>
        <p:spPr/>
        <p:txBody>
          <a:bodyPr/>
          <a:lstStyle/>
          <a:p>
            <a:pPr>
              <a:defRPr/>
            </a:pPr>
            <a:fld id="{2D4A7926-C9AD-432C-86B4-616BD1DA2408}"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11</a:t>
            </a:fld>
            <a:endParaRPr lang="en-US" dirty="0"/>
          </a:p>
        </p:txBody>
      </p:sp>
    </p:spTree>
    <p:extLst>
      <p:ext uri="{BB962C8B-B14F-4D97-AF65-F5344CB8AC3E}">
        <p14:creationId xmlns:p14="http://schemas.microsoft.com/office/powerpoint/2010/main" val="1604374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85800"/>
            <a:ext cx="5486400" cy="3086100"/>
          </a:xfrm>
        </p:spPr>
      </p:sp>
      <p:sp>
        <p:nvSpPr>
          <p:cNvPr id="3" name="Notes Placeholder 2"/>
          <p:cNvSpPr>
            <a:spLocks noGrp="1"/>
          </p:cNvSpPr>
          <p:nvPr>
            <p:ph type="body" idx="1"/>
          </p:nvPr>
        </p:nvSpPr>
        <p:spPr>
          <a:xfrm>
            <a:off x="811036" y="3992075"/>
            <a:ext cx="5486400" cy="4754880"/>
          </a:xfrm>
          <a:prstGeom prst="rect">
            <a:avLst/>
          </a:prstGeom>
        </p:spPr>
        <p:txBody>
          <a:bodyPr/>
          <a:lstStyle/>
          <a:p>
            <a:pPr algn="l"/>
            <a:r>
              <a:rPr lang="fi-FI" sz="1200" dirty="0">
                <a:solidFill>
                  <a:schemeClr val="tx1"/>
                </a:solidFill>
                <a:ea typeface="Arial" charset="0"/>
                <a:cs typeface="Arial" charset="0"/>
              </a:rPr>
              <a:t>Lohkon </a:t>
            </a:r>
            <a:r>
              <a:rPr lang="fi-FI" sz="1200" baseline="0" dirty="0">
                <a:solidFill>
                  <a:schemeClr val="tx1"/>
                </a:solidFill>
                <a:ea typeface="Arial" charset="0"/>
                <a:cs typeface="Arial" charset="0"/>
              </a:rPr>
              <a:t>ja alueen puheenjohtajan e-Kirja tarjoaa vaiheittaisen tavan hoitaa vuosi onnistuneesti tässä tärkeässä tehtävässä. Opas on päivitetty äskettäin. </a:t>
            </a:r>
          </a:p>
          <a:p>
            <a:pPr algn="l"/>
            <a:endParaRPr lang="en-US" sz="1200" kern="0" baseline="0" dirty="0">
              <a:solidFill>
                <a:schemeClr val="tx1"/>
              </a:solidFill>
              <a:ea typeface="Arial" charset="0"/>
              <a:cs typeface="Arial" charset="0"/>
            </a:endParaRPr>
          </a:p>
          <a:p>
            <a:pPr algn="l"/>
            <a:r>
              <a:rPr lang="fi-FI" sz="1200" baseline="0" dirty="0">
                <a:solidFill>
                  <a:schemeClr val="tx1"/>
                </a:solidFill>
                <a:ea typeface="Arial" charset="0"/>
                <a:cs typeface="Arial" charset="0"/>
              </a:rPr>
              <a:t>Se opastaa</a:t>
            </a:r>
            <a:r>
              <a:rPr lang="fi-FI" sz="1200" dirty="0">
                <a:solidFill>
                  <a:schemeClr val="tx1"/>
                </a:solidFill>
                <a:ea typeface="Arial" charset="0"/>
                <a:cs typeface="Arial" charset="0"/>
              </a:rPr>
              <a:t> läpi vuoden, mukaan lukien:</a:t>
            </a:r>
          </a:p>
          <a:p>
            <a:pPr algn="l"/>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fi-FI" sz="1200" dirty="0">
                <a:solidFill>
                  <a:schemeClr val="tx1"/>
                </a:solidFill>
                <a:ea typeface="Arial" charset="0"/>
                <a:cs typeface="Arial" charset="0"/>
              </a:rPr>
              <a:t>valmistautuminen ja koulutus</a:t>
            </a:r>
          </a:p>
          <a:p>
            <a:pPr marL="171450" indent="-171450" algn="l">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fi-FI" sz="1200" baseline="0" dirty="0">
                <a:solidFill>
                  <a:schemeClr val="tx1"/>
                </a:solidFill>
                <a:ea typeface="Arial" charset="0"/>
                <a:cs typeface="Arial" charset="0"/>
              </a:rPr>
              <a:t>aikataulun suunnittelu koko vuodelle</a:t>
            </a:r>
          </a:p>
          <a:p>
            <a:pPr marL="171450" indent="-171450" algn="l">
              <a:buFont typeface="Arial" panose="020B0604020202020204" pitchFamily="34" charset="0"/>
              <a:buChar char="•"/>
            </a:pPr>
            <a:endParaRPr lang="en-US" sz="1200" kern="0" baseline="0" dirty="0">
              <a:solidFill>
                <a:schemeClr val="tx1"/>
              </a:solidFill>
              <a:ea typeface="Arial" charset="0"/>
              <a:cs typeface="Arial" charset="0"/>
            </a:endParaRPr>
          </a:p>
          <a:p>
            <a:pPr marL="171450" indent="-171450" algn="l">
              <a:buFont typeface="Arial" panose="020B0604020202020204" pitchFamily="34" charset="0"/>
              <a:buChar char="•"/>
            </a:pPr>
            <a:r>
              <a:rPr lang="fi-FI" sz="1200" baseline="0" dirty="0">
                <a:solidFill>
                  <a:schemeClr val="tx1"/>
                </a:solidFill>
                <a:ea typeface="Arial" charset="0"/>
                <a:cs typeface="Arial" charset="0"/>
              </a:rPr>
              <a:t>omat tehtävänne klubeissa ja piirissä</a:t>
            </a:r>
          </a:p>
          <a:p>
            <a:pPr marL="171450" indent="-171450" algn="l">
              <a:buFont typeface="Arial" panose="020B0604020202020204" pitchFamily="34" charset="0"/>
              <a:buChar char="•"/>
            </a:pPr>
            <a:endParaRPr lang="en-US" sz="1200" kern="0" baseline="0" dirty="0">
              <a:solidFill>
                <a:schemeClr val="tx1"/>
              </a:solidFill>
              <a:ea typeface="Arial" charset="0"/>
              <a:cs typeface="Arial" charset="0"/>
            </a:endParaRPr>
          </a:p>
          <a:p>
            <a:pPr marL="171450" indent="-171450" algn="l">
              <a:buFont typeface="Arial" panose="020B0604020202020204" pitchFamily="34" charset="0"/>
              <a:buChar char="•"/>
            </a:pPr>
            <a:r>
              <a:rPr lang="fi-FI" sz="1200" baseline="0" dirty="0">
                <a:solidFill>
                  <a:schemeClr val="tx1"/>
                </a:solidFill>
                <a:ea typeface="Arial" charset="0"/>
                <a:cs typeface="Arial" charset="0"/>
              </a:rPr>
              <a:t>klubien laaturesurssit klubien auttamiseksi</a:t>
            </a:r>
          </a:p>
          <a:p>
            <a:pPr marL="171450" indent="-171450" algn="l">
              <a:buFont typeface="Arial" panose="020B0604020202020204" pitchFamily="34" charset="0"/>
              <a:buChar char="•"/>
            </a:pPr>
            <a:endParaRPr lang="en-US" sz="1200" kern="0" baseline="0" dirty="0">
              <a:solidFill>
                <a:schemeClr val="tx1"/>
              </a:solidFill>
              <a:ea typeface="Arial" charset="0"/>
              <a:cs typeface="Arial" charset="0"/>
            </a:endParaRPr>
          </a:p>
          <a:p>
            <a:pPr marL="171450" indent="-171450" algn="l">
              <a:buFont typeface="Arial" panose="020B0604020202020204" pitchFamily="34" charset="0"/>
              <a:buChar char="•"/>
            </a:pPr>
            <a:r>
              <a:rPr lang="fi-FI" sz="1200" baseline="0" dirty="0">
                <a:solidFill>
                  <a:schemeClr val="tx1"/>
                </a:solidFill>
                <a:ea typeface="Arial" charset="0"/>
                <a:cs typeface="Arial" charset="0"/>
              </a:rPr>
              <a:t>välineet klubien välisen harmonian edistämiseksi.</a:t>
            </a:r>
          </a:p>
          <a:p>
            <a:pPr algn="l"/>
            <a:endParaRPr lang="en-US" sz="1200" kern="0" dirty="0">
              <a:solidFill>
                <a:schemeClr val="tx1"/>
              </a:solidFill>
              <a:ea typeface="Arial" charset="0"/>
              <a:cs typeface="Arial" charset="0"/>
            </a:endParaRPr>
          </a:p>
          <a:p>
            <a:pPr algn="l"/>
            <a:endParaRPr lang="en-US" sz="1200" kern="0" dirty="0">
              <a:solidFill>
                <a:schemeClr val="tx1"/>
              </a:solidFill>
              <a:ea typeface="Arial" charset="0"/>
              <a:cs typeface="Arial" charset="0"/>
            </a:endParaRPr>
          </a:p>
        </p:txBody>
      </p:sp>
      <p:sp>
        <p:nvSpPr>
          <p:cNvPr id="4" name="Date Placeholder 3"/>
          <p:cNvSpPr>
            <a:spLocks noGrp="1"/>
          </p:cNvSpPr>
          <p:nvPr>
            <p:ph type="dt" idx="10"/>
          </p:nvPr>
        </p:nvSpPr>
        <p:spPr/>
        <p:txBody>
          <a:bodyPr/>
          <a:lstStyle/>
          <a:p>
            <a:pPr>
              <a:defRPr/>
            </a:pPr>
            <a:fld id="{E19E7317-CCDF-47D0-B35F-E8E9A83F0694}"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12</a:t>
            </a:fld>
            <a:endParaRPr lang="en-US" dirty="0"/>
          </a:p>
        </p:txBody>
      </p:sp>
    </p:spTree>
    <p:extLst>
      <p:ext uri="{BB962C8B-B14F-4D97-AF65-F5344CB8AC3E}">
        <p14:creationId xmlns:p14="http://schemas.microsoft.com/office/powerpoint/2010/main" val="236447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30956" y="4012713"/>
            <a:ext cx="5486400" cy="4754880"/>
          </a:xfrm>
          <a:prstGeom prst="rect">
            <a:avLst/>
          </a:prstGeom>
        </p:spPr>
        <p:txBody>
          <a:bodyPr>
            <a:normAutofit/>
          </a:bodyPr>
          <a:lstStyle/>
          <a:p>
            <a:pPr marR="0" lvl="0" indent="-457200" algn="l" defTabSz="914400" rtl="0" eaLnBrk="0" fontAlgn="base" latinLnBrk="0" hangingPunct="0">
              <a:spcAft>
                <a:spcPct val="0"/>
              </a:spcAft>
              <a:buClrTx/>
              <a:buSzTx/>
              <a:buFontTx/>
              <a:buNone/>
              <a:tabLst/>
              <a:defRPr/>
            </a:pPr>
            <a:r>
              <a:rPr lang="fi-FI" sz="1200" dirty="0">
                <a:solidFill>
                  <a:schemeClr val="tx1"/>
                </a:solidFill>
                <a:cs typeface="Arial" charset="0"/>
              </a:rPr>
              <a:t>Ryhtykää opaslioneiksi!</a:t>
            </a:r>
          </a:p>
          <a:p>
            <a:pPr marR="0" lvl="0" indent="-457200" algn="l" defTabSz="914400" rtl="0" eaLnBrk="0" fontAlgn="base" latinLnBrk="0" hangingPunct="0">
              <a:spcAft>
                <a:spcPct val="0"/>
              </a:spcAft>
              <a:buClrTx/>
              <a:buSzTx/>
              <a:buFontTx/>
              <a:buNone/>
              <a:tabLst/>
              <a:defRPr/>
            </a:pPr>
            <a:endParaRPr lang="en-US" kern="0" dirty="0">
              <a:solidFill>
                <a:schemeClr val="tx1"/>
              </a:solidFill>
              <a:cs typeface="Helvetica" panose="020B0604020202020204" pitchFamily="34" charset="0"/>
            </a:endParaRPr>
          </a:p>
          <a:p>
            <a:pPr marR="0" lvl="0" indent="-171450" algn="l" defTabSz="914400" rtl="0" eaLnBrk="0" fontAlgn="base" latinLnBrk="0" hangingPunct="0">
              <a:spcAft>
                <a:spcPct val="0"/>
              </a:spcAft>
              <a:buClrTx/>
              <a:buSzTx/>
              <a:buFont typeface="Arial" panose="020B0604020202020204" pitchFamily="34" charset="0"/>
              <a:buChar char="•"/>
              <a:tabLst/>
              <a:defRPr/>
            </a:pPr>
            <a:r>
              <a:rPr lang="fi-FI" dirty="0">
                <a:solidFill>
                  <a:schemeClr val="tx1"/>
                </a:solidFill>
                <a:cs typeface="Helvetica" panose="020B0604020202020204" pitchFamily="34" charset="0"/>
              </a:rPr>
              <a:t>Opitte, miten voitte tukea sekä uusia että vanhoja vaikeuksissa olevia klubeja. </a:t>
            </a:r>
          </a:p>
          <a:p>
            <a:pPr marR="0" lvl="0" indent="-457200" algn="l" defTabSz="914400" rtl="0" eaLnBrk="0" fontAlgn="base" latinLnBrk="0" hangingPunct="0">
              <a:spcAft>
                <a:spcPct val="0"/>
              </a:spcAft>
              <a:buClrTx/>
              <a:buSzTx/>
              <a:buFont typeface="Arial" panose="020B0604020202020204" pitchFamily="34" charset="0"/>
              <a:buChar char="•"/>
              <a:tabLst/>
              <a:defRPr/>
            </a:pPr>
            <a:endParaRPr lang="en-US" kern="0" dirty="0">
              <a:solidFill>
                <a:schemeClr val="tx1"/>
              </a:solidFill>
              <a:cs typeface="Helvetica" panose="020B0604020202020204" pitchFamily="34" charset="0"/>
            </a:endParaRPr>
          </a:p>
          <a:p>
            <a:pPr marR="0" lvl="0" indent="-171450" algn="l" defTabSz="914400" rtl="0" eaLnBrk="0" fontAlgn="base" latinLnBrk="0" hangingPunct="0">
              <a:spcAft>
                <a:spcPct val="0"/>
              </a:spcAft>
              <a:buClrTx/>
              <a:buSzTx/>
              <a:buFont typeface="Arial" panose="020B0604020202020204" pitchFamily="34" charset="0"/>
              <a:buChar char="•"/>
              <a:tabLst/>
              <a:defRPr/>
            </a:pPr>
            <a:r>
              <a:rPr lang="fi-FI" dirty="0">
                <a:solidFill>
                  <a:schemeClr val="tx1"/>
                </a:solidFill>
                <a:cs typeface="Helvetica" panose="020B0604020202020204" pitchFamily="34" charset="0"/>
              </a:rPr>
              <a:t>Saatte täydellisen kuvan kaikkien klubivirkailijoiden tehtävistä.</a:t>
            </a:r>
          </a:p>
          <a:p>
            <a:pPr indent="-457200">
              <a:buFont typeface="Arial" panose="020B0604020202020204" pitchFamily="34" charset="0"/>
              <a:buChar char="•"/>
            </a:pPr>
            <a:endParaRPr lang="en-US" kern="0" dirty="0">
              <a:solidFill>
                <a:schemeClr val="tx1"/>
              </a:solidFill>
              <a:cs typeface="Helvetica" panose="020B0604020202020204" pitchFamily="34" charset="0"/>
            </a:endParaRPr>
          </a:p>
          <a:p>
            <a:pPr indent="-171450">
              <a:buFont typeface="Arial" panose="020B0604020202020204" pitchFamily="34" charset="0"/>
              <a:buChar char="•"/>
            </a:pPr>
            <a:r>
              <a:rPr lang="fi-FI" dirty="0">
                <a:solidFill>
                  <a:schemeClr val="tx1"/>
                </a:solidFill>
                <a:cs typeface="Helvetica" panose="020B0604020202020204" pitchFamily="34" charset="0"/>
              </a:rPr>
              <a:t>Keskitytte klubitoiminnan parhaisiin käytäntöihin. </a:t>
            </a:r>
          </a:p>
          <a:p>
            <a:pPr indent="-171450">
              <a:buFont typeface="Arial" panose="020B0604020202020204" pitchFamily="34" charset="0"/>
              <a:buChar char="•"/>
            </a:pPr>
            <a:endParaRPr lang="en-US" dirty="0">
              <a:solidFill>
                <a:schemeClr val="tx1"/>
              </a:solidFill>
            </a:endParaRPr>
          </a:p>
          <a:p>
            <a:pPr indent="-171450">
              <a:buFont typeface="Arial" panose="020B0604020202020204" pitchFamily="34" charset="0"/>
              <a:buChar char="•"/>
            </a:pPr>
            <a:r>
              <a:rPr lang="fi-FI" dirty="0">
                <a:solidFill>
                  <a:schemeClr val="tx1"/>
                </a:solidFill>
              </a:rPr>
              <a:t>Pysytte ajan tasalla klubien uusimmista resursseista!</a:t>
            </a:r>
          </a:p>
        </p:txBody>
      </p:sp>
      <p:sp>
        <p:nvSpPr>
          <p:cNvPr id="4" name="Date Placeholder 3"/>
          <p:cNvSpPr>
            <a:spLocks noGrp="1"/>
          </p:cNvSpPr>
          <p:nvPr>
            <p:ph type="dt" idx="10"/>
          </p:nvPr>
        </p:nvSpPr>
        <p:spPr/>
        <p:txBody>
          <a:bodyPr/>
          <a:lstStyle/>
          <a:p>
            <a:pPr>
              <a:defRPr/>
            </a:pPr>
            <a:fld id="{65036EA3-445E-4B4D-B9E2-FF42D5BACE2A}"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13</a:t>
            </a:fld>
            <a:endParaRPr lang="en-US" dirty="0"/>
          </a:p>
        </p:txBody>
      </p:sp>
    </p:spTree>
    <p:extLst>
      <p:ext uri="{BB962C8B-B14F-4D97-AF65-F5344CB8AC3E}">
        <p14:creationId xmlns:p14="http://schemas.microsoft.com/office/powerpoint/2010/main" val="1253657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4" name="Content Placeholder 6"/>
          <p:cNvSpPr txBox="1">
            <a:spLocks noGrp="1"/>
          </p:cNvSpPr>
          <p:nvPr>
            <p:ph type="body" idx="1"/>
          </p:nvPr>
        </p:nvSpPr>
        <p:spPr>
          <a:xfrm>
            <a:off x="742246" y="4013519"/>
            <a:ext cx="5486400" cy="4754880"/>
          </a:xfrm>
          <a:prstGeom prst="rect">
            <a:avLst/>
          </a:prstGeom>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txBody>
          <a:bodyPr>
            <a:noAutofit/>
          </a:bodyPr>
          <a:lstStyle>
            <a:lvl1pPr marL="172629" indent="-172629"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52" indent="-170248"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377" indent="-172629"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870" indent="-17024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126" indent="-172629"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373" algn="l" rtl="0" eaLnBrk="1" fontAlgn="base" hangingPunct="1">
              <a:spcBef>
                <a:spcPct val="20000"/>
              </a:spcBef>
              <a:spcAft>
                <a:spcPct val="0"/>
              </a:spcAft>
              <a:buChar char="»"/>
              <a:defRPr sz="1800">
                <a:solidFill>
                  <a:schemeClr val="tx1"/>
                </a:solidFill>
                <a:latin typeface="+mn-lt"/>
              </a:defRPr>
            </a:lvl6pPr>
            <a:lvl7pPr marL="2057246" algn="l" rtl="0" eaLnBrk="1" fontAlgn="base" hangingPunct="1">
              <a:spcBef>
                <a:spcPct val="20000"/>
              </a:spcBef>
              <a:spcAft>
                <a:spcPct val="0"/>
              </a:spcAft>
              <a:buChar char="»"/>
              <a:defRPr sz="1800">
                <a:solidFill>
                  <a:schemeClr val="tx1"/>
                </a:solidFill>
                <a:latin typeface="+mn-lt"/>
              </a:defRPr>
            </a:lvl7pPr>
            <a:lvl8pPr marL="2400120" algn="l" rtl="0" eaLnBrk="1" fontAlgn="base" hangingPunct="1">
              <a:spcBef>
                <a:spcPct val="20000"/>
              </a:spcBef>
              <a:spcAft>
                <a:spcPct val="0"/>
              </a:spcAft>
              <a:buChar char="»"/>
              <a:defRPr sz="1800">
                <a:solidFill>
                  <a:schemeClr val="tx1"/>
                </a:solidFill>
                <a:latin typeface="+mn-lt"/>
              </a:defRPr>
            </a:lvl8pPr>
            <a:lvl9pPr marL="2742995" algn="l" rtl="0" eaLnBrk="1" fontAlgn="base" hangingPunct="1">
              <a:spcBef>
                <a:spcPct val="20000"/>
              </a:spcBef>
              <a:spcAft>
                <a:spcPct val="0"/>
              </a:spcAft>
              <a:buChar char="»"/>
              <a:defRPr sz="1800">
                <a:solidFill>
                  <a:schemeClr val="tx1"/>
                </a:solidFill>
                <a:latin typeface="+mn-lt"/>
              </a:defRPr>
            </a:lvl9pPr>
          </a:lstStyle>
          <a:p>
            <a:pPr marL="0" lvl="1" indent="0">
              <a:buClr>
                <a:schemeClr val="accent1"/>
              </a:buClr>
              <a:buSzPct val="150000"/>
              <a:buNone/>
            </a:pPr>
            <a:r>
              <a:rPr lang="fi-FI" dirty="0">
                <a:effectLst/>
                <a:latin typeface="HelveticaNeueLT Std Lt" panose="020B0403020202020204" pitchFamily="34" charset="0"/>
                <a:ea typeface="ヒラギノ角ゴ Pro W3"/>
              </a:rPr>
              <a:t>Valmistautukaa johtamaan; valmistautukaa menestymään</a:t>
            </a:r>
          </a:p>
          <a:p>
            <a:pPr marL="0" lvl="1" indent="0">
              <a:buClr>
                <a:schemeClr val="accent1"/>
              </a:buClr>
              <a:buSzPct val="150000"/>
              <a:buNone/>
            </a:pPr>
            <a:endParaRPr lang="en-US" b="0" kern="1200" dirty="0">
              <a:effectLst/>
              <a:latin typeface="HelveticaNeueLT Std Lt" panose="020B0403020202020204" pitchFamily="34" charset="0"/>
            </a:endParaRPr>
          </a:p>
          <a:p>
            <a:pPr marL="0" marR="0" lvl="1" indent="0" algn="l" defTabSz="914400" rtl="0" eaLnBrk="1" fontAlgn="base" latinLnBrk="0" hangingPunct="1">
              <a:lnSpc>
                <a:spcPct val="150000"/>
              </a:lnSpc>
              <a:spcBef>
                <a:spcPct val="20000"/>
              </a:spcBef>
              <a:spcAft>
                <a:spcPct val="0"/>
              </a:spcAft>
              <a:buClr>
                <a:schemeClr val="accent1"/>
              </a:buClr>
              <a:buSzPct val="150000"/>
              <a:buFont typeface="Segoe UI" panose="020B0502040204020203" pitchFamily="34" charset="0"/>
              <a:buNone/>
              <a:tabLst/>
              <a:defRPr/>
            </a:pPr>
            <a:r>
              <a:rPr lang="fi-FI" b="0" dirty="0">
                <a:latin typeface="+mn-lt"/>
              </a:rPr>
              <a:t>Suunnitelkaa aikataulu koko vuodelle</a:t>
            </a:r>
            <a:r>
              <a:rPr lang="fi-FI" dirty="0">
                <a:latin typeface="+mn-lt"/>
              </a:rPr>
              <a:t> ennen kuin virkakautenne alkaa:</a:t>
            </a:r>
          </a:p>
          <a:p>
            <a:pPr marL="0" lvl="1" indent="0">
              <a:buClr>
                <a:schemeClr val="accent1"/>
              </a:buClr>
              <a:buSzPct val="150000"/>
              <a:buNone/>
            </a:pPr>
            <a:endParaRPr lang="en-US" b="0" kern="0" dirty="0">
              <a:latin typeface="+mn-lt"/>
            </a:endParaRPr>
          </a:p>
          <a:p>
            <a:pPr marL="171450" lvl="1" indent="-171450">
              <a:buClr>
                <a:schemeClr val="tx1"/>
              </a:buClr>
              <a:buSzPct val="100000"/>
              <a:buFont typeface="Arial" panose="020B0604020202020204" pitchFamily="34" charset="0"/>
              <a:buChar char="•"/>
            </a:pPr>
            <a:r>
              <a:rPr lang="fi-FI" b="0" i="0" dirty="0">
                <a:latin typeface="+mn-lt"/>
              </a:rPr>
              <a:t>klubivierailut</a:t>
            </a:r>
          </a:p>
          <a:p>
            <a:pPr marL="171450" lvl="1" indent="-171450">
              <a:buClr>
                <a:schemeClr val="tx1"/>
              </a:buClr>
              <a:buSzPct val="100000"/>
              <a:buFont typeface="Arial" panose="020B0604020202020204" pitchFamily="34" charset="0"/>
              <a:buChar char="•"/>
              <a:defRPr/>
            </a:pPr>
            <a:r>
              <a:rPr lang="fi-FI" dirty="0">
                <a:latin typeface="+mn-lt"/>
              </a:rPr>
              <a:t>lohkon kokoukset</a:t>
            </a:r>
          </a:p>
          <a:p>
            <a:pPr marL="171450" lvl="1" indent="-171450">
              <a:buClr>
                <a:schemeClr val="tx1"/>
              </a:buClr>
              <a:buSzPct val="100000"/>
              <a:buFont typeface="Arial" panose="020B0604020202020204" pitchFamily="34" charset="0"/>
              <a:buChar char="•"/>
              <a:defRPr/>
            </a:pPr>
            <a:r>
              <a:rPr lang="fi-FI" dirty="0">
                <a:latin typeface="+mn-lt"/>
              </a:rPr>
              <a:t>piirihallituksen kokoukset</a:t>
            </a:r>
          </a:p>
          <a:p>
            <a:pPr marL="171450" lvl="1" indent="-171450">
              <a:buClr>
                <a:schemeClr val="tx1"/>
              </a:buClr>
              <a:buSzPct val="100000"/>
              <a:buFont typeface="Arial" panose="020B0604020202020204" pitchFamily="34" charset="0"/>
              <a:buChar char="•"/>
              <a:defRPr/>
            </a:pPr>
            <a:r>
              <a:rPr lang="fi-FI" dirty="0">
                <a:latin typeface="+mn-lt"/>
              </a:rPr>
              <a:t>vuosikokoukset ja konferenssit.</a:t>
            </a:r>
          </a:p>
          <a:p>
            <a:pPr marL="0" lvl="2" indent="0">
              <a:buClr>
                <a:schemeClr val="accent1"/>
              </a:buClr>
              <a:buSzPct val="100000"/>
              <a:buNone/>
            </a:pPr>
            <a:r>
              <a:rPr lang="fi-FI" sz="1200" b="0" i="1" dirty="0">
                <a:latin typeface="+mn-lt"/>
              </a:rPr>
              <a:t>			</a:t>
            </a:r>
          </a:p>
          <a:p>
            <a:pPr marL="0" lvl="1" indent="0">
              <a:buClr>
                <a:schemeClr val="accent1"/>
              </a:buClr>
              <a:buSzPct val="150000"/>
              <a:buNone/>
            </a:pPr>
            <a:r>
              <a:rPr lang="fi-FI" b="0" dirty="0">
                <a:latin typeface="+mn-lt"/>
              </a:rPr>
              <a:t>Ottakaa selville, miten klubivirkailijoihin saa yhteyden.</a:t>
            </a:r>
          </a:p>
          <a:p>
            <a:pPr marL="0" lvl="1" indent="0">
              <a:buClr>
                <a:schemeClr val="accent1"/>
              </a:buClr>
              <a:buSzPct val="150000"/>
              <a:buNone/>
            </a:pPr>
            <a:endParaRPr lang="en-US" b="1" kern="0" dirty="0">
              <a:latin typeface="HelveticaNeueLT Std Lt" panose="020B0403020202020204" pitchFamily="34" charset="0"/>
            </a:endParaRPr>
          </a:p>
        </p:txBody>
      </p:sp>
      <p:sp>
        <p:nvSpPr>
          <p:cNvPr id="3" name="Date Placeholder 2"/>
          <p:cNvSpPr>
            <a:spLocks noGrp="1"/>
          </p:cNvSpPr>
          <p:nvPr>
            <p:ph type="dt" idx="10"/>
          </p:nvPr>
        </p:nvSpPr>
        <p:spPr/>
        <p:txBody>
          <a:bodyPr/>
          <a:lstStyle/>
          <a:p>
            <a:pPr>
              <a:defRPr/>
            </a:pPr>
            <a:fld id="{55D94271-8645-4283-A1D6-03074A498403}"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14</a:t>
            </a:fld>
            <a:endParaRPr lang="en-US" dirty="0"/>
          </a:p>
        </p:txBody>
      </p:sp>
    </p:spTree>
    <p:extLst>
      <p:ext uri="{BB962C8B-B14F-4D97-AF65-F5344CB8AC3E}">
        <p14:creationId xmlns:p14="http://schemas.microsoft.com/office/powerpoint/2010/main" val="904684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50711" y="4012713"/>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i-FI" sz="1200" dirty="0">
                <a:solidFill>
                  <a:schemeClr val="tx1"/>
                </a:solidFill>
                <a:cs typeface="Arial" panose="020B0604020202020204" pitchFamily="34" charset="0"/>
              </a:rPr>
              <a:t>Uskon olevani valmis – mitä nyt?</a:t>
            </a:r>
          </a:p>
          <a:p>
            <a:endParaRPr lang="en-US" dirty="0">
              <a:solidFill>
                <a:schemeClr val="tx1"/>
              </a:solidFill>
            </a:endParaRPr>
          </a:p>
          <a:p>
            <a:r>
              <a:rPr lang="fi-FI" sz="1200" dirty="0">
                <a:solidFill>
                  <a:schemeClr val="tx1"/>
                </a:solidFill>
              </a:rPr>
              <a:t>Pitäkää aktiivisesti yhteyttä klubeihin koko vuoden ajan. </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2C2B05DE-2E7F-4160-9968-E56946C2BB5D}"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15</a:t>
            </a:fld>
            <a:endParaRPr lang="en-US" dirty="0"/>
          </a:p>
        </p:txBody>
      </p:sp>
    </p:spTree>
    <p:extLst>
      <p:ext uri="{BB962C8B-B14F-4D97-AF65-F5344CB8AC3E}">
        <p14:creationId xmlns:p14="http://schemas.microsoft.com/office/powerpoint/2010/main" val="4293069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4" name="Notes Placeholder 3"/>
          <p:cNvSpPr txBox="1">
            <a:spLocks noGrp="1"/>
          </p:cNvSpPr>
          <p:nvPr>
            <p:ph type="body" idx="1"/>
          </p:nvPr>
        </p:nvSpPr>
        <p:spPr>
          <a:xfrm>
            <a:off x="762000" y="4012713"/>
            <a:ext cx="5486400" cy="4524315"/>
          </a:xfrm>
          <a:prstGeom prst="rect">
            <a:avLst/>
          </a:prstGeom>
          <a:noFill/>
        </p:spPr>
        <p:txBody>
          <a:bodyPr wrap="square" rtlCol="0">
            <a:spAutoFit/>
          </a:bodyPr>
          <a:lstStyle/>
          <a:p>
            <a:pPr>
              <a:buSzPct val="125000"/>
            </a:pPr>
            <a:r>
              <a:rPr lang="fi-FI" b="1" dirty="0">
                <a:solidFill>
                  <a:schemeClr val="tx1"/>
                </a:solidFill>
              </a:rPr>
              <a:t>Valmistautukaa klubivierailuihin ja pitäkää aktiivisesti yhteyttä!</a:t>
            </a:r>
          </a:p>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endParaRPr lang="en-US" b="1" i="1" dirty="0">
              <a:solidFill>
                <a:schemeClr val="tx1"/>
              </a:solidFill>
            </a:endParaRPr>
          </a:p>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r>
              <a:rPr lang="fi-FI" b="1" i="1" dirty="0">
                <a:solidFill>
                  <a:schemeClr val="tx1"/>
                </a:solidFill>
              </a:rPr>
              <a:t>Olkaa klubin paras ystävä!</a:t>
            </a:r>
          </a:p>
          <a:p>
            <a:pPr>
              <a:buSzPct val="125000"/>
            </a:pPr>
            <a:endParaRPr lang="en-US" altLang="ja-JP" dirty="0">
              <a:solidFill>
                <a:schemeClr val="tx1"/>
              </a:solidFill>
            </a:endParaRPr>
          </a:p>
          <a:p>
            <a:pPr marL="171450" indent="-171450">
              <a:buSzPct val="125000"/>
              <a:buFont typeface="Arial" panose="020B0604020202020204" pitchFamily="34" charset="0"/>
              <a:buChar char="•"/>
            </a:pPr>
            <a:r>
              <a:rPr lang="fi-FI" sz="1200" dirty="0">
                <a:solidFill>
                  <a:schemeClr val="tx1"/>
                </a:solidFill>
              </a:rPr>
              <a:t>Tuntekaa klubi ja sen projektit. Puhukaa klubin saavutusraportista, kuten mistä se löytyy ja mitä tietoa se sisältää.</a:t>
            </a:r>
          </a:p>
          <a:p>
            <a:pPr>
              <a:buSzPct val="125000"/>
            </a:pPr>
            <a:endParaRPr lang="en-US" altLang="ja-JP" sz="1200" dirty="0">
              <a:solidFill>
                <a:schemeClr val="tx1"/>
              </a:solidFill>
            </a:endParaRPr>
          </a:p>
          <a:p>
            <a:pPr marL="171450" indent="-171450">
              <a:buSzPct val="125000"/>
              <a:buFont typeface="Arial" panose="020B0604020202020204" pitchFamily="34" charset="0"/>
              <a:buChar char="•"/>
            </a:pPr>
            <a:r>
              <a:rPr lang="fi-FI" sz="1200" dirty="0">
                <a:solidFill>
                  <a:schemeClr val="tx1"/>
                </a:solidFill>
                <a:cs typeface="Times New Roman" pitchFamily="18" charset="0"/>
              </a:rPr>
              <a:t>Pitäkää käsillä klubin malli- ja ohjesäännöt sekä uusien jäsenten perehdytyskirjanen kysymysten varalta.  Näin olette aina valmiita.</a:t>
            </a:r>
          </a:p>
          <a:p>
            <a:pPr>
              <a:buSzPct val="125000"/>
            </a:pPr>
            <a:endParaRPr lang="en-US" altLang="ja-JP" sz="1200" dirty="0">
              <a:solidFill>
                <a:schemeClr val="tx1"/>
              </a:solidFill>
              <a:cs typeface="Times New Roman" pitchFamily="18" charset="0"/>
            </a:endParaRPr>
          </a:p>
          <a:p>
            <a:pPr marL="171450" indent="-171450">
              <a:buSzPct val="125000"/>
              <a:buFont typeface="Arial" panose="020B0604020202020204" pitchFamily="34" charset="0"/>
              <a:buChar char="•"/>
            </a:pPr>
            <a:r>
              <a:rPr lang="fi-FI" sz="1200" dirty="0">
                <a:solidFill>
                  <a:schemeClr val="tx1"/>
                </a:solidFill>
              </a:rPr>
              <a:t>Edistäkää kansainvälisen presidentin ja piirikuvernöörien teemoja. Valmistautukaa keskustelemaan ja kertomaan niistä. </a:t>
            </a:r>
          </a:p>
        </p:txBody>
      </p:sp>
      <p:sp>
        <p:nvSpPr>
          <p:cNvPr id="3" name="Date Placeholder 2"/>
          <p:cNvSpPr>
            <a:spLocks noGrp="1"/>
          </p:cNvSpPr>
          <p:nvPr>
            <p:ph type="dt" idx="10"/>
          </p:nvPr>
        </p:nvSpPr>
        <p:spPr/>
        <p:txBody>
          <a:bodyPr/>
          <a:lstStyle/>
          <a:p>
            <a:pPr>
              <a:defRPr/>
            </a:pPr>
            <a:fld id="{34ED7EE2-C476-42D4-8EDC-25DF620CE55D}"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16</a:t>
            </a:fld>
            <a:endParaRPr lang="en-US" dirty="0"/>
          </a:p>
        </p:txBody>
      </p:sp>
    </p:spTree>
    <p:extLst>
      <p:ext uri="{BB962C8B-B14F-4D97-AF65-F5344CB8AC3E}">
        <p14:creationId xmlns:p14="http://schemas.microsoft.com/office/powerpoint/2010/main" val="145027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4" name="Notes Placeholder 3"/>
          <p:cNvSpPr txBox="1">
            <a:spLocks noGrp="1"/>
          </p:cNvSpPr>
          <p:nvPr>
            <p:ph type="body" idx="1"/>
          </p:nvPr>
        </p:nvSpPr>
        <p:spPr>
          <a:xfrm>
            <a:off x="762000" y="4012713"/>
            <a:ext cx="5486400" cy="4524315"/>
          </a:xfrm>
          <a:prstGeom prst="rect">
            <a:avLst/>
          </a:prstGeom>
          <a:noFill/>
        </p:spPr>
        <p:txBody>
          <a:bodyPr wrap="square" rtlCol="0">
            <a:spAutoFit/>
          </a:bodyPr>
          <a:lstStyle/>
          <a:p>
            <a:pPr marL="171450" indent="-171450">
              <a:buSzPct val="125000"/>
              <a:buFont typeface="Arial" panose="020B0604020202020204" pitchFamily="34" charset="0"/>
              <a:buChar char="•"/>
            </a:pPr>
            <a:r>
              <a:rPr lang="fi-FI" sz="1200" dirty="0">
                <a:solidFill>
                  <a:schemeClr val="tx1"/>
                </a:solidFill>
              </a:rPr>
              <a:t>Jos lohkollanne on teema, edistäkää sitä. Keskustelkaa sen taustasta ja miten klubit voivat toteuttaa teemaa. </a:t>
            </a:r>
          </a:p>
          <a:p>
            <a:pPr>
              <a:buSzPct val="125000"/>
            </a:pPr>
            <a:endParaRPr lang="en-US" altLang="ja-JP" sz="1200" dirty="0">
              <a:solidFill>
                <a:schemeClr val="tx1"/>
              </a:solidFill>
            </a:endParaRPr>
          </a:p>
          <a:p>
            <a:pPr marL="171450" indent="-171450">
              <a:buSzPct val="125000"/>
              <a:buFont typeface="Arial" panose="020B0604020202020204" pitchFamily="34" charset="0"/>
              <a:buChar char="•"/>
            </a:pPr>
            <a:r>
              <a:rPr lang="fi-FI" sz="1200" dirty="0">
                <a:solidFill>
                  <a:schemeClr val="tx1"/>
                </a:solidFill>
                <a:cs typeface="Times New Roman" pitchFamily="18" charset="0"/>
              </a:rPr>
              <a:t>Tutustukaa LCI:n klubeilta perimiin maksuihin sekä tulevaan jäsenmaksun korotukseen. Ottakaa selville, miten löydätte tämän tiedon LCI:n verkkosivustolta. </a:t>
            </a:r>
          </a:p>
          <a:p>
            <a:pPr>
              <a:buSzPct val="125000"/>
            </a:pPr>
            <a:endParaRPr lang="en-US" altLang="ja-JP" sz="1200" dirty="0">
              <a:solidFill>
                <a:schemeClr val="tx1"/>
              </a:solidFill>
            </a:endParaRPr>
          </a:p>
          <a:p>
            <a:pPr marL="171450" indent="-171450">
              <a:buSzPct val="125000"/>
              <a:buFont typeface="Arial" panose="020B0604020202020204" pitchFamily="34" charset="0"/>
              <a:buChar char="•"/>
            </a:pPr>
            <a:r>
              <a:rPr lang="fi-FI" sz="1200" dirty="0">
                <a:solidFill>
                  <a:schemeClr val="tx1"/>
                </a:solidFill>
                <a:cs typeface="Times New Roman" pitchFamily="18" charset="0"/>
              </a:rPr>
              <a:t>Kannustakaa klubeja ansaitsemaan klubien erinomaisuuspalkinto joka vuosi!!! Pitäkää käsillä kopio palkintohakemuksesta ja kehottakaa klubeja lukemaan lisätietoa asianmukaiselta verkkosivulta. </a:t>
            </a:r>
          </a:p>
          <a:p>
            <a:pPr marL="171450" indent="-171450">
              <a:buSzPct val="125000"/>
              <a:buFont typeface="Arial" panose="020B0604020202020204" pitchFamily="34" charset="0"/>
              <a:buChar char="•"/>
            </a:pPr>
            <a:endParaRPr lang="en-US" altLang="ja-JP" sz="1200" dirty="0">
              <a:solidFill>
                <a:schemeClr val="tx1"/>
              </a:solidFill>
              <a:cs typeface="Times New Roman" pitchFamily="18" charset="0"/>
            </a:endParaRPr>
          </a:p>
          <a:p>
            <a:pPr marL="171450" indent="-171450">
              <a:buSzPct val="125000"/>
              <a:buFont typeface="Arial" panose="020B0604020202020204" pitchFamily="34" charset="0"/>
              <a:buChar char="•"/>
            </a:pPr>
            <a:r>
              <a:rPr lang="fi-FI" sz="1200" dirty="0">
                <a:solidFill>
                  <a:schemeClr val="tx1"/>
                </a:solidFill>
                <a:cs typeface="Times New Roman" pitchFamily="18" charset="0"/>
              </a:rPr>
              <a:t>Viransiirtämisen suunnittelu on tärkeää. Kun vierailette klubeissa, miettikää kuka voisi olla seuraava lohkon puheenjohtaja. </a:t>
            </a:r>
          </a:p>
          <a:p>
            <a:pPr>
              <a:buSzPct val="125000"/>
            </a:pPr>
            <a:endParaRPr lang="en-US" altLang="ja-JP" dirty="0">
              <a:latin typeface="HelveticaNeueLT Std Lt" panose="020B0403020202020204" pitchFamily="34" charset="0"/>
              <a:cs typeface="Times New Roman" pitchFamily="18" charset="0"/>
            </a:endParaRPr>
          </a:p>
          <a:p>
            <a:pPr>
              <a:buSzPct val="125000"/>
            </a:pPr>
            <a:endParaRPr lang="en-US" altLang="ja-JP" dirty="0">
              <a:latin typeface="HelveticaNeueLT Std Lt" panose="020B0403020202020204" pitchFamily="34" charset="0"/>
              <a:cs typeface="Times New Roman" pitchFamily="18" charset="0"/>
            </a:endParaRPr>
          </a:p>
          <a:p>
            <a:pPr>
              <a:buSzPct val="125000"/>
            </a:pPr>
            <a:endParaRPr lang="en-US" altLang="ja-JP" dirty="0">
              <a:latin typeface="HelveticaNeueLT Std Lt" panose="020B0403020202020204" pitchFamily="34" charset="0"/>
              <a:cs typeface="Times New Roman" pitchFamily="18" charset="0"/>
            </a:endParaRPr>
          </a:p>
          <a:p>
            <a:pPr>
              <a:buSzPct val="125000"/>
            </a:pPr>
            <a:endParaRPr lang="en-US" altLang="ja-JP" dirty="0">
              <a:latin typeface="HelveticaNeueLT Std Lt" panose="020B0403020202020204" pitchFamily="34" charset="0"/>
            </a:endParaRPr>
          </a:p>
        </p:txBody>
      </p:sp>
      <p:sp>
        <p:nvSpPr>
          <p:cNvPr id="3" name="Date Placeholder 2"/>
          <p:cNvSpPr>
            <a:spLocks noGrp="1"/>
          </p:cNvSpPr>
          <p:nvPr>
            <p:ph type="dt" idx="10"/>
          </p:nvPr>
        </p:nvSpPr>
        <p:spPr/>
        <p:txBody>
          <a:bodyPr/>
          <a:lstStyle/>
          <a:p>
            <a:pPr>
              <a:defRPr/>
            </a:pPr>
            <a:fld id="{34ED7EE2-C476-42D4-8EDC-25DF620CE55D}"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17</a:t>
            </a:fld>
            <a:endParaRPr lang="en-US" dirty="0"/>
          </a:p>
        </p:txBody>
      </p:sp>
    </p:spTree>
    <p:extLst>
      <p:ext uri="{BB962C8B-B14F-4D97-AF65-F5344CB8AC3E}">
        <p14:creationId xmlns:p14="http://schemas.microsoft.com/office/powerpoint/2010/main" val="420026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95325"/>
            <a:ext cx="5486400" cy="3087688"/>
          </a:xfrm>
        </p:spPr>
      </p:sp>
      <p:sp>
        <p:nvSpPr>
          <p:cNvPr id="3" name="Notes Placeholder 2"/>
          <p:cNvSpPr>
            <a:spLocks noGrp="1"/>
          </p:cNvSpPr>
          <p:nvPr>
            <p:ph type="body" idx="1"/>
          </p:nvPr>
        </p:nvSpPr>
        <p:spPr>
          <a:xfrm>
            <a:off x="825149" y="401352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i-FI" sz="1200" dirty="0">
                <a:solidFill>
                  <a:schemeClr val="tx1"/>
                </a:solidFill>
              </a:rPr>
              <a:t>Klubin terveystarkastus löytyy napsauttamalla lohkon/alueen puheenjohtajan verkkosivulla olevan Resurssit-osion linkkiä.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baseline="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i-FI" sz="1200" baseline="0" dirty="0">
                <a:solidFill>
                  <a:schemeClr val="tx1"/>
                </a:solidFill>
              </a:rPr>
              <a:t>Tästä on hyötyä piirittömien ja väliaikaisten lohkojen tai alueiden puheenjohtajille.</a:t>
            </a:r>
          </a:p>
          <a:p>
            <a:pPr>
              <a:lnSpc>
                <a:spcPct val="150000"/>
              </a:lnSpc>
            </a:pPr>
            <a:endParaRPr lang="en-US"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baseline="0" dirty="0">
              <a:solidFill>
                <a:schemeClr val="tx1"/>
              </a:solidFill>
            </a:endParaRPr>
          </a:p>
        </p:txBody>
      </p:sp>
      <p:sp>
        <p:nvSpPr>
          <p:cNvPr id="4" name="Date Placeholder 3"/>
          <p:cNvSpPr>
            <a:spLocks noGrp="1"/>
          </p:cNvSpPr>
          <p:nvPr>
            <p:ph type="dt" idx="10"/>
          </p:nvPr>
        </p:nvSpPr>
        <p:spPr/>
        <p:txBody>
          <a:bodyPr/>
          <a:lstStyle/>
          <a:p>
            <a:pPr>
              <a:defRPr/>
            </a:pPr>
            <a:fld id="{2D4A7926-C9AD-432C-86B4-616BD1DA2408}"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18</a:t>
            </a:fld>
            <a:endParaRPr lang="en-US" dirty="0"/>
          </a:p>
        </p:txBody>
      </p:sp>
    </p:spTree>
    <p:extLst>
      <p:ext uri="{BB962C8B-B14F-4D97-AF65-F5344CB8AC3E}">
        <p14:creationId xmlns:p14="http://schemas.microsoft.com/office/powerpoint/2010/main" val="2559803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pPr>
              <a:lnSpc>
                <a:spcPct val="170000"/>
              </a:lnSpc>
            </a:pPr>
            <a:r>
              <a:rPr lang="fi-FI" sz="1300" dirty="0"/>
              <a:t>Eräs lohkon puheenjohtajien arvokkaimmista työkaluista on klubin terveystarkastusraportti. </a:t>
            </a:r>
          </a:p>
          <a:p>
            <a:pPr>
              <a:lnSpc>
                <a:spcPct val="170000"/>
              </a:lnSpc>
            </a:pPr>
            <a:endParaRPr lang="en-US" sz="1300" dirty="0"/>
          </a:p>
          <a:p>
            <a:pPr marL="225425" indent="-225425">
              <a:lnSpc>
                <a:spcPct val="170000"/>
              </a:lnSpc>
              <a:buFont typeface="Arial" panose="020B0604020202020204" pitchFamily="34" charset="0"/>
              <a:buChar char="•"/>
              <a:tabLst>
                <a:tab pos="463550" algn="l"/>
                <a:tab pos="914400" algn="l"/>
                <a:tab pos="1376363" algn="l"/>
                <a:tab pos="1828800" algn="l"/>
              </a:tabLst>
            </a:pPr>
            <a:r>
              <a:rPr lang="fi-FI" sz="1300" dirty="0"/>
              <a:t>Se luodaan joka kuukausi ja lähetetään sähköpostitse piirikuvernöörille.</a:t>
            </a:r>
          </a:p>
          <a:p>
            <a:pPr>
              <a:lnSpc>
                <a:spcPct val="170000"/>
              </a:lnSpc>
            </a:pPr>
            <a:endParaRPr lang="en-US" sz="1300" dirty="0"/>
          </a:p>
          <a:p>
            <a:pPr marL="225425" indent="-225425">
              <a:lnSpc>
                <a:spcPct val="170000"/>
              </a:lnSpc>
              <a:buFont typeface="Arial" panose="020B0604020202020204" pitchFamily="34" charset="0"/>
              <a:buChar char="•"/>
            </a:pPr>
            <a:r>
              <a:rPr lang="fi-FI" sz="1300" dirty="0"/>
              <a:t>Pyytäkää piirikuvernööriänne lähettämään tämä raportti teille joka kuukausi. </a:t>
            </a:r>
          </a:p>
          <a:p>
            <a:pPr>
              <a:lnSpc>
                <a:spcPct val="170000"/>
              </a:lnSpc>
            </a:pPr>
            <a:endParaRPr lang="en-US" sz="1300" dirty="0">
              <a:solidFill>
                <a:schemeClr val="tx1"/>
              </a:solidFill>
            </a:endParaRPr>
          </a:p>
          <a:p>
            <a:pPr>
              <a:lnSpc>
                <a:spcPct val="170000"/>
              </a:lnSpc>
            </a:pPr>
            <a:r>
              <a:rPr lang="fi-FI" sz="1300" dirty="0">
                <a:solidFill>
                  <a:schemeClr val="tx1"/>
                </a:solidFill>
              </a:rPr>
              <a:t>Klubin terveystarkastuksesta saa pikakatsauksen seuraaviin:</a:t>
            </a:r>
          </a:p>
          <a:p>
            <a:pPr>
              <a:lnSpc>
                <a:spcPct val="170000"/>
              </a:lnSpc>
            </a:pPr>
            <a:endParaRPr lang="en-US" sz="1300" dirty="0"/>
          </a:p>
          <a:p>
            <a:pPr marL="225425" indent="-225425">
              <a:lnSpc>
                <a:spcPct val="170000"/>
              </a:lnSpc>
              <a:buFont typeface="Arial" panose="020B0604020202020204" pitchFamily="34" charset="0"/>
              <a:buChar char="•"/>
            </a:pPr>
            <a:r>
              <a:rPr lang="fi-FI" sz="1300" b="1" dirty="0"/>
              <a:t>Klubin status – </a:t>
            </a:r>
            <a:r>
              <a:rPr lang="fi-FI" sz="1300" dirty="0"/>
              <a:t>aktiivinen vai status quo ‑tilassa</a:t>
            </a:r>
          </a:p>
          <a:p>
            <a:pPr>
              <a:lnSpc>
                <a:spcPct val="170000"/>
              </a:lnSpc>
            </a:pPr>
            <a:endParaRPr lang="en-US" sz="1300" dirty="0"/>
          </a:p>
          <a:p>
            <a:pPr marL="225425" indent="-225425">
              <a:lnSpc>
                <a:spcPct val="170000"/>
              </a:lnSpc>
              <a:buFont typeface="Arial" panose="020B0604020202020204" pitchFamily="34" charset="0"/>
              <a:buChar char="•"/>
            </a:pPr>
            <a:r>
              <a:rPr lang="fi-FI" sz="1300" b="1" dirty="0"/>
              <a:t>Jäsenmäärät – jäsenmäärän nettokasvu vuoden aikana</a:t>
            </a:r>
          </a:p>
          <a:p>
            <a:pPr>
              <a:lnSpc>
                <a:spcPct val="170000"/>
              </a:lnSpc>
            </a:pPr>
            <a:endParaRPr lang="en-US" sz="1300" dirty="0"/>
          </a:p>
          <a:p>
            <a:pPr>
              <a:lnSpc>
                <a:spcPct val="170000"/>
              </a:lnSpc>
            </a:pPr>
            <a:r>
              <a:rPr lang="fi-FI" sz="1300" dirty="0"/>
              <a:t>Se näyttää myös klubin raportoinnin tiheyden</a:t>
            </a:r>
          </a:p>
          <a:p>
            <a:pPr>
              <a:lnSpc>
                <a:spcPct val="170000"/>
              </a:lnSpc>
            </a:pPr>
            <a:r>
              <a:rPr lang="fi-FI" sz="1300" dirty="0"/>
              <a:t> </a:t>
            </a:r>
          </a:p>
          <a:p>
            <a:pPr marL="225425" lvl="1" indent="-225425">
              <a:lnSpc>
                <a:spcPct val="170000"/>
              </a:lnSpc>
              <a:buFont typeface="Arial" panose="020B0604020202020204" pitchFamily="34" charset="0"/>
              <a:buChar char="•"/>
              <a:tabLst>
                <a:tab pos="461963" algn="l"/>
                <a:tab pos="914400" algn="l"/>
                <a:tab pos="1376363" algn="l"/>
                <a:tab pos="1828800" algn="l"/>
              </a:tabLst>
            </a:pPr>
            <a:r>
              <a:rPr lang="fi-FI" sz="1300" b="1" dirty="0">
                <a:solidFill>
                  <a:schemeClr val="tx1">
                    <a:lumMod val="75000"/>
                  </a:schemeClr>
                </a:solidFill>
                <a:cs typeface="ヒラギノ角ゴ Pro W3" charset="0"/>
              </a:rPr>
              <a:t>kuukausittainen raportointihistoria raportoinnin tiheyden mukaan</a:t>
            </a:r>
          </a:p>
          <a:p>
            <a:pPr marL="440630" lvl="1">
              <a:lnSpc>
                <a:spcPct val="170000"/>
              </a:lnSpc>
            </a:pPr>
            <a:endParaRPr lang="en-US" sz="1300" dirty="0"/>
          </a:p>
          <a:p>
            <a:pPr marL="225425" lvl="1" indent="-225425">
              <a:lnSpc>
                <a:spcPct val="170000"/>
              </a:lnSpc>
              <a:buFont typeface="Arial" panose="020B0604020202020204" pitchFamily="34" charset="0"/>
              <a:buChar char="•"/>
              <a:tabLst>
                <a:tab pos="461963" algn="l"/>
                <a:tab pos="914400" algn="l"/>
                <a:tab pos="1376363" algn="l"/>
                <a:tab pos="1828800" algn="l"/>
              </a:tabLst>
            </a:pPr>
            <a:r>
              <a:rPr lang="fi-FI" sz="1300" b="1" dirty="0">
                <a:solidFill>
                  <a:schemeClr val="tx1">
                    <a:lumMod val="75000"/>
                  </a:schemeClr>
                </a:solidFill>
                <a:cs typeface="ヒラギノ角ゴ Pro W3" charset="0"/>
              </a:rPr>
              <a:t>klubipresidentin kierto – tärkeä seurattava asia (puhu johtotehtävien ehdokasmäärän vähenemisestä)</a:t>
            </a:r>
          </a:p>
          <a:p>
            <a:pPr marL="440630" lvl="1">
              <a:lnSpc>
                <a:spcPct val="170000"/>
              </a:lnSpc>
            </a:pPr>
            <a:endParaRPr lang="en-US" sz="1300" dirty="0"/>
          </a:p>
          <a:p>
            <a:pPr marL="225425" lvl="1" indent="-225425">
              <a:lnSpc>
                <a:spcPct val="170000"/>
              </a:lnSpc>
              <a:buFont typeface="Arial" panose="020B0604020202020204" pitchFamily="34" charset="0"/>
              <a:buChar char="•"/>
              <a:tabLst>
                <a:tab pos="461963" algn="l"/>
                <a:tab pos="914400" algn="l"/>
                <a:tab pos="1376363" algn="l"/>
                <a:tab pos="1828800" algn="l"/>
              </a:tabLst>
            </a:pPr>
            <a:r>
              <a:rPr lang="fi-FI" sz="1300" b="1" dirty="0">
                <a:solidFill>
                  <a:schemeClr val="tx1">
                    <a:lumMod val="75000"/>
                  </a:schemeClr>
                </a:solidFill>
                <a:cs typeface="ヒラギノ角ゴ Pro W3" charset="0"/>
              </a:rPr>
              <a:t>palveluaktiviteettien raportointi – kehottakaa klubeja raportoimaan palvelusta raportointijärjestelmässä!</a:t>
            </a: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19</a:t>
            </a:fld>
            <a:endParaRPr lang="en-US" dirty="0"/>
          </a:p>
        </p:txBody>
      </p:sp>
    </p:spTree>
    <p:extLst>
      <p:ext uri="{BB962C8B-B14F-4D97-AF65-F5344CB8AC3E}">
        <p14:creationId xmlns:p14="http://schemas.microsoft.com/office/powerpoint/2010/main" val="959872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666750"/>
            <a:ext cx="5486400" cy="3086100"/>
          </a:xfrm>
        </p:spPr>
      </p:sp>
      <p:sp>
        <p:nvSpPr>
          <p:cNvPr id="3" name="Notes Placeholder 2"/>
          <p:cNvSpPr>
            <a:spLocks noGrp="1"/>
          </p:cNvSpPr>
          <p:nvPr>
            <p:ph type="body" idx="1"/>
          </p:nvPr>
        </p:nvSpPr>
        <p:spPr>
          <a:xfrm>
            <a:off x="816683" y="3953764"/>
            <a:ext cx="5486400" cy="4800600"/>
          </a:xfrm>
          <a:prstGeom prst="rect">
            <a:avLst/>
          </a:prstGeom>
        </p:spPr>
        <p:txBody>
          <a:bodyPr>
            <a:normAutofit fontScale="85000" lnSpcReduction="10000"/>
          </a:bodyPr>
          <a:lstStyle/>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r>
              <a:rPr lang="fi-FI" dirty="0">
                <a:solidFill>
                  <a:schemeClr val="tx1"/>
                </a:solidFill>
              </a:rPr>
              <a:t>Perehdymme näihin yhdessä</a:t>
            </a:r>
          </a:p>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endParaRPr lang="en-US" altLang="ja-JP" kern="0" dirty="0">
              <a:solidFill>
                <a:schemeClr val="tx1"/>
              </a:solidFill>
            </a:endParaRPr>
          </a:p>
          <a:p>
            <a:pPr marL="171450" indent="-171450">
              <a:buSzPct val="125000"/>
              <a:buFont typeface="Arial" panose="020B0604020202020204" pitchFamily="34" charset="0"/>
              <a:buChar char="•"/>
            </a:pPr>
            <a:r>
              <a:rPr lang="fi-FI" dirty="0">
                <a:solidFill>
                  <a:schemeClr val="tx1"/>
                </a:solidFill>
              </a:rPr>
              <a:t>Tutustumme lohkon tai alueen puheenjohtajan rooliin.</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fi-FI" dirty="0">
                <a:solidFill>
                  <a:schemeClr val="tx1"/>
                </a:solidFill>
              </a:rPr>
              <a:t>Opimme valmistautumaan menestyksekkääseen kauteen roolissamme.</a:t>
            </a:r>
          </a:p>
          <a:p>
            <a:pPr marL="171450" lvl="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fi-FI" dirty="0">
                <a:solidFill>
                  <a:schemeClr val="tx1"/>
                </a:solidFill>
              </a:rPr>
              <a:t>Keskitymme klubeihin! Pysymme aktiivisesti yhteydessä klubeihin ja pidämme kommunikointikanavat auki. Olen eniten innoissani tästä. Klubit tarvitsevat mentoreita siinä kuin uudet lionitkin, ja te voitte toimia tällaisina mentoreina ja voimavaroina klubeillenne!</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fi-FI" dirty="0">
                <a:solidFill>
                  <a:schemeClr val="tx1"/>
                </a:solidFill>
              </a:rPr>
              <a:t>Maksimoimme hyödyn, jonka klubien johtajat saavat lohkon kokouksista. </a:t>
            </a:r>
            <a:r>
              <a:rPr lang="fi-FI" b="1" dirty="0">
                <a:solidFill>
                  <a:schemeClr val="tx1"/>
                </a:solidFill>
              </a:rPr>
              <a:t>Etsimme tulevia johtajia! Korostamme viransiirtämisen suunnittelua! </a:t>
            </a:r>
          </a:p>
          <a:p>
            <a:pPr marL="171450" indent="-171450">
              <a:buSzPct val="125000"/>
              <a:buFont typeface="Arial" panose="020B0604020202020204" pitchFamily="34" charset="0"/>
              <a:buChar char="•"/>
            </a:pPr>
            <a:r>
              <a:rPr lang="fi-FI" b="1" dirty="0">
                <a:solidFill>
                  <a:schemeClr val="tx1"/>
                </a:solidFill>
              </a:rPr>
              <a:t>Teemme kokouksista mutkattomia ja keskitymme klubeihin! Mitä tarpeita niillä on? Emme ainoastaan jaa monisteita! Annamme klubeille mahdollisuuden asettaa tavoitteita ja puhua ongelmistaan.</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fi-FI" dirty="0">
                <a:solidFill>
                  <a:schemeClr val="tx1"/>
                </a:solidFill>
              </a:rPr>
              <a:t>Tuomme esille lohkossamme käytettävissä olevat resurssit ja työkalut.</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fi-FI" dirty="0">
                <a:solidFill>
                  <a:schemeClr val="tx1"/>
                </a:solidFill>
              </a:rPr>
              <a:t>Etsimme parhaat tavat kertoa klubien ongelmista piirin johtajille.</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fi-FI" dirty="0">
                <a:solidFill>
                  <a:schemeClr val="tx1"/>
                </a:solidFill>
              </a:rPr>
              <a:t>Jaamme parhaat käytännöt, menestystarinat ja kysymykset.</a:t>
            </a:r>
          </a:p>
        </p:txBody>
      </p:sp>
      <p:sp>
        <p:nvSpPr>
          <p:cNvPr id="4" name="Date Placeholder 3"/>
          <p:cNvSpPr>
            <a:spLocks noGrp="1"/>
          </p:cNvSpPr>
          <p:nvPr>
            <p:ph type="dt" idx="10"/>
          </p:nvPr>
        </p:nvSpPr>
        <p:spPr/>
        <p:txBody>
          <a:bodyPr/>
          <a:lstStyle/>
          <a:p>
            <a:pPr>
              <a:defRPr/>
            </a:pPr>
            <a:fld id="{295346B5-0687-4EFF-BF17-2BA7D796C7B2}"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a:t>
            </a:fld>
            <a:endParaRPr lang="en-US" dirty="0"/>
          </a:p>
        </p:txBody>
      </p:sp>
    </p:spTree>
    <p:extLst>
      <p:ext uri="{BB962C8B-B14F-4D97-AF65-F5344CB8AC3E}">
        <p14:creationId xmlns:p14="http://schemas.microsoft.com/office/powerpoint/2010/main" val="2013076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fi-FI" dirty="0"/>
              <a:t>Tämä raportti antaa kattavaa tietoa klubin tilanteesta.  </a:t>
            </a:r>
          </a:p>
          <a:p>
            <a:endParaRPr lang="en-US" dirty="0"/>
          </a:p>
          <a:p>
            <a:r>
              <a:rPr lang="fi-FI" dirty="0"/>
              <a:t>Kuten näette tästä diasta, raportti sisältää paljon eri kategorioita, jotka auttavat perehtymään klubin tilanteeseen ennen vierailua.  </a:t>
            </a:r>
          </a:p>
          <a:p>
            <a:endParaRPr lang="en-US" dirty="0"/>
          </a:p>
          <a:p>
            <a:r>
              <a:rPr lang="fi-FI" dirty="0"/>
              <a:t>Tällä hetkellä tämä raportti löytyy Lion-portaalin raporttiosiosta, ja se siirretään uuteen raportointijärjestelmään, kun se otetaan käyttöön. </a:t>
            </a: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20</a:t>
            </a:fld>
            <a:endParaRPr lang="en-US" dirty="0"/>
          </a:p>
        </p:txBody>
      </p:sp>
    </p:spTree>
    <p:extLst>
      <p:ext uri="{BB962C8B-B14F-4D97-AF65-F5344CB8AC3E}">
        <p14:creationId xmlns:p14="http://schemas.microsoft.com/office/powerpoint/2010/main" val="2583720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13519"/>
            <a:ext cx="5486400" cy="4754880"/>
          </a:xfrm>
          <a:prstGeom prst="rect">
            <a:avLst/>
          </a:prstGeom>
        </p:spPr>
        <p:txBody>
          <a:bodyPr>
            <a:normAutofit/>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i-FI" sz="1200" dirty="0">
                <a:solidFill>
                  <a:schemeClr val="tx1"/>
                </a:solidFill>
                <a:ea typeface="Arial" charset="0"/>
                <a:cs typeface="Arial" charset="0"/>
              </a:rPr>
              <a:t>Perehtykää rauhassa kunkin klubivirkailijan toimenkuvaan.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ea typeface="Arial" charset="0"/>
              <a:cs typeface="Arial" charset="0"/>
            </a:endParaRPr>
          </a:p>
          <a:p>
            <a:pPr>
              <a:lnSpc>
                <a:spcPct val="150000"/>
              </a:lnSpc>
            </a:pPr>
            <a:r>
              <a:rPr lang="fi-FI" dirty="0">
                <a:solidFill>
                  <a:schemeClr val="tx1"/>
                </a:solidFill>
              </a:rPr>
              <a:t>Klubien malli- ja ohjesääntöihin tehtiin muutoksia klubien toiminnan parantamiseksi ja kohdistetun rakenteen tarjoamiseksi klubien johtajille.  </a:t>
            </a:r>
          </a:p>
          <a:p>
            <a:pPr>
              <a:lnSpc>
                <a:spcPct val="150000"/>
              </a:lnSpc>
            </a:pPr>
            <a:endParaRPr lang="en-US" dirty="0">
              <a:solidFill>
                <a:schemeClr val="tx1"/>
              </a:solidFill>
            </a:endParaRPr>
          </a:p>
          <a:p>
            <a:pPr marL="225425" indent="-225425">
              <a:lnSpc>
                <a:spcPct val="150000"/>
              </a:lnSpc>
              <a:buFont typeface="Arial" panose="020B0604020202020204" pitchFamily="34" charset="0"/>
              <a:buChar char="•"/>
            </a:pPr>
            <a:r>
              <a:rPr lang="fi-FI" dirty="0">
                <a:solidFill>
                  <a:schemeClr val="tx1"/>
                </a:solidFill>
              </a:rPr>
              <a:t>Siinä annetaan tarkkaa tietoa uusien virkailijoiden, johtajien ja toimikuntien puheenjohtajien viroista.</a:t>
            </a:r>
          </a:p>
          <a:p>
            <a:pPr marL="0" lvl="1" indent="0">
              <a:lnSpc>
                <a:spcPct val="150000"/>
              </a:lnSpc>
              <a:buFont typeface="Arial" panose="020B0604020202020204" pitchFamily="34" charset="0"/>
              <a:buNone/>
            </a:pPr>
            <a:endParaRPr lang="en-US" dirty="0"/>
          </a:p>
          <a:p>
            <a:pPr marL="0" indent="0">
              <a:lnSpc>
                <a:spcPct val="150000"/>
              </a:lnSpc>
              <a:buFont typeface="Arial" panose="020B0604020202020204" pitchFamily="34" charset="0"/>
              <a:buNone/>
            </a:pPr>
            <a:r>
              <a:rPr lang="fi-FI" dirty="0">
                <a:solidFill>
                  <a:schemeClr val="tx1"/>
                </a:solidFill>
              </a:rPr>
              <a:t>Toimikuntien uudelleenjärjestely – nyt toimikunnat kootaan seitsemästä tärkeimmästä klubivirkailijasta ja ne tukevat menestyvän klubin tärkeimpiä toimintoja:</a:t>
            </a:r>
          </a:p>
          <a:p>
            <a:pPr marL="0" indent="0">
              <a:lnSpc>
                <a:spcPct val="150000"/>
              </a:lnSpc>
              <a:buFont typeface="Arial" panose="020B0604020202020204" pitchFamily="34" charset="0"/>
              <a:buNone/>
            </a:pPr>
            <a:endParaRPr lang="en-US" dirty="0">
              <a:solidFill>
                <a:schemeClr val="tx1"/>
              </a:solidFill>
            </a:endParaRPr>
          </a:p>
          <a:p>
            <a:pPr marL="225425" lvl="2" indent="-225425">
              <a:lnSpc>
                <a:spcPct val="150000"/>
              </a:lnSpc>
              <a:buFont typeface="Arial" panose="020B0604020202020204" pitchFamily="34" charset="0"/>
              <a:buChar char="•"/>
            </a:pPr>
            <a:r>
              <a:rPr lang="fi-FI" dirty="0">
                <a:solidFill>
                  <a:schemeClr val="tx1"/>
                </a:solidFill>
              </a:rPr>
              <a:t>yhteisön palveleminen merkityksellisellä tavalla</a:t>
            </a:r>
          </a:p>
          <a:p>
            <a:pPr marL="225425" lvl="1" indent="-225425">
              <a:lnSpc>
                <a:spcPct val="150000"/>
              </a:lnSpc>
              <a:buFont typeface="Arial" panose="020B0604020202020204" pitchFamily="34" charset="0"/>
              <a:buNone/>
            </a:pPr>
            <a:endParaRPr lang="en-US" dirty="0"/>
          </a:p>
          <a:p>
            <a:pPr marL="225425" lvl="2" indent="-225425">
              <a:lnSpc>
                <a:spcPct val="150000"/>
              </a:lnSpc>
              <a:buFont typeface="Arial" panose="020B0604020202020204" pitchFamily="34" charset="0"/>
              <a:buChar char="•"/>
            </a:pPr>
            <a:r>
              <a:rPr lang="fi-FI" dirty="0">
                <a:solidFill>
                  <a:schemeClr val="tx1"/>
                </a:solidFill>
              </a:rPr>
              <a:t>jäsenmäärän kasvattaminen ja myönteisten suhteiden luominen</a:t>
            </a:r>
          </a:p>
          <a:p>
            <a:pPr marL="225425" lvl="1" indent="-225425">
              <a:lnSpc>
                <a:spcPct val="150000"/>
              </a:lnSpc>
              <a:buFont typeface="Arial" panose="020B0604020202020204" pitchFamily="34" charset="0"/>
              <a:buNone/>
            </a:pPr>
            <a:endParaRPr lang="en-US" dirty="0"/>
          </a:p>
          <a:p>
            <a:pPr marL="225425" lvl="2" indent="-225425">
              <a:lnSpc>
                <a:spcPct val="150000"/>
              </a:lnSpc>
              <a:buFont typeface="Arial" panose="020B0604020202020204" pitchFamily="34" charset="0"/>
              <a:buChar char="•"/>
            </a:pPr>
            <a:r>
              <a:rPr lang="fi-FI" dirty="0">
                <a:solidFill>
                  <a:schemeClr val="tx1"/>
                </a:solidFill>
              </a:rPr>
              <a:t>huipputason johtajien kehittäminen</a:t>
            </a:r>
          </a:p>
          <a:p>
            <a:pPr marL="0" indent="0">
              <a:lnSpc>
                <a:spcPct val="150000"/>
              </a:lnSpc>
              <a:buFont typeface="Arial" panose="020B0604020202020204" pitchFamily="34" charset="0"/>
              <a:buNone/>
            </a:pPr>
            <a:endParaRPr lang="en-US" dirty="0">
              <a:solidFill>
                <a:schemeClr val="tx1"/>
              </a:solidFill>
            </a:endParaRP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5602BF30-612E-4A81-A220-6B8234777BF6}"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21</a:t>
            </a:fld>
            <a:endParaRPr lang="en-US" dirty="0"/>
          </a:p>
        </p:txBody>
      </p:sp>
    </p:spTree>
    <p:extLst>
      <p:ext uri="{BB962C8B-B14F-4D97-AF65-F5344CB8AC3E}">
        <p14:creationId xmlns:p14="http://schemas.microsoft.com/office/powerpoint/2010/main" val="3942673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i-FI" strike="noStrike" dirty="0">
                <a:solidFill>
                  <a:schemeClr val="tx2"/>
                </a:solidFill>
                <a:highlight>
                  <a:srgbClr val="FFFF00"/>
                </a:highlight>
                <a:latin typeface="Adobe Devanagari" panose="02040503050201020203" pitchFamily="18" charset="0"/>
                <a:cs typeface="Adobe Devanagari" panose="02040503050201020203" pitchFamily="18" charset="0"/>
              </a:rPr>
              <a:t>Klubien tulee tarkastella hakemusta joka vuoden alussa ja käyttää sitä ikään kuin karttana klubin erinomaiseen toimintaan. </a:t>
            </a:r>
          </a:p>
          <a:p>
            <a:endParaRPr lang="en-US" strike="noStrike" dirty="0">
              <a:solidFill>
                <a:schemeClr val="tx2"/>
              </a:solidFill>
            </a:endParaRPr>
          </a:p>
          <a:p>
            <a:pPr>
              <a:buFont typeface="Arial" panose="020B0604020202020204" pitchFamily="34" charset="0"/>
              <a:buNone/>
            </a:pPr>
            <a:r>
              <a:rPr lang="fi-FI" strike="noStrike" dirty="0">
                <a:solidFill>
                  <a:schemeClr val="tx2"/>
                </a:solidFill>
              </a:rPr>
              <a:t>1. Jäsenhankinta: </a:t>
            </a:r>
            <a:r>
              <a:rPr lang="fi-FI" dirty="0"/>
              <a:t>Saavutettu vähintään yhden tai useamman jäsenen nettokasvu.  Perustettu nykyisen toimivuoden aikana uusi lionsklubi tai liitännäisklubi</a:t>
            </a:r>
          </a:p>
          <a:p>
            <a:pPr marL="0" indent="0">
              <a:buNone/>
            </a:pPr>
            <a:endParaRPr lang="en-US" strike="noStrike" dirty="0">
              <a:solidFill>
                <a:schemeClr val="tx2"/>
              </a:solidFill>
            </a:endParaRPr>
          </a:p>
          <a:p>
            <a:pPr>
              <a:buFont typeface="Arial" panose="020B0604020202020204" pitchFamily="34" charset="0"/>
              <a:buNone/>
            </a:pPr>
            <a:r>
              <a:rPr lang="fi-FI" strike="noStrike" dirty="0">
                <a:solidFill>
                  <a:schemeClr val="tx2"/>
                </a:solidFill>
              </a:rPr>
              <a:t>2.  Palvelu: </a:t>
            </a:r>
            <a:r>
              <a:rPr lang="fi-FI" dirty="0"/>
              <a:t>Lahjoitettu LCIF:lle summa, joka on yhtä suuri tai suurempi kuin klubin jäsenten kokonaismäärä kerrottuna US$5. Aloitettu uusi palveluprojekti </a:t>
            </a:r>
            <a:r>
              <a:rPr lang="fi-FI" i="1" dirty="0"/>
              <a:t>Harkitkaa maailmanlaajuisia palvelukohteitamme! </a:t>
            </a:r>
            <a:r>
              <a:rPr lang="fi-FI" dirty="0"/>
              <a:t>Luettele kolme palveluaktiviteettia, joihin klubinne osallistui ja jotka on raportoitu MyLionissa tai alueellisessa raportointijärjestelmässä: </a:t>
            </a:r>
          </a:p>
          <a:p>
            <a:pPr marL="0" indent="0">
              <a:buNone/>
            </a:pPr>
            <a:endParaRPr lang="en-US" strike="noStrike" dirty="0">
              <a:solidFill>
                <a:schemeClr val="tx2"/>
              </a:solidFill>
            </a:endParaRPr>
          </a:p>
          <a:p>
            <a:pPr>
              <a:buFont typeface="Arial" panose="020B0604020202020204" pitchFamily="34" charset="0"/>
              <a:buNone/>
            </a:pPr>
            <a:r>
              <a:rPr lang="fi-FI" strike="noStrike" dirty="0">
                <a:solidFill>
                  <a:schemeClr val="tx2"/>
                </a:solidFill>
              </a:rPr>
              <a:t>3. Johtaminen &amp; erinomaisuus hallinnossa: </a:t>
            </a:r>
            <a:r>
              <a:rPr lang="fi-FI" dirty="0"/>
              <a:t>Klubi on hyvässä asemassa (ei status quossa tai erotettu taloudellisista syistä); piirin maksut maksettu eikä maksamattomia laskuja LCI:lle ole yli US$50 yli 90 päivän ajalta.  Virkailijat on ilmoitettu LCI:lle  Tärkeimmät virkailijat ovat osallistuneet klubivirkailijoiden koulutukseen</a:t>
            </a:r>
          </a:p>
          <a:p>
            <a:pPr marL="0" indent="0">
              <a:buNone/>
            </a:pPr>
            <a:endParaRPr lang="en-US" strike="noStrike" dirty="0">
              <a:solidFill>
                <a:schemeClr val="tx2"/>
              </a:solidFill>
            </a:endParaRPr>
          </a:p>
          <a:p>
            <a:pPr marL="0" indent="0">
              <a:buNone/>
            </a:pPr>
            <a:r>
              <a:rPr lang="fi-FI" strike="noStrike" dirty="0">
                <a:solidFill>
                  <a:schemeClr val="tx2"/>
                </a:solidFill>
              </a:rPr>
              <a:t>4.  </a:t>
            </a:r>
            <a:r>
              <a:rPr lang="fi-FI" b="0" strike="noStrike" dirty="0">
                <a:solidFill>
                  <a:schemeClr val="tx2"/>
                </a:solidFill>
              </a:rPr>
              <a:t>Markkinointi:</a:t>
            </a:r>
            <a:r>
              <a:rPr lang="fi-FI" strike="noStrike" dirty="0">
                <a:solidFill>
                  <a:schemeClr val="tx2"/>
                </a:solidFill>
              </a:rPr>
              <a:t> </a:t>
            </a:r>
            <a:r>
              <a:rPr lang="fi-FI" dirty="0"/>
              <a:t>Klubi on julkistanut palvelutoimintaansa paikallismedian ja sosiaalisen median välityksellä.</a:t>
            </a:r>
            <a:endParaRPr lang="en-US" strike="noStrike" dirty="0">
              <a:solidFill>
                <a:schemeClr val="tx2"/>
              </a:solidFill>
            </a:endParaRPr>
          </a:p>
          <a:p>
            <a:pPr marL="0" indent="0">
              <a:buNone/>
            </a:pPr>
            <a:endParaRPr lang="en-US" dirty="0">
              <a:solidFill>
                <a:schemeClr val="tx2"/>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i-FI" dirty="0">
                <a:solidFill>
                  <a:schemeClr val="tx2"/>
                </a:solidFill>
              </a:rPr>
              <a:t>Klubit, jotka on perustettu ennen 1. tammikuuta, voivat osallistua. </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0E404FEF-309D-4072-82DC-B0C1FA087A22}"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22</a:t>
            </a:fld>
            <a:endParaRPr lang="en-US" dirty="0"/>
          </a:p>
        </p:txBody>
      </p:sp>
    </p:spTree>
    <p:extLst>
      <p:ext uri="{BB962C8B-B14F-4D97-AF65-F5344CB8AC3E}">
        <p14:creationId xmlns:p14="http://schemas.microsoft.com/office/powerpoint/2010/main" val="3490887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marL="0" marR="0" lvl="0" indent="0" algn="l" defTabSz="914400" rtl="0" eaLnBrk="0" fontAlgn="base" latinLnBrk="0" hangingPunct="0">
              <a:lnSpc>
                <a:spcPct val="120000"/>
              </a:lnSpc>
              <a:spcBef>
                <a:spcPts val="0"/>
              </a:spcBef>
              <a:spcAft>
                <a:spcPct val="0"/>
              </a:spcAft>
              <a:buClrTx/>
              <a:buSzTx/>
              <a:buFontTx/>
              <a:buNone/>
              <a:tabLst>
                <a:tab pos="461963" algn="l"/>
                <a:tab pos="914400" algn="l"/>
                <a:tab pos="1376363" algn="l"/>
                <a:tab pos="1828800" algn="l"/>
              </a:tabLst>
              <a:defRPr/>
            </a:pPr>
            <a:r>
              <a:rPr lang="fi-FI" sz="1200" dirty="0">
                <a:solidFill>
                  <a:schemeClr val="tx1"/>
                </a:solidFill>
                <a:ea typeface="Arial" charset="0"/>
                <a:cs typeface="Arial" charset="0"/>
              </a:rPr>
              <a:t>Pitäkää tiiviisti yhteyttä klubeihin digitaalisilla alustoilla.  </a:t>
            </a:r>
          </a:p>
          <a:p>
            <a:pPr algn="l">
              <a:lnSpc>
                <a:spcPct val="120000"/>
              </a:lnSpc>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fi-FI" sz="1200" dirty="0">
                <a:solidFill>
                  <a:schemeClr val="tx1"/>
                </a:solidFill>
                <a:ea typeface="Arial" charset="0"/>
                <a:cs typeface="Arial" charset="0"/>
              </a:rPr>
              <a:t>Liittykää klubien someryhmiin.</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fi-FI" sz="1200" dirty="0">
                <a:solidFill>
                  <a:schemeClr val="tx1"/>
                </a:solidFill>
                <a:ea typeface="Arial" charset="0"/>
                <a:cs typeface="Arial" charset="0"/>
              </a:rPr>
              <a:t>Seuratkaa klubien aktiviteetteja e-klubitalossa ja Salesforcessa.</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fi-FI" sz="1200" dirty="0">
                <a:solidFill>
                  <a:schemeClr val="tx1"/>
                </a:solidFill>
                <a:ea typeface="Arial" charset="0"/>
                <a:cs typeface="Arial" charset="0"/>
              </a:rPr>
              <a:t>Tutustukaa raportointijärjestelmässä oleviin raportteihin.</a:t>
            </a:r>
          </a:p>
          <a:p>
            <a:pPr marL="0" indent="0" algn="l">
              <a:lnSpc>
                <a:spcPct val="120000"/>
              </a:lnSpc>
              <a:buFont typeface="Arial" panose="020B0604020202020204" pitchFamily="34" charset="0"/>
              <a:buNone/>
            </a:pPr>
            <a:endParaRPr lang="en-US" sz="1200" kern="0" dirty="0">
              <a:solidFill>
                <a:schemeClr val="tx1"/>
              </a:solidFill>
              <a:ea typeface="Arial" charset="0"/>
              <a:cs typeface="Arial" charset="0"/>
            </a:endParaRPr>
          </a:p>
        </p:txBody>
      </p:sp>
      <p:sp>
        <p:nvSpPr>
          <p:cNvPr id="4" name="Date Placeholder 3"/>
          <p:cNvSpPr>
            <a:spLocks noGrp="1"/>
          </p:cNvSpPr>
          <p:nvPr>
            <p:ph type="dt" idx="10"/>
          </p:nvPr>
        </p:nvSpPr>
        <p:spPr/>
        <p:txBody>
          <a:bodyPr/>
          <a:lstStyle/>
          <a:p>
            <a:pPr>
              <a:defRPr/>
            </a:pPr>
            <a:fld id="{B49D7210-3EEA-407C-A51D-D2EE8CD29BE9}"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23</a:t>
            </a:fld>
            <a:endParaRPr lang="en-US" dirty="0"/>
          </a:p>
        </p:txBody>
      </p:sp>
    </p:spTree>
    <p:extLst>
      <p:ext uri="{BB962C8B-B14F-4D97-AF65-F5344CB8AC3E}">
        <p14:creationId xmlns:p14="http://schemas.microsoft.com/office/powerpoint/2010/main" val="919351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endParaRPr lang="en-US" dirty="0"/>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24</a:t>
            </a:fld>
            <a:endParaRPr lang="en-US" dirty="0"/>
          </a:p>
        </p:txBody>
      </p:sp>
    </p:spTree>
    <p:extLst>
      <p:ext uri="{BB962C8B-B14F-4D97-AF65-F5344CB8AC3E}">
        <p14:creationId xmlns:p14="http://schemas.microsoft.com/office/powerpoint/2010/main" val="3398856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22313"/>
            <a:ext cx="5486400" cy="3086100"/>
          </a:xfrm>
        </p:spPr>
      </p:sp>
      <p:sp>
        <p:nvSpPr>
          <p:cNvPr id="3" name="Notes Placeholder 2"/>
          <p:cNvSpPr>
            <a:spLocks noGrp="1"/>
          </p:cNvSpPr>
          <p:nvPr>
            <p:ph type="body" idx="1"/>
          </p:nvPr>
        </p:nvSpPr>
        <p:spPr>
          <a:xfrm>
            <a:off x="894644" y="4064596"/>
            <a:ext cx="5486400" cy="4754880"/>
          </a:xfrm>
          <a:prstGeom prst="rect">
            <a:avLst/>
          </a:prstGeom>
        </p:spPr>
        <p:txBody>
          <a:bodyPr>
            <a:noAutofit/>
          </a:bodyPr>
          <a:lstStyle/>
          <a:p>
            <a:pPr marL="0" marR="0" lvl="0" indent="0" algn="l" defTabSz="914400" rtl="0" eaLnBrk="0" fontAlgn="base" latinLnBrk="0" hangingPunct="0">
              <a:spcBef>
                <a:spcPts val="2400"/>
              </a:spcBef>
              <a:spcAft>
                <a:spcPct val="0"/>
              </a:spcAft>
              <a:buClrTx/>
              <a:buSzTx/>
              <a:buFontTx/>
              <a:buNone/>
              <a:tabLst/>
              <a:defRPr/>
            </a:pPr>
            <a:r>
              <a:rPr lang="fi-FI" dirty="0">
                <a:solidFill>
                  <a:schemeClr val="tx1"/>
                </a:solidFill>
                <a:ea typeface="Arial" charset="0"/>
                <a:cs typeface="Arial" charset="0"/>
              </a:rPr>
              <a:t>Lohkon kokousopas auttaa valmistautumaan kokouksiin.</a:t>
            </a:r>
          </a:p>
          <a:p>
            <a:pPr>
              <a:spcBef>
                <a:spcPts val="2400"/>
              </a:spcBef>
              <a:defRPr/>
            </a:pPr>
            <a:r>
              <a:rPr lang="fi-FI" dirty="0">
                <a:solidFill>
                  <a:schemeClr val="tx1"/>
                </a:solidFill>
              </a:rPr>
              <a:t>Tämä opas sekä sen sisältämien lomakkeiden kirjoitettavat PDF-versiot ovat saatavilla lohkon ja alueen puheenjohtajien verkkosivulla. Opas sisältää</a:t>
            </a:r>
          </a:p>
          <a:p>
            <a:pPr>
              <a:spcBef>
                <a:spcPts val="2400"/>
              </a:spcBef>
              <a:defRPr/>
            </a:pPr>
            <a:endParaRPr lang="fi-FI" dirty="0">
              <a:solidFill>
                <a:schemeClr val="tx1"/>
              </a:solidFill>
            </a:endParaRPr>
          </a:p>
          <a:p>
            <a:pPr lvl="1">
              <a:spcBef>
                <a:spcPts val="2400"/>
              </a:spcBef>
              <a:buFont typeface="Arial" panose="020B0604020202020204" pitchFamily="34" charset="0"/>
              <a:buChar char="•"/>
              <a:defRPr/>
            </a:pPr>
            <a:r>
              <a:rPr lang="fi-FI" dirty="0"/>
              <a:t>vinkkejä kokousten sopimiseen hyvissä ajoin</a:t>
            </a:r>
          </a:p>
          <a:p>
            <a:pPr lvl="1">
              <a:buFont typeface="Arial" panose="020B0604020202020204" pitchFamily="34" charset="0"/>
              <a:buChar char="•"/>
            </a:pPr>
            <a:endParaRPr lang="en-US" altLang="ja-JP" dirty="0"/>
          </a:p>
          <a:p>
            <a:pPr lvl="1">
              <a:buFont typeface="Arial" panose="020B0604020202020204" pitchFamily="34" charset="0"/>
              <a:buChar char="•"/>
            </a:pPr>
            <a:r>
              <a:rPr lang="fi-FI" dirty="0"/>
              <a:t>esityslistaesimerkkejä kuhunkin kokoukseen</a:t>
            </a:r>
          </a:p>
          <a:p>
            <a:pPr lvl="1">
              <a:buFont typeface="Arial" panose="020B0604020202020204" pitchFamily="34" charset="0"/>
              <a:buChar char="•"/>
            </a:pPr>
            <a:endParaRPr lang="en-US" altLang="ja-JP" dirty="0"/>
          </a:p>
          <a:p>
            <a:pPr lvl="1">
              <a:buFont typeface="Arial" panose="020B0604020202020204" pitchFamily="34" charset="0"/>
              <a:buChar char="•"/>
            </a:pPr>
            <a:r>
              <a:rPr lang="fi-FI" dirty="0"/>
              <a:t>sijaintiehdotuksia lohkon kokouksille</a:t>
            </a:r>
          </a:p>
          <a:p>
            <a:pPr lvl="1">
              <a:buFont typeface="Arial" panose="020B0604020202020204" pitchFamily="34" charset="0"/>
              <a:buChar char="•"/>
            </a:pPr>
            <a:endParaRPr lang="en-US" altLang="ja-JP" dirty="0"/>
          </a:p>
          <a:p>
            <a:pPr lvl="1">
              <a:buFont typeface="Arial" panose="020B0604020202020204" pitchFamily="34" charset="0"/>
              <a:buChar char="•"/>
            </a:pPr>
            <a:r>
              <a:rPr lang="fi-FI" dirty="0"/>
              <a:t>vinkkejä tuen pyytämiseen Maailmanlaajuisen toimintaryhmän piirikoordinaattoreilta.</a:t>
            </a:r>
          </a:p>
          <a:p>
            <a:pPr lvl="1">
              <a:buFont typeface="Arial" panose="020B0604020202020204" pitchFamily="34" charset="0"/>
              <a:buChar char="•"/>
            </a:pPr>
            <a:endParaRPr lang="en-US" altLang="ja-JP" dirty="0"/>
          </a:p>
          <a:p>
            <a:pPr lvl="1">
              <a:buFont typeface="Arial" panose="020B0604020202020204" pitchFamily="34" charset="0"/>
              <a:buChar char="•"/>
            </a:pPr>
            <a:r>
              <a:rPr lang="fi-FI" b="1" i="1" dirty="0"/>
              <a:t>Muistakaa: älkää rönsyilkö, vaan keskittykää klubien tarpeisiin! </a:t>
            </a:r>
          </a:p>
        </p:txBody>
      </p:sp>
      <p:sp>
        <p:nvSpPr>
          <p:cNvPr id="4" name="Date Placeholder 3"/>
          <p:cNvSpPr>
            <a:spLocks noGrp="1"/>
          </p:cNvSpPr>
          <p:nvPr>
            <p:ph type="dt" idx="10"/>
          </p:nvPr>
        </p:nvSpPr>
        <p:spPr/>
        <p:txBody>
          <a:bodyPr/>
          <a:lstStyle/>
          <a:p>
            <a:pPr>
              <a:defRPr/>
            </a:pPr>
            <a:fld id="{A042BA95-BB94-4D92-A202-362A2D99B231}"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25</a:t>
            </a:fld>
            <a:endParaRPr lang="en-US" dirty="0"/>
          </a:p>
        </p:txBody>
      </p:sp>
    </p:spTree>
    <p:extLst>
      <p:ext uri="{BB962C8B-B14F-4D97-AF65-F5344CB8AC3E}">
        <p14:creationId xmlns:p14="http://schemas.microsoft.com/office/powerpoint/2010/main" val="614574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fi-FI" sz="1200" dirty="0">
                <a:solidFill>
                  <a:schemeClr val="tx1"/>
                </a:solidFill>
                <a:cs typeface="Arial" charset="0"/>
              </a:rPr>
              <a:t>Apua klubien valmistautumiseen – täyttäkää haasteiden ja mahdollisuuksien lista.</a:t>
            </a:r>
          </a:p>
          <a:p>
            <a:pPr marL="0" marR="0" lvl="0" indent="0" algn="l" defTabSz="914400" rtl="0" eaLnBrk="0" fontAlgn="base" latinLnBrk="0" hangingPunct="0">
              <a:spcBef>
                <a:spcPct val="30000"/>
              </a:spcBef>
              <a:spcAft>
                <a:spcPct val="0"/>
              </a:spcAft>
              <a:buClrTx/>
              <a:buSzTx/>
              <a:buFontTx/>
              <a:buNone/>
              <a:tabLst/>
              <a:defRPr/>
            </a:pPr>
            <a:endParaRPr lang="en-US" sz="1200" kern="0" dirty="0">
              <a:solidFill>
                <a:schemeClr val="tx1"/>
              </a:solidFill>
              <a:ea typeface="Arial" charset="0"/>
              <a:cs typeface="Arial" charset="0"/>
            </a:endParaRPr>
          </a:p>
          <a:p>
            <a:pPr marL="0" marR="0" lvl="0" indent="0" algn="l" defTabSz="914400" rtl="0" eaLnBrk="0" fontAlgn="base" latinLnBrk="0" hangingPunct="0">
              <a:spcBef>
                <a:spcPct val="30000"/>
              </a:spcBef>
              <a:spcAft>
                <a:spcPct val="0"/>
              </a:spcAft>
              <a:buClrTx/>
              <a:buSzTx/>
              <a:buFontTx/>
              <a:buNone/>
              <a:tabLst/>
              <a:defRPr/>
            </a:pPr>
            <a:r>
              <a:rPr lang="fi-FI" sz="1200" dirty="0">
                <a:solidFill>
                  <a:schemeClr val="tx1"/>
                </a:solidFill>
                <a:ea typeface="Arial" charset="0"/>
                <a:cs typeface="Arial" charset="0"/>
              </a:rPr>
              <a:t>Jotkin klubit voivat tarvita hieman enemmän huomiota ja etsivät tapoja käsitellä ongelmia.</a:t>
            </a:r>
          </a:p>
          <a:p>
            <a:endParaRPr lang="en-US" dirty="0">
              <a:solidFill>
                <a:schemeClr val="tx1"/>
              </a:solidFill>
            </a:endParaRPr>
          </a:p>
          <a:p>
            <a:pPr marL="171450" indent="-171450" algn="l">
              <a:buFont typeface="Arial" panose="020B0604020202020204" pitchFamily="34" charset="0"/>
              <a:buChar char="•"/>
            </a:pPr>
            <a:r>
              <a:rPr lang="fi-FI" sz="1200" dirty="0">
                <a:solidFill>
                  <a:schemeClr val="tx1"/>
                </a:solidFill>
                <a:ea typeface="Arial" charset="0"/>
                <a:cs typeface="Arial" charset="0"/>
              </a:rPr>
              <a:t>Kätevä työkalu klubeille, joilla on vaikeuksia tietyillä osa-alueilla.</a:t>
            </a:r>
          </a:p>
          <a:p>
            <a:pPr marL="171450" indent="-171450" algn="l">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fi-FI" sz="1200" dirty="0">
                <a:solidFill>
                  <a:schemeClr val="tx1"/>
                </a:solidFill>
                <a:ea typeface="Arial" charset="0"/>
                <a:cs typeface="Arial" charset="0"/>
              </a:rPr>
              <a:t>Voidaan käyttää klubivierailujen tai lohkon kokousten aikana.</a:t>
            </a:r>
          </a:p>
          <a:p>
            <a:pPr marL="171450" indent="-171450" algn="l">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fi-FI" sz="1200" dirty="0">
                <a:solidFill>
                  <a:schemeClr val="tx1"/>
                </a:solidFill>
                <a:ea typeface="Arial" charset="0"/>
                <a:cs typeface="Arial" charset="0"/>
              </a:rPr>
              <a:t>Kätevä työkalu keskusteltaessa klubin tukistrategioista piirin GAT-koordinaattoreiden kanssa.</a:t>
            </a:r>
          </a:p>
          <a:p>
            <a:pPr marL="171450" indent="-171450" algn="l">
              <a:buFont typeface="Arial" panose="020B0604020202020204" pitchFamily="34" charset="0"/>
              <a:buChar char="•"/>
            </a:pPr>
            <a:r>
              <a:rPr lang="fi-FI" sz="1200" b="1" dirty="0">
                <a:solidFill>
                  <a:schemeClr val="tx1"/>
                </a:solidFill>
                <a:ea typeface="Arial" charset="0"/>
                <a:cs typeface="Arial" charset="0"/>
              </a:rPr>
              <a:t>Hyödyllinen vinkki: Pyytäkää ensimmäisessä lohkon kokouksessa jokaista klubipresidenttiä kertomaan oman klubinsa tavoitteet kullekin seuraavalle osa-alueelle:</a:t>
            </a:r>
          </a:p>
          <a:p>
            <a:pPr marL="0" indent="0" algn="l">
              <a:buFont typeface="Arial" panose="020B0604020202020204" pitchFamily="34" charset="0"/>
              <a:buNone/>
            </a:pPr>
            <a:r>
              <a:rPr lang="fi-FI" sz="1200" b="1" dirty="0">
                <a:solidFill>
                  <a:schemeClr val="tx1"/>
                </a:solidFill>
                <a:ea typeface="Arial" charset="0"/>
                <a:cs typeface="Arial" charset="0"/>
              </a:rPr>
              <a:t>	jäsenten hankinta/säilyttäminen</a:t>
            </a:r>
          </a:p>
          <a:p>
            <a:pPr marL="0" indent="0" algn="l">
              <a:buFont typeface="Arial" panose="020B0604020202020204" pitchFamily="34" charset="0"/>
              <a:buNone/>
            </a:pPr>
            <a:r>
              <a:rPr lang="fi-FI" sz="1200" b="1" dirty="0">
                <a:solidFill>
                  <a:schemeClr val="tx1"/>
                </a:solidFill>
                <a:ea typeface="Arial" charset="0"/>
                <a:cs typeface="Arial" charset="0"/>
              </a:rPr>
              <a:t>	johtajakoulutus</a:t>
            </a:r>
          </a:p>
          <a:p>
            <a:pPr marL="0" indent="0" algn="l">
              <a:buFont typeface="Arial" panose="020B0604020202020204" pitchFamily="34" charset="0"/>
              <a:buNone/>
            </a:pPr>
            <a:r>
              <a:rPr lang="fi-FI" sz="1200" b="1" dirty="0">
                <a:solidFill>
                  <a:schemeClr val="tx1"/>
                </a:solidFill>
                <a:ea typeface="Arial" charset="0"/>
                <a:cs typeface="Arial" charset="0"/>
              </a:rPr>
              <a:t>	palvelu </a:t>
            </a:r>
          </a:p>
          <a:p>
            <a:pPr marL="0" indent="0" algn="l">
              <a:buFont typeface="Arial" panose="020B0604020202020204" pitchFamily="34" charset="0"/>
              <a:buNone/>
            </a:pPr>
            <a:r>
              <a:rPr lang="fi-FI" sz="1200" b="1" dirty="0">
                <a:solidFill>
                  <a:schemeClr val="tx1"/>
                </a:solidFill>
                <a:ea typeface="Arial" charset="0"/>
                <a:cs typeface="Arial" charset="0"/>
              </a:rPr>
              <a:t>	LCIF.</a:t>
            </a:r>
          </a:p>
          <a:p>
            <a:pPr marL="0" indent="0" algn="l">
              <a:buFont typeface="Arial" panose="020B0604020202020204" pitchFamily="34" charset="0"/>
              <a:buNone/>
            </a:pPr>
            <a:r>
              <a:rPr lang="fi-FI" sz="1200" b="1" dirty="0">
                <a:solidFill>
                  <a:schemeClr val="tx1"/>
                </a:solidFill>
                <a:ea typeface="Arial" charset="0"/>
                <a:cs typeface="Arial" charset="0"/>
              </a:rPr>
              <a:t>	Tämä haasteiden ja mahdollisuuksien lista voi auttaa heitä luomaan SMART-tavoitteita ja/tai muokkaamaan epärealistisia tavoitteita.</a:t>
            </a:r>
          </a:p>
          <a:p>
            <a:endParaRPr lang="en-US" dirty="0"/>
          </a:p>
        </p:txBody>
      </p:sp>
      <p:sp>
        <p:nvSpPr>
          <p:cNvPr id="4" name="Date Placeholder 3"/>
          <p:cNvSpPr>
            <a:spLocks noGrp="1"/>
          </p:cNvSpPr>
          <p:nvPr>
            <p:ph type="dt" idx="10"/>
          </p:nvPr>
        </p:nvSpPr>
        <p:spPr/>
        <p:txBody>
          <a:bodyPr/>
          <a:lstStyle/>
          <a:p>
            <a:pPr>
              <a:defRPr/>
            </a:pPr>
            <a:fld id="{23321517-6E5E-4C7A-8DB7-EA65ED3A51BB}"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26</a:t>
            </a:fld>
            <a:endParaRPr lang="en-US" dirty="0"/>
          </a:p>
        </p:txBody>
      </p:sp>
    </p:spTree>
    <p:extLst>
      <p:ext uri="{BB962C8B-B14F-4D97-AF65-F5344CB8AC3E}">
        <p14:creationId xmlns:p14="http://schemas.microsoft.com/office/powerpoint/2010/main" val="2631264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30773"/>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defRPr/>
            </a:pPr>
            <a:r>
              <a:rPr lang="fi-FI" sz="1200" i="0" dirty="0">
                <a:solidFill>
                  <a:schemeClr val="tx1"/>
                </a:solidFill>
                <a:latin typeface="+mn-lt"/>
              </a:rPr>
              <a:t>Lohkon kokoukset alkavat piirikuvernöörin neuvoa-antavalla toimikunnalla.</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dirty="0">
              <a:solidFill>
                <a:schemeClr val="tx1"/>
              </a:solidFill>
              <a:latin typeface="+mn-lt"/>
            </a:endParaRPr>
          </a:p>
          <a:p>
            <a:pPr marL="0" marR="0" lvl="0" indent="0" algn="l" defTabSz="914400" rtl="0" eaLnBrk="0" fontAlgn="base" latinLnBrk="0" hangingPunct="0">
              <a:lnSpc>
                <a:spcPct val="150000"/>
              </a:lnSpc>
              <a:spcBef>
                <a:spcPts val="0"/>
              </a:spcBef>
              <a:spcAft>
                <a:spcPct val="0"/>
              </a:spcAft>
              <a:buClrTx/>
              <a:buSzTx/>
              <a:buFontTx/>
              <a:buNone/>
              <a:tabLst/>
              <a:defRPr/>
            </a:pPr>
            <a:r>
              <a:rPr lang="fi-FI" sz="1200" i="0" dirty="0">
                <a:solidFill>
                  <a:schemeClr val="tx1"/>
                </a:solidFill>
                <a:latin typeface="+mn-lt"/>
              </a:rPr>
              <a:t>Jotkin lohkot kutsuvat muitakin klubivirkailijoita kokouksiinsa, mutta piirikuvernöörin neuvoa-antavan toimikunnan tärkeimmät jäsenet ovat</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dirty="0">
              <a:solidFill>
                <a:schemeClr val="tx1"/>
              </a:solidFill>
              <a:latin typeface="+mn-lt"/>
            </a:endParaRP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fi-FI" sz="1200" i="0" dirty="0">
                <a:solidFill>
                  <a:schemeClr val="tx1"/>
                </a:solidFill>
                <a:latin typeface="+mn-lt"/>
              </a:rPr>
              <a:t>klubipresidentti</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fi-FI" sz="1200" i="0" dirty="0">
                <a:solidFill>
                  <a:schemeClr val="tx1"/>
                </a:solidFill>
                <a:latin typeface="+mn-lt"/>
              </a:rPr>
              <a:t>klubin varapresidentti</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fi-FI" sz="1200" i="0" dirty="0">
                <a:solidFill>
                  <a:schemeClr val="tx1"/>
                </a:solidFill>
                <a:latin typeface="+mn-lt"/>
              </a:rPr>
              <a:t>Klubisihteeri.</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dirty="0">
              <a:solidFill>
                <a:schemeClr val="tx1"/>
              </a:solidFill>
              <a:latin typeface="+mn-lt"/>
            </a:endParaRPr>
          </a:p>
          <a:p>
            <a:pPr marL="0" marR="0" lvl="0" indent="0" algn="l" defTabSz="914400" rtl="0" eaLnBrk="0" fontAlgn="base" latinLnBrk="0" hangingPunct="0">
              <a:lnSpc>
                <a:spcPct val="150000"/>
              </a:lnSpc>
              <a:spcBef>
                <a:spcPts val="0"/>
              </a:spcBef>
              <a:spcAft>
                <a:spcPct val="0"/>
              </a:spcAft>
              <a:buClrTx/>
              <a:buSzTx/>
              <a:buFontTx/>
              <a:buNone/>
              <a:tabLst/>
              <a:defRPr/>
            </a:pPr>
            <a:r>
              <a:rPr lang="fi-FI" sz="1200" i="0" dirty="0">
                <a:solidFill>
                  <a:schemeClr val="tx1"/>
                </a:solidFill>
                <a:latin typeface="+mn-lt"/>
              </a:rPr>
              <a:t>Jos kutsut kokouksen päätarkoitukseen liittyviä GAT-koordinaattoreita tai puhujia, saatat </a:t>
            </a:r>
            <a:r>
              <a:rPr lang="fi-FI" sz="1200" i="0" baseline="0" dirty="0">
                <a:solidFill>
                  <a:schemeClr val="tx1"/>
                </a:solidFill>
                <a:latin typeface="+mn-lt"/>
              </a:rPr>
              <a:t>antaa oppimismahdollisuuksia myös</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baseline="0" dirty="0">
              <a:solidFill>
                <a:schemeClr val="tx1"/>
              </a:solidFill>
              <a:latin typeface="+mn-lt"/>
            </a:endParaRP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fi-FI" sz="1200" i="0" baseline="0" dirty="0">
                <a:solidFill>
                  <a:schemeClr val="tx1"/>
                </a:solidFill>
                <a:latin typeface="+mn-lt"/>
              </a:rPr>
              <a:t>klubin palvelujohtajalle</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fi-FI" sz="1200" i="0" baseline="0" dirty="0">
                <a:solidFill>
                  <a:schemeClr val="tx1"/>
                </a:solidFill>
                <a:latin typeface="+mn-lt"/>
              </a:rPr>
              <a:t>klubin jäsenjohtajalle</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fi-FI" sz="1200" i="0" baseline="0" dirty="0">
                <a:solidFill>
                  <a:schemeClr val="tx1"/>
                </a:solidFill>
                <a:latin typeface="+mn-lt"/>
              </a:rPr>
              <a:t>klubin johtajakoulutusjohtajalle.</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E2DC1C4B-5D1A-4DC8-B66E-BC761015DDE3}"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27</a:t>
            </a:fld>
            <a:endParaRPr lang="en-US" dirty="0"/>
          </a:p>
        </p:txBody>
      </p:sp>
    </p:spTree>
    <p:extLst>
      <p:ext uri="{BB962C8B-B14F-4D97-AF65-F5344CB8AC3E}">
        <p14:creationId xmlns:p14="http://schemas.microsoft.com/office/powerpoint/2010/main" val="2891927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noAutofit/>
          </a:bodyPr>
          <a:lstStyle/>
          <a:p>
            <a:pPr marL="0" marR="0" lvl="0" indent="0" algn="l" defTabSz="914400" rtl="0" eaLnBrk="0" fontAlgn="base" latinLnBrk="0" hangingPunct="0">
              <a:spcBef>
                <a:spcPct val="30000"/>
              </a:spcBef>
              <a:spcAft>
                <a:spcPct val="0"/>
              </a:spcAft>
              <a:buClrTx/>
              <a:buSzTx/>
              <a:buFontTx/>
              <a:buNone/>
              <a:tabLst/>
              <a:defRPr/>
            </a:pPr>
            <a:r>
              <a:rPr lang="fi-FI" dirty="0">
                <a:solidFill>
                  <a:schemeClr val="tx1"/>
                </a:solidFill>
                <a:cs typeface="Arial"/>
              </a:rPr>
              <a:t>Opaslionit toimivat klubien lisäresurssina.  </a:t>
            </a:r>
            <a:r>
              <a:rPr lang="fi-FI" dirty="0">
                <a:solidFill>
                  <a:schemeClr val="tx1"/>
                </a:solidFill>
              </a:rPr>
              <a:t>Muistakaa kutsua klubien opaslionit, jos heitä on nimitetty.</a:t>
            </a:r>
          </a:p>
          <a:p>
            <a:endParaRPr lang="en-US" dirty="0">
              <a:solidFill>
                <a:schemeClr val="tx1"/>
              </a:solidFill>
            </a:endParaRPr>
          </a:p>
          <a:p>
            <a:r>
              <a:rPr lang="fi-FI" dirty="0">
                <a:solidFill>
                  <a:schemeClr val="tx1"/>
                </a:solidFill>
              </a:rPr>
              <a:t>Kullekin uudelle perustamiskirjan saaneelle lionsklubille nimitetään opaslioneita. He toimivat suoraan klubijohtajien kanssa varmistaakseen, että klubin toiminta pääsee hyvään alkuun</a:t>
            </a:r>
            <a:r>
              <a:rPr lang="fi-FI" baseline="0" dirty="0">
                <a:solidFill>
                  <a:schemeClr val="tx1"/>
                </a:solidFill>
              </a:rPr>
              <a:t>.</a:t>
            </a:r>
          </a:p>
          <a:p>
            <a:endParaRPr lang="en-US" dirty="0">
              <a:solidFill>
                <a:schemeClr val="tx1"/>
              </a:solidFill>
            </a:endParaRPr>
          </a:p>
          <a:p>
            <a:r>
              <a:rPr lang="fi-FI" dirty="0">
                <a:solidFill>
                  <a:schemeClr val="tx1"/>
                </a:solidFill>
              </a:rPr>
              <a:t>Jos teillä on enintään kaksi vuotta sitten perustettuja klubeja, nämä tärkeät johtajat kannattaa kutsua lohkon kokouksiin.</a:t>
            </a:r>
          </a:p>
          <a:p>
            <a:endParaRPr lang="en-US" dirty="0">
              <a:solidFill>
                <a:schemeClr val="tx1"/>
              </a:solidFill>
            </a:endParaRPr>
          </a:p>
          <a:p>
            <a:r>
              <a:rPr lang="fi-FI" dirty="0">
                <a:solidFill>
                  <a:schemeClr val="tx1"/>
                </a:solidFill>
              </a:rPr>
              <a:t>Opaslioneita, joista ette ehkä ole tietoisia, on voitu nimittää myös joillekin lohkojenne aiemmin perustetuille klubeille.</a:t>
            </a:r>
          </a:p>
          <a:p>
            <a:endParaRPr lang="en-US" dirty="0">
              <a:solidFill>
                <a:schemeClr val="tx1"/>
              </a:solidFill>
            </a:endParaRPr>
          </a:p>
          <a:p>
            <a:r>
              <a:rPr lang="fi-FI" dirty="0">
                <a:solidFill>
                  <a:schemeClr val="tx1"/>
                </a:solidFill>
              </a:rPr>
              <a:t>Pyytäkää piirikuvernööriltänne luettelo kaikista opaslioneista, jotka on nimitetty mille tahansa lohkonne klubille.</a:t>
            </a:r>
          </a:p>
          <a:p>
            <a:endParaRPr lang="en-US" dirty="0">
              <a:solidFill>
                <a:schemeClr val="tx1"/>
              </a:solidFill>
            </a:endParaRPr>
          </a:p>
          <a:p>
            <a:r>
              <a:rPr lang="fi-FI" dirty="0">
                <a:solidFill>
                  <a:schemeClr val="tx1"/>
                </a:solidFill>
              </a:rPr>
              <a:t>Opaslionien raportti on saatavilla Salesforcessa.</a:t>
            </a:r>
          </a:p>
        </p:txBody>
      </p:sp>
      <p:sp>
        <p:nvSpPr>
          <p:cNvPr id="4" name="Date Placeholder 3"/>
          <p:cNvSpPr>
            <a:spLocks noGrp="1"/>
          </p:cNvSpPr>
          <p:nvPr>
            <p:ph type="dt" idx="10"/>
          </p:nvPr>
        </p:nvSpPr>
        <p:spPr/>
        <p:txBody>
          <a:bodyPr/>
          <a:lstStyle/>
          <a:p>
            <a:pPr>
              <a:defRPr/>
            </a:pPr>
            <a:fld id="{A983C5A9-CF49-4E26-BAA4-A877E7259FE3}"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28</a:t>
            </a:fld>
            <a:endParaRPr lang="en-US" dirty="0"/>
          </a:p>
        </p:txBody>
      </p:sp>
    </p:spTree>
    <p:extLst>
      <p:ext uri="{BB962C8B-B14F-4D97-AF65-F5344CB8AC3E}">
        <p14:creationId xmlns:p14="http://schemas.microsoft.com/office/powerpoint/2010/main" val="2029208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676275"/>
            <a:ext cx="5486400" cy="3087688"/>
          </a:xfrm>
        </p:spPr>
      </p:sp>
      <p:sp>
        <p:nvSpPr>
          <p:cNvPr id="4" name="Notes Placeholder 2"/>
          <p:cNvSpPr txBox="1">
            <a:spLocks/>
          </p:cNvSpPr>
          <p:nvPr/>
        </p:nvSpPr>
        <p:spPr>
          <a:xfrm>
            <a:off x="673202" y="4426860"/>
            <a:ext cx="5373423" cy="2956079"/>
          </a:xfrm>
          <a:prstGeom prst="rect">
            <a:avLst/>
          </a:prstGeom>
        </p:spPr>
        <p:txBody>
          <a:bodyPr vert="horz" lIns="92852" tIns="46425" rIns="92852" bIns="46425" rtlCol="0">
            <a:spAutoFit/>
          </a:bodyPr>
          <a:lst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220348" indent="-220348">
              <a:lnSpc>
                <a:spcPct val="200000"/>
              </a:lnSpc>
              <a:spcBef>
                <a:spcPts val="0"/>
              </a:spcBef>
            </a:pPr>
            <a:r>
              <a:rPr lang="fi-FI" dirty="0">
                <a:latin typeface="HelveticaNeueLT Std" panose="020B0604020202020204" pitchFamily="34" charset="0"/>
              </a:rPr>
              <a:t>Lohkon puheenjohtaja yhdistää piirin osaavien lionsjohtajien henkilöstöhallinnon ja esimerkiksi Maailmanlaajuisen toimintaryhmän koordinaattoreiden kokemuksen, minkä avulla klubivirkailijoita autetaan johtamaan klubejaan.</a:t>
            </a:r>
          </a:p>
          <a:p>
            <a:pPr marL="220348" indent="-220348">
              <a:lnSpc>
                <a:spcPct val="200000"/>
              </a:lnSpc>
              <a:spcBef>
                <a:spcPts val="0"/>
              </a:spcBef>
            </a:pPr>
            <a:endParaRPr lang="en-US" dirty="0">
              <a:latin typeface="HelveticaNeueLT Std" panose="020B0604020202020204" pitchFamily="34" charset="0"/>
            </a:endParaRPr>
          </a:p>
          <a:p>
            <a:pPr marL="220348" indent="-220348">
              <a:lnSpc>
                <a:spcPct val="200000"/>
              </a:lnSpc>
              <a:spcBef>
                <a:spcPts val="0"/>
              </a:spcBef>
            </a:pPr>
            <a:r>
              <a:rPr lang="fi-FI" dirty="0">
                <a:latin typeface="HelveticaNeueLT Std" panose="020B0604020202020204" pitchFamily="34" charset="0"/>
              </a:rPr>
              <a:t>Piireissä koordinaattorit palvelevat yksivuotisen virkakauden piirihallituksen jäseninä.</a:t>
            </a:r>
          </a:p>
          <a:p>
            <a:pPr marL="159295" indent="-159295">
              <a:lnSpc>
                <a:spcPct val="150000"/>
              </a:lnSpc>
              <a:spcBef>
                <a:spcPts val="0"/>
              </a:spcBef>
              <a:buFontTx/>
              <a:buChar char="-"/>
            </a:pPr>
            <a:endParaRPr lang="en-US" dirty="0">
              <a:latin typeface="HelveticaNeueLT Std" panose="020B0604020202020204" pitchFamily="34" charset="0"/>
            </a:endParaRPr>
          </a:p>
        </p:txBody>
      </p:sp>
      <p:sp>
        <p:nvSpPr>
          <p:cNvPr id="3" name="Date Placeholder 2"/>
          <p:cNvSpPr>
            <a:spLocks noGrp="1"/>
          </p:cNvSpPr>
          <p:nvPr>
            <p:ph type="dt" idx="10"/>
          </p:nvPr>
        </p:nvSpPr>
        <p:spPr/>
        <p:txBody>
          <a:bodyPr/>
          <a:lstStyle/>
          <a:p>
            <a:pPr>
              <a:defRPr/>
            </a:pPr>
            <a:fld id="{9CE7DD70-D955-4C2E-8568-EB8945744613}"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29</a:t>
            </a:fld>
            <a:endParaRPr lang="en-US" dirty="0"/>
          </a:p>
        </p:txBody>
      </p:sp>
      <p:sp>
        <p:nvSpPr>
          <p:cNvPr id="6" name="Notes Placeholder 5"/>
          <p:cNvSpPr>
            <a:spLocks noGrp="1"/>
          </p:cNvSpPr>
          <p:nvPr>
            <p:ph type="body" idx="1"/>
          </p:nvPr>
        </p:nvSpPr>
        <p:spPr>
          <a:xfrm>
            <a:off x="424998" y="7543800"/>
            <a:ext cx="5607050" cy="4673280"/>
          </a:xfrm>
          <a:prstGeom prst="rect">
            <a:avLst/>
          </a:prstGeom>
        </p:spPr>
        <p:txBody>
          <a:bodyPr/>
          <a:lstStyle/>
          <a:p>
            <a:r>
              <a:rPr lang="fi-FI" dirty="0"/>
              <a:t>Piirikuvernööri palvelee Maailmanlaajuisen toimintaryhmän johtajana piirissänne. </a:t>
            </a:r>
          </a:p>
          <a:p>
            <a:endParaRPr lang="en-US" dirty="0"/>
          </a:p>
          <a:p>
            <a:r>
              <a:rPr lang="fi-FI" dirty="0"/>
              <a:t>Jokaisella </a:t>
            </a:r>
            <a:r>
              <a:rPr lang="fi-FI" baseline="0" dirty="0"/>
              <a:t>piirillä on </a:t>
            </a:r>
          </a:p>
          <a:p>
            <a:endParaRPr lang="en-US" baseline="0" dirty="0"/>
          </a:p>
          <a:p>
            <a:r>
              <a:rPr lang="fi-FI" baseline="0" dirty="0"/>
              <a:t>Maailmanlaajuisen palvelutyöryhmän piirikoordinaattori</a:t>
            </a:r>
          </a:p>
          <a:p>
            <a:endParaRPr lang="en-US" baseline="0" dirty="0"/>
          </a:p>
          <a:p>
            <a:r>
              <a:rPr lang="fi-FI" baseline="0" dirty="0"/>
              <a:t>Maailmanlaajuisen jäsentyöryhmän piirikoordinaattori</a:t>
            </a:r>
          </a:p>
          <a:p>
            <a:endParaRPr lang="en-US" baseline="0" dirty="0"/>
          </a:p>
          <a:p>
            <a:r>
              <a:rPr lang="fi-FI" baseline="0" dirty="0"/>
              <a:t>Maailmanlaajuisen johtajakoulutusryhmän piirikoordinaattori</a:t>
            </a:r>
          </a:p>
          <a:p>
            <a:endParaRPr lang="en-US" baseline="0" dirty="0"/>
          </a:p>
          <a:p>
            <a:r>
              <a:rPr lang="fi-FI" baseline="0" dirty="0"/>
              <a:t>ja uutena tulevalle toimivuodelle: Maailmanlaajuisen laajennusryhmän piirikoordinaattori.</a:t>
            </a:r>
          </a:p>
          <a:p>
            <a:endParaRPr lang="en-US" baseline="0" dirty="0"/>
          </a:p>
          <a:p>
            <a:r>
              <a:rPr lang="fi-FI" baseline="0" dirty="0"/>
              <a:t>Kukin näistä piirin johtajista hyödyntää asiantuntemustaan auttaakseen klubeja menestymään kyseisillä toiminnallisilla alueilla.</a:t>
            </a:r>
          </a:p>
          <a:p>
            <a:endParaRPr lang="en-US" baseline="0" dirty="0"/>
          </a:p>
          <a:p>
            <a:r>
              <a:rPr lang="fi-FI" baseline="0" dirty="0"/>
              <a:t>Etsikää tapoja hyödyntää tätä arvokasta osaamista lohkojenne klubeissa! </a:t>
            </a:r>
          </a:p>
          <a:p>
            <a:endParaRPr lang="en-US" baseline="0" dirty="0"/>
          </a:p>
          <a:p>
            <a:r>
              <a:rPr lang="fi-FI" b="1" baseline="0" dirty="0"/>
              <a:t>Muistuttakaa klubejanne – ja muistakaa itsekin – että GAT-jäsenet eivät ole valvojia vaan hyödynnettäviä voimavaroja, joita klubit voivat käyttää toimintansa tehostamiseen diassa 22 annetuilla neljällä osa-alueella.</a:t>
            </a:r>
          </a:p>
        </p:txBody>
      </p:sp>
    </p:spTree>
    <p:extLst>
      <p:ext uri="{BB962C8B-B14F-4D97-AF65-F5344CB8AC3E}">
        <p14:creationId xmlns:p14="http://schemas.microsoft.com/office/powerpoint/2010/main" val="1140271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endParaRPr lang="en-US" dirty="0">
              <a:latin typeface="Calibri" panose="020F0502020204030204" pitchFamily="34" charset="0"/>
            </a:endParaRPr>
          </a:p>
          <a:p>
            <a:r>
              <a:rPr lang="fi-FI" dirty="0">
                <a:latin typeface="Calibri" panose="020F0502020204030204" pitchFamily="34" charset="0"/>
              </a:rPr>
              <a:t>Tutustumme nyt lohkon puheenjohtajan rooliin</a:t>
            </a:r>
            <a:r>
              <a:rPr lang="fi-FI" dirty="0">
                <a:latin typeface="Helvetica Neue"/>
              </a:rPr>
              <a:t>.</a:t>
            </a:r>
          </a:p>
          <a:p>
            <a:endParaRPr lang="en-US" dirty="0"/>
          </a:p>
        </p:txBody>
      </p:sp>
      <p:sp>
        <p:nvSpPr>
          <p:cNvPr id="4" name="Date Placeholder 3"/>
          <p:cNvSpPr>
            <a:spLocks noGrp="1"/>
          </p:cNvSpPr>
          <p:nvPr>
            <p:ph type="dt" idx="10"/>
          </p:nvPr>
        </p:nvSpPr>
        <p:spPr/>
        <p:txBody>
          <a:bodyPr/>
          <a:lstStyle/>
          <a:p>
            <a:pPr>
              <a:defRPr/>
            </a:pPr>
            <a:fld id="{CF927901-0519-4644-9D60-20D66511D2A4}"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a:t>
            </a:fld>
            <a:endParaRPr lang="en-US" dirty="0"/>
          </a:p>
        </p:txBody>
      </p:sp>
    </p:spTree>
    <p:extLst>
      <p:ext uri="{BB962C8B-B14F-4D97-AF65-F5344CB8AC3E}">
        <p14:creationId xmlns:p14="http://schemas.microsoft.com/office/powerpoint/2010/main" val="2020978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685800"/>
            <a:ext cx="5486400" cy="3087688"/>
          </a:xfrm>
        </p:spPr>
      </p:sp>
      <p:sp>
        <p:nvSpPr>
          <p:cNvPr id="3" name="Notes Placeholder 2"/>
          <p:cNvSpPr>
            <a:spLocks noGrp="1"/>
          </p:cNvSpPr>
          <p:nvPr>
            <p:ph type="body" idx="1"/>
          </p:nvPr>
        </p:nvSpPr>
        <p:spPr>
          <a:xfrm>
            <a:off x="747891" y="399353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i-FI" sz="1200" b="1" dirty="0">
                <a:solidFill>
                  <a:schemeClr val="tx1"/>
                </a:solidFill>
              </a:rPr>
              <a:t>Ensimmäinen kokous – keskittykää palveluun!</a:t>
            </a:r>
          </a:p>
          <a:p>
            <a:endParaRPr lang="en-US" dirty="0"/>
          </a:p>
          <a:p>
            <a:r>
              <a:rPr lang="fi-FI" dirty="0"/>
              <a:t>Klubivirkailijat saavat oppimismahdollisuuksia, kun kokousohjelmassa keskitytään palveluun!</a:t>
            </a:r>
          </a:p>
          <a:p>
            <a:endParaRPr lang="en-US" dirty="0"/>
          </a:p>
          <a:p>
            <a:r>
              <a:rPr lang="fi-FI" dirty="0"/>
              <a:t>Kaikki alkaa </a:t>
            </a:r>
            <a:r>
              <a:rPr lang="fi-FI" baseline="0" dirty="0"/>
              <a:t>teistä lohkojen puheenjohtajina sekä eri klubien piirikuvernöörin neuvoa-antavan toimikunnan jäsenistä, mutta kutsukaa mukaan myös klubien palvelujohtajat ja pyytäkää apua Maailmanlaajuisen palvelutyöryhmän piirikoordinaattorilta.</a:t>
            </a:r>
          </a:p>
        </p:txBody>
      </p:sp>
      <p:sp>
        <p:nvSpPr>
          <p:cNvPr id="4" name="Date Placeholder 3"/>
          <p:cNvSpPr>
            <a:spLocks noGrp="1"/>
          </p:cNvSpPr>
          <p:nvPr>
            <p:ph type="dt" idx="10"/>
          </p:nvPr>
        </p:nvSpPr>
        <p:spPr/>
        <p:txBody>
          <a:bodyPr/>
          <a:lstStyle/>
          <a:p>
            <a:pPr>
              <a:defRPr/>
            </a:pPr>
            <a:fld id="{EA9CDD31-930E-4A8E-B09A-42015B4D9CC2}"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30</a:t>
            </a:fld>
            <a:endParaRPr lang="en-US" dirty="0"/>
          </a:p>
        </p:txBody>
      </p:sp>
    </p:spTree>
    <p:extLst>
      <p:ext uri="{BB962C8B-B14F-4D97-AF65-F5344CB8AC3E}">
        <p14:creationId xmlns:p14="http://schemas.microsoft.com/office/powerpoint/2010/main" val="1451079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85800"/>
            <a:ext cx="5486400" cy="3087688"/>
          </a:xfrm>
        </p:spPr>
      </p:sp>
      <p:sp>
        <p:nvSpPr>
          <p:cNvPr id="3" name="Notes Placeholder 2"/>
          <p:cNvSpPr>
            <a:spLocks noGrp="1"/>
          </p:cNvSpPr>
          <p:nvPr>
            <p:ph type="body" idx="1"/>
          </p:nvPr>
        </p:nvSpPr>
        <p:spPr>
          <a:xfrm>
            <a:off x="802663" y="3993663"/>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fi-FI" sz="1200" b="1" dirty="0">
                <a:solidFill>
                  <a:schemeClr val="tx1"/>
                </a:solidFill>
                <a:latin typeface="+mj-lt"/>
              </a:rPr>
              <a:t>Pyytäkää Maailmanlaajuisen palvelutyöryhmän piirikoordinaattoria kertomaan</a:t>
            </a:r>
          </a:p>
          <a:p>
            <a:endParaRPr lang="en-US" dirty="0">
              <a:solidFill>
                <a:schemeClr val="tx1"/>
              </a:solidFill>
              <a:latin typeface="+mj-lt"/>
            </a:endParaRPr>
          </a:p>
          <a:p>
            <a:pPr marL="171450" indent="-171450">
              <a:buSzPct val="125000"/>
              <a:buFont typeface="Arial" panose="020B0604020202020204" pitchFamily="34" charset="0"/>
              <a:buChar char="•"/>
            </a:pPr>
            <a:r>
              <a:rPr lang="fi-FI" dirty="0">
                <a:solidFill>
                  <a:schemeClr val="tx1"/>
                </a:solidFill>
                <a:latin typeface="+mj-lt"/>
              </a:rPr>
              <a:t>kansainvälisistä, moninkertaispiirin ja piirin ohjelmista</a:t>
            </a:r>
          </a:p>
          <a:p>
            <a:pPr marL="171450" indent="-171450">
              <a:buSzPct val="125000"/>
              <a:buFont typeface="Arial" panose="020B0604020202020204" pitchFamily="34" charset="0"/>
              <a:buChar char="•"/>
            </a:pPr>
            <a:endParaRPr lang="en-US" dirty="0">
              <a:solidFill>
                <a:schemeClr val="tx1"/>
              </a:solidFill>
              <a:latin typeface="+mj-lt"/>
            </a:endParaRPr>
          </a:p>
          <a:p>
            <a:pPr marL="171450" indent="-171450">
              <a:buSzPct val="125000"/>
              <a:buFont typeface="Arial" panose="020B0604020202020204" pitchFamily="34" charset="0"/>
              <a:buChar char="•"/>
            </a:pPr>
            <a:r>
              <a:rPr lang="fi-FI" dirty="0">
                <a:solidFill>
                  <a:schemeClr val="tx1"/>
                </a:solidFill>
                <a:latin typeface="+mj-lt"/>
              </a:rPr>
              <a:t>piirin laajuisista palveluprojekteista ja ohjelmista</a:t>
            </a:r>
          </a:p>
          <a:p>
            <a:pPr marL="171450" indent="-171450">
              <a:buSzPct val="125000"/>
              <a:buFont typeface="Arial" panose="020B0604020202020204" pitchFamily="34" charset="0"/>
              <a:buChar char="•"/>
            </a:pPr>
            <a:endParaRPr lang="en-US" dirty="0">
              <a:solidFill>
                <a:schemeClr val="tx1"/>
              </a:solidFill>
              <a:latin typeface="+mj-lt"/>
            </a:endParaRPr>
          </a:p>
          <a:p>
            <a:pPr marL="171450" indent="-171450">
              <a:buSzPct val="125000"/>
              <a:buFont typeface="Arial" panose="020B0604020202020204" pitchFamily="34" charset="0"/>
              <a:buChar char="•"/>
            </a:pPr>
            <a:r>
              <a:rPr lang="fi-FI" dirty="0">
                <a:solidFill>
                  <a:schemeClr val="tx1"/>
                </a:solidFill>
                <a:latin typeface="+mj-lt"/>
              </a:rPr>
              <a:t>klubien palveluprojekti-ideoiden vaihtamisesta</a:t>
            </a:r>
          </a:p>
          <a:p>
            <a:pPr marL="171450" indent="-171450">
              <a:buSzPct val="125000"/>
              <a:buFont typeface="Arial" panose="020B0604020202020204" pitchFamily="34" charset="0"/>
              <a:buChar char="•"/>
            </a:pPr>
            <a:endParaRPr lang="en-US" dirty="0">
              <a:solidFill>
                <a:schemeClr val="tx1"/>
              </a:solidFill>
              <a:latin typeface="+mj-lt"/>
            </a:endParaRPr>
          </a:p>
          <a:p>
            <a:pPr marL="633412" indent="-171450">
              <a:buSzPct val="100000"/>
              <a:buFont typeface="Arial" panose="020B0604020202020204" pitchFamily="34" charset="0"/>
              <a:buChar char="•"/>
            </a:pPr>
            <a:r>
              <a:rPr lang="fi-FI" dirty="0">
                <a:solidFill>
                  <a:schemeClr val="tx1"/>
                </a:solidFill>
                <a:latin typeface="+mj-lt"/>
              </a:rPr>
              <a:t>tavoista tunnistaa uusia palveluprojekteja</a:t>
            </a:r>
          </a:p>
          <a:p>
            <a:pPr marL="633412" indent="-171450">
              <a:buSzPct val="100000"/>
              <a:buFont typeface="Arial" panose="020B0604020202020204" pitchFamily="34" charset="0"/>
              <a:buChar char="•"/>
            </a:pPr>
            <a:endParaRPr lang="en-US" dirty="0">
              <a:solidFill>
                <a:schemeClr val="tx1"/>
              </a:solidFill>
              <a:latin typeface="+mj-lt"/>
            </a:endParaRPr>
          </a:p>
          <a:p>
            <a:pPr marL="633412" indent="-171450">
              <a:buSzPct val="100000"/>
              <a:buFont typeface="Arial" panose="020B0604020202020204" pitchFamily="34" charset="0"/>
              <a:buChar char="•"/>
            </a:pPr>
            <a:r>
              <a:rPr lang="fi-FI" dirty="0">
                <a:solidFill>
                  <a:schemeClr val="tx1"/>
                </a:solidFill>
                <a:latin typeface="+mj-lt"/>
              </a:rPr>
              <a:t>paikkakunnan tarpeiden arvioinnista.</a:t>
            </a:r>
          </a:p>
          <a:p>
            <a:endParaRPr lang="en-US" dirty="0">
              <a:solidFill>
                <a:schemeClr val="tx1"/>
              </a:solidFill>
              <a:latin typeface="+mj-lt"/>
            </a:endParaRPr>
          </a:p>
        </p:txBody>
      </p:sp>
      <p:sp>
        <p:nvSpPr>
          <p:cNvPr id="4" name="Date Placeholder 3"/>
          <p:cNvSpPr>
            <a:spLocks noGrp="1"/>
          </p:cNvSpPr>
          <p:nvPr>
            <p:ph type="dt" idx="10"/>
          </p:nvPr>
        </p:nvSpPr>
        <p:spPr/>
        <p:txBody>
          <a:bodyPr/>
          <a:lstStyle/>
          <a:p>
            <a:pPr>
              <a:defRPr/>
            </a:pPr>
            <a:fld id="{B5D58174-9133-4DEF-9AFC-C9D5C06C9287}"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31</a:t>
            </a:fld>
            <a:endParaRPr lang="en-US" dirty="0"/>
          </a:p>
        </p:txBody>
      </p:sp>
    </p:spTree>
    <p:extLst>
      <p:ext uri="{BB962C8B-B14F-4D97-AF65-F5344CB8AC3E}">
        <p14:creationId xmlns:p14="http://schemas.microsoft.com/office/powerpoint/2010/main" val="442400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762000"/>
            <a:ext cx="5486400" cy="3087688"/>
          </a:xfrm>
        </p:spPr>
      </p:sp>
      <p:sp>
        <p:nvSpPr>
          <p:cNvPr id="3" name="Notes Placeholder 2"/>
          <p:cNvSpPr>
            <a:spLocks noGrp="1"/>
          </p:cNvSpPr>
          <p:nvPr>
            <p:ph type="body" idx="1"/>
          </p:nvPr>
        </p:nvSpPr>
        <p:spPr>
          <a:xfrm>
            <a:off x="762002" y="4145930"/>
            <a:ext cx="5486400" cy="467328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dirty="0">
                <a:solidFill>
                  <a:schemeClr val="tx1"/>
                </a:solidFill>
              </a:rPr>
              <a:t>Klubin palvelujohtajan resurssit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tx1"/>
              </a:solidFill>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dirty="0">
                <a:solidFill>
                  <a:schemeClr val="tx1"/>
                </a:solidFill>
                <a:ea typeface="Arial" charset="0"/>
                <a:cs typeface="Arial" charset="0"/>
              </a:rPr>
              <a:t>Maailmanlaajuiset palvelukohteet: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sz="1200" dirty="0">
                <a:solidFill>
                  <a:schemeClr val="tx1"/>
                </a:solidFill>
                <a:ea typeface="Arial" charset="0"/>
                <a:cs typeface="Arial" charset="0"/>
              </a:rPr>
              <a:t>Diabetes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sz="1200" dirty="0">
                <a:solidFill>
                  <a:schemeClr val="tx1"/>
                </a:solidFill>
                <a:ea typeface="Arial" charset="0"/>
                <a:cs typeface="Arial" charset="0"/>
              </a:rPr>
              <a:t>Ympäristö</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sz="1200" dirty="0">
                <a:solidFill>
                  <a:schemeClr val="tx1"/>
                </a:solidFill>
                <a:ea typeface="Arial" charset="0"/>
                <a:cs typeface="Arial" charset="0"/>
              </a:rPr>
              <a:t>Nälän helpottaminen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sz="1200" dirty="0">
                <a:solidFill>
                  <a:schemeClr val="tx1"/>
                </a:solidFill>
                <a:ea typeface="Arial" charset="0"/>
                <a:cs typeface="Arial" charset="0"/>
              </a:rPr>
              <a:t>Näkökyky</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sz="1200" dirty="0">
                <a:solidFill>
                  <a:schemeClr val="tx1"/>
                </a:solidFill>
                <a:ea typeface="Arial" charset="0"/>
                <a:cs typeface="Arial" charset="0"/>
              </a:rPr>
              <a:t>Lapsuusiän</a:t>
            </a:r>
            <a:r>
              <a:rPr lang="fi-FI" sz="1200" baseline="0" dirty="0">
                <a:solidFill>
                  <a:schemeClr val="tx1"/>
                </a:solidFill>
                <a:ea typeface="Arial" charset="0"/>
                <a:cs typeface="Arial" charset="0"/>
              </a:rPr>
              <a:t> syöpä</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baseline="0" dirty="0">
              <a:solidFill>
                <a:schemeClr val="tx1"/>
              </a:solidFill>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baseline="0" dirty="0">
                <a:solidFill>
                  <a:schemeClr val="tx1"/>
                </a:solidFill>
                <a:ea typeface="Arial" charset="0"/>
                <a:cs typeface="Arial" charset="0"/>
              </a:rPr>
              <a:t>Etsikää uudistetulla verkkosivustolla hakusanoilla ”Palvelun matka”, niin löydätte runsaasti työkaluja ja resursseja, jotka auttavat klubeja antamaan merkityksellistä palvelua paikkakunnillaan.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baseline="0" dirty="0">
              <a:solidFill>
                <a:schemeClr val="tx1"/>
              </a:solidFill>
              <a:ea typeface="Arial" charset="0"/>
              <a:cs typeface="Arial"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sz="1200" baseline="0" dirty="0">
                <a:solidFill>
                  <a:schemeClr val="tx1"/>
                </a:solidFill>
                <a:ea typeface="Arial" charset="0"/>
                <a:cs typeface="Arial" charset="0"/>
              </a:rPr>
              <a:t>Opi – tutustu maailmanlaajuisiin palvelukohteisiin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sz="1200" baseline="0" dirty="0">
                <a:solidFill>
                  <a:schemeClr val="tx1"/>
                </a:solidFill>
                <a:ea typeface="Arial" charset="0"/>
                <a:cs typeface="Arial" charset="0"/>
              </a:rPr>
              <a:t>Löydä – tutustu palvelun työkaluihin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sz="1200" baseline="0" dirty="0">
                <a:solidFill>
                  <a:schemeClr val="tx1"/>
                </a:solidFill>
                <a:ea typeface="Arial" charset="0"/>
                <a:cs typeface="Arial" charset="0"/>
              </a:rPr>
              <a:t>Toimi – aloita palveluaktiviteetti</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sz="1200" baseline="0" dirty="0">
                <a:solidFill>
                  <a:schemeClr val="tx1"/>
                </a:solidFill>
                <a:ea typeface="Arial" charset="0"/>
                <a:cs typeface="Arial" charset="0"/>
              </a:rPr>
              <a:t>Juhlikaa – jakakaa tarinanne!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tx1">
                  <a:lumMod val="75000"/>
                </a:schemeClr>
              </a:solidFill>
              <a:latin typeface="HelveticaNeueLT Std Lt" panose="020B0403020202020204" pitchFamily="34" charset="0"/>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tx1">
                  <a:lumMod val="75000"/>
                </a:schemeClr>
              </a:solidFill>
              <a:latin typeface="HelveticaNeueLT Std Lt" panose="020B0403020202020204" pitchFamily="34" charset="0"/>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dirty="0">
                <a:solidFill>
                  <a:schemeClr val="tx1">
                    <a:lumMod val="75000"/>
                  </a:schemeClr>
                </a:solidFill>
                <a:latin typeface="HelveticaNeueLT Std Lt" panose="020B0403020202020204" pitchFamily="34" charset="0"/>
                <a:ea typeface="Arial" charset="0"/>
                <a:cs typeface="Arial" charset="0"/>
              </a:rPr>
              <a:t>Näiden lisäksi LCIF:llä on kolme muuta painopistealuetta. Ne ovat nuoriso, katastrofiapu ja humanitaarinen apu. </a:t>
            </a:r>
          </a:p>
          <a:p>
            <a:endParaRPr lang="en-US" dirty="0">
              <a:solidFill>
                <a:schemeClr val="tx1">
                  <a:lumMod val="75000"/>
                </a:schemeClr>
              </a:solidFill>
            </a:endParaRP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32</a:t>
            </a:fld>
            <a:endParaRPr lang="en-US" dirty="0"/>
          </a:p>
        </p:txBody>
      </p:sp>
      <p:sp>
        <p:nvSpPr>
          <p:cNvPr id="5" name="Date Placeholder 4"/>
          <p:cNvSpPr>
            <a:spLocks noGrp="1"/>
          </p:cNvSpPr>
          <p:nvPr>
            <p:ph type="dt" idx="11"/>
          </p:nvPr>
        </p:nvSpPr>
        <p:spPr/>
        <p:txBody>
          <a:bodyPr/>
          <a:lstStyle/>
          <a:p>
            <a:pPr>
              <a:defRPr/>
            </a:pPr>
            <a:fld id="{D7252D4A-1D50-4452-854D-0008139EF4A0}" type="datetime1">
              <a:rPr lang="en-US" smtClean="0"/>
              <a:t>9/22/2023</a:t>
            </a:fld>
            <a:endParaRPr lang="en-US" dirty="0"/>
          </a:p>
        </p:txBody>
      </p:sp>
    </p:spTree>
    <p:extLst>
      <p:ext uri="{BB962C8B-B14F-4D97-AF65-F5344CB8AC3E}">
        <p14:creationId xmlns:p14="http://schemas.microsoft.com/office/powerpoint/2010/main" val="1376828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normAutofit/>
          </a:bodyPr>
          <a:lstStyle/>
          <a:p>
            <a:r>
              <a:rPr lang="fi-FI" b="1" baseline="0" dirty="0">
                <a:solidFill>
                  <a:schemeClr val="tx1"/>
                </a:solidFill>
              </a:rPr>
              <a:t>LCIF on teidän säätiönne. </a:t>
            </a:r>
            <a:r>
              <a:rPr lang="fi-FI" b="1" dirty="0">
                <a:solidFill>
                  <a:schemeClr val="tx1"/>
                </a:solidFill>
              </a:rPr>
              <a:t>LCIF vahvistaa palveluanne. </a:t>
            </a:r>
          </a:p>
          <a:p>
            <a:endParaRPr lang="en-US" sz="1200" kern="0" dirty="0">
              <a:solidFill>
                <a:schemeClr val="tx1">
                  <a:lumMod val="75000"/>
                </a:schemeClr>
              </a:solidFill>
              <a:ea typeface="Arial" charset="0"/>
              <a:cs typeface="Arial" charset="0"/>
            </a:endParaRPr>
          </a:p>
          <a:p>
            <a:r>
              <a:rPr lang="fi-FI" sz="1200" dirty="0">
                <a:solidFill>
                  <a:schemeClr val="tx1">
                    <a:lumMod val="75000"/>
                  </a:schemeClr>
                </a:solidFill>
                <a:ea typeface="Arial" charset="0"/>
                <a:cs typeface="Arial" charset="0"/>
              </a:rPr>
              <a:t>LCIF hallinnoi apurahoja:</a:t>
            </a:r>
          </a:p>
          <a:p>
            <a:endParaRPr lang="en-US" sz="1200" kern="0" dirty="0">
              <a:solidFill>
                <a:schemeClr val="tx1">
                  <a:lumMod val="75000"/>
                </a:schemeClr>
              </a:solidFill>
              <a:ea typeface="Arial" charset="0"/>
              <a:cs typeface="Arial" charset="0"/>
            </a:endParaRPr>
          </a:p>
          <a:p>
            <a:pPr marL="171450" indent="-171450">
              <a:buFont typeface="Arial" panose="020B0604020202020204" pitchFamily="34" charset="0"/>
              <a:buChar char="•"/>
            </a:pPr>
            <a:r>
              <a:rPr lang="fi-FI" sz="1200" dirty="0">
                <a:solidFill>
                  <a:schemeClr val="tx1">
                    <a:lumMod val="75000"/>
                  </a:schemeClr>
                </a:solidFill>
                <a:ea typeface="Arial" charset="0"/>
                <a:cs typeface="Arial" charset="0"/>
              </a:rPr>
              <a:t>humanitaariset aloitteet</a:t>
            </a:r>
          </a:p>
          <a:p>
            <a:pPr marL="171450" indent="-171450">
              <a:buFont typeface="Arial" panose="020B0604020202020204" pitchFamily="34" charset="0"/>
              <a:buChar char="•"/>
            </a:pPr>
            <a:r>
              <a:rPr lang="fi-FI" sz="1200" dirty="0">
                <a:solidFill>
                  <a:schemeClr val="tx1">
                    <a:lumMod val="75000"/>
                  </a:schemeClr>
                </a:solidFill>
                <a:ea typeface="Arial" charset="0"/>
                <a:cs typeface="Arial" charset="0"/>
              </a:rPr>
              <a:t>maailmanlaajuiset terveysaloitteet</a:t>
            </a:r>
          </a:p>
          <a:p>
            <a:pPr marL="171450" indent="-171450">
              <a:buFont typeface="Arial" panose="020B0604020202020204" pitchFamily="34" charset="0"/>
              <a:buChar char="•"/>
            </a:pPr>
            <a:r>
              <a:rPr lang="fi-FI" sz="1200" dirty="0">
                <a:solidFill>
                  <a:schemeClr val="tx1">
                    <a:lumMod val="75000"/>
                  </a:schemeClr>
                </a:solidFill>
                <a:ea typeface="Arial" charset="0"/>
                <a:cs typeface="Arial" charset="0"/>
              </a:rPr>
              <a:t>uudet ja kehitteillä olevat aloitteet.</a:t>
            </a:r>
          </a:p>
          <a:p>
            <a:endParaRPr lang="en-US" sz="1200" kern="0" dirty="0">
              <a:solidFill>
                <a:schemeClr val="tx1">
                  <a:lumMod val="75000"/>
                </a:schemeClr>
              </a:solidFill>
              <a:ea typeface="Arial" charset="0"/>
              <a:cs typeface="Arial" charset="0"/>
            </a:endParaRPr>
          </a:p>
          <a:p>
            <a:r>
              <a:rPr lang="fi-FI" sz="1200" dirty="0">
                <a:solidFill>
                  <a:schemeClr val="tx1">
                    <a:lumMod val="75000"/>
                  </a:schemeClr>
                </a:solidFill>
                <a:ea typeface="Arial" charset="0"/>
                <a:cs typeface="Arial" charset="0"/>
              </a:rPr>
              <a:t>Kutsukaa piirinne LCIF-koordinaattori kokoukseen kertomaan lioneille säätiöstänne.</a:t>
            </a:r>
          </a:p>
        </p:txBody>
      </p:sp>
      <p:sp>
        <p:nvSpPr>
          <p:cNvPr id="4" name="Date Placeholder 3"/>
          <p:cNvSpPr>
            <a:spLocks noGrp="1"/>
          </p:cNvSpPr>
          <p:nvPr>
            <p:ph type="dt" idx="10"/>
          </p:nvPr>
        </p:nvSpPr>
        <p:spPr/>
        <p:txBody>
          <a:bodyPr/>
          <a:lstStyle/>
          <a:p>
            <a:pPr>
              <a:defRPr/>
            </a:pPr>
            <a:fld id="{65793844-D9B9-4FD5-AAE1-639650795297}"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33</a:t>
            </a:fld>
            <a:endParaRPr lang="en-US" dirty="0"/>
          </a:p>
        </p:txBody>
      </p:sp>
    </p:spTree>
    <p:extLst>
      <p:ext uri="{BB962C8B-B14F-4D97-AF65-F5344CB8AC3E}">
        <p14:creationId xmlns:p14="http://schemas.microsoft.com/office/powerpoint/2010/main" val="3876113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85800"/>
            <a:ext cx="5486400" cy="3087688"/>
          </a:xfrm>
        </p:spPr>
      </p:sp>
      <p:sp>
        <p:nvSpPr>
          <p:cNvPr id="3" name="Notes Placeholder 2"/>
          <p:cNvSpPr>
            <a:spLocks noGrp="1"/>
          </p:cNvSpPr>
          <p:nvPr>
            <p:ph type="body" idx="1"/>
          </p:nvPr>
        </p:nvSpPr>
        <p:spPr>
          <a:xfrm>
            <a:off x="736602" y="3993530"/>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fi-FI" sz="1200" b="1" dirty="0">
                <a:solidFill>
                  <a:schemeClr val="tx1"/>
                </a:solidFill>
              </a:rPr>
              <a:t>Toinen kokous – keskittykää jäseniin!</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r>
              <a:rPr lang="fi-FI" dirty="0">
                <a:solidFill>
                  <a:schemeClr val="tx1"/>
                </a:solidFill>
              </a:rPr>
              <a:t>Keskittykää jäseniin kokousohjelmassa!</a:t>
            </a:r>
          </a:p>
          <a:p>
            <a:endParaRPr lang="en-US" dirty="0"/>
          </a:p>
          <a:p>
            <a:r>
              <a:rPr lang="fi-FI" baseline="0" dirty="0"/>
              <a:t>Kutsukaa mukaan eri klubien piirikuvernöörin neuvoa-antavan toimikunnan jäsenet</a:t>
            </a:r>
          </a:p>
          <a:p>
            <a:endParaRPr lang="en-US" baseline="0" dirty="0"/>
          </a:p>
          <a:p>
            <a:r>
              <a:rPr lang="fi-FI" baseline="0" dirty="0"/>
              <a:t>sekä klubien jäsenjohtajat</a:t>
            </a:r>
          </a:p>
          <a:p>
            <a:endParaRPr lang="en-US" baseline="0" dirty="0"/>
          </a:p>
          <a:p>
            <a:r>
              <a:rPr lang="fi-FI" baseline="0" dirty="0"/>
              <a:t>ja pyytäkää apua Maailmanlaajuisen jäsentyöryhmän piirikoordinaattorilta. </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bg1"/>
              </a:solidFill>
              <a:ea typeface="Arial" charset="0"/>
              <a:cs typeface="Arial" charset="0"/>
            </a:endParaRPr>
          </a:p>
          <a:p>
            <a:endParaRPr lang="en-US" dirty="0"/>
          </a:p>
        </p:txBody>
      </p:sp>
      <p:sp>
        <p:nvSpPr>
          <p:cNvPr id="4" name="Date Placeholder 3"/>
          <p:cNvSpPr>
            <a:spLocks noGrp="1"/>
          </p:cNvSpPr>
          <p:nvPr>
            <p:ph type="dt" idx="10"/>
          </p:nvPr>
        </p:nvSpPr>
        <p:spPr/>
        <p:txBody>
          <a:bodyPr/>
          <a:lstStyle/>
          <a:p>
            <a:pPr>
              <a:defRPr/>
            </a:pPr>
            <a:fld id="{6CD8A588-A78C-4142-AA17-9ED2377E005B}"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34</a:t>
            </a:fld>
            <a:endParaRPr lang="en-US" dirty="0"/>
          </a:p>
        </p:txBody>
      </p:sp>
    </p:spTree>
    <p:extLst>
      <p:ext uri="{BB962C8B-B14F-4D97-AF65-F5344CB8AC3E}">
        <p14:creationId xmlns:p14="http://schemas.microsoft.com/office/powerpoint/2010/main" val="2496380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algn="l"/>
            <a:r>
              <a:rPr lang="fi-FI" sz="1200" b="0" dirty="0">
                <a:solidFill>
                  <a:schemeClr val="tx1"/>
                </a:solidFill>
                <a:latin typeface="+mn-lt"/>
              </a:rPr>
              <a:t>Pyytäkää Maailmanlaajuisen jäsentyöryhmän piirikoordinaattoria</a:t>
            </a:r>
          </a:p>
          <a:p>
            <a:pPr algn="l"/>
            <a:endParaRPr lang="en-US" sz="1200" b="0" kern="0" dirty="0">
              <a:solidFill>
                <a:schemeClr val="tx1"/>
              </a:solidFill>
              <a:latin typeface="+mn-lt"/>
              <a:ea typeface="Arial" charset="0"/>
              <a:cs typeface="Arial" charset="0"/>
            </a:endParaRPr>
          </a:p>
          <a:p>
            <a:pPr marL="171450" indent="-171450">
              <a:buSzPct val="125000"/>
              <a:buFont typeface="Arial" panose="020B0604020202020204" pitchFamily="34" charset="0"/>
              <a:buChar char="•"/>
            </a:pPr>
            <a:r>
              <a:rPr lang="fi-FI" sz="1200" dirty="0">
                <a:solidFill>
                  <a:schemeClr val="tx1"/>
                </a:solidFill>
              </a:rPr>
              <a:t>	kertomaan klubien jäsenresursseista</a:t>
            </a:r>
          </a:p>
          <a:p>
            <a:pPr marL="171450" indent="-171450">
              <a:buSzPct val="125000"/>
              <a:buFont typeface="Arial" panose="020B0604020202020204" pitchFamily="34" charset="0"/>
              <a:buChar char="•"/>
            </a:pPr>
            <a:endParaRPr lang="en-US" sz="1200" dirty="0">
              <a:solidFill>
                <a:schemeClr val="tx1"/>
              </a:solidFill>
            </a:endParaRPr>
          </a:p>
          <a:p>
            <a:pPr marL="171450" indent="-171450">
              <a:buSzPct val="125000"/>
              <a:buFont typeface="Arial" panose="020B0604020202020204" pitchFamily="34" charset="0"/>
              <a:buChar char="•"/>
            </a:pPr>
            <a:r>
              <a:rPr lang="fi-FI" sz="1200" dirty="0">
                <a:solidFill>
                  <a:schemeClr val="tx1"/>
                </a:solidFill>
              </a:rPr>
              <a:t>	tukemaan ja ohjaamaan klubien jäsenjohtajia</a:t>
            </a:r>
          </a:p>
          <a:p>
            <a:pPr marL="171450" indent="-171450">
              <a:buSzPct val="125000"/>
              <a:buFont typeface="Arial" panose="020B0604020202020204" pitchFamily="34" charset="0"/>
              <a:buChar char="•"/>
            </a:pPr>
            <a:endParaRPr lang="en-US" sz="1200" dirty="0">
              <a:solidFill>
                <a:schemeClr val="tx1"/>
              </a:solidFill>
            </a:endParaRPr>
          </a:p>
          <a:p>
            <a:pPr marL="171450" indent="-171450">
              <a:buSzPct val="125000"/>
              <a:buFont typeface="Arial" panose="020B0604020202020204" pitchFamily="34" charset="0"/>
              <a:buChar char="•"/>
            </a:pPr>
            <a:r>
              <a:rPr lang="fi-FI" sz="1200" dirty="0">
                <a:solidFill>
                  <a:schemeClr val="tx1"/>
                </a:solidFill>
              </a:rPr>
              <a:t>	etsimään paikkakuntia mahdollisille uusille klubeille</a:t>
            </a:r>
          </a:p>
          <a:p>
            <a:pPr marL="171450" indent="-171450">
              <a:buSzPct val="125000"/>
              <a:buFont typeface="Arial" panose="020B0604020202020204" pitchFamily="34" charset="0"/>
              <a:buChar char="•"/>
            </a:pPr>
            <a:endParaRPr lang="en-US" sz="1200" dirty="0">
              <a:solidFill>
                <a:schemeClr val="tx1"/>
              </a:solidFill>
            </a:endParaRPr>
          </a:p>
          <a:p>
            <a:pPr marL="171450" indent="-171450">
              <a:buSzPct val="125000"/>
              <a:buFont typeface="Arial" panose="020B0604020202020204" pitchFamily="34" charset="0"/>
              <a:buChar char="•"/>
            </a:pPr>
            <a:r>
              <a:rPr lang="fi-FI" sz="1200" dirty="0">
                <a:solidFill>
                  <a:schemeClr val="tx1"/>
                </a:solidFill>
              </a:rPr>
              <a:t>	auttamaan klubeja jäsenhankintasuunnitelman toteuttamisessa.</a:t>
            </a:r>
          </a:p>
          <a:p>
            <a:pPr marL="171450" indent="-171450">
              <a:buSzPct val="125000"/>
              <a:buFont typeface="Arial" panose="020B0604020202020204" pitchFamily="34" charset="0"/>
              <a:buChar char="•"/>
            </a:pPr>
            <a:endParaRPr lang="en-US" sz="1200" dirty="0">
              <a:solidFill>
                <a:schemeClr val="tx1"/>
              </a:solidFill>
            </a:endParaRPr>
          </a:p>
          <a:p>
            <a:pPr marL="0" indent="0">
              <a:buSzPct val="125000"/>
              <a:buFont typeface="Arial" panose="020B0604020202020204" pitchFamily="34" charset="0"/>
              <a:buNone/>
            </a:pPr>
            <a:endParaRPr lang="en-US" sz="1200" dirty="0">
              <a:solidFill>
                <a:schemeClr val="tx1"/>
              </a:solidFill>
            </a:endParaRPr>
          </a:p>
          <a:p>
            <a:pPr marL="0" indent="0">
              <a:buSzPct val="125000"/>
              <a:buFont typeface="Arial" panose="020B0604020202020204" pitchFamily="34" charset="0"/>
              <a:buNone/>
            </a:pPr>
            <a:r>
              <a:rPr lang="fi-FI" sz="1200" dirty="0">
                <a:solidFill>
                  <a:schemeClr val="tx1"/>
                </a:solidFill>
              </a:rPr>
              <a:t>Jos jokin lohkonne klubi tai te itse lohkon puheenjohtajana olette kiinnostuneita uuden lionsklubin perustamisesta, ottakaa yhteyttä Maailmanlaajuisen laajennustiimin koordinaattoriin. </a:t>
            </a:r>
          </a:p>
          <a:p>
            <a:pPr algn="l"/>
            <a:endParaRPr lang="en-US" sz="1400" b="1" kern="0" dirty="0">
              <a:solidFill>
                <a:srgbClr val="0A5496"/>
              </a:solidFill>
              <a:latin typeface="Arial" charset="0"/>
              <a:ea typeface="Arial" charset="0"/>
              <a:cs typeface="Arial" charset="0"/>
            </a:endParaRPr>
          </a:p>
        </p:txBody>
      </p:sp>
      <p:sp>
        <p:nvSpPr>
          <p:cNvPr id="4" name="Date Placeholder 3"/>
          <p:cNvSpPr>
            <a:spLocks noGrp="1"/>
          </p:cNvSpPr>
          <p:nvPr>
            <p:ph type="dt" idx="10"/>
          </p:nvPr>
        </p:nvSpPr>
        <p:spPr/>
        <p:txBody>
          <a:bodyPr/>
          <a:lstStyle/>
          <a:p>
            <a:pPr>
              <a:defRPr/>
            </a:pPr>
            <a:fld id="{D333BF7B-9537-49DF-B66F-DF2A274D903C}"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35</a:t>
            </a:fld>
            <a:endParaRPr lang="en-US" dirty="0"/>
          </a:p>
        </p:txBody>
      </p:sp>
    </p:spTree>
    <p:extLst>
      <p:ext uri="{BB962C8B-B14F-4D97-AF65-F5344CB8AC3E}">
        <p14:creationId xmlns:p14="http://schemas.microsoft.com/office/powerpoint/2010/main" val="2237243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0388" y="685800"/>
            <a:ext cx="5486400" cy="3087688"/>
          </a:xfrm>
        </p:spPr>
      </p:sp>
      <p:sp>
        <p:nvSpPr>
          <p:cNvPr id="3" name="Notes Placeholder 2"/>
          <p:cNvSpPr>
            <a:spLocks noGrp="1"/>
          </p:cNvSpPr>
          <p:nvPr>
            <p:ph type="body" idx="1"/>
          </p:nvPr>
        </p:nvSpPr>
        <p:spPr>
          <a:xfrm>
            <a:off x="560389" y="3993530"/>
            <a:ext cx="5486400" cy="4754880"/>
          </a:xfrm>
          <a:prstGeom prst="rect">
            <a:avLst/>
          </a:prstGeom>
        </p:spPr>
        <p:txBody>
          <a:bodyPr>
            <a:normAutofit fontScale="92500" lnSpcReduction="10000"/>
          </a:bodyPr>
          <a:lstStyle/>
          <a:p>
            <a:pPr marL="0" indent="0">
              <a:spcBef>
                <a:spcPts val="600"/>
              </a:spcBef>
              <a:buNone/>
            </a:pPr>
            <a:r>
              <a:rPr lang="fi-FI" sz="1200" dirty="0">
                <a:solidFill>
                  <a:schemeClr val="tx1"/>
                </a:solidFill>
                <a:ea typeface="Arial" charset="0"/>
                <a:cs typeface="Helvetica" panose="020B0604020202020204" pitchFamily="34" charset="0"/>
              </a:rPr>
              <a:t>Klubin </a:t>
            </a:r>
            <a:r>
              <a:rPr lang="fi-FI" sz="1200" baseline="0" dirty="0">
                <a:solidFill>
                  <a:schemeClr val="tx1"/>
                </a:solidFill>
                <a:ea typeface="Arial" charset="0"/>
                <a:cs typeface="Helvetica" panose="020B0604020202020204" pitchFamily="34" charset="0"/>
              </a:rPr>
              <a:t>jäsenjohtajan oppaassa on:</a:t>
            </a:r>
          </a:p>
          <a:p>
            <a:pPr marL="457200" indent="-457200">
              <a:lnSpc>
                <a:spcPct val="110000"/>
              </a:lnSpc>
              <a:buAutoNum type="arabicPeriod"/>
            </a:pPr>
            <a:r>
              <a:rPr lang="fi-FI" sz="1200" dirty="0">
                <a:solidFill>
                  <a:schemeClr val="tx1"/>
                </a:solidFill>
                <a:ea typeface="Arial" charset="0"/>
                <a:cs typeface="Helvetica" panose="020B0604020202020204" pitchFamily="34" charset="0"/>
              </a:rPr>
              <a:t>Virkakauteen valmistautuminen</a:t>
            </a:r>
          </a:p>
          <a:p>
            <a:pPr marL="457200" indent="-457200">
              <a:lnSpc>
                <a:spcPct val="110000"/>
              </a:lnSpc>
              <a:buAutoNum type="arabicPeriod"/>
            </a:pPr>
            <a:r>
              <a:rPr lang="fi-FI" sz="1200" dirty="0">
                <a:solidFill>
                  <a:schemeClr val="tx1"/>
                </a:solidFill>
                <a:ea typeface="Arial" charset="0"/>
                <a:cs typeface="Helvetica" panose="020B0604020202020204" pitchFamily="34" charset="0"/>
              </a:rPr>
              <a:t>Velvollisuudet</a:t>
            </a:r>
          </a:p>
          <a:p>
            <a:pPr marL="457200" indent="-457200">
              <a:lnSpc>
                <a:spcPct val="110000"/>
              </a:lnSpc>
              <a:buAutoNum type="arabicPeriod"/>
            </a:pPr>
            <a:r>
              <a:rPr lang="fi-FI" sz="1200" dirty="0">
                <a:solidFill>
                  <a:schemeClr val="tx1"/>
                </a:solidFill>
                <a:ea typeface="Arial" charset="0"/>
                <a:cs typeface="Helvetica" panose="020B0604020202020204" pitchFamily="34" charset="0"/>
              </a:rPr>
              <a:t>Tuki ja opastus</a:t>
            </a:r>
          </a:p>
          <a:p>
            <a:pPr marL="457200" indent="-457200">
              <a:lnSpc>
                <a:spcPct val="110000"/>
              </a:lnSpc>
              <a:buAutoNum type="arabicPeriod"/>
            </a:pPr>
            <a:r>
              <a:rPr lang="fi-FI" sz="1200" dirty="0">
                <a:solidFill>
                  <a:schemeClr val="tx1"/>
                </a:solidFill>
                <a:ea typeface="Arial" charset="0"/>
                <a:cs typeface="Helvetica" panose="020B0604020202020204" pitchFamily="34" charset="0"/>
              </a:rPr>
              <a:t>Jäsenten tyytyväisyys</a:t>
            </a:r>
          </a:p>
          <a:p>
            <a:pPr marL="457200" indent="-457200">
              <a:lnSpc>
                <a:spcPct val="110000"/>
              </a:lnSpc>
              <a:buAutoNum type="arabicPeriod"/>
            </a:pPr>
            <a:r>
              <a:rPr lang="fi-FI" sz="1200" dirty="0">
                <a:solidFill>
                  <a:schemeClr val="tx1"/>
                </a:solidFill>
                <a:ea typeface="Arial" charset="0"/>
                <a:cs typeface="Helvetica" panose="020B0604020202020204" pitchFamily="34" charset="0"/>
              </a:rPr>
              <a:t>Uusien jäsenten hankkiminen</a:t>
            </a:r>
          </a:p>
          <a:p>
            <a:pPr marL="457200" indent="-457200">
              <a:lnSpc>
                <a:spcPct val="110000"/>
              </a:lnSpc>
              <a:buAutoNum type="arabicPeriod"/>
            </a:pPr>
            <a:r>
              <a:rPr lang="fi-FI" sz="1200" dirty="0">
                <a:solidFill>
                  <a:schemeClr val="tx1"/>
                </a:solidFill>
                <a:ea typeface="Arial" charset="0"/>
                <a:cs typeface="Helvetica" panose="020B0604020202020204" pitchFamily="34" charset="0"/>
              </a:rPr>
              <a:t>Palkinnot ja tunnustus</a:t>
            </a:r>
          </a:p>
          <a:p>
            <a:pPr marL="457200" indent="-457200">
              <a:lnSpc>
                <a:spcPct val="110000"/>
              </a:lnSpc>
              <a:buAutoNum type="arabicPeriod"/>
            </a:pPr>
            <a:r>
              <a:rPr lang="fi-FI" sz="1200" dirty="0">
                <a:solidFill>
                  <a:schemeClr val="tx1"/>
                </a:solidFill>
                <a:ea typeface="Arial" charset="0"/>
                <a:cs typeface="Helvetica" panose="020B0604020202020204" pitchFamily="34" charset="0"/>
              </a:rPr>
              <a:t>Suunnittelukalenteri</a:t>
            </a:r>
          </a:p>
          <a:p>
            <a:pPr>
              <a:spcBef>
                <a:spcPts val="600"/>
              </a:spcBef>
            </a:pPr>
            <a:endParaRPr lang="en-US" dirty="0">
              <a:solidFill>
                <a:schemeClr val="tx1"/>
              </a:solidFill>
            </a:endParaRPr>
          </a:p>
          <a:p>
            <a:pPr>
              <a:spcBef>
                <a:spcPts val="600"/>
              </a:spcBef>
            </a:pPr>
            <a:r>
              <a:rPr lang="fi-FI" dirty="0">
                <a:solidFill>
                  <a:schemeClr val="tx1"/>
                </a:solidFill>
              </a:rPr>
              <a:t>Kysy pois – </a:t>
            </a:r>
            <a:r>
              <a:rPr lang="fi-FI" sz="1200" b="1" dirty="0">
                <a:solidFill>
                  <a:schemeClr val="tx1"/>
                </a:solidFill>
                <a:ea typeface="Arial" charset="0"/>
                <a:cs typeface="Arial" charset="0"/>
              </a:rPr>
              <a:t>vaiheet jäsenten rekrytointiin</a:t>
            </a:r>
          </a:p>
          <a:p>
            <a:pPr marL="457200" indent="-457200">
              <a:buAutoNum type="arabicPeriod"/>
            </a:pPr>
            <a:r>
              <a:rPr lang="fi-FI" sz="1200" dirty="0">
                <a:solidFill>
                  <a:schemeClr val="tx1"/>
                </a:solidFill>
                <a:ea typeface="Arial" charset="0"/>
                <a:cs typeface="Helvetica" panose="020B0604020202020204" pitchFamily="34" charset="0"/>
              </a:rPr>
              <a:t>Klubin valmisteleminen</a:t>
            </a:r>
          </a:p>
          <a:p>
            <a:pPr marL="457200" indent="-457200">
              <a:buAutoNum type="arabicPeriod"/>
            </a:pPr>
            <a:r>
              <a:rPr lang="fi-FI" sz="1200" dirty="0">
                <a:solidFill>
                  <a:schemeClr val="tx1"/>
                </a:solidFill>
                <a:ea typeface="Arial" charset="0"/>
                <a:cs typeface="Helvetica" panose="020B0604020202020204" pitchFamily="34" charset="0"/>
              </a:rPr>
              <a:t>Klubin kasvusuunnitelman laatiminen</a:t>
            </a:r>
          </a:p>
          <a:p>
            <a:pPr marL="457200" indent="-457200">
              <a:buAutoNum type="arabicPeriod"/>
            </a:pPr>
            <a:r>
              <a:rPr lang="fi-FI" sz="1200" dirty="0">
                <a:solidFill>
                  <a:schemeClr val="tx1"/>
                </a:solidFill>
                <a:ea typeface="Arial" charset="0"/>
                <a:cs typeface="Helvetica" panose="020B0604020202020204" pitchFamily="34" charset="0"/>
              </a:rPr>
              <a:t>Klubin kasvusuunnitelman toteuttaminen</a:t>
            </a:r>
          </a:p>
          <a:p>
            <a:pPr marL="457200" indent="-457200">
              <a:buAutoNum type="arabicPeriod"/>
            </a:pPr>
            <a:r>
              <a:rPr lang="fi-FI" sz="1200" dirty="0">
                <a:solidFill>
                  <a:schemeClr val="tx1"/>
                </a:solidFill>
                <a:ea typeface="Arial" charset="0"/>
                <a:cs typeface="Helvetica" panose="020B0604020202020204" pitchFamily="34" charset="0"/>
              </a:rPr>
              <a:t>Uusien jäsenten toivottaminen tervetulleiksi</a:t>
            </a:r>
          </a:p>
          <a:p>
            <a:pPr marL="457200" indent="-457200">
              <a:buAutoNum type="arabicPeriod"/>
            </a:pPr>
            <a:r>
              <a:rPr lang="fi-FI" sz="1200" dirty="0">
                <a:solidFill>
                  <a:schemeClr val="tx1"/>
                </a:solidFill>
                <a:ea typeface="Arial" charset="0"/>
                <a:cs typeface="Helvetica" panose="020B0604020202020204" pitchFamily="34" charset="0"/>
              </a:rPr>
              <a:t>Uusien jäsenten ottaminen mukaan</a:t>
            </a:r>
          </a:p>
          <a:p>
            <a:pPr marL="0" marR="0" lvl="0" indent="0" algn="l" defTabSz="914400" rtl="0" eaLnBrk="0" fontAlgn="base" latinLnBrk="0" hangingPunct="0">
              <a:spcBef>
                <a:spcPts val="600"/>
              </a:spcBef>
              <a:spcAft>
                <a:spcPct val="0"/>
              </a:spcAft>
              <a:buClrTx/>
              <a:buSzTx/>
              <a:buFontTx/>
              <a:buNone/>
              <a:tabLst/>
              <a:defRPr/>
            </a:pPr>
            <a:endParaRPr lang="en-US" dirty="0">
              <a:solidFill>
                <a:schemeClr val="tx1"/>
              </a:solidFill>
            </a:endParaRPr>
          </a:p>
          <a:p>
            <a:pPr marL="0" marR="0" lvl="0" indent="0" algn="l" defTabSz="914400" rtl="0" eaLnBrk="0" fontAlgn="base" latinLnBrk="0" hangingPunct="0">
              <a:spcBef>
                <a:spcPts val="600"/>
              </a:spcBef>
              <a:spcAft>
                <a:spcPct val="0"/>
              </a:spcAft>
              <a:buClrTx/>
              <a:buSzTx/>
              <a:buFontTx/>
              <a:buNone/>
              <a:tabLst/>
              <a:defRPr/>
            </a:pPr>
            <a:r>
              <a:rPr lang="fi-FI" dirty="0">
                <a:solidFill>
                  <a:schemeClr val="tx1"/>
                </a:solidFill>
              </a:rPr>
              <a:t>Uuden jäsenen perehdytysopas</a:t>
            </a:r>
            <a:r>
              <a:rPr lang="fi-FI" baseline="0" dirty="0">
                <a:solidFill>
                  <a:schemeClr val="tx1"/>
                </a:solidFill>
              </a:rPr>
              <a:t> – </a:t>
            </a:r>
            <a:r>
              <a:rPr lang="fi-FI" sz="1200" b="1" dirty="0">
                <a:solidFill>
                  <a:schemeClr val="tx1"/>
                </a:solidFill>
                <a:ea typeface="Arial" charset="0"/>
                <a:cs typeface="Arial" charset="0"/>
              </a:rPr>
              <a:t>Tarina: yhdestä lionista maailmanlaajuiseksi ylpeydenaiheeksi.</a:t>
            </a:r>
          </a:p>
          <a:p>
            <a:pPr marL="0" marR="0" lvl="0" indent="0" algn="l" defTabSz="914400" rtl="0" eaLnBrk="0" fontAlgn="base" latinLnBrk="0" hangingPunct="0">
              <a:spcBef>
                <a:spcPts val="600"/>
              </a:spcBef>
              <a:spcAft>
                <a:spcPct val="0"/>
              </a:spcAft>
              <a:buClrTx/>
              <a:buSzTx/>
              <a:buFont typeface="+mj-lt"/>
              <a:buNone/>
              <a:tabLst/>
              <a:defRPr/>
            </a:pPr>
            <a:r>
              <a:rPr lang="fi-FI" sz="1200" b="0" dirty="0">
                <a:solidFill>
                  <a:schemeClr val="tx1"/>
                </a:solidFill>
                <a:ea typeface="Arial" charset="0"/>
                <a:cs typeface="Arial" charset="0"/>
              </a:rPr>
              <a:t>Esitelkää uudet jäsenet klubillenne, piirillenne ja kaikille lioneille.</a:t>
            </a:r>
          </a:p>
          <a:p>
            <a:endParaRPr lang="en-US" baseline="0" dirty="0">
              <a:solidFill>
                <a:schemeClr val="tx1"/>
              </a:solidFill>
            </a:endParaRPr>
          </a:p>
          <a:p>
            <a:endParaRPr lang="en-US" baseline="0" dirty="0">
              <a:solidFill>
                <a:schemeClr val="tx1"/>
              </a:solidFill>
            </a:endParaRPr>
          </a:p>
          <a:p>
            <a:endParaRPr lang="en-US" dirty="0"/>
          </a:p>
          <a:p>
            <a:endParaRPr lang="en-US" dirty="0"/>
          </a:p>
          <a:p>
            <a:endParaRPr lang="en-US" dirty="0"/>
          </a:p>
        </p:txBody>
      </p:sp>
      <p:sp>
        <p:nvSpPr>
          <p:cNvPr id="4" name="Date Placeholder 3"/>
          <p:cNvSpPr>
            <a:spLocks noGrp="1"/>
          </p:cNvSpPr>
          <p:nvPr>
            <p:ph type="dt" idx="10"/>
          </p:nvPr>
        </p:nvSpPr>
        <p:spPr/>
        <p:txBody>
          <a:bodyPr/>
          <a:lstStyle/>
          <a:p>
            <a:pPr>
              <a:defRPr/>
            </a:pPr>
            <a:fld id="{4AF0E240-3342-4D0C-A883-64E4920F8535}"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36</a:t>
            </a:fld>
            <a:endParaRPr lang="en-US" dirty="0"/>
          </a:p>
        </p:txBody>
      </p:sp>
    </p:spTree>
    <p:extLst>
      <p:ext uri="{BB962C8B-B14F-4D97-AF65-F5344CB8AC3E}">
        <p14:creationId xmlns:p14="http://schemas.microsoft.com/office/powerpoint/2010/main" val="544095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6763" y="685800"/>
            <a:ext cx="5486400" cy="3087688"/>
          </a:xfrm>
        </p:spPr>
      </p:sp>
      <p:sp>
        <p:nvSpPr>
          <p:cNvPr id="3" name="Notes Placeholder 2"/>
          <p:cNvSpPr>
            <a:spLocks noGrp="1"/>
          </p:cNvSpPr>
          <p:nvPr>
            <p:ph type="body" idx="1"/>
          </p:nvPr>
        </p:nvSpPr>
        <p:spPr>
          <a:xfrm>
            <a:off x="762002" y="3993530"/>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fi-FI" sz="1200" b="1" dirty="0">
                <a:solidFill>
                  <a:schemeClr val="tx1"/>
                </a:solidFill>
              </a:rPr>
              <a:t>Kolmas kokous – keskittykää johtajakoulutukseen!</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r>
              <a:rPr lang="fi-FI" dirty="0">
                <a:solidFill>
                  <a:schemeClr val="tx1"/>
                </a:solidFill>
              </a:rPr>
              <a:t>Keskittykää johtajakoulutukseen kokousohjelmassa!</a:t>
            </a:r>
          </a:p>
          <a:p>
            <a:endParaRPr lang="en-US" dirty="0"/>
          </a:p>
          <a:p>
            <a:r>
              <a:rPr lang="fi-FI" baseline="0" dirty="0"/>
              <a:t>Kutsukaa mukaan eri klubien piirikuvernöörin neuvoa-antavan toimikunnan jäsenet,</a:t>
            </a:r>
          </a:p>
          <a:p>
            <a:endParaRPr lang="en-US" baseline="0" dirty="0"/>
          </a:p>
          <a:p>
            <a:r>
              <a:rPr lang="fi-FI" baseline="0" dirty="0"/>
              <a:t>vaikkakin klubin varapresidentti on valokeilassa klubin suunnitellessa virkojen siirtämistä.</a:t>
            </a:r>
          </a:p>
          <a:p>
            <a:endParaRPr lang="en-US" baseline="0" dirty="0"/>
          </a:p>
          <a:p>
            <a:r>
              <a:rPr lang="fi-FI" baseline="0" dirty="0"/>
              <a:t>Pyytäkää apua Maailmanlaajuisen johtajakoulutusryhmän piirikoordinaattorilta. </a:t>
            </a:r>
          </a:p>
          <a:p>
            <a:endParaRPr lang="en-US" dirty="0"/>
          </a:p>
        </p:txBody>
      </p:sp>
      <p:sp>
        <p:nvSpPr>
          <p:cNvPr id="4" name="Date Placeholder 3"/>
          <p:cNvSpPr>
            <a:spLocks noGrp="1"/>
          </p:cNvSpPr>
          <p:nvPr>
            <p:ph type="dt" idx="10"/>
          </p:nvPr>
        </p:nvSpPr>
        <p:spPr/>
        <p:txBody>
          <a:bodyPr/>
          <a:lstStyle/>
          <a:p>
            <a:pPr>
              <a:defRPr/>
            </a:pPr>
            <a:fld id="{F24D7D2A-A820-4F9C-B479-9AF85D571BE1}"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37</a:t>
            </a:fld>
            <a:endParaRPr lang="en-US" dirty="0"/>
          </a:p>
        </p:txBody>
      </p:sp>
    </p:spTree>
    <p:extLst>
      <p:ext uri="{BB962C8B-B14F-4D97-AF65-F5344CB8AC3E}">
        <p14:creationId xmlns:p14="http://schemas.microsoft.com/office/powerpoint/2010/main" val="35153568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607050" cy="46732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i-FI" sz="1200" b="0" dirty="0">
                <a:solidFill>
                  <a:schemeClr val="tx1"/>
                </a:solidFill>
              </a:rPr>
              <a:t>Pyytäkää Maailmanlaajuisen johtajakoulutusryhmän piirikoordinaattoria</a:t>
            </a:r>
          </a:p>
          <a:p>
            <a:endParaRPr lang="en-US" dirty="0">
              <a:solidFill>
                <a:schemeClr val="tx1"/>
              </a:solidFill>
            </a:endParaRPr>
          </a:p>
          <a:p>
            <a:pPr>
              <a:buSzPct val="125000"/>
            </a:pPr>
            <a:r>
              <a:rPr lang="fi-FI" sz="1200" dirty="0">
                <a:solidFill>
                  <a:schemeClr val="tx1"/>
                </a:solidFill>
              </a:rPr>
              <a:t>	opastamaan tulevia klubien johtajia</a:t>
            </a:r>
          </a:p>
          <a:p>
            <a:pPr>
              <a:buSzPct val="125000"/>
            </a:pPr>
            <a:endParaRPr lang="en-US" sz="1200" dirty="0">
              <a:solidFill>
                <a:schemeClr val="tx1"/>
              </a:solidFill>
            </a:endParaRPr>
          </a:p>
          <a:p>
            <a:pPr>
              <a:buSzPct val="125000"/>
            </a:pPr>
            <a:r>
              <a:rPr lang="fi-FI" sz="1200" dirty="0">
                <a:solidFill>
                  <a:schemeClr val="tx1"/>
                </a:solidFill>
              </a:rPr>
              <a:t>	edistämään mahdollisuuksia kehittymiseen ja muihin johtotehtäviin</a:t>
            </a:r>
          </a:p>
          <a:p>
            <a:pPr>
              <a:buSzPct val="125000"/>
            </a:pPr>
            <a:endParaRPr lang="en-US" sz="1200" dirty="0">
              <a:solidFill>
                <a:schemeClr val="tx1"/>
              </a:solidFill>
            </a:endParaRPr>
          </a:p>
          <a:p>
            <a:pPr>
              <a:buSzPct val="125000"/>
            </a:pPr>
            <a:r>
              <a:rPr lang="fi-FI" sz="1200" dirty="0">
                <a:solidFill>
                  <a:schemeClr val="tx1"/>
                </a:solidFill>
              </a:rPr>
              <a:t>	kannustamaan uusien klubien johtajia huolehtimaan velvollisuuksistaan täysin</a:t>
            </a:r>
          </a:p>
          <a:p>
            <a:pPr>
              <a:buSzPct val="125000"/>
            </a:pPr>
            <a:endParaRPr lang="en-US" sz="1200" dirty="0">
              <a:solidFill>
                <a:schemeClr val="tx1"/>
              </a:solidFill>
            </a:endParaRPr>
          </a:p>
          <a:p>
            <a:pPr>
              <a:buSzPct val="125000"/>
            </a:pPr>
            <a:r>
              <a:rPr lang="fi-FI" sz="1200" dirty="0">
                <a:solidFill>
                  <a:schemeClr val="tx1"/>
                </a:solidFill>
              </a:rPr>
              <a:t>	osallistumaan klubivirkailijoiden koulutustilaisuuksiin.</a:t>
            </a:r>
          </a:p>
          <a:p>
            <a:endParaRPr lang="en-US" dirty="0"/>
          </a:p>
        </p:txBody>
      </p:sp>
      <p:sp>
        <p:nvSpPr>
          <p:cNvPr id="4" name="Date Placeholder 3"/>
          <p:cNvSpPr>
            <a:spLocks noGrp="1"/>
          </p:cNvSpPr>
          <p:nvPr>
            <p:ph type="dt" idx="10"/>
          </p:nvPr>
        </p:nvSpPr>
        <p:spPr/>
        <p:txBody>
          <a:bodyPr/>
          <a:lstStyle/>
          <a:p>
            <a:pPr>
              <a:defRPr/>
            </a:pPr>
            <a:fld id="{C7583FBC-3886-4BD1-9EA3-8B6481983D58}"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38</a:t>
            </a:fld>
            <a:endParaRPr lang="en-US" dirty="0"/>
          </a:p>
        </p:txBody>
      </p:sp>
    </p:spTree>
    <p:extLst>
      <p:ext uri="{BB962C8B-B14F-4D97-AF65-F5344CB8AC3E}">
        <p14:creationId xmlns:p14="http://schemas.microsoft.com/office/powerpoint/2010/main" val="26602207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13519"/>
            <a:ext cx="5486400" cy="4754880"/>
          </a:xfrm>
          <a:prstGeom prst="rect">
            <a:avLst/>
          </a:prstGeom>
        </p:spPr>
        <p:txBody>
          <a:bodyPr>
            <a:normAutofit/>
          </a:bodyPr>
          <a:lstStyle/>
          <a:p>
            <a:r>
              <a:rPr lang="fi-FI" dirty="0">
                <a:solidFill>
                  <a:schemeClr val="tx1"/>
                </a:solidFill>
              </a:rPr>
              <a:t>Klubivirkailijoiden e-Kirjat tarjoavat vaiheittaiset ohjeet hallinnointiin ja johtamiseen koko toimivuoden aikana. </a:t>
            </a:r>
          </a:p>
          <a:p>
            <a:endParaRPr lang="en-US" dirty="0">
              <a:solidFill>
                <a:schemeClr val="tx1"/>
              </a:solidFill>
            </a:endParaRPr>
          </a:p>
          <a:p>
            <a:r>
              <a:rPr lang="fi-FI" dirty="0">
                <a:solidFill>
                  <a:schemeClr val="tx1"/>
                </a:solidFill>
              </a:rPr>
              <a:t>Kirjat on kirjoitettu erikseen jokaista klubivirkaa ajatellen ja ne opastavat virkailijaa järjestyksenmukaisesti koko toimivuoden ajan.</a:t>
            </a:r>
          </a:p>
          <a:p>
            <a:endParaRPr lang="en-US" dirty="0">
              <a:solidFill>
                <a:schemeClr val="tx1"/>
              </a:solidFill>
            </a:endParaRPr>
          </a:p>
          <a:p>
            <a:r>
              <a:rPr lang="fi-FI" dirty="0">
                <a:solidFill>
                  <a:schemeClr val="tx1"/>
                </a:solidFill>
              </a:rPr>
              <a:t>Niissä on linkit kaikkiin </a:t>
            </a:r>
            <a:r>
              <a:rPr lang="fi-FI" baseline="0" dirty="0">
                <a:solidFill>
                  <a:schemeClr val="tx1"/>
                </a:solidFill>
              </a:rPr>
              <a:t>asiaan liittyviin resursseihin ja työkaluihin verkossa – näin klubin resursseihin ja klubivirkailijoiden sivuille pääsee NOPEASTI. </a:t>
            </a:r>
          </a:p>
          <a:p>
            <a:endParaRPr lang="en-US" baseline="0" dirty="0">
              <a:solidFill>
                <a:schemeClr val="tx1"/>
              </a:solidFill>
            </a:endParaRPr>
          </a:p>
          <a:p>
            <a:r>
              <a:rPr lang="fi-FI" baseline="0" dirty="0">
                <a:solidFill>
                  <a:schemeClr val="tx1"/>
                </a:solidFill>
              </a:rPr>
              <a:t>Kirjoita virkailijan virkanimike verkkosivuston hakupalkkiin, niin löydät kullekin virkailijalle tarkoitetun verkkosivun.  </a:t>
            </a:r>
          </a:p>
          <a:p>
            <a:endParaRPr lang="en-US" dirty="0">
              <a:solidFill>
                <a:schemeClr val="tx1"/>
              </a:solidFill>
            </a:endParaRPr>
          </a:p>
          <a:p>
            <a:r>
              <a:rPr lang="fi-FI" baseline="0" dirty="0">
                <a:solidFill>
                  <a:schemeClr val="tx1"/>
                </a:solidFill>
              </a:rPr>
              <a:t>Jokaisella verkkosivulla on linkit työkaluihin ja resursseihin, joita tarvitaan kussakin virassa. </a:t>
            </a:r>
          </a:p>
        </p:txBody>
      </p:sp>
      <p:sp>
        <p:nvSpPr>
          <p:cNvPr id="4" name="Date Placeholder 3"/>
          <p:cNvSpPr>
            <a:spLocks noGrp="1"/>
          </p:cNvSpPr>
          <p:nvPr>
            <p:ph type="dt" idx="10"/>
          </p:nvPr>
        </p:nvSpPr>
        <p:spPr/>
        <p:txBody>
          <a:bodyPr/>
          <a:lstStyle/>
          <a:p>
            <a:pPr>
              <a:defRPr/>
            </a:pPr>
            <a:fld id="{50716BCF-EDF2-415D-8CD9-A64C9D3EEA17}"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39</a:t>
            </a:fld>
            <a:endParaRPr lang="en-US" dirty="0"/>
          </a:p>
        </p:txBody>
      </p:sp>
    </p:spTree>
    <p:extLst>
      <p:ext uri="{BB962C8B-B14F-4D97-AF65-F5344CB8AC3E}">
        <p14:creationId xmlns:p14="http://schemas.microsoft.com/office/powerpoint/2010/main" val="4020213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pPr marL="0" lvl="1" defTabSz="424723"/>
            <a:r>
              <a:rPr lang="fi-FI" dirty="0"/>
              <a:t>Lohkon puheenjohtajana toimitte tärkeässä piirin roolissa auttamalla lohkonne klubeja menestymään.</a:t>
            </a:r>
          </a:p>
          <a:p>
            <a:pPr marL="0" lvl="1" defTabSz="424723"/>
            <a:r>
              <a:rPr lang="fi-FI" dirty="0"/>
              <a:t> </a:t>
            </a:r>
          </a:p>
          <a:p>
            <a:pPr marL="0" lvl="1" defTabSz="424723"/>
            <a:r>
              <a:rPr lang="fi-FI" dirty="0"/>
              <a:t>Lohkon puheenjohtaja on tärkeä osa klubien ja piirin välisessä ketjussa. *</a:t>
            </a:r>
            <a:r>
              <a:rPr lang="fi-FI" b="1" dirty="0"/>
              <a:t>Tämän vuoksi teidän on tehtävä kaikki voitavanne tämän yhteyden vahvistamiseksi! Kommunikoikaa, kommunikoikaa ja kommunikoikaa!</a:t>
            </a:r>
          </a:p>
          <a:p>
            <a:pPr marL="0" lvl="1" defTabSz="424723"/>
            <a:endParaRPr lang="en-US" b="1" dirty="0"/>
          </a:p>
          <a:p>
            <a:pPr marL="0" lvl="1" defTabSz="424723"/>
            <a:r>
              <a:rPr lang="fi-FI" sz="1800" dirty="0">
                <a:effectLst/>
                <a:latin typeface="Calibri" panose="020F0502020204030204" pitchFamily="34" charset="0"/>
                <a:ea typeface="Calibri" panose="020F0502020204030204" pitchFamily="34" charset="0"/>
              </a:rPr>
              <a:t>”Tämä koskee myös väliaikaisten lohkojen ja alueiden puheenjohtajia!”</a:t>
            </a:r>
          </a:p>
          <a:p>
            <a:pPr marL="0" lvl="1" defTabSz="424723"/>
            <a:endParaRPr lang="en-US" sz="1800" b="1" dirty="0">
              <a:effectLst/>
              <a:latin typeface="Calibri" panose="020F0502020204030204" pitchFamily="34" charset="0"/>
            </a:endParaRPr>
          </a:p>
          <a:p>
            <a:pPr marL="0" lvl="1" defTabSz="424723"/>
            <a:r>
              <a:rPr lang="fi-FI" sz="1800" b="1" dirty="0">
                <a:effectLst/>
                <a:latin typeface="Calibri" panose="020F0502020204030204" pitchFamily="34" charset="0"/>
              </a:rPr>
              <a:t>Keskustelkaa siitä, miksi heidät valittiin, mitä he voivat tarjota jne.</a:t>
            </a:r>
          </a:p>
        </p:txBody>
      </p:sp>
      <p:sp>
        <p:nvSpPr>
          <p:cNvPr id="4" name="Date Placeholder 3"/>
          <p:cNvSpPr>
            <a:spLocks noGrp="1"/>
          </p:cNvSpPr>
          <p:nvPr>
            <p:ph type="dt" idx="10"/>
          </p:nvPr>
        </p:nvSpPr>
        <p:spPr/>
        <p:txBody>
          <a:bodyPr/>
          <a:lstStyle/>
          <a:p>
            <a:pPr>
              <a:defRPr/>
            </a:pPr>
            <a:fld id="{F502645B-BB72-4BD5-BDA5-0A7F695300CD}"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a:t>
            </a:fld>
            <a:endParaRPr lang="en-US" dirty="0"/>
          </a:p>
        </p:txBody>
      </p:sp>
    </p:spTree>
    <p:extLst>
      <p:ext uri="{BB962C8B-B14F-4D97-AF65-F5344CB8AC3E}">
        <p14:creationId xmlns:p14="http://schemas.microsoft.com/office/powerpoint/2010/main" val="32860759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85800"/>
            <a:ext cx="5486400" cy="3087688"/>
          </a:xfrm>
        </p:spPr>
      </p:sp>
      <p:sp>
        <p:nvSpPr>
          <p:cNvPr id="3" name="Notes Placeholder 2"/>
          <p:cNvSpPr>
            <a:spLocks noGrp="1"/>
          </p:cNvSpPr>
          <p:nvPr>
            <p:ph type="body" idx="1"/>
          </p:nvPr>
        </p:nvSpPr>
        <p:spPr>
          <a:xfrm>
            <a:off x="762002" y="3993530"/>
            <a:ext cx="5486400" cy="4754880"/>
          </a:xfrm>
          <a:prstGeom prst="rect">
            <a:avLst/>
          </a:prstGeom>
        </p:spPr>
        <p:txBody>
          <a:bodyPr>
            <a:normAutofit fontScale="32500" lnSpcReduction="20000"/>
          </a:bodyPr>
          <a:lstStyle/>
          <a:p>
            <a:r>
              <a:rPr lang="fi-FI" sz="4800" dirty="0">
                <a:solidFill>
                  <a:schemeClr val="tx2"/>
                </a:solidFill>
              </a:rPr>
              <a:t>Klubin laatualoite - Tämä resurssi auttaa klubia selvittämään, miten se voi parantaa toimintaa jatkuvasti. Resurssia voi käyttää jokavuotisena suunnittelutyökaluna. Se kannustaa kaikkia jäseniä osallistumaan.</a:t>
            </a:r>
          </a:p>
          <a:p>
            <a:pPr marL="457200" lvl="1" indent="-457200">
              <a:lnSpc>
                <a:spcPct val="120000"/>
              </a:lnSpc>
              <a:buSzPct val="125000"/>
            </a:pPr>
            <a:endParaRPr lang="en-US" sz="480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sz="4800" dirty="0">
                <a:solidFill>
                  <a:schemeClr val="tx2"/>
                </a:solidFill>
              </a:rPr>
              <a:t>Suunnittele klubin menestys – Tämä opas tarjoaa vaihe vaiheelta etenevän prosessin SWOT-analyysin suorittamiseksi sekä SMART-tavoitteiden ja toimintasuunnitelmien luomiseksi: Rakenna tiimi, Rakenna visio, Rakenna suunnitelma, Rakenna menestys.</a:t>
            </a:r>
          </a:p>
          <a:p>
            <a:pPr marL="457200" indent="-457200">
              <a:lnSpc>
                <a:spcPct val="120000"/>
              </a:lnSpc>
            </a:pPr>
            <a:endParaRPr lang="en-US" sz="4800" kern="0" dirty="0">
              <a:solidFill>
                <a:schemeClr val="tx1"/>
              </a:solidFill>
              <a:ea typeface="Arial" charset="0"/>
              <a:cs typeface="Arial" charset="0"/>
            </a:endParaRPr>
          </a:p>
          <a:p>
            <a:r>
              <a:rPr lang="fi-FI" sz="4800" dirty="0">
                <a:solidFill>
                  <a:schemeClr val="tx2"/>
                </a:solidFill>
              </a:rPr>
              <a:t>Teidän klubinne, teidän tapanne – Tämä opas sisältää vaiheet prosessiin, jonka avulla klubinne voi suunnitella ja järjestää klubikokouksia, jotka ovat hyvin suunniteltuja, hyvin toteutettuja ja hauskoja, mikä lisää yhteisöllisyyttä ja jäsenten tyytyväisyyttä.</a:t>
            </a:r>
          </a:p>
          <a:p>
            <a:pPr>
              <a:lnSpc>
                <a:spcPct val="120000"/>
              </a:lnSpc>
            </a:pPr>
            <a:endParaRPr lang="en-US" dirty="0">
              <a:solidFill>
                <a:schemeClr val="tx1"/>
              </a:solidFill>
            </a:endParaRPr>
          </a:p>
        </p:txBody>
      </p:sp>
      <p:sp>
        <p:nvSpPr>
          <p:cNvPr id="4" name="Date Placeholder 3"/>
          <p:cNvSpPr>
            <a:spLocks noGrp="1"/>
          </p:cNvSpPr>
          <p:nvPr>
            <p:ph type="dt" idx="10"/>
          </p:nvPr>
        </p:nvSpPr>
        <p:spPr/>
        <p:txBody>
          <a:bodyPr/>
          <a:lstStyle/>
          <a:p>
            <a:pPr>
              <a:defRPr/>
            </a:pPr>
            <a:fld id="{9CAFF37E-B986-41DC-B040-5C0A4DF7387C}"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40</a:t>
            </a:fld>
            <a:endParaRPr lang="en-US" dirty="0"/>
          </a:p>
        </p:txBody>
      </p:sp>
    </p:spTree>
    <p:extLst>
      <p:ext uri="{BB962C8B-B14F-4D97-AF65-F5344CB8AC3E}">
        <p14:creationId xmlns:p14="http://schemas.microsoft.com/office/powerpoint/2010/main" val="10967280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normAutofit/>
          </a:bodyPr>
          <a:lstStyle/>
          <a:p>
            <a:pPr marL="0" lvl="1" defTabSz="424723">
              <a:lnSpc>
                <a:spcPct val="200000"/>
              </a:lnSpc>
            </a:pPr>
            <a:r>
              <a:rPr lang="fi-FI" dirty="0"/>
              <a:t>Lohkon puheenjohtajina te tarjoatte klubeille piirin resursseja, jotka tukevat klubien hyvinvointia tärkeillä osa-alueilla, joita ovat esimerkiksi</a:t>
            </a:r>
          </a:p>
          <a:p>
            <a:pPr marL="0" lvl="1" defTabSz="424723">
              <a:lnSpc>
                <a:spcPct val="200000"/>
              </a:lnSpc>
            </a:pPr>
            <a:r>
              <a:rPr lang="fi-FI" b="1" dirty="0"/>
              <a:t>palvelu</a:t>
            </a:r>
            <a:r>
              <a:rPr lang="fi-FI" dirty="0"/>
              <a:t> – klubi pitää huomionsa palvelussa, joka vastaa paikkakunnan tarpeita</a:t>
            </a:r>
          </a:p>
          <a:p>
            <a:pPr lvl="0">
              <a:lnSpc>
                <a:spcPct val="200000"/>
              </a:lnSpc>
            </a:pPr>
            <a:r>
              <a:rPr lang="fi-FI" b="1" dirty="0"/>
              <a:t>jäsenkasvu</a:t>
            </a:r>
            <a:r>
              <a:rPr lang="fi-FI" dirty="0"/>
              <a:t> – lohkon puheenjohtaja voi olla ensimmäinen keskustelukumppani klubeille, jotka pyrkivät etsimään uusia jäseniä ja pitämään nykyiset jäsenet kiinnostuneina</a:t>
            </a:r>
          </a:p>
          <a:p>
            <a:pPr lvl="0">
              <a:lnSpc>
                <a:spcPct val="200000"/>
              </a:lnSpc>
            </a:pPr>
            <a:r>
              <a:rPr lang="fi-FI" b="1" dirty="0"/>
              <a:t>johtajakoulutus</a:t>
            </a:r>
            <a:r>
              <a:rPr lang="fi-FI" dirty="0"/>
              <a:t> – lohkon puheenjohtaja toimii tiiviissä yhteistyössä klubivirkailijoiden kanssa auttaakseen heitä löytämään mahdollisia uusia johtajia ja kannustamaan heitä hakeutumaan korkeamman tason johtotehtäviin klubissa ja myöhemmin piirin tasolla. </a:t>
            </a:r>
          </a:p>
          <a:p>
            <a:endParaRPr lang="en-US" dirty="0"/>
          </a:p>
          <a:p>
            <a:endParaRPr lang="en-US" dirty="0"/>
          </a:p>
        </p:txBody>
      </p:sp>
      <p:sp>
        <p:nvSpPr>
          <p:cNvPr id="4" name="Date Placeholder 3"/>
          <p:cNvSpPr>
            <a:spLocks noGrp="1"/>
          </p:cNvSpPr>
          <p:nvPr>
            <p:ph type="dt" idx="10"/>
          </p:nvPr>
        </p:nvSpPr>
        <p:spPr/>
        <p:txBody>
          <a:bodyPr/>
          <a:lstStyle/>
          <a:p>
            <a:pPr>
              <a:defRPr/>
            </a:pPr>
            <a:fld id="{BF916D08-6CFF-49EE-905A-6251775BF492}"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41</a:t>
            </a:fld>
            <a:endParaRPr lang="en-US" dirty="0"/>
          </a:p>
        </p:txBody>
      </p:sp>
    </p:spTree>
    <p:extLst>
      <p:ext uri="{BB962C8B-B14F-4D97-AF65-F5344CB8AC3E}">
        <p14:creationId xmlns:p14="http://schemas.microsoft.com/office/powerpoint/2010/main" val="1608818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30773"/>
            <a:ext cx="5486400" cy="4754880"/>
          </a:xfrm>
          <a:prstGeom prst="rect">
            <a:avLst/>
          </a:prstGeom>
        </p:spPr>
        <p:txBody>
          <a:bodyPr/>
          <a:lstStyle/>
          <a:p>
            <a:r>
              <a:rPr lang="fi-FI" dirty="0">
                <a:solidFill>
                  <a:schemeClr val="tx1"/>
                </a:solidFill>
              </a:rPr>
              <a:t>Tämä kokous tulisi järjestää noin 30 päivää ennen moninkertaispiirin vuosikokousta tai kuten piirin malli- ja ohjesäännöissä on määrätty. Kutsukaa sekä nykyiset että tulevat klubivirkailijat. </a:t>
            </a:r>
          </a:p>
          <a:p>
            <a:endParaRPr lang="en-US" dirty="0">
              <a:solidFill>
                <a:schemeClr val="tx1"/>
              </a:solidFill>
            </a:endParaRPr>
          </a:p>
          <a:p>
            <a:r>
              <a:rPr lang="fi-FI" dirty="0">
                <a:solidFill>
                  <a:schemeClr val="tx1"/>
                </a:solidFill>
              </a:rPr>
              <a:t>Harkitkaa piirin GLT-koordinaattorin kutsumista, jotta hän voi puhua johtajakoulutuksesta, minkä avulla tulevat virkailijat voivat valmistautua virkakauteensa.</a:t>
            </a:r>
          </a:p>
        </p:txBody>
      </p:sp>
      <p:sp>
        <p:nvSpPr>
          <p:cNvPr id="4" name="Date Placeholder 3"/>
          <p:cNvSpPr>
            <a:spLocks noGrp="1"/>
          </p:cNvSpPr>
          <p:nvPr>
            <p:ph type="dt" idx="10"/>
          </p:nvPr>
        </p:nvSpPr>
        <p:spPr/>
        <p:txBody>
          <a:bodyPr/>
          <a:lstStyle/>
          <a:p>
            <a:pPr>
              <a:defRPr/>
            </a:pPr>
            <a:fld id="{E2DC1C4B-5D1A-4DC8-B66E-BC761015DDE3}"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42</a:t>
            </a:fld>
            <a:endParaRPr lang="en-US" dirty="0"/>
          </a:p>
        </p:txBody>
      </p:sp>
    </p:spTree>
    <p:extLst>
      <p:ext uri="{BB962C8B-B14F-4D97-AF65-F5344CB8AC3E}">
        <p14:creationId xmlns:p14="http://schemas.microsoft.com/office/powerpoint/2010/main" val="13687953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607050" cy="46732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i-FI" sz="1200" b="0" dirty="0">
                <a:solidFill>
                  <a:schemeClr val="tx1"/>
                </a:solidFill>
              </a:rPr>
              <a:t>Tämä valinnainen neljäs kokous </a:t>
            </a:r>
            <a:r>
              <a:rPr lang="fi-FI" sz="1200" b="0">
                <a:solidFill>
                  <a:schemeClr val="tx1"/>
                </a:solidFill>
              </a:rPr>
              <a:t>on suunniteltu.</a:t>
            </a:r>
            <a:endParaRPr lang="fi-FI" sz="1200" b="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b="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i-FI" sz="1200" b="0" dirty="0">
                <a:solidFill>
                  <a:schemeClr val="tx1"/>
                </a:solidFill>
              </a:rPr>
              <a:t>Aluksi: Kertokaa klubien tärkeydestä lohkossa. Puhukaa neuvoa-antavan toimikunnan kokousten tärkeydestä ja niihin osallistumisen hyödyllisyydestä.</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b="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i-FI" sz="1200" dirty="0">
                <a:solidFill>
                  <a:schemeClr val="tx1"/>
                </a:solidFill>
              </a:rPr>
              <a:t>Esittelyt: Pyytäkää kutakin virkailijaa (nykyistä ja tulevaa) esittelemään itsensä.</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i-FI" sz="1200" dirty="0">
                <a:solidFill>
                  <a:schemeClr val="tx1"/>
                </a:solidFill>
              </a:rPr>
              <a:t>Siirtyminen: Pyytäkää kutakin virkailijaa puhumaan siitä, miten he siirtävät virkansa jouhevasti tulevan vuoden virkailijoille. Kysykää tulevilta virkailijoilta haluaisivatko he saada mitään lisätietoa uuden toimivuoden alkamista.</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i-FI" sz="1200" dirty="0">
                <a:solidFill>
                  <a:schemeClr val="tx1"/>
                </a:solidFill>
              </a:rPr>
              <a:t>Suunnittele klubisi menestys: Tutustukaa verkkosivustolla olevaan aineistoon, jotta klubit voivat hyödyntää Maailmanlaajuista jäsenyysaloitetta.</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i-FI" sz="1200" dirty="0">
                <a:solidFill>
                  <a:schemeClr val="tx1"/>
                </a:solidFill>
              </a:rPr>
              <a:t>Tunnustus palvelusta: Keskustelkaa siitä, miten ainutlaatuisten palveluideoiden vaihtamista aiotaan kannustaa. Keskustelkaa Palvelun matka ‑verkkosivulla olevasta aineistosta.</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i-FI" sz="1200" dirty="0">
                <a:solidFill>
                  <a:schemeClr val="tx1"/>
                </a:solidFill>
              </a:rPr>
              <a:t>Tunnustus LCIF:lle: Edistäkää LCIF:n apurahaprojekteja ja keskustelkaa siitä, missä piiri on varainkeruun suhteen.</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i-FI" sz="1200" dirty="0">
                <a:solidFill>
                  <a:schemeClr val="tx1"/>
                </a:solidFill>
              </a:rPr>
              <a:t>Palkinnot: Käyttäkää tämä aika antaaksenne tunnustusta klubivirkailijoille osallistumisesta kokouksiin, tuesta jäsenkasvulle, erinomaisesta palvelusta, tuesta LCIF:lle ja muista saavutuksista.</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i-FI" sz="1200" dirty="0">
                <a:solidFill>
                  <a:schemeClr val="tx1"/>
                </a:solidFill>
              </a:rPr>
              <a:t>Winster, mitä lohkon puheenjohtajille on seuraavaksi luvassa?</a:t>
            </a:r>
          </a:p>
        </p:txBody>
      </p:sp>
      <p:sp>
        <p:nvSpPr>
          <p:cNvPr id="4" name="Date Placeholder 3"/>
          <p:cNvSpPr>
            <a:spLocks noGrp="1"/>
          </p:cNvSpPr>
          <p:nvPr>
            <p:ph type="dt" idx="10"/>
          </p:nvPr>
        </p:nvSpPr>
        <p:spPr/>
        <p:txBody>
          <a:bodyPr/>
          <a:lstStyle/>
          <a:p>
            <a:pPr>
              <a:defRPr/>
            </a:pPr>
            <a:fld id="{C7583FBC-3886-4BD1-9EA3-8B6481983D58}"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43</a:t>
            </a:fld>
            <a:endParaRPr lang="en-US" dirty="0"/>
          </a:p>
        </p:txBody>
      </p:sp>
    </p:spTree>
    <p:extLst>
      <p:ext uri="{BB962C8B-B14F-4D97-AF65-F5344CB8AC3E}">
        <p14:creationId xmlns:p14="http://schemas.microsoft.com/office/powerpoint/2010/main" val="2739306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Winster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Puhumme nyt siitä, miten voitte tukea klubeja Maailmanlaajuisen jäsenyysaloitteen avulla.</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a:solidFill>
                  <a:prstClr val="black"/>
                </a:solidFill>
              </a:rPr>
              <a:pPr>
                <a:defRPr/>
              </a:pPr>
              <a:t>44</a:t>
            </a:fld>
            <a:endParaRPr lang="en-US" dirty="0">
              <a:solidFill>
                <a:prstClr val="black"/>
              </a:solidFill>
            </a:endParaRPr>
          </a:p>
        </p:txBody>
      </p:sp>
    </p:spTree>
    <p:extLst>
      <p:ext uri="{BB962C8B-B14F-4D97-AF65-F5344CB8AC3E}">
        <p14:creationId xmlns:p14="http://schemas.microsoft.com/office/powerpoint/2010/main" val="33753783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607050" cy="4673280"/>
          </a:xfrm>
          <a:prstGeom prst="rect">
            <a:avLst/>
          </a:prstGeom>
        </p:spPr>
        <p:txBody>
          <a:bodyPr>
            <a:normAutofit/>
          </a:bodyPr>
          <a:lstStyle/>
          <a:p>
            <a:pPr algn="l"/>
            <a:r>
              <a:rPr lang="fi-FI" sz="1200" dirty="0">
                <a:solidFill>
                  <a:schemeClr val="tx1"/>
                </a:solidFill>
                <a:ea typeface="Arial" charset="0"/>
                <a:cs typeface="Arial" charset="0"/>
              </a:rPr>
              <a:t>Miten osallistatte ja INNOSTATTE klubeja lohkon kokouksissa niin, että ne tukevat toisiaan ja ottavat yhteyttä auttavaisiin piirin johtajiin?</a:t>
            </a:r>
          </a:p>
          <a:p>
            <a:pPr algn="l"/>
            <a:endParaRPr lang="en-US" sz="1200" kern="0" dirty="0">
              <a:solidFill>
                <a:schemeClr val="tx1"/>
              </a:solidFill>
              <a:ea typeface="Arial" charset="0"/>
              <a:cs typeface="Arial" charset="0"/>
            </a:endParaRPr>
          </a:p>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r>
              <a:rPr lang="fi-FI" sz="1200" dirty="0">
                <a:solidFill>
                  <a:schemeClr val="tx1"/>
                </a:solidFill>
              </a:rPr>
              <a:t>Mikä innostaa lohkon klubeja?</a:t>
            </a:r>
          </a:p>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endParaRPr lang="en-US" altLang="ja-JP" sz="1200" dirty="0">
              <a:solidFill>
                <a:schemeClr val="tx1"/>
              </a:solidFill>
            </a:endParaRPr>
          </a:p>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r>
              <a:rPr lang="fi-FI" sz="1200" b="1" dirty="0">
                <a:solidFill>
                  <a:schemeClr val="tx1"/>
                </a:solidFill>
              </a:rPr>
              <a:t>Hyödyllinen vinkki: Tavallisesti pienillä asioilla on eniten merkitystä! Kiittämällä pääsee pitkälle! Pienimuotoiset lahjat!</a:t>
            </a:r>
          </a:p>
          <a:p>
            <a:pPr algn="l"/>
            <a:endParaRPr lang="en-US" sz="1200" b="1" kern="0" dirty="0">
              <a:solidFill>
                <a:schemeClr val="tx1"/>
              </a:solidFill>
              <a:ea typeface="Arial" charset="0"/>
              <a:cs typeface="Arial" charset="0"/>
            </a:endParaRPr>
          </a:p>
          <a:p>
            <a:pPr marL="457200" indent="0">
              <a:spcBef>
                <a:spcPts val="0"/>
              </a:spcBef>
              <a:buFont typeface="Arial" panose="020B0604020202020204" pitchFamily="34" charset="0"/>
              <a:buNone/>
            </a:pPr>
            <a:endParaRPr lang="en-US" b="1" dirty="0">
              <a:solidFill>
                <a:schemeClr val="tx1"/>
              </a:solidFill>
            </a:endParaRPr>
          </a:p>
          <a:p>
            <a:pPr marL="457200" indent="0">
              <a:spcBef>
                <a:spcPts val="0"/>
              </a:spcBef>
            </a:pPr>
            <a:endParaRPr lang="en-US" dirty="0">
              <a:solidFill>
                <a:schemeClr val="tx1"/>
              </a:solidFill>
            </a:endParaRPr>
          </a:p>
        </p:txBody>
      </p:sp>
      <p:sp>
        <p:nvSpPr>
          <p:cNvPr id="4" name="Date Placeholder 3"/>
          <p:cNvSpPr>
            <a:spLocks noGrp="1"/>
          </p:cNvSpPr>
          <p:nvPr>
            <p:ph type="dt" idx="10"/>
          </p:nvPr>
        </p:nvSpPr>
        <p:spPr/>
        <p:txBody>
          <a:bodyPr/>
          <a:lstStyle/>
          <a:p>
            <a:pPr>
              <a:defRPr/>
            </a:pPr>
            <a:fld id="{FA0829B7-1947-427A-908A-A176FB6129F7}"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45</a:t>
            </a:fld>
            <a:endParaRPr lang="en-US" dirty="0"/>
          </a:p>
        </p:txBody>
      </p:sp>
    </p:spTree>
    <p:extLst>
      <p:ext uri="{BB962C8B-B14F-4D97-AF65-F5344CB8AC3E}">
        <p14:creationId xmlns:p14="http://schemas.microsoft.com/office/powerpoint/2010/main" val="2751133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2"/>
              </a:solidFill>
            </a:endParaRPr>
          </a:p>
          <a:p>
            <a:pPr>
              <a:lnSpc>
                <a:spcPct val="150000"/>
              </a:lnSpc>
            </a:pPr>
            <a:r>
              <a:rPr lang="fi-FI" baseline="0" dirty="0">
                <a:solidFill>
                  <a:schemeClr val="tx2"/>
                </a:solidFill>
              </a:rPr>
              <a:t>LCI on avannut alueen/lohkon puheenjohtajien Maailmanlaajuisen jäsenyysaloitteen resurssisivun verkossa.  </a:t>
            </a:r>
          </a:p>
          <a:p>
            <a:pPr>
              <a:lnSpc>
                <a:spcPct val="150000"/>
              </a:lnSpc>
            </a:pPr>
            <a:endParaRPr lang="en-US" baseline="0" dirty="0">
              <a:solidFill>
                <a:schemeClr val="tx2"/>
              </a:solidFill>
            </a:endParaRPr>
          </a:p>
          <a:p>
            <a:pPr>
              <a:lnSpc>
                <a:spcPct val="150000"/>
              </a:lnSpc>
            </a:pPr>
            <a:r>
              <a:rPr lang="fi-FI" baseline="0" dirty="0">
                <a:solidFill>
                  <a:schemeClr val="tx2"/>
                </a:solidFill>
              </a:rPr>
              <a:t>Tämä verkkosivu keskittyy työkaluihin ja resursseihin, jotka auttavat ”prosessissa menestyksen varmistamiseksi”.  </a:t>
            </a:r>
          </a:p>
          <a:p>
            <a:pPr>
              <a:lnSpc>
                <a:spcPct val="150000"/>
              </a:lnSpc>
            </a:pPr>
            <a:endParaRPr lang="en-US" baseline="0" dirty="0">
              <a:solidFill>
                <a:schemeClr val="tx2"/>
              </a:solidFill>
            </a:endParaRPr>
          </a:p>
          <a:p>
            <a:pPr>
              <a:lnSpc>
                <a:spcPct val="150000"/>
              </a:lnSpc>
            </a:pPr>
            <a:r>
              <a:rPr lang="fi-FI" baseline="0" dirty="0">
                <a:solidFill>
                  <a:schemeClr val="tx2"/>
                </a:solidFill>
              </a:rPr>
              <a:t>Nämä työkalut ja resurssit on kehitetty auttamaan lohkon puheenjohtajia heidän tukiessaan klubejaan seuraavilla osa-alueilla:</a:t>
            </a:r>
          </a:p>
          <a:p>
            <a:pPr>
              <a:lnSpc>
                <a:spcPct val="150000"/>
              </a:lnSpc>
            </a:pPr>
            <a:endParaRPr lang="en-US" baseline="0" dirty="0">
              <a:solidFill>
                <a:schemeClr val="tx2"/>
              </a:solidFill>
            </a:endParaRPr>
          </a:p>
          <a:p>
            <a:pPr>
              <a:lnSpc>
                <a:spcPct val="150000"/>
              </a:lnSpc>
            </a:pPr>
            <a:r>
              <a:rPr lang="fi-FI" baseline="0" dirty="0">
                <a:solidFill>
                  <a:schemeClr val="tx2"/>
                </a:solidFill>
              </a:rPr>
              <a:t>Rakenna tiimi</a:t>
            </a:r>
          </a:p>
          <a:p>
            <a:pPr>
              <a:lnSpc>
                <a:spcPct val="150000"/>
              </a:lnSpc>
            </a:pPr>
            <a:r>
              <a:rPr lang="fi-FI" baseline="0" dirty="0">
                <a:solidFill>
                  <a:schemeClr val="tx2"/>
                </a:solidFill>
              </a:rPr>
              <a:t>Rakenna visio</a:t>
            </a:r>
          </a:p>
          <a:p>
            <a:pPr>
              <a:lnSpc>
                <a:spcPct val="150000"/>
              </a:lnSpc>
            </a:pPr>
            <a:r>
              <a:rPr lang="fi-FI" baseline="0" dirty="0">
                <a:solidFill>
                  <a:schemeClr val="tx2"/>
                </a:solidFill>
              </a:rPr>
              <a:t>Rakenna suunnitelma</a:t>
            </a:r>
          </a:p>
          <a:p>
            <a:pPr>
              <a:lnSpc>
                <a:spcPct val="150000"/>
              </a:lnSpc>
            </a:pPr>
            <a:r>
              <a:rPr lang="fi-FI" baseline="0" dirty="0">
                <a:solidFill>
                  <a:schemeClr val="tx2"/>
                </a:solidFill>
              </a:rPr>
              <a:t>Rakenna menestys </a:t>
            </a:r>
          </a:p>
          <a:p>
            <a:pPr>
              <a:lnSpc>
                <a:spcPct val="150000"/>
              </a:lnSpc>
            </a:pPr>
            <a:endParaRPr lang="en-US" baseline="0" dirty="0">
              <a:solidFill>
                <a:schemeClr val="tx2"/>
              </a:solidFill>
            </a:endParaRPr>
          </a:p>
          <a:p>
            <a:pPr>
              <a:lnSpc>
                <a:spcPct val="150000"/>
              </a:lnSpc>
            </a:pPr>
            <a:r>
              <a:rPr lang="fi-FI" baseline="0" dirty="0">
                <a:solidFill>
                  <a:schemeClr val="tx2"/>
                </a:solidFill>
              </a:rPr>
              <a:t>QR-koodi: skannaamalla koodin pääset suoraan verkkosivulle. </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a:solidFill>
                  <a:prstClr val="black"/>
                </a:solidFill>
              </a:rPr>
              <a:pPr>
                <a:defRPr/>
              </a:pPr>
              <a:t>46</a:t>
            </a:fld>
            <a:endParaRPr lang="en-US" dirty="0">
              <a:solidFill>
                <a:prstClr val="black"/>
              </a:solidFill>
            </a:endParaRPr>
          </a:p>
        </p:txBody>
      </p:sp>
    </p:spTree>
    <p:extLst>
      <p:ext uri="{BB962C8B-B14F-4D97-AF65-F5344CB8AC3E}">
        <p14:creationId xmlns:p14="http://schemas.microsoft.com/office/powerpoint/2010/main" val="12029184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r>
              <a:rPr lang="fi-FI" dirty="0"/>
              <a:t>Varmistakaa, että kirjoitatte tarkasti ja täydellisesti muistiin klubien kaikki huolenaiheet, etsitte vastaukset ja palaatte nopeasti asiaan. Ottakaa tämä vakituiseksi tavaksi.</a:t>
            </a:r>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47</a:t>
            </a:fld>
            <a:endParaRPr lang="en-US" dirty="0"/>
          </a:p>
        </p:txBody>
      </p:sp>
    </p:spTree>
    <p:extLst>
      <p:ext uri="{BB962C8B-B14F-4D97-AF65-F5344CB8AC3E}">
        <p14:creationId xmlns:p14="http://schemas.microsoft.com/office/powerpoint/2010/main" val="21101960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r>
              <a:rPr lang="fi-FI" dirty="0">
                <a:solidFill>
                  <a:schemeClr val="tx1"/>
                </a:solidFill>
              </a:rPr>
              <a:t>Kirjoittakaa muistiinpanoja kokouksesta.</a:t>
            </a:r>
          </a:p>
          <a:p>
            <a:endParaRPr lang="en-US" dirty="0">
              <a:solidFill>
                <a:schemeClr val="tx1"/>
              </a:solidFill>
            </a:endParaRPr>
          </a:p>
          <a:p>
            <a:pPr marL="171450" indent="-171450">
              <a:buFont typeface="Arial" panose="020B0604020202020204" pitchFamily="34" charset="0"/>
              <a:buChar char="•"/>
            </a:pPr>
            <a:r>
              <a:rPr lang="fi-FI" dirty="0">
                <a:solidFill>
                  <a:schemeClr val="tx1"/>
                </a:solidFill>
              </a:rPr>
              <a:t>Kirjoittakaa huomiot lohkon kokouksesta tähän lomakkeeseen. </a:t>
            </a:r>
          </a:p>
          <a:p>
            <a:pPr marL="171450" indent="-171450">
              <a:buFont typeface="Arial" panose="020B0604020202020204" pitchFamily="34" charset="0"/>
              <a:buChar char="•"/>
            </a:pPr>
            <a:endParaRPr lang="en-US" dirty="0">
              <a:solidFill>
                <a:schemeClr val="tx1"/>
              </a:solidFill>
            </a:endParaRPr>
          </a:p>
          <a:p>
            <a:pPr marL="171450" indent="-171450">
              <a:buFont typeface="Arial" panose="020B0604020202020204" pitchFamily="34" charset="0"/>
              <a:buChar char="•"/>
            </a:pPr>
            <a:r>
              <a:rPr lang="fi-FI" dirty="0">
                <a:solidFill>
                  <a:schemeClr val="tx1"/>
                </a:solidFill>
              </a:rPr>
              <a:t>Kätevä työkalu, mikäli esityslistan asioita on otettava esille seuraavassa kokouksessa.</a:t>
            </a:r>
          </a:p>
          <a:p>
            <a:pPr marL="171450" indent="-171450">
              <a:buFont typeface="Arial" panose="020B0604020202020204" pitchFamily="34" charset="0"/>
              <a:buChar char="•"/>
            </a:pPr>
            <a:endParaRPr lang="en-US" dirty="0">
              <a:solidFill>
                <a:schemeClr val="tx1"/>
              </a:solidFill>
            </a:endParaRPr>
          </a:p>
          <a:p>
            <a:pPr marL="171450" indent="-171450">
              <a:buFont typeface="Arial" panose="020B0604020202020204" pitchFamily="34" charset="0"/>
              <a:buChar char="•"/>
            </a:pPr>
            <a:r>
              <a:rPr lang="fi-FI" dirty="0">
                <a:solidFill>
                  <a:schemeClr val="tx1"/>
                </a:solidFill>
              </a:rPr>
              <a:t>Kätevästi koottu historia lohkon tapahtumista. </a:t>
            </a:r>
          </a:p>
          <a:p>
            <a:pPr marL="171450" indent="-171450">
              <a:buFont typeface="Arial" panose="020B0604020202020204" pitchFamily="34" charset="0"/>
              <a:buChar char="•"/>
            </a:pPr>
            <a:r>
              <a:rPr lang="fi-FI" b="1" dirty="0">
                <a:solidFill>
                  <a:schemeClr val="tx1"/>
                </a:solidFill>
              </a:rPr>
              <a:t>Organisaatiot pitävät kirjaa historiastaan ja käytännöistään pöytäkirjojen avulla. Tämä tärkeä konsepti kannattaa pitää mielessä. On tärkeää pitää kirjaa tapahtumista, sillä näin vältetään väärän tiedon leviäminen ja haitallisten ennakkotapausten syntyminen.</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680E959C-F08E-4782-AC76-7A73AD9E1F3F}"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48</a:t>
            </a:fld>
            <a:endParaRPr lang="en-US" dirty="0"/>
          </a:p>
        </p:txBody>
      </p:sp>
    </p:spTree>
    <p:extLst>
      <p:ext uri="{BB962C8B-B14F-4D97-AF65-F5344CB8AC3E}">
        <p14:creationId xmlns:p14="http://schemas.microsoft.com/office/powerpoint/2010/main" val="12371889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56356" y="4012713"/>
            <a:ext cx="5486400" cy="4754880"/>
          </a:xfrm>
          <a:prstGeom prst="rect">
            <a:avLst/>
          </a:prstGeom>
        </p:spPr>
        <p:txBody>
          <a:bodyPr/>
          <a:lstStyle/>
          <a:p>
            <a:pPr marL="0" marR="0" lvl="0" indent="0" algn="l" defTabSz="914400" rtl="0" eaLnBrk="1" fontAlgn="base" latinLnBrk="0" hangingPunct="1">
              <a:spcBef>
                <a:spcPct val="0"/>
              </a:spcBef>
              <a:spcAft>
                <a:spcPct val="0"/>
              </a:spcAft>
              <a:buClrTx/>
              <a:buSzTx/>
              <a:buFontTx/>
              <a:buNone/>
              <a:tabLst/>
              <a:defRPr/>
            </a:pPr>
            <a:r>
              <a:rPr kumimoji="0" lang="fi-FI" sz="1200" b="0" i="0" u="none" strike="noStrike" cap="none" normalizeH="0" baseline="0" noProof="0" dirty="0">
                <a:ln>
                  <a:noFill/>
                </a:ln>
                <a:solidFill>
                  <a:schemeClr val="tx1"/>
                </a:solidFill>
                <a:effectLst/>
                <a:uLnTx/>
                <a:uFillTx/>
                <a:ea typeface="Arial" charset="0"/>
                <a:cs typeface="Arial" charset="0"/>
              </a:rPr>
              <a:t>Tehkää</a:t>
            </a:r>
            <a:r>
              <a:rPr kumimoji="0" lang="fi-FI" sz="1200" b="0" i="0" u="none" strike="noStrike" cap="none" normalizeH="0" noProof="0" dirty="0">
                <a:ln>
                  <a:noFill/>
                </a:ln>
                <a:solidFill>
                  <a:schemeClr val="tx1"/>
                </a:solidFill>
                <a:effectLst/>
                <a:uLnTx/>
                <a:uFillTx/>
                <a:ea typeface="Arial" charset="0"/>
                <a:cs typeface="Arial" charset="0"/>
              </a:rPr>
              <a:t> tarvittavat jatkotoimet klubien tukemiseksi ja yhteyden pitämiseksi piirikuvernöörin ja GAT-koordinaattoreiden kanssa.</a:t>
            </a:r>
          </a:p>
          <a:p>
            <a:pPr marL="0" marR="0" lvl="0" indent="0" algn="l" defTabSz="914400" rtl="0" eaLnBrk="1" fontAlgn="base" latinLnBrk="0" hangingPunct="1">
              <a:spcBef>
                <a:spcPct val="0"/>
              </a:spcBef>
              <a:spcAft>
                <a:spcPct val="0"/>
              </a:spcAft>
              <a:buClrTx/>
              <a:buSzTx/>
              <a:buFontTx/>
              <a:buNone/>
              <a:tabLst/>
              <a:defRPr/>
            </a:pPr>
            <a:endParaRPr lang="en-US" kern="0" baseline="0" dirty="0">
              <a:solidFill>
                <a:schemeClr val="tx1"/>
              </a:solidFill>
              <a:ea typeface="Arial" charset="0"/>
              <a:cs typeface="Arial" charset="0"/>
            </a:endParaRP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r>
              <a:rPr kumimoji="0" lang="fi-FI" sz="1200" b="0" i="0" u="none" strike="noStrike" cap="none" normalizeH="0" noProof="0" dirty="0">
                <a:ln>
                  <a:noFill/>
                </a:ln>
                <a:solidFill>
                  <a:schemeClr val="tx1"/>
                </a:solidFill>
                <a:effectLst/>
                <a:uLnTx/>
                <a:uFillTx/>
                <a:ea typeface="Arial" charset="0"/>
                <a:cs typeface="Arial" charset="0"/>
              </a:rPr>
              <a:t>Priorisoikaa lohkon vaikeuksissa olevien klubien asiat, jotka vaativat lisähuomiota.</a:t>
            </a: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r>
              <a:rPr lang="fi-FI" baseline="0" dirty="0">
                <a:solidFill>
                  <a:schemeClr val="tx1"/>
                </a:solidFill>
                <a:ea typeface="Arial" charset="0"/>
                <a:cs typeface="Arial" charset="0"/>
              </a:rPr>
              <a:t>Kirjoittakaa muistiin mahdollisesti tarvittavat jatkotoimet.</a:t>
            </a:r>
            <a:endParaRPr lang="en-US" kern="0" baseline="0" dirty="0">
              <a:solidFill>
                <a:schemeClr val="tx1"/>
              </a:solidFill>
              <a:ea typeface="Arial" charset="0"/>
              <a:cs typeface="Arial" charset="0"/>
            </a:endParaRP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r>
              <a:rPr lang="fi-FI" dirty="0">
                <a:solidFill>
                  <a:schemeClr val="tx1"/>
                </a:solidFill>
                <a:ea typeface="Arial" charset="0"/>
                <a:cs typeface="Arial" charset="0"/>
              </a:rPr>
              <a:t>Luonnostelkaa suunnitelmat ja toimenpiteet lohkon seuraavaan kokoukseen.</a:t>
            </a:r>
          </a:p>
          <a:p>
            <a:pPr marL="0" marR="0" lvl="0" indent="0" algn="l" defTabSz="914400" rtl="0" eaLnBrk="1" fontAlgn="base" latinLnBrk="0" hangingPunct="1">
              <a:spcBef>
                <a:spcPct val="0"/>
              </a:spcBef>
              <a:spcAft>
                <a:spcPct val="0"/>
              </a:spcAft>
              <a:buClrTx/>
              <a:buSzTx/>
              <a:buFontTx/>
              <a:buNone/>
              <a:tabLst/>
              <a:defRPr/>
            </a:pPr>
            <a:endParaRPr kumimoji="0" lang="en-US" sz="1200" b="0" i="0" u="none" strike="noStrike" kern="0" cap="none" spc="0" normalizeH="0" baseline="0" noProof="0" dirty="0">
              <a:ln>
                <a:noFill/>
              </a:ln>
              <a:solidFill>
                <a:schemeClr val="tx1"/>
              </a:solidFill>
              <a:effectLst/>
              <a:uLnTx/>
              <a:uFillTx/>
              <a:ea typeface="Arial" charset="0"/>
              <a:cs typeface="Arial" charset="0"/>
            </a:endParaRPr>
          </a:p>
          <a:p>
            <a:pPr algn="l"/>
            <a:r>
              <a:rPr lang="fi-FI" sz="1200" dirty="0">
                <a:solidFill>
                  <a:schemeClr val="tx1"/>
                </a:solidFill>
                <a:ea typeface="Arial" charset="0"/>
                <a:cs typeface="Arial" charset="0"/>
              </a:rPr>
              <a:t>	</a:t>
            </a:r>
          </a:p>
          <a:p>
            <a:endParaRPr lang="en-US" dirty="0"/>
          </a:p>
        </p:txBody>
      </p:sp>
      <p:sp>
        <p:nvSpPr>
          <p:cNvPr id="4" name="Date Placeholder 3"/>
          <p:cNvSpPr>
            <a:spLocks noGrp="1"/>
          </p:cNvSpPr>
          <p:nvPr>
            <p:ph type="dt" idx="10"/>
          </p:nvPr>
        </p:nvSpPr>
        <p:spPr/>
        <p:txBody>
          <a:bodyPr/>
          <a:lstStyle/>
          <a:p>
            <a:pPr>
              <a:defRPr/>
            </a:pPr>
            <a:fld id="{15B326ED-AB43-46AF-91E3-565B3A6FCFC2}"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49</a:t>
            </a:fld>
            <a:endParaRPr lang="en-US" dirty="0"/>
          </a:p>
        </p:txBody>
      </p:sp>
    </p:spTree>
    <p:extLst>
      <p:ext uri="{BB962C8B-B14F-4D97-AF65-F5344CB8AC3E}">
        <p14:creationId xmlns:p14="http://schemas.microsoft.com/office/powerpoint/2010/main" val="2962437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762000"/>
            <a:ext cx="5486400" cy="3087688"/>
          </a:xfrm>
        </p:spPr>
      </p:sp>
      <p:sp>
        <p:nvSpPr>
          <p:cNvPr id="3" name="Notes Placeholder 2"/>
          <p:cNvSpPr>
            <a:spLocks noGrp="1"/>
          </p:cNvSpPr>
          <p:nvPr>
            <p:ph type="body" idx="1"/>
          </p:nvPr>
        </p:nvSpPr>
        <p:spPr>
          <a:xfrm>
            <a:off x="687388" y="4145303"/>
            <a:ext cx="5486400" cy="4754880"/>
          </a:xfrm>
          <a:prstGeom prst="rect">
            <a:avLst/>
          </a:prstGeom>
        </p:spPr>
        <p:txBody>
          <a:bodyPr wrap="square">
            <a:normAutofit/>
          </a:bodyPr>
          <a:lstStyle/>
          <a:p>
            <a:pPr>
              <a:lnSpc>
                <a:spcPct val="150000"/>
              </a:lnSpc>
              <a:spcBef>
                <a:spcPts val="0"/>
              </a:spcBef>
            </a:pPr>
            <a:r>
              <a:rPr lang="fi-FI" sz="1100" dirty="0">
                <a:latin typeface="+mn-lt"/>
                <a:cs typeface="Arial" panose="020B0604020202020204" pitchFamily="34" charset="0"/>
              </a:rPr>
              <a:t>Tulette viettämään paljon aikaa joidenkin keskeisten klubivirkailijoiden kanssa, enimmäkseen klubin presidentin, varapresidentin ja sihteerin sekä mahdollisesti myös jäsen- ja palvelujohtajien kanssa.</a:t>
            </a:r>
          </a:p>
          <a:p>
            <a:pPr>
              <a:lnSpc>
                <a:spcPct val="150000"/>
              </a:lnSpc>
              <a:spcBef>
                <a:spcPts val="0"/>
              </a:spcBef>
            </a:pPr>
            <a:endParaRPr lang="en-US" sz="1100" dirty="0">
              <a:latin typeface="+mn-lt"/>
              <a:cs typeface="Arial" panose="020B0604020202020204" pitchFamily="34" charset="0"/>
            </a:endParaRPr>
          </a:p>
          <a:p>
            <a:pPr>
              <a:lnSpc>
                <a:spcPct val="150000"/>
              </a:lnSpc>
              <a:spcBef>
                <a:spcPts val="0"/>
              </a:spcBef>
            </a:pPr>
            <a:r>
              <a:rPr lang="fi-FI" sz="1100" dirty="0">
                <a:latin typeface="+mn-lt"/>
                <a:cs typeface="Arial" panose="020B0604020202020204" pitchFamily="34" charset="0"/>
              </a:rPr>
              <a:t>Huomatkaa, että pysyvät toimikunnat on myös rakennettu tukemaan menestyvän klubin päätoimintoja. Uudistetussa klubin malli- ja ohjesäännössä määriteltyjen uusien klubivirkailijoiden roolit ja vastuut on määritelty myös useille klubivirkailijoille.</a:t>
            </a:r>
          </a:p>
          <a:p>
            <a:pPr>
              <a:lnSpc>
                <a:spcPct val="150000"/>
              </a:lnSpc>
              <a:spcBef>
                <a:spcPts val="0"/>
              </a:spcBef>
            </a:pPr>
            <a:endParaRPr lang="en-US" sz="1100" dirty="0">
              <a:latin typeface="+mn-lt"/>
              <a:cs typeface="Arial" panose="020B0604020202020204" pitchFamily="34" charset="0"/>
            </a:endParaRPr>
          </a:p>
          <a:p>
            <a:pPr>
              <a:lnSpc>
                <a:spcPct val="150000"/>
              </a:lnSpc>
              <a:spcBef>
                <a:spcPts val="0"/>
              </a:spcBef>
            </a:pPr>
            <a:r>
              <a:rPr lang="fi-FI" sz="1100" dirty="0">
                <a:latin typeface="+mn-lt"/>
                <a:cs typeface="Arial" panose="020B0604020202020204" pitchFamily="34" charset="0"/>
              </a:rPr>
              <a:t>Tämä rakenne on osa laajempaa perspektiiviä, jonka kautta tarjoamme parempaa humanitaarista palvelua niin omilla paikkakunnillamme kuin muualla maailmassa.</a:t>
            </a:r>
          </a:p>
        </p:txBody>
      </p:sp>
      <p:sp>
        <p:nvSpPr>
          <p:cNvPr id="4" name="Slide Number Placeholder 3"/>
          <p:cNvSpPr>
            <a:spLocks noGrp="1"/>
          </p:cNvSpPr>
          <p:nvPr>
            <p:ph type="sldNum" sz="quarter" idx="10"/>
          </p:nvPr>
        </p:nvSpPr>
        <p:spPr/>
        <p:txBody>
          <a:bodyPr/>
          <a:lstStyle/>
          <a:p>
            <a:fld id="{608124D4-FDF1-4512-943D-23B1A8088631}" type="slidenum">
              <a:rPr lang="en-US" smtClean="0"/>
              <a:t>5</a:t>
            </a:fld>
            <a:endParaRPr lang="en-US" dirty="0"/>
          </a:p>
        </p:txBody>
      </p:sp>
      <p:sp>
        <p:nvSpPr>
          <p:cNvPr id="5" name="Date Placeholder 4"/>
          <p:cNvSpPr>
            <a:spLocks noGrp="1"/>
          </p:cNvSpPr>
          <p:nvPr>
            <p:ph type="dt" idx="11"/>
          </p:nvPr>
        </p:nvSpPr>
        <p:spPr/>
        <p:txBody>
          <a:bodyPr/>
          <a:lstStyle/>
          <a:p>
            <a:pPr>
              <a:defRPr/>
            </a:pPr>
            <a:fld id="{6A73418A-77AF-417F-8D5B-00FC9620580D}" type="datetime1">
              <a:rPr lang="en-US" smtClean="0"/>
              <a:t>9/22/2023</a:t>
            </a:fld>
            <a:endParaRPr lang="en-US" dirty="0"/>
          </a:p>
        </p:txBody>
      </p:sp>
    </p:spTree>
    <p:extLst>
      <p:ext uri="{BB962C8B-B14F-4D97-AF65-F5344CB8AC3E}">
        <p14:creationId xmlns:p14="http://schemas.microsoft.com/office/powerpoint/2010/main" val="21787711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71513"/>
            <a:ext cx="5486400" cy="3087687"/>
          </a:xfrm>
        </p:spPr>
      </p:sp>
      <p:sp>
        <p:nvSpPr>
          <p:cNvPr id="3" name="Notes Placeholder 2"/>
          <p:cNvSpPr>
            <a:spLocks noGrp="1"/>
          </p:cNvSpPr>
          <p:nvPr>
            <p:ph type="body" idx="1"/>
          </p:nvPr>
        </p:nvSpPr>
        <p:spPr>
          <a:xfrm>
            <a:off x="701677" y="3963984"/>
            <a:ext cx="5486400" cy="4754880"/>
          </a:xfrm>
          <a:prstGeom prst="rect">
            <a:avLst/>
          </a:prstGeom>
        </p:spPr>
        <p:txBody>
          <a:bodyPr>
            <a:normAutofit/>
          </a:bodyPr>
          <a:lstStyle/>
          <a:p>
            <a:r>
              <a:rPr lang="fi-FI" sz="1200" dirty="0">
                <a:solidFill>
                  <a:schemeClr val="tx1"/>
                </a:solidFill>
                <a:latin typeface="+mn-lt"/>
                <a:ea typeface="Arial" charset="0"/>
                <a:cs typeface="Arial" charset="0"/>
              </a:rPr>
              <a:t>Juhlistakaa klubien menestystä ja antakaa tunnustusta klubien ja jäsenten saavutuksista.</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latin typeface="+mn-lt"/>
              <a:ea typeface="Arial" charset="0"/>
              <a:cs typeface="Arial"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i-FI" sz="1200" dirty="0">
                <a:solidFill>
                  <a:schemeClr val="tx1"/>
                </a:solidFill>
                <a:latin typeface="+mn-lt"/>
                <a:ea typeface="Arial" charset="0"/>
                <a:cs typeface="Arial" charset="0"/>
              </a:rPr>
              <a:t>Innostakaa aina klubejanne lohkon kokouksissa antamalla tunnustusta ja juhlimalla. Lionien pitäisi olla ONNELLISIA siitä, että he ovat lioneita!</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latin typeface="+mn-lt"/>
              <a:ea typeface="Arial" charset="0"/>
              <a:cs typeface="Arial"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i-FI" sz="1200" dirty="0">
                <a:solidFill>
                  <a:schemeClr val="tx1"/>
                </a:solidFill>
                <a:latin typeface="+mn-lt"/>
                <a:ea typeface="Arial" charset="0"/>
                <a:cs typeface="Arial" charset="0"/>
              </a:rPr>
              <a:t>Justin, olemme puhuneet jo monesta asiasta. Mitä seuraavaksi?</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latin typeface="+mn-lt"/>
              <a:ea typeface="Arial" charset="0"/>
              <a:cs typeface="Arial" charset="0"/>
            </a:endParaRPr>
          </a:p>
          <a:p>
            <a:endParaRPr lang="en-US" dirty="0">
              <a:solidFill>
                <a:schemeClr val="tx1"/>
              </a:solidFill>
              <a:latin typeface="+mn-lt"/>
            </a:endParaRPr>
          </a:p>
        </p:txBody>
      </p:sp>
      <p:sp>
        <p:nvSpPr>
          <p:cNvPr id="4" name="Date Placeholder 3"/>
          <p:cNvSpPr>
            <a:spLocks noGrp="1"/>
          </p:cNvSpPr>
          <p:nvPr>
            <p:ph type="dt" idx="10"/>
          </p:nvPr>
        </p:nvSpPr>
        <p:spPr/>
        <p:txBody>
          <a:bodyPr/>
          <a:lstStyle/>
          <a:p>
            <a:pPr>
              <a:defRPr/>
            </a:pPr>
            <a:fld id="{9CAFF37E-B986-41DC-B040-5C0A4DF7387C}"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50</a:t>
            </a:fld>
            <a:endParaRPr lang="en-US" dirty="0"/>
          </a:p>
        </p:txBody>
      </p:sp>
    </p:spTree>
    <p:extLst>
      <p:ext uri="{BB962C8B-B14F-4D97-AF65-F5344CB8AC3E}">
        <p14:creationId xmlns:p14="http://schemas.microsoft.com/office/powerpoint/2010/main" val="9508639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endParaRPr lang="en-US" dirty="0"/>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51</a:t>
            </a:fld>
            <a:endParaRPr lang="en-US" dirty="0"/>
          </a:p>
        </p:txBody>
      </p:sp>
    </p:spTree>
    <p:extLst>
      <p:ext uri="{BB962C8B-B14F-4D97-AF65-F5344CB8AC3E}">
        <p14:creationId xmlns:p14="http://schemas.microsoft.com/office/powerpoint/2010/main" val="29131995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fi-FI" sz="1200" b="1" dirty="0">
                <a:solidFill>
                  <a:schemeClr val="tx1"/>
                </a:solidFill>
                <a:ea typeface="Arial" charset="0"/>
                <a:cs typeface="Arial" charset="0"/>
              </a:rPr>
              <a:t>Ansaitkaa tunnustusta menestyksestänne.</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pPr marL="167112" indent="-167112">
              <a:buFont typeface="Arial" panose="020B0604020202020204" pitchFamily="34" charset="0"/>
              <a:buChar char="•"/>
            </a:pPr>
            <a:r>
              <a:rPr lang="fi-FI" dirty="0"/>
              <a:t>Lähetä ja täytä hakemus.  </a:t>
            </a:r>
          </a:p>
          <a:p>
            <a:pPr marL="167112" indent="-167112">
              <a:buFont typeface="Arial" panose="020B0604020202020204" pitchFamily="34" charset="0"/>
              <a:buChar char="•"/>
            </a:pPr>
            <a:endParaRPr lang="en-US" dirty="0"/>
          </a:p>
          <a:p>
            <a:pPr marL="167112" indent="-167112">
              <a:buFont typeface="Arial" panose="020B0604020202020204" pitchFamily="34" charset="0"/>
              <a:buChar char="•"/>
            </a:pPr>
            <a:r>
              <a:rPr lang="fi-FI" dirty="0"/>
              <a:t>Hakemus löytyy lohkon ja alueen puheenjohtajan verkkosivulta.</a:t>
            </a:r>
          </a:p>
          <a:p>
            <a:pPr marL="167112" indent="-167112">
              <a:buFont typeface="Arial" panose="020B0604020202020204" pitchFamily="34" charset="0"/>
              <a:buChar char="•"/>
            </a:pPr>
            <a:endParaRPr lang="en-US" dirty="0"/>
          </a:p>
          <a:p>
            <a:pPr marL="167112" indent="-167112">
              <a:buFont typeface="Arial" panose="020B0604020202020204" pitchFamily="34" charset="0"/>
              <a:buChar char="•"/>
            </a:pPr>
            <a:r>
              <a:rPr lang="fi-FI" dirty="0"/>
              <a:t>Nykyisen toimivuoden aikana palvelevien hakemus on saatavilla ja sitä voidaan käyttää oppaana menestyksen saavuttamiseksi.</a:t>
            </a:r>
          </a:p>
          <a:p>
            <a:pPr defTabSz="891262">
              <a:defRPr/>
            </a:pPr>
            <a:endParaRPr lang="en-US" b="1" kern="0" dirty="0">
              <a:ea typeface="Arial" charset="0"/>
              <a:cs typeface="Arial" charset="0"/>
            </a:endParaRPr>
          </a:p>
          <a:p>
            <a:pPr marL="0" indent="0">
              <a:buFont typeface="Arial" panose="020B0604020202020204" pitchFamily="34" charset="0"/>
              <a:buNone/>
            </a:pPr>
            <a:r>
              <a:rPr lang="fi-FI" sz="1200" b="0" dirty="0">
                <a:solidFill>
                  <a:schemeClr val="tx1">
                    <a:lumMod val="75000"/>
                  </a:schemeClr>
                </a:solidFill>
                <a:cs typeface="Arial" charset="0"/>
              </a:rPr>
              <a:t>QR-koodi: skannaamalla tämän QR-koodin pääsette sivulle helposti.   </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454823BF-63A1-43BA-8E1D-19CB584868F7}"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52</a:t>
            </a:fld>
            <a:endParaRPr lang="en-US" dirty="0"/>
          </a:p>
        </p:txBody>
      </p:sp>
    </p:spTree>
    <p:extLst>
      <p:ext uri="{BB962C8B-B14F-4D97-AF65-F5344CB8AC3E}">
        <p14:creationId xmlns:p14="http://schemas.microsoft.com/office/powerpoint/2010/main" val="17730902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2"/>
              </a:solidFill>
              <a:effectLst/>
              <a:latin typeface="+mn-lt"/>
              <a:ea typeface="+mn-ea"/>
              <a:cs typeface="+mn-cs"/>
            </a:endParaRPr>
          </a:p>
          <a:p>
            <a:r>
              <a:rPr lang="fi-FI" dirty="0">
                <a:solidFill>
                  <a:schemeClr val="tx2"/>
                </a:solidFill>
              </a:rPr>
              <a:t>Piiri- ja klubihallinnon jaosto on aina valmiina tukemaan teitä. Tässä diassa on heidän yhteystietonsa.</a:t>
            </a:r>
          </a:p>
          <a:p>
            <a:endParaRPr lang="en-US" dirty="0">
              <a:solidFill>
                <a:schemeClr val="tx2"/>
              </a:solidFill>
            </a:endParaRPr>
          </a:p>
          <a:p>
            <a:r>
              <a:rPr lang="fi-FI" dirty="0">
                <a:solidFill>
                  <a:schemeClr val="tx2"/>
                </a:solidFill>
              </a:rPr>
              <a:t>Nyt voitte esittää kysymyksiä.</a:t>
            </a: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53</a:t>
            </a:fld>
            <a:endParaRPr lang="en-US" dirty="0"/>
          </a:p>
        </p:txBody>
      </p:sp>
    </p:spTree>
    <p:extLst>
      <p:ext uri="{BB962C8B-B14F-4D97-AF65-F5344CB8AC3E}">
        <p14:creationId xmlns:p14="http://schemas.microsoft.com/office/powerpoint/2010/main" val="9675787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endParaRPr lang="en-US" dirty="0"/>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54</a:t>
            </a:fld>
            <a:endParaRPr lang="en-US" dirty="0"/>
          </a:p>
        </p:txBody>
      </p:sp>
    </p:spTree>
    <p:extLst>
      <p:ext uri="{BB962C8B-B14F-4D97-AF65-F5344CB8AC3E}">
        <p14:creationId xmlns:p14="http://schemas.microsoft.com/office/powerpoint/2010/main" val="2516085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533400"/>
            <a:ext cx="5486400" cy="3087688"/>
          </a:xfrm>
        </p:spPr>
      </p:sp>
      <p:sp>
        <p:nvSpPr>
          <p:cNvPr id="3" name="Notes Placeholder 2"/>
          <p:cNvSpPr>
            <a:spLocks noGrp="1"/>
          </p:cNvSpPr>
          <p:nvPr>
            <p:ph type="body" idx="1"/>
          </p:nvPr>
        </p:nvSpPr>
        <p:spPr>
          <a:xfrm>
            <a:off x="762000" y="3847637"/>
            <a:ext cx="5486400" cy="4754880"/>
          </a:xfrm>
          <a:prstGeom prst="rect">
            <a:avLst/>
          </a:prstGeom>
        </p:spPr>
        <p:txBody>
          <a:bodyPr/>
          <a:lstStyle/>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r>
              <a:rPr lang="fi-FI" sz="1200" dirty="0">
                <a:solidFill>
                  <a:schemeClr val="tx1"/>
                </a:solidFill>
              </a:rPr>
              <a:t>Neuvoa-antava toimikunta kommunikoi lohkon puheenjohtajan kautta piirikuvernöörille ja piirin hallitukselle. Puhumme nyt siitä, mitä tämä tarkoittaa. Se tarkoittaa sitä, että neuvoa-antava toimikunta keskittyy Maailmanlaajuisen toimintaryhmän kaikkiin osa-alueisiin auttaakseen klubeja uusissa palveluprojekti-ideoissa, tehokkaissa rekrytointistrategioissa, johtajien tunnistamisessa ja valmentamisessa sekä jäsenten kehottamisessa löytämään oma paikkansa, jotta he saavat itseluottamusta muiden lionien rekrytointiin ja mentorointiin. </a:t>
            </a:r>
            <a:r>
              <a:rPr lang="fi-FI" sz="1200" b="1" dirty="0">
                <a:solidFill>
                  <a:schemeClr val="tx1"/>
                </a:solidFill>
              </a:rPr>
              <a:t>Teillä on tässä erittäin tärkeä rooli. Järjestömme jatkuvuuden kannalta on erittäin tärkeää, että autamme klubivirkailijoita näkemään, miten tärkeää on ottaa vastaa korkeamman tason johtotehtäviä!</a:t>
            </a:r>
          </a:p>
          <a:p>
            <a:pPr>
              <a:spcBef>
                <a:spcPts val="0"/>
              </a:spcBef>
            </a:pPr>
            <a:endParaRPr lang="en-US" dirty="0">
              <a:solidFill>
                <a:schemeClr val="tx1"/>
              </a:solidFill>
            </a:endParaRPr>
          </a:p>
          <a:p>
            <a:pPr>
              <a:spcBef>
                <a:spcPts val="0"/>
              </a:spcBef>
            </a:pPr>
            <a:endParaRPr lang="en-US" dirty="0">
              <a:solidFill>
                <a:schemeClr val="tx1"/>
              </a:solidFill>
            </a:endParaRPr>
          </a:p>
          <a:p>
            <a:pPr>
              <a:spcBef>
                <a:spcPts val="0"/>
              </a:spcBef>
            </a:pPr>
            <a:r>
              <a:rPr lang="fi-FI" dirty="0">
                <a:solidFill>
                  <a:schemeClr val="tx1"/>
                </a:solidFill>
              </a:rPr>
              <a:t>Lohkon ja alueen puheenjohtajat palvelevat piirihallituksen virkailijoina piirihallituksen rakennemallin mukaisesti, ja he toimivat piirikuvernöörin neuvoa-antavassa toimikunnassa tärkeimpänä viestintäyhteytenä hallituksen ja klubivirkailijoiden välillä.  </a:t>
            </a: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608124D4-FDF1-4512-943D-23B1A8088631}" type="slidenum">
              <a:rPr lang="en-US" smtClean="0"/>
              <a:t>6</a:t>
            </a:fld>
            <a:endParaRPr lang="en-US" dirty="0"/>
          </a:p>
        </p:txBody>
      </p:sp>
      <p:sp>
        <p:nvSpPr>
          <p:cNvPr id="5" name="Date Placeholder 4"/>
          <p:cNvSpPr>
            <a:spLocks noGrp="1"/>
          </p:cNvSpPr>
          <p:nvPr>
            <p:ph type="dt" idx="11"/>
          </p:nvPr>
        </p:nvSpPr>
        <p:spPr/>
        <p:txBody>
          <a:bodyPr/>
          <a:lstStyle/>
          <a:p>
            <a:pPr>
              <a:defRPr/>
            </a:pPr>
            <a:fld id="{552A2E15-4163-44A7-8186-2E4D807BE8A2}" type="datetime1">
              <a:rPr lang="en-US" smtClean="0"/>
              <a:t>9/22/2023</a:t>
            </a:fld>
            <a:endParaRPr lang="en-US" dirty="0"/>
          </a:p>
        </p:txBody>
      </p:sp>
    </p:spTree>
    <p:extLst>
      <p:ext uri="{BB962C8B-B14F-4D97-AF65-F5344CB8AC3E}">
        <p14:creationId xmlns:p14="http://schemas.microsoft.com/office/powerpoint/2010/main" val="1880899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762000"/>
            <a:ext cx="5486400" cy="3086100"/>
          </a:xfrm>
        </p:spPr>
      </p:sp>
      <p:sp>
        <p:nvSpPr>
          <p:cNvPr id="3" name="Notes Placeholder 2"/>
          <p:cNvSpPr>
            <a:spLocks noGrp="1"/>
          </p:cNvSpPr>
          <p:nvPr>
            <p:ph type="body" idx="1"/>
          </p:nvPr>
        </p:nvSpPr>
        <p:spPr>
          <a:xfrm>
            <a:off x="675219" y="4089038"/>
            <a:ext cx="5852160" cy="4754880"/>
          </a:xfrm>
          <a:prstGeom prst="rect">
            <a:avLst/>
          </a:prstGeom>
        </p:spPr>
        <p:txBody>
          <a:bodyPr>
            <a:normAutofit fontScale="70000" lnSpcReduction="20000"/>
          </a:bodyPr>
          <a:lstStyle/>
          <a:p>
            <a:pPr>
              <a:lnSpc>
                <a:spcPct val="170000"/>
              </a:lnSpc>
              <a:spcBef>
                <a:spcPts val="0"/>
              </a:spcBef>
            </a:pPr>
            <a:r>
              <a:rPr lang="fi-FI" sz="1400" dirty="0"/>
              <a:t>Kommunikointi, erityisesti kun se on kaksisuuntaista, on erityisen tärkeä tekijä missä tahansa roolissa – myös lohkon puheenjohtajan tehtävässä. Kaksisuuntainen viestintä tarkoittaa suoraviivaista tiedonvaihtoa vakiintuneen rakenteen eri tasojen välillä.</a:t>
            </a:r>
          </a:p>
          <a:p>
            <a:pPr>
              <a:lnSpc>
                <a:spcPct val="170000"/>
              </a:lnSpc>
              <a:spcBef>
                <a:spcPts val="0"/>
              </a:spcBef>
            </a:pPr>
            <a:endParaRPr lang="en-US" sz="1400" dirty="0"/>
          </a:p>
          <a:p>
            <a:pPr>
              <a:lnSpc>
                <a:spcPct val="170000"/>
              </a:lnSpc>
              <a:spcBef>
                <a:spcPts val="0"/>
              </a:spcBef>
            </a:pPr>
            <a:r>
              <a:rPr lang="fi-FI" sz="1400" dirty="0"/>
              <a:t>Koska toimitte klubien ja piirin välisenä lenkkinä, edistätte kaksisuuntaista viestintää. Tämä tarkoittaa, että käytätte erilaisia strategioita viestinnän ohjaamiseen piirin eri tasojen välillä ja varmistatte, että viestintäkanavat pysyvät auki.</a:t>
            </a:r>
          </a:p>
          <a:p>
            <a:pPr>
              <a:lnSpc>
                <a:spcPct val="170000"/>
              </a:lnSpc>
              <a:spcBef>
                <a:spcPts val="0"/>
              </a:spcBef>
            </a:pPr>
            <a:endParaRPr lang="en-US" sz="1400" dirty="0"/>
          </a:p>
          <a:p>
            <a:pPr>
              <a:lnSpc>
                <a:spcPct val="170000"/>
              </a:lnSpc>
              <a:spcBef>
                <a:spcPts val="0"/>
              </a:spcBef>
            </a:pPr>
            <a:r>
              <a:rPr lang="fi-FI" sz="1400" dirty="0"/>
              <a:t>Koska toimitte tärkeänä </a:t>
            </a:r>
            <a:r>
              <a:rPr lang="fi-FI" sz="1400" b="1" dirty="0"/>
              <a:t>voimavarana klubeille</a:t>
            </a:r>
            <a:r>
              <a:rPr lang="fi-FI" sz="1400" dirty="0"/>
              <a:t> ja klubien virkailijoille, välitätte piirille tietoa lohkonne klubien onnistumisista ja haasteista.</a:t>
            </a:r>
          </a:p>
          <a:p>
            <a:pPr>
              <a:lnSpc>
                <a:spcPct val="170000"/>
              </a:lnSpc>
              <a:spcBef>
                <a:spcPts val="0"/>
              </a:spcBef>
            </a:pPr>
            <a:r>
              <a:rPr lang="fi-FI" sz="1400" dirty="0"/>
              <a:t> </a:t>
            </a:r>
          </a:p>
          <a:p>
            <a:pPr lvl="0">
              <a:lnSpc>
                <a:spcPct val="170000"/>
              </a:lnSpc>
              <a:spcBef>
                <a:spcPts val="0"/>
              </a:spcBef>
            </a:pPr>
            <a:r>
              <a:rPr lang="fi-FI" sz="1400" dirty="0"/>
              <a:t>Jaatte tietoa piirin, moninkertaispiirin ja Lions Clubs Internationalin järjestämistä </a:t>
            </a:r>
            <a:r>
              <a:rPr lang="fi-FI" sz="1400" b="1" dirty="0"/>
              <a:t>ohjelmista ja projekteista</a:t>
            </a:r>
            <a:r>
              <a:rPr lang="fi-FI" sz="1400" dirty="0"/>
              <a:t>. </a:t>
            </a:r>
            <a:r>
              <a:rPr lang="fi-FI" sz="1400" i="1" dirty="0"/>
              <a:t>Lisäksi kannustatte klubeja </a:t>
            </a:r>
            <a:r>
              <a:rPr lang="fi-FI" sz="1400" b="1" i="1" dirty="0"/>
              <a:t>osallistumaan piirin, moninkertaispiirin ja kansainvälisiin vuosikokouksiin</a:t>
            </a:r>
            <a:r>
              <a:rPr lang="fi-FI" sz="1400" i="1" dirty="0"/>
              <a:t>. </a:t>
            </a:r>
          </a:p>
          <a:p>
            <a:pPr lvl="0">
              <a:lnSpc>
                <a:spcPct val="170000"/>
              </a:lnSpc>
              <a:spcBef>
                <a:spcPts val="0"/>
              </a:spcBef>
            </a:pPr>
            <a:endParaRPr lang="en-US" sz="1400" dirty="0"/>
          </a:p>
          <a:p>
            <a:pPr>
              <a:lnSpc>
                <a:spcPct val="170000"/>
              </a:lnSpc>
              <a:spcBef>
                <a:spcPts val="0"/>
              </a:spcBef>
            </a:pPr>
            <a:r>
              <a:rPr lang="fi-FI" sz="1400" dirty="0"/>
              <a:t>Toimitte läheisessä yhteistyössä piirikuvernöörin tiimin ja Maailmanlaajuisen toimintaryhmän piirikoordinaattoreiden kanssa klubien hyvinvoinnin tukemiseksi. </a:t>
            </a:r>
          </a:p>
          <a:p>
            <a:pPr>
              <a:lnSpc>
                <a:spcPct val="170000"/>
              </a:lnSpc>
              <a:spcBef>
                <a:spcPts val="0"/>
              </a:spcBef>
            </a:pPr>
            <a:endParaRPr lang="en-US" sz="1400" dirty="0"/>
          </a:p>
          <a:p>
            <a:pPr>
              <a:lnSpc>
                <a:spcPct val="170000"/>
              </a:lnSpc>
              <a:spcBef>
                <a:spcPts val="0"/>
              </a:spcBef>
            </a:pPr>
            <a:r>
              <a:rPr lang="fi-FI" sz="1400" dirty="0"/>
              <a:t>Lisäksi annatte </a:t>
            </a:r>
            <a:r>
              <a:rPr lang="fi-FI" sz="1400" baseline="0" dirty="0"/>
              <a:t>klubien johtajille mahdollisuuden puhua ja olla vuorovaikutuksessa lohkon kokouksissa, mikä auttaa tarjoamaan oppimismahdollisuuksia klubien johtajille sekä juhlistamaan klubien menestystä!   </a:t>
            </a:r>
          </a:p>
        </p:txBody>
      </p:sp>
      <p:sp>
        <p:nvSpPr>
          <p:cNvPr id="4" name="Date Placeholder 3"/>
          <p:cNvSpPr>
            <a:spLocks noGrp="1"/>
          </p:cNvSpPr>
          <p:nvPr>
            <p:ph type="dt" idx="10"/>
          </p:nvPr>
        </p:nvSpPr>
        <p:spPr/>
        <p:txBody>
          <a:bodyPr/>
          <a:lstStyle/>
          <a:p>
            <a:pPr>
              <a:defRPr/>
            </a:pPr>
            <a:fld id="{A39874E2-BB31-48DB-AAA8-488C7B3FCF50}"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7</a:t>
            </a:fld>
            <a:endParaRPr lang="en-US" dirty="0"/>
          </a:p>
        </p:txBody>
      </p:sp>
    </p:spTree>
    <p:extLst>
      <p:ext uri="{BB962C8B-B14F-4D97-AF65-F5344CB8AC3E}">
        <p14:creationId xmlns:p14="http://schemas.microsoft.com/office/powerpoint/2010/main" val="285971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95325"/>
            <a:ext cx="5486400" cy="3087688"/>
          </a:xfrm>
        </p:spPr>
      </p:sp>
      <p:sp>
        <p:nvSpPr>
          <p:cNvPr id="3" name="Notes Placeholder 2"/>
          <p:cNvSpPr>
            <a:spLocks noGrp="1"/>
          </p:cNvSpPr>
          <p:nvPr>
            <p:ph type="body" idx="1"/>
          </p:nvPr>
        </p:nvSpPr>
        <p:spPr>
          <a:xfrm>
            <a:off x="813860" y="401352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i-FI" sz="1200" dirty="0">
                <a:solidFill>
                  <a:schemeClr val="accent6"/>
                </a:solidFill>
                <a:latin typeface="Helvetica Neue"/>
              </a:rPr>
              <a:t>Katsomme nyt, miten voitte valmistautua ennen kuin virkakautenne alkaa!</a:t>
            </a:r>
          </a:p>
        </p:txBody>
      </p:sp>
      <p:sp>
        <p:nvSpPr>
          <p:cNvPr id="4" name="Date Placeholder 3"/>
          <p:cNvSpPr>
            <a:spLocks noGrp="1"/>
          </p:cNvSpPr>
          <p:nvPr>
            <p:ph type="dt" idx="10"/>
          </p:nvPr>
        </p:nvSpPr>
        <p:spPr/>
        <p:txBody>
          <a:bodyPr/>
          <a:lstStyle/>
          <a:p>
            <a:pPr>
              <a:defRPr/>
            </a:pPr>
            <a:fld id="{58607A12-40EC-4906-B1A2-7B459FFE508F}"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8</a:t>
            </a:fld>
            <a:endParaRPr lang="en-US" dirty="0"/>
          </a:p>
        </p:txBody>
      </p:sp>
    </p:spTree>
    <p:extLst>
      <p:ext uri="{BB962C8B-B14F-4D97-AF65-F5344CB8AC3E}">
        <p14:creationId xmlns:p14="http://schemas.microsoft.com/office/powerpoint/2010/main" val="2559416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pPr algn="l"/>
            <a:r>
              <a:rPr lang="fi-FI" sz="1200" dirty="0">
                <a:solidFill>
                  <a:schemeClr val="tx1"/>
                </a:solidFill>
                <a:cs typeface="Arial" charset="0"/>
              </a:rPr>
              <a:t>Osallistukaa kaikkiin koulutustilaisuuksiin, joita piirinne tarjoaa lohkojen ja alueiden puheenjohtajille.</a:t>
            </a:r>
          </a:p>
          <a:p>
            <a:pPr algn="l">
              <a:lnSpc>
                <a:spcPct val="120000"/>
              </a:lnSpc>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fi-FI" sz="1200" dirty="0">
                <a:solidFill>
                  <a:schemeClr val="tx1"/>
                </a:solidFill>
                <a:ea typeface="Arial" charset="0"/>
                <a:cs typeface="Arial" charset="0"/>
              </a:rPr>
              <a:t>Koulutusta on saatavilla verkossa.</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fi-FI" sz="1200" dirty="0">
                <a:solidFill>
                  <a:schemeClr val="tx1"/>
                </a:solidFill>
                <a:ea typeface="Arial" charset="0"/>
                <a:cs typeface="Arial" charset="0"/>
              </a:rPr>
              <a:t>Omat piirinne voivat tarjota ohjattua koulutusta.</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fi-FI" sz="1200" dirty="0">
                <a:solidFill>
                  <a:schemeClr val="tx1"/>
                </a:solidFill>
                <a:ea typeface="Arial" charset="0"/>
                <a:cs typeface="Arial" charset="0"/>
              </a:rPr>
              <a:t>Tutustukaa myös uusimpiin klubeille tarjottaviin resursseihin. </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fi-FI" sz="1200" dirty="0">
                <a:solidFill>
                  <a:schemeClr val="tx1"/>
                </a:solidFill>
                <a:ea typeface="Arial" charset="0"/>
                <a:cs typeface="Arial" charset="0"/>
              </a:rPr>
              <a:t>Tutustukaa oppimismahdollisuuksiin Lionien koulutuskeskuksessa.</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p:txBody>
      </p:sp>
      <p:sp>
        <p:nvSpPr>
          <p:cNvPr id="4" name="Date Placeholder 3"/>
          <p:cNvSpPr>
            <a:spLocks noGrp="1"/>
          </p:cNvSpPr>
          <p:nvPr>
            <p:ph type="dt" idx="10"/>
          </p:nvPr>
        </p:nvSpPr>
        <p:spPr/>
        <p:txBody>
          <a:bodyPr/>
          <a:lstStyle/>
          <a:p>
            <a:pPr>
              <a:defRPr/>
            </a:pPr>
            <a:fld id="{42DF96FC-5FAC-4D0A-A04F-BB8FF5547B1D}"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9</a:t>
            </a:fld>
            <a:endParaRPr lang="en-US" dirty="0"/>
          </a:p>
        </p:txBody>
      </p:sp>
    </p:spTree>
    <p:extLst>
      <p:ext uri="{BB962C8B-B14F-4D97-AF65-F5344CB8AC3E}">
        <p14:creationId xmlns:p14="http://schemas.microsoft.com/office/powerpoint/2010/main" val="33621493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89598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45755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2649A6-CAC9-464D-A179-069B609676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693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3.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8" r:id="rId4"/>
    <p:sldLayoutId id="2147483869" r:id="rId5"/>
    <p:sldLayoutId id="2147483870" r:id="rId6"/>
    <p:sldLayoutId id="2147483871" r:id="rId7"/>
    <p:sldLayoutId id="2147483872" r:id="rId8"/>
    <p:sldLayoutId id="2147483873" r:id="rId9"/>
    <p:sldLayoutId id="2147483874" r:id="rId10"/>
    <p:sldLayoutId id="2147483880" r:id="rId11"/>
    <p:sldLayoutId id="2147483875" r:id="rId12"/>
    <p:sldLayoutId id="2147483878" r:id="rId13"/>
    <p:sldLayoutId id="2147483879" r:id="rId14"/>
    <p:sldLayoutId id="2147483876" r:id="rId15"/>
    <p:sldLayoutId id="2147483881" r:id="rId16"/>
    <p:sldLayoutId id="2147483882" r:id="rId17"/>
    <p:sldLayoutId id="2147483883" r:id="rId18"/>
    <p:sldLayoutId id="2147483885" r:id="rId19"/>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20.jpg"/><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39.png"/><Relationship Id="rId7"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4.jpeg"/><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49.png"/><Relationship Id="rId7"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3.jpeg"/><Relationship Id="rId4" Type="http://schemas.openxmlformats.org/officeDocument/2006/relationships/image" Target="../media/image14.jpeg"/></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0.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3.jpeg"/><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53.jp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jp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3.xml"/><Relationship Id="rId1" Type="http://schemas.openxmlformats.org/officeDocument/2006/relationships/slideLayout" Target="../slideLayouts/slideLayout16.xml"/><Relationship Id="rId6" Type="http://schemas.openxmlformats.org/officeDocument/2006/relationships/image" Target="../media/image68.png"/><Relationship Id="rId5" Type="http://schemas.openxmlformats.org/officeDocument/2006/relationships/hyperlink" Target="https://www.lionsclubs.org/fi/resources-for-members/resource-center/zone-region-chairpersons" TargetMode="External"/><Relationship Id="rId4" Type="http://schemas.openxmlformats.org/officeDocument/2006/relationships/hyperlink" Target="mailto:eurafrican@lionsclubs.org"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g"/><Relationship Id="rId7"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4.jpeg"/><Relationship Id="rId11" Type="http://schemas.openxmlformats.org/officeDocument/2006/relationships/image" Target="../media/image19.jpg"/><Relationship Id="rId5" Type="http://schemas.openxmlformats.org/officeDocument/2006/relationships/image" Target="../media/image13.jpe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13261F1A-F0ED-4BAF-A8CA-491A3EACC8EC}"/>
              </a:ext>
            </a:extLst>
          </p:cNvPr>
          <p:cNvSpPr txBox="1">
            <a:spLocks/>
          </p:cNvSpPr>
          <p:nvPr/>
        </p:nvSpPr>
        <p:spPr>
          <a:xfrm>
            <a:off x="2362200" y="1600200"/>
            <a:ext cx="7467600" cy="2170055"/>
          </a:xfrm>
          <a:prstGeom prst="rect">
            <a:avLst/>
          </a:prstGeom>
        </p:spPr>
        <p:txBody>
          <a:bodyPr anchor="ctr"/>
          <a:ls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a:lstStyle>
          <a:p>
            <a:pPr algn="ctr"/>
            <a:r>
              <a:rPr lang="fi-FI" sz="4000" b="1" dirty="0">
                <a:solidFill>
                  <a:schemeClr val="bg1"/>
                </a:solidFill>
                <a:latin typeface="Calibri"/>
                <a:ea typeface="ヒラギノ角ゴ Pro W3"/>
                <a:cs typeface="Calibri"/>
              </a:rPr>
              <a:t>Menestyvä</a:t>
            </a:r>
            <a:br>
              <a:rPr lang="fi-FI" sz="4000" b="1" dirty="0">
                <a:solidFill>
                  <a:schemeClr val="bg1"/>
                </a:solidFill>
                <a:latin typeface="Calibri"/>
                <a:ea typeface="ヒラギノ角ゴ Pro W3"/>
                <a:cs typeface="Calibri"/>
              </a:rPr>
            </a:br>
            <a:r>
              <a:rPr lang="fi-FI" sz="4000" b="1" dirty="0">
                <a:solidFill>
                  <a:schemeClr val="bg1"/>
                </a:solidFill>
                <a:latin typeface="Calibri"/>
                <a:ea typeface="ヒラギノ角ゴ Pro W3"/>
                <a:cs typeface="Calibri"/>
              </a:rPr>
              <a:t>lohkon puheenjohtaja </a:t>
            </a:r>
          </a:p>
        </p:txBody>
      </p:sp>
    </p:spTree>
    <p:extLst>
      <p:ext uri="{BB962C8B-B14F-4D97-AF65-F5344CB8AC3E}">
        <p14:creationId xmlns:p14="http://schemas.microsoft.com/office/powerpoint/2010/main" val="196748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3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defRPr/>
            </a:pPr>
            <a:r>
              <a:rPr lang="en-US" sz="2400" kern="0" dirty="0">
                <a:solidFill>
                  <a:srgbClr val="33373B"/>
                </a:solidFill>
              </a:rPr>
              <a:t>Chris Bunch – LION Managing Editor</a:t>
            </a:r>
          </a:p>
          <a:p>
            <a:pPr marL="0" indent="0" algn="ctr">
              <a:buFont typeface="Arial" pitchFamily="34" charset="0"/>
              <a:buNone/>
              <a:defRPr/>
            </a:pPr>
            <a:r>
              <a:rPr lang="en-US" sz="2400" kern="0" dirty="0">
                <a:solidFill>
                  <a:srgbClr val="33373B"/>
                </a:solidFill>
              </a:rPr>
              <a:t>Sanjeev Ahuja – Chief of Marketing &amp; Membership</a:t>
            </a:r>
          </a:p>
          <a:p>
            <a:pPr marL="0" indent="0" algn="ctr">
              <a:buFont typeface="Arial" pitchFamily="34" charset="0"/>
              <a:buNone/>
              <a:defRPr/>
            </a:pPr>
            <a:r>
              <a:rPr lang="en-US" sz="2400" kern="0" dirty="0">
                <a:solidFill>
                  <a:srgbClr val="33373B"/>
                </a:solidFill>
              </a:rPr>
              <a:t>Dan Hervey – Brand &amp; Creative Director</a:t>
            </a:r>
          </a:p>
          <a:p>
            <a:pPr marL="0" indent="0" algn="ctr">
              <a:buFont typeface="Arial" pitchFamily="34" charset="0"/>
              <a:buNone/>
              <a:defRPr/>
            </a:pPr>
            <a:r>
              <a:rPr lang="en-US" sz="2400" kern="0" dirty="0">
                <a:solidFill>
                  <a:srgbClr val="33373B"/>
                </a:solidFill>
              </a:rPr>
              <a:t>Stephanie Morales – Meetings Manager</a:t>
            </a:r>
            <a:endParaRPr lang="en-US" kern="0" dirty="0">
              <a:solidFill>
                <a:srgbClr val="33373B"/>
              </a:solidFill>
            </a:endParaRPr>
          </a:p>
        </p:txBody>
      </p:sp>
      <p:sp>
        <p:nvSpPr>
          <p:cNvPr id="135171" name="Rectangle 9"/>
          <p:cNvSpPr>
            <a:spLocks noChangeArrowheads="1"/>
          </p:cNvSpPr>
          <p:nvPr/>
        </p:nvSpPr>
        <p:spPr bwMode="auto">
          <a:xfrm>
            <a:off x="0" y="0"/>
            <a:ext cx="3886200"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pPr>
            <a:endParaRPr lang="en-US" altLang="en-US" sz="3000" dirty="0">
              <a:solidFill>
                <a:srgbClr val="404040"/>
              </a:solidFill>
              <a:ea typeface="ヒラギノ角ゴ Pro W3"/>
              <a:cs typeface="ヒラギノ角ゴ Pro W3"/>
            </a:endParaRPr>
          </a:p>
        </p:txBody>
      </p:sp>
      <p:sp>
        <p:nvSpPr>
          <p:cNvPr id="2" name="TextBox 1">
            <a:extLst>
              <a:ext uri="{FF2B5EF4-FFF2-40B4-BE49-F238E27FC236}">
                <a16:creationId xmlns:a16="http://schemas.microsoft.com/office/drawing/2014/main" id="{831F88D1-A5B3-4648-8C5D-208FED4C8469}"/>
              </a:ext>
            </a:extLst>
          </p:cNvPr>
          <p:cNvSpPr txBox="1"/>
          <p:nvPr/>
        </p:nvSpPr>
        <p:spPr>
          <a:xfrm>
            <a:off x="552684" y="1032204"/>
            <a:ext cx="2952516" cy="3046988"/>
          </a:xfrm>
          <a:prstGeom prst="rect">
            <a:avLst/>
          </a:prstGeom>
          <a:noFill/>
        </p:spPr>
        <p:txBody>
          <a:bodyPr wrap="square" rtlCol="0">
            <a:spAutoFit/>
          </a:bodyPr>
          <a:lstStyle/>
          <a:p>
            <a:pPr eaLnBrk="1" hangingPunct="1">
              <a:defRPr/>
            </a:pPr>
            <a:r>
              <a:rPr lang="fi-FI" sz="3200" dirty="0">
                <a:solidFill>
                  <a:schemeClr val="accent1"/>
                </a:solidFill>
                <a:latin typeface="Calibri" panose="020F0502020204030204" pitchFamily="34" charset="0"/>
                <a:cs typeface="Calibri" panose="020F0502020204030204" pitchFamily="34" charset="0"/>
              </a:rPr>
              <a:t>Valmistaudu menestykseen!</a:t>
            </a:r>
          </a:p>
          <a:p>
            <a:pPr eaLnBrk="1" hangingPunct="1">
              <a:defRPr/>
            </a:pPr>
            <a:endParaRPr lang="en-US" sz="3200" kern="0" dirty="0">
              <a:solidFill>
                <a:schemeClr val="accent1"/>
              </a:solidFill>
              <a:latin typeface="Calibri" panose="020F0502020204030204" pitchFamily="34" charset="0"/>
              <a:cs typeface="Calibri" panose="020F0502020204030204" pitchFamily="34" charset="0"/>
            </a:endParaRPr>
          </a:p>
          <a:p>
            <a:pPr eaLnBrk="1" hangingPunct="1">
              <a:defRPr/>
            </a:pPr>
            <a:r>
              <a:rPr lang="fi-FI" sz="3200" dirty="0">
                <a:solidFill>
                  <a:schemeClr val="accent1"/>
                </a:solidFill>
                <a:latin typeface="Calibri" panose="020F0502020204030204" pitchFamily="34" charset="0"/>
                <a:cs typeface="Calibri" panose="020F0502020204030204" pitchFamily="34" charset="0"/>
              </a:rPr>
              <a:t>Ohjattu työpaja löytyy verkosta!  </a:t>
            </a:r>
          </a:p>
        </p:txBody>
      </p:sp>
      <p:sp>
        <p:nvSpPr>
          <p:cNvPr id="3" name="Rectangle 2">
            <a:extLst>
              <a:ext uri="{FF2B5EF4-FFF2-40B4-BE49-F238E27FC236}">
                <a16:creationId xmlns:a16="http://schemas.microsoft.com/office/drawing/2014/main" id="{897068DD-C85C-4044-AD05-D8FC1DE33675}"/>
              </a:ext>
            </a:extLst>
          </p:cNvPr>
          <p:cNvSpPr/>
          <p:nvPr/>
        </p:nvSpPr>
        <p:spPr>
          <a:xfrm>
            <a:off x="4343400" y="4079192"/>
            <a:ext cx="7086600" cy="2246769"/>
          </a:xfrm>
          <a:prstGeom prst="rect">
            <a:avLst/>
          </a:prstGeom>
        </p:spPr>
        <p:txBody>
          <a:bodyPr wrap="square">
            <a:spAutoFit/>
          </a:bodyPr>
          <a:lstStyle/>
          <a:p>
            <a:r>
              <a:rPr lang="fi-FI" sz="2800" dirty="0">
                <a:solidFill>
                  <a:srgbClr val="00338D"/>
                </a:solidFill>
                <a:latin typeface="Calibri" panose="020F0502020204030204" pitchFamily="34" charset="0"/>
                <a:cs typeface="Calibri" panose="020F0502020204030204" pitchFamily="34" charset="0"/>
              </a:rPr>
              <a:t>Istunnon esivalmistelut</a:t>
            </a:r>
          </a:p>
          <a:p>
            <a:r>
              <a:rPr lang="fi-FI" sz="2800" dirty="0">
                <a:solidFill>
                  <a:srgbClr val="00338D"/>
                </a:solidFill>
                <a:latin typeface="Calibri" panose="020F0502020204030204" pitchFamily="34" charset="0"/>
                <a:cs typeface="Calibri" panose="020F0502020204030204" pitchFamily="34" charset="0"/>
              </a:rPr>
              <a:t>Lohkon puheenjohtajan rooli</a:t>
            </a:r>
          </a:p>
          <a:p>
            <a:r>
              <a:rPr lang="fi-FI" sz="2800" dirty="0">
                <a:solidFill>
                  <a:srgbClr val="00338D"/>
                </a:solidFill>
                <a:latin typeface="Calibri" panose="020F0502020204030204" pitchFamily="34" charset="0"/>
                <a:cs typeface="Calibri" panose="020F0502020204030204" pitchFamily="34" charset="0"/>
              </a:rPr>
              <a:t>Lohkon tavoitteiden asettaminen ja toimintasuunnitelmien laatiminen</a:t>
            </a:r>
          </a:p>
          <a:p>
            <a:r>
              <a:rPr lang="fi-FI" sz="2800" dirty="0">
                <a:solidFill>
                  <a:srgbClr val="00338D"/>
                </a:solidFill>
                <a:latin typeface="Calibri" panose="020F0502020204030204" pitchFamily="34" charset="0"/>
                <a:cs typeface="Calibri" panose="020F0502020204030204" pitchFamily="34" charset="0"/>
              </a:rPr>
              <a:t>Ongelmanratkaisu</a:t>
            </a:r>
          </a:p>
          <a:p>
            <a:r>
              <a:rPr lang="fi-FI" sz="2800" dirty="0">
                <a:solidFill>
                  <a:srgbClr val="00338D"/>
                </a:solidFill>
                <a:latin typeface="Calibri" panose="020F0502020204030204" pitchFamily="34" charset="0"/>
                <a:cs typeface="Calibri" panose="020F0502020204030204" pitchFamily="34" charset="0"/>
              </a:rPr>
              <a:t>Klubin tilanteen arvioiminen</a:t>
            </a:r>
          </a:p>
        </p:txBody>
      </p:sp>
      <p:pic>
        <p:nvPicPr>
          <p:cNvPr id="11" name="Picture 10" descr="lionlogo_white.eps">
            <a:extLst>
              <a:ext uri="{FF2B5EF4-FFF2-40B4-BE49-F238E27FC236}">
                <a16:creationId xmlns:a16="http://schemas.microsoft.com/office/drawing/2014/main" id="{66905850-50BC-4BEB-BB4A-754868FA7B3A}"/>
              </a:ext>
            </a:extLst>
          </p:cNvPr>
          <p:cNvPicPr>
            <a:picLocks noChangeAspect="1"/>
          </p:cNvPicPr>
          <p:nvPr/>
        </p:nvPicPr>
        <p:blipFill>
          <a:blip r:embed="rId3" cstate="print">
            <a:alphaModFix amt="33000"/>
            <a:lum contrast="-20000"/>
            <a:extLst>
              <a:ext uri="{28A0092B-C50C-407E-A947-70E740481C1C}">
                <a14:useLocalDpi xmlns:a14="http://schemas.microsoft.com/office/drawing/2010/main" val="0"/>
              </a:ext>
            </a:extLst>
          </a:blip>
          <a:stretch>
            <a:fillRect/>
          </a:stretch>
        </p:blipFill>
        <p:spPr>
          <a:xfrm>
            <a:off x="152400" y="5219700"/>
            <a:ext cx="1464110" cy="1428239"/>
          </a:xfrm>
          <a:prstGeom prst="rect">
            <a:avLst/>
          </a:prstGeom>
          <a:effectLst>
            <a:outerShdw blurRad="50800" dist="50800" dir="5400000" algn="ctr" rotWithShape="0">
              <a:srgbClr val="000000"/>
            </a:outerShdw>
          </a:effectLst>
        </p:spPr>
      </p:pic>
      <p:pic>
        <p:nvPicPr>
          <p:cNvPr id="7" name="Picture 6">
            <a:extLst>
              <a:ext uri="{FF2B5EF4-FFF2-40B4-BE49-F238E27FC236}">
                <a16:creationId xmlns:a16="http://schemas.microsoft.com/office/drawing/2014/main" id="{02B92692-D76B-290D-1AED-F902B294FAC5}"/>
              </a:ext>
            </a:extLst>
          </p:cNvPr>
          <p:cNvPicPr>
            <a:picLocks noChangeAspect="1"/>
          </p:cNvPicPr>
          <p:nvPr/>
        </p:nvPicPr>
        <p:blipFill>
          <a:blip r:embed="rId4"/>
          <a:stretch>
            <a:fillRect/>
          </a:stretch>
        </p:blipFill>
        <p:spPr>
          <a:xfrm>
            <a:off x="4438884" y="193944"/>
            <a:ext cx="7083525" cy="3820771"/>
          </a:xfrm>
          <a:prstGeom prst="rect">
            <a:avLst/>
          </a:prstGeom>
        </p:spPr>
      </p:pic>
      <p:pic>
        <p:nvPicPr>
          <p:cNvPr id="9" name="Picture 8">
            <a:extLst>
              <a:ext uri="{FF2B5EF4-FFF2-40B4-BE49-F238E27FC236}">
                <a16:creationId xmlns:a16="http://schemas.microsoft.com/office/drawing/2014/main" id="{CAF1C810-F923-D50D-9596-AC60BE4D336C}"/>
              </a:ext>
            </a:extLst>
          </p:cNvPr>
          <p:cNvPicPr>
            <a:picLocks noChangeAspect="1"/>
          </p:cNvPicPr>
          <p:nvPr/>
        </p:nvPicPr>
        <p:blipFill>
          <a:blip r:embed="rId5"/>
          <a:stretch>
            <a:fillRect/>
          </a:stretch>
        </p:blipFill>
        <p:spPr>
          <a:xfrm>
            <a:off x="10134600" y="4902641"/>
            <a:ext cx="1752600" cy="1745298"/>
          </a:xfrm>
          <a:prstGeom prst="rect">
            <a:avLst/>
          </a:prstGeom>
        </p:spPr>
      </p:pic>
    </p:spTree>
    <p:extLst>
      <p:ext uri="{BB962C8B-B14F-4D97-AF65-F5344CB8AC3E}">
        <p14:creationId xmlns:p14="http://schemas.microsoft.com/office/powerpoint/2010/main" val="849449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52153" y="849328"/>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457200" y="214326"/>
            <a:ext cx="109728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600" dirty="0">
                <a:solidFill>
                  <a:schemeClr val="bg1"/>
                </a:solidFill>
                <a:latin typeface="Calibri" panose="020F0502020204030204" pitchFamily="34" charset="0"/>
                <a:cs typeface="Calibri" panose="020F0502020204030204" pitchFamily="34" charset="0"/>
              </a:rPr>
              <a:t>Täältä löytyvät työkalut ja resurssit</a:t>
            </a:r>
          </a:p>
        </p:txBody>
      </p:sp>
      <p:pic>
        <p:nvPicPr>
          <p:cNvPr id="5" name="Picture 4">
            <a:extLst>
              <a:ext uri="{FF2B5EF4-FFF2-40B4-BE49-F238E27FC236}">
                <a16:creationId xmlns:a16="http://schemas.microsoft.com/office/drawing/2014/main" id="{90D78BDF-C59C-1C0D-DB3A-A2BBAE134265}"/>
              </a:ext>
            </a:extLst>
          </p:cNvPr>
          <p:cNvPicPr>
            <a:picLocks noChangeAspect="1"/>
          </p:cNvPicPr>
          <p:nvPr/>
        </p:nvPicPr>
        <p:blipFill>
          <a:blip r:embed="rId3"/>
          <a:stretch>
            <a:fillRect/>
          </a:stretch>
        </p:blipFill>
        <p:spPr>
          <a:xfrm>
            <a:off x="457200" y="5201906"/>
            <a:ext cx="1447800" cy="1441768"/>
          </a:xfrm>
          <a:prstGeom prst="rect">
            <a:avLst/>
          </a:prstGeom>
        </p:spPr>
      </p:pic>
      <p:pic>
        <p:nvPicPr>
          <p:cNvPr id="7" name="Picture 6">
            <a:extLst>
              <a:ext uri="{FF2B5EF4-FFF2-40B4-BE49-F238E27FC236}">
                <a16:creationId xmlns:a16="http://schemas.microsoft.com/office/drawing/2014/main" id="{877C3F9C-7420-A8DA-DFD0-7B90F3282266}"/>
              </a:ext>
            </a:extLst>
          </p:cNvPr>
          <p:cNvPicPr>
            <a:picLocks noChangeAspect="1"/>
          </p:cNvPicPr>
          <p:nvPr/>
        </p:nvPicPr>
        <p:blipFill>
          <a:blip r:embed="rId4"/>
          <a:stretch>
            <a:fillRect/>
          </a:stretch>
        </p:blipFill>
        <p:spPr>
          <a:xfrm>
            <a:off x="2798891" y="1381010"/>
            <a:ext cx="7681912" cy="5259554"/>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697485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4721662" y="1018269"/>
            <a:ext cx="6705600" cy="638083"/>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fi-FI" sz="2400" dirty="0">
                <a:latin typeface="Calibri" panose="020F0502020204030204" pitchFamily="34" charset="0"/>
                <a:ea typeface="Arial" charset="0"/>
                <a:cs typeface="Calibri" panose="020F0502020204030204" pitchFamily="34" charset="0"/>
              </a:rPr>
              <a:t>Se opastaa läpi vuoden, mukaan lukien:</a:t>
            </a:r>
          </a:p>
          <a:p>
            <a:pPr algn="l">
              <a:lnSpc>
                <a:spcPct val="120000"/>
              </a:lnSpc>
            </a:pPr>
            <a:r>
              <a:rPr lang="fi-FI"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	</a:t>
            </a: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4114209" y="184592"/>
            <a:ext cx="7543800" cy="53340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i-FI" sz="3200" dirty="0">
                <a:solidFill>
                  <a:srgbClr val="082E87"/>
                </a:solidFill>
                <a:latin typeface="Calibri" panose="020F0502020204030204" pitchFamily="34" charset="0"/>
                <a:cs typeface="Calibri" panose="020F0502020204030204" pitchFamily="34" charset="0"/>
              </a:rPr>
              <a:t>Lohkon ja alueen puheenjohtajan e-Kirja!</a:t>
            </a:r>
          </a:p>
        </p:txBody>
      </p:sp>
      <p:sp>
        <p:nvSpPr>
          <p:cNvPr id="8" name="Rectangle 7"/>
          <p:cNvSpPr/>
          <p:nvPr/>
        </p:nvSpPr>
        <p:spPr>
          <a:xfrm>
            <a:off x="4294777" y="75776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2" name="Title 1">
            <a:extLst>
              <a:ext uri="{FF2B5EF4-FFF2-40B4-BE49-F238E27FC236}">
                <a16:creationId xmlns:a16="http://schemas.microsoft.com/office/drawing/2014/main" id="{4305FA3F-A0E1-41AE-AD5C-8876935B7D22}"/>
              </a:ext>
            </a:extLst>
          </p:cNvPr>
          <p:cNvSpPr txBox="1">
            <a:spLocks/>
          </p:cNvSpPr>
          <p:nvPr/>
        </p:nvSpPr>
        <p:spPr>
          <a:xfrm>
            <a:off x="5232463" y="1732437"/>
            <a:ext cx="6705600" cy="4375819"/>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fi-FI" sz="2400" dirty="0">
                <a:latin typeface="Calibri Light" panose="020F0302020204030204" pitchFamily="34" charset="0"/>
                <a:ea typeface="Arial" charset="0"/>
                <a:cs typeface="Calibri Light" panose="020F0302020204030204" pitchFamily="34" charset="0"/>
              </a:rPr>
              <a:t>	</a:t>
            </a:r>
          </a:p>
          <a:p>
            <a:pPr marL="342900" indent="-342900" algn="l">
              <a:lnSpc>
                <a:spcPct val="120000"/>
              </a:lnSpc>
              <a:buFont typeface="Arial" panose="020B0604020202020204" pitchFamily="34" charset="0"/>
              <a:buChar char="•"/>
            </a:pPr>
            <a:r>
              <a:rPr lang="fi-FI" sz="2400" dirty="0">
                <a:latin typeface="Calibri" panose="020F0502020204030204" pitchFamily="34" charset="0"/>
                <a:ea typeface="Arial" charset="0"/>
                <a:cs typeface="Calibri" panose="020F0502020204030204" pitchFamily="34" charset="0"/>
              </a:rPr>
              <a:t>valmistautuminen ja koulutus</a:t>
            </a:r>
          </a:p>
          <a:p>
            <a:pPr algn="l">
              <a:lnSpc>
                <a:spcPct val="120000"/>
              </a:lnSpc>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fi-FI" sz="2400" dirty="0">
                <a:latin typeface="Calibri" panose="020F0502020204030204" pitchFamily="34" charset="0"/>
                <a:ea typeface="Arial" charset="0"/>
                <a:cs typeface="Calibri" panose="020F0502020204030204" pitchFamily="34" charset="0"/>
              </a:rPr>
              <a:t>aikataulun suunnittelu koko vuodelle</a:t>
            </a:r>
          </a:p>
          <a:p>
            <a:pPr marL="342900" indent="-342900" algn="l">
              <a:lnSpc>
                <a:spcPct val="120000"/>
              </a:lnSpc>
              <a:buFont typeface="Arial" panose="020B0604020202020204" pitchFamily="34" charset="0"/>
              <a:buChar char="•"/>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fi-FI" sz="2400" dirty="0">
                <a:latin typeface="Calibri" panose="020F0502020204030204" pitchFamily="34" charset="0"/>
                <a:ea typeface="Arial" charset="0"/>
                <a:cs typeface="Calibri" panose="020F0502020204030204" pitchFamily="34" charset="0"/>
              </a:rPr>
              <a:t>oma tehtäväsi klubeissa ja piirissä</a:t>
            </a:r>
          </a:p>
          <a:p>
            <a:pPr marL="342900" indent="-342900" algn="l">
              <a:lnSpc>
                <a:spcPct val="120000"/>
              </a:lnSpc>
              <a:buFont typeface="Arial" panose="020B0604020202020204" pitchFamily="34" charset="0"/>
              <a:buChar char="•"/>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fi-FI" sz="2400" dirty="0">
                <a:latin typeface="Calibri" panose="020F0502020204030204" pitchFamily="34" charset="0"/>
                <a:ea typeface="Arial" charset="0"/>
                <a:cs typeface="Calibri" panose="020F0502020204030204" pitchFamily="34" charset="0"/>
              </a:rPr>
              <a:t>klubien laaturesurssit klubien auttamiseksi</a:t>
            </a:r>
          </a:p>
          <a:p>
            <a:pPr marL="342900" indent="-342900" algn="l">
              <a:lnSpc>
                <a:spcPct val="120000"/>
              </a:lnSpc>
              <a:buFont typeface="Arial" panose="020B0604020202020204" pitchFamily="34" charset="0"/>
              <a:buChar char="•"/>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fi-FI" sz="2400" dirty="0">
                <a:latin typeface="Calibri" panose="020F0502020204030204" pitchFamily="34" charset="0"/>
                <a:ea typeface="Arial" charset="0"/>
                <a:cs typeface="Calibri" panose="020F0502020204030204" pitchFamily="34" charset="0"/>
              </a:rPr>
              <a:t>harmonian edistäminen klubien välillä.</a:t>
            </a:r>
          </a:p>
          <a:p>
            <a:pPr algn="l">
              <a:lnSpc>
                <a:spcPct val="120000"/>
              </a:lnSpc>
            </a:pPr>
            <a:endParaRPr lang="en-US" sz="2200" kern="0" dirty="0">
              <a:solidFill>
                <a:srgbClr val="56565A"/>
              </a:solidFill>
              <a:latin typeface="Calibri" panose="020F0502020204030204" pitchFamily="34" charset="0"/>
              <a:ea typeface="Arial" charset="0"/>
              <a:cs typeface="Calibri" panose="020F0502020204030204" pitchFamily="34"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p:txBody>
      </p:sp>
      <p:pic>
        <p:nvPicPr>
          <p:cNvPr id="4" name="Picture 3">
            <a:extLst>
              <a:ext uri="{FF2B5EF4-FFF2-40B4-BE49-F238E27FC236}">
                <a16:creationId xmlns:a16="http://schemas.microsoft.com/office/drawing/2014/main" id="{FC2BC527-6CCE-5893-6898-6409E142DC25}"/>
              </a:ext>
            </a:extLst>
          </p:cNvPr>
          <p:cNvPicPr>
            <a:picLocks noChangeAspect="1"/>
          </p:cNvPicPr>
          <p:nvPr/>
        </p:nvPicPr>
        <p:blipFill>
          <a:blip r:embed="rId3"/>
          <a:stretch>
            <a:fillRect/>
          </a:stretch>
        </p:blipFill>
        <p:spPr>
          <a:xfrm>
            <a:off x="578381" y="1651687"/>
            <a:ext cx="3696180" cy="4820223"/>
          </a:xfrm>
          <a:prstGeom prst="rect">
            <a:avLst/>
          </a:prstGeom>
        </p:spPr>
      </p:pic>
    </p:spTree>
    <p:extLst>
      <p:ext uri="{BB962C8B-B14F-4D97-AF65-F5344CB8AC3E}">
        <p14:creationId xmlns:p14="http://schemas.microsoft.com/office/powerpoint/2010/main" val="1577434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334000" y="836923"/>
            <a:ext cx="6427705" cy="564305"/>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i-FI" sz="3200" dirty="0">
                <a:solidFill>
                  <a:srgbClr val="082E87"/>
                </a:solidFill>
                <a:latin typeface="Calibri" panose="020F0502020204030204" pitchFamily="34" charset="0"/>
                <a:cs typeface="Calibri" panose="020F0502020204030204" pitchFamily="34" charset="0"/>
              </a:rPr>
              <a:t>Ryhdy opaslioniksi!</a:t>
            </a:r>
          </a:p>
          <a:p>
            <a:pPr algn="l"/>
            <a:endParaRPr lang="en-US" sz="3200" kern="0" dirty="0">
              <a:solidFill>
                <a:srgbClr val="082E87"/>
              </a:solidFill>
              <a:latin typeface="Helvetica Neue"/>
              <a:ea typeface="Arial" charset="0"/>
              <a:cs typeface="Arial" charset="0"/>
            </a:endParaRPr>
          </a:p>
        </p:txBody>
      </p:sp>
      <p:sp>
        <p:nvSpPr>
          <p:cNvPr id="12" name="Rectangle 11"/>
          <p:cNvSpPr/>
          <p:nvPr/>
        </p:nvSpPr>
        <p:spPr>
          <a:xfrm>
            <a:off x="5410200" y="1676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3" name="Rectangle 2"/>
          <p:cNvSpPr/>
          <p:nvPr/>
        </p:nvSpPr>
        <p:spPr>
          <a:xfrm>
            <a:off x="5334000" y="2362200"/>
            <a:ext cx="6038551" cy="3416320"/>
          </a:xfrm>
          <a:prstGeom prst="rect">
            <a:avLst/>
          </a:prstGeom>
        </p:spPr>
        <p:txBody>
          <a:bodyPr wrap="square">
            <a:spAutoFit/>
          </a:bodyPr>
          <a:lstStyle/>
          <a:p>
            <a:r>
              <a:rPr lang="fi-FI" sz="2200" dirty="0">
                <a:solidFill>
                  <a:schemeClr val="accent6">
                    <a:lumMod val="65000"/>
                    <a:lumOff val="35000"/>
                  </a:schemeClr>
                </a:solidFill>
                <a:latin typeface="Calibri" panose="020F0502020204030204" pitchFamily="34" charset="0"/>
                <a:cs typeface="Calibri" panose="020F0502020204030204" pitchFamily="34" charset="0"/>
              </a:rPr>
              <a:t>Opit, miten voit tukea sekä uusia että vanhoja vaikeuksissa olevia klubeja. </a:t>
            </a:r>
          </a:p>
          <a:p>
            <a:pPr marL="457200" indent="-457200"/>
            <a:endParaRPr lang="en-US" sz="2200" kern="0" dirty="0">
              <a:solidFill>
                <a:schemeClr val="accent6">
                  <a:lumMod val="65000"/>
                  <a:lumOff val="35000"/>
                </a:schemeClr>
              </a:solidFill>
              <a:latin typeface="Calibri" panose="020F0502020204030204" pitchFamily="34" charset="0"/>
              <a:cs typeface="Calibri" panose="020F0502020204030204" pitchFamily="34" charset="0"/>
            </a:endParaRPr>
          </a:p>
          <a:p>
            <a:r>
              <a:rPr lang="fi-FI" sz="2200" dirty="0">
                <a:solidFill>
                  <a:schemeClr val="accent6">
                    <a:lumMod val="65000"/>
                    <a:lumOff val="35000"/>
                  </a:schemeClr>
                </a:solidFill>
                <a:latin typeface="Calibri" panose="020F0502020204030204" pitchFamily="34" charset="0"/>
                <a:cs typeface="Calibri" panose="020F0502020204030204" pitchFamily="34" charset="0"/>
              </a:rPr>
              <a:t>Saat täydellisen kuvan kaikkien klubivirkailijoiden tehtävistä.</a:t>
            </a:r>
          </a:p>
          <a:p>
            <a:pPr marL="457200" indent="-457200"/>
            <a:endParaRPr lang="en-US" sz="2200" kern="0" dirty="0">
              <a:solidFill>
                <a:schemeClr val="accent6">
                  <a:lumMod val="65000"/>
                  <a:lumOff val="35000"/>
                </a:schemeClr>
              </a:solidFill>
              <a:latin typeface="Calibri" panose="020F0502020204030204" pitchFamily="34" charset="0"/>
              <a:cs typeface="Calibri" panose="020F0502020204030204" pitchFamily="34" charset="0"/>
            </a:endParaRPr>
          </a:p>
          <a:p>
            <a:pPr marL="457200" indent="-457200"/>
            <a:r>
              <a:rPr lang="fi-FI" sz="2200" dirty="0">
                <a:solidFill>
                  <a:schemeClr val="accent6">
                    <a:lumMod val="65000"/>
                    <a:lumOff val="35000"/>
                  </a:schemeClr>
                </a:solidFill>
                <a:latin typeface="Calibri" panose="020F0502020204030204" pitchFamily="34" charset="0"/>
                <a:cs typeface="Calibri" panose="020F0502020204030204" pitchFamily="34" charset="0"/>
              </a:rPr>
              <a:t>Keskityt klubitoiminnan parhaisiin käytäntöihin. </a:t>
            </a:r>
          </a:p>
          <a:p>
            <a:pPr marL="457200" indent="-457200"/>
            <a:endParaRPr lang="en-US" sz="2200" kern="0" dirty="0">
              <a:solidFill>
                <a:schemeClr val="accent6">
                  <a:lumMod val="65000"/>
                  <a:lumOff val="35000"/>
                </a:schemeClr>
              </a:solidFill>
              <a:latin typeface="Calibri" panose="020F0502020204030204" pitchFamily="34" charset="0"/>
              <a:cs typeface="Calibri" panose="020F0502020204030204" pitchFamily="34" charset="0"/>
            </a:endParaRPr>
          </a:p>
          <a:p>
            <a:pPr marL="457200" indent="-457200"/>
            <a:r>
              <a:rPr lang="fi-FI" sz="2200" dirty="0">
                <a:solidFill>
                  <a:schemeClr val="accent6">
                    <a:lumMod val="65000"/>
                    <a:lumOff val="35000"/>
                  </a:schemeClr>
                </a:solidFill>
                <a:latin typeface="Calibri" panose="020F0502020204030204" pitchFamily="34" charset="0"/>
                <a:cs typeface="Calibri" panose="020F0502020204030204" pitchFamily="34" charset="0"/>
              </a:rPr>
              <a:t>Pysyt ajan tasalla klubien uusimmista resursseista!</a:t>
            </a:r>
          </a:p>
          <a:p>
            <a:pPr marL="457200" indent="-457200"/>
            <a:endParaRPr lang="en-US" kern="0" dirty="0">
              <a:solidFill>
                <a:srgbClr val="56565A"/>
              </a:solidFill>
            </a:endParaRPr>
          </a:p>
        </p:txBody>
      </p:sp>
      <p:pic>
        <p:nvPicPr>
          <p:cNvPr id="4" name="Picture 3">
            <a:extLst>
              <a:ext uri="{FF2B5EF4-FFF2-40B4-BE49-F238E27FC236}">
                <a16:creationId xmlns:a16="http://schemas.microsoft.com/office/drawing/2014/main" id="{ED5DA93D-064C-C013-AE21-8C64C029A94E}"/>
              </a:ext>
            </a:extLst>
          </p:cNvPr>
          <p:cNvPicPr>
            <a:picLocks noChangeAspect="1"/>
          </p:cNvPicPr>
          <p:nvPr/>
        </p:nvPicPr>
        <p:blipFill>
          <a:blip r:embed="rId3"/>
          <a:stretch>
            <a:fillRect/>
          </a:stretch>
        </p:blipFill>
        <p:spPr>
          <a:xfrm>
            <a:off x="658996" y="1066800"/>
            <a:ext cx="3783196" cy="4953000"/>
          </a:xfrm>
          <a:prstGeom prst="rect">
            <a:avLst/>
          </a:prstGeom>
        </p:spPr>
      </p:pic>
    </p:spTree>
    <p:extLst>
      <p:ext uri="{BB962C8B-B14F-4D97-AF65-F5344CB8AC3E}">
        <p14:creationId xmlns:p14="http://schemas.microsoft.com/office/powerpoint/2010/main" val="2547510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 name="Rectangle 6"/>
          <p:cNvSpPr/>
          <p:nvPr/>
        </p:nvSpPr>
        <p:spPr>
          <a:xfrm>
            <a:off x="5370871" y="11464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TextBox 4"/>
          <p:cNvSpPr txBox="1"/>
          <p:nvPr/>
        </p:nvSpPr>
        <p:spPr>
          <a:xfrm>
            <a:off x="4331514" y="1481389"/>
            <a:ext cx="4357237" cy="400110"/>
          </a:xfrm>
          <a:prstGeom prst="rect">
            <a:avLst/>
          </a:prstGeom>
          <a:noFill/>
        </p:spPr>
        <p:txBody>
          <a:bodyPr wrap="square" rtlCol="0">
            <a:spAutoFit/>
          </a:bodyPr>
          <a:lstStyle/>
          <a:p>
            <a:r>
              <a:rPr lang="fi-FI" sz="2000" i="1" dirty="0">
                <a:solidFill>
                  <a:schemeClr val="bg1"/>
                </a:solidFill>
                <a:latin typeface="Calibri" panose="020F0502020204030204" pitchFamily="34" charset="0"/>
                <a:cs typeface="Calibri" panose="020F0502020204030204" pitchFamily="34" charset="0"/>
              </a:rPr>
              <a:t>Ennen kuin virkakautesi alkaa:</a:t>
            </a:r>
          </a:p>
        </p:txBody>
      </p:sp>
      <p:sp>
        <p:nvSpPr>
          <p:cNvPr id="9" name="Content Placeholder 6"/>
          <p:cNvSpPr txBox="1">
            <a:spLocks/>
          </p:cNvSpPr>
          <p:nvPr/>
        </p:nvSpPr>
        <p:spPr>
          <a:xfrm>
            <a:off x="6074229" y="2143690"/>
            <a:ext cx="5257799" cy="4013950"/>
          </a:xfrm>
          <a:prstGeom prst="rect">
            <a:avLst/>
          </a:prstGeom>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txBody>
          <a:bodyPr>
            <a:noAutofit/>
          </a:bodyPr>
          <a:lstStyle>
            <a:lvl1pPr marL="172629" indent="-172629"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52" indent="-170248"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377" indent="-172629"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870" indent="-17024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126" indent="-172629"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373" algn="l" rtl="0" eaLnBrk="1" fontAlgn="base" hangingPunct="1">
              <a:spcBef>
                <a:spcPct val="20000"/>
              </a:spcBef>
              <a:spcAft>
                <a:spcPct val="0"/>
              </a:spcAft>
              <a:buChar char="»"/>
              <a:defRPr sz="1800">
                <a:solidFill>
                  <a:schemeClr val="tx1"/>
                </a:solidFill>
                <a:latin typeface="+mn-lt"/>
              </a:defRPr>
            </a:lvl6pPr>
            <a:lvl7pPr marL="2057246" algn="l" rtl="0" eaLnBrk="1" fontAlgn="base" hangingPunct="1">
              <a:spcBef>
                <a:spcPct val="20000"/>
              </a:spcBef>
              <a:spcAft>
                <a:spcPct val="0"/>
              </a:spcAft>
              <a:buChar char="»"/>
              <a:defRPr sz="1800">
                <a:solidFill>
                  <a:schemeClr val="tx1"/>
                </a:solidFill>
                <a:latin typeface="+mn-lt"/>
              </a:defRPr>
            </a:lvl7pPr>
            <a:lvl8pPr marL="2400120" algn="l" rtl="0" eaLnBrk="1" fontAlgn="base" hangingPunct="1">
              <a:spcBef>
                <a:spcPct val="20000"/>
              </a:spcBef>
              <a:spcAft>
                <a:spcPct val="0"/>
              </a:spcAft>
              <a:buChar char="»"/>
              <a:defRPr sz="1800">
                <a:solidFill>
                  <a:schemeClr val="tx1"/>
                </a:solidFill>
                <a:latin typeface="+mn-lt"/>
              </a:defRPr>
            </a:lvl8pPr>
            <a:lvl9pPr marL="2742995" algn="l" rtl="0" eaLnBrk="1" fontAlgn="base" hangingPunct="1">
              <a:spcBef>
                <a:spcPct val="20000"/>
              </a:spcBef>
              <a:spcAft>
                <a:spcPct val="0"/>
              </a:spcAft>
              <a:buChar char="»"/>
              <a:defRPr sz="1800">
                <a:solidFill>
                  <a:schemeClr val="tx1"/>
                </a:solidFill>
                <a:latin typeface="+mn-lt"/>
              </a:defRPr>
            </a:lvl9pPr>
          </a:lstStyle>
          <a:p>
            <a:pPr marL="457200" lvl="1" indent="0">
              <a:buClr>
                <a:schemeClr val="accent1"/>
              </a:buClr>
              <a:buSzPct val="150000"/>
              <a:buNone/>
            </a:pPr>
            <a:r>
              <a:rPr lang="fi-FI" sz="2400" dirty="0">
                <a:solidFill>
                  <a:schemeClr val="bg1"/>
                </a:solidFill>
                <a:latin typeface="Calibri" panose="020F0502020204030204" pitchFamily="34" charset="0"/>
                <a:cs typeface="Calibri" panose="020F0502020204030204" pitchFamily="34" charset="0"/>
              </a:rPr>
              <a:t>Suunnittele aikataulu koko vuodelle</a:t>
            </a:r>
          </a:p>
          <a:p>
            <a:pPr marL="457200" lvl="1" indent="0">
              <a:buClr>
                <a:schemeClr val="accent1"/>
              </a:buClr>
              <a:buSzPct val="150000"/>
              <a:buNone/>
            </a:pPr>
            <a:r>
              <a:rPr lang="fi-FI" sz="2400" dirty="0">
                <a:solidFill>
                  <a:srgbClr val="FF0000"/>
                </a:solidFill>
                <a:latin typeface="Calibri" panose="020F0502020204030204" pitchFamily="34" charset="0"/>
                <a:cs typeface="Calibri" panose="020F0502020204030204" pitchFamily="34" charset="0"/>
              </a:rPr>
              <a:t>Vuoden aikana järjestettävät tapahtumat.</a:t>
            </a:r>
          </a:p>
          <a:p>
            <a:pPr marL="457200" lvl="2" indent="0">
              <a:buClr>
                <a:schemeClr val="accent1"/>
              </a:buClr>
              <a:buSzPct val="100000"/>
              <a:buNone/>
            </a:pPr>
            <a:r>
              <a:rPr lang="fi-FI" sz="1800" i="1" dirty="0">
                <a:solidFill>
                  <a:schemeClr val="bg1"/>
                </a:solidFill>
                <a:latin typeface="Calibri" panose="020F0502020204030204" pitchFamily="34" charset="0"/>
                <a:cs typeface="Calibri" panose="020F0502020204030204" pitchFamily="34" charset="0"/>
              </a:rPr>
              <a:t>			</a:t>
            </a:r>
          </a:p>
          <a:p>
            <a:pPr marL="457200" lvl="2" indent="0">
              <a:buClr>
                <a:schemeClr val="accent1"/>
              </a:buClr>
              <a:buSzPct val="150000"/>
              <a:buNone/>
            </a:pPr>
            <a:endParaRPr lang="en-US" sz="1000" kern="0" dirty="0">
              <a:solidFill>
                <a:schemeClr val="bg1"/>
              </a:solidFill>
              <a:latin typeface="Calibri" panose="020F0502020204030204" pitchFamily="34" charset="0"/>
              <a:cs typeface="Calibri" panose="020F0502020204030204" pitchFamily="34" charset="0"/>
            </a:endParaRPr>
          </a:p>
          <a:p>
            <a:pPr marL="457200" lvl="1" indent="0">
              <a:buClr>
                <a:schemeClr val="accent1"/>
              </a:buClr>
              <a:buSzPct val="150000"/>
              <a:buNone/>
            </a:pPr>
            <a:r>
              <a:rPr lang="fi-FI" sz="2400" dirty="0">
                <a:solidFill>
                  <a:schemeClr val="bg1"/>
                </a:solidFill>
                <a:latin typeface="Calibri" panose="020F0502020204030204" pitchFamily="34" charset="0"/>
                <a:cs typeface="Calibri" panose="020F0502020204030204" pitchFamily="34" charset="0"/>
              </a:rPr>
              <a:t>Ota selville, miten klubivirkailijoihin saa yhteyden.</a:t>
            </a:r>
            <a:endParaRPr lang="en-US" sz="2000" kern="0" dirty="0">
              <a:solidFill>
                <a:schemeClr val="bg1"/>
              </a:solidFill>
              <a:latin typeface="HelveticaNeueLT Std Lt" panose="020B0403020202020204" pitchFamily="34" charset="0"/>
            </a:endParaRPr>
          </a:p>
        </p:txBody>
      </p:sp>
      <p:pic>
        <p:nvPicPr>
          <p:cNvPr id="10" name="Picture 2" descr="H:\digital graphics\Clock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269" y="2459665"/>
            <a:ext cx="3855798" cy="27713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806903" y="319257"/>
            <a:ext cx="10515600" cy="538100"/>
          </a:xfrm>
          <a:prstGeom prst="rect">
            <a:avLst/>
          </a:prstGeom>
        </p:spPr>
        <p:txBody>
          <a:bodyPr/>
          <a:lstStyle/>
          <a:p>
            <a:pPr rtl="0" fontAlgn="base"/>
            <a:r>
              <a:rPr lang="fi-FI" sz="3200" dirty="0">
                <a:solidFill>
                  <a:srgbClr val="FFFFFF"/>
                </a:solidFill>
                <a:effectLst/>
                <a:latin typeface="Calibri" panose="020F0502020204030204" pitchFamily="34" charset="0"/>
                <a:ea typeface="ヒラギノ角ゴ Pro W3"/>
                <a:cs typeface="Calibri" panose="020F0502020204030204" pitchFamily="34" charset="0"/>
              </a:rPr>
              <a:t>Valmistaudu johtamaan; valmistaudu menestymään</a:t>
            </a:r>
          </a:p>
          <a:p>
            <a:endParaRPr lang="en-US" dirty="0"/>
          </a:p>
        </p:txBody>
      </p:sp>
    </p:spTree>
    <p:extLst>
      <p:ext uri="{BB962C8B-B14F-4D97-AF65-F5344CB8AC3E}">
        <p14:creationId xmlns:p14="http://schemas.microsoft.com/office/powerpoint/2010/main" val="2731198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1600200" y="2362200"/>
            <a:ext cx="8839200" cy="1482969"/>
          </a:xfrm>
        </p:spPr>
        <p:txBody>
          <a:bodyPr anchor="t"/>
          <a:lstStyle/>
          <a:p>
            <a:r>
              <a:rPr lang="fi-FI" sz="3600" dirty="0">
                <a:latin typeface="Calibri" panose="020F0502020204030204" pitchFamily="34" charset="0"/>
                <a:cs typeface="Calibri" panose="020F0502020204030204" pitchFamily="34" charset="0"/>
              </a:rPr>
              <a:t>Pidä aktiivisesti yhteyttä klubeihin </a:t>
            </a:r>
          </a:p>
          <a:p>
            <a:r>
              <a:rPr lang="fi-FI" sz="3600" dirty="0">
                <a:latin typeface="Calibri" panose="020F0502020204030204" pitchFamily="34" charset="0"/>
                <a:cs typeface="Calibri" panose="020F0502020204030204" pitchFamily="34" charset="0"/>
              </a:rPr>
              <a:t>koko vuoden ajan. </a:t>
            </a:r>
          </a:p>
        </p:txBody>
      </p:sp>
      <p:sp>
        <p:nvSpPr>
          <p:cNvPr id="3" name="Rectangle 2"/>
          <p:cNvSpPr/>
          <p:nvPr/>
        </p:nvSpPr>
        <p:spPr>
          <a:xfrm>
            <a:off x="2743200" y="1295400"/>
            <a:ext cx="7010400" cy="646331"/>
          </a:xfrm>
          <a:prstGeom prst="rect">
            <a:avLst/>
          </a:prstGeom>
        </p:spPr>
        <p:txBody>
          <a:bodyPr wrap="square">
            <a:spAutoFit/>
          </a:bodyPr>
          <a:lstStyle/>
          <a:p>
            <a:r>
              <a:rPr lang="fi-FI" sz="3600" b="1" dirty="0">
                <a:solidFill>
                  <a:schemeClr val="bg1"/>
                </a:solidFill>
                <a:latin typeface="Calibri" panose="020F0502020204030204" pitchFamily="34" charset="0"/>
                <a:ea typeface="ヒラギノ角ゴ Pro W3" charset="0"/>
                <a:cs typeface="Calibri" panose="020F0502020204030204" pitchFamily="34" charset="0"/>
              </a:rPr>
              <a:t>Uskon olevani valmis – mitä nyt?</a:t>
            </a:r>
          </a:p>
        </p:txBody>
      </p:sp>
    </p:spTree>
    <p:extLst>
      <p:ext uri="{BB962C8B-B14F-4D97-AF65-F5344CB8AC3E}">
        <p14:creationId xmlns:p14="http://schemas.microsoft.com/office/powerpoint/2010/main" val="3671517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Box 1"/>
          <p:cNvSpPr txBox="1"/>
          <p:nvPr/>
        </p:nvSpPr>
        <p:spPr>
          <a:xfrm>
            <a:off x="1770538" y="1491327"/>
            <a:ext cx="9144000" cy="646331"/>
          </a:xfrm>
          <a:prstGeom prst="rect">
            <a:avLst/>
          </a:prstGeom>
          <a:noFill/>
        </p:spPr>
        <p:txBody>
          <a:bodyPr wrap="square" rtlCol="0">
            <a:spAutoFit/>
          </a:bodyPr>
          <a:lstStyle/>
          <a:p>
            <a:pPr algn="ctr"/>
            <a:r>
              <a:rPr lang="fi-FI" sz="3600" b="1" i="1" dirty="0">
                <a:solidFill>
                  <a:schemeClr val="bg1"/>
                </a:solidFill>
                <a:latin typeface="Calibri" panose="020F0502020204030204" pitchFamily="34" charset="0"/>
                <a:cs typeface="Calibri" panose="020F0502020204030204" pitchFamily="34" charset="0"/>
              </a:rPr>
              <a:t>Ole klubin paras ystävä!</a:t>
            </a:r>
            <a:r>
              <a:rPr lang="fi-FI" sz="3600" dirty="0">
                <a:solidFill>
                  <a:schemeClr val="bg1"/>
                </a:solidFill>
                <a:latin typeface="Calibri" panose="020F0502020204030204" pitchFamily="34" charset="0"/>
                <a:cs typeface="Calibri" panose="020F0502020204030204" pitchFamily="34" charset="0"/>
              </a:rPr>
              <a:t>	</a:t>
            </a:r>
          </a:p>
        </p:txBody>
      </p:sp>
      <p:sp>
        <p:nvSpPr>
          <p:cNvPr id="6" name="TextBox 5"/>
          <p:cNvSpPr txBox="1"/>
          <p:nvPr/>
        </p:nvSpPr>
        <p:spPr>
          <a:xfrm>
            <a:off x="858129" y="2815810"/>
            <a:ext cx="10968819" cy="4216539"/>
          </a:xfrm>
          <a:prstGeom prst="rect">
            <a:avLst/>
          </a:prstGeom>
          <a:noFill/>
        </p:spPr>
        <p:txBody>
          <a:bodyPr wrap="square" rtlCol="0">
            <a:spAutoFit/>
          </a:bodyPr>
          <a:lstStyle/>
          <a:p>
            <a:pPr>
              <a:buSzPct val="125000"/>
            </a:pPr>
            <a:r>
              <a:rPr lang="fi-FI" sz="2800" dirty="0">
                <a:solidFill>
                  <a:schemeClr val="accent1"/>
                </a:solidFill>
                <a:latin typeface="Calibri" panose="020F0502020204030204" pitchFamily="34" charset="0"/>
                <a:cs typeface="Calibri" panose="020F0502020204030204" pitchFamily="34" charset="0"/>
              </a:rPr>
              <a:t>Tunne klubi ja sen projektit. Tutustu klubin saavutusraporttiin. </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fi-FI" sz="2800" dirty="0">
                <a:solidFill>
                  <a:schemeClr val="accent1"/>
                </a:solidFill>
                <a:latin typeface="Calibri" panose="020F0502020204030204" pitchFamily="34" charset="0"/>
                <a:cs typeface="Calibri" panose="020F0502020204030204" pitchFamily="34" charset="0"/>
              </a:rPr>
              <a:t>Pidä käsillä malli- ja ohjesäännöt sekä uusien jäsenten perehdytyskirjanen kysymysten varalta.</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fi-FI" sz="2800" dirty="0">
                <a:solidFill>
                  <a:schemeClr val="accent1"/>
                </a:solidFill>
                <a:latin typeface="Calibri" panose="020F0502020204030204" pitchFamily="34" charset="0"/>
                <a:cs typeface="Calibri" panose="020F0502020204030204" pitchFamily="34" charset="0"/>
              </a:rPr>
              <a:t>Ole selvillä kansainvälisen presidentin sekä piirikuvernöörin teemoista ja ole valmis keskustelemaan niistä. </a:t>
            </a:r>
          </a:p>
          <a:p>
            <a:pPr>
              <a:buSzPct val="125000"/>
            </a:pPr>
            <a:endParaRPr lang="en-US" altLang="ja-JP" sz="2000" dirty="0">
              <a:solidFill>
                <a:schemeClr val="accent1"/>
              </a:solidFill>
              <a:latin typeface="Calibri" panose="020F0502020204030204" pitchFamily="34" charset="0"/>
              <a:cs typeface="Calibri" panose="020F0502020204030204" pitchFamily="34" charset="0"/>
            </a:endParaRPr>
          </a:p>
          <a:p>
            <a:pPr>
              <a:buSzPct val="125000"/>
            </a:pPr>
            <a:endParaRPr lang="en-US" altLang="ja-JP" sz="2400" dirty="0">
              <a:solidFill>
                <a:schemeClr val="bg1"/>
              </a:solidFill>
              <a:latin typeface="HelveticaNeueLT Std Lt" panose="020B0403020202020204" pitchFamily="34" charset="0"/>
            </a:endParaRPr>
          </a:p>
        </p:txBody>
      </p:sp>
      <p:sp>
        <p:nvSpPr>
          <p:cNvPr id="7" name="Title 5"/>
          <p:cNvSpPr txBox="1">
            <a:spLocks/>
          </p:cNvSpPr>
          <p:nvPr/>
        </p:nvSpPr>
        <p:spPr bwMode="auto">
          <a:xfrm>
            <a:off x="607607" y="124936"/>
            <a:ext cx="10968819" cy="688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dirty="0">
                <a:solidFill>
                  <a:schemeClr val="bg1"/>
                </a:solidFill>
                <a:latin typeface="Calibri" panose="020F0502020204030204" pitchFamily="34" charset="0"/>
                <a:cs typeface="Calibri" panose="020F0502020204030204" pitchFamily="34" charset="0"/>
              </a:rPr>
              <a:t>Valmistaudu klubivierailuihin ja pidä aktiivisesti yhteyttä</a:t>
            </a:r>
          </a:p>
        </p:txBody>
      </p:sp>
      <p:sp>
        <p:nvSpPr>
          <p:cNvPr id="8" name="Rectangle 7"/>
          <p:cNvSpPr/>
          <p:nvPr/>
        </p:nvSpPr>
        <p:spPr>
          <a:xfrm>
            <a:off x="5366886" y="104239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Tree>
    <p:extLst>
      <p:ext uri="{BB962C8B-B14F-4D97-AF65-F5344CB8AC3E}">
        <p14:creationId xmlns:p14="http://schemas.microsoft.com/office/powerpoint/2010/main" val="2743070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Box 1"/>
          <p:cNvSpPr txBox="1"/>
          <p:nvPr/>
        </p:nvSpPr>
        <p:spPr>
          <a:xfrm>
            <a:off x="1750609" y="1355579"/>
            <a:ext cx="9144000" cy="646331"/>
          </a:xfrm>
          <a:prstGeom prst="rect">
            <a:avLst/>
          </a:prstGeom>
          <a:noFill/>
        </p:spPr>
        <p:txBody>
          <a:bodyPr wrap="square" rtlCol="0">
            <a:spAutoFit/>
          </a:bodyPr>
          <a:lstStyle/>
          <a:p>
            <a:pPr algn="ctr"/>
            <a:r>
              <a:rPr lang="fi-FI" sz="3600" b="1" i="1" dirty="0">
                <a:solidFill>
                  <a:schemeClr val="bg1"/>
                </a:solidFill>
                <a:latin typeface="Calibri" panose="020F0502020204030204" pitchFamily="34" charset="0"/>
                <a:cs typeface="Calibri" panose="020F0502020204030204" pitchFamily="34" charset="0"/>
              </a:rPr>
              <a:t>Ole klubin paras ystävä!</a:t>
            </a:r>
            <a:r>
              <a:rPr lang="fi-FI" sz="3600" dirty="0">
                <a:solidFill>
                  <a:schemeClr val="bg1"/>
                </a:solidFill>
                <a:latin typeface="Calibri" panose="020F0502020204030204" pitchFamily="34" charset="0"/>
                <a:cs typeface="Calibri" panose="020F0502020204030204" pitchFamily="34" charset="0"/>
              </a:rPr>
              <a:t>	</a:t>
            </a:r>
          </a:p>
        </p:txBody>
      </p:sp>
      <p:sp>
        <p:nvSpPr>
          <p:cNvPr id="6" name="TextBox 5"/>
          <p:cNvSpPr txBox="1"/>
          <p:nvPr/>
        </p:nvSpPr>
        <p:spPr>
          <a:xfrm>
            <a:off x="838199" y="2320579"/>
            <a:ext cx="10968819" cy="3785652"/>
          </a:xfrm>
          <a:prstGeom prst="rect">
            <a:avLst/>
          </a:prstGeom>
          <a:noFill/>
        </p:spPr>
        <p:txBody>
          <a:bodyPr wrap="square" rtlCol="0">
            <a:spAutoFit/>
          </a:bodyPr>
          <a:lstStyle/>
          <a:p>
            <a:pPr>
              <a:buSzPct val="125000"/>
            </a:pPr>
            <a:endParaRPr lang="en-US" altLang="ja-JP" sz="2000" dirty="0">
              <a:solidFill>
                <a:schemeClr val="accent1"/>
              </a:solidFill>
              <a:latin typeface="Calibri" panose="020F0502020204030204" pitchFamily="34" charset="0"/>
              <a:cs typeface="Calibri" panose="020F0502020204030204" pitchFamily="34" charset="0"/>
            </a:endParaRPr>
          </a:p>
          <a:p>
            <a:pPr>
              <a:buSzPct val="125000"/>
            </a:pPr>
            <a:r>
              <a:rPr lang="fi-FI" sz="2800" dirty="0">
                <a:solidFill>
                  <a:schemeClr val="accent1"/>
                </a:solidFill>
                <a:latin typeface="Calibri" panose="020F0502020204030204" pitchFamily="34" charset="0"/>
                <a:cs typeface="Calibri" panose="020F0502020204030204" pitchFamily="34" charset="0"/>
              </a:rPr>
              <a:t>Edistä lohkon teemaa ja innokkuutta.</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fi-FI" sz="2800" dirty="0">
                <a:solidFill>
                  <a:schemeClr val="accent1"/>
                </a:solidFill>
                <a:latin typeface="Calibri" panose="020F0502020204030204" pitchFamily="34" charset="0"/>
                <a:cs typeface="Calibri" panose="020F0502020204030204" pitchFamily="34" charset="0"/>
              </a:rPr>
              <a:t>Ole valmis vastaamaan kysymyksiin lionismista, kuten jäsenmaksuista yms.</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fi-FI" sz="2800" dirty="0">
                <a:solidFill>
                  <a:schemeClr val="accent1"/>
                </a:solidFill>
                <a:latin typeface="Calibri" panose="020F0502020204030204" pitchFamily="34" charset="0"/>
                <a:cs typeface="Calibri" panose="020F0502020204030204" pitchFamily="34" charset="0"/>
              </a:rPr>
              <a:t>Kannusta klubeja ansaitsemaan klubien erinomaisuuspalkinto joka vuosi!!!</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fi-FI" sz="2800" dirty="0">
                <a:solidFill>
                  <a:schemeClr val="accent1"/>
                </a:solidFill>
                <a:latin typeface="Calibri" panose="020F0502020204030204" pitchFamily="34" charset="0"/>
                <a:cs typeface="Calibri" panose="020F0502020204030204" pitchFamily="34" charset="0"/>
              </a:rPr>
              <a:t>Etsi seuraavaa lohkon puheenjohtajaa: valmistaudu viransiirtämiseen</a:t>
            </a:r>
          </a:p>
          <a:p>
            <a:pPr>
              <a:buSzPct val="125000"/>
            </a:pPr>
            <a:endParaRPr lang="en-US" altLang="ja-JP" sz="2400" dirty="0">
              <a:solidFill>
                <a:schemeClr val="bg1"/>
              </a:solidFill>
              <a:latin typeface="HelveticaNeueLT Std Lt" panose="020B0403020202020204" pitchFamily="34" charset="0"/>
            </a:endParaRPr>
          </a:p>
        </p:txBody>
      </p:sp>
      <p:sp>
        <p:nvSpPr>
          <p:cNvPr id="7" name="Title 5"/>
          <p:cNvSpPr txBox="1">
            <a:spLocks/>
          </p:cNvSpPr>
          <p:nvPr/>
        </p:nvSpPr>
        <p:spPr bwMode="auto">
          <a:xfrm>
            <a:off x="607607" y="64280"/>
            <a:ext cx="10968819" cy="688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dirty="0">
                <a:solidFill>
                  <a:schemeClr val="bg1"/>
                </a:solidFill>
                <a:latin typeface="Calibri" panose="020F0502020204030204" pitchFamily="34" charset="0"/>
                <a:cs typeface="Calibri" panose="020F0502020204030204" pitchFamily="34" charset="0"/>
              </a:rPr>
              <a:t>Valmistaudu klubivierailuihin ja pidä aktiivisesti yhteyttä</a:t>
            </a:r>
          </a:p>
        </p:txBody>
      </p:sp>
      <p:sp>
        <p:nvSpPr>
          <p:cNvPr id="8" name="Rectangle 7"/>
          <p:cNvSpPr/>
          <p:nvPr/>
        </p:nvSpPr>
        <p:spPr>
          <a:xfrm>
            <a:off x="5366886" y="96649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Tree>
    <p:extLst>
      <p:ext uri="{BB962C8B-B14F-4D97-AF65-F5344CB8AC3E}">
        <p14:creationId xmlns:p14="http://schemas.microsoft.com/office/powerpoint/2010/main" val="3349848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4000" y="11430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533400" y="366860"/>
            <a:ext cx="10972800" cy="1385739"/>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600" dirty="0">
                <a:solidFill>
                  <a:schemeClr val="bg1"/>
                </a:solidFill>
                <a:latin typeface="Calibri" panose="020F0502020204030204" pitchFamily="34" charset="0"/>
                <a:cs typeface="Calibri" panose="020F0502020204030204" pitchFamily="34" charset="0"/>
              </a:rPr>
              <a:t>Klubin terveystarkastusraportti</a:t>
            </a:r>
          </a:p>
        </p:txBody>
      </p:sp>
      <p:pic>
        <p:nvPicPr>
          <p:cNvPr id="3" name="Picture 2">
            <a:extLst>
              <a:ext uri="{FF2B5EF4-FFF2-40B4-BE49-F238E27FC236}">
                <a16:creationId xmlns:a16="http://schemas.microsoft.com/office/drawing/2014/main" id="{C6C318A7-D7EE-901E-871E-537F075C6921}"/>
              </a:ext>
            </a:extLst>
          </p:cNvPr>
          <p:cNvPicPr>
            <a:picLocks noChangeAspect="1"/>
          </p:cNvPicPr>
          <p:nvPr/>
        </p:nvPicPr>
        <p:blipFill>
          <a:blip r:embed="rId3"/>
          <a:stretch>
            <a:fillRect/>
          </a:stretch>
        </p:blipFill>
        <p:spPr>
          <a:xfrm>
            <a:off x="4191000" y="2370067"/>
            <a:ext cx="3228975" cy="2334619"/>
          </a:xfrm>
          <a:prstGeom prst="rect">
            <a:avLst/>
          </a:prstGeom>
        </p:spPr>
      </p:pic>
      <p:sp>
        <p:nvSpPr>
          <p:cNvPr id="10" name="Rounded Rectangle 9"/>
          <p:cNvSpPr/>
          <p:nvPr/>
        </p:nvSpPr>
        <p:spPr bwMode="auto">
          <a:xfrm>
            <a:off x="4441000" y="3886200"/>
            <a:ext cx="2286000" cy="523103"/>
          </a:xfrm>
          <a:prstGeom prst="round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2370202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31652" y="707325"/>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3" name="Text Placeholder 1">
            <a:extLst>
              <a:ext uri="{FF2B5EF4-FFF2-40B4-BE49-F238E27FC236}">
                <a16:creationId xmlns:a16="http://schemas.microsoft.com/office/drawing/2014/main" id="{86B08A72-D8F2-2B4C-90A6-138848A9CEF3}"/>
              </a:ext>
            </a:extLst>
          </p:cNvPr>
          <p:cNvSpPr txBox="1">
            <a:spLocks/>
          </p:cNvSpPr>
          <p:nvPr/>
        </p:nvSpPr>
        <p:spPr>
          <a:xfrm>
            <a:off x="-11723" y="-40477"/>
            <a:ext cx="7620000" cy="707335"/>
          </a:xfrm>
          <a:prstGeom prst="rect">
            <a:avLst/>
          </a:prstGeom>
        </p:spPr>
        <p:txBody>
          <a:bodyPr/>
          <a:lst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a:lstStyle>
          <a:p>
            <a:pPr marL="0" indent="0">
              <a:buNone/>
            </a:pPr>
            <a:r>
              <a:rPr lang="fi-FI" sz="4000" b="1" dirty="0">
                <a:solidFill>
                  <a:schemeClr val="bg1"/>
                </a:solidFill>
                <a:latin typeface="Calibri" panose="020F0502020204030204" pitchFamily="34" charset="0"/>
                <a:cs typeface="Calibri" panose="020F0502020204030204" pitchFamily="34" charset="0"/>
              </a:rPr>
              <a:t>Klubin terveystarkastus </a:t>
            </a:r>
          </a:p>
        </p:txBody>
      </p:sp>
      <p:sp>
        <p:nvSpPr>
          <p:cNvPr id="28" name="TextBox 27">
            <a:extLst>
              <a:ext uri="{FF2B5EF4-FFF2-40B4-BE49-F238E27FC236}">
                <a16:creationId xmlns:a16="http://schemas.microsoft.com/office/drawing/2014/main" id="{5FB94A8B-8030-4227-9089-BF588E717957}"/>
              </a:ext>
            </a:extLst>
          </p:cNvPr>
          <p:cNvSpPr txBox="1"/>
          <p:nvPr/>
        </p:nvSpPr>
        <p:spPr>
          <a:xfrm>
            <a:off x="7911845" y="2079710"/>
            <a:ext cx="3982250" cy="3905173"/>
          </a:xfrm>
          <a:prstGeom prst="rect">
            <a:avLst/>
          </a:prstGeom>
          <a:noFill/>
        </p:spPr>
        <p:txBody>
          <a:bodyPr wrap="square" rtlCol="0">
            <a:spAutoFit/>
          </a:bodyPr>
          <a:lstStyle/>
          <a:p>
            <a:r>
              <a:rPr lang="fi-FI" sz="2000" dirty="0">
                <a:solidFill>
                  <a:schemeClr val="bg1"/>
                </a:solidFill>
                <a:latin typeface="Calibri" panose="020F0502020204030204" pitchFamily="34" charset="0"/>
                <a:cs typeface="Calibri" panose="020F0502020204030204" pitchFamily="34" charset="0"/>
              </a:rPr>
              <a:t>Pikakatsaus:</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i-FI" sz="2000" dirty="0">
                <a:solidFill>
                  <a:schemeClr val="bg1"/>
                </a:solidFill>
                <a:latin typeface="Calibri" panose="020F0502020204030204" pitchFamily="34" charset="0"/>
                <a:cs typeface="Calibri" panose="020F0502020204030204" pitchFamily="34" charset="0"/>
              </a:rPr>
              <a:t>Nettojäsenyys tähän mennessä</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i-FI" sz="2000" dirty="0">
                <a:solidFill>
                  <a:schemeClr val="bg1"/>
                </a:solidFill>
                <a:latin typeface="Calibri" panose="020F0502020204030204" pitchFamily="34" charset="0"/>
                <a:cs typeface="Calibri" panose="020F0502020204030204" pitchFamily="34" charset="0"/>
              </a:rPr>
              <a:t>Palvelun raportointi</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i-FI" sz="2000" dirty="0">
                <a:solidFill>
                  <a:schemeClr val="bg1"/>
                </a:solidFill>
                <a:latin typeface="Calibri" panose="020F0502020204030204" pitchFamily="34" charset="0"/>
                <a:cs typeface="Calibri" panose="020F0502020204030204" pitchFamily="34" charset="0"/>
              </a:rPr>
              <a:t>Virkojen kierrätys</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i-FI" sz="2000" dirty="0">
                <a:solidFill>
                  <a:schemeClr val="bg1"/>
                </a:solidFill>
                <a:latin typeface="Calibri" panose="020F0502020204030204" pitchFamily="34" charset="0"/>
                <a:cs typeface="Calibri" panose="020F0502020204030204" pitchFamily="34" charset="0"/>
              </a:rPr>
              <a:t>Jäsenyyden raportointihistoria</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i-FI" sz="2000" dirty="0">
                <a:solidFill>
                  <a:schemeClr val="bg1"/>
                </a:solidFill>
                <a:latin typeface="Calibri" panose="020F0502020204030204" pitchFamily="34" charset="0"/>
                <a:cs typeface="Calibri" panose="020F0502020204030204" pitchFamily="34" charset="0"/>
              </a:rPr>
              <a:t>Klubin nykyinen status </a:t>
            </a:r>
          </a:p>
          <a:p>
            <a:endParaRPr lang="en-US" sz="3000" dirty="0"/>
          </a:p>
        </p:txBody>
      </p:sp>
      <p:sp>
        <p:nvSpPr>
          <p:cNvPr id="27" name="TextBox 26">
            <a:extLst>
              <a:ext uri="{FF2B5EF4-FFF2-40B4-BE49-F238E27FC236}">
                <a16:creationId xmlns:a16="http://schemas.microsoft.com/office/drawing/2014/main" id="{59D4BE80-1314-41FC-8895-47465F077EA9}"/>
              </a:ext>
            </a:extLst>
          </p:cNvPr>
          <p:cNvSpPr txBox="1"/>
          <p:nvPr/>
        </p:nvSpPr>
        <p:spPr>
          <a:xfrm>
            <a:off x="7512844" y="1105894"/>
            <a:ext cx="4202906" cy="369332"/>
          </a:xfrm>
          <a:prstGeom prst="rect">
            <a:avLst/>
          </a:prstGeom>
          <a:noFill/>
        </p:spPr>
        <p:txBody>
          <a:bodyPr wrap="square">
            <a:spAutoFit/>
          </a:bodyPr>
          <a:lstStyle/>
          <a:p>
            <a:r>
              <a:rPr lang="fi-FI" sz="1800" i="1" dirty="0">
                <a:solidFill>
                  <a:schemeClr val="bg1"/>
                </a:solidFill>
                <a:latin typeface="Calibri" panose="020F0502020204030204" pitchFamily="34" charset="0"/>
                <a:cs typeface="Calibri" panose="020F0502020204030204" pitchFamily="34" charset="0"/>
              </a:rPr>
              <a:t>Arvioi klubisi hyvinvointia joka kuukausi</a:t>
            </a:r>
            <a:r>
              <a:rPr lang="fi-FI" sz="1800" dirty="0">
                <a:solidFill>
                  <a:schemeClr val="bg1"/>
                </a:solidFill>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5D26F95F-5809-4A46-A8D9-235CDD7658AC}"/>
              </a:ext>
            </a:extLst>
          </p:cNvPr>
          <p:cNvPicPr>
            <a:picLocks noChangeAspect="1"/>
          </p:cNvPicPr>
          <p:nvPr/>
        </p:nvPicPr>
        <p:blipFill>
          <a:blip r:embed="rId3"/>
          <a:stretch>
            <a:fillRect/>
          </a:stretch>
        </p:blipFill>
        <p:spPr>
          <a:xfrm>
            <a:off x="351518" y="1124214"/>
            <a:ext cx="6772275" cy="5212080"/>
          </a:xfrm>
          <a:prstGeom prst="rect">
            <a:avLst/>
          </a:prstGeom>
        </p:spPr>
      </p:pic>
      <p:sp>
        <p:nvSpPr>
          <p:cNvPr id="46" name="Left Arrow 7">
            <a:extLst>
              <a:ext uri="{FF2B5EF4-FFF2-40B4-BE49-F238E27FC236}">
                <a16:creationId xmlns:a16="http://schemas.microsoft.com/office/drawing/2014/main" id="{A4057BD6-5778-4C1F-B996-71C28257254C}"/>
              </a:ext>
            </a:extLst>
          </p:cNvPr>
          <p:cNvSpPr/>
          <p:nvPr/>
        </p:nvSpPr>
        <p:spPr>
          <a:xfrm>
            <a:off x="3728552" y="1540609"/>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BC1EDA1D-F51D-49C4-84B0-1912FE623E32}"/>
              </a:ext>
            </a:extLst>
          </p:cNvPr>
          <p:cNvSpPr txBox="1"/>
          <p:nvPr/>
        </p:nvSpPr>
        <p:spPr>
          <a:xfrm>
            <a:off x="4053391" y="1695928"/>
            <a:ext cx="1554479" cy="492585"/>
          </a:xfrm>
          <a:prstGeom prst="rect">
            <a:avLst/>
          </a:prstGeom>
          <a:noFill/>
        </p:spPr>
        <p:txBody>
          <a:bodyPr wrap="square" rtlCol="0">
            <a:spAutoFit/>
          </a:bodyPr>
          <a:lstStyle/>
          <a:p>
            <a:r>
              <a:rPr lang="fi-FI" sz="1200" b="1" dirty="0"/>
              <a:t>Nettojäsenyys</a:t>
            </a:r>
          </a:p>
        </p:txBody>
      </p:sp>
      <p:sp>
        <p:nvSpPr>
          <p:cNvPr id="48" name="Left Arrow 6">
            <a:extLst>
              <a:ext uri="{FF2B5EF4-FFF2-40B4-BE49-F238E27FC236}">
                <a16:creationId xmlns:a16="http://schemas.microsoft.com/office/drawing/2014/main" id="{E552B0D6-86BC-4573-89EF-DB6F88812445}"/>
              </a:ext>
            </a:extLst>
          </p:cNvPr>
          <p:cNvSpPr/>
          <p:nvPr/>
        </p:nvSpPr>
        <p:spPr>
          <a:xfrm>
            <a:off x="5197750" y="4669143"/>
            <a:ext cx="1828800" cy="54864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01B2E966-8DEB-46AE-A42D-77AC23BFF0A0}"/>
              </a:ext>
            </a:extLst>
          </p:cNvPr>
          <p:cNvSpPr txBox="1"/>
          <p:nvPr/>
        </p:nvSpPr>
        <p:spPr>
          <a:xfrm>
            <a:off x="5464187" y="4804963"/>
            <a:ext cx="1523999" cy="276999"/>
          </a:xfrm>
          <a:prstGeom prst="rect">
            <a:avLst/>
          </a:prstGeom>
          <a:noFill/>
        </p:spPr>
        <p:txBody>
          <a:bodyPr wrap="square" rtlCol="0" anchor="b">
            <a:spAutoFit/>
          </a:bodyPr>
          <a:lstStyle/>
          <a:p>
            <a:r>
              <a:rPr lang="fi-FI" sz="1200" b="1" dirty="0"/>
              <a:t>Virkojen kierrätys</a:t>
            </a:r>
          </a:p>
        </p:txBody>
      </p:sp>
      <p:sp>
        <p:nvSpPr>
          <p:cNvPr id="50" name="Left Arrow 8">
            <a:extLst>
              <a:ext uri="{FF2B5EF4-FFF2-40B4-BE49-F238E27FC236}">
                <a16:creationId xmlns:a16="http://schemas.microsoft.com/office/drawing/2014/main" id="{2C7E4C6A-654F-4443-BA90-DBDDC3CE2086}"/>
              </a:ext>
            </a:extLst>
          </p:cNvPr>
          <p:cNvSpPr/>
          <p:nvPr/>
        </p:nvSpPr>
        <p:spPr>
          <a:xfrm>
            <a:off x="5715000" y="2785895"/>
            <a:ext cx="2032921" cy="64310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896ECA65-BA76-4ADD-932D-225C25D1F735}"/>
              </a:ext>
            </a:extLst>
          </p:cNvPr>
          <p:cNvSpPr txBox="1"/>
          <p:nvPr/>
        </p:nvSpPr>
        <p:spPr>
          <a:xfrm>
            <a:off x="5931163" y="2953720"/>
            <a:ext cx="1784102" cy="276999"/>
          </a:xfrm>
          <a:prstGeom prst="rect">
            <a:avLst/>
          </a:prstGeom>
          <a:noFill/>
        </p:spPr>
        <p:txBody>
          <a:bodyPr wrap="square" rtlCol="0">
            <a:spAutoFit/>
          </a:bodyPr>
          <a:lstStyle/>
          <a:p>
            <a:r>
              <a:rPr lang="fi-FI" sz="1200" b="1" dirty="0"/>
              <a:t>Palvelun raportointi</a:t>
            </a:r>
          </a:p>
        </p:txBody>
      </p:sp>
      <p:sp>
        <p:nvSpPr>
          <p:cNvPr id="52" name="Left Arrow 10">
            <a:extLst>
              <a:ext uri="{FF2B5EF4-FFF2-40B4-BE49-F238E27FC236}">
                <a16:creationId xmlns:a16="http://schemas.microsoft.com/office/drawing/2014/main" id="{A40F28D0-0734-4EF9-ADFE-434760D68DC4}"/>
              </a:ext>
            </a:extLst>
          </p:cNvPr>
          <p:cNvSpPr/>
          <p:nvPr/>
        </p:nvSpPr>
        <p:spPr>
          <a:xfrm>
            <a:off x="4700041" y="4032297"/>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50C246D5-1773-4D6D-8F87-10E10C24B290}"/>
              </a:ext>
            </a:extLst>
          </p:cNvPr>
          <p:cNvSpPr txBox="1"/>
          <p:nvPr/>
        </p:nvSpPr>
        <p:spPr>
          <a:xfrm>
            <a:off x="4902342" y="4188273"/>
            <a:ext cx="1577602" cy="276999"/>
          </a:xfrm>
          <a:prstGeom prst="rect">
            <a:avLst/>
          </a:prstGeom>
          <a:noFill/>
        </p:spPr>
        <p:txBody>
          <a:bodyPr wrap="square" rtlCol="0">
            <a:spAutoFit/>
          </a:bodyPr>
          <a:lstStyle/>
          <a:p>
            <a:r>
              <a:rPr lang="fi-FI" sz="1200" b="1" dirty="0"/>
              <a:t>Raportointihistoria</a:t>
            </a:r>
          </a:p>
        </p:txBody>
      </p:sp>
      <p:sp>
        <p:nvSpPr>
          <p:cNvPr id="54" name="Left Arrow 5">
            <a:extLst>
              <a:ext uri="{FF2B5EF4-FFF2-40B4-BE49-F238E27FC236}">
                <a16:creationId xmlns:a16="http://schemas.microsoft.com/office/drawing/2014/main" id="{4F6963E4-CD9F-4B0D-908B-4DB9EEC00E44}"/>
              </a:ext>
            </a:extLst>
          </p:cNvPr>
          <p:cNvSpPr/>
          <p:nvPr/>
        </p:nvSpPr>
        <p:spPr>
          <a:xfrm flipV="1">
            <a:off x="2256374" y="5439522"/>
            <a:ext cx="1706026" cy="60960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D3D8C4A2-8827-4614-8381-0CF368BBDC43}"/>
              </a:ext>
            </a:extLst>
          </p:cNvPr>
          <p:cNvSpPr txBox="1"/>
          <p:nvPr/>
        </p:nvSpPr>
        <p:spPr>
          <a:xfrm>
            <a:off x="2489474" y="5638800"/>
            <a:ext cx="1472926" cy="276999"/>
          </a:xfrm>
          <a:prstGeom prst="rect">
            <a:avLst/>
          </a:prstGeom>
          <a:noFill/>
        </p:spPr>
        <p:txBody>
          <a:bodyPr wrap="square" rtlCol="0">
            <a:spAutoFit/>
          </a:bodyPr>
          <a:lstStyle/>
          <a:p>
            <a:r>
              <a:rPr lang="fi-FI" sz="1200" b="1" dirty="0"/>
              <a:t>Klubin status</a:t>
            </a:r>
          </a:p>
        </p:txBody>
      </p:sp>
    </p:spTree>
    <p:extLst>
      <p:ext uri="{BB962C8B-B14F-4D97-AF65-F5344CB8AC3E}">
        <p14:creationId xmlns:p14="http://schemas.microsoft.com/office/powerpoint/2010/main" val="4145887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 name="Rectangle 6"/>
          <p:cNvSpPr/>
          <p:nvPr/>
        </p:nvSpPr>
        <p:spPr>
          <a:xfrm>
            <a:off x="5333998" y="1315370"/>
            <a:ext cx="1450259" cy="5244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Text Placeholder 4">
            <a:extLst>
              <a:ext uri="{FF2B5EF4-FFF2-40B4-BE49-F238E27FC236}">
                <a16:creationId xmlns:a16="http://schemas.microsoft.com/office/drawing/2014/main" id="{7032D669-EAC9-0841-B5A6-482C5AF9E652}"/>
              </a:ext>
            </a:extLst>
          </p:cNvPr>
          <p:cNvSpPr txBox="1">
            <a:spLocks/>
          </p:cNvSpPr>
          <p:nvPr/>
        </p:nvSpPr>
        <p:spPr>
          <a:xfrm>
            <a:off x="609600" y="397260"/>
            <a:ext cx="10972800" cy="722006"/>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fi-FI" sz="3600" dirty="0">
                <a:solidFill>
                  <a:schemeClr val="bg1"/>
                </a:solidFill>
                <a:latin typeface="Calibri" panose="020F0502020204030204" pitchFamily="34" charset="0"/>
                <a:cs typeface="Calibri" panose="020F0502020204030204" pitchFamily="34" charset="0"/>
              </a:rPr>
              <a:t>Perehdymme näihin yhdessä tänään</a:t>
            </a:r>
          </a:p>
          <a:p>
            <a:pPr marL="0" indent="0" algn="ctr">
              <a:buNone/>
            </a:pPr>
            <a:endParaRPr lang="en-US" sz="3600" kern="0" dirty="0">
              <a:solidFill>
                <a:schemeClr val="bg1"/>
              </a:solidFill>
              <a:latin typeface="HelveticaNeueLT Std Lt" panose="020B0403020202020204" pitchFamily="34" charset="0"/>
            </a:endParaRPr>
          </a:p>
        </p:txBody>
      </p:sp>
      <p:sp>
        <p:nvSpPr>
          <p:cNvPr id="2" name="Rectangle 1"/>
          <p:cNvSpPr/>
          <p:nvPr/>
        </p:nvSpPr>
        <p:spPr>
          <a:xfrm>
            <a:off x="1066800" y="2227411"/>
            <a:ext cx="10058400" cy="3477875"/>
          </a:xfrm>
          <a:prstGeom prst="rect">
            <a:avLst/>
          </a:prstGeom>
        </p:spPr>
        <p:txBody>
          <a:bodyPr wrap="square">
            <a:spAutoFit/>
          </a:bodyPr>
          <a:lstStyle/>
          <a:p>
            <a:pPr marL="342900" indent="-342900">
              <a:buSzPct val="125000"/>
              <a:buFont typeface="Arial" panose="020B0604020202020204" pitchFamily="34" charset="0"/>
              <a:buChar char="•"/>
            </a:pPr>
            <a:r>
              <a:rPr lang="fi-FI" sz="2000" dirty="0">
                <a:solidFill>
                  <a:schemeClr val="accent1"/>
                </a:solidFill>
                <a:latin typeface="Calibri" panose="020F0502020204030204" pitchFamily="34" charset="0"/>
                <a:cs typeface="Calibri" panose="020F0502020204030204" pitchFamily="34" charset="0"/>
              </a:rPr>
              <a:t>Tutustumme lohkon tai alueen puheenjohtajan rooliin</a:t>
            </a:r>
          </a:p>
          <a:p>
            <a:pPr>
              <a:buSzPct val="125000"/>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fi-FI" sz="2000" dirty="0">
                <a:solidFill>
                  <a:schemeClr val="accent1"/>
                </a:solidFill>
                <a:latin typeface="Calibri" panose="020F0502020204030204" pitchFamily="34" charset="0"/>
                <a:cs typeface="Calibri" panose="020F0502020204030204" pitchFamily="34" charset="0"/>
              </a:rPr>
              <a:t>Opimme valmistautumaan menestyksekkääseen kauteen roolissamme</a:t>
            </a:r>
          </a:p>
          <a:p>
            <a:pPr lvl="0">
              <a:buSzPct val="125000"/>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fi-FI" sz="2000" dirty="0">
                <a:solidFill>
                  <a:schemeClr val="accent1"/>
                </a:solidFill>
                <a:latin typeface="Calibri" panose="020F0502020204030204" pitchFamily="34" charset="0"/>
                <a:cs typeface="Calibri" panose="020F0502020204030204" pitchFamily="34" charset="0"/>
              </a:rPr>
              <a:t>Maksimoimme lohkon kokouksen arvon klubille – valmistaudumme, pidämme yhteyttä ja teemme jatkotoimet!</a:t>
            </a:r>
          </a:p>
          <a:p>
            <a:pPr>
              <a:buSzPct val="125000"/>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fi-FI" sz="2000" dirty="0">
                <a:solidFill>
                  <a:schemeClr val="accent1"/>
                </a:solidFill>
                <a:latin typeface="Calibri" panose="020F0502020204030204" pitchFamily="34" charset="0"/>
                <a:cs typeface="Calibri" panose="020F0502020204030204" pitchFamily="34" charset="0"/>
              </a:rPr>
              <a:t>Lohkon ja alueen puheenjohtaja – Maailmanlaajuinen jäsenyysaloite</a:t>
            </a:r>
          </a:p>
          <a:p>
            <a:pPr marL="342900" indent="-342900">
              <a:buSzPct val="125000"/>
              <a:buFont typeface="Arial" panose="020B0604020202020204" pitchFamily="34" charset="0"/>
              <a:buChar char="•"/>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fi-FI" sz="2000" dirty="0">
                <a:solidFill>
                  <a:schemeClr val="accent1"/>
                </a:solidFill>
                <a:latin typeface="Calibri" panose="020F0502020204030204" pitchFamily="34" charset="0"/>
                <a:cs typeface="Calibri" panose="020F0502020204030204" pitchFamily="34" charset="0"/>
              </a:rPr>
              <a:t>Yhteyden ottaminen klubeihin</a:t>
            </a:r>
          </a:p>
          <a:p>
            <a:pPr marL="342900" indent="-342900">
              <a:buSzPct val="125000"/>
              <a:buFont typeface="Arial" panose="020B0604020202020204" pitchFamily="34" charset="0"/>
              <a:buChar char="•"/>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fi-FI" sz="2000" dirty="0">
                <a:solidFill>
                  <a:schemeClr val="accent1"/>
                </a:solidFill>
                <a:latin typeface="Calibri" panose="020F0502020204030204" pitchFamily="34" charset="0"/>
                <a:cs typeface="Calibri" panose="020F0502020204030204" pitchFamily="34" charset="0"/>
              </a:rPr>
              <a:t>Palkinnot</a:t>
            </a:r>
          </a:p>
        </p:txBody>
      </p:sp>
    </p:spTree>
    <p:extLst>
      <p:ext uri="{BB962C8B-B14F-4D97-AF65-F5344CB8AC3E}">
        <p14:creationId xmlns:p14="http://schemas.microsoft.com/office/powerpoint/2010/main" val="989352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0" y="850542"/>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3" name="Text Placeholder 1">
            <a:extLst>
              <a:ext uri="{FF2B5EF4-FFF2-40B4-BE49-F238E27FC236}">
                <a16:creationId xmlns:a16="http://schemas.microsoft.com/office/drawing/2014/main" id="{86B08A72-D8F2-2B4C-90A6-138848A9CEF3}"/>
              </a:ext>
            </a:extLst>
          </p:cNvPr>
          <p:cNvSpPr txBox="1">
            <a:spLocks/>
          </p:cNvSpPr>
          <p:nvPr/>
        </p:nvSpPr>
        <p:spPr>
          <a:xfrm>
            <a:off x="0" y="60683"/>
            <a:ext cx="7620000" cy="707335"/>
          </a:xfrm>
          <a:prstGeom prst="rect">
            <a:avLst/>
          </a:prstGeom>
        </p:spPr>
        <p:txBody>
          <a:bodyPr/>
          <a:lst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a:lstStyle>
          <a:p>
            <a:pPr marL="0" indent="0">
              <a:buNone/>
            </a:pPr>
            <a:r>
              <a:rPr lang="fi-FI" sz="4000" b="1" dirty="0">
                <a:solidFill>
                  <a:schemeClr val="bg1"/>
                </a:solidFill>
                <a:latin typeface="Calibri" panose="020F0502020204030204" pitchFamily="34" charset="0"/>
                <a:cs typeface="Calibri" panose="020F0502020204030204" pitchFamily="34" charset="0"/>
              </a:rPr>
              <a:t>Klubin saavutusraportti</a:t>
            </a:r>
          </a:p>
        </p:txBody>
      </p:sp>
      <p:sp>
        <p:nvSpPr>
          <p:cNvPr id="3" name="TextBox 2">
            <a:extLst>
              <a:ext uri="{FF2B5EF4-FFF2-40B4-BE49-F238E27FC236}">
                <a16:creationId xmlns:a16="http://schemas.microsoft.com/office/drawing/2014/main" id="{A64FB700-93D3-1192-E502-E8C7A9ADBCC6}"/>
              </a:ext>
            </a:extLst>
          </p:cNvPr>
          <p:cNvSpPr txBox="1"/>
          <p:nvPr/>
        </p:nvSpPr>
        <p:spPr>
          <a:xfrm>
            <a:off x="1295400" y="1219200"/>
            <a:ext cx="10363200" cy="4832092"/>
          </a:xfrm>
          <a:prstGeom prst="rect">
            <a:avLst/>
          </a:prstGeom>
          <a:noFill/>
        </p:spPr>
        <p:txBody>
          <a:bodyPr wrap="square" rtlCol="0">
            <a:spAutoFit/>
          </a:bodyPr>
          <a:lstStyle/>
          <a:p>
            <a:pPr marL="342900" indent="-342900">
              <a:buSzPct val="125000"/>
              <a:buFont typeface="Arial" panose="020B0604020202020204" pitchFamily="34" charset="0"/>
              <a:buChar char="•"/>
            </a:pPr>
            <a:r>
              <a:rPr lang="fi-FI" sz="2800" dirty="0">
                <a:solidFill>
                  <a:schemeClr val="accent1"/>
                </a:solidFill>
                <a:latin typeface="Calibri" panose="020F0502020204030204" pitchFamily="34" charset="0"/>
                <a:cs typeface="Calibri" panose="020F0502020204030204" pitchFamily="34" charset="0"/>
              </a:rPr>
              <a:t>klubin jäsenmäärä, mukaan lukien kuluvan lionvuoden aikana lisätyt ja poistetut jäsenet</a:t>
            </a:r>
          </a:p>
          <a:p>
            <a:pPr marL="342900" indent="-342900">
              <a:buSzPct val="125000"/>
              <a:buFont typeface="Arial" panose="020B0604020202020204" pitchFamily="34" charset="0"/>
              <a:buChar char="•"/>
            </a:pPr>
            <a:r>
              <a:rPr lang="fi-FI" sz="2800" dirty="0">
                <a:solidFill>
                  <a:schemeClr val="accent1"/>
                </a:solidFill>
                <a:latin typeface="Calibri" panose="020F0502020204030204" pitchFamily="34" charset="0"/>
                <a:cs typeface="Calibri" panose="020F0502020204030204" pitchFamily="34" charset="0"/>
              </a:rPr>
              <a:t>klubin tila</a:t>
            </a:r>
          </a:p>
          <a:p>
            <a:pPr marL="342900" indent="-342900">
              <a:buSzPct val="125000"/>
              <a:buFont typeface="Arial" panose="020B0604020202020204" pitchFamily="34" charset="0"/>
              <a:buChar char="•"/>
            </a:pPr>
            <a:r>
              <a:rPr lang="fi-FI" sz="2800" dirty="0">
                <a:solidFill>
                  <a:schemeClr val="accent1"/>
                </a:solidFill>
                <a:latin typeface="Calibri" panose="020F0502020204030204" pitchFamily="34" charset="0"/>
                <a:cs typeface="Calibri" panose="020F0502020204030204" pitchFamily="34" charset="0"/>
              </a:rPr>
              <a:t>klubivirkailijat</a:t>
            </a:r>
          </a:p>
          <a:p>
            <a:pPr marL="342900" indent="-342900">
              <a:buSzPct val="125000"/>
              <a:buFont typeface="Arial" panose="020B0604020202020204" pitchFamily="34" charset="0"/>
              <a:buChar char="•"/>
            </a:pPr>
            <a:r>
              <a:rPr lang="fi-FI" sz="2800" dirty="0">
                <a:solidFill>
                  <a:schemeClr val="accent1"/>
                </a:solidFill>
                <a:latin typeface="Calibri" panose="020F0502020204030204" pitchFamily="34" charset="0"/>
                <a:cs typeface="Calibri" panose="020F0502020204030204" pitchFamily="34" charset="0"/>
              </a:rPr>
              <a:t>kummeina toimivat lionit</a:t>
            </a:r>
          </a:p>
          <a:p>
            <a:pPr marL="342900" indent="-342900">
              <a:buSzPct val="125000"/>
              <a:buFont typeface="Arial" panose="020B0604020202020204" pitchFamily="34" charset="0"/>
              <a:buChar char="•"/>
            </a:pPr>
            <a:r>
              <a:rPr lang="fi-FI" sz="2800" dirty="0">
                <a:solidFill>
                  <a:schemeClr val="accent1"/>
                </a:solidFill>
                <a:latin typeface="Calibri" panose="020F0502020204030204" pitchFamily="34" charset="0"/>
                <a:cs typeface="Calibri" panose="020F0502020204030204" pitchFamily="34" charset="0"/>
              </a:rPr>
              <a:t>klubissa eniten tunnustusta saaneet lionit (key-palkinnot, ainais- jäsenet, palveluvuosien chevronit, klubin erinomaisuuspalkinto jne.)</a:t>
            </a:r>
          </a:p>
          <a:p>
            <a:pPr marL="342900" indent="-342900">
              <a:buSzPct val="125000"/>
              <a:buFont typeface="Arial" panose="020B0604020202020204" pitchFamily="34" charset="0"/>
              <a:buChar char="•"/>
            </a:pPr>
            <a:r>
              <a:rPr lang="fi-FI" sz="2800" dirty="0">
                <a:solidFill>
                  <a:schemeClr val="accent1"/>
                </a:solidFill>
                <a:latin typeface="Calibri" panose="020F0502020204030204" pitchFamily="34" charset="0"/>
                <a:cs typeface="Calibri" panose="020F0502020204030204" pitchFamily="34" charset="0"/>
              </a:rPr>
              <a:t>LCIF-lahjoitusten tasot, mukaan lukien MJF-jäsenyydet ja progressiiviset MJF-jäsenyydet</a:t>
            </a:r>
          </a:p>
          <a:p>
            <a:pPr marL="342900" indent="-342900">
              <a:buSzPct val="125000"/>
              <a:buFont typeface="Arial" panose="020B0604020202020204" pitchFamily="34" charset="0"/>
              <a:buChar char="•"/>
            </a:pPr>
            <a:r>
              <a:rPr lang="fi-FI" sz="2800" dirty="0">
                <a:solidFill>
                  <a:schemeClr val="accent1"/>
                </a:solidFill>
                <a:latin typeface="Calibri" panose="020F0502020204030204" pitchFamily="34" charset="0"/>
                <a:cs typeface="Calibri" panose="020F0502020204030204" pitchFamily="34" charset="0"/>
              </a:rPr>
              <a:t>klubitunnustus</a:t>
            </a:r>
          </a:p>
          <a:p>
            <a:pPr marL="342900" indent="-342900">
              <a:buSzPct val="125000"/>
              <a:buFont typeface="Arial" panose="020B0604020202020204" pitchFamily="34" charset="0"/>
              <a:buChar char="•"/>
            </a:pPr>
            <a:r>
              <a:rPr lang="fi-FI" sz="2800" dirty="0">
                <a:solidFill>
                  <a:schemeClr val="accent1"/>
                </a:solidFill>
                <a:latin typeface="Calibri" panose="020F0502020204030204" pitchFamily="34" charset="0"/>
                <a:cs typeface="Calibri" panose="020F0502020204030204" pitchFamily="34" charset="0"/>
              </a:rPr>
              <a:t>äskettäiset palveluaktiviteetit.</a:t>
            </a:r>
          </a:p>
        </p:txBody>
      </p:sp>
    </p:spTree>
    <p:extLst>
      <p:ext uri="{BB962C8B-B14F-4D97-AF65-F5344CB8AC3E}">
        <p14:creationId xmlns:p14="http://schemas.microsoft.com/office/powerpoint/2010/main" val="1367989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2" name="Rectangle 1"/>
          <p:cNvSpPr/>
          <p:nvPr/>
        </p:nvSpPr>
        <p:spPr>
          <a:xfrm>
            <a:off x="5029200" y="2743200"/>
            <a:ext cx="5486400" cy="3039422"/>
          </a:xfrm>
          <a:prstGeom prst="rect">
            <a:avLst/>
          </a:prstGeom>
        </p:spPr>
        <p:txBody>
          <a:bodyPr wrap="square">
            <a:spAutoFit/>
          </a:bodyPr>
          <a:lstStyle/>
          <a:p>
            <a:pPr>
              <a:lnSpc>
                <a:spcPct val="114000"/>
              </a:lnSpc>
            </a:pPr>
            <a:r>
              <a:rPr lang="fi-FI" sz="2400" dirty="0">
                <a:solidFill>
                  <a:schemeClr val="accent6">
                    <a:lumMod val="75000"/>
                    <a:lumOff val="25000"/>
                  </a:schemeClr>
                </a:solidFill>
                <a:latin typeface="Calibri" panose="020F0502020204030204" pitchFamily="34" charset="0"/>
                <a:cs typeface="Calibri" panose="020F0502020204030204" pitchFamily="34" charset="0"/>
              </a:rPr>
              <a:t>Uudet virkailijat, johtajat ja toimikuntien puheenjohtajavirat.</a:t>
            </a:r>
          </a:p>
          <a:p>
            <a:pPr>
              <a:lnSpc>
                <a:spcPct val="114000"/>
              </a:lnSpc>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lnSpc>
                <a:spcPct val="114000"/>
              </a:lnSpc>
            </a:pPr>
            <a:r>
              <a:rPr lang="fi-FI" sz="2400" dirty="0">
                <a:solidFill>
                  <a:schemeClr val="accent6">
                    <a:lumMod val="75000"/>
                    <a:lumOff val="25000"/>
                  </a:schemeClr>
                </a:solidFill>
                <a:latin typeface="Calibri" panose="020F0502020204030204" pitchFamily="34" charset="0"/>
                <a:cs typeface="Calibri" panose="020F0502020204030204" pitchFamily="34" charset="0"/>
              </a:rPr>
              <a:t>Uudelleen järjestetyt ja päivitetyt pysyvät toimikunnat.</a:t>
            </a:r>
          </a:p>
          <a:p>
            <a:pPr>
              <a:lnSpc>
                <a:spcPct val="114000"/>
              </a:lnSpc>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lnSpc>
                <a:spcPct val="114000"/>
              </a:lnSpc>
            </a:pPr>
            <a:r>
              <a:rPr lang="fi-FI" sz="2400" dirty="0">
                <a:solidFill>
                  <a:schemeClr val="accent6">
                    <a:lumMod val="75000"/>
                    <a:lumOff val="25000"/>
                  </a:schemeClr>
                </a:solidFill>
                <a:latin typeface="Calibri" panose="020F0502020204030204" pitchFamily="34" charset="0"/>
                <a:cs typeface="Calibri" panose="020F0502020204030204" pitchFamily="34" charset="0"/>
              </a:rPr>
              <a:t>Uusi standardi klubien rakenteelle.</a:t>
            </a:r>
          </a:p>
        </p:txBody>
      </p:sp>
      <p:sp>
        <p:nvSpPr>
          <p:cNvPr id="8" name="Title 1"/>
          <p:cNvSpPr txBox="1">
            <a:spLocks/>
          </p:cNvSpPr>
          <p:nvPr/>
        </p:nvSpPr>
        <p:spPr>
          <a:xfrm>
            <a:off x="4876800" y="884390"/>
            <a:ext cx="6172199" cy="1051135"/>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i-FI" sz="3200" dirty="0">
                <a:solidFill>
                  <a:srgbClr val="082E87"/>
                </a:solidFill>
                <a:latin typeface="Calibri" panose="020F0502020204030204" pitchFamily="34" charset="0"/>
                <a:ea typeface="Arial" charset="0"/>
                <a:cs typeface="Calibri" panose="020F0502020204030204" pitchFamily="34" charset="0"/>
              </a:rPr>
              <a:t>Perehdy rauhassa kunkin klubivirkailijan toimenkuvaan. </a:t>
            </a:r>
          </a:p>
          <a:p>
            <a:pPr algn="l"/>
            <a:endParaRPr lang="en-US" sz="3600" kern="0" dirty="0">
              <a:solidFill>
                <a:srgbClr val="082E87"/>
              </a:solidFill>
              <a:latin typeface="Helvetica Neue"/>
              <a:ea typeface="Arial" charset="0"/>
              <a:cs typeface="Arial" charset="0"/>
            </a:endParaRPr>
          </a:p>
        </p:txBody>
      </p:sp>
      <p:sp>
        <p:nvSpPr>
          <p:cNvPr id="9" name="Rectangle 8"/>
          <p:cNvSpPr/>
          <p:nvPr/>
        </p:nvSpPr>
        <p:spPr>
          <a:xfrm>
            <a:off x="5094953" y="218656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3" name="Group 2">
            <a:extLst>
              <a:ext uri="{FF2B5EF4-FFF2-40B4-BE49-F238E27FC236}">
                <a16:creationId xmlns:a16="http://schemas.microsoft.com/office/drawing/2014/main" id="{E62F97B0-95AA-2AC5-E6D2-7A730364E7D9}"/>
              </a:ext>
            </a:extLst>
          </p:cNvPr>
          <p:cNvGrpSpPr/>
          <p:nvPr/>
        </p:nvGrpSpPr>
        <p:grpSpPr>
          <a:xfrm>
            <a:off x="1814974" y="683147"/>
            <a:ext cx="2457450" cy="5524500"/>
            <a:chOff x="5473765" y="685800"/>
            <a:chExt cx="2457450" cy="5524500"/>
          </a:xfrm>
        </p:grpSpPr>
        <p:pic>
          <p:nvPicPr>
            <p:cNvPr id="4" name="Picture 3">
              <a:extLst>
                <a:ext uri="{FF2B5EF4-FFF2-40B4-BE49-F238E27FC236}">
                  <a16:creationId xmlns:a16="http://schemas.microsoft.com/office/drawing/2014/main" id="{47B2BA65-C9B0-EC38-E744-403B120D1C41}"/>
                </a:ext>
              </a:extLst>
            </p:cNvPr>
            <p:cNvPicPr>
              <a:picLocks noChangeAspect="1"/>
            </p:cNvPicPr>
            <p:nvPr/>
          </p:nvPicPr>
          <p:blipFill>
            <a:blip r:embed="rId3"/>
            <a:stretch>
              <a:fillRect/>
            </a:stretch>
          </p:blipFill>
          <p:spPr>
            <a:xfrm>
              <a:off x="5473765" y="685800"/>
              <a:ext cx="2457450" cy="5114925"/>
            </a:xfrm>
            <a:prstGeom prst="rect">
              <a:avLst/>
            </a:prstGeom>
          </p:spPr>
        </p:pic>
        <p:pic>
          <p:nvPicPr>
            <p:cNvPr id="5" name="Picture 4">
              <a:extLst>
                <a:ext uri="{FF2B5EF4-FFF2-40B4-BE49-F238E27FC236}">
                  <a16:creationId xmlns:a16="http://schemas.microsoft.com/office/drawing/2014/main" id="{AA9DE576-C55F-DE01-A6FC-82000FC22C00}"/>
                </a:ext>
              </a:extLst>
            </p:cNvPr>
            <p:cNvPicPr>
              <a:picLocks noChangeAspect="1"/>
            </p:cNvPicPr>
            <p:nvPr/>
          </p:nvPicPr>
          <p:blipFill>
            <a:blip r:embed="rId4"/>
            <a:stretch>
              <a:fillRect/>
            </a:stretch>
          </p:blipFill>
          <p:spPr>
            <a:xfrm>
              <a:off x="5473765" y="5800725"/>
              <a:ext cx="2457450" cy="409575"/>
            </a:xfrm>
            <a:prstGeom prst="rect">
              <a:avLst/>
            </a:prstGeom>
          </p:spPr>
        </p:pic>
      </p:grpSp>
    </p:spTree>
    <p:extLst>
      <p:ext uri="{BB962C8B-B14F-4D97-AF65-F5344CB8AC3E}">
        <p14:creationId xmlns:p14="http://schemas.microsoft.com/office/powerpoint/2010/main" val="1134649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3" name="Rectangle 2"/>
          <p:cNvSpPr/>
          <p:nvPr/>
        </p:nvSpPr>
        <p:spPr>
          <a:xfrm>
            <a:off x="635000" y="6029917"/>
            <a:ext cx="10972800" cy="589072"/>
          </a:xfrm>
          <a:prstGeom prst="rect">
            <a:avLst/>
          </a:prstGeom>
        </p:spPr>
        <p:txBody>
          <a:bodyPr wrap="square">
            <a:spAutoFit/>
          </a:bodyPr>
          <a:lstStyle/>
          <a:p>
            <a:pPr lvl="0" algn="ctr" eaLnBrk="0" hangingPunct="0">
              <a:lnSpc>
                <a:spcPct val="150000"/>
              </a:lnSpc>
              <a:spcBef>
                <a:spcPts val="0"/>
              </a:spcBef>
              <a:tabLst>
                <a:tab pos="461963" algn="l"/>
                <a:tab pos="914400" algn="l"/>
                <a:tab pos="1376363" algn="l"/>
                <a:tab pos="1828800" algn="l"/>
              </a:tabLst>
              <a:defRPr/>
            </a:pPr>
            <a:r>
              <a:rPr lang="fi-FI" sz="2400" dirty="0">
                <a:solidFill>
                  <a:schemeClr val="bg2"/>
                </a:solidFill>
                <a:latin typeface="Calibri" panose="020F0502020204030204" pitchFamily="34" charset="0"/>
                <a:ea typeface="Arial" charset="0"/>
                <a:cs typeface="Calibri" panose="020F0502020204030204" pitchFamily="34" charset="0"/>
              </a:rPr>
              <a:t>Tämä palkinto voidaan saavuttaa joka vuosi – se onkin hyvä tavoite kaikille klubeille!</a:t>
            </a:r>
          </a:p>
        </p:txBody>
      </p:sp>
      <p:pic>
        <p:nvPicPr>
          <p:cNvPr id="6" name="Picture 5">
            <a:extLst>
              <a:ext uri="{FF2B5EF4-FFF2-40B4-BE49-F238E27FC236}">
                <a16:creationId xmlns:a16="http://schemas.microsoft.com/office/drawing/2014/main" id="{5FEE7598-F96D-483D-A73D-73560F2C63AC}"/>
              </a:ext>
            </a:extLst>
          </p:cNvPr>
          <p:cNvPicPr>
            <a:picLocks noChangeAspect="1"/>
          </p:cNvPicPr>
          <p:nvPr/>
        </p:nvPicPr>
        <p:blipFill>
          <a:blip r:embed="rId3"/>
          <a:stretch>
            <a:fillRect/>
          </a:stretch>
        </p:blipFill>
        <p:spPr>
          <a:xfrm>
            <a:off x="1066800" y="1591539"/>
            <a:ext cx="3046496" cy="3674921"/>
          </a:xfrm>
          <a:prstGeom prst="rect">
            <a:avLst/>
          </a:prstGeom>
        </p:spPr>
      </p:pic>
      <p:sp>
        <p:nvSpPr>
          <p:cNvPr id="8" name="TextBox 7">
            <a:extLst>
              <a:ext uri="{FF2B5EF4-FFF2-40B4-BE49-F238E27FC236}">
                <a16:creationId xmlns:a16="http://schemas.microsoft.com/office/drawing/2014/main" id="{6E6F740B-8706-4FA3-BDE0-87304CABDD23}"/>
              </a:ext>
            </a:extLst>
          </p:cNvPr>
          <p:cNvSpPr txBox="1"/>
          <p:nvPr/>
        </p:nvSpPr>
        <p:spPr>
          <a:xfrm>
            <a:off x="228600" y="174633"/>
            <a:ext cx="5058217" cy="584775"/>
          </a:xfrm>
          <a:prstGeom prst="rect">
            <a:avLst/>
          </a:prstGeom>
          <a:noFill/>
        </p:spPr>
        <p:txBody>
          <a:bodyPr wrap="square" rtlCol="0">
            <a:spAutoFit/>
          </a:bodyPr>
          <a:lstStyle/>
          <a:p>
            <a:r>
              <a:rPr lang="fi-FI" sz="3200" b="1" dirty="0">
                <a:solidFill>
                  <a:schemeClr val="bg1"/>
                </a:solidFill>
                <a:latin typeface="Calibri" panose="020F0502020204030204" pitchFamily="34" charset="0"/>
                <a:cs typeface="Calibri" panose="020F0502020204030204" pitchFamily="34" charset="0"/>
              </a:rPr>
              <a:t>Klubin erinomaisuuspalkinto</a:t>
            </a:r>
          </a:p>
        </p:txBody>
      </p:sp>
      <p:sp>
        <p:nvSpPr>
          <p:cNvPr id="9" name="Title 1">
            <a:extLst>
              <a:ext uri="{FF2B5EF4-FFF2-40B4-BE49-F238E27FC236}">
                <a16:creationId xmlns:a16="http://schemas.microsoft.com/office/drawing/2014/main" id="{094C5142-4A3D-4187-B845-E3DF2E0DB0D9}"/>
              </a:ext>
            </a:extLst>
          </p:cNvPr>
          <p:cNvSpPr txBox="1">
            <a:spLocks/>
          </p:cNvSpPr>
          <p:nvPr/>
        </p:nvSpPr>
        <p:spPr>
          <a:xfrm>
            <a:off x="5873750" y="593726"/>
            <a:ext cx="4535488" cy="731754"/>
          </a:xfrm>
          <a:prstGeom prst="rect">
            <a:avLst/>
          </a:prstGeom>
        </p:spPr>
        <p:txBody>
          <a:bodyPr>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600" b="0" i="1" dirty="0">
                <a:solidFill>
                  <a:schemeClr val="bg1"/>
                </a:solidFill>
                <a:latin typeface="Calibri" panose="020F0502020204030204" pitchFamily="34" charset="0"/>
                <a:cs typeface="Calibri" panose="020F0502020204030204" pitchFamily="34" charset="0"/>
              </a:rPr>
              <a:t>Kartta onnistumiseen</a:t>
            </a:r>
          </a:p>
        </p:txBody>
      </p:sp>
      <p:sp>
        <p:nvSpPr>
          <p:cNvPr id="10" name="TextBox 9">
            <a:extLst>
              <a:ext uri="{FF2B5EF4-FFF2-40B4-BE49-F238E27FC236}">
                <a16:creationId xmlns:a16="http://schemas.microsoft.com/office/drawing/2014/main" id="{FBD551C9-B215-4708-95E8-A05E05D6F51C}"/>
              </a:ext>
            </a:extLst>
          </p:cNvPr>
          <p:cNvSpPr txBox="1"/>
          <p:nvPr/>
        </p:nvSpPr>
        <p:spPr>
          <a:xfrm>
            <a:off x="5873750" y="1969538"/>
            <a:ext cx="5069698" cy="3416320"/>
          </a:xfrm>
          <a:prstGeom prst="rect">
            <a:avLst/>
          </a:prstGeom>
          <a:noFill/>
        </p:spPr>
        <p:txBody>
          <a:bodyPr wrap="square" rtlCol="0">
            <a:spAutoFit/>
          </a:bodyPr>
          <a:lstStyle>
            <a:defPPr>
              <a:defRPr lang="en-US"/>
            </a:defPPr>
            <a:lvl1pPr lvl="0">
              <a:defRPr sz="1500" b="1">
                <a:solidFill>
                  <a:srgbClr val="004E95"/>
                </a:solidFill>
                <a:latin typeface="Arial" panose="020B0604020202020204" pitchFamily="34" charset="0"/>
                <a:cs typeface="Arial" panose="020B0604020202020204" pitchFamily="34" charset="0"/>
              </a:defRPr>
            </a:lvl1pPr>
          </a:lstStyle>
          <a:p>
            <a:r>
              <a:rPr lang="fi-FI" sz="2200" b="0" dirty="0">
                <a:solidFill>
                  <a:schemeClr val="bg1"/>
                </a:solidFill>
                <a:latin typeface="Calibri" panose="020F0502020204030204" pitchFamily="34" charset="0"/>
                <a:cs typeface="Calibri" panose="020F0502020204030204" pitchFamily="34" charset="0"/>
              </a:rPr>
              <a:t>Kriteerit koskevat näitä kehittämisalueita:</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i-FI" sz="2200" b="0" dirty="0">
                <a:solidFill>
                  <a:schemeClr val="bg1"/>
                </a:solidFill>
                <a:latin typeface="Calibri" panose="020F0502020204030204" pitchFamily="34" charset="0"/>
                <a:cs typeface="Calibri" panose="020F0502020204030204" pitchFamily="34" charset="0"/>
              </a:rPr>
              <a:t>jäsenyys</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i-FI" sz="2200" b="0" dirty="0">
                <a:solidFill>
                  <a:schemeClr val="bg1"/>
                </a:solidFill>
                <a:latin typeface="Calibri" panose="020F0502020204030204" pitchFamily="34" charset="0"/>
                <a:cs typeface="Calibri" panose="020F0502020204030204" pitchFamily="34" charset="0"/>
              </a:rPr>
              <a:t>palvelu</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i-FI" sz="2200" b="0" dirty="0">
                <a:solidFill>
                  <a:schemeClr val="bg1"/>
                </a:solidFill>
                <a:latin typeface="Calibri" panose="020F0502020204030204" pitchFamily="34" charset="0"/>
                <a:cs typeface="Calibri" panose="020F0502020204030204" pitchFamily="34" charset="0"/>
              </a:rPr>
              <a:t>johtaminen ja erinomaisuus hallinnossa</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i-FI" sz="2200" b="0" dirty="0">
                <a:solidFill>
                  <a:schemeClr val="bg1"/>
                </a:solidFill>
                <a:latin typeface="Calibri" panose="020F0502020204030204" pitchFamily="34" charset="0"/>
                <a:cs typeface="Calibri" panose="020F0502020204030204" pitchFamily="34" charset="0"/>
              </a:rPr>
              <a:t>markkinointi.</a:t>
            </a:r>
          </a:p>
          <a:p>
            <a:endParaRPr lang="en-US" sz="18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58373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4905115" y="3272968"/>
            <a:ext cx="5943598" cy="2753126"/>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fi-FI" sz="2200" dirty="0">
                <a:solidFill>
                  <a:schemeClr val="accent6">
                    <a:lumMod val="75000"/>
                    <a:lumOff val="25000"/>
                  </a:schemeClr>
                </a:solidFill>
                <a:latin typeface="Calibri" panose="020F0502020204030204" pitchFamily="34" charset="0"/>
                <a:ea typeface="Arial" charset="0"/>
                <a:cs typeface="Calibri" panose="020F0502020204030204" pitchFamily="34" charset="0"/>
              </a:rPr>
              <a:t>Liity klubien someryhmiin.</a:t>
            </a:r>
          </a:p>
          <a:p>
            <a:pPr algn="l">
              <a:lnSpc>
                <a:spcPct val="120000"/>
              </a:lnSpc>
            </a:pPr>
            <a:endParaRPr lang="en-US" sz="22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fi-FI" sz="2200" dirty="0">
                <a:solidFill>
                  <a:schemeClr val="accent6">
                    <a:lumMod val="75000"/>
                    <a:lumOff val="25000"/>
                  </a:schemeClr>
                </a:solidFill>
                <a:latin typeface="Calibri" panose="020F0502020204030204" pitchFamily="34" charset="0"/>
                <a:ea typeface="Arial" charset="0"/>
                <a:cs typeface="Calibri" panose="020F0502020204030204" pitchFamily="34" charset="0"/>
              </a:rPr>
              <a:t>Seuraa klubien aktiviteetteja e-klubitalossa ja Salesforcessa.</a:t>
            </a:r>
          </a:p>
          <a:p>
            <a:pPr algn="l">
              <a:lnSpc>
                <a:spcPct val="120000"/>
              </a:lnSpc>
            </a:pPr>
            <a:endParaRPr lang="en-US" sz="22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fi-FI" sz="2200" dirty="0">
                <a:solidFill>
                  <a:schemeClr val="accent6">
                    <a:lumMod val="75000"/>
                    <a:lumOff val="25000"/>
                  </a:schemeClr>
                </a:solidFill>
                <a:latin typeface="Calibri" panose="020F0502020204030204" pitchFamily="34" charset="0"/>
                <a:ea typeface="Arial" charset="0"/>
                <a:cs typeface="Calibri" panose="020F0502020204030204" pitchFamily="34" charset="0"/>
              </a:rPr>
              <a:t>Tutustu raportointijärjestelmässä oleviin raportteihin.</a:t>
            </a:r>
          </a:p>
          <a:p>
            <a:pPr marL="457200" indent="-457200" algn="l">
              <a:lnSpc>
                <a:spcPct val="120000"/>
              </a:lnSpc>
              <a:buAutoNum type="arabicPeriod"/>
            </a:pPr>
            <a:endParaRPr lang="en-US" sz="2200" kern="0" dirty="0">
              <a:solidFill>
                <a:srgbClr val="56565A"/>
              </a:solidFill>
              <a:latin typeface="Calibri" panose="020F0502020204030204" pitchFamily="34" charset="0"/>
              <a:ea typeface="Arial" charset="0"/>
              <a:cs typeface="Calibri" panose="020F0502020204030204" pitchFamily="34" charset="0"/>
            </a:endParaRPr>
          </a:p>
          <a:p>
            <a:pPr marL="457200" indent="-457200" algn="l">
              <a:lnSpc>
                <a:spcPct val="120000"/>
              </a:lnSpc>
              <a:buAutoNum type="arabicPeriod"/>
            </a:pPr>
            <a:endParaRPr lang="en-US" sz="2200" kern="0" dirty="0">
              <a:solidFill>
                <a:srgbClr val="56565A"/>
              </a:solidFill>
              <a:latin typeface="HelveticaNeueLT Std Lt" panose="020B0403020202020204" pitchFamily="34" charset="0"/>
              <a:ea typeface="Arial" charset="0"/>
              <a:cs typeface="Arial" charset="0"/>
            </a:endParaRPr>
          </a:p>
          <a:p>
            <a:pPr marL="457200" indent="-457200" algn="l">
              <a:lnSpc>
                <a:spcPct val="120000"/>
              </a:lnSpc>
              <a:buFont typeface="+mj-lt"/>
              <a:buAutoNum type="arabicPeriod"/>
            </a:pPr>
            <a:endParaRPr lang="en-US" sz="22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105398" y="914400"/>
            <a:ext cx="5543032" cy="236220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200" kern="0" dirty="0">
              <a:solidFill>
                <a:srgbClr val="082E87"/>
              </a:solidFill>
              <a:latin typeface="Helvetica Neue"/>
              <a:ea typeface="Arial" charset="0"/>
              <a:cs typeface="Arial" charset="0"/>
            </a:endParaRPr>
          </a:p>
        </p:txBody>
      </p:sp>
      <p:sp>
        <p:nvSpPr>
          <p:cNvPr id="8" name="Rectangle 7"/>
          <p:cNvSpPr/>
          <p:nvPr/>
        </p:nvSpPr>
        <p:spPr>
          <a:xfrm>
            <a:off x="4905114" y="2743201"/>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Rectangle 8"/>
          <p:cNvSpPr/>
          <p:nvPr/>
        </p:nvSpPr>
        <p:spPr>
          <a:xfrm>
            <a:off x="4792690" y="1339436"/>
            <a:ext cx="6476998" cy="978729"/>
          </a:xfrm>
          <a:prstGeom prst="rect">
            <a:avLst/>
          </a:prstGeom>
        </p:spPr>
        <p:txBody>
          <a:bodyPr wrap="square">
            <a:spAutoFit/>
          </a:bodyPr>
          <a:lstStyle/>
          <a:p>
            <a:pPr>
              <a:lnSpc>
                <a:spcPct val="90000"/>
              </a:lnSpc>
            </a:pPr>
            <a:r>
              <a:rPr lang="fi-FI" sz="3200" dirty="0">
                <a:solidFill>
                  <a:srgbClr val="082E87"/>
                </a:solidFill>
                <a:latin typeface="Calibri" panose="020F0502020204030204" pitchFamily="34" charset="0"/>
                <a:ea typeface="Arial" charset="0"/>
                <a:cs typeface="Calibri" panose="020F0502020204030204" pitchFamily="34" charset="0"/>
              </a:rPr>
              <a:t>Pidä tiiviisti yhteyttä klubeihin digitaalisilla alustoilla</a:t>
            </a:r>
          </a:p>
        </p:txBody>
      </p:sp>
      <p:pic>
        <p:nvPicPr>
          <p:cNvPr id="13" name="Picture 12"/>
          <p:cNvPicPr>
            <a:picLocks noChangeAspect="1"/>
          </p:cNvPicPr>
          <p:nvPr/>
        </p:nvPicPr>
        <p:blipFill>
          <a:blip r:embed="rId3"/>
          <a:stretch>
            <a:fillRect/>
          </a:stretch>
        </p:blipFill>
        <p:spPr>
          <a:xfrm>
            <a:off x="387209" y="2391012"/>
            <a:ext cx="3191454" cy="849898"/>
          </a:xfrm>
          <a:prstGeom prst="rect">
            <a:avLst/>
          </a:prstGeom>
        </p:spPr>
      </p:pic>
    </p:spTree>
    <p:extLst>
      <p:ext uri="{BB962C8B-B14F-4D97-AF65-F5344CB8AC3E}">
        <p14:creationId xmlns:p14="http://schemas.microsoft.com/office/powerpoint/2010/main" val="4075494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1752600"/>
            <a:ext cx="8000999" cy="1905000"/>
          </a:xfrm>
        </p:spPr>
        <p:txBody>
          <a:bodyPr anchor="t"/>
          <a:lstStyle/>
          <a:p>
            <a:r>
              <a:rPr lang="fi-FI" sz="3600" dirty="0">
                <a:latin typeface="Calibri" panose="020F0502020204030204" pitchFamily="34" charset="0"/>
                <a:cs typeface="Calibri" panose="020F0502020204030204" pitchFamily="34" charset="0"/>
              </a:rPr>
              <a:t>Onnistunut lohkon kokous:</a:t>
            </a:r>
          </a:p>
          <a:p>
            <a:r>
              <a:rPr lang="fi-FI" sz="3600" dirty="0">
                <a:latin typeface="Calibri" panose="020F0502020204030204" pitchFamily="34" charset="0"/>
                <a:cs typeface="Calibri" panose="020F0502020204030204" pitchFamily="34" charset="0"/>
              </a:rPr>
              <a:t>valmistaudu, pidä yhteyttä, </a:t>
            </a:r>
          </a:p>
          <a:p>
            <a:r>
              <a:rPr lang="fi-FI" sz="3600" dirty="0">
                <a:latin typeface="Calibri" panose="020F0502020204030204" pitchFamily="34" charset="0"/>
                <a:cs typeface="Calibri" panose="020F0502020204030204" pitchFamily="34" charset="0"/>
              </a:rPr>
              <a:t>tee jatkotoimet!</a:t>
            </a:r>
          </a:p>
        </p:txBody>
      </p:sp>
    </p:spTree>
    <p:extLst>
      <p:ext uri="{BB962C8B-B14F-4D97-AF65-F5344CB8AC3E}">
        <p14:creationId xmlns:p14="http://schemas.microsoft.com/office/powerpoint/2010/main" val="2374569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873063" y="593837"/>
            <a:ext cx="4536732" cy="13042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kern="0" dirty="0">
              <a:solidFill>
                <a:srgbClr val="56565A"/>
              </a:solidFill>
              <a:latin typeface="HelveticaNeueLT Std Lt" panose="020B0403020202020204" pitchFamily="34" charset="0"/>
              <a:ea typeface="Arial" charset="0"/>
              <a:cs typeface="Arial" charset="0"/>
            </a:endParaRPr>
          </a:p>
        </p:txBody>
      </p:sp>
      <p:sp>
        <p:nvSpPr>
          <p:cNvPr id="12" name="Rectangle 11"/>
          <p:cNvSpPr/>
          <p:nvPr/>
        </p:nvSpPr>
        <p:spPr>
          <a:xfrm>
            <a:off x="5147933" y="106496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3" name="Rectangle 2"/>
          <p:cNvSpPr/>
          <p:nvPr/>
        </p:nvSpPr>
        <p:spPr>
          <a:xfrm>
            <a:off x="4991100" y="1447800"/>
            <a:ext cx="6789920" cy="5407634"/>
          </a:xfrm>
          <a:prstGeom prst="rect">
            <a:avLst/>
          </a:prstGeom>
        </p:spPr>
        <p:txBody>
          <a:bodyPr wrap="square">
            <a:spAutoFit/>
          </a:bodyPr>
          <a:lstStyle/>
          <a:p>
            <a:pPr>
              <a:lnSpc>
                <a:spcPct val="90000"/>
              </a:lnSpc>
              <a:spcBef>
                <a:spcPts val="2400"/>
              </a:spcBef>
              <a:defRPr/>
            </a:pPr>
            <a:r>
              <a:rPr lang="fi-FI" sz="2000" dirty="0">
                <a:solidFill>
                  <a:schemeClr val="accent6">
                    <a:lumMod val="75000"/>
                    <a:lumOff val="25000"/>
                  </a:schemeClr>
                </a:solidFill>
                <a:latin typeface="Calibri" panose="020F0502020204030204" pitchFamily="34" charset="0"/>
                <a:cs typeface="Calibri" panose="020F0502020204030204" pitchFamily="34" charset="0"/>
              </a:rPr>
              <a:t>Tämä opas sekä sen sisältämien lomakkeiden kirjoitettavat PDF-versiot ovat saatavilla lohkon ja alueen puheenjohtajien verkkosivulla. Opas sisältää</a:t>
            </a:r>
          </a:p>
          <a:p>
            <a:pPr>
              <a:lnSpc>
                <a:spcPct val="90000"/>
              </a:lnSpc>
              <a:spcBef>
                <a:spcPts val="2400"/>
              </a:spcBef>
              <a:defRPr/>
            </a:pPr>
            <a:endParaRPr lang="en-US" altLang="ja-JP" sz="1000" dirty="0">
              <a:solidFill>
                <a:schemeClr val="accent6">
                  <a:lumMod val="75000"/>
                  <a:lumOff val="25000"/>
                </a:schemeClr>
              </a:solidFill>
              <a:latin typeface="Calibri Light" panose="020F0302020204030204" pitchFamily="34" charset="0"/>
              <a:cs typeface="Calibri Light" panose="020F0302020204030204" pitchFamily="34" charset="0"/>
            </a:endParaRPr>
          </a:p>
          <a:p>
            <a:pPr marL="342900" indent="-342900" algn="l">
              <a:lnSpc>
                <a:spcPct val="120000"/>
              </a:lnSpc>
              <a:buFont typeface="Arial" panose="020B0604020202020204" pitchFamily="34" charset="0"/>
              <a:buChar char="•"/>
            </a:pPr>
            <a:r>
              <a:rPr lang="fi-FI" sz="2000" dirty="0">
                <a:solidFill>
                  <a:schemeClr val="accent6"/>
                </a:solidFill>
                <a:latin typeface="Calibri" panose="020F0502020204030204" pitchFamily="34" charset="0"/>
                <a:ea typeface="Arial" charset="0"/>
                <a:cs typeface="Calibri" panose="020F0502020204030204" pitchFamily="34" charset="0"/>
              </a:rPr>
              <a:t>vinkkejä kokousten sopimiseen hyvissä ajoin</a:t>
            </a:r>
          </a:p>
          <a:p>
            <a:pPr algn="l">
              <a:lnSpc>
                <a:spcPct val="120000"/>
              </a:lnSpc>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fi-FI" sz="2000" dirty="0">
                <a:solidFill>
                  <a:schemeClr val="accent6"/>
                </a:solidFill>
                <a:latin typeface="Calibri" panose="020F0502020204030204" pitchFamily="34" charset="0"/>
                <a:ea typeface="Arial" charset="0"/>
                <a:cs typeface="Calibri" panose="020F0502020204030204" pitchFamily="34" charset="0"/>
              </a:rPr>
              <a:t>esityslistaesimerkkejä kuhunkin kokoukseen </a:t>
            </a:r>
          </a:p>
          <a:p>
            <a:pPr algn="l">
              <a:lnSpc>
                <a:spcPct val="120000"/>
              </a:lnSpc>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fi-FI" sz="2000" dirty="0">
                <a:solidFill>
                  <a:schemeClr val="accent6"/>
                </a:solidFill>
                <a:latin typeface="Calibri" panose="020F0502020204030204" pitchFamily="34" charset="0"/>
                <a:ea typeface="Arial" charset="0"/>
                <a:cs typeface="Calibri" panose="020F0502020204030204" pitchFamily="34" charset="0"/>
              </a:rPr>
              <a:t>sijaintiehdotuksia lohkon kokouksille</a:t>
            </a:r>
          </a:p>
          <a:p>
            <a:pPr algn="l">
              <a:lnSpc>
                <a:spcPct val="120000"/>
              </a:lnSpc>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fi-FI" sz="2000" dirty="0">
                <a:solidFill>
                  <a:schemeClr val="accent6"/>
                </a:solidFill>
                <a:latin typeface="Calibri" panose="020F0502020204030204" pitchFamily="34" charset="0"/>
                <a:ea typeface="Arial" charset="0"/>
                <a:cs typeface="Calibri" panose="020F0502020204030204" pitchFamily="34" charset="0"/>
              </a:rPr>
              <a:t>vinkkejä tuen pyytämiseen Maailmanlaajuisen toimintaryhmän piirikoordinaattoreilta.</a:t>
            </a:r>
          </a:p>
          <a:p>
            <a:pPr marL="342900" indent="-342900" algn="l">
              <a:lnSpc>
                <a:spcPct val="120000"/>
              </a:lnSpc>
              <a:buFont typeface="Arial" panose="020B0604020202020204" pitchFamily="34" charset="0"/>
              <a:buChar char="•"/>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fi-FI" sz="2000" b="1" i="1" dirty="0">
                <a:solidFill>
                  <a:schemeClr val="accent6"/>
                </a:solidFill>
                <a:latin typeface="Calibri" panose="020F0502020204030204" pitchFamily="34" charset="0"/>
                <a:cs typeface="Calibri" panose="020F0502020204030204" pitchFamily="34" charset="0"/>
              </a:rPr>
              <a:t>Muista: älä rönsyile, vaan keskity klubien tarpeisiin! </a:t>
            </a:r>
          </a:p>
          <a:p>
            <a:pPr marL="342900" indent="-342900" algn="l">
              <a:lnSpc>
                <a:spcPct val="120000"/>
              </a:lnSpc>
              <a:buFont typeface="Arial" panose="020B0604020202020204" pitchFamily="34" charset="0"/>
              <a:buChar char="•"/>
            </a:pPr>
            <a:endParaRPr lang="en-US" sz="2000" kern="0" dirty="0">
              <a:solidFill>
                <a:srgbClr val="FF0000"/>
              </a:solidFill>
              <a:latin typeface="Calibri Light" panose="020F0302020204030204" pitchFamily="34" charset="0"/>
              <a:ea typeface="Arial" charset="0"/>
              <a:cs typeface="Calibri Light" panose="020F0302020204030204" pitchFamily="34" charset="0"/>
            </a:endParaRPr>
          </a:p>
        </p:txBody>
      </p:sp>
      <p:sp>
        <p:nvSpPr>
          <p:cNvPr id="9" name="Title 1"/>
          <p:cNvSpPr txBox="1">
            <a:spLocks/>
          </p:cNvSpPr>
          <p:nvPr/>
        </p:nvSpPr>
        <p:spPr>
          <a:xfrm>
            <a:off x="4876800" y="46439"/>
            <a:ext cx="5791200" cy="958881"/>
          </a:xfrm>
          <a:prstGeom prst="rect">
            <a:avLst/>
          </a:prstGeom>
        </p:spPr>
        <p:txBody>
          <a:bodyPr anchor="b">
            <a:normAutofit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i-FI" sz="3200" dirty="0">
                <a:solidFill>
                  <a:srgbClr val="082E87"/>
                </a:solidFill>
                <a:latin typeface="Calibri" panose="020F0502020204030204" pitchFamily="34" charset="0"/>
                <a:ea typeface="Arial" charset="0"/>
                <a:cs typeface="Calibri" panose="020F0502020204030204" pitchFamily="34" charset="0"/>
              </a:rPr>
              <a:t>Lohkon kokousopas auttaa valmistautumaan kokouksiin</a:t>
            </a:r>
          </a:p>
        </p:txBody>
      </p:sp>
      <p:pic>
        <p:nvPicPr>
          <p:cNvPr id="4" name="Picture 3">
            <a:extLst>
              <a:ext uri="{FF2B5EF4-FFF2-40B4-BE49-F238E27FC236}">
                <a16:creationId xmlns:a16="http://schemas.microsoft.com/office/drawing/2014/main" id="{F4E6FE7A-1A60-CB1F-F2B7-0009F4D52196}"/>
              </a:ext>
            </a:extLst>
          </p:cNvPr>
          <p:cNvPicPr>
            <a:picLocks noChangeAspect="1"/>
          </p:cNvPicPr>
          <p:nvPr/>
        </p:nvPicPr>
        <p:blipFill>
          <a:blip r:embed="rId3"/>
          <a:stretch>
            <a:fillRect/>
          </a:stretch>
        </p:blipFill>
        <p:spPr>
          <a:xfrm>
            <a:off x="340668" y="1600200"/>
            <a:ext cx="3886200" cy="5052694"/>
          </a:xfrm>
          <a:prstGeom prst="rect">
            <a:avLst/>
          </a:prstGeom>
        </p:spPr>
      </p:pic>
    </p:spTree>
    <p:extLst>
      <p:ext uri="{BB962C8B-B14F-4D97-AF65-F5344CB8AC3E}">
        <p14:creationId xmlns:p14="http://schemas.microsoft.com/office/powerpoint/2010/main" val="710977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105400" y="2438400"/>
            <a:ext cx="6705600" cy="3489902"/>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fi-FI" sz="2400" dirty="0">
                <a:solidFill>
                  <a:schemeClr val="accent6">
                    <a:lumMod val="75000"/>
                    <a:lumOff val="25000"/>
                  </a:schemeClr>
                </a:solidFill>
                <a:latin typeface="Calibri" panose="020F0502020204030204" pitchFamily="34" charset="0"/>
                <a:ea typeface="Arial" charset="0"/>
                <a:cs typeface="Calibri" panose="020F0502020204030204" pitchFamily="34" charset="0"/>
              </a:rPr>
              <a:t>Kätevä työkalu klubeille, joilla on vaikeuksia tietyillä osa-alueilla.</a:t>
            </a:r>
          </a:p>
          <a:p>
            <a:pPr algn="l">
              <a:lnSpc>
                <a:spcPct val="120000"/>
              </a:lnSpc>
            </a:pPr>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fi-FI" sz="2400" dirty="0">
                <a:solidFill>
                  <a:schemeClr val="accent6">
                    <a:lumMod val="75000"/>
                    <a:lumOff val="25000"/>
                  </a:schemeClr>
                </a:solidFill>
                <a:latin typeface="Calibri" panose="020F0502020204030204" pitchFamily="34" charset="0"/>
                <a:ea typeface="Arial" charset="0"/>
                <a:cs typeface="Calibri" panose="020F0502020204030204" pitchFamily="34" charset="0"/>
              </a:rPr>
              <a:t>Voidaan käyttää klubivierailujen tai lohkon kokousten aikana.</a:t>
            </a:r>
          </a:p>
          <a:p>
            <a:pPr algn="l">
              <a:lnSpc>
                <a:spcPct val="120000"/>
              </a:lnSpc>
            </a:pPr>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fi-FI" sz="2400" dirty="0">
                <a:solidFill>
                  <a:schemeClr val="accent6">
                    <a:lumMod val="75000"/>
                    <a:lumOff val="25000"/>
                  </a:schemeClr>
                </a:solidFill>
                <a:latin typeface="Calibri" panose="020F0502020204030204" pitchFamily="34" charset="0"/>
                <a:ea typeface="Arial" charset="0"/>
                <a:cs typeface="Calibri" panose="020F0502020204030204" pitchFamily="34" charset="0"/>
              </a:rPr>
              <a:t>Kätevä työkalu keskusteltaessa klubin tukistrategioista piirin GAT-koordinaattoreiden kanssa.</a:t>
            </a:r>
          </a:p>
        </p:txBody>
      </p:sp>
      <p:sp>
        <p:nvSpPr>
          <p:cNvPr id="7" name="Title 1"/>
          <p:cNvSpPr txBox="1">
            <a:spLocks/>
          </p:cNvSpPr>
          <p:nvPr/>
        </p:nvSpPr>
        <p:spPr>
          <a:xfrm>
            <a:off x="5114925" y="272629"/>
            <a:ext cx="5543032" cy="1632371"/>
          </a:xfrm>
          <a:prstGeom prst="rect">
            <a:avLst/>
          </a:prstGeom>
        </p:spPr>
        <p:txBody>
          <a:bodyPr anchor="t">
            <a:normAutofit fontScale="925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i-FI" sz="3200" dirty="0">
                <a:solidFill>
                  <a:srgbClr val="082E87"/>
                </a:solidFill>
                <a:latin typeface="Calibri" panose="020F0502020204030204" pitchFamily="34" charset="0"/>
                <a:cs typeface="Calibri" panose="020F0502020204030204" pitchFamily="34" charset="0"/>
              </a:rPr>
              <a:t>Apua klubien valmistautumiseen – täytä haasteiden ja mahdollisuuksien lista </a:t>
            </a:r>
          </a:p>
        </p:txBody>
      </p:sp>
      <p:sp>
        <p:nvSpPr>
          <p:cNvPr id="8" name="Rectangle 7"/>
          <p:cNvSpPr/>
          <p:nvPr/>
        </p:nvSpPr>
        <p:spPr>
          <a:xfrm>
            <a:off x="5257800" y="1752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3" name="Picture 2">
            <a:extLst>
              <a:ext uri="{FF2B5EF4-FFF2-40B4-BE49-F238E27FC236}">
                <a16:creationId xmlns:a16="http://schemas.microsoft.com/office/drawing/2014/main" id="{3CE6B11E-8AA0-07C6-E466-2DCD852B214D}"/>
              </a:ext>
            </a:extLst>
          </p:cNvPr>
          <p:cNvPicPr>
            <a:picLocks noChangeAspect="1"/>
          </p:cNvPicPr>
          <p:nvPr/>
        </p:nvPicPr>
        <p:blipFill>
          <a:blip r:embed="rId3"/>
          <a:stretch>
            <a:fillRect/>
          </a:stretch>
        </p:blipFill>
        <p:spPr>
          <a:xfrm>
            <a:off x="457200" y="1066800"/>
            <a:ext cx="4149342" cy="5395061"/>
          </a:xfrm>
          <a:prstGeom prst="rect">
            <a:avLst/>
          </a:prstGeom>
          <a:ln w="25400">
            <a:solidFill>
              <a:schemeClr val="accent1"/>
            </a:solidFill>
          </a:ln>
        </p:spPr>
      </p:pic>
    </p:spTree>
    <p:extLst>
      <p:ext uri="{BB962C8B-B14F-4D97-AF65-F5344CB8AC3E}">
        <p14:creationId xmlns:p14="http://schemas.microsoft.com/office/powerpoint/2010/main" val="736475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74757" y="115054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1616797" y="334601"/>
            <a:ext cx="9131105"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600" dirty="0">
                <a:solidFill>
                  <a:schemeClr val="bg1"/>
                </a:solidFill>
                <a:latin typeface="Calibri" panose="020F0502020204030204" pitchFamily="34" charset="0"/>
                <a:cs typeface="Calibri" panose="020F0502020204030204" pitchFamily="34" charset="0"/>
              </a:rPr>
              <a:t>Piirikuvernöörin neuvoa-antava toimikunta</a:t>
            </a:r>
          </a:p>
        </p:txBody>
      </p:sp>
      <p:sp>
        <p:nvSpPr>
          <p:cNvPr id="31" name="TextBox 30"/>
          <p:cNvSpPr txBox="1"/>
          <p:nvPr/>
        </p:nvSpPr>
        <p:spPr>
          <a:xfrm>
            <a:off x="762000" y="1705443"/>
            <a:ext cx="10591800" cy="830997"/>
          </a:xfrm>
          <a:prstGeom prst="rect">
            <a:avLst/>
          </a:prstGeom>
          <a:noFill/>
        </p:spPr>
        <p:txBody>
          <a:bodyPr wrap="square" rtlCol="0">
            <a:spAutoFit/>
          </a:bodyPr>
          <a:lstStyle/>
          <a:p>
            <a:pPr algn="ctr"/>
            <a:r>
              <a:rPr lang="fi-FI" sz="2400" i="1" dirty="0">
                <a:solidFill>
                  <a:schemeClr val="bg2"/>
                </a:solidFill>
                <a:latin typeface="Calibri" panose="020F0502020204030204" pitchFamily="34" charset="0"/>
                <a:cs typeface="Calibri" panose="020F0502020204030204" pitchFamily="34" charset="0"/>
              </a:rPr>
              <a:t>Lohkon kokoukset alkavat piirikuvernöörin neuvoa-antavalla toimikunnalla </a:t>
            </a:r>
          </a:p>
          <a:p>
            <a:r>
              <a:rPr lang="fi-FI" sz="2400" i="1" dirty="0">
                <a:solidFill>
                  <a:schemeClr val="bg2"/>
                </a:solidFill>
                <a:latin typeface="Calibri" panose="020F0502020204030204" pitchFamily="34" charset="0"/>
                <a:cs typeface="Calibri" panose="020F0502020204030204" pitchFamily="34" charset="0"/>
              </a:rPr>
              <a:t> </a:t>
            </a:r>
          </a:p>
        </p:txBody>
      </p:sp>
      <p:grpSp>
        <p:nvGrpSpPr>
          <p:cNvPr id="32" name="Group 31"/>
          <p:cNvGrpSpPr/>
          <p:nvPr/>
        </p:nvGrpSpPr>
        <p:grpSpPr>
          <a:xfrm>
            <a:off x="762000" y="2682331"/>
            <a:ext cx="2496002" cy="2901907"/>
            <a:chOff x="3094090" y="2066731"/>
            <a:chExt cx="2496002" cy="2901907"/>
          </a:xfrm>
          <a:effectLst>
            <a:outerShdw blurRad="50800" dist="38100" dir="2700000" algn="tl" rotWithShape="0">
              <a:prstClr val="black">
                <a:alpha val="40000"/>
              </a:prstClr>
            </a:outerShdw>
          </a:effectLst>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50800" dist="38100" dir="2700000" algn="tl" rotWithShape="0">
                <a:prstClr val="black">
                  <a:alpha val="40000"/>
                </a:prstClr>
              </a:outerShdw>
            </a:effectLst>
          </p:spPr>
        </p:pic>
        <p:sp>
          <p:nvSpPr>
            <p:cNvPr id="34" name="TextBox 33"/>
            <p:cNvSpPr txBox="1"/>
            <p:nvPr/>
          </p:nvSpPr>
          <p:spPr>
            <a:xfrm>
              <a:off x="3094090" y="4630084"/>
              <a:ext cx="2496002" cy="338554"/>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Lohkon puheenjohtaja</a:t>
              </a:r>
            </a:p>
          </p:txBody>
        </p:sp>
      </p:grpSp>
      <p:grpSp>
        <p:nvGrpSpPr>
          <p:cNvPr id="35" name="Group 34"/>
          <p:cNvGrpSpPr>
            <a:grpSpLocks noChangeAspect="1"/>
          </p:cNvGrpSpPr>
          <p:nvPr/>
        </p:nvGrpSpPr>
        <p:grpSpPr>
          <a:xfrm>
            <a:off x="6053161" y="2828705"/>
            <a:ext cx="1504770" cy="2305931"/>
            <a:chOff x="5734418" y="1564230"/>
            <a:chExt cx="1086478" cy="1664919"/>
          </a:xfrm>
          <a:effectLst>
            <a:outerShdw blurRad="50800" dist="38100" dir="2700000" algn="tl" rotWithShape="0">
              <a:srgbClr val="56565A">
                <a:alpha val="40000"/>
              </a:srgbClr>
            </a:outerShdw>
          </a:effectLst>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669" y="1564230"/>
              <a:ext cx="917692" cy="1336770"/>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5734418" y="2984708"/>
              <a:ext cx="1086478" cy="244441"/>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Presidentti</a:t>
              </a:r>
              <a:r>
                <a:rPr lang="fi-FI" sz="1200" dirty="0"/>
                <a:t>	</a:t>
              </a:r>
            </a:p>
          </p:txBody>
        </p:sp>
      </p:grpSp>
      <p:grpSp>
        <p:nvGrpSpPr>
          <p:cNvPr id="38" name="Group 37"/>
          <p:cNvGrpSpPr>
            <a:grpSpLocks noChangeAspect="1"/>
          </p:cNvGrpSpPr>
          <p:nvPr/>
        </p:nvGrpSpPr>
        <p:grpSpPr>
          <a:xfrm>
            <a:off x="7812019" y="2798004"/>
            <a:ext cx="1633680" cy="2584088"/>
            <a:chOff x="7048568" y="1413035"/>
            <a:chExt cx="1284241" cy="2031369"/>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515" y="1413035"/>
              <a:ext cx="988375" cy="1482563"/>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7048568" y="2984708"/>
              <a:ext cx="1284241" cy="459696"/>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Varapresidentti</a:t>
              </a:r>
              <a:r>
                <a:rPr lang="fi-FI" sz="1600" dirty="0">
                  <a:solidFill>
                    <a:schemeClr val="bg1"/>
                  </a:solidFill>
                  <a:latin typeface="Helvetica Neue"/>
                  <a:cs typeface="Calibri" panose="020F0502020204030204" pitchFamily="34" charset="0"/>
                </a:rPr>
                <a:t>	</a:t>
              </a:r>
            </a:p>
          </p:txBody>
        </p:sp>
      </p:grpSp>
      <p:grpSp>
        <p:nvGrpSpPr>
          <p:cNvPr id="41" name="Group 40"/>
          <p:cNvGrpSpPr>
            <a:grpSpLocks noChangeAspect="1"/>
          </p:cNvGrpSpPr>
          <p:nvPr/>
        </p:nvGrpSpPr>
        <p:grpSpPr>
          <a:xfrm>
            <a:off x="9718302" y="2757572"/>
            <a:ext cx="1515480" cy="2355881"/>
            <a:chOff x="7121723" y="3535483"/>
            <a:chExt cx="1092380" cy="1698153"/>
          </a:xfrm>
        </p:grpSpPr>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61880" y="3535483"/>
              <a:ext cx="1012067" cy="1454118"/>
            </a:xfrm>
            <a:prstGeom prst="rect">
              <a:avLst/>
            </a:prstGeom>
            <a:ln>
              <a:noFill/>
            </a:ln>
            <a:effectLst>
              <a:outerShdw blurRad="292100" dist="139700" dir="2700000" algn="tl" rotWithShape="0">
                <a:srgbClr val="333333">
                  <a:alpha val="65000"/>
                </a:srgbClr>
              </a:outerShdw>
            </a:effectLst>
          </p:spPr>
        </p:pic>
        <p:sp>
          <p:nvSpPr>
            <p:cNvPr id="43" name="TextBox 42"/>
            <p:cNvSpPr txBox="1"/>
            <p:nvPr/>
          </p:nvSpPr>
          <p:spPr>
            <a:xfrm>
              <a:off x="7121723" y="4989601"/>
              <a:ext cx="1092380" cy="244035"/>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Sihteeri</a:t>
              </a:r>
              <a:r>
                <a:rPr lang="fi-FI" sz="1200" dirty="0">
                  <a:latin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889603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 name="Title 5"/>
          <p:cNvSpPr txBox="1">
            <a:spLocks/>
          </p:cNvSpPr>
          <p:nvPr/>
        </p:nvSpPr>
        <p:spPr bwMode="auto">
          <a:xfrm>
            <a:off x="0" y="346121"/>
            <a:ext cx="12192000" cy="688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600" dirty="0">
                <a:solidFill>
                  <a:schemeClr val="bg1"/>
                </a:solidFill>
                <a:latin typeface="Calibri" panose="020F0502020204030204" pitchFamily="34" charset="0"/>
                <a:cs typeface="Calibri" panose="020F0502020204030204" pitchFamily="34" charset="0"/>
              </a:rPr>
              <a:t>Opaslionit toimivat klubien lisäresurssina</a:t>
            </a:r>
          </a:p>
        </p:txBody>
      </p:sp>
      <p:sp>
        <p:nvSpPr>
          <p:cNvPr id="7" name="Rectangle 6"/>
          <p:cNvSpPr/>
          <p:nvPr/>
        </p:nvSpPr>
        <p:spPr>
          <a:xfrm>
            <a:off x="5370871" y="11464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TextBox 4"/>
          <p:cNvSpPr txBox="1"/>
          <p:nvPr/>
        </p:nvSpPr>
        <p:spPr>
          <a:xfrm>
            <a:off x="4874135" y="5969718"/>
            <a:ext cx="2743200" cy="584775"/>
          </a:xfrm>
          <a:prstGeom prst="rect">
            <a:avLst/>
          </a:prstGeom>
          <a:noFill/>
          <a:effectLst/>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Kurssin käyneitä opaslioneita</a:t>
            </a:r>
          </a:p>
          <a:p>
            <a:pPr algn="ctr"/>
            <a:endParaRPr lang="en-US" sz="1600" dirty="0">
              <a:solidFill>
                <a:srgbClr val="00338D"/>
              </a:solidFill>
            </a:endParaRPr>
          </a:p>
        </p:txBody>
      </p:sp>
      <p:sp>
        <p:nvSpPr>
          <p:cNvPr id="2" name="TextBox 1"/>
          <p:cNvSpPr txBox="1"/>
          <p:nvPr/>
        </p:nvSpPr>
        <p:spPr>
          <a:xfrm>
            <a:off x="1447800" y="1670240"/>
            <a:ext cx="9601200" cy="461665"/>
          </a:xfrm>
          <a:prstGeom prst="rect">
            <a:avLst/>
          </a:prstGeom>
          <a:noFill/>
        </p:spPr>
        <p:txBody>
          <a:bodyPr wrap="square" rtlCol="0">
            <a:spAutoFit/>
          </a:bodyPr>
          <a:lstStyle/>
          <a:p>
            <a:pPr algn="ctr"/>
            <a:r>
              <a:rPr lang="fi-FI" sz="2400" dirty="0">
                <a:solidFill>
                  <a:schemeClr val="bg2"/>
                </a:solidFill>
                <a:latin typeface="Calibri" panose="020F0502020204030204" pitchFamily="34" charset="0"/>
                <a:cs typeface="Calibri" panose="020F0502020204030204" pitchFamily="34" charset="0"/>
              </a:rPr>
              <a:t>Muista kutsua klubien opaslionit, jos heitä on nimitetty</a:t>
            </a:r>
          </a:p>
        </p:txBody>
      </p:sp>
      <p:pic>
        <p:nvPicPr>
          <p:cNvPr id="3" name="Picture 2"/>
          <p:cNvPicPr>
            <a:picLocks noChangeAspect="1"/>
          </p:cNvPicPr>
          <p:nvPr/>
        </p:nvPicPr>
        <p:blipFill rotWithShape="1">
          <a:blip r:embed="rId3"/>
          <a:srcRect l="6493" t="2260" r="14788"/>
          <a:stretch/>
        </p:blipFill>
        <p:spPr>
          <a:xfrm>
            <a:off x="4838700" y="3042507"/>
            <a:ext cx="2514600" cy="2570607"/>
          </a:xfrm>
          <a:prstGeom prst="rect">
            <a:avLst/>
          </a:prstGeom>
          <a:effectLst>
            <a:outerShdw blurRad="50800" dist="38100" dir="2700000" algn="tl" rotWithShape="0">
              <a:schemeClr val="bg1">
                <a:lumMod val="50000"/>
                <a:alpha val="40000"/>
              </a:schemeClr>
            </a:outerShdw>
          </a:effectLst>
        </p:spPr>
      </p:pic>
    </p:spTree>
    <p:extLst>
      <p:ext uri="{BB962C8B-B14F-4D97-AF65-F5344CB8AC3E}">
        <p14:creationId xmlns:p14="http://schemas.microsoft.com/office/powerpoint/2010/main" val="1738021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4000" y="11430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5" name="Group 4"/>
          <p:cNvGrpSpPr/>
          <p:nvPr/>
        </p:nvGrpSpPr>
        <p:grpSpPr>
          <a:xfrm>
            <a:off x="2861267" y="2307829"/>
            <a:ext cx="1765455" cy="3204676"/>
            <a:chOff x="767388" y="2133600"/>
            <a:chExt cx="1765455" cy="3204676"/>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735" r="15017" b="19600"/>
            <a:stretch/>
          </p:blipFill>
          <p:spPr>
            <a:xfrm>
              <a:off x="932643" y="2133600"/>
              <a:ext cx="1600200" cy="2286000"/>
            </a:xfrm>
            <a:prstGeom prst="rect">
              <a:avLst/>
            </a:prstGeom>
            <a:ln>
              <a:noFill/>
            </a:ln>
            <a:effectLst/>
          </p:spPr>
        </p:pic>
        <p:sp>
          <p:nvSpPr>
            <p:cNvPr id="7" name="TextBox 6"/>
            <p:cNvSpPr txBox="1"/>
            <p:nvPr/>
          </p:nvSpPr>
          <p:spPr>
            <a:xfrm>
              <a:off x="767388" y="4747353"/>
              <a:ext cx="1688579" cy="590923"/>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Palvelutyöryhmän </a:t>
              </a:r>
            </a:p>
            <a:p>
              <a:pPr algn="ctr"/>
              <a:r>
                <a:rPr lang="fi-FI" sz="1600" dirty="0">
                  <a:solidFill>
                    <a:schemeClr val="bg1"/>
                  </a:solidFill>
                  <a:latin typeface="Calibri" panose="020F0502020204030204" pitchFamily="34" charset="0"/>
                  <a:cs typeface="Calibri" panose="020F0502020204030204" pitchFamily="34" charset="0"/>
                </a:rPr>
                <a:t>koordinaattori</a:t>
              </a:r>
            </a:p>
          </p:txBody>
        </p:sp>
      </p:grpSp>
      <p:grpSp>
        <p:nvGrpSpPr>
          <p:cNvPr id="8" name="Group 7"/>
          <p:cNvGrpSpPr/>
          <p:nvPr/>
        </p:nvGrpSpPr>
        <p:grpSpPr>
          <a:xfrm>
            <a:off x="5361177" y="2322488"/>
            <a:ext cx="1935779" cy="3190017"/>
            <a:chOff x="669615" y="2066731"/>
            <a:chExt cx="1935779" cy="3190017"/>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512" y="2066731"/>
              <a:ext cx="1591056" cy="228600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669615" y="4665825"/>
              <a:ext cx="1935779" cy="590923"/>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Jäsentyöryhmän koordinaattori</a:t>
              </a:r>
            </a:p>
          </p:txBody>
        </p:sp>
      </p:grpSp>
      <p:grpSp>
        <p:nvGrpSpPr>
          <p:cNvPr id="12" name="Group 11"/>
          <p:cNvGrpSpPr/>
          <p:nvPr/>
        </p:nvGrpSpPr>
        <p:grpSpPr>
          <a:xfrm>
            <a:off x="7642156" y="2307829"/>
            <a:ext cx="2062035" cy="3183869"/>
            <a:chOff x="1212613" y="2588058"/>
            <a:chExt cx="2062035" cy="3183869"/>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1212613" y="5187152"/>
              <a:ext cx="2062035" cy="584775"/>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Johtajakoulutus-ryhmän koordinaattori</a:t>
              </a:r>
            </a:p>
          </p:txBody>
        </p:sp>
      </p:grpSp>
      <p:grpSp>
        <p:nvGrpSpPr>
          <p:cNvPr id="2" name="Group 1"/>
          <p:cNvGrpSpPr/>
          <p:nvPr/>
        </p:nvGrpSpPr>
        <p:grpSpPr>
          <a:xfrm>
            <a:off x="170644" y="2307829"/>
            <a:ext cx="1828800" cy="2939333"/>
            <a:chOff x="808424" y="2307829"/>
            <a:chExt cx="1828800" cy="2939333"/>
          </a:xfrm>
        </p:grpSpPr>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18411" t="1929" r="27456" b="52588"/>
            <a:stretch/>
          </p:blipFill>
          <p:spPr>
            <a:xfrm>
              <a:off x="854849" y="2307829"/>
              <a:ext cx="1735951" cy="2187971"/>
            </a:xfrm>
            <a:prstGeom prst="roundRect">
              <a:avLst>
                <a:gd name="adj" fmla="val 0"/>
              </a:avLst>
            </a:prstGeom>
            <a:ln>
              <a:solidFill>
                <a:srgbClr val="B3B2B1"/>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17" name="TextBox 16"/>
            <p:cNvSpPr txBox="1"/>
            <p:nvPr/>
          </p:nvSpPr>
          <p:spPr>
            <a:xfrm>
              <a:off x="808424" y="4908608"/>
              <a:ext cx="1828800" cy="338554"/>
            </a:xfrm>
            <a:prstGeom prst="rect">
              <a:avLst/>
            </a:prstGeom>
            <a:noFill/>
            <a:ln>
              <a:noFill/>
            </a:ln>
            <a:effectLst/>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Piirikuvernööri</a:t>
              </a:r>
            </a:p>
          </p:txBody>
        </p:sp>
      </p:grpSp>
      <p:sp>
        <p:nvSpPr>
          <p:cNvPr id="18" name="Title 5"/>
          <p:cNvSpPr txBox="1">
            <a:spLocks/>
          </p:cNvSpPr>
          <p:nvPr/>
        </p:nvSpPr>
        <p:spPr bwMode="auto">
          <a:xfrm>
            <a:off x="0" y="314136"/>
            <a:ext cx="12192000" cy="688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600" dirty="0">
                <a:solidFill>
                  <a:schemeClr val="bg1"/>
                </a:solidFill>
                <a:latin typeface="Calibri" panose="020F0502020204030204" pitchFamily="34" charset="0"/>
                <a:cs typeface="Calibri" panose="020F0502020204030204" pitchFamily="34" charset="0"/>
              </a:rPr>
              <a:t>GAT tuo henkilöstöhallintoa klubien johtajille</a:t>
            </a:r>
          </a:p>
        </p:txBody>
      </p:sp>
      <p:sp>
        <p:nvSpPr>
          <p:cNvPr id="19" name="TextBox 18">
            <a:extLst>
              <a:ext uri="{FF2B5EF4-FFF2-40B4-BE49-F238E27FC236}">
                <a16:creationId xmlns:a16="http://schemas.microsoft.com/office/drawing/2014/main" id="{F9B72B9D-F823-75A2-3498-DD3B4605E656}"/>
              </a:ext>
            </a:extLst>
          </p:cNvPr>
          <p:cNvSpPr txBox="1"/>
          <p:nvPr/>
        </p:nvSpPr>
        <p:spPr>
          <a:xfrm>
            <a:off x="9906000" y="4908608"/>
            <a:ext cx="2115356" cy="603897"/>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Laajennustiimin koordinaattori</a:t>
            </a:r>
          </a:p>
        </p:txBody>
      </p:sp>
      <p:pic>
        <p:nvPicPr>
          <p:cNvPr id="21" name="Picture 20">
            <a:extLst>
              <a:ext uri="{FF2B5EF4-FFF2-40B4-BE49-F238E27FC236}">
                <a16:creationId xmlns:a16="http://schemas.microsoft.com/office/drawing/2014/main" id="{23881F97-0DFB-7D76-F9A4-CF30AB445C7D}"/>
              </a:ext>
            </a:extLst>
          </p:cNvPr>
          <p:cNvPicPr>
            <a:picLocks noChangeAspect="1"/>
          </p:cNvPicPr>
          <p:nvPr/>
        </p:nvPicPr>
        <p:blipFill>
          <a:blip r:embed="rId7"/>
          <a:stretch>
            <a:fillRect/>
          </a:stretch>
        </p:blipFill>
        <p:spPr>
          <a:xfrm>
            <a:off x="10134600" y="2337147"/>
            <a:ext cx="1783900" cy="2271341"/>
          </a:xfrm>
          <a:prstGeom prst="rect">
            <a:avLst/>
          </a:prstGeom>
        </p:spPr>
      </p:pic>
    </p:spTree>
    <p:extLst>
      <p:ext uri="{BB962C8B-B14F-4D97-AF65-F5344CB8AC3E}">
        <p14:creationId xmlns:p14="http://schemas.microsoft.com/office/powerpoint/2010/main" val="1385816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1295400" y="2562225"/>
            <a:ext cx="9525000" cy="1171575"/>
          </a:xfrm>
        </p:spPr>
        <p:txBody>
          <a:bodyPr/>
          <a:lstStyle/>
          <a:p>
            <a:r>
              <a:rPr lang="fi-FI" sz="3600" dirty="0">
                <a:latin typeface="Calibri" panose="020F0502020204030204" pitchFamily="34" charset="0"/>
                <a:cs typeface="Calibri" panose="020F0502020204030204" pitchFamily="34" charset="0"/>
              </a:rPr>
              <a:t>Lohkon puheenjohtajan rooli</a:t>
            </a:r>
          </a:p>
        </p:txBody>
      </p:sp>
    </p:spTree>
    <p:extLst>
      <p:ext uri="{BB962C8B-B14F-4D97-AF65-F5344CB8AC3E}">
        <p14:creationId xmlns:p14="http://schemas.microsoft.com/office/powerpoint/2010/main" val="2304000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62600" y="1251852"/>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1552394" y="373283"/>
            <a:ext cx="9131105"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600" dirty="0">
                <a:solidFill>
                  <a:schemeClr val="bg1"/>
                </a:solidFill>
                <a:latin typeface="Calibri" panose="020F0502020204030204" pitchFamily="34" charset="0"/>
                <a:cs typeface="Calibri" panose="020F0502020204030204" pitchFamily="34" charset="0"/>
              </a:rPr>
              <a:t>Ensimmäinen kokous – keskity palveluun!</a:t>
            </a:r>
          </a:p>
        </p:txBody>
      </p:sp>
      <p:grpSp>
        <p:nvGrpSpPr>
          <p:cNvPr id="20" name="Group 19"/>
          <p:cNvGrpSpPr>
            <a:grpSpLocks noChangeAspect="1"/>
          </p:cNvGrpSpPr>
          <p:nvPr/>
        </p:nvGrpSpPr>
        <p:grpSpPr>
          <a:xfrm>
            <a:off x="7981669" y="1938793"/>
            <a:ext cx="1165659" cy="1763484"/>
            <a:chOff x="5734418" y="1656569"/>
            <a:chExt cx="1086478" cy="1643696"/>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859" y="1656569"/>
              <a:ext cx="852855" cy="1242324"/>
            </a:xfrm>
            <a:prstGeom prst="rect">
              <a:avLst/>
            </a:prstGeom>
            <a:ln>
              <a:noFill/>
            </a:ln>
            <a:effectLst/>
          </p:spPr>
        </p:pic>
        <p:sp>
          <p:nvSpPr>
            <p:cNvPr id="22" name="TextBox 21"/>
            <p:cNvSpPr txBox="1"/>
            <p:nvPr/>
          </p:nvSpPr>
          <p:spPr>
            <a:xfrm>
              <a:off x="5734418" y="2984708"/>
              <a:ext cx="1086478" cy="315557"/>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Presidentti	</a:t>
              </a:r>
            </a:p>
          </p:txBody>
        </p:sp>
      </p:grpSp>
      <p:sp>
        <p:nvSpPr>
          <p:cNvPr id="23" name="TextBox 22"/>
          <p:cNvSpPr txBox="1"/>
          <p:nvPr/>
        </p:nvSpPr>
        <p:spPr>
          <a:xfrm>
            <a:off x="811064" y="1306422"/>
            <a:ext cx="3105994" cy="400110"/>
          </a:xfrm>
          <a:prstGeom prst="rect">
            <a:avLst/>
          </a:prstGeom>
          <a:noFill/>
        </p:spPr>
        <p:txBody>
          <a:bodyPr wrap="square" rtlCol="0">
            <a:spAutoFit/>
          </a:bodyPr>
          <a:lstStyle/>
          <a:p>
            <a:pPr algn="ctr"/>
            <a:r>
              <a:rPr lang="fi-FI" sz="2000" b="1" i="1" dirty="0">
                <a:solidFill>
                  <a:schemeClr val="bg2"/>
                </a:solidFill>
                <a:latin typeface="Calibri" panose="020F0502020204030204" pitchFamily="34" charset="0"/>
                <a:cs typeface="Calibri" panose="020F0502020204030204" pitchFamily="34" charset="0"/>
              </a:rPr>
              <a:t>Maailmanlaajuinen toimintaryhmä</a:t>
            </a:r>
          </a:p>
        </p:txBody>
      </p:sp>
      <p:grpSp>
        <p:nvGrpSpPr>
          <p:cNvPr id="24" name="Group 23"/>
          <p:cNvGrpSpPr>
            <a:grpSpLocks noChangeAspect="1"/>
          </p:cNvGrpSpPr>
          <p:nvPr/>
        </p:nvGrpSpPr>
        <p:grpSpPr>
          <a:xfrm>
            <a:off x="7837202" y="4002140"/>
            <a:ext cx="1359382" cy="2038893"/>
            <a:chOff x="5566022" y="3532187"/>
            <a:chExt cx="1359382" cy="2038893"/>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6858" y="3532187"/>
              <a:ext cx="972921" cy="1371600"/>
            </a:xfrm>
            <a:prstGeom prst="rect">
              <a:avLst/>
            </a:prstGeom>
            <a:ln>
              <a:noFill/>
            </a:ln>
            <a:effectLst>
              <a:outerShdw blurRad="292100" dist="139700" dir="2700000" algn="tl" rotWithShape="0">
                <a:srgbClr val="333333">
                  <a:alpha val="65000"/>
                </a:srgbClr>
              </a:outerShdw>
            </a:effectLst>
          </p:spPr>
        </p:pic>
        <p:sp>
          <p:nvSpPr>
            <p:cNvPr id="26" name="TextBox 25"/>
            <p:cNvSpPr txBox="1"/>
            <p:nvPr/>
          </p:nvSpPr>
          <p:spPr>
            <a:xfrm>
              <a:off x="5566022" y="4986305"/>
              <a:ext cx="1359382" cy="584775"/>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Palvelu- </a:t>
              </a:r>
            </a:p>
            <a:p>
              <a:pPr algn="ctr"/>
              <a:r>
                <a:rPr lang="fi-FI" sz="1600" dirty="0">
                  <a:solidFill>
                    <a:schemeClr val="bg1"/>
                  </a:solidFill>
                  <a:latin typeface="Calibri" panose="020F0502020204030204" pitchFamily="34" charset="0"/>
                  <a:cs typeface="Calibri" panose="020F0502020204030204" pitchFamily="34" charset="0"/>
                </a:rPr>
                <a:t>   johtaja</a:t>
              </a:r>
              <a:r>
                <a:rPr lang="fi-FI" sz="1200" dirty="0">
                  <a:solidFill>
                    <a:schemeClr val="bg1"/>
                  </a:solidFill>
                </a:rPr>
                <a:t>	</a:t>
              </a:r>
            </a:p>
          </p:txBody>
        </p:sp>
      </p:grpSp>
      <p:grpSp>
        <p:nvGrpSpPr>
          <p:cNvPr id="27" name="Group 26"/>
          <p:cNvGrpSpPr>
            <a:grpSpLocks noChangeAspect="1"/>
          </p:cNvGrpSpPr>
          <p:nvPr/>
        </p:nvGrpSpPr>
        <p:grpSpPr>
          <a:xfrm>
            <a:off x="9558804" y="4002139"/>
            <a:ext cx="1099319" cy="1792672"/>
            <a:chOff x="7146970" y="3535483"/>
            <a:chExt cx="1099319" cy="1792672"/>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219313" y="3535483"/>
              <a:ext cx="954634" cy="1371600"/>
            </a:xfrm>
            <a:prstGeom prst="rect">
              <a:avLst/>
            </a:prstGeom>
            <a:ln>
              <a:noFill/>
            </a:ln>
            <a:effectLst>
              <a:outerShdw blurRad="292100" dist="139700" dir="2700000" algn="tl" rotWithShape="0">
                <a:srgbClr val="333333">
                  <a:alpha val="65000"/>
                </a:srgbClr>
              </a:outerShdw>
            </a:effectLst>
          </p:spPr>
        </p:pic>
        <p:sp>
          <p:nvSpPr>
            <p:cNvPr id="29" name="TextBox 28"/>
            <p:cNvSpPr txBox="1"/>
            <p:nvPr/>
          </p:nvSpPr>
          <p:spPr>
            <a:xfrm>
              <a:off x="7146970" y="4989601"/>
              <a:ext cx="1099319" cy="338554"/>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Sihteeri	</a:t>
              </a:r>
            </a:p>
          </p:txBody>
        </p:sp>
      </p:grpSp>
      <p:grpSp>
        <p:nvGrpSpPr>
          <p:cNvPr id="30" name="Group 29"/>
          <p:cNvGrpSpPr>
            <a:grpSpLocks noChangeAspect="1"/>
          </p:cNvGrpSpPr>
          <p:nvPr/>
        </p:nvGrpSpPr>
        <p:grpSpPr>
          <a:xfrm>
            <a:off x="9399260" y="1936658"/>
            <a:ext cx="1497340" cy="2050944"/>
            <a:chOff x="7048569" y="1523998"/>
            <a:chExt cx="1497340" cy="2050944"/>
          </a:xfrm>
        </p:grpSpPr>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3490" y="1523998"/>
              <a:ext cx="914400" cy="1371600"/>
            </a:xfrm>
            <a:prstGeom prst="rect">
              <a:avLst/>
            </a:prstGeom>
            <a:ln>
              <a:noFill/>
            </a:ln>
            <a:effectLst>
              <a:outerShdw blurRad="292100" dist="139700" dir="2700000" algn="tl" rotWithShape="0">
                <a:srgbClr val="333333">
                  <a:alpha val="65000"/>
                </a:srgbClr>
              </a:outerShdw>
            </a:effectLst>
          </p:spPr>
        </p:pic>
        <p:sp>
          <p:nvSpPr>
            <p:cNvPr id="46" name="TextBox 45"/>
            <p:cNvSpPr txBox="1"/>
            <p:nvPr/>
          </p:nvSpPr>
          <p:spPr>
            <a:xfrm>
              <a:off x="7048569" y="2990167"/>
              <a:ext cx="1497340" cy="584775"/>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Varapresidentti	</a:t>
              </a:r>
            </a:p>
          </p:txBody>
        </p:sp>
      </p:grpSp>
      <p:grpSp>
        <p:nvGrpSpPr>
          <p:cNvPr id="47" name="Group 46"/>
          <p:cNvGrpSpPr/>
          <p:nvPr/>
        </p:nvGrpSpPr>
        <p:grpSpPr>
          <a:xfrm>
            <a:off x="4544763" y="2259828"/>
            <a:ext cx="2496002" cy="2901907"/>
            <a:chOff x="3094090" y="2066731"/>
            <a:chExt cx="2496002" cy="2901907"/>
          </a:xfrm>
        </p:grpSpPr>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50800" dist="38100" dir="2700000" algn="tl" rotWithShape="0">
                <a:prstClr val="black">
                  <a:alpha val="40000"/>
                </a:prstClr>
              </a:outerShdw>
            </a:effectLst>
          </p:spPr>
        </p:pic>
        <p:sp>
          <p:nvSpPr>
            <p:cNvPr id="49" name="TextBox 48"/>
            <p:cNvSpPr txBox="1"/>
            <p:nvPr/>
          </p:nvSpPr>
          <p:spPr>
            <a:xfrm>
              <a:off x="3094090" y="4630084"/>
              <a:ext cx="2496002" cy="338554"/>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Lohkon puheenjohtaja</a:t>
              </a:r>
            </a:p>
          </p:txBody>
        </p:sp>
      </p:grpSp>
      <p:grpSp>
        <p:nvGrpSpPr>
          <p:cNvPr id="50" name="Group 49"/>
          <p:cNvGrpSpPr/>
          <p:nvPr/>
        </p:nvGrpSpPr>
        <p:grpSpPr>
          <a:xfrm>
            <a:off x="1116060" y="2303366"/>
            <a:ext cx="2496002" cy="3081259"/>
            <a:chOff x="475406" y="2133600"/>
            <a:chExt cx="2496002" cy="3081259"/>
          </a:xfrm>
        </p:grpSpPr>
        <p:pic>
          <p:nvPicPr>
            <p:cNvPr id="51" name="Picture 50"/>
            <p:cNvPicPr>
              <a:picLocks noChangeAspect="1"/>
            </p:cNvPicPr>
            <p:nvPr/>
          </p:nvPicPr>
          <p:blipFill rotWithShape="1">
            <a:blip r:embed="rId8">
              <a:extLst>
                <a:ext uri="{28A0092B-C50C-407E-A947-70E740481C1C}">
                  <a14:useLocalDpi xmlns:a14="http://schemas.microsoft.com/office/drawing/2010/main" val="0"/>
                </a:ext>
              </a:extLst>
            </a:blip>
            <a:srcRect r="11217" b="19600"/>
            <a:stretch/>
          </p:blipFill>
          <p:spPr>
            <a:xfrm>
              <a:off x="838200" y="2133600"/>
              <a:ext cx="1770415" cy="2286000"/>
            </a:xfrm>
            <a:prstGeom prst="rect">
              <a:avLst/>
            </a:prstGeom>
            <a:ln>
              <a:noFill/>
            </a:ln>
            <a:effectLst>
              <a:outerShdw blurRad="50800" dist="38100" dir="2700000" algn="tl" rotWithShape="0">
                <a:schemeClr val="tx1">
                  <a:alpha val="40000"/>
                </a:schemeClr>
              </a:outerShdw>
            </a:effectLst>
          </p:spPr>
        </p:pic>
        <p:sp>
          <p:nvSpPr>
            <p:cNvPr id="52" name="TextBox 51"/>
            <p:cNvSpPr txBox="1"/>
            <p:nvPr/>
          </p:nvSpPr>
          <p:spPr>
            <a:xfrm>
              <a:off x="475406" y="4630084"/>
              <a:ext cx="2496002" cy="584775"/>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Palvelutyöryhmän piirikoordinaattori</a:t>
              </a:r>
            </a:p>
          </p:txBody>
        </p:sp>
      </p:grpSp>
      <p:sp>
        <p:nvSpPr>
          <p:cNvPr id="53" name="TextBox 52"/>
          <p:cNvSpPr txBox="1"/>
          <p:nvPr/>
        </p:nvSpPr>
        <p:spPr>
          <a:xfrm>
            <a:off x="8187497" y="1306422"/>
            <a:ext cx="2496002" cy="400110"/>
          </a:xfrm>
          <a:prstGeom prst="rect">
            <a:avLst/>
          </a:prstGeom>
          <a:noFill/>
        </p:spPr>
        <p:txBody>
          <a:bodyPr wrap="square" rtlCol="0">
            <a:spAutoFit/>
          </a:bodyPr>
          <a:lstStyle/>
          <a:p>
            <a:pPr algn="ctr"/>
            <a:r>
              <a:rPr lang="fi-FI" sz="2000" b="1" i="1" dirty="0">
                <a:solidFill>
                  <a:schemeClr val="bg2"/>
                </a:solidFill>
                <a:latin typeface="HelveticaNeueLT Std" panose="020B0604020202020204" pitchFamily="34" charset="0"/>
              </a:rPr>
              <a:t>Klubivirkailijat</a:t>
            </a:r>
          </a:p>
        </p:txBody>
      </p:sp>
    </p:spTree>
    <p:extLst>
      <p:ext uri="{BB962C8B-B14F-4D97-AF65-F5344CB8AC3E}">
        <p14:creationId xmlns:p14="http://schemas.microsoft.com/office/powerpoint/2010/main" val="4015282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876800" y="1524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705350" y="255490"/>
            <a:ext cx="7258050" cy="1182092"/>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fi-FI" sz="3200" b="1" dirty="0">
                <a:solidFill>
                  <a:srgbClr val="082E87"/>
                </a:solidFill>
                <a:latin typeface="Calibri" panose="020F0502020204030204" pitchFamily="34" charset="0"/>
                <a:cs typeface="Calibri" panose="020F0502020204030204" pitchFamily="34" charset="0"/>
              </a:rPr>
              <a:t>Pyydä Maailmanlaajuisen palvelutyö-ryhmän piirikoordinaattoria kertomaan</a:t>
            </a:r>
          </a:p>
        </p:txBody>
      </p:sp>
      <p:grpSp>
        <p:nvGrpSpPr>
          <p:cNvPr id="9" name="Group 8"/>
          <p:cNvGrpSpPr/>
          <p:nvPr/>
        </p:nvGrpSpPr>
        <p:grpSpPr>
          <a:xfrm>
            <a:off x="695099" y="1904767"/>
            <a:ext cx="2496002" cy="3081259"/>
            <a:chOff x="475406" y="2133600"/>
            <a:chExt cx="2496002" cy="3081259"/>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11217" b="19600"/>
            <a:stretch/>
          </p:blipFill>
          <p:spPr>
            <a:xfrm>
              <a:off x="838200" y="2133600"/>
              <a:ext cx="1770415" cy="2286000"/>
            </a:xfrm>
            <a:prstGeom prst="rect">
              <a:avLst/>
            </a:prstGeom>
            <a:ln>
              <a:noFill/>
            </a:ln>
            <a:effectLst>
              <a:outerShdw blurRad="50800" dist="38100" dir="2700000" algn="tl" rotWithShape="0">
                <a:schemeClr val="accent6">
                  <a:lumMod val="50000"/>
                  <a:lumOff val="50000"/>
                  <a:alpha val="40000"/>
                </a:schemeClr>
              </a:outerShdw>
            </a:effectLst>
          </p:spPr>
        </p:pic>
        <p:sp>
          <p:nvSpPr>
            <p:cNvPr id="13" name="TextBox 12"/>
            <p:cNvSpPr txBox="1"/>
            <p:nvPr/>
          </p:nvSpPr>
          <p:spPr>
            <a:xfrm>
              <a:off x="475406" y="4630084"/>
              <a:ext cx="2496002" cy="584775"/>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Palvelutyöryhmän piirikoordinaattori</a:t>
              </a:r>
            </a:p>
          </p:txBody>
        </p:sp>
      </p:grpSp>
      <p:sp>
        <p:nvSpPr>
          <p:cNvPr id="14" name="TextBox 13"/>
          <p:cNvSpPr txBox="1"/>
          <p:nvPr/>
        </p:nvSpPr>
        <p:spPr>
          <a:xfrm>
            <a:off x="4724400" y="2170527"/>
            <a:ext cx="7086600" cy="3693319"/>
          </a:xfrm>
          <a:prstGeom prst="rect">
            <a:avLst/>
          </a:prstGeom>
          <a:noFill/>
        </p:spPr>
        <p:txBody>
          <a:bodyPr wrap="square" rtlCol="0">
            <a:spAutoFit/>
          </a:bodyPr>
          <a:lstStyle/>
          <a:p>
            <a:pPr>
              <a:buSzPct val="125000"/>
            </a:pPr>
            <a:r>
              <a:rPr lang="fi-FI" sz="2400" dirty="0">
                <a:solidFill>
                  <a:schemeClr val="accent6">
                    <a:lumMod val="75000"/>
                    <a:lumOff val="25000"/>
                  </a:schemeClr>
                </a:solidFill>
                <a:latin typeface="Calibri" panose="020F0502020204030204" pitchFamily="34" charset="0"/>
                <a:cs typeface="Calibri" panose="020F0502020204030204" pitchFamily="34" charset="0"/>
              </a:rPr>
              <a:t>kansainvälisistä, moninkertaispiirin ja piirin ohjelmista</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i-FI" sz="2400" dirty="0">
                <a:solidFill>
                  <a:schemeClr val="accent6">
                    <a:lumMod val="75000"/>
                    <a:lumOff val="25000"/>
                  </a:schemeClr>
                </a:solidFill>
                <a:latin typeface="Calibri" panose="020F0502020204030204" pitchFamily="34" charset="0"/>
                <a:cs typeface="Calibri" panose="020F0502020204030204" pitchFamily="34" charset="0"/>
              </a:rPr>
              <a:t>piirin laajuisista palveluprojekteista ja ohjelmista</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i-FI" sz="2400" dirty="0">
                <a:solidFill>
                  <a:schemeClr val="accent6">
                    <a:lumMod val="75000"/>
                    <a:lumOff val="25000"/>
                  </a:schemeClr>
                </a:solidFill>
                <a:latin typeface="Calibri" panose="020F0502020204030204" pitchFamily="34" charset="0"/>
                <a:cs typeface="Calibri" panose="020F0502020204030204" pitchFamily="34" charset="0"/>
              </a:rPr>
              <a:t>klubien palveluprojekti-ideoiden vaihtamisesta</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marL="461962">
              <a:buSzPct val="100000"/>
            </a:pPr>
            <a:r>
              <a:rPr lang="fi-FI" sz="2400" dirty="0">
                <a:solidFill>
                  <a:schemeClr val="accent6">
                    <a:lumMod val="75000"/>
                    <a:lumOff val="25000"/>
                  </a:schemeClr>
                </a:solidFill>
                <a:latin typeface="Calibri" panose="020F0502020204030204" pitchFamily="34" charset="0"/>
                <a:cs typeface="Calibri" panose="020F0502020204030204" pitchFamily="34" charset="0"/>
              </a:rPr>
              <a:t>tavoista tunnistaa uusia palveluprojekteja</a:t>
            </a:r>
          </a:p>
          <a:p>
            <a:pPr marL="461962">
              <a:buSzPct val="100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marL="461962">
              <a:buSzPct val="100000"/>
            </a:pPr>
            <a:r>
              <a:rPr lang="fi-FI" sz="2400" dirty="0">
                <a:solidFill>
                  <a:schemeClr val="accent6">
                    <a:lumMod val="75000"/>
                    <a:lumOff val="25000"/>
                  </a:schemeClr>
                </a:solidFill>
                <a:latin typeface="Calibri" panose="020F0502020204030204" pitchFamily="34" charset="0"/>
                <a:cs typeface="Calibri" panose="020F0502020204030204" pitchFamily="34" charset="0"/>
              </a:rPr>
              <a:t>paikkakunnan tarpeiden arvioinnista.</a:t>
            </a:r>
          </a:p>
          <a:p>
            <a:endParaRPr lang="en-US" dirty="0">
              <a:solidFill>
                <a:schemeClr val="accent6">
                  <a:lumMod val="65000"/>
                  <a:lumOff val="35000"/>
                </a:schemeClr>
              </a:solidFill>
            </a:endParaRPr>
          </a:p>
        </p:txBody>
      </p:sp>
    </p:spTree>
    <p:extLst>
      <p:ext uri="{BB962C8B-B14F-4D97-AF65-F5344CB8AC3E}">
        <p14:creationId xmlns:p14="http://schemas.microsoft.com/office/powerpoint/2010/main" val="977322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5" name="Rectangle 4"/>
          <p:cNvSpPr/>
          <p:nvPr/>
        </p:nvSpPr>
        <p:spPr>
          <a:xfrm>
            <a:off x="972248" y="5148195"/>
            <a:ext cx="10439400" cy="3600985"/>
          </a:xfrm>
          <a:prstGeom prst="rect">
            <a:avLst/>
          </a:prstGeom>
        </p:spPr>
        <p:txBody>
          <a:bodyPr wrap="square" numCol="5">
            <a:spAutoFit/>
          </a:bodyPr>
          <a:lstStyle/>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p:txBody>
      </p:sp>
      <p:sp>
        <p:nvSpPr>
          <p:cNvPr id="15" name="Title 1"/>
          <p:cNvSpPr txBox="1">
            <a:spLocks/>
          </p:cNvSpPr>
          <p:nvPr/>
        </p:nvSpPr>
        <p:spPr>
          <a:xfrm>
            <a:off x="1371600" y="479510"/>
            <a:ext cx="9448800" cy="581185"/>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r>
              <a:rPr lang="fi-FI" sz="3600" dirty="0">
                <a:solidFill>
                  <a:schemeClr val="bg1"/>
                </a:solidFill>
                <a:latin typeface="Calibri" panose="020F0502020204030204" pitchFamily="34" charset="0"/>
                <a:cs typeface="Calibri" panose="020F0502020204030204" pitchFamily="34" charset="0"/>
              </a:rPr>
              <a:t>Klubin palvelujohtajan resurssit</a:t>
            </a:r>
          </a:p>
        </p:txBody>
      </p:sp>
      <p:sp>
        <p:nvSpPr>
          <p:cNvPr id="17" name="Rectangle 16"/>
          <p:cNvSpPr/>
          <p:nvPr/>
        </p:nvSpPr>
        <p:spPr>
          <a:xfrm>
            <a:off x="4839413" y="1295400"/>
            <a:ext cx="2352331"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latin typeface="Arial" charset="0"/>
              <a:ea typeface="Arial" charset="0"/>
              <a:cs typeface="Arial" charset="0"/>
            </a:endParaRPr>
          </a:p>
        </p:txBody>
      </p:sp>
      <p:sp>
        <p:nvSpPr>
          <p:cNvPr id="4" name="TextBox 3"/>
          <p:cNvSpPr txBox="1"/>
          <p:nvPr/>
        </p:nvSpPr>
        <p:spPr>
          <a:xfrm>
            <a:off x="1235547" y="5148195"/>
            <a:ext cx="9912802" cy="1015663"/>
          </a:xfrm>
          <a:prstGeom prst="rect">
            <a:avLst/>
          </a:prstGeom>
          <a:noFill/>
        </p:spPr>
        <p:txBody>
          <a:bodyPr wrap="square" rtlCol="0">
            <a:spAutoFit/>
          </a:bodyPr>
          <a:lstStyle/>
          <a:p>
            <a:pPr algn="ctr"/>
            <a:r>
              <a:rPr lang="fi-FI" sz="3000" dirty="0">
                <a:solidFill>
                  <a:schemeClr val="accent1"/>
                </a:solidFill>
                <a:latin typeface="Calibri" panose="020F0502020204030204" pitchFamily="34" charset="0"/>
                <a:cs typeface="Calibri" panose="020F0502020204030204" pitchFamily="34" charset="0"/>
              </a:rPr>
              <a:t>Palvelun matka</a:t>
            </a:r>
          </a:p>
          <a:p>
            <a:pPr algn="ctr"/>
            <a:r>
              <a:rPr lang="fi-FI" sz="3000" dirty="0">
                <a:solidFill>
                  <a:schemeClr val="accent1"/>
                </a:solidFill>
                <a:latin typeface="Calibri" panose="020F0502020204030204" pitchFamily="34" charset="0"/>
                <a:cs typeface="Calibri" panose="020F0502020204030204" pitchFamily="34" charset="0"/>
              </a:rPr>
              <a:t>Opi  –  Löydä  –  Toimi  –  Juhlikaa </a:t>
            </a:r>
          </a:p>
        </p:txBody>
      </p:sp>
      <p:grpSp>
        <p:nvGrpSpPr>
          <p:cNvPr id="6" name="Group 5">
            <a:extLst>
              <a:ext uri="{FF2B5EF4-FFF2-40B4-BE49-F238E27FC236}">
                <a16:creationId xmlns:a16="http://schemas.microsoft.com/office/drawing/2014/main" id="{E203F704-5367-BB90-46F1-14B6A31D75A1}"/>
              </a:ext>
            </a:extLst>
          </p:cNvPr>
          <p:cNvGrpSpPr/>
          <p:nvPr/>
        </p:nvGrpSpPr>
        <p:grpSpPr>
          <a:xfrm>
            <a:off x="256702" y="2429249"/>
            <a:ext cx="11808512" cy="1850541"/>
            <a:chOff x="256702" y="2429249"/>
            <a:chExt cx="11808512" cy="1850541"/>
          </a:xfrm>
        </p:grpSpPr>
        <p:grpSp>
          <p:nvGrpSpPr>
            <p:cNvPr id="7" name="Group 6">
              <a:extLst>
                <a:ext uri="{FF2B5EF4-FFF2-40B4-BE49-F238E27FC236}">
                  <a16:creationId xmlns:a16="http://schemas.microsoft.com/office/drawing/2014/main" id="{AFB269D9-5902-8272-7519-E38A7039CB8A}"/>
                </a:ext>
              </a:extLst>
            </p:cNvPr>
            <p:cNvGrpSpPr/>
            <p:nvPr/>
          </p:nvGrpSpPr>
          <p:grpSpPr>
            <a:xfrm>
              <a:off x="256702" y="2429249"/>
              <a:ext cx="11808512" cy="1850541"/>
              <a:chOff x="217631" y="709793"/>
              <a:chExt cx="11808512" cy="1850541"/>
            </a:xfrm>
          </p:grpSpPr>
          <p:sp>
            <p:nvSpPr>
              <p:cNvPr id="9" name="TextBox 8">
                <a:extLst>
                  <a:ext uri="{FF2B5EF4-FFF2-40B4-BE49-F238E27FC236}">
                    <a16:creationId xmlns:a16="http://schemas.microsoft.com/office/drawing/2014/main" id="{7D6EACA6-4AC4-06BD-A0DD-D3B8D103F71B}"/>
                  </a:ext>
                </a:extLst>
              </p:cNvPr>
              <p:cNvSpPr txBox="1"/>
              <p:nvPr/>
            </p:nvSpPr>
            <p:spPr>
              <a:xfrm>
                <a:off x="4507775" y="1852448"/>
                <a:ext cx="1553291" cy="585216"/>
              </a:xfrm>
              <a:prstGeom prst="rect">
                <a:avLst/>
              </a:prstGeom>
              <a:noFill/>
            </p:spPr>
            <p:txBody>
              <a:bodyPr wrap="square" lIns="0" rIns="0" rtlCol="0">
                <a:spAutoFit/>
              </a:bodyPr>
              <a:lstStyle/>
              <a:p>
                <a:pPr algn="ctr"/>
                <a:r>
                  <a:rPr lang="fi-FI" sz="1600" b="1">
                    <a:solidFill>
                      <a:srgbClr val="8CC63F"/>
                    </a:solidFill>
                    <a:ea typeface="Open Sans" charset="0"/>
                    <a:cs typeface="Open Sans" charset="0"/>
                  </a:rPr>
                  <a:t>YMPÄRISTÖ</a:t>
                </a:r>
                <a:br>
                  <a:rPr lang="fi-FI" sz="1600" b="1">
                    <a:solidFill>
                      <a:srgbClr val="8CC63F"/>
                    </a:solidFill>
                    <a:ea typeface="Open Sans" charset="0"/>
                    <a:cs typeface="Open Sans" charset="0"/>
                  </a:rPr>
                </a:br>
                <a:endParaRPr lang="fi-FI" sz="1600" b="1">
                  <a:solidFill>
                    <a:srgbClr val="8CC63F"/>
                  </a:solidFill>
                  <a:ea typeface="Open Sans" charset="0"/>
                  <a:cs typeface="Open Sans" charset="0"/>
                </a:endParaRPr>
              </a:p>
            </p:txBody>
          </p:sp>
          <p:sp>
            <p:nvSpPr>
              <p:cNvPr id="10" name="TextBox 9">
                <a:extLst>
                  <a:ext uri="{FF2B5EF4-FFF2-40B4-BE49-F238E27FC236}">
                    <a16:creationId xmlns:a16="http://schemas.microsoft.com/office/drawing/2014/main" id="{D6457116-8DA1-A1C1-92BB-CA24101D1CA3}"/>
                  </a:ext>
                </a:extLst>
              </p:cNvPr>
              <p:cNvSpPr txBox="1"/>
              <p:nvPr/>
            </p:nvSpPr>
            <p:spPr>
              <a:xfrm>
                <a:off x="7596389" y="1852448"/>
                <a:ext cx="1463040" cy="707886"/>
              </a:xfrm>
              <a:prstGeom prst="rect">
                <a:avLst/>
              </a:prstGeom>
              <a:noFill/>
            </p:spPr>
            <p:txBody>
              <a:bodyPr wrap="square" lIns="0" rIns="0" rtlCol="0">
                <a:spAutoFit/>
              </a:bodyPr>
              <a:lstStyle/>
              <a:p>
                <a:pPr algn="ctr"/>
                <a:r>
                  <a:rPr lang="fi-FI" sz="1200" b="1" dirty="0">
                    <a:solidFill>
                      <a:srgbClr val="F26A2C"/>
                    </a:solidFill>
                    <a:ea typeface="Open Sans" charset="0"/>
                    <a:cs typeface="Open Sans" charset="0"/>
                  </a:rPr>
                  <a:t>NÄLÄN HELPOTTAMINEN</a:t>
                </a:r>
                <a:br>
                  <a:rPr lang="fi-FI" sz="1600" b="1" dirty="0">
                    <a:solidFill>
                      <a:srgbClr val="F26A2C"/>
                    </a:solidFill>
                    <a:ea typeface="Open Sans" charset="0"/>
                    <a:cs typeface="Open Sans" charset="0"/>
                  </a:rPr>
                </a:br>
                <a:endParaRPr lang="fi-FI" sz="1600" b="1" dirty="0">
                  <a:solidFill>
                    <a:srgbClr val="F26A2C"/>
                  </a:solidFill>
                  <a:ea typeface="Open Sans" charset="0"/>
                  <a:cs typeface="Open Sans" charset="0"/>
                </a:endParaRPr>
              </a:p>
            </p:txBody>
          </p:sp>
          <p:sp>
            <p:nvSpPr>
              <p:cNvPr id="11" name="TextBox 10">
                <a:extLst>
                  <a:ext uri="{FF2B5EF4-FFF2-40B4-BE49-F238E27FC236}">
                    <a16:creationId xmlns:a16="http://schemas.microsoft.com/office/drawing/2014/main" id="{B2BE12AD-5131-F61E-30F5-59DAFCAD53EC}"/>
                  </a:ext>
                </a:extLst>
              </p:cNvPr>
              <p:cNvSpPr txBox="1"/>
              <p:nvPr/>
            </p:nvSpPr>
            <p:spPr>
              <a:xfrm>
                <a:off x="9112143" y="1852448"/>
                <a:ext cx="1463040" cy="585216"/>
              </a:xfrm>
              <a:prstGeom prst="rect">
                <a:avLst/>
              </a:prstGeom>
              <a:noFill/>
            </p:spPr>
            <p:txBody>
              <a:bodyPr wrap="square" lIns="0" rIns="0" rtlCol="0">
                <a:spAutoFit/>
              </a:bodyPr>
              <a:lstStyle/>
              <a:p>
                <a:pPr algn="ctr"/>
                <a:r>
                  <a:rPr lang="fi-FI" sz="1600" b="1">
                    <a:solidFill>
                      <a:srgbClr val="6A205F"/>
                    </a:solidFill>
                    <a:ea typeface="Open Sans" charset="0"/>
                    <a:cs typeface="Open Sans" charset="0"/>
                  </a:rPr>
                  <a:t>NÄKÖKYKY</a:t>
                </a:r>
                <a:br>
                  <a:rPr lang="fi-FI" sz="1600" b="1">
                    <a:solidFill>
                      <a:srgbClr val="6A205F"/>
                    </a:solidFill>
                    <a:ea typeface="Open Sans" charset="0"/>
                    <a:cs typeface="Open Sans" charset="0"/>
                  </a:rPr>
                </a:br>
                <a:endParaRPr lang="fi-FI" sz="1600" b="1">
                  <a:solidFill>
                    <a:srgbClr val="6A205F"/>
                  </a:solidFill>
                  <a:ea typeface="Open Sans" charset="0"/>
                  <a:cs typeface="Open Sans" charset="0"/>
                </a:endParaRPr>
              </a:p>
            </p:txBody>
          </p:sp>
          <p:sp>
            <p:nvSpPr>
              <p:cNvPr id="12" name="TextBox 11">
                <a:extLst>
                  <a:ext uri="{FF2B5EF4-FFF2-40B4-BE49-F238E27FC236}">
                    <a16:creationId xmlns:a16="http://schemas.microsoft.com/office/drawing/2014/main" id="{95907562-5B3C-2709-E632-960700503C7F}"/>
                  </a:ext>
                </a:extLst>
              </p:cNvPr>
              <p:cNvSpPr txBox="1"/>
              <p:nvPr/>
            </p:nvSpPr>
            <p:spPr>
              <a:xfrm>
                <a:off x="217631" y="1852448"/>
                <a:ext cx="1463040" cy="585216"/>
              </a:xfrm>
              <a:prstGeom prst="rect">
                <a:avLst/>
              </a:prstGeom>
              <a:noFill/>
            </p:spPr>
            <p:txBody>
              <a:bodyPr wrap="square" lIns="0" rIns="0" rtlCol="0">
                <a:spAutoFit/>
              </a:bodyPr>
              <a:lstStyle/>
              <a:p>
                <a:pPr algn="ctr"/>
                <a:r>
                  <a:rPr lang="fi-FI" sz="1600" b="1">
                    <a:solidFill>
                      <a:srgbClr val="F0C217"/>
                    </a:solidFill>
                    <a:ea typeface="Open Sans" charset="0"/>
                    <a:cs typeface="Open Sans" charset="0"/>
                  </a:rPr>
                  <a:t>LAPSUUSIÄN </a:t>
                </a:r>
              </a:p>
              <a:p>
                <a:pPr algn="ctr"/>
                <a:r>
                  <a:rPr lang="fi-FI" sz="1600" b="1">
                    <a:solidFill>
                      <a:srgbClr val="F0C217"/>
                    </a:solidFill>
                    <a:ea typeface="Open Sans" charset="0"/>
                    <a:cs typeface="Open Sans" charset="0"/>
                  </a:rPr>
                  <a:t>SYÖPÄ</a:t>
                </a:r>
              </a:p>
            </p:txBody>
          </p:sp>
          <p:pic>
            <p:nvPicPr>
              <p:cNvPr id="13" name="Picture 12">
                <a:extLst>
                  <a:ext uri="{FF2B5EF4-FFF2-40B4-BE49-F238E27FC236}">
                    <a16:creationId xmlns:a16="http://schemas.microsoft.com/office/drawing/2014/main" id="{84BEB664-85BC-389E-5B7C-B30DAFC4F5CA}"/>
                  </a:ext>
                </a:extLst>
              </p:cNvPr>
              <p:cNvPicPr>
                <a:picLocks noChangeAspect="1"/>
              </p:cNvPicPr>
              <p:nvPr/>
            </p:nvPicPr>
            <p:blipFill>
              <a:blip r:embed="rId3"/>
              <a:stretch>
                <a:fillRect/>
              </a:stretch>
            </p:blipFill>
            <p:spPr>
              <a:xfrm>
                <a:off x="389691" y="709793"/>
                <a:ext cx="1128140" cy="1143000"/>
              </a:xfrm>
              <a:prstGeom prst="rect">
                <a:avLst/>
              </a:prstGeom>
            </p:spPr>
          </p:pic>
          <p:pic>
            <p:nvPicPr>
              <p:cNvPr id="18" name="Picture 17">
                <a:extLst>
                  <a:ext uri="{FF2B5EF4-FFF2-40B4-BE49-F238E27FC236}">
                    <a16:creationId xmlns:a16="http://schemas.microsoft.com/office/drawing/2014/main" id="{C95C1A2D-6D21-8A54-97FF-7E6A9804D25E}"/>
                  </a:ext>
                </a:extLst>
              </p:cNvPr>
              <p:cNvPicPr>
                <a:picLocks noChangeAspect="1"/>
              </p:cNvPicPr>
              <p:nvPr/>
            </p:nvPicPr>
            <p:blipFill>
              <a:blip r:embed="rId4"/>
              <a:stretch>
                <a:fillRect/>
              </a:stretch>
            </p:blipFill>
            <p:spPr>
              <a:xfrm>
                <a:off x="4780740" y="709793"/>
                <a:ext cx="1103880" cy="1143000"/>
              </a:xfrm>
              <a:prstGeom prst="rect">
                <a:avLst/>
              </a:prstGeom>
            </p:spPr>
          </p:pic>
          <p:pic>
            <p:nvPicPr>
              <p:cNvPr id="19" name="Picture 18">
                <a:extLst>
                  <a:ext uri="{FF2B5EF4-FFF2-40B4-BE49-F238E27FC236}">
                    <a16:creationId xmlns:a16="http://schemas.microsoft.com/office/drawing/2014/main" id="{39301DDB-5174-FBF7-1A97-D54B8877BBCF}"/>
                  </a:ext>
                </a:extLst>
              </p:cNvPr>
              <p:cNvPicPr>
                <a:picLocks noChangeAspect="1"/>
              </p:cNvPicPr>
              <p:nvPr/>
            </p:nvPicPr>
            <p:blipFill>
              <a:blip r:embed="rId5"/>
              <a:stretch>
                <a:fillRect/>
              </a:stretch>
            </p:blipFill>
            <p:spPr>
              <a:xfrm>
                <a:off x="7739495" y="709793"/>
                <a:ext cx="1270138" cy="1143000"/>
              </a:xfrm>
              <a:prstGeom prst="rect">
                <a:avLst/>
              </a:prstGeom>
            </p:spPr>
          </p:pic>
          <p:pic>
            <p:nvPicPr>
              <p:cNvPr id="20" name="Picture 19">
                <a:extLst>
                  <a:ext uri="{FF2B5EF4-FFF2-40B4-BE49-F238E27FC236}">
                    <a16:creationId xmlns:a16="http://schemas.microsoft.com/office/drawing/2014/main" id="{6B06333F-7100-55C5-CF0F-E47959E848C9}"/>
                  </a:ext>
                </a:extLst>
              </p:cNvPr>
              <p:cNvPicPr>
                <a:picLocks noChangeAspect="1"/>
              </p:cNvPicPr>
              <p:nvPr/>
            </p:nvPicPr>
            <p:blipFill>
              <a:blip r:embed="rId6"/>
              <a:stretch>
                <a:fillRect/>
              </a:stretch>
            </p:blipFill>
            <p:spPr>
              <a:xfrm>
                <a:off x="9279326" y="709793"/>
                <a:ext cx="1147013" cy="1143000"/>
              </a:xfrm>
              <a:prstGeom prst="rect">
                <a:avLst/>
              </a:prstGeom>
            </p:spPr>
          </p:pic>
          <p:sp>
            <p:nvSpPr>
              <p:cNvPr id="27" name="TextBox 26">
                <a:extLst>
                  <a:ext uri="{FF2B5EF4-FFF2-40B4-BE49-F238E27FC236}">
                    <a16:creationId xmlns:a16="http://schemas.microsoft.com/office/drawing/2014/main" id="{3B8BB3F4-A16A-F612-AF6B-8B2261087DAB}"/>
                  </a:ext>
                </a:extLst>
              </p:cNvPr>
              <p:cNvSpPr txBox="1"/>
              <p:nvPr/>
            </p:nvSpPr>
            <p:spPr>
              <a:xfrm>
                <a:off x="1689891" y="1852448"/>
                <a:ext cx="1463040" cy="585216"/>
              </a:xfrm>
              <a:prstGeom prst="rect">
                <a:avLst/>
              </a:prstGeom>
              <a:noFill/>
            </p:spPr>
            <p:txBody>
              <a:bodyPr wrap="square" lIns="0" rIns="0" rtlCol="0">
                <a:spAutoFit/>
              </a:bodyPr>
              <a:lstStyle/>
              <a:p>
                <a:pPr algn="ctr"/>
                <a:r>
                  <a:rPr lang="fi-FI" sz="1600" b="1">
                    <a:solidFill>
                      <a:srgbClr val="0774AF"/>
                    </a:solidFill>
                    <a:ea typeface="Open Sans" charset="0"/>
                    <a:cs typeface="Open Sans" charset="0"/>
                  </a:rPr>
                  <a:t>DIABETES</a:t>
                </a:r>
                <a:br>
                  <a:rPr lang="fi-FI" sz="1200" b="1">
                    <a:solidFill>
                      <a:schemeClr val="tx2"/>
                    </a:solidFill>
                    <a:ea typeface="Open Sans" charset="0"/>
                    <a:cs typeface="Open Sans" charset="0"/>
                  </a:rPr>
                </a:br>
                <a:endParaRPr lang="fi-FI" sz="1200" b="1">
                  <a:solidFill>
                    <a:schemeClr val="tx2"/>
                  </a:solidFill>
                  <a:ea typeface="Open Sans" charset="0"/>
                  <a:cs typeface="Open Sans" charset="0"/>
                </a:endParaRPr>
              </a:p>
            </p:txBody>
          </p:sp>
          <p:pic>
            <p:nvPicPr>
              <p:cNvPr id="28" name="Picture 27">
                <a:extLst>
                  <a:ext uri="{FF2B5EF4-FFF2-40B4-BE49-F238E27FC236}">
                    <a16:creationId xmlns:a16="http://schemas.microsoft.com/office/drawing/2014/main" id="{4F3555F3-1B96-F70F-3DA3-A331D98F1C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3510" y="709793"/>
                <a:ext cx="1155048" cy="1143000"/>
              </a:xfrm>
              <a:prstGeom prst="rect">
                <a:avLst/>
              </a:prstGeom>
            </p:spPr>
          </p:pic>
          <p:sp>
            <p:nvSpPr>
              <p:cNvPr id="29" name="TextBox 28">
                <a:extLst>
                  <a:ext uri="{FF2B5EF4-FFF2-40B4-BE49-F238E27FC236}">
                    <a16:creationId xmlns:a16="http://schemas.microsoft.com/office/drawing/2014/main" id="{B3623543-57F3-D487-326F-5D6D9C212DB4}"/>
                  </a:ext>
                </a:extLst>
              </p:cNvPr>
              <p:cNvSpPr txBox="1"/>
              <p:nvPr/>
            </p:nvSpPr>
            <p:spPr>
              <a:xfrm>
                <a:off x="3161397" y="1852448"/>
                <a:ext cx="1463040" cy="585216"/>
              </a:xfrm>
              <a:prstGeom prst="rect">
                <a:avLst/>
              </a:prstGeom>
              <a:noFill/>
            </p:spPr>
            <p:txBody>
              <a:bodyPr wrap="square" lIns="0" rIns="0" rtlCol="0">
                <a:spAutoFit/>
              </a:bodyPr>
              <a:lstStyle/>
              <a:p>
                <a:pPr algn="ctr"/>
                <a:r>
                  <a:rPr lang="fi-FI" sz="1600" b="1">
                    <a:solidFill>
                      <a:srgbClr val="00339A"/>
                    </a:solidFill>
                    <a:ea typeface="Open Sans" charset="0"/>
                    <a:cs typeface="Open Sans" charset="0"/>
                  </a:rPr>
                  <a:t>HÄTÄAPU</a:t>
                </a:r>
              </a:p>
            </p:txBody>
          </p:sp>
          <p:pic>
            <p:nvPicPr>
              <p:cNvPr id="30" name="Picture 29" descr="A group of people holding hands&#10;&#10;Description automatically generated">
                <a:extLst>
                  <a:ext uri="{FF2B5EF4-FFF2-40B4-BE49-F238E27FC236}">
                    <a16:creationId xmlns:a16="http://schemas.microsoft.com/office/drawing/2014/main" id="{EE4D759E-634B-9B91-0E04-AF21C5552475}"/>
                  </a:ext>
                </a:extLst>
              </p:cNvPr>
              <p:cNvPicPr>
                <a:picLocks noChangeAspect="1"/>
              </p:cNvPicPr>
              <p:nvPr/>
            </p:nvPicPr>
            <p:blipFill>
              <a:blip r:embed="rId8"/>
              <a:stretch>
                <a:fillRect/>
              </a:stretch>
            </p:blipFill>
            <p:spPr>
              <a:xfrm>
                <a:off x="10724026" y="709793"/>
                <a:ext cx="1130824" cy="1143000"/>
              </a:xfrm>
              <a:prstGeom prst="rect">
                <a:avLst/>
              </a:prstGeom>
            </p:spPr>
          </p:pic>
          <p:sp>
            <p:nvSpPr>
              <p:cNvPr id="31" name="TextBox 30">
                <a:extLst>
                  <a:ext uri="{FF2B5EF4-FFF2-40B4-BE49-F238E27FC236}">
                    <a16:creationId xmlns:a16="http://schemas.microsoft.com/office/drawing/2014/main" id="{EEF3EA96-BB90-7DB4-22D4-7A53B3745902}"/>
                  </a:ext>
                </a:extLst>
              </p:cNvPr>
              <p:cNvSpPr txBox="1"/>
              <p:nvPr/>
            </p:nvSpPr>
            <p:spPr>
              <a:xfrm>
                <a:off x="10563103" y="1852448"/>
                <a:ext cx="1463040" cy="585216"/>
              </a:xfrm>
              <a:prstGeom prst="rect">
                <a:avLst/>
              </a:prstGeom>
              <a:noFill/>
            </p:spPr>
            <p:txBody>
              <a:bodyPr wrap="square" lIns="0" rIns="0" rtlCol="0">
                <a:spAutoFit/>
              </a:bodyPr>
              <a:lstStyle/>
              <a:p>
                <a:pPr algn="ctr"/>
                <a:r>
                  <a:rPr lang="fi-FI" sz="1600" b="1">
                    <a:solidFill>
                      <a:srgbClr val="10A0A0"/>
                    </a:solidFill>
                    <a:ea typeface="Open Sans" charset="0"/>
                    <a:cs typeface="Open Sans" charset="0"/>
                  </a:rPr>
                  <a:t>NUORISO</a:t>
                </a:r>
                <a:br>
                  <a:rPr lang="fi-FI" sz="1600" b="1">
                    <a:solidFill>
                      <a:srgbClr val="10A0A0"/>
                    </a:solidFill>
                    <a:ea typeface="Open Sans" charset="0"/>
                    <a:cs typeface="Open Sans" charset="0"/>
                  </a:rPr>
                </a:br>
                <a:endParaRPr lang="fi-FI" sz="1600" b="1">
                  <a:solidFill>
                    <a:srgbClr val="10A0A0"/>
                  </a:solidFill>
                  <a:ea typeface="Open Sans" charset="0"/>
                  <a:cs typeface="Open Sans" charset="0"/>
                </a:endParaRPr>
              </a:p>
            </p:txBody>
          </p:sp>
          <p:sp>
            <p:nvSpPr>
              <p:cNvPr id="32" name="TextBox 31">
                <a:extLst>
                  <a:ext uri="{FF2B5EF4-FFF2-40B4-BE49-F238E27FC236}">
                    <a16:creationId xmlns:a16="http://schemas.microsoft.com/office/drawing/2014/main" id="{A83572F3-FAD1-0F5A-A405-014EA8501E31}"/>
                  </a:ext>
                </a:extLst>
              </p:cNvPr>
              <p:cNvSpPr txBox="1"/>
              <p:nvPr/>
            </p:nvSpPr>
            <p:spPr>
              <a:xfrm>
                <a:off x="5996186" y="1859237"/>
                <a:ext cx="1749446" cy="523220"/>
              </a:xfrm>
              <a:prstGeom prst="rect">
                <a:avLst/>
              </a:prstGeom>
              <a:noFill/>
            </p:spPr>
            <p:txBody>
              <a:bodyPr wrap="square" lIns="0" rIns="0" rtlCol="0">
                <a:spAutoFit/>
              </a:bodyPr>
              <a:lstStyle/>
              <a:p>
                <a:pPr algn="ctr"/>
                <a:r>
                  <a:rPr lang="fi-FI" sz="1200" b="1" dirty="0">
                    <a:solidFill>
                      <a:srgbClr val="C00000"/>
                    </a:solidFill>
                    <a:ea typeface="Open Sans" charset="0"/>
                    <a:cs typeface="Open Sans" charset="0"/>
                  </a:rPr>
                  <a:t>HUMANITAARINEN APU</a:t>
                </a:r>
                <a:br>
                  <a:rPr lang="fi-FI" sz="1600" b="1" dirty="0">
                    <a:solidFill>
                      <a:srgbClr val="C00000"/>
                    </a:solidFill>
                    <a:ea typeface="Open Sans" charset="0"/>
                    <a:cs typeface="Open Sans" charset="0"/>
                  </a:rPr>
                </a:br>
                <a:endParaRPr lang="fi-FI" sz="1600" b="1" dirty="0">
                  <a:solidFill>
                    <a:srgbClr val="C00000"/>
                  </a:solidFill>
                  <a:ea typeface="Open Sans" charset="0"/>
                  <a:cs typeface="Open Sans" charset="0"/>
                </a:endParaRPr>
              </a:p>
            </p:txBody>
          </p:sp>
          <p:pic>
            <p:nvPicPr>
              <p:cNvPr id="33" name="Picture 32" descr="A close-up of a logo&#10;&#10;Description automatically generated">
                <a:extLst>
                  <a:ext uri="{FF2B5EF4-FFF2-40B4-BE49-F238E27FC236}">
                    <a16:creationId xmlns:a16="http://schemas.microsoft.com/office/drawing/2014/main" id="{AC24D2C2-E591-2E6F-6D4C-CDA996FCFCEF}"/>
                  </a:ext>
                </a:extLst>
              </p:cNvPr>
              <p:cNvPicPr>
                <a:picLocks noChangeAspect="1"/>
              </p:cNvPicPr>
              <p:nvPr/>
            </p:nvPicPr>
            <p:blipFill>
              <a:blip r:embed="rId9"/>
              <a:stretch>
                <a:fillRect/>
              </a:stretch>
            </p:blipFill>
            <p:spPr>
              <a:xfrm>
                <a:off x="6210299" y="709793"/>
                <a:ext cx="1231510" cy="1143000"/>
              </a:xfrm>
              <a:prstGeom prst="rect">
                <a:avLst/>
              </a:prstGeom>
            </p:spPr>
          </p:pic>
        </p:grpSp>
        <p:pic>
          <p:nvPicPr>
            <p:cNvPr id="8" name="Picture 7" descr="A logo of a cloud with rain and lightning&#10;&#10;Description automatically generated">
              <a:extLst>
                <a:ext uri="{FF2B5EF4-FFF2-40B4-BE49-F238E27FC236}">
                  <a16:creationId xmlns:a16="http://schemas.microsoft.com/office/drawing/2014/main" id="{6C592EF9-CDC2-0480-9AF0-9E9ECEBB1C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67701" y="2429249"/>
              <a:ext cx="1137199" cy="1149444"/>
            </a:xfrm>
            <a:prstGeom prst="rect">
              <a:avLst/>
            </a:prstGeom>
          </p:spPr>
        </p:pic>
      </p:grpSp>
    </p:spTree>
    <p:extLst>
      <p:ext uri="{BB962C8B-B14F-4D97-AF65-F5344CB8AC3E}">
        <p14:creationId xmlns:p14="http://schemas.microsoft.com/office/powerpoint/2010/main" val="773694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b="1" kern="0" dirty="0">
              <a:solidFill>
                <a:srgbClr val="0A5496"/>
              </a:solidFill>
              <a:latin typeface="Arial" charset="0"/>
              <a:ea typeface="Arial" charset="0"/>
              <a:cs typeface="Arial" charset="0"/>
            </a:endParaRPr>
          </a:p>
        </p:txBody>
      </p:sp>
      <p:sp>
        <p:nvSpPr>
          <p:cNvPr id="2" name="Rectangle 1"/>
          <p:cNvSpPr/>
          <p:nvPr/>
        </p:nvSpPr>
        <p:spPr>
          <a:xfrm>
            <a:off x="6324600" y="1600200"/>
            <a:ext cx="5315348" cy="4493538"/>
          </a:xfrm>
          <a:prstGeom prst="rect">
            <a:avLst/>
          </a:prstGeom>
        </p:spPr>
        <p:txBody>
          <a:bodyPr wrap="square">
            <a:spAutoFit/>
          </a:bodyPr>
          <a:lstStyle/>
          <a:p>
            <a:r>
              <a:rPr lang="fi-FI" sz="2200" dirty="0">
                <a:solidFill>
                  <a:schemeClr val="bg1"/>
                </a:solidFill>
                <a:latin typeface="Calibri" panose="020F0502020204030204" pitchFamily="34" charset="0"/>
                <a:ea typeface="Arial" charset="0"/>
                <a:cs typeface="Calibri" panose="020F0502020204030204" pitchFamily="34" charset="0"/>
              </a:rPr>
              <a:t>voimaannuttaa lionien myötätuntoista palvelua</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fi-FI" sz="2200" dirty="0">
                <a:solidFill>
                  <a:schemeClr val="bg1"/>
                </a:solidFill>
                <a:latin typeface="Calibri" panose="020F0502020204030204" pitchFamily="34" charset="0"/>
                <a:ea typeface="Arial" charset="0"/>
                <a:cs typeface="Calibri" panose="020F0502020204030204" pitchFamily="34" charset="0"/>
              </a:rPr>
              <a:t>hallinnoi apurahoja:</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fi-FI" sz="2200" dirty="0">
                <a:solidFill>
                  <a:schemeClr val="bg1"/>
                </a:solidFill>
                <a:latin typeface="Calibri" panose="020F0502020204030204" pitchFamily="34" charset="0"/>
                <a:ea typeface="Arial" charset="0"/>
                <a:cs typeface="Calibri" panose="020F0502020204030204" pitchFamily="34" charset="0"/>
              </a:rPr>
              <a:t>	humanitaariset aloitteet</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fi-FI" sz="2200" dirty="0">
                <a:solidFill>
                  <a:schemeClr val="bg1"/>
                </a:solidFill>
                <a:latin typeface="Calibri" panose="020F0502020204030204" pitchFamily="34" charset="0"/>
                <a:ea typeface="Arial" charset="0"/>
                <a:cs typeface="Calibri" panose="020F0502020204030204" pitchFamily="34" charset="0"/>
              </a:rPr>
              <a:t>	maailmanlaajuiset terveysaloitteet</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fi-FI" sz="2200" dirty="0">
                <a:solidFill>
                  <a:schemeClr val="bg1"/>
                </a:solidFill>
                <a:latin typeface="Calibri" panose="020F0502020204030204" pitchFamily="34" charset="0"/>
                <a:ea typeface="Arial" charset="0"/>
                <a:cs typeface="Calibri" panose="020F0502020204030204" pitchFamily="34" charset="0"/>
              </a:rPr>
              <a:t>	uudet ja kehitteillä olevat aloitteet.</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fi-FI" sz="2200" dirty="0">
                <a:solidFill>
                  <a:schemeClr val="bg1"/>
                </a:solidFill>
                <a:latin typeface="Calibri" panose="020F0502020204030204" pitchFamily="34" charset="0"/>
                <a:ea typeface="Arial" charset="0"/>
                <a:cs typeface="Calibri" panose="020F0502020204030204" pitchFamily="34" charset="0"/>
              </a:rPr>
              <a:t>Kutsu piirisi LCIF-koordinaattori kokoukseen kertomaan lioneille säätiöstäsi.</a:t>
            </a:r>
          </a:p>
        </p:txBody>
      </p:sp>
      <p:sp>
        <p:nvSpPr>
          <p:cNvPr id="4" name="Rectangle 3"/>
          <p:cNvSpPr/>
          <p:nvPr/>
        </p:nvSpPr>
        <p:spPr>
          <a:xfrm>
            <a:off x="5558306" y="685800"/>
            <a:ext cx="6543136" cy="574901"/>
          </a:xfrm>
          <a:prstGeom prst="rect">
            <a:avLst/>
          </a:prstGeom>
        </p:spPr>
        <p:txBody>
          <a:bodyPr wrap="square">
            <a:spAutoFit/>
          </a:bodyPr>
          <a:lstStyle/>
          <a:p>
            <a:pPr>
              <a:lnSpc>
                <a:spcPct val="120000"/>
              </a:lnSpc>
            </a:pPr>
            <a:r>
              <a:rPr lang="fi-FI" sz="2800" b="1" dirty="0">
                <a:solidFill>
                  <a:schemeClr val="accent1"/>
                </a:solidFill>
                <a:latin typeface="Calibri" panose="020F0502020204030204" pitchFamily="34" charset="0"/>
                <a:cs typeface="Calibri" panose="020F0502020204030204" pitchFamily="34" charset="0"/>
              </a:rPr>
              <a:t>Lions Clubs International Foundation </a:t>
            </a:r>
          </a:p>
        </p:txBody>
      </p:sp>
      <p:pic>
        <p:nvPicPr>
          <p:cNvPr id="3" name="Picture 2" descr="A logo with lions heads and a black background&#10;&#10;Description automatically generated">
            <a:extLst>
              <a:ext uri="{FF2B5EF4-FFF2-40B4-BE49-F238E27FC236}">
                <a16:creationId xmlns:a16="http://schemas.microsoft.com/office/drawing/2014/main" id="{A8724272-1159-833B-6379-B6A93B6A3ECA}"/>
              </a:ext>
            </a:extLst>
          </p:cNvPr>
          <p:cNvPicPr>
            <a:picLocks noChangeAspect="1"/>
          </p:cNvPicPr>
          <p:nvPr/>
        </p:nvPicPr>
        <p:blipFill>
          <a:blip r:embed="rId3"/>
          <a:stretch>
            <a:fillRect/>
          </a:stretch>
        </p:blipFill>
        <p:spPr>
          <a:xfrm>
            <a:off x="1066800" y="2065083"/>
            <a:ext cx="3581400" cy="2727834"/>
          </a:xfrm>
          <a:prstGeom prst="rect">
            <a:avLst/>
          </a:prstGeom>
        </p:spPr>
      </p:pic>
    </p:spTree>
    <p:extLst>
      <p:ext uri="{BB962C8B-B14F-4D97-AF65-F5344CB8AC3E}">
        <p14:creationId xmlns:p14="http://schemas.microsoft.com/office/powerpoint/2010/main" val="2152497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4001" y="1168167"/>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533400" y="423006"/>
            <a:ext cx="11201400" cy="455131"/>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600" dirty="0">
                <a:solidFill>
                  <a:schemeClr val="bg1"/>
                </a:solidFill>
                <a:latin typeface="Calibri" panose="020F0502020204030204" pitchFamily="34" charset="0"/>
                <a:cs typeface="Calibri" panose="020F0502020204030204" pitchFamily="34" charset="0"/>
              </a:rPr>
              <a:t>Toinen kokous – keskity jäseniin!</a:t>
            </a:r>
          </a:p>
        </p:txBody>
      </p:sp>
      <p:grpSp>
        <p:nvGrpSpPr>
          <p:cNvPr id="31" name="Group 30"/>
          <p:cNvGrpSpPr/>
          <p:nvPr/>
        </p:nvGrpSpPr>
        <p:grpSpPr>
          <a:xfrm>
            <a:off x="8438936" y="2385248"/>
            <a:ext cx="1086478" cy="1980634"/>
            <a:chOff x="5734418" y="1527294"/>
            <a:chExt cx="1086478" cy="1980634"/>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858" y="1527294"/>
              <a:ext cx="941603" cy="1371600"/>
            </a:xfrm>
            <a:prstGeom prst="rect">
              <a:avLst/>
            </a:prstGeom>
            <a:ln>
              <a:noFill/>
            </a:ln>
            <a:effectLst>
              <a:outerShdw blurRad="292100" dist="139700" dir="2700000" algn="tl" rotWithShape="0">
                <a:srgbClr val="333333">
                  <a:alpha val="65000"/>
                </a:srgbClr>
              </a:outerShdw>
            </a:effectLst>
          </p:spPr>
        </p:pic>
        <p:sp>
          <p:nvSpPr>
            <p:cNvPr id="33" name="TextBox 32"/>
            <p:cNvSpPr txBox="1"/>
            <p:nvPr/>
          </p:nvSpPr>
          <p:spPr>
            <a:xfrm>
              <a:off x="5734418" y="2984708"/>
              <a:ext cx="1086478" cy="523220"/>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Presidentti</a:t>
              </a:r>
              <a:r>
                <a:rPr lang="fi-FI" sz="1200" dirty="0">
                  <a:solidFill>
                    <a:schemeClr val="bg1"/>
                  </a:solidFill>
                </a:rPr>
                <a:t>	</a:t>
              </a:r>
            </a:p>
          </p:txBody>
        </p:sp>
      </p:grpSp>
      <p:sp>
        <p:nvSpPr>
          <p:cNvPr id="34" name="TextBox 33"/>
          <p:cNvSpPr txBox="1"/>
          <p:nvPr/>
        </p:nvSpPr>
        <p:spPr>
          <a:xfrm>
            <a:off x="787347" y="1419696"/>
            <a:ext cx="2989761" cy="412162"/>
          </a:xfrm>
          <a:prstGeom prst="rect">
            <a:avLst/>
          </a:prstGeom>
          <a:noFill/>
        </p:spPr>
        <p:txBody>
          <a:bodyPr wrap="square" rtlCol="0">
            <a:noAutofit/>
          </a:bodyPr>
          <a:lstStyle/>
          <a:p>
            <a:pPr algn="ctr"/>
            <a:r>
              <a:rPr lang="fi-FI" sz="2000" b="1" i="1" dirty="0">
                <a:solidFill>
                  <a:schemeClr val="bg2"/>
                </a:solidFill>
                <a:latin typeface="Calibri" panose="020F0502020204030204" pitchFamily="34" charset="0"/>
                <a:cs typeface="Calibri" panose="020F0502020204030204" pitchFamily="34" charset="0"/>
              </a:rPr>
              <a:t>Maailmanlaajuinen toimintaryhmä</a:t>
            </a:r>
          </a:p>
        </p:txBody>
      </p:sp>
      <p:grpSp>
        <p:nvGrpSpPr>
          <p:cNvPr id="35" name="Group 34"/>
          <p:cNvGrpSpPr/>
          <p:nvPr/>
        </p:nvGrpSpPr>
        <p:grpSpPr>
          <a:xfrm>
            <a:off x="9695034" y="4474021"/>
            <a:ext cx="1312344" cy="1818330"/>
            <a:chOff x="7059658" y="3535483"/>
            <a:chExt cx="1312344" cy="1818330"/>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19313" y="3535483"/>
              <a:ext cx="954634" cy="1371600"/>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7059658" y="5015259"/>
              <a:ext cx="1312344" cy="338554"/>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Sihteeri</a:t>
              </a:r>
              <a:r>
                <a:rPr lang="fi-FI" sz="1200" dirty="0">
                  <a:solidFill>
                    <a:srgbClr val="00338D"/>
                  </a:solidFill>
                  <a:latin typeface="Calibri" panose="020F0502020204030204" pitchFamily="34" charset="0"/>
                  <a:cs typeface="Calibri" panose="020F0502020204030204" pitchFamily="34" charset="0"/>
                </a:rPr>
                <a:t>	</a:t>
              </a:r>
            </a:p>
          </p:txBody>
        </p:sp>
      </p:grpSp>
      <p:grpSp>
        <p:nvGrpSpPr>
          <p:cNvPr id="38" name="Group 37"/>
          <p:cNvGrpSpPr/>
          <p:nvPr/>
        </p:nvGrpSpPr>
        <p:grpSpPr>
          <a:xfrm>
            <a:off x="9550128" y="2385249"/>
            <a:ext cx="1574318" cy="1995569"/>
            <a:chOff x="6939901" y="1523998"/>
            <a:chExt cx="1574318" cy="1995569"/>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3490" y="1523998"/>
              <a:ext cx="914400" cy="1371600"/>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6939901" y="2996347"/>
              <a:ext cx="1574318" cy="523220"/>
            </a:xfrm>
            <a:prstGeom prst="rect">
              <a:avLst/>
            </a:prstGeom>
            <a:noFill/>
          </p:spPr>
          <p:txBody>
            <a:bodyPr wrap="square" rtlCol="0">
              <a:spAutoFit/>
            </a:bodyPr>
            <a:lstStyle/>
            <a:p>
              <a:pPr algn="ctr"/>
              <a:r>
                <a:rPr lang="fi-FI" sz="1600" dirty="0">
                  <a:solidFill>
                    <a:srgbClr val="00338D"/>
                  </a:solidFill>
                  <a:latin typeface="Calibri" panose="020F0502020204030204" pitchFamily="34" charset="0"/>
                  <a:cs typeface="Calibri" panose="020F0502020204030204" pitchFamily="34" charset="0"/>
                </a:rPr>
                <a:t> </a:t>
              </a:r>
              <a:r>
                <a:rPr lang="fi-FI" sz="1600" dirty="0">
                  <a:solidFill>
                    <a:schemeClr val="bg1"/>
                  </a:solidFill>
                  <a:latin typeface="Calibri" panose="020F0502020204030204" pitchFamily="34" charset="0"/>
                  <a:cs typeface="Calibri" panose="020F0502020204030204" pitchFamily="34" charset="0"/>
                </a:rPr>
                <a:t>Varapresidentti</a:t>
              </a:r>
              <a:r>
                <a:rPr lang="fi-FI" sz="1200" dirty="0">
                  <a:latin typeface="Calibri" panose="020F0502020204030204" pitchFamily="34" charset="0"/>
                  <a:cs typeface="Calibri" panose="020F0502020204030204" pitchFamily="34" charset="0"/>
                </a:rPr>
                <a:t>	</a:t>
              </a:r>
            </a:p>
          </p:txBody>
        </p:sp>
      </p:grpSp>
      <p:grpSp>
        <p:nvGrpSpPr>
          <p:cNvPr id="41" name="Group 40"/>
          <p:cNvGrpSpPr/>
          <p:nvPr/>
        </p:nvGrpSpPr>
        <p:grpSpPr>
          <a:xfrm>
            <a:off x="4950278" y="2356538"/>
            <a:ext cx="2496002" cy="2932685"/>
            <a:chOff x="3094090" y="2066731"/>
            <a:chExt cx="2496002" cy="2932685"/>
          </a:xfrm>
        </p:grpSpPr>
        <p:pic>
          <p:nvPicPr>
            <p:cNvPr id="42" name="Picture 41"/>
            <p:cNvPicPr>
              <a:picLocks noChangeAspect="1"/>
            </p:cNvPicPr>
            <p:nvPr/>
          </p:nvPicPr>
          <p:blipFill rotWithShape="1">
            <a:blip r:embed="rId6" cstate="print">
              <a:extLst>
                <a:ext uri="{28A0092B-C50C-407E-A947-70E740481C1C}">
                  <a14:useLocalDpi xmlns:a14="http://schemas.microsoft.com/office/drawing/2010/main" val="0"/>
                </a:ext>
              </a:extLst>
            </a:blip>
            <a:srcRect l="7898" r="11601" b="23333"/>
            <a:stretch/>
          </p:blipFill>
          <p:spPr>
            <a:xfrm>
              <a:off x="3505200" y="2066731"/>
              <a:ext cx="1600200" cy="2286000"/>
            </a:xfrm>
            <a:prstGeom prst="rect">
              <a:avLst/>
            </a:prstGeom>
            <a:ln>
              <a:noFill/>
            </a:ln>
            <a:effectLst>
              <a:outerShdw blurRad="292100" dist="139700" dir="2700000" algn="tl" rotWithShape="0">
                <a:srgbClr val="333333">
                  <a:alpha val="65000"/>
                </a:srgbClr>
              </a:outerShdw>
            </a:effectLst>
          </p:spPr>
        </p:pic>
        <p:sp>
          <p:nvSpPr>
            <p:cNvPr id="43" name="TextBox 42"/>
            <p:cNvSpPr txBox="1"/>
            <p:nvPr/>
          </p:nvSpPr>
          <p:spPr>
            <a:xfrm>
              <a:off x="3094090" y="4630084"/>
              <a:ext cx="2496002" cy="369332"/>
            </a:xfrm>
            <a:prstGeom prst="rect">
              <a:avLst/>
            </a:prstGeom>
            <a:noFill/>
          </p:spPr>
          <p:txBody>
            <a:bodyPr wrap="square" rtlCol="0">
              <a:spAutoFit/>
            </a:bodyPr>
            <a:lstStyle/>
            <a:p>
              <a:pPr algn="ctr"/>
              <a:r>
                <a:rPr lang="fi-FI" dirty="0">
                  <a:solidFill>
                    <a:schemeClr val="bg1"/>
                  </a:solidFill>
                  <a:latin typeface="Calibri" panose="020F0502020204030204" pitchFamily="34" charset="0"/>
                  <a:cs typeface="Calibri" panose="020F0502020204030204" pitchFamily="34" charset="0"/>
                </a:rPr>
                <a:t>Lohkon puheenjohtaja</a:t>
              </a:r>
            </a:p>
          </p:txBody>
        </p:sp>
      </p:grpSp>
      <p:sp>
        <p:nvSpPr>
          <p:cNvPr id="44" name="TextBox 43"/>
          <p:cNvSpPr txBox="1"/>
          <p:nvPr/>
        </p:nvSpPr>
        <p:spPr>
          <a:xfrm>
            <a:off x="8342734" y="1443580"/>
            <a:ext cx="2496002" cy="400110"/>
          </a:xfrm>
          <a:prstGeom prst="rect">
            <a:avLst/>
          </a:prstGeom>
          <a:noFill/>
        </p:spPr>
        <p:txBody>
          <a:bodyPr wrap="square" rtlCol="0">
            <a:spAutoFit/>
          </a:bodyPr>
          <a:lstStyle/>
          <a:p>
            <a:pPr algn="ctr"/>
            <a:r>
              <a:rPr lang="fi-FI" sz="2000" b="1" i="1" dirty="0">
                <a:solidFill>
                  <a:schemeClr val="bg2"/>
                </a:solidFill>
                <a:latin typeface="HelveticaNeueLT Std Lt" panose="020B0403020202020204" pitchFamily="34" charset="0"/>
              </a:rPr>
              <a:t>Klubivirkailijat</a:t>
            </a:r>
          </a:p>
        </p:txBody>
      </p:sp>
      <p:grpSp>
        <p:nvGrpSpPr>
          <p:cNvPr id="54" name="Group 53"/>
          <p:cNvGrpSpPr/>
          <p:nvPr/>
        </p:nvGrpSpPr>
        <p:grpSpPr>
          <a:xfrm>
            <a:off x="8278488" y="4474021"/>
            <a:ext cx="1539796" cy="2126560"/>
            <a:chOff x="5574084" y="3446373"/>
            <a:chExt cx="1539796" cy="2126560"/>
          </a:xfrm>
        </p:grpSpPr>
        <p:pic>
          <p:nvPicPr>
            <p:cNvPr id="55" name="Picture 54"/>
            <p:cNvPicPr>
              <a:picLocks noChangeAspect="1"/>
            </p:cNvPicPr>
            <p:nvPr/>
          </p:nvPicPr>
          <p:blipFill rotWithShape="1">
            <a:blip r:embed="rId7" cstate="print">
              <a:extLst>
                <a:ext uri="{28A0092B-C50C-407E-A947-70E740481C1C}">
                  <a14:useLocalDpi xmlns:a14="http://schemas.microsoft.com/office/drawing/2010/main" val="0"/>
                </a:ext>
              </a:extLst>
            </a:blip>
            <a:srcRect r="10399" b="6500"/>
            <a:stretch/>
          </p:blipFill>
          <p:spPr>
            <a:xfrm>
              <a:off x="5866955" y="3446373"/>
              <a:ext cx="954055" cy="1371600"/>
            </a:xfrm>
            <a:prstGeom prst="rect">
              <a:avLst/>
            </a:prstGeom>
            <a:ln>
              <a:noFill/>
            </a:ln>
            <a:effectLst>
              <a:outerShdw blurRad="292100" dist="139700" dir="2700000" algn="tl" rotWithShape="0">
                <a:srgbClr val="333333">
                  <a:alpha val="65000"/>
                </a:srgbClr>
              </a:outerShdw>
            </a:effectLst>
          </p:spPr>
        </p:pic>
        <p:sp>
          <p:nvSpPr>
            <p:cNvPr id="56" name="TextBox 55"/>
            <p:cNvSpPr txBox="1"/>
            <p:nvPr/>
          </p:nvSpPr>
          <p:spPr>
            <a:xfrm>
              <a:off x="5574084" y="4988158"/>
              <a:ext cx="1539796" cy="584775"/>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Jäsen-</a:t>
              </a:r>
            </a:p>
            <a:p>
              <a:pPr algn="ctr"/>
              <a:r>
                <a:rPr lang="fi-FI" sz="1600" dirty="0">
                  <a:solidFill>
                    <a:schemeClr val="bg1"/>
                  </a:solidFill>
                  <a:latin typeface="Calibri" panose="020F0502020204030204" pitchFamily="34" charset="0"/>
                  <a:cs typeface="Calibri" panose="020F0502020204030204" pitchFamily="34" charset="0"/>
                </a:rPr>
                <a:t>    johtaja</a:t>
              </a:r>
              <a:r>
                <a:rPr lang="fi-FI" sz="1200" dirty="0">
                  <a:solidFill>
                    <a:schemeClr val="bg1"/>
                  </a:solidFill>
                </a:rPr>
                <a:t>	</a:t>
              </a:r>
            </a:p>
          </p:txBody>
        </p:sp>
      </p:grpSp>
      <p:grpSp>
        <p:nvGrpSpPr>
          <p:cNvPr id="57" name="Group 56"/>
          <p:cNvGrpSpPr/>
          <p:nvPr/>
        </p:nvGrpSpPr>
        <p:grpSpPr>
          <a:xfrm>
            <a:off x="1034226" y="2356538"/>
            <a:ext cx="2496002" cy="3277273"/>
            <a:chOff x="490038" y="2066731"/>
            <a:chExt cx="2496002" cy="3277273"/>
          </a:xfrm>
        </p:grpSpPr>
        <p:pic>
          <p:nvPicPr>
            <p:cNvPr id="58" name="Picture 5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512" y="2066731"/>
              <a:ext cx="1591056" cy="2286000"/>
            </a:xfrm>
            <a:prstGeom prst="rect">
              <a:avLst/>
            </a:prstGeom>
            <a:ln>
              <a:noFill/>
            </a:ln>
            <a:effectLst>
              <a:outerShdw blurRad="292100" dist="139700" dir="2700000" algn="tl" rotWithShape="0">
                <a:srgbClr val="333333">
                  <a:alpha val="65000"/>
                </a:srgbClr>
              </a:outerShdw>
            </a:effectLst>
          </p:spPr>
        </p:pic>
        <p:sp>
          <p:nvSpPr>
            <p:cNvPr id="59" name="TextBox 58"/>
            <p:cNvSpPr txBox="1"/>
            <p:nvPr/>
          </p:nvSpPr>
          <p:spPr>
            <a:xfrm>
              <a:off x="490038" y="4759229"/>
              <a:ext cx="2496002" cy="584775"/>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Jäsentyöryhmän piirikoordinaattori</a:t>
              </a:r>
            </a:p>
          </p:txBody>
        </p:sp>
      </p:grpSp>
    </p:spTree>
    <p:extLst>
      <p:ext uri="{BB962C8B-B14F-4D97-AF65-F5344CB8AC3E}">
        <p14:creationId xmlns:p14="http://schemas.microsoft.com/office/powerpoint/2010/main" val="3553689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572000" y="132830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343400" y="263226"/>
            <a:ext cx="6838122" cy="113956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i-FI" sz="3200" b="1" dirty="0">
                <a:solidFill>
                  <a:srgbClr val="082E87"/>
                </a:solidFill>
                <a:latin typeface="Calibri" panose="020F0502020204030204" pitchFamily="34" charset="0"/>
                <a:cs typeface="Calibri" panose="020F0502020204030204" pitchFamily="34" charset="0"/>
              </a:rPr>
              <a:t>Pyydä Maailmanlaajuisen jäsentyöryhmän piirikoordinaattoria</a:t>
            </a:r>
          </a:p>
        </p:txBody>
      </p:sp>
      <p:grpSp>
        <p:nvGrpSpPr>
          <p:cNvPr id="15" name="Group 14"/>
          <p:cNvGrpSpPr/>
          <p:nvPr/>
        </p:nvGrpSpPr>
        <p:grpSpPr>
          <a:xfrm>
            <a:off x="838200" y="2030834"/>
            <a:ext cx="2496002" cy="3277273"/>
            <a:chOff x="490038" y="2066731"/>
            <a:chExt cx="2496002" cy="3277273"/>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512" y="2066731"/>
              <a:ext cx="1591056" cy="228600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490038" y="4759229"/>
              <a:ext cx="2496002" cy="584775"/>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Jäsentyöryhmän piirikoordinaattori</a:t>
              </a:r>
            </a:p>
          </p:txBody>
        </p:sp>
      </p:grpSp>
      <p:sp>
        <p:nvSpPr>
          <p:cNvPr id="18" name="TextBox 17"/>
          <p:cNvSpPr txBox="1"/>
          <p:nvPr/>
        </p:nvSpPr>
        <p:spPr>
          <a:xfrm>
            <a:off x="4800600" y="2030834"/>
            <a:ext cx="5715000" cy="3416320"/>
          </a:xfrm>
          <a:prstGeom prst="rect">
            <a:avLst/>
          </a:prstGeom>
          <a:noFill/>
        </p:spPr>
        <p:txBody>
          <a:bodyPr wrap="square" rtlCol="0">
            <a:spAutoFit/>
          </a:bodyPr>
          <a:lstStyle/>
          <a:p>
            <a:pPr>
              <a:buSzPct val="125000"/>
            </a:pPr>
            <a:r>
              <a:rPr lang="fi-FI" sz="2200" dirty="0">
                <a:solidFill>
                  <a:schemeClr val="accent6">
                    <a:lumMod val="75000"/>
                    <a:lumOff val="25000"/>
                  </a:schemeClr>
                </a:solidFill>
                <a:latin typeface="Calibri" panose="020F0502020204030204" pitchFamily="34" charset="0"/>
                <a:cs typeface="Calibri" panose="020F0502020204030204" pitchFamily="34" charset="0"/>
              </a:rPr>
              <a:t>kertomaan klubien jäsenresursseista</a:t>
            </a:r>
          </a:p>
          <a:p>
            <a:pPr>
              <a:buSzPct val="125000"/>
            </a:pPr>
            <a:endParaRPr lang="en-US" sz="22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i-FI" sz="2200" dirty="0">
                <a:solidFill>
                  <a:schemeClr val="accent6">
                    <a:lumMod val="75000"/>
                    <a:lumOff val="25000"/>
                  </a:schemeClr>
                </a:solidFill>
                <a:latin typeface="Calibri" panose="020F0502020204030204" pitchFamily="34" charset="0"/>
                <a:cs typeface="Calibri" panose="020F0502020204030204" pitchFamily="34" charset="0"/>
              </a:rPr>
              <a:t>tukemaan ja ohjaamaan klubien jäsenjohtajia</a:t>
            </a:r>
          </a:p>
          <a:p>
            <a:pPr>
              <a:buSzPct val="125000"/>
            </a:pPr>
            <a:endParaRPr lang="en-US" sz="22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i-FI" sz="2200" dirty="0">
                <a:solidFill>
                  <a:schemeClr val="accent6">
                    <a:lumMod val="75000"/>
                    <a:lumOff val="25000"/>
                  </a:schemeClr>
                </a:solidFill>
                <a:latin typeface="Calibri" panose="020F0502020204030204" pitchFamily="34" charset="0"/>
                <a:cs typeface="Calibri" panose="020F0502020204030204" pitchFamily="34" charset="0"/>
              </a:rPr>
              <a:t>etsimään paikkakuntia mahdollisille uusille klubeille</a:t>
            </a:r>
          </a:p>
          <a:p>
            <a:pPr>
              <a:buSzPct val="125000"/>
            </a:pPr>
            <a:endParaRPr lang="en-US" sz="22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i-FI" sz="2200" dirty="0">
                <a:solidFill>
                  <a:schemeClr val="accent6">
                    <a:lumMod val="75000"/>
                    <a:lumOff val="25000"/>
                  </a:schemeClr>
                </a:solidFill>
                <a:latin typeface="Calibri" panose="020F0502020204030204" pitchFamily="34" charset="0"/>
                <a:cs typeface="Calibri" panose="020F0502020204030204" pitchFamily="34" charset="0"/>
              </a:rPr>
              <a:t>auttamaan klubeja jäsenhankintasuunnitelman toteuttamisessa.</a:t>
            </a:r>
          </a:p>
          <a:p>
            <a:endParaRPr lang="en-US" dirty="0">
              <a:solidFill>
                <a:srgbClr val="56565A"/>
              </a:solidFill>
            </a:endParaRPr>
          </a:p>
        </p:txBody>
      </p:sp>
    </p:spTree>
    <p:extLst>
      <p:ext uri="{BB962C8B-B14F-4D97-AF65-F5344CB8AC3E}">
        <p14:creationId xmlns:p14="http://schemas.microsoft.com/office/powerpoint/2010/main" val="1067226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62600" y="12192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762000" y="423006"/>
            <a:ext cx="108204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600" dirty="0">
                <a:solidFill>
                  <a:schemeClr val="bg1"/>
                </a:solidFill>
                <a:latin typeface="Calibri" panose="020F0502020204030204" pitchFamily="34" charset="0"/>
                <a:cs typeface="Calibri" panose="020F0502020204030204" pitchFamily="34" charset="0"/>
              </a:rPr>
              <a:t>Klubin jäsenjohtajan resurssit</a:t>
            </a:r>
          </a:p>
        </p:txBody>
      </p:sp>
      <p:pic>
        <p:nvPicPr>
          <p:cNvPr id="2" name="Picture 1">
            <a:extLst>
              <a:ext uri="{FF2B5EF4-FFF2-40B4-BE49-F238E27FC236}">
                <a16:creationId xmlns:a16="http://schemas.microsoft.com/office/drawing/2014/main" id="{189D2A90-6518-DB19-673F-10C30658C6D5}"/>
              </a:ext>
            </a:extLst>
          </p:cNvPr>
          <p:cNvPicPr>
            <a:picLocks noChangeAspect="1"/>
          </p:cNvPicPr>
          <p:nvPr/>
        </p:nvPicPr>
        <p:blipFill>
          <a:blip r:embed="rId3"/>
          <a:stretch>
            <a:fillRect/>
          </a:stretch>
        </p:blipFill>
        <p:spPr>
          <a:xfrm>
            <a:off x="381000" y="1780388"/>
            <a:ext cx="3258714" cy="4218511"/>
          </a:xfrm>
          <a:prstGeom prst="rect">
            <a:avLst/>
          </a:prstGeom>
          <a:effectLst>
            <a:outerShdw blurRad="63500" sx="102000" sy="102000" algn="ctr" rotWithShape="0">
              <a:schemeClr val="accent1">
                <a:alpha val="40000"/>
              </a:schemeClr>
            </a:outerShdw>
          </a:effectLst>
        </p:spPr>
      </p:pic>
      <p:pic>
        <p:nvPicPr>
          <p:cNvPr id="4" name="Picture 3">
            <a:extLst>
              <a:ext uri="{FF2B5EF4-FFF2-40B4-BE49-F238E27FC236}">
                <a16:creationId xmlns:a16="http://schemas.microsoft.com/office/drawing/2014/main" id="{A59AF86E-84D7-4AB9-F1A7-15B8797D9536}"/>
              </a:ext>
            </a:extLst>
          </p:cNvPr>
          <p:cNvPicPr>
            <a:picLocks noChangeAspect="1"/>
          </p:cNvPicPr>
          <p:nvPr/>
        </p:nvPicPr>
        <p:blipFill>
          <a:blip r:embed="rId4"/>
          <a:stretch>
            <a:fillRect/>
          </a:stretch>
        </p:blipFill>
        <p:spPr>
          <a:xfrm>
            <a:off x="4267200" y="1786804"/>
            <a:ext cx="3367481" cy="4326237"/>
          </a:xfrm>
          <a:prstGeom prst="rect">
            <a:avLst/>
          </a:prstGeom>
          <a:effectLst>
            <a:outerShdw blurRad="63500" sx="102000" sy="102000" algn="ctr" rotWithShape="0">
              <a:schemeClr val="accent1">
                <a:alpha val="40000"/>
              </a:schemeClr>
            </a:outerShdw>
          </a:effectLst>
        </p:spPr>
      </p:pic>
      <p:pic>
        <p:nvPicPr>
          <p:cNvPr id="8" name="Picture 7">
            <a:extLst>
              <a:ext uri="{FF2B5EF4-FFF2-40B4-BE49-F238E27FC236}">
                <a16:creationId xmlns:a16="http://schemas.microsoft.com/office/drawing/2014/main" id="{DDCDF27B-A317-EC9D-51FB-2C14AD798912}"/>
              </a:ext>
            </a:extLst>
          </p:cNvPr>
          <p:cNvPicPr>
            <a:picLocks noChangeAspect="1"/>
          </p:cNvPicPr>
          <p:nvPr/>
        </p:nvPicPr>
        <p:blipFill>
          <a:blip r:embed="rId5"/>
          <a:stretch>
            <a:fillRect/>
          </a:stretch>
        </p:blipFill>
        <p:spPr>
          <a:xfrm>
            <a:off x="8225728" y="1740122"/>
            <a:ext cx="3387152" cy="44196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188433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74099" y="1167274"/>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26" name="Group 25"/>
          <p:cNvGrpSpPr/>
          <p:nvPr/>
        </p:nvGrpSpPr>
        <p:grpSpPr>
          <a:xfrm>
            <a:off x="8276383" y="3994285"/>
            <a:ext cx="1086478" cy="1980634"/>
            <a:chOff x="5734418" y="1527294"/>
            <a:chExt cx="1086478" cy="1980634"/>
          </a:xfrm>
        </p:grpSpPr>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858" y="1527294"/>
              <a:ext cx="941603" cy="1371600"/>
            </a:xfrm>
            <a:prstGeom prst="rect">
              <a:avLst/>
            </a:prstGeom>
            <a:ln>
              <a:noFill/>
            </a:ln>
            <a:effectLst>
              <a:outerShdw blurRad="292100" dist="139700" dir="2700000" algn="tl" rotWithShape="0">
                <a:srgbClr val="333333">
                  <a:alpha val="65000"/>
                </a:srgbClr>
              </a:outerShdw>
            </a:effectLst>
          </p:spPr>
        </p:pic>
        <p:sp>
          <p:nvSpPr>
            <p:cNvPr id="28" name="TextBox 27"/>
            <p:cNvSpPr txBox="1"/>
            <p:nvPr/>
          </p:nvSpPr>
          <p:spPr>
            <a:xfrm>
              <a:off x="5734418" y="2984708"/>
              <a:ext cx="1086478" cy="523220"/>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Presidentti</a:t>
              </a:r>
              <a:r>
                <a:rPr lang="fi-FI" sz="1200" dirty="0">
                  <a:latin typeface="Calibri" panose="020F0502020204030204" pitchFamily="34" charset="0"/>
                  <a:cs typeface="Calibri" panose="020F0502020204030204" pitchFamily="34" charset="0"/>
                </a:rPr>
                <a:t>	</a:t>
              </a:r>
            </a:p>
          </p:txBody>
        </p:sp>
      </p:grpSp>
      <p:sp>
        <p:nvSpPr>
          <p:cNvPr id="29" name="TextBox 28"/>
          <p:cNvSpPr txBox="1"/>
          <p:nvPr/>
        </p:nvSpPr>
        <p:spPr>
          <a:xfrm>
            <a:off x="461416" y="1866677"/>
            <a:ext cx="3926031" cy="400110"/>
          </a:xfrm>
          <a:prstGeom prst="rect">
            <a:avLst/>
          </a:prstGeom>
          <a:noFill/>
        </p:spPr>
        <p:txBody>
          <a:bodyPr wrap="square" rtlCol="0">
            <a:spAutoFit/>
          </a:bodyPr>
          <a:lstStyle/>
          <a:p>
            <a:pPr algn="ctr"/>
            <a:r>
              <a:rPr lang="fi-FI" sz="2000" i="1" dirty="0">
                <a:solidFill>
                  <a:schemeClr val="bg2"/>
                </a:solidFill>
                <a:latin typeface="Calibri" panose="020F0502020204030204" pitchFamily="34" charset="0"/>
                <a:cs typeface="Calibri" panose="020F0502020204030204" pitchFamily="34" charset="0"/>
              </a:rPr>
              <a:t>Maailmanlaajuinen toimintaryhmä</a:t>
            </a:r>
          </a:p>
        </p:txBody>
      </p:sp>
      <p:grpSp>
        <p:nvGrpSpPr>
          <p:cNvPr id="30" name="Group 29"/>
          <p:cNvGrpSpPr/>
          <p:nvPr/>
        </p:nvGrpSpPr>
        <p:grpSpPr>
          <a:xfrm>
            <a:off x="10091384" y="3994286"/>
            <a:ext cx="1132743" cy="1783789"/>
            <a:chOff x="7206457" y="3535483"/>
            <a:chExt cx="1132743" cy="1783789"/>
          </a:xfrm>
        </p:grpSpPr>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19313" y="3535483"/>
              <a:ext cx="954634" cy="1371600"/>
            </a:xfrm>
            <a:prstGeom prst="rect">
              <a:avLst/>
            </a:prstGeom>
            <a:ln>
              <a:noFill/>
            </a:ln>
            <a:effectLst>
              <a:outerShdw blurRad="292100" dist="139700" dir="2700000" algn="tl" rotWithShape="0">
                <a:srgbClr val="333333">
                  <a:alpha val="65000"/>
                </a:srgbClr>
              </a:outerShdw>
            </a:effectLst>
          </p:spPr>
        </p:pic>
        <p:sp>
          <p:nvSpPr>
            <p:cNvPr id="46" name="TextBox 45"/>
            <p:cNvSpPr txBox="1"/>
            <p:nvPr/>
          </p:nvSpPr>
          <p:spPr>
            <a:xfrm>
              <a:off x="7206457" y="4980718"/>
              <a:ext cx="1132743" cy="338554"/>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Sihteeri	</a:t>
              </a:r>
            </a:p>
          </p:txBody>
        </p:sp>
      </p:grpSp>
      <p:grpSp>
        <p:nvGrpSpPr>
          <p:cNvPr id="47" name="Group 46"/>
          <p:cNvGrpSpPr/>
          <p:nvPr/>
        </p:nvGrpSpPr>
        <p:grpSpPr>
          <a:xfrm>
            <a:off x="9067799" y="2186989"/>
            <a:ext cx="1676399" cy="1937762"/>
            <a:chOff x="6962130" y="1523998"/>
            <a:chExt cx="1676399" cy="1937762"/>
          </a:xfrm>
        </p:grpSpPr>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3490" y="1523998"/>
              <a:ext cx="914400" cy="1371600"/>
            </a:xfrm>
            <a:prstGeom prst="rect">
              <a:avLst/>
            </a:prstGeom>
            <a:ln>
              <a:noFill/>
            </a:ln>
            <a:effectLst>
              <a:outerShdw blurRad="292100" dist="139700" dir="2700000" algn="tl" rotWithShape="0">
                <a:srgbClr val="333333">
                  <a:alpha val="65000"/>
                </a:srgbClr>
              </a:outerShdw>
            </a:effectLst>
          </p:spPr>
        </p:pic>
        <p:sp>
          <p:nvSpPr>
            <p:cNvPr id="49" name="TextBox 48"/>
            <p:cNvSpPr txBox="1"/>
            <p:nvPr/>
          </p:nvSpPr>
          <p:spPr>
            <a:xfrm>
              <a:off x="6962130" y="2876985"/>
              <a:ext cx="1676399" cy="584775"/>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Varapresidentti</a:t>
              </a:r>
              <a:r>
                <a:rPr lang="fi-FI" sz="1600" dirty="0"/>
                <a:t>	</a:t>
              </a:r>
            </a:p>
          </p:txBody>
        </p:sp>
      </p:grpSp>
      <p:grpSp>
        <p:nvGrpSpPr>
          <p:cNvPr id="50" name="Group 49"/>
          <p:cNvGrpSpPr/>
          <p:nvPr/>
        </p:nvGrpSpPr>
        <p:grpSpPr>
          <a:xfrm>
            <a:off x="4742422" y="2605241"/>
            <a:ext cx="2496002" cy="3052933"/>
            <a:chOff x="3063519" y="2066731"/>
            <a:chExt cx="2496002" cy="3052933"/>
          </a:xfrm>
        </p:grpSpPr>
        <p:pic>
          <p:nvPicPr>
            <p:cNvPr id="51" name="Picture 50"/>
            <p:cNvPicPr>
              <a:picLocks noChangeAspect="1"/>
            </p:cNvPicPr>
            <p:nvPr/>
          </p:nvPicPr>
          <p:blipFill rotWithShape="1">
            <a:blip r:embed="rId6" cstate="print">
              <a:extLst>
                <a:ext uri="{28A0092B-C50C-407E-A947-70E740481C1C}">
                  <a14:useLocalDpi xmlns:a14="http://schemas.microsoft.com/office/drawing/2010/main" val="0"/>
                </a:ext>
              </a:extLst>
            </a:blip>
            <a:srcRect l="5882" r="9785" b="23333"/>
            <a:stretch/>
          </p:blipFill>
          <p:spPr>
            <a:xfrm>
              <a:off x="3465094" y="2066731"/>
              <a:ext cx="1676400" cy="2286000"/>
            </a:xfrm>
            <a:prstGeom prst="rect">
              <a:avLst/>
            </a:prstGeom>
            <a:ln>
              <a:noFill/>
            </a:ln>
            <a:effectLst>
              <a:outerShdw blurRad="292100" dist="139700" dir="2700000" algn="tl" rotWithShape="0">
                <a:srgbClr val="333333">
                  <a:alpha val="65000"/>
                </a:srgbClr>
              </a:outerShdw>
            </a:effectLst>
          </p:spPr>
        </p:pic>
        <p:sp>
          <p:nvSpPr>
            <p:cNvPr id="52" name="TextBox 51"/>
            <p:cNvSpPr txBox="1"/>
            <p:nvPr/>
          </p:nvSpPr>
          <p:spPr>
            <a:xfrm>
              <a:off x="3063519" y="4781110"/>
              <a:ext cx="2496002" cy="338554"/>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Lohkon puheenjohtaja</a:t>
              </a:r>
            </a:p>
          </p:txBody>
        </p:sp>
      </p:grpSp>
      <p:sp>
        <p:nvSpPr>
          <p:cNvPr id="53" name="TextBox 52"/>
          <p:cNvSpPr txBox="1"/>
          <p:nvPr/>
        </p:nvSpPr>
        <p:spPr>
          <a:xfrm>
            <a:off x="8562871" y="1454488"/>
            <a:ext cx="2496002" cy="400110"/>
          </a:xfrm>
          <a:prstGeom prst="rect">
            <a:avLst/>
          </a:prstGeom>
          <a:noFill/>
        </p:spPr>
        <p:txBody>
          <a:bodyPr wrap="square" rtlCol="0">
            <a:spAutoFit/>
          </a:bodyPr>
          <a:lstStyle/>
          <a:p>
            <a:pPr algn="ctr"/>
            <a:r>
              <a:rPr lang="fi-FI" sz="2000" i="1" dirty="0">
                <a:solidFill>
                  <a:schemeClr val="bg2"/>
                </a:solidFill>
                <a:latin typeface="Calibri" panose="020F0502020204030204" pitchFamily="34" charset="0"/>
                <a:cs typeface="Calibri" panose="020F0502020204030204" pitchFamily="34" charset="0"/>
              </a:rPr>
              <a:t>Klubivirkailijat</a:t>
            </a:r>
          </a:p>
        </p:txBody>
      </p:sp>
      <p:grpSp>
        <p:nvGrpSpPr>
          <p:cNvPr id="2" name="Group 1"/>
          <p:cNvGrpSpPr/>
          <p:nvPr/>
        </p:nvGrpSpPr>
        <p:grpSpPr>
          <a:xfrm>
            <a:off x="921973" y="2588058"/>
            <a:ext cx="2496002" cy="3190017"/>
            <a:chOff x="921973" y="2588058"/>
            <a:chExt cx="2496002" cy="3190017"/>
          </a:xfrm>
        </p:grpSpPr>
        <p:pic>
          <p:nvPicPr>
            <p:cNvPr id="61" name="Picture 6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62" name="TextBox 61"/>
            <p:cNvSpPr txBox="1"/>
            <p:nvPr/>
          </p:nvSpPr>
          <p:spPr>
            <a:xfrm>
              <a:off x="921973" y="5193300"/>
              <a:ext cx="2496002" cy="584775"/>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Johtajakoulutusryhmän piirikoordinaattori</a:t>
              </a:r>
            </a:p>
          </p:txBody>
        </p:sp>
      </p:grpSp>
      <p:sp>
        <p:nvSpPr>
          <p:cNvPr id="6" name="Title 5"/>
          <p:cNvSpPr>
            <a:spLocks noGrp="1"/>
          </p:cNvSpPr>
          <p:nvPr>
            <p:ph type="title" idx="4294967295"/>
          </p:nvPr>
        </p:nvSpPr>
        <p:spPr>
          <a:xfrm>
            <a:off x="604419" y="493909"/>
            <a:ext cx="11027054" cy="808765"/>
          </a:xfrm>
          <a:prstGeom prst="rect">
            <a:avLst/>
          </a:prstGeom>
        </p:spPr>
        <p:txBody>
          <a:bodyPr/>
          <a:lstStyle/>
          <a:p>
            <a:pPr rtl="0" fontAlgn="base"/>
            <a:r>
              <a:rPr lang="fi-FI" sz="3600" dirty="0">
                <a:solidFill>
                  <a:srgbClr val="FFFFFF"/>
                </a:solidFill>
                <a:effectLst/>
                <a:latin typeface="Calibri" panose="020F0502020204030204" pitchFamily="34" charset="0"/>
                <a:ea typeface="ヒラギノ角ゴ Pro W3"/>
                <a:cs typeface="Calibri" panose="020F0502020204030204" pitchFamily="34" charset="0"/>
              </a:rPr>
              <a:t>Kolmas kokous – keskity johtajakoulutukseen!</a:t>
            </a:r>
          </a:p>
          <a:p>
            <a:endParaRPr lang="en-US" dirty="0">
              <a:latin typeface="HelveticaNeueLT Std" panose="020B0604020202020204" pitchFamily="34" charset="0"/>
            </a:endParaRPr>
          </a:p>
        </p:txBody>
      </p:sp>
    </p:spTree>
    <p:extLst>
      <p:ext uri="{BB962C8B-B14F-4D97-AF65-F5344CB8AC3E}">
        <p14:creationId xmlns:p14="http://schemas.microsoft.com/office/powerpoint/2010/main" val="451255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419600" y="133206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267200" y="257459"/>
            <a:ext cx="7315200" cy="113956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i-FI" sz="3200" b="1" dirty="0">
                <a:solidFill>
                  <a:srgbClr val="082E87"/>
                </a:solidFill>
                <a:latin typeface="Calibri" panose="020F0502020204030204" pitchFamily="34" charset="0"/>
                <a:cs typeface="Calibri" panose="020F0502020204030204" pitchFamily="34" charset="0"/>
              </a:rPr>
              <a:t>Pyydä Maailmanlaajuisen johtaja-koulutusryhmän piirikoordinaattoria</a:t>
            </a:r>
          </a:p>
        </p:txBody>
      </p:sp>
      <p:sp>
        <p:nvSpPr>
          <p:cNvPr id="18" name="TextBox 17"/>
          <p:cNvSpPr txBox="1"/>
          <p:nvPr/>
        </p:nvSpPr>
        <p:spPr>
          <a:xfrm>
            <a:off x="4724400" y="2057400"/>
            <a:ext cx="6315302" cy="4031873"/>
          </a:xfrm>
          <a:prstGeom prst="rect">
            <a:avLst/>
          </a:prstGeom>
          <a:noFill/>
        </p:spPr>
        <p:txBody>
          <a:bodyPr wrap="square" rtlCol="0">
            <a:spAutoFit/>
          </a:bodyPr>
          <a:lstStyle/>
          <a:p>
            <a:pPr>
              <a:buSzPct val="125000"/>
            </a:pPr>
            <a:r>
              <a:rPr lang="fi-FI" sz="2400" dirty="0">
                <a:solidFill>
                  <a:schemeClr val="accent6">
                    <a:lumMod val="75000"/>
                    <a:lumOff val="25000"/>
                  </a:schemeClr>
                </a:solidFill>
                <a:latin typeface="Calibri" panose="020F0502020204030204" pitchFamily="34" charset="0"/>
                <a:cs typeface="Calibri" panose="020F0502020204030204" pitchFamily="34" charset="0"/>
              </a:rPr>
              <a:t>opastamaan tulevia klubien johtajia</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i-FI" sz="2400" dirty="0">
                <a:solidFill>
                  <a:schemeClr val="accent6">
                    <a:lumMod val="75000"/>
                    <a:lumOff val="25000"/>
                  </a:schemeClr>
                </a:solidFill>
                <a:latin typeface="Calibri" panose="020F0502020204030204" pitchFamily="34" charset="0"/>
                <a:cs typeface="Calibri" panose="020F0502020204030204" pitchFamily="34" charset="0"/>
              </a:rPr>
              <a:t>edistämään mahdollisuuksia kehittymiseen ja muihin johtotehtäviin</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i-FI" sz="2400" dirty="0">
                <a:solidFill>
                  <a:schemeClr val="accent6">
                    <a:lumMod val="75000"/>
                    <a:lumOff val="25000"/>
                  </a:schemeClr>
                </a:solidFill>
                <a:latin typeface="Calibri" panose="020F0502020204030204" pitchFamily="34" charset="0"/>
                <a:cs typeface="Calibri" panose="020F0502020204030204" pitchFamily="34" charset="0"/>
              </a:rPr>
              <a:t>kannustamaan uusien klubien johtajia huolehtimaan velvollisuuksistaan täysin</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i-FI" sz="2400" dirty="0">
                <a:solidFill>
                  <a:schemeClr val="accent6">
                    <a:lumMod val="75000"/>
                    <a:lumOff val="25000"/>
                  </a:schemeClr>
                </a:solidFill>
                <a:latin typeface="Calibri" panose="020F0502020204030204" pitchFamily="34" charset="0"/>
                <a:cs typeface="Calibri" panose="020F0502020204030204" pitchFamily="34" charset="0"/>
              </a:rPr>
              <a:t>osallistumaan klubivirkailijoiden koulutustilaisuuksiin.</a:t>
            </a:r>
          </a:p>
          <a:p>
            <a:pPr marL="285750" indent="-285750">
              <a:buSzPct val="125000"/>
              <a:buFont typeface="Arial" panose="020B0604020202020204" pitchFamily="34" charset="0"/>
              <a:buChar char="•"/>
            </a:pPr>
            <a:endParaRPr lang="en-US" sz="2200" dirty="0">
              <a:solidFill>
                <a:srgbClr val="56565A"/>
              </a:solidFill>
              <a:latin typeface="HelveticaNeueLT Std Lt" panose="020B0403020202020204" pitchFamily="34" charset="0"/>
            </a:endParaRPr>
          </a:p>
          <a:p>
            <a:endParaRPr lang="en-US" dirty="0">
              <a:solidFill>
                <a:srgbClr val="56565A"/>
              </a:solidFill>
            </a:endParaRPr>
          </a:p>
        </p:txBody>
      </p:sp>
      <p:grpSp>
        <p:nvGrpSpPr>
          <p:cNvPr id="11" name="Group 10"/>
          <p:cNvGrpSpPr/>
          <p:nvPr/>
        </p:nvGrpSpPr>
        <p:grpSpPr>
          <a:xfrm>
            <a:off x="695099" y="1850388"/>
            <a:ext cx="2496002" cy="3190017"/>
            <a:chOff x="921973" y="2588058"/>
            <a:chExt cx="2496002" cy="3190017"/>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921973" y="5193300"/>
              <a:ext cx="2496002" cy="584775"/>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Johtajakoulutusryhmän piirikoordinaattori</a:t>
              </a:r>
            </a:p>
          </p:txBody>
        </p:sp>
      </p:grpSp>
    </p:spTree>
    <p:extLst>
      <p:ext uri="{BB962C8B-B14F-4D97-AF65-F5344CB8AC3E}">
        <p14:creationId xmlns:p14="http://schemas.microsoft.com/office/powerpoint/2010/main" val="3381634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334000" y="363985"/>
            <a:ext cx="6516037" cy="666746"/>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i-FI" sz="3200" dirty="0">
                <a:solidFill>
                  <a:srgbClr val="082E87"/>
                </a:solidFill>
                <a:latin typeface="Calibri" panose="020F0502020204030204" pitchFamily="34" charset="0"/>
                <a:cs typeface="Calibri" panose="020F0502020204030204" pitchFamily="34" charset="0"/>
              </a:rPr>
              <a:t>Klubivirkailijoiden e-Kirjat </a:t>
            </a:r>
          </a:p>
        </p:txBody>
      </p:sp>
      <p:sp>
        <p:nvSpPr>
          <p:cNvPr id="12" name="Rectangle 11"/>
          <p:cNvSpPr/>
          <p:nvPr/>
        </p:nvSpPr>
        <p:spPr>
          <a:xfrm>
            <a:off x="5505338" y="96667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grpSp>
        <p:nvGrpSpPr>
          <p:cNvPr id="2" name="Group 1">
            <a:extLst>
              <a:ext uri="{FF2B5EF4-FFF2-40B4-BE49-F238E27FC236}">
                <a16:creationId xmlns:a16="http://schemas.microsoft.com/office/drawing/2014/main" id="{65DF4B24-472B-1ABD-805A-1C1AF17DF339}"/>
              </a:ext>
            </a:extLst>
          </p:cNvPr>
          <p:cNvGrpSpPr/>
          <p:nvPr/>
        </p:nvGrpSpPr>
        <p:grpSpPr>
          <a:xfrm>
            <a:off x="6327064" y="1779921"/>
            <a:ext cx="3957476" cy="4461591"/>
            <a:chOff x="6393420" y="2209800"/>
            <a:chExt cx="3957476" cy="4461591"/>
          </a:xfrm>
        </p:grpSpPr>
        <p:grpSp>
          <p:nvGrpSpPr>
            <p:cNvPr id="13" name="Group 12"/>
            <p:cNvGrpSpPr/>
            <p:nvPr/>
          </p:nvGrpSpPr>
          <p:grpSpPr>
            <a:xfrm>
              <a:off x="6393420" y="2209800"/>
              <a:ext cx="1086478" cy="2029160"/>
              <a:chOff x="5690583" y="1527294"/>
              <a:chExt cx="1086478" cy="202916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3914" y="1527294"/>
                <a:ext cx="917692" cy="1336770"/>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5690583" y="3033234"/>
                <a:ext cx="1086478" cy="523220"/>
              </a:xfrm>
              <a:prstGeom prst="rect">
                <a:avLst/>
              </a:prstGeom>
              <a:noFill/>
            </p:spPr>
            <p:txBody>
              <a:bodyPr wrap="square" rtlCol="0">
                <a:spAutoFit/>
              </a:bodyPr>
              <a:lstStyle/>
              <a:p>
                <a:pPr algn="ctr"/>
                <a:r>
                  <a:rPr lang="fi-FI" sz="1600" dirty="0">
                    <a:solidFill>
                      <a:srgbClr val="00338D"/>
                    </a:solidFill>
                    <a:latin typeface="Calibri" panose="020F0502020204030204" pitchFamily="34" charset="0"/>
                    <a:cs typeface="Calibri" panose="020F0502020204030204" pitchFamily="34" charset="0"/>
                  </a:rPr>
                  <a:t>Presidentti</a:t>
                </a:r>
                <a:r>
                  <a:rPr lang="fi-FI" sz="1200" dirty="0"/>
                  <a:t>	</a:t>
                </a:r>
              </a:p>
            </p:txBody>
          </p:sp>
        </p:grpSp>
        <p:grpSp>
          <p:nvGrpSpPr>
            <p:cNvPr id="16" name="Group 15"/>
            <p:cNvGrpSpPr/>
            <p:nvPr/>
          </p:nvGrpSpPr>
          <p:grpSpPr>
            <a:xfrm>
              <a:off x="7665535" y="2209801"/>
              <a:ext cx="1453784" cy="1998382"/>
              <a:chOff x="7048567" y="1523998"/>
              <a:chExt cx="1453784" cy="1998382"/>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6459" y="1523998"/>
                <a:ext cx="914400" cy="1371600"/>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7048567" y="2999160"/>
                <a:ext cx="1453784" cy="523220"/>
              </a:xfrm>
              <a:prstGeom prst="rect">
                <a:avLst/>
              </a:prstGeom>
              <a:noFill/>
            </p:spPr>
            <p:txBody>
              <a:bodyPr wrap="square" rtlCol="0">
                <a:spAutoFit/>
              </a:bodyPr>
              <a:lstStyle/>
              <a:p>
                <a:pPr algn="ctr"/>
                <a:r>
                  <a:rPr lang="fi-FI" sz="1600" dirty="0">
                    <a:solidFill>
                      <a:srgbClr val="00338D"/>
                    </a:solidFill>
                    <a:latin typeface="Calibri" panose="020F0502020204030204" pitchFamily="34" charset="0"/>
                    <a:cs typeface="Calibri" panose="020F0502020204030204" pitchFamily="34" charset="0"/>
                  </a:rPr>
                  <a:t>Varapresidentti</a:t>
                </a:r>
                <a:r>
                  <a:rPr lang="fi-FI" sz="1200" dirty="0"/>
                  <a:t>	</a:t>
                </a:r>
              </a:p>
            </p:txBody>
          </p:sp>
        </p:grpSp>
        <p:grpSp>
          <p:nvGrpSpPr>
            <p:cNvPr id="19" name="Group 18"/>
            <p:cNvGrpSpPr/>
            <p:nvPr/>
          </p:nvGrpSpPr>
          <p:grpSpPr>
            <a:xfrm>
              <a:off x="9135412" y="2215602"/>
              <a:ext cx="1111273" cy="1829662"/>
              <a:chOff x="7161877" y="3556147"/>
              <a:chExt cx="1111273" cy="1829662"/>
            </a:xfrm>
          </p:grpSpPr>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161877" y="3556147"/>
                <a:ext cx="1012067" cy="1365799"/>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7161878" y="5047255"/>
                <a:ext cx="1111272" cy="338554"/>
              </a:xfrm>
              <a:prstGeom prst="rect">
                <a:avLst/>
              </a:prstGeom>
              <a:noFill/>
            </p:spPr>
            <p:txBody>
              <a:bodyPr wrap="square" rtlCol="0">
                <a:spAutoFit/>
              </a:bodyPr>
              <a:lstStyle/>
              <a:p>
                <a:pPr algn="ctr"/>
                <a:r>
                  <a:rPr lang="fi-FI" sz="1600" dirty="0">
                    <a:solidFill>
                      <a:srgbClr val="00338D"/>
                    </a:solidFill>
                    <a:latin typeface="Calibri" panose="020F0502020204030204" pitchFamily="34" charset="0"/>
                    <a:cs typeface="Calibri" panose="020F0502020204030204" pitchFamily="34" charset="0"/>
                  </a:rPr>
                  <a:t>Sihteeri</a:t>
                </a:r>
                <a:r>
                  <a:rPr lang="fi-FI" sz="1200" dirty="0">
                    <a:latin typeface="Calibri" panose="020F0502020204030204" pitchFamily="34" charset="0"/>
                    <a:cs typeface="Calibri" panose="020F0502020204030204" pitchFamily="34" charset="0"/>
                  </a:rPr>
                  <a:t>	</a:t>
                </a:r>
              </a:p>
            </p:txBody>
          </p:sp>
        </p:grpSp>
        <p:grpSp>
          <p:nvGrpSpPr>
            <p:cNvPr id="22" name="Group 21"/>
            <p:cNvGrpSpPr/>
            <p:nvPr/>
          </p:nvGrpSpPr>
          <p:grpSpPr>
            <a:xfrm>
              <a:off x="6403598" y="4352683"/>
              <a:ext cx="1066122" cy="2257153"/>
              <a:chOff x="7349177" y="3425669"/>
              <a:chExt cx="1066122" cy="2410396"/>
            </a:xfrm>
          </p:grpSpPr>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8598" r="11747" b="22917"/>
              <a:stretch/>
            </p:blipFill>
            <p:spPr>
              <a:xfrm>
                <a:off x="7397086" y="3425669"/>
                <a:ext cx="990600" cy="1506426"/>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7349177" y="5014385"/>
                <a:ext cx="1066122" cy="821680"/>
              </a:xfrm>
              <a:prstGeom prst="rect">
                <a:avLst/>
              </a:prstGeom>
              <a:noFill/>
            </p:spPr>
            <p:txBody>
              <a:bodyPr wrap="square" rtlCol="0">
                <a:spAutoFit/>
              </a:bodyPr>
              <a:lstStyle/>
              <a:p>
                <a:pPr algn="ctr"/>
                <a:r>
                  <a:rPr lang="fi-FI" sz="1600" dirty="0">
                    <a:solidFill>
                      <a:srgbClr val="00338D"/>
                    </a:solidFill>
                    <a:latin typeface="Calibri" panose="020F0502020204030204" pitchFamily="34" charset="0"/>
                    <a:cs typeface="Calibri" panose="020F0502020204030204" pitchFamily="34" charset="0"/>
                  </a:rPr>
                  <a:t>Rahaston-hoitaja</a:t>
                </a:r>
                <a:r>
                  <a:rPr lang="fi-FI" sz="1200" dirty="0"/>
                  <a:t>	</a:t>
                </a:r>
              </a:p>
            </p:txBody>
          </p:sp>
        </p:grpSp>
        <p:grpSp>
          <p:nvGrpSpPr>
            <p:cNvPr id="25" name="Group 24"/>
            <p:cNvGrpSpPr>
              <a:grpSpLocks noChangeAspect="1"/>
            </p:cNvGrpSpPr>
            <p:nvPr/>
          </p:nvGrpSpPr>
          <p:grpSpPr>
            <a:xfrm>
              <a:off x="8931997" y="4306596"/>
              <a:ext cx="1418899" cy="2103463"/>
              <a:chOff x="5603441" y="3591094"/>
              <a:chExt cx="1418899" cy="1980525"/>
            </a:xfrm>
          </p:grpSpPr>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6858" y="3591094"/>
                <a:ext cx="972921" cy="1371600"/>
              </a:xfrm>
              <a:prstGeom prst="rect">
                <a:avLst/>
              </a:prstGeom>
              <a:ln>
                <a:noFill/>
              </a:ln>
              <a:effectLst>
                <a:outerShdw blurRad="292100" dist="139700" dir="2700000" algn="tl" rotWithShape="0">
                  <a:srgbClr val="333333">
                    <a:alpha val="65000"/>
                  </a:srgbClr>
                </a:outerShdw>
              </a:effectLst>
            </p:spPr>
          </p:pic>
          <p:sp>
            <p:nvSpPr>
              <p:cNvPr id="27" name="TextBox 26"/>
              <p:cNvSpPr txBox="1"/>
              <p:nvPr/>
            </p:nvSpPr>
            <p:spPr>
              <a:xfrm>
                <a:off x="5603441" y="5021021"/>
                <a:ext cx="1418899" cy="550598"/>
              </a:xfrm>
              <a:prstGeom prst="rect">
                <a:avLst/>
              </a:prstGeom>
              <a:noFill/>
            </p:spPr>
            <p:txBody>
              <a:bodyPr wrap="square" rtlCol="0">
                <a:spAutoFit/>
              </a:bodyPr>
              <a:lstStyle/>
              <a:p>
                <a:pPr algn="ctr"/>
                <a:r>
                  <a:rPr lang="fi-FI" sz="1600" dirty="0">
                    <a:solidFill>
                      <a:srgbClr val="00338D"/>
                    </a:solidFill>
                    <a:latin typeface="Calibri" panose="020F0502020204030204" pitchFamily="34" charset="0"/>
                    <a:cs typeface="Calibri" panose="020F0502020204030204" pitchFamily="34" charset="0"/>
                  </a:rPr>
                  <a:t>Palvelu- </a:t>
                </a:r>
              </a:p>
              <a:p>
                <a:pPr algn="ctr"/>
                <a:r>
                  <a:rPr lang="fi-FI" sz="1600" dirty="0">
                    <a:solidFill>
                      <a:srgbClr val="00338D"/>
                    </a:solidFill>
                    <a:latin typeface="Calibri" panose="020F0502020204030204" pitchFamily="34" charset="0"/>
                    <a:cs typeface="Calibri" panose="020F0502020204030204" pitchFamily="34" charset="0"/>
                  </a:rPr>
                  <a:t>   johtaja	</a:t>
                </a:r>
              </a:p>
            </p:txBody>
          </p:sp>
        </p:grpSp>
        <p:grpSp>
          <p:nvGrpSpPr>
            <p:cNvPr id="28" name="Group 27"/>
            <p:cNvGrpSpPr/>
            <p:nvPr/>
          </p:nvGrpSpPr>
          <p:grpSpPr>
            <a:xfrm>
              <a:off x="7638285" y="4353737"/>
              <a:ext cx="1366495" cy="2317654"/>
              <a:chOff x="5668222" y="3446372"/>
              <a:chExt cx="1366495" cy="2317654"/>
            </a:xfrm>
          </p:grpSpPr>
          <p:pic>
            <p:nvPicPr>
              <p:cNvPr id="29" name="Picture 28"/>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5840525" y="3446372"/>
                <a:ext cx="980485" cy="1409597"/>
              </a:xfrm>
              <a:prstGeom prst="rect">
                <a:avLst/>
              </a:prstGeom>
              <a:ln>
                <a:noFill/>
              </a:ln>
              <a:effectLst>
                <a:outerShdw blurRad="292100" dist="139700" dir="2700000" algn="tl" rotWithShape="0">
                  <a:srgbClr val="333333">
                    <a:alpha val="65000"/>
                  </a:srgbClr>
                </a:outerShdw>
              </a:effectLst>
            </p:spPr>
          </p:pic>
          <p:sp>
            <p:nvSpPr>
              <p:cNvPr id="30" name="TextBox 29"/>
              <p:cNvSpPr txBox="1"/>
              <p:nvPr/>
            </p:nvSpPr>
            <p:spPr>
              <a:xfrm>
                <a:off x="5668222" y="4933029"/>
                <a:ext cx="1366495" cy="830997"/>
              </a:xfrm>
              <a:prstGeom prst="rect">
                <a:avLst/>
              </a:prstGeom>
              <a:noFill/>
            </p:spPr>
            <p:txBody>
              <a:bodyPr wrap="square" rtlCol="0">
                <a:spAutoFit/>
              </a:bodyPr>
              <a:lstStyle/>
              <a:p>
                <a:pPr algn="ctr"/>
                <a:r>
                  <a:rPr lang="fi-FI" sz="1600" dirty="0">
                    <a:solidFill>
                      <a:srgbClr val="00338D"/>
                    </a:solidFill>
                    <a:latin typeface="Calibri" panose="020F0502020204030204" pitchFamily="34" charset="0"/>
                    <a:cs typeface="Calibri" panose="020F0502020204030204" pitchFamily="34" charset="0"/>
                  </a:rPr>
                  <a:t>Jäsenjohtaja	</a:t>
                </a:r>
              </a:p>
            </p:txBody>
          </p:sp>
        </p:grpSp>
      </p:grpSp>
      <p:pic>
        <p:nvPicPr>
          <p:cNvPr id="5" name="Picture 4">
            <a:extLst>
              <a:ext uri="{FF2B5EF4-FFF2-40B4-BE49-F238E27FC236}">
                <a16:creationId xmlns:a16="http://schemas.microsoft.com/office/drawing/2014/main" id="{B2B7E354-0055-2CBD-6EB5-BD7B94250FB9}"/>
              </a:ext>
            </a:extLst>
          </p:cNvPr>
          <p:cNvPicPr>
            <a:picLocks noChangeAspect="1"/>
          </p:cNvPicPr>
          <p:nvPr/>
        </p:nvPicPr>
        <p:blipFill>
          <a:blip r:embed="rId9"/>
          <a:stretch>
            <a:fillRect/>
          </a:stretch>
        </p:blipFill>
        <p:spPr>
          <a:xfrm>
            <a:off x="673058" y="1030731"/>
            <a:ext cx="3886200" cy="5077029"/>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904602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 name="Title 5"/>
          <p:cNvSpPr txBox="1">
            <a:spLocks/>
          </p:cNvSpPr>
          <p:nvPr/>
        </p:nvSpPr>
        <p:spPr bwMode="auto">
          <a:xfrm>
            <a:off x="152400" y="404705"/>
            <a:ext cx="12192000" cy="688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dirty="0">
                <a:solidFill>
                  <a:schemeClr val="bg1"/>
                </a:solidFill>
                <a:latin typeface="Calibri" panose="020F0502020204030204" pitchFamily="34" charset="0"/>
                <a:cs typeface="Calibri" panose="020F0502020204030204" pitchFamily="34" charset="0"/>
              </a:rPr>
              <a:t>Lohkon puheenjohtaja on linkki, joka yhdistää</a:t>
            </a:r>
          </a:p>
        </p:txBody>
      </p:sp>
      <p:sp>
        <p:nvSpPr>
          <p:cNvPr id="7" name="Rectangle 6"/>
          <p:cNvSpPr/>
          <p:nvPr/>
        </p:nvSpPr>
        <p:spPr>
          <a:xfrm>
            <a:off x="5523270" y="136061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grpSp>
        <p:nvGrpSpPr>
          <p:cNvPr id="2" name="Group 1">
            <a:extLst>
              <a:ext uri="{FF2B5EF4-FFF2-40B4-BE49-F238E27FC236}">
                <a16:creationId xmlns:a16="http://schemas.microsoft.com/office/drawing/2014/main" id="{71A30583-6FEB-060F-77C8-34DDFF93ABBA}"/>
              </a:ext>
            </a:extLst>
          </p:cNvPr>
          <p:cNvGrpSpPr/>
          <p:nvPr/>
        </p:nvGrpSpPr>
        <p:grpSpPr>
          <a:xfrm>
            <a:off x="2677720" y="1905000"/>
            <a:ext cx="6912760" cy="4160878"/>
            <a:chOff x="2677720" y="1905000"/>
            <a:chExt cx="6912760" cy="4160878"/>
          </a:xfrm>
        </p:grpSpPr>
        <p:grpSp>
          <p:nvGrpSpPr>
            <p:cNvPr id="5" name="Group 4"/>
            <p:cNvGrpSpPr/>
            <p:nvPr/>
          </p:nvGrpSpPr>
          <p:grpSpPr>
            <a:xfrm>
              <a:off x="3962400" y="1905000"/>
              <a:ext cx="4343400" cy="4160878"/>
              <a:chOff x="2438400" y="2286000"/>
              <a:chExt cx="3640568" cy="3284903"/>
            </a:xfrm>
            <a:effectLst>
              <a:outerShdw blurRad="50800" dist="38100" dir="2700000" algn="tl" rotWithShape="0">
                <a:schemeClr val="accent2">
                  <a:alpha val="40000"/>
                </a:schemeClr>
              </a:outerShdw>
            </a:effectLst>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2286000"/>
                <a:ext cx="3640568" cy="3119903"/>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2438400" y="5425114"/>
                <a:ext cx="3640568" cy="145789"/>
              </a:xfrm>
              <a:prstGeom prst="rect">
                <a:avLst/>
              </a:prstGeom>
              <a:noFill/>
              <a:ln>
                <a:noFill/>
              </a:ln>
              <a:scene3d>
                <a:camera prst="orthographicFront"/>
                <a:lightRig rig="threePt" dir="t"/>
              </a:scene3d>
              <a:sp3d extrusionH="76200">
                <a:extrusionClr>
                  <a:schemeClr val="tx2">
                    <a:lumMod val="75000"/>
                  </a:schemeClr>
                </a:extrusionClr>
              </a:sp3d>
            </p:spPr>
            <p:txBody>
              <a:bodyPr wrap="square" rtlCol="0">
                <a:spAutoFit/>
              </a:bodyPr>
              <a:lstStyle/>
              <a:p>
                <a:r>
                  <a:rPr lang="fi-FI" sz="600" i="1" dirty="0">
                    <a:solidFill>
                      <a:schemeClr val="bg1"/>
                    </a:solidFill>
                    <a:latin typeface="+mn-lt"/>
                    <a:ea typeface="STCaiyun" pitchFamily="2" charset="-122"/>
                  </a:rPr>
                  <a:t>Kuva: David Castillo Dominici / FreeDigitalPhotos.net</a:t>
                </a:r>
              </a:p>
            </p:txBody>
          </p:sp>
        </p:grpSp>
        <p:sp>
          <p:nvSpPr>
            <p:cNvPr id="11" name="TextBox 10"/>
            <p:cNvSpPr txBox="1"/>
            <p:nvPr/>
          </p:nvSpPr>
          <p:spPr>
            <a:xfrm>
              <a:off x="2677720" y="2931998"/>
              <a:ext cx="1208480" cy="523220"/>
            </a:xfrm>
            <a:prstGeom prst="rect">
              <a:avLst/>
            </a:prstGeom>
            <a:noFill/>
          </p:spPr>
          <p:txBody>
            <a:bodyPr wrap="square" rtlCol="0">
              <a:spAutoFit/>
            </a:bodyPr>
            <a:lstStyle/>
            <a:p>
              <a:pPr algn="r"/>
              <a:r>
                <a:rPr lang="fi-FI" sz="2000" dirty="0">
                  <a:solidFill>
                    <a:schemeClr val="bg1"/>
                  </a:solidFill>
                  <a:latin typeface="Calibri" panose="020F0502020204030204" pitchFamily="34" charset="0"/>
                  <a:cs typeface="Calibri" panose="020F0502020204030204" pitchFamily="34" charset="0"/>
                </a:rPr>
                <a:t>klubit</a:t>
              </a:r>
              <a:r>
                <a:rPr lang="fi-FI" sz="2800" dirty="0">
                  <a:solidFill>
                    <a:schemeClr val="tx2"/>
                  </a:solidFill>
                  <a:latin typeface="Calibri" panose="020F0502020204030204" pitchFamily="34" charset="0"/>
                  <a:cs typeface="Calibri" panose="020F0502020204030204" pitchFamily="34" charset="0"/>
                </a:rPr>
                <a:t> </a:t>
              </a:r>
            </a:p>
          </p:txBody>
        </p:sp>
        <p:sp>
          <p:nvSpPr>
            <p:cNvPr id="12" name="TextBox 11"/>
            <p:cNvSpPr txBox="1"/>
            <p:nvPr/>
          </p:nvSpPr>
          <p:spPr>
            <a:xfrm>
              <a:off x="8458200" y="2605444"/>
              <a:ext cx="1132280" cy="707886"/>
            </a:xfrm>
            <a:prstGeom prst="rect">
              <a:avLst/>
            </a:prstGeom>
            <a:noFill/>
          </p:spPr>
          <p:txBody>
            <a:bodyPr wrap="square" rtlCol="0">
              <a:spAutoFit/>
            </a:bodyPr>
            <a:lstStyle/>
            <a:p>
              <a:r>
                <a:rPr lang="fi-FI" sz="2000" dirty="0">
                  <a:solidFill>
                    <a:schemeClr val="bg1"/>
                  </a:solidFill>
                </a:rPr>
                <a:t>ja </a:t>
              </a:r>
            </a:p>
            <a:p>
              <a:r>
                <a:rPr lang="fi-FI" sz="2000" dirty="0">
                  <a:solidFill>
                    <a:schemeClr val="bg1"/>
                  </a:solidFill>
                </a:rPr>
                <a:t>piirit</a:t>
              </a:r>
            </a:p>
          </p:txBody>
        </p:sp>
      </p:grpSp>
    </p:spTree>
    <p:extLst>
      <p:ext uri="{BB962C8B-B14F-4D97-AF65-F5344CB8AC3E}">
        <p14:creationId xmlns:p14="http://schemas.microsoft.com/office/powerpoint/2010/main" val="444025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3999" y="1559224"/>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489046" y="381000"/>
            <a:ext cx="11550553"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600" dirty="0">
                <a:solidFill>
                  <a:schemeClr val="bg1"/>
                </a:solidFill>
                <a:latin typeface="Calibri" panose="020F0502020204030204" pitchFamily="34" charset="0"/>
                <a:cs typeface="Calibri" panose="020F0502020204030204" pitchFamily="34" charset="0"/>
              </a:rPr>
              <a:t>Resursseja klubivirkailijoille ja ensimmäiselle varapresidentille (klubin johtajakoulutusjohtajalle)</a:t>
            </a:r>
          </a:p>
        </p:txBody>
      </p:sp>
      <p:pic>
        <p:nvPicPr>
          <p:cNvPr id="3" name="Picture 2">
            <a:extLst>
              <a:ext uri="{FF2B5EF4-FFF2-40B4-BE49-F238E27FC236}">
                <a16:creationId xmlns:a16="http://schemas.microsoft.com/office/drawing/2014/main" id="{DC841025-4317-734A-D377-9015C9CFE4DA}"/>
              </a:ext>
            </a:extLst>
          </p:cNvPr>
          <p:cNvPicPr>
            <a:picLocks noChangeAspect="1"/>
          </p:cNvPicPr>
          <p:nvPr/>
        </p:nvPicPr>
        <p:blipFill>
          <a:blip r:embed="rId3"/>
          <a:stretch>
            <a:fillRect/>
          </a:stretch>
        </p:blipFill>
        <p:spPr>
          <a:xfrm>
            <a:off x="489046" y="1945923"/>
            <a:ext cx="3124143" cy="4016756"/>
          </a:xfrm>
          <a:prstGeom prst="rect">
            <a:avLst/>
          </a:prstGeom>
          <a:effectLst>
            <a:outerShdw blurRad="63500" sx="102000" sy="102000" algn="ctr" rotWithShape="0">
              <a:schemeClr val="accent1">
                <a:alpha val="40000"/>
              </a:schemeClr>
            </a:outerShdw>
          </a:effectLst>
        </p:spPr>
      </p:pic>
      <p:pic>
        <p:nvPicPr>
          <p:cNvPr id="5" name="Picture 4">
            <a:extLst>
              <a:ext uri="{FF2B5EF4-FFF2-40B4-BE49-F238E27FC236}">
                <a16:creationId xmlns:a16="http://schemas.microsoft.com/office/drawing/2014/main" id="{FBE0AF60-AF20-B414-54A8-60C39260FF48}"/>
              </a:ext>
            </a:extLst>
          </p:cNvPr>
          <p:cNvPicPr>
            <a:picLocks noChangeAspect="1"/>
          </p:cNvPicPr>
          <p:nvPr/>
        </p:nvPicPr>
        <p:blipFill>
          <a:blip r:embed="rId4"/>
          <a:stretch>
            <a:fillRect/>
          </a:stretch>
        </p:blipFill>
        <p:spPr>
          <a:xfrm>
            <a:off x="4343400" y="1945923"/>
            <a:ext cx="3111715" cy="4016756"/>
          </a:xfrm>
          <a:prstGeom prst="rect">
            <a:avLst/>
          </a:prstGeom>
          <a:effectLst>
            <a:outerShdw blurRad="63500" sx="102000" sy="102000" algn="ctr" rotWithShape="0">
              <a:schemeClr val="accent1">
                <a:alpha val="40000"/>
              </a:schemeClr>
            </a:outerShdw>
          </a:effectLst>
        </p:spPr>
      </p:pic>
      <p:pic>
        <p:nvPicPr>
          <p:cNvPr id="6" name="Picture 5">
            <a:extLst>
              <a:ext uri="{FF2B5EF4-FFF2-40B4-BE49-F238E27FC236}">
                <a16:creationId xmlns:a16="http://schemas.microsoft.com/office/drawing/2014/main" id="{69687A21-D307-6670-E652-7CE4A5B75094}"/>
              </a:ext>
            </a:extLst>
          </p:cNvPr>
          <p:cNvPicPr>
            <a:picLocks noChangeAspect="1"/>
          </p:cNvPicPr>
          <p:nvPr/>
        </p:nvPicPr>
        <p:blipFill>
          <a:blip r:embed="rId5"/>
          <a:stretch>
            <a:fillRect/>
          </a:stretch>
        </p:blipFill>
        <p:spPr>
          <a:xfrm>
            <a:off x="8305800" y="1945923"/>
            <a:ext cx="3112321" cy="4016756"/>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823906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 name="Rectangle 6"/>
          <p:cNvSpPr/>
          <p:nvPr/>
        </p:nvSpPr>
        <p:spPr>
          <a:xfrm>
            <a:off x="5588443" y="1524000"/>
            <a:ext cx="125853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TextBox 8"/>
          <p:cNvSpPr txBox="1"/>
          <p:nvPr/>
        </p:nvSpPr>
        <p:spPr>
          <a:xfrm>
            <a:off x="762000" y="2374766"/>
            <a:ext cx="6313968" cy="3693319"/>
          </a:xfrm>
          <a:prstGeom prst="rect">
            <a:avLst/>
          </a:prstGeom>
          <a:noFill/>
        </p:spPr>
        <p:txBody>
          <a:bodyPr wrap="square" rtlCol="0">
            <a:spAutoFit/>
          </a:bodyPr>
          <a:lstStyle/>
          <a:p>
            <a:r>
              <a:rPr lang="fi-FI" sz="2400" dirty="0">
                <a:solidFill>
                  <a:schemeClr val="bg1"/>
                </a:solidFill>
                <a:latin typeface="Calibri" panose="020F0502020204030204" pitchFamily="34" charset="0"/>
                <a:cs typeface="Calibri" panose="020F0502020204030204" pitchFamily="34" charset="0"/>
              </a:rPr>
              <a:t>Tee lohkon kokouksen raportti piirin johtajille.</a:t>
            </a:r>
          </a:p>
          <a:p>
            <a:pPr marL="0" lvl="1"/>
            <a:endParaRPr lang="en-US" altLang="ja-JP" sz="2400" dirty="0">
              <a:solidFill>
                <a:schemeClr val="bg1"/>
              </a:solidFill>
              <a:latin typeface="Calibri" panose="020F0502020204030204" pitchFamily="34" charset="0"/>
              <a:cs typeface="Calibri" panose="020F0502020204030204" pitchFamily="34" charset="0"/>
            </a:endParaRPr>
          </a:p>
          <a:p>
            <a:r>
              <a:rPr lang="fi-FI" sz="2400" dirty="0">
                <a:solidFill>
                  <a:schemeClr val="bg1"/>
                </a:solidFill>
                <a:latin typeface="Calibri" panose="020F0502020204030204" pitchFamily="34" charset="0"/>
                <a:cs typeface="Calibri" panose="020F0502020204030204" pitchFamily="34" charset="0"/>
              </a:rPr>
              <a:t>Raportoi klubien onnistumisista ja parhaista käytännöistä.</a:t>
            </a:r>
          </a:p>
          <a:p>
            <a:pPr marL="0" lvl="1"/>
            <a:endParaRPr lang="en-US" sz="2400" b="1" i="1" dirty="0">
              <a:solidFill>
                <a:schemeClr val="bg1"/>
              </a:solidFill>
              <a:latin typeface="Calibri" panose="020F0502020204030204" pitchFamily="34" charset="0"/>
              <a:cs typeface="Calibri" panose="020F0502020204030204" pitchFamily="34" charset="0"/>
            </a:endParaRPr>
          </a:p>
          <a:p>
            <a:r>
              <a:rPr lang="fi-FI" sz="2400" dirty="0">
                <a:solidFill>
                  <a:schemeClr val="bg1"/>
                </a:solidFill>
                <a:latin typeface="Calibri" panose="020F0502020204030204" pitchFamily="34" charset="0"/>
                <a:cs typeface="Calibri" panose="020F0502020204030204" pitchFamily="34" charset="0"/>
              </a:rPr>
              <a:t>Huomioi klubeihin liittyvät huolenaiheet.</a:t>
            </a:r>
          </a:p>
          <a:p>
            <a:endParaRPr lang="en-US" sz="2400" dirty="0">
              <a:solidFill>
                <a:schemeClr val="bg1"/>
              </a:solidFill>
              <a:latin typeface="Calibri" panose="020F0502020204030204" pitchFamily="34" charset="0"/>
              <a:cs typeface="Calibri" panose="020F0502020204030204" pitchFamily="34" charset="0"/>
            </a:endParaRPr>
          </a:p>
          <a:p>
            <a:r>
              <a:rPr lang="fi-FI" sz="2400" dirty="0">
                <a:solidFill>
                  <a:schemeClr val="bg1"/>
                </a:solidFill>
                <a:latin typeface="Calibri" panose="020F0502020204030204" pitchFamily="34" charset="0"/>
                <a:cs typeface="Calibri" panose="020F0502020204030204" pitchFamily="34" charset="0"/>
              </a:rPr>
              <a:t>Suosittele klubivirkailijoita tukevia toimenpiteitä.</a:t>
            </a:r>
          </a:p>
          <a:p>
            <a:endParaRPr lang="en-US" sz="2400" dirty="0">
              <a:solidFill>
                <a:schemeClr val="bg1"/>
              </a:solidFill>
              <a:latin typeface="HelveticaNeueLT Std Lt" panose="020B0403020202020204" pitchFamily="34" charset="0"/>
            </a:endParaRPr>
          </a:p>
          <a:p>
            <a:endParaRPr lang="en-US" dirty="0">
              <a:solidFill>
                <a:srgbClr val="00338D"/>
              </a:solidFill>
            </a:endParaRPr>
          </a:p>
        </p:txBody>
      </p:sp>
      <p:sp>
        <p:nvSpPr>
          <p:cNvPr id="8" name="Title 1"/>
          <p:cNvSpPr txBox="1">
            <a:spLocks/>
          </p:cNvSpPr>
          <p:nvPr/>
        </p:nvSpPr>
        <p:spPr>
          <a:xfrm>
            <a:off x="1077432" y="304800"/>
            <a:ext cx="10280552"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600" dirty="0">
                <a:solidFill>
                  <a:schemeClr val="bg1"/>
                </a:solidFill>
                <a:latin typeface="Calibri" panose="020F0502020204030204" pitchFamily="34" charset="0"/>
                <a:cs typeface="Calibri" panose="020F0502020204030204" pitchFamily="34" charset="0"/>
              </a:rPr>
              <a:t>Kommunikointi piirikuvernöörin </a:t>
            </a:r>
          </a:p>
          <a:p>
            <a:r>
              <a:rPr lang="fi-FI" sz="3600" dirty="0">
                <a:solidFill>
                  <a:schemeClr val="bg1"/>
                </a:solidFill>
                <a:latin typeface="Calibri" panose="020F0502020204030204" pitchFamily="34" charset="0"/>
                <a:cs typeface="Calibri" panose="020F0502020204030204" pitchFamily="34" charset="0"/>
              </a:rPr>
              <a:t>ja piirin GAT-koordinaattoreiden kanssa</a:t>
            </a:r>
          </a:p>
        </p:txBody>
      </p:sp>
      <p:pic>
        <p:nvPicPr>
          <p:cNvPr id="4" name="Picture 3" descr="A logo of a company&#10;&#10;Description automatically generated">
            <a:extLst>
              <a:ext uri="{FF2B5EF4-FFF2-40B4-BE49-F238E27FC236}">
                <a16:creationId xmlns:a16="http://schemas.microsoft.com/office/drawing/2014/main" id="{D413FFE3-004F-4D12-6CA2-36C313E29781}"/>
              </a:ext>
            </a:extLst>
          </p:cNvPr>
          <p:cNvPicPr>
            <a:picLocks noChangeAspect="1"/>
          </p:cNvPicPr>
          <p:nvPr/>
        </p:nvPicPr>
        <p:blipFill>
          <a:blip r:embed="rId3"/>
          <a:stretch>
            <a:fillRect/>
          </a:stretch>
        </p:blipFill>
        <p:spPr>
          <a:xfrm>
            <a:off x="7620000" y="1754068"/>
            <a:ext cx="4292360" cy="4292360"/>
          </a:xfrm>
          <a:prstGeom prst="rect">
            <a:avLst/>
          </a:prstGeom>
        </p:spPr>
      </p:pic>
    </p:spTree>
    <p:extLst>
      <p:ext uri="{BB962C8B-B14F-4D97-AF65-F5344CB8AC3E}">
        <p14:creationId xmlns:p14="http://schemas.microsoft.com/office/powerpoint/2010/main" val="3476796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74757" y="14478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32" name="Group 31"/>
          <p:cNvGrpSpPr/>
          <p:nvPr/>
        </p:nvGrpSpPr>
        <p:grpSpPr>
          <a:xfrm>
            <a:off x="148787" y="2757572"/>
            <a:ext cx="2496002" cy="2901907"/>
            <a:chOff x="3094090" y="2066731"/>
            <a:chExt cx="2496002" cy="2901907"/>
          </a:xfrm>
          <a:effectLst>
            <a:outerShdw blurRad="50800" dist="38100" dir="2700000" algn="tl" rotWithShape="0">
              <a:prstClr val="black">
                <a:alpha val="40000"/>
              </a:prstClr>
            </a:outerShdw>
          </a:effectLst>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50800" dist="38100" dir="2700000" algn="tl" rotWithShape="0">
                <a:prstClr val="black">
                  <a:alpha val="40000"/>
                </a:prstClr>
              </a:outerShdw>
            </a:effectLst>
          </p:spPr>
        </p:pic>
        <p:sp>
          <p:nvSpPr>
            <p:cNvPr id="34" name="TextBox 33"/>
            <p:cNvSpPr txBox="1"/>
            <p:nvPr/>
          </p:nvSpPr>
          <p:spPr>
            <a:xfrm>
              <a:off x="3094090" y="4630084"/>
              <a:ext cx="2496002" cy="338554"/>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Lohkon puheenjohtaja</a:t>
              </a:r>
            </a:p>
          </p:txBody>
        </p:sp>
      </p:grpSp>
      <p:grpSp>
        <p:nvGrpSpPr>
          <p:cNvPr id="35" name="Group 34"/>
          <p:cNvGrpSpPr>
            <a:grpSpLocks noChangeAspect="1"/>
          </p:cNvGrpSpPr>
          <p:nvPr/>
        </p:nvGrpSpPr>
        <p:grpSpPr>
          <a:xfrm>
            <a:off x="6053161" y="2828705"/>
            <a:ext cx="1504770" cy="2305931"/>
            <a:chOff x="5734418" y="1564230"/>
            <a:chExt cx="1086478" cy="1664919"/>
          </a:xfrm>
          <a:effectLst>
            <a:outerShdw blurRad="50800" dist="38100" dir="2700000" algn="tl" rotWithShape="0">
              <a:srgbClr val="56565A">
                <a:alpha val="40000"/>
              </a:srgbClr>
            </a:outerShdw>
          </a:effectLst>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669" y="1564230"/>
              <a:ext cx="917692" cy="1336770"/>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5734418" y="2984708"/>
              <a:ext cx="1086478" cy="244441"/>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Presidentti</a:t>
              </a:r>
              <a:r>
                <a:rPr lang="fi-FI" sz="1200" dirty="0"/>
                <a:t>	</a:t>
              </a:r>
            </a:p>
          </p:txBody>
        </p:sp>
      </p:grpSp>
      <p:grpSp>
        <p:nvGrpSpPr>
          <p:cNvPr id="38" name="Group 37"/>
          <p:cNvGrpSpPr>
            <a:grpSpLocks noChangeAspect="1"/>
          </p:cNvGrpSpPr>
          <p:nvPr/>
        </p:nvGrpSpPr>
        <p:grpSpPr>
          <a:xfrm>
            <a:off x="7812019" y="2798004"/>
            <a:ext cx="1633680" cy="2584088"/>
            <a:chOff x="7048568" y="1413035"/>
            <a:chExt cx="1284241" cy="2031369"/>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515" y="1413035"/>
              <a:ext cx="988375" cy="1482563"/>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7048568" y="2984708"/>
              <a:ext cx="1284241" cy="459696"/>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Varapresidentti</a:t>
              </a:r>
              <a:r>
                <a:rPr lang="fi-FI" sz="1600" dirty="0">
                  <a:solidFill>
                    <a:schemeClr val="bg1"/>
                  </a:solidFill>
                  <a:latin typeface="Helvetica Neue"/>
                  <a:cs typeface="Calibri" panose="020F0502020204030204" pitchFamily="34" charset="0"/>
                </a:rPr>
                <a:t>	</a:t>
              </a:r>
            </a:p>
          </p:txBody>
        </p:sp>
      </p:grpSp>
      <p:grpSp>
        <p:nvGrpSpPr>
          <p:cNvPr id="41" name="Group 40"/>
          <p:cNvGrpSpPr>
            <a:grpSpLocks noChangeAspect="1"/>
          </p:cNvGrpSpPr>
          <p:nvPr/>
        </p:nvGrpSpPr>
        <p:grpSpPr>
          <a:xfrm>
            <a:off x="9718302" y="2757572"/>
            <a:ext cx="1515480" cy="2355881"/>
            <a:chOff x="7121723" y="3535483"/>
            <a:chExt cx="1092380" cy="1698153"/>
          </a:xfrm>
        </p:grpSpPr>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61880" y="3535483"/>
              <a:ext cx="1012067" cy="1454118"/>
            </a:xfrm>
            <a:prstGeom prst="rect">
              <a:avLst/>
            </a:prstGeom>
            <a:ln>
              <a:noFill/>
            </a:ln>
            <a:effectLst>
              <a:outerShdw blurRad="292100" dist="139700" dir="2700000" algn="tl" rotWithShape="0">
                <a:srgbClr val="333333">
                  <a:alpha val="65000"/>
                </a:srgbClr>
              </a:outerShdw>
            </a:effectLst>
          </p:spPr>
        </p:pic>
        <p:sp>
          <p:nvSpPr>
            <p:cNvPr id="43" name="TextBox 42"/>
            <p:cNvSpPr txBox="1"/>
            <p:nvPr/>
          </p:nvSpPr>
          <p:spPr>
            <a:xfrm>
              <a:off x="7121723" y="4989601"/>
              <a:ext cx="1092380" cy="244035"/>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Sihteeri</a:t>
              </a:r>
              <a:r>
                <a:rPr lang="fi-FI" sz="1200" dirty="0">
                  <a:latin typeface="Calibri" panose="020F0502020204030204" pitchFamily="34" charset="0"/>
                  <a:cs typeface="Calibri" panose="020F0502020204030204" pitchFamily="34" charset="0"/>
                </a:rPr>
                <a:t>	</a:t>
              </a:r>
            </a:p>
          </p:txBody>
        </p:sp>
      </p:grpSp>
      <p:sp>
        <p:nvSpPr>
          <p:cNvPr id="2" name="Title 5">
            <a:extLst>
              <a:ext uri="{FF2B5EF4-FFF2-40B4-BE49-F238E27FC236}">
                <a16:creationId xmlns:a16="http://schemas.microsoft.com/office/drawing/2014/main" id="{F95B8AD9-8B08-D6E8-12F9-5DF6EB8965E8}"/>
              </a:ext>
            </a:extLst>
          </p:cNvPr>
          <p:cNvSpPr txBox="1">
            <a:spLocks/>
          </p:cNvSpPr>
          <p:nvPr/>
        </p:nvSpPr>
        <p:spPr>
          <a:xfrm>
            <a:off x="605077" y="178831"/>
            <a:ext cx="11027054" cy="1090408"/>
          </a:xfrm>
          <a:prstGeom prst="rect">
            <a:avLst/>
          </a:prstGeo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600" dirty="0">
                <a:solidFill>
                  <a:srgbClr val="FFFFFF"/>
                </a:solidFill>
                <a:latin typeface="Calibri" panose="020F0502020204030204" pitchFamily="34" charset="0"/>
                <a:ea typeface="ヒラギノ角ゴ Pro W3"/>
                <a:cs typeface="Calibri" panose="020F0502020204030204" pitchFamily="34" charset="0"/>
              </a:rPr>
              <a:t>Neljäs kokous – keskity tulevaisuuteen!</a:t>
            </a:r>
          </a:p>
          <a:p>
            <a:r>
              <a:rPr lang="fi-FI" sz="3600" dirty="0">
                <a:solidFill>
                  <a:srgbClr val="FFFFFF"/>
                </a:solidFill>
                <a:latin typeface="Calibri" panose="020F0502020204030204" pitchFamily="34" charset="0"/>
                <a:ea typeface="ヒラギノ角ゴ Pro W3"/>
                <a:cs typeface="Calibri" panose="020F0502020204030204" pitchFamily="34" charset="0"/>
              </a:rPr>
              <a:t>(valinnainen)</a:t>
            </a:r>
          </a:p>
          <a:p>
            <a:endParaRPr lang="en-US" kern="0" dirty="0">
              <a:latin typeface="HelveticaNeueLT Std" panose="020B0604020202020204" pitchFamily="34" charset="0"/>
            </a:endParaRPr>
          </a:p>
        </p:txBody>
      </p:sp>
      <p:grpSp>
        <p:nvGrpSpPr>
          <p:cNvPr id="3" name="Group 2">
            <a:extLst>
              <a:ext uri="{FF2B5EF4-FFF2-40B4-BE49-F238E27FC236}">
                <a16:creationId xmlns:a16="http://schemas.microsoft.com/office/drawing/2014/main" id="{FF9BCF32-8242-6B2F-7B5C-55382882B9C2}"/>
              </a:ext>
            </a:extLst>
          </p:cNvPr>
          <p:cNvGrpSpPr/>
          <p:nvPr/>
        </p:nvGrpSpPr>
        <p:grpSpPr>
          <a:xfrm>
            <a:off x="2900160" y="2722936"/>
            <a:ext cx="1905000" cy="3430091"/>
            <a:chOff x="1369648" y="2588058"/>
            <a:chExt cx="1905000" cy="3430091"/>
          </a:xfrm>
        </p:grpSpPr>
        <p:pic>
          <p:nvPicPr>
            <p:cNvPr id="4" name="Picture 3">
              <a:extLst>
                <a:ext uri="{FF2B5EF4-FFF2-40B4-BE49-F238E27FC236}">
                  <a16:creationId xmlns:a16="http://schemas.microsoft.com/office/drawing/2014/main" id="{60FC7270-3385-1D37-B174-1612734E99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91A6FBC-C6BB-8D5C-0D1D-0F2418D4D4AF}"/>
                </a:ext>
              </a:extLst>
            </p:cNvPr>
            <p:cNvSpPr txBox="1"/>
            <p:nvPr/>
          </p:nvSpPr>
          <p:spPr>
            <a:xfrm>
              <a:off x="1369648" y="5187152"/>
              <a:ext cx="1905000" cy="830997"/>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Johtajakoulutus-ryhmän piirikoordinaattori</a:t>
              </a:r>
            </a:p>
          </p:txBody>
        </p:sp>
      </p:grpSp>
    </p:spTree>
    <p:extLst>
      <p:ext uri="{BB962C8B-B14F-4D97-AF65-F5344CB8AC3E}">
        <p14:creationId xmlns:p14="http://schemas.microsoft.com/office/powerpoint/2010/main" val="2832140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419600" y="914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267200" y="257460"/>
            <a:ext cx="6838122" cy="511268"/>
          </a:xfrm>
          <a:prstGeom prst="rect">
            <a:avLst/>
          </a:prstGeom>
        </p:spPr>
        <p:txBody>
          <a:bodyPr anchor="t">
            <a:normAutofit fontScale="70000" lnSpcReduction="2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i-FI" sz="3200" b="1" dirty="0">
                <a:solidFill>
                  <a:srgbClr val="082E87"/>
                </a:solidFill>
                <a:latin typeface="Calibri" panose="020F0502020204030204" pitchFamily="34" charset="0"/>
                <a:cs typeface="Calibri" panose="020F0502020204030204" pitchFamily="34" charset="0"/>
              </a:rPr>
              <a:t>Keskity tulevaisuuteen ja auta valmistautumisessa!</a:t>
            </a:r>
          </a:p>
        </p:txBody>
      </p:sp>
      <p:sp>
        <p:nvSpPr>
          <p:cNvPr id="18" name="TextBox 17"/>
          <p:cNvSpPr txBox="1"/>
          <p:nvPr/>
        </p:nvSpPr>
        <p:spPr>
          <a:xfrm>
            <a:off x="4406900" y="1170932"/>
            <a:ext cx="7543800" cy="5509200"/>
          </a:xfrm>
          <a:prstGeom prst="rect">
            <a:avLst/>
          </a:prstGeom>
          <a:noFill/>
        </p:spPr>
        <p:txBody>
          <a:bodyPr wrap="square" rtlCol="0">
            <a:spAutoFit/>
          </a:bodyPr>
          <a:lstStyle/>
          <a:p>
            <a:pPr>
              <a:buSzPct val="125000"/>
            </a:pPr>
            <a:r>
              <a:rPr lang="fi-FI" sz="2400" dirty="0">
                <a:solidFill>
                  <a:schemeClr val="accent6">
                    <a:lumMod val="75000"/>
                    <a:lumOff val="25000"/>
                  </a:schemeClr>
                </a:solidFill>
                <a:latin typeface="Calibri" panose="020F0502020204030204" pitchFamily="34" charset="0"/>
                <a:cs typeface="Calibri" panose="020F0502020204030204" pitchFamily="34" charset="0"/>
              </a:rPr>
              <a:t>Avaa kokous puhumalla lohkosta</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i-FI" sz="2400" dirty="0">
                <a:solidFill>
                  <a:schemeClr val="accent6">
                    <a:lumMod val="75000"/>
                    <a:lumOff val="25000"/>
                  </a:schemeClr>
                </a:solidFill>
                <a:latin typeface="Calibri" panose="020F0502020204030204" pitchFamily="34" charset="0"/>
                <a:cs typeface="Calibri" panose="020F0502020204030204" pitchFamily="34" charset="0"/>
              </a:rPr>
              <a:t>Esittelyt </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i-FI" sz="2400" dirty="0">
                <a:solidFill>
                  <a:schemeClr val="accent6">
                    <a:lumMod val="75000"/>
                    <a:lumOff val="25000"/>
                  </a:schemeClr>
                </a:solidFill>
                <a:latin typeface="Calibri" panose="020F0502020204030204" pitchFamily="34" charset="0"/>
                <a:cs typeface="Calibri" panose="020F0502020204030204" pitchFamily="34" charset="0"/>
              </a:rPr>
              <a:t>Siirtyminen </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i-FI" sz="2400" dirty="0">
                <a:solidFill>
                  <a:schemeClr val="accent6">
                    <a:lumMod val="75000"/>
                    <a:lumOff val="25000"/>
                  </a:schemeClr>
                </a:solidFill>
                <a:latin typeface="Calibri" panose="020F0502020204030204" pitchFamily="34" charset="0"/>
                <a:cs typeface="Calibri" panose="020F0502020204030204" pitchFamily="34" charset="0"/>
              </a:rPr>
              <a:t>Suunnittele klubin menestys (Maailmanlaajuinen jäsenyysaloite)</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i-FI" sz="2400" dirty="0">
                <a:solidFill>
                  <a:schemeClr val="accent6">
                    <a:lumMod val="75000"/>
                    <a:lumOff val="25000"/>
                  </a:schemeClr>
                </a:solidFill>
                <a:latin typeface="Calibri" panose="020F0502020204030204" pitchFamily="34" charset="0"/>
                <a:cs typeface="Calibri" panose="020F0502020204030204" pitchFamily="34" charset="0"/>
              </a:rPr>
              <a:t>Tunnustus palvelusta</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i-FI" sz="2400" dirty="0">
                <a:solidFill>
                  <a:schemeClr val="accent6">
                    <a:lumMod val="75000"/>
                    <a:lumOff val="25000"/>
                  </a:schemeClr>
                </a:solidFill>
                <a:latin typeface="Calibri" panose="020F0502020204030204" pitchFamily="34" charset="0"/>
                <a:cs typeface="Calibri" panose="020F0502020204030204" pitchFamily="34" charset="0"/>
              </a:rPr>
              <a:t>Tunnustus LCIF:lle</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i-FI" sz="2400" dirty="0">
                <a:solidFill>
                  <a:schemeClr val="accent6">
                    <a:lumMod val="75000"/>
                    <a:lumOff val="25000"/>
                  </a:schemeClr>
                </a:solidFill>
                <a:latin typeface="Calibri" panose="020F0502020204030204" pitchFamily="34" charset="0"/>
                <a:cs typeface="Calibri" panose="020F0502020204030204" pitchFamily="34" charset="0"/>
              </a:rPr>
              <a:t>Palkinnot</a:t>
            </a:r>
          </a:p>
          <a:p>
            <a:pPr marL="285750" indent="-285750">
              <a:buSzPct val="125000"/>
              <a:buFont typeface="Arial" panose="020B0604020202020204" pitchFamily="34" charset="0"/>
              <a:buChar char="•"/>
            </a:pPr>
            <a:endParaRPr lang="en-US" sz="2200" dirty="0">
              <a:solidFill>
                <a:srgbClr val="56565A"/>
              </a:solidFill>
              <a:latin typeface="HelveticaNeueLT Std Lt" panose="020B0403020202020204" pitchFamily="34" charset="0"/>
            </a:endParaRPr>
          </a:p>
          <a:p>
            <a:endParaRPr lang="en-US" dirty="0">
              <a:solidFill>
                <a:srgbClr val="56565A"/>
              </a:solidFill>
            </a:endParaRPr>
          </a:p>
        </p:txBody>
      </p:sp>
      <p:grpSp>
        <p:nvGrpSpPr>
          <p:cNvPr id="11" name="Group 10"/>
          <p:cNvGrpSpPr/>
          <p:nvPr/>
        </p:nvGrpSpPr>
        <p:grpSpPr>
          <a:xfrm>
            <a:off x="695099" y="1850388"/>
            <a:ext cx="2496002" cy="3190017"/>
            <a:chOff x="921973" y="2588058"/>
            <a:chExt cx="2496002" cy="3190017"/>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921973" y="5193300"/>
              <a:ext cx="2496002" cy="584775"/>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Johtajakoulutusryhmän piirikoordinaattori</a:t>
              </a:r>
            </a:p>
          </p:txBody>
        </p:sp>
      </p:grpSp>
    </p:spTree>
    <p:extLst>
      <p:ext uri="{BB962C8B-B14F-4D97-AF65-F5344CB8AC3E}">
        <p14:creationId xmlns:p14="http://schemas.microsoft.com/office/powerpoint/2010/main" val="2570603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5" name="Title 1"/>
          <p:cNvSpPr txBox="1">
            <a:spLocks/>
          </p:cNvSpPr>
          <p:nvPr/>
        </p:nvSpPr>
        <p:spPr>
          <a:xfrm>
            <a:off x="2702322" y="2352369"/>
            <a:ext cx="6787356" cy="1686231"/>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r>
              <a:rPr lang="fi-FI" sz="3600" b="1" dirty="0">
                <a:solidFill>
                  <a:schemeClr val="bg1"/>
                </a:solidFill>
                <a:latin typeface="Calibri" panose="020F0502020204030204" pitchFamily="34" charset="0"/>
                <a:cs typeface="Calibri" panose="020F0502020204030204" pitchFamily="34" charset="0"/>
              </a:rPr>
              <a:t>Lohkon ja alueen puheenjohtajat – Maailmanlaajuinen jäsenyysaloite </a:t>
            </a:r>
          </a:p>
        </p:txBody>
      </p:sp>
      <p:sp>
        <p:nvSpPr>
          <p:cNvPr id="17" name="Rectangle 16"/>
          <p:cNvSpPr/>
          <p:nvPr/>
        </p:nvSpPr>
        <p:spPr>
          <a:xfrm>
            <a:off x="4724400" y="4038600"/>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951285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873063" y="593837"/>
            <a:ext cx="4536732" cy="1304264"/>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kern="0" dirty="0">
              <a:solidFill>
                <a:srgbClr val="56565A"/>
              </a:solidFill>
              <a:latin typeface="HelveticaNeueLT Std Lt" panose="020B0403020202020204" pitchFamily="34" charset="0"/>
              <a:ea typeface="Arial" charset="0"/>
              <a:cs typeface="Arial" charset="0"/>
            </a:endParaRPr>
          </a:p>
        </p:txBody>
      </p:sp>
      <p:sp>
        <p:nvSpPr>
          <p:cNvPr id="12" name="Rectangle 11"/>
          <p:cNvSpPr/>
          <p:nvPr/>
        </p:nvSpPr>
        <p:spPr>
          <a:xfrm>
            <a:off x="381000" y="192204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Title 1"/>
          <p:cNvSpPr txBox="1">
            <a:spLocks/>
          </p:cNvSpPr>
          <p:nvPr/>
        </p:nvSpPr>
        <p:spPr>
          <a:xfrm>
            <a:off x="5169629" y="1874778"/>
            <a:ext cx="5943600" cy="277973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00000"/>
              </a:lnSpc>
            </a:pPr>
            <a:r>
              <a:rPr lang="fi-FI" sz="3200" dirty="0">
                <a:solidFill>
                  <a:srgbClr val="082E87"/>
                </a:solidFill>
                <a:latin typeface="Calibri" panose="020F0502020204030204" pitchFamily="34" charset="0"/>
                <a:ea typeface="Arial" charset="0"/>
                <a:cs typeface="Calibri" panose="020F0502020204030204" pitchFamily="34" charset="0"/>
              </a:rPr>
              <a:t>Miten osallistat ja INNOSTAT klubeja lohkon kokouksissa niin, että ne tukevat toisiaan ja ottavat yhteyttä auttavaisiin piirin johtajiin?</a:t>
            </a:r>
          </a:p>
        </p:txBody>
      </p:sp>
      <p:sp>
        <p:nvSpPr>
          <p:cNvPr id="2" name="Rectangle 1"/>
          <p:cNvSpPr/>
          <p:nvPr/>
        </p:nvSpPr>
        <p:spPr>
          <a:xfrm>
            <a:off x="228600" y="452850"/>
            <a:ext cx="3276600" cy="1421928"/>
          </a:xfrm>
          <a:prstGeom prst="rect">
            <a:avLst/>
          </a:prstGeom>
        </p:spPr>
        <p:txBody>
          <a:bodyPr wrap="square">
            <a:spAutoFit/>
          </a:bodyPr>
          <a:lstStyle/>
          <a:p>
            <a:pPr>
              <a:lnSpc>
                <a:spcPct val="90000"/>
              </a:lnSpc>
              <a:spcBef>
                <a:spcPts val="2400"/>
              </a:spcBef>
              <a:defRPr/>
            </a:pPr>
            <a:r>
              <a:rPr lang="fi-FI" sz="3200" dirty="0">
                <a:solidFill>
                  <a:schemeClr val="bg1"/>
                </a:solidFill>
                <a:latin typeface="Calibri" panose="020F0502020204030204" pitchFamily="34" charset="0"/>
                <a:cs typeface="Calibri" panose="020F0502020204030204" pitchFamily="34" charset="0"/>
              </a:rPr>
              <a:t>Mikä innostaa lohkon klubeja?</a:t>
            </a:r>
          </a:p>
        </p:txBody>
      </p:sp>
    </p:spTree>
    <p:extLst>
      <p:ext uri="{BB962C8B-B14F-4D97-AF65-F5344CB8AC3E}">
        <p14:creationId xmlns:p14="http://schemas.microsoft.com/office/powerpoint/2010/main" val="2366870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EB4535-001B-2F5B-B135-883B2015B3EE}"/>
              </a:ext>
            </a:extLst>
          </p:cNvPr>
          <p:cNvPicPr>
            <a:picLocks noChangeAspect="1"/>
          </p:cNvPicPr>
          <p:nvPr/>
        </p:nvPicPr>
        <p:blipFill>
          <a:blip r:embed="rId3"/>
          <a:stretch>
            <a:fillRect/>
          </a:stretch>
        </p:blipFill>
        <p:spPr>
          <a:xfrm>
            <a:off x="6858000" y="1023460"/>
            <a:ext cx="4929055" cy="5834540"/>
          </a:xfrm>
          <a:prstGeom prst="rect">
            <a:avLst/>
          </a:prstGeom>
        </p:spPr>
      </p:pic>
      <p:sp>
        <p:nvSpPr>
          <p:cNvPr id="17" name="Rectangle 16"/>
          <p:cNvSpPr/>
          <p:nvPr/>
        </p:nvSpPr>
        <p:spPr>
          <a:xfrm>
            <a:off x="4495800" y="912346"/>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8" name="Title 1">
            <a:extLst>
              <a:ext uri="{FF2B5EF4-FFF2-40B4-BE49-F238E27FC236}">
                <a16:creationId xmlns:a16="http://schemas.microsoft.com/office/drawing/2014/main" id="{27D8B01F-5B68-47E7-86E5-8F4A46870C3C}"/>
              </a:ext>
            </a:extLst>
          </p:cNvPr>
          <p:cNvSpPr txBox="1">
            <a:spLocks/>
          </p:cNvSpPr>
          <p:nvPr/>
        </p:nvSpPr>
        <p:spPr>
          <a:xfrm>
            <a:off x="304800" y="156010"/>
            <a:ext cx="12000271" cy="574465"/>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gn="l"/>
            <a:r>
              <a:rPr lang="fi-FI" sz="3200" b="1" dirty="0">
                <a:solidFill>
                  <a:schemeClr val="bg1"/>
                </a:solidFill>
                <a:latin typeface="Calibri" panose="020F0502020204030204" pitchFamily="34" charset="0"/>
                <a:cs typeface="Calibri" panose="020F0502020204030204" pitchFamily="34" charset="0"/>
              </a:rPr>
              <a:t>Lohkon ja alueen puheenjohtaja – Maailmanlaajuinen jäsenyysaloite</a:t>
            </a:r>
          </a:p>
        </p:txBody>
      </p:sp>
      <p:pic>
        <p:nvPicPr>
          <p:cNvPr id="5" name="Picture 4">
            <a:extLst>
              <a:ext uri="{FF2B5EF4-FFF2-40B4-BE49-F238E27FC236}">
                <a16:creationId xmlns:a16="http://schemas.microsoft.com/office/drawing/2014/main" id="{BF4554A5-5D9E-6FBD-6B61-594FB0C0EF17}"/>
              </a:ext>
            </a:extLst>
          </p:cNvPr>
          <p:cNvPicPr>
            <a:picLocks noChangeAspect="1"/>
          </p:cNvPicPr>
          <p:nvPr/>
        </p:nvPicPr>
        <p:blipFill>
          <a:blip r:embed="rId4"/>
          <a:stretch>
            <a:fillRect/>
          </a:stretch>
        </p:blipFill>
        <p:spPr>
          <a:xfrm>
            <a:off x="10299325" y="4937784"/>
            <a:ext cx="1728655" cy="1735330"/>
          </a:xfrm>
          <a:prstGeom prst="rect">
            <a:avLst/>
          </a:prstGeom>
        </p:spPr>
      </p:pic>
      <p:pic>
        <p:nvPicPr>
          <p:cNvPr id="7" name="Picture 6">
            <a:extLst>
              <a:ext uri="{FF2B5EF4-FFF2-40B4-BE49-F238E27FC236}">
                <a16:creationId xmlns:a16="http://schemas.microsoft.com/office/drawing/2014/main" id="{DF2D1155-78B5-A059-E8CD-8B464144C7ED}"/>
              </a:ext>
            </a:extLst>
          </p:cNvPr>
          <p:cNvPicPr>
            <a:picLocks noChangeAspect="1"/>
          </p:cNvPicPr>
          <p:nvPr/>
        </p:nvPicPr>
        <p:blipFill>
          <a:blip r:embed="rId5"/>
          <a:stretch>
            <a:fillRect/>
          </a:stretch>
        </p:blipFill>
        <p:spPr>
          <a:xfrm>
            <a:off x="164020" y="1465319"/>
            <a:ext cx="6312980" cy="4959211"/>
          </a:xfrm>
          <a:prstGeom prst="rect">
            <a:avLst/>
          </a:prstGeom>
        </p:spPr>
      </p:pic>
    </p:spTree>
    <p:extLst>
      <p:ext uri="{BB962C8B-B14F-4D97-AF65-F5344CB8AC3E}">
        <p14:creationId xmlns:p14="http://schemas.microsoft.com/office/powerpoint/2010/main" val="98922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895600"/>
            <a:ext cx="8000999" cy="762000"/>
          </a:xfrm>
        </p:spPr>
        <p:txBody>
          <a:bodyPr anchor="t"/>
          <a:lstStyle/>
          <a:p>
            <a:r>
              <a:rPr lang="fi-FI" dirty="0">
                <a:latin typeface="Calibri" panose="020F0502020204030204" pitchFamily="34" charset="0"/>
                <a:cs typeface="Calibri" panose="020F0502020204030204" pitchFamily="34" charset="0"/>
              </a:rPr>
              <a:t>Jatkotoimet</a:t>
            </a:r>
          </a:p>
        </p:txBody>
      </p:sp>
    </p:spTree>
    <p:extLst>
      <p:ext uri="{BB962C8B-B14F-4D97-AF65-F5344CB8AC3E}">
        <p14:creationId xmlns:p14="http://schemas.microsoft.com/office/powerpoint/2010/main" val="7935223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664853" y="2743200"/>
            <a:ext cx="5662894" cy="2365625"/>
          </a:xfrm>
          <a:prstGeom prst="rect">
            <a:avLst/>
          </a:prstGeom>
        </p:spPr>
        <p:txBody>
          <a:bodyPr anchor="t">
            <a:normAutofit fontScale="925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i-FI" sz="2400" dirty="0">
                <a:solidFill>
                  <a:schemeClr val="accent6">
                    <a:lumMod val="75000"/>
                    <a:lumOff val="25000"/>
                  </a:schemeClr>
                </a:solidFill>
                <a:latin typeface="Calibri" panose="020F0502020204030204" pitchFamily="34" charset="0"/>
                <a:ea typeface="Arial" charset="0"/>
                <a:cs typeface="Calibri" panose="020F0502020204030204" pitchFamily="34" charset="0"/>
              </a:rPr>
              <a:t>Kirjoita huomiot lohkon kokouksesta tähän lomakkeeseen.</a:t>
            </a:r>
          </a:p>
          <a:p>
            <a:pPr algn="l"/>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r>
              <a:rPr lang="fi-FI" sz="2400" dirty="0">
                <a:solidFill>
                  <a:schemeClr val="accent6">
                    <a:lumMod val="75000"/>
                    <a:lumOff val="25000"/>
                  </a:schemeClr>
                </a:solidFill>
                <a:latin typeface="Calibri" panose="020F0502020204030204" pitchFamily="34" charset="0"/>
                <a:ea typeface="Arial" charset="0"/>
                <a:cs typeface="Calibri" panose="020F0502020204030204" pitchFamily="34" charset="0"/>
              </a:rPr>
              <a:t>Kätevä työkalu, mikäli esityslistan asioita on otettava esille seuraavassa lohkon kokouksessa. </a:t>
            </a:r>
          </a:p>
          <a:p>
            <a:pPr algn="l"/>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r>
              <a:rPr lang="fi-FI" sz="2400" dirty="0">
                <a:solidFill>
                  <a:schemeClr val="accent6">
                    <a:lumMod val="75000"/>
                    <a:lumOff val="25000"/>
                  </a:schemeClr>
                </a:solidFill>
                <a:latin typeface="Calibri" panose="020F0502020204030204" pitchFamily="34" charset="0"/>
                <a:ea typeface="Arial" charset="0"/>
                <a:cs typeface="Calibri" panose="020F0502020204030204" pitchFamily="34" charset="0"/>
              </a:rPr>
              <a:t>Kätevästi koottu historia lohkon tapahtumista.</a:t>
            </a: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486400" y="958741"/>
            <a:ext cx="6019800" cy="117830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i-FI" sz="3200" b="1" dirty="0">
                <a:solidFill>
                  <a:srgbClr val="082E87"/>
                </a:solidFill>
                <a:latin typeface="Calibri" panose="020F0502020204030204" pitchFamily="34" charset="0"/>
                <a:ea typeface="Arial" charset="0"/>
                <a:cs typeface="Calibri" panose="020F0502020204030204" pitchFamily="34" charset="0"/>
              </a:rPr>
              <a:t>Kirjoita muistiinpanoja kokouksesta.</a:t>
            </a:r>
          </a:p>
        </p:txBody>
      </p:sp>
      <p:sp>
        <p:nvSpPr>
          <p:cNvPr id="8" name="Rectangle 7"/>
          <p:cNvSpPr/>
          <p:nvPr/>
        </p:nvSpPr>
        <p:spPr>
          <a:xfrm>
            <a:off x="5664853" y="2137048"/>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3" name="Picture 2">
            <a:extLst>
              <a:ext uri="{FF2B5EF4-FFF2-40B4-BE49-F238E27FC236}">
                <a16:creationId xmlns:a16="http://schemas.microsoft.com/office/drawing/2014/main" id="{A7A14096-B03C-503B-A249-53F445FA99AC}"/>
              </a:ext>
            </a:extLst>
          </p:cNvPr>
          <p:cNvPicPr>
            <a:picLocks noChangeAspect="1"/>
          </p:cNvPicPr>
          <p:nvPr/>
        </p:nvPicPr>
        <p:blipFill>
          <a:blip r:embed="rId3"/>
          <a:stretch>
            <a:fillRect/>
          </a:stretch>
        </p:blipFill>
        <p:spPr>
          <a:xfrm>
            <a:off x="609600" y="803139"/>
            <a:ext cx="4205312" cy="54864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585955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5370870" y="2819400"/>
            <a:ext cx="5967694" cy="304800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00000"/>
              </a:lnSpc>
            </a:pPr>
            <a:r>
              <a:rPr lang="fi-FI"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Priorisoi lohkon vaikeuksissa olevien klubien asiat, jotka vaativat lisähuomiota. </a:t>
            </a:r>
          </a:p>
          <a:p>
            <a:pPr marL="463550" indent="-463550" algn="l">
              <a:lnSpc>
                <a:spcPct val="100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r>
              <a:rPr lang="fi-FI"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Kirjoita muistiin mahdollisesti tarvittavat jatkotoimet.</a:t>
            </a:r>
          </a:p>
          <a:p>
            <a:pPr algn="l"/>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r>
              <a:rPr lang="fi-FI"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Luonnostele suunnitelmat ja toimenpiteet lohkon seuraavaan kokoukseen. </a:t>
            </a:r>
          </a:p>
          <a:p>
            <a:pPr marL="463550" indent="-463550" algn="l"/>
            <a:endParaRPr lang="en-US" sz="2400" kern="0" dirty="0">
              <a:solidFill>
                <a:srgbClr val="56565A"/>
              </a:solidFill>
              <a:latin typeface="HelveticaNeueLT Std Lt" panose="020B0403020202020204" pitchFamily="34" charset="0"/>
              <a:ea typeface="Arial" charset="0"/>
              <a:cs typeface="Arial" charset="0"/>
            </a:endParaRPr>
          </a:p>
          <a:p>
            <a:pPr marL="463550" indent="-463550"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322674" y="228600"/>
            <a:ext cx="5966256" cy="1908440"/>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i-FI" sz="3200" dirty="0">
                <a:solidFill>
                  <a:srgbClr val="082E87"/>
                </a:solidFill>
                <a:latin typeface="Calibri" panose="020F0502020204030204" pitchFamily="34" charset="0"/>
                <a:ea typeface="Arial" charset="0"/>
                <a:cs typeface="Calibri" panose="020F0502020204030204" pitchFamily="34" charset="0"/>
              </a:rPr>
              <a:t>Tee tarvittavat jatkotoimet klubien tukemiseksi ja yhteyden pitämiseksi piirikuvernöörin ja GAT-koordinaattoreiden kanssa.</a:t>
            </a:r>
          </a:p>
        </p:txBody>
      </p:sp>
      <p:sp>
        <p:nvSpPr>
          <p:cNvPr id="8" name="Rectangle 7"/>
          <p:cNvSpPr/>
          <p:nvPr/>
        </p:nvSpPr>
        <p:spPr>
          <a:xfrm>
            <a:off x="5370870" y="21370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4" name="Picture 3">
            <a:extLst>
              <a:ext uri="{FF2B5EF4-FFF2-40B4-BE49-F238E27FC236}">
                <a16:creationId xmlns:a16="http://schemas.microsoft.com/office/drawing/2014/main" id="{E55F3919-6AC8-C3AC-EE93-C281DE1DB54E}"/>
              </a:ext>
            </a:extLst>
          </p:cNvPr>
          <p:cNvPicPr>
            <a:picLocks noChangeAspect="1"/>
          </p:cNvPicPr>
          <p:nvPr/>
        </p:nvPicPr>
        <p:blipFill>
          <a:blip r:embed="rId3"/>
          <a:stretch>
            <a:fillRect/>
          </a:stretch>
        </p:blipFill>
        <p:spPr>
          <a:xfrm>
            <a:off x="381000" y="676882"/>
            <a:ext cx="4223317" cy="5504236"/>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1611449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62000" y="507977"/>
            <a:ext cx="11048999" cy="696445"/>
          </a:xfrm>
        </p:spPr>
        <p:txBody>
          <a:bodyPr/>
          <a:lstStyle/>
          <a:p>
            <a:r>
              <a:rPr lang="fi-FI" sz="3200" dirty="0">
                <a:solidFill>
                  <a:schemeClr val="bg1"/>
                </a:solidFill>
                <a:latin typeface="Calibri" panose="020F0502020204030204" pitchFamily="34" charset="0"/>
                <a:cs typeface="Calibri" panose="020F0502020204030204" pitchFamily="34" charset="0"/>
              </a:rPr>
              <a:t>Toimit tiiviissä yhteistyössä näiden klubivirkailijoiden kanssa</a:t>
            </a:r>
          </a:p>
        </p:txBody>
      </p:sp>
      <p:grpSp>
        <p:nvGrpSpPr>
          <p:cNvPr id="45" name="Group 44"/>
          <p:cNvGrpSpPr/>
          <p:nvPr/>
        </p:nvGrpSpPr>
        <p:grpSpPr>
          <a:xfrm>
            <a:off x="1262700" y="2244778"/>
            <a:ext cx="2496002" cy="2901907"/>
            <a:chOff x="3094090" y="2066731"/>
            <a:chExt cx="2496002" cy="2901907"/>
          </a:xfrm>
        </p:grpSpPr>
        <p:pic>
          <p:nvPicPr>
            <p:cNvPr id="58" name="Picture 57"/>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292100" dist="139700" dir="2700000" algn="tl" rotWithShape="0">
                <a:srgbClr val="333333">
                  <a:alpha val="65000"/>
                </a:srgbClr>
              </a:outerShdw>
            </a:effectLst>
          </p:spPr>
        </p:pic>
        <p:sp>
          <p:nvSpPr>
            <p:cNvPr id="59" name="TextBox 58"/>
            <p:cNvSpPr txBox="1"/>
            <p:nvPr/>
          </p:nvSpPr>
          <p:spPr>
            <a:xfrm>
              <a:off x="3094090" y="4630084"/>
              <a:ext cx="2496002" cy="338554"/>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Lohkon puheenjohtaja</a:t>
              </a:r>
            </a:p>
          </p:txBody>
        </p:sp>
      </p:grpSp>
      <p:grpSp>
        <p:nvGrpSpPr>
          <p:cNvPr id="60" name="Group 59"/>
          <p:cNvGrpSpPr>
            <a:grpSpLocks noChangeAspect="1"/>
          </p:cNvGrpSpPr>
          <p:nvPr/>
        </p:nvGrpSpPr>
        <p:grpSpPr>
          <a:xfrm>
            <a:off x="5558581" y="1751722"/>
            <a:ext cx="1504770" cy="2305931"/>
            <a:chOff x="5734418" y="1564230"/>
            <a:chExt cx="1086478" cy="1664919"/>
          </a:xfrm>
          <a:effectLst>
            <a:outerShdw blurRad="50800" dist="38100" dir="2700000" algn="tl" rotWithShape="0">
              <a:srgbClr val="56565A">
                <a:alpha val="40000"/>
              </a:srgbClr>
            </a:outerShdw>
          </a:effectLst>
        </p:grpSpPr>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669" y="1564230"/>
              <a:ext cx="917692" cy="1336770"/>
            </a:xfrm>
            <a:prstGeom prst="rect">
              <a:avLst/>
            </a:prstGeom>
            <a:ln>
              <a:noFill/>
            </a:ln>
            <a:effectLst>
              <a:outerShdw blurRad="292100" dist="139700" dir="2700000" algn="tl" rotWithShape="0">
                <a:srgbClr val="333333">
                  <a:alpha val="65000"/>
                </a:srgbClr>
              </a:outerShdw>
            </a:effectLst>
          </p:spPr>
        </p:pic>
        <p:sp>
          <p:nvSpPr>
            <p:cNvPr id="62" name="TextBox 61"/>
            <p:cNvSpPr txBox="1"/>
            <p:nvPr/>
          </p:nvSpPr>
          <p:spPr>
            <a:xfrm>
              <a:off x="5734418" y="2984708"/>
              <a:ext cx="1086478" cy="244441"/>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Presidentti</a:t>
              </a:r>
              <a:r>
                <a:rPr lang="fi-FI" sz="1200" dirty="0">
                  <a:latin typeface="Calibri" panose="020F0502020204030204" pitchFamily="34" charset="0"/>
                  <a:cs typeface="Calibri" panose="020F0502020204030204" pitchFamily="34" charset="0"/>
                </a:rPr>
                <a:t>	</a:t>
              </a:r>
            </a:p>
          </p:txBody>
        </p:sp>
      </p:grpSp>
      <p:grpSp>
        <p:nvGrpSpPr>
          <p:cNvPr id="65" name="Group 64"/>
          <p:cNvGrpSpPr>
            <a:grpSpLocks noChangeAspect="1"/>
          </p:cNvGrpSpPr>
          <p:nvPr/>
        </p:nvGrpSpPr>
        <p:grpSpPr>
          <a:xfrm>
            <a:off x="7678811" y="1700565"/>
            <a:ext cx="1633680" cy="2584088"/>
            <a:chOff x="7048568" y="1413035"/>
            <a:chExt cx="1284241" cy="2031369"/>
          </a:xfrm>
        </p:grpSpPr>
        <p:pic>
          <p:nvPicPr>
            <p:cNvPr id="66" name="Picture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515" y="1413035"/>
              <a:ext cx="988375" cy="1482563"/>
            </a:xfrm>
            <a:prstGeom prst="rect">
              <a:avLst/>
            </a:prstGeom>
            <a:ln>
              <a:noFill/>
            </a:ln>
            <a:effectLst>
              <a:outerShdw blurRad="292100" dist="139700" dir="2700000" algn="tl" rotWithShape="0">
                <a:srgbClr val="333333">
                  <a:alpha val="65000"/>
                </a:srgbClr>
              </a:outerShdw>
            </a:effectLst>
          </p:spPr>
        </p:pic>
        <p:sp>
          <p:nvSpPr>
            <p:cNvPr id="67" name="TextBox 66"/>
            <p:cNvSpPr txBox="1"/>
            <p:nvPr/>
          </p:nvSpPr>
          <p:spPr>
            <a:xfrm>
              <a:off x="7048568" y="2984708"/>
              <a:ext cx="1284241" cy="459696"/>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Varapresidentti	</a:t>
              </a:r>
            </a:p>
          </p:txBody>
        </p:sp>
      </p:grpSp>
      <p:grpSp>
        <p:nvGrpSpPr>
          <p:cNvPr id="69" name="Group 68"/>
          <p:cNvGrpSpPr>
            <a:grpSpLocks noChangeAspect="1"/>
          </p:cNvGrpSpPr>
          <p:nvPr/>
        </p:nvGrpSpPr>
        <p:grpSpPr>
          <a:xfrm>
            <a:off x="9927951" y="1751722"/>
            <a:ext cx="1515480" cy="2398066"/>
            <a:chOff x="7094604" y="3565858"/>
            <a:chExt cx="1092380" cy="1728560"/>
          </a:xfrm>
        </p:grpSpPr>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57144" y="3565858"/>
              <a:ext cx="967300" cy="1389798"/>
            </a:xfrm>
            <a:prstGeom prst="rect">
              <a:avLst/>
            </a:prstGeom>
            <a:ln>
              <a:noFill/>
            </a:ln>
            <a:effectLst>
              <a:outerShdw blurRad="292100" dist="139700" dir="2700000" algn="tl" rotWithShape="0">
                <a:srgbClr val="333333">
                  <a:alpha val="65000"/>
                </a:srgbClr>
              </a:outerShdw>
            </a:effectLst>
          </p:spPr>
        </p:pic>
        <p:sp>
          <p:nvSpPr>
            <p:cNvPr id="71" name="TextBox 70"/>
            <p:cNvSpPr txBox="1"/>
            <p:nvPr/>
          </p:nvSpPr>
          <p:spPr>
            <a:xfrm>
              <a:off x="7094604" y="5050383"/>
              <a:ext cx="1092380" cy="244035"/>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Sihteeri</a:t>
              </a:r>
              <a:r>
                <a:rPr lang="fi-FI" sz="1200" dirty="0">
                  <a:latin typeface="Calibri" panose="020F0502020204030204" pitchFamily="34" charset="0"/>
                  <a:cs typeface="Calibri" panose="020F0502020204030204" pitchFamily="34" charset="0"/>
                </a:rPr>
                <a:t>	</a:t>
              </a:r>
            </a:p>
          </p:txBody>
        </p:sp>
      </p:grpSp>
      <p:grpSp>
        <p:nvGrpSpPr>
          <p:cNvPr id="72" name="Group 71"/>
          <p:cNvGrpSpPr>
            <a:grpSpLocks noChangeAspect="1"/>
          </p:cNvGrpSpPr>
          <p:nvPr/>
        </p:nvGrpSpPr>
        <p:grpSpPr>
          <a:xfrm>
            <a:off x="8777994" y="4110807"/>
            <a:ext cx="1652784" cy="2352743"/>
            <a:chOff x="5566022" y="3532187"/>
            <a:chExt cx="1359382" cy="1935084"/>
          </a:xfrm>
        </p:grpSpPr>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6858" y="3532187"/>
              <a:ext cx="972921" cy="1371600"/>
            </a:xfrm>
            <a:prstGeom prst="rect">
              <a:avLst/>
            </a:prstGeom>
            <a:ln>
              <a:noFill/>
            </a:ln>
            <a:effectLst>
              <a:outerShdw blurRad="292100" dist="139700" dir="2700000" algn="tl" rotWithShape="0">
                <a:srgbClr val="333333">
                  <a:alpha val="65000"/>
                </a:srgbClr>
              </a:outerShdw>
            </a:effectLst>
          </p:spPr>
        </p:pic>
        <p:sp>
          <p:nvSpPr>
            <p:cNvPr id="74" name="TextBox 73"/>
            <p:cNvSpPr txBox="1"/>
            <p:nvPr/>
          </p:nvSpPr>
          <p:spPr>
            <a:xfrm>
              <a:off x="5566022" y="4986305"/>
              <a:ext cx="1359382" cy="480966"/>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Palvelu- </a:t>
              </a:r>
            </a:p>
            <a:p>
              <a:pPr algn="ctr"/>
              <a:r>
                <a:rPr lang="fi-FI" sz="1600" dirty="0">
                  <a:solidFill>
                    <a:schemeClr val="bg1"/>
                  </a:solidFill>
                  <a:latin typeface="Calibri" panose="020F0502020204030204" pitchFamily="34" charset="0"/>
                  <a:cs typeface="Calibri" panose="020F0502020204030204" pitchFamily="34" charset="0"/>
                </a:rPr>
                <a:t>   johtaja</a:t>
              </a:r>
              <a:r>
                <a:rPr lang="fi-FI" sz="1200" dirty="0">
                  <a:solidFill>
                    <a:schemeClr val="bg1"/>
                  </a:solidFill>
                </a:rPr>
                <a:t>	</a:t>
              </a:r>
            </a:p>
          </p:txBody>
        </p:sp>
      </p:grpSp>
      <p:grpSp>
        <p:nvGrpSpPr>
          <p:cNvPr id="75" name="Group 74"/>
          <p:cNvGrpSpPr/>
          <p:nvPr/>
        </p:nvGrpSpPr>
        <p:grpSpPr>
          <a:xfrm>
            <a:off x="6870358" y="4110807"/>
            <a:ext cx="1539796" cy="2361520"/>
            <a:chOff x="5471252" y="3446373"/>
            <a:chExt cx="1539796" cy="2361520"/>
          </a:xfrm>
        </p:grpSpPr>
        <p:pic>
          <p:nvPicPr>
            <p:cNvPr id="76" name="Picture 75"/>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5685569" y="3446373"/>
              <a:ext cx="1135441" cy="1632370"/>
            </a:xfrm>
            <a:prstGeom prst="rect">
              <a:avLst/>
            </a:prstGeom>
            <a:ln>
              <a:noFill/>
            </a:ln>
            <a:effectLst>
              <a:outerShdw blurRad="292100" dist="139700" dir="2700000" algn="tl" rotWithShape="0">
                <a:srgbClr val="333333">
                  <a:alpha val="65000"/>
                </a:srgbClr>
              </a:outerShdw>
            </a:effectLst>
          </p:spPr>
        </p:pic>
        <p:sp>
          <p:nvSpPr>
            <p:cNvPr id="77" name="TextBox 76"/>
            <p:cNvSpPr txBox="1"/>
            <p:nvPr/>
          </p:nvSpPr>
          <p:spPr>
            <a:xfrm>
              <a:off x="5471252" y="5223118"/>
              <a:ext cx="1539796" cy="584775"/>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Jäsen-</a:t>
              </a:r>
            </a:p>
            <a:p>
              <a:pPr algn="ctr"/>
              <a:r>
                <a:rPr lang="fi-FI" sz="1600" dirty="0">
                  <a:solidFill>
                    <a:schemeClr val="bg1"/>
                  </a:solidFill>
                  <a:latin typeface="Calibri" panose="020F0502020204030204" pitchFamily="34" charset="0"/>
                  <a:cs typeface="Calibri" panose="020F0502020204030204" pitchFamily="34" charset="0"/>
                </a:rPr>
                <a:t>  johtaja</a:t>
              </a:r>
              <a:r>
                <a:rPr lang="fi-FI" sz="1200" dirty="0">
                  <a:solidFill>
                    <a:schemeClr val="bg1"/>
                  </a:solidFill>
                  <a:latin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29509478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3999" y="1559224"/>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489047" y="381000"/>
            <a:ext cx="112776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600" dirty="0">
                <a:solidFill>
                  <a:schemeClr val="bg1"/>
                </a:solidFill>
                <a:latin typeface="Calibri" panose="020F0502020204030204" pitchFamily="34" charset="0"/>
                <a:ea typeface="Arial" charset="0"/>
                <a:cs typeface="Calibri" panose="020F0502020204030204" pitchFamily="34" charset="0"/>
              </a:rPr>
              <a:t>Juhlistakaa klubien menestystä ja antakaa tunnustusta klubien ja jäsenten saavutuksista</a:t>
            </a:r>
          </a:p>
        </p:txBody>
      </p:sp>
      <p:pic>
        <p:nvPicPr>
          <p:cNvPr id="7" name="Picture 6"/>
          <p:cNvPicPr>
            <a:picLocks noChangeAspect="1"/>
          </p:cNvPicPr>
          <p:nvPr/>
        </p:nvPicPr>
        <p:blipFill rotWithShape="1">
          <a:blip r:embed="rId3"/>
          <a:srcRect l="6889" r="1975"/>
          <a:stretch/>
        </p:blipFill>
        <p:spPr>
          <a:xfrm>
            <a:off x="1045073" y="2133600"/>
            <a:ext cx="10165546" cy="373380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995699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895600"/>
            <a:ext cx="8000999" cy="762000"/>
          </a:xfrm>
        </p:spPr>
        <p:txBody>
          <a:bodyPr anchor="t"/>
          <a:lstStyle/>
          <a:p>
            <a:r>
              <a:rPr lang="fi-FI" dirty="0">
                <a:latin typeface="Calibri" panose="020F0502020204030204" pitchFamily="34" charset="0"/>
                <a:cs typeface="Calibri" panose="020F0502020204030204" pitchFamily="34" charset="0"/>
              </a:rPr>
              <a:t>Palkinnot</a:t>
            </a:r>
          </a:p>
        </p:txBody>
      </p:sp>
    </p:spTree>
    <p:extLst>
      <p:ext uri="{BB962C8B-B14F-4D97-AF65-F5344CB8AC3E}">
        <p14:creationId xmlns:p14="http://schemas.microsoft.com/office/powerpoint/2010/main" val="17022555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itle 1"/>
          <p:cNvSpPr txBox="1">
            <a:spLocks/>
          </p:cNvSpPr>
          <p:nvPr/>
        </p:nvSpPr>
        <p:spPr>
          <a:xfrm>
            <a:off x="5638800" y="958741"/>
            <a:ext cx="4267200" cy="56870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200" b="1" kern="0" dirty="0">
              <a:solidFill>
                <a:srgbClr val="082E87"/>
              </a:solidFill>
              <a:latin typeface="HelveticaNeueLT Std Lt" panose="020B0403020202020204" pitchFamily="34" charset="0"/>
              <a:ea typeface="Arial" charset="0"/>
              <a:cs typeface="Arial" charset="0"/>
            </a:endParaRPr>
          </a:p>
        </p:txBody>
      </p:sp>
      <p:sp>
        <p:nvSpPr>
          <p:cNvPr id="8" name="Rectangle 7"/>
          <p:cNvSpPr/>
          <p:nvPr/>
        </p:nvSpPr>
        <p:spPr>
          <a:xfrm>
            <a:off x="4630048" y="135687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4" name="Title 1"/>
          <p:cNvSpPr txBox="1">
            <a:spLocks/>
          </p:cNvSpPr>
          <p:nvPr/>
        </p:nvSpPr>
        <p:spPr>
          <a:xfrm>
            <a:off x="4419598" y="307003"/>
            <a:ext cx="6915053" cy="109758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i-FI" sz="3200" b="1" dirty="0">
                <a:solidFill>
                  <a:srgbClr val="082E87"/>
                </a:solidFill>
                <a:latin typeface="Calibri" panose="020F0502020204030204" pitchFamily="34" charset="0"/>
                <a:ea typeface="Arial" charset="0"/>
                <a:cs typeface="Calibri" panose="020F0502020204030204" pitchFamily="34" charset="0"/>
              </a:rPr>
              <a:t>Ansaitkaa tunnustusta menestyksestänne</a:t>
            </a:r>
          </a:p>
        </p:txBody>
      </p:sp>
      <p:pic>
        <p:nvPicPr>
          <p:cNvPr id="13" name="Picture 12">
            <a:extLst>
              <a:ext uri="{FF2B5EF4-FFF2-40B4-BE49-F238E27FC236}">
                <a16:creationId xmlns:a16="http://schemas.microsoft.com/office/drawing/2014/main" id="{3C763E75-95C9-4177-B6F4-B8E73D41367A}"/>
              </a:ext>
            </a:extLst>
          </p:cNvPr>
          <p:cNvPicPr>
            <a:picLocks noChangeAspect="1"/>
          </p:cNvPicPr>
          <p:nvPr/>
        </p:nvPicPr>
        <p:blipFill rotWithShape="1">
          <a:blip r:embed="rId3"/>
          <a:srcRect l="1694" t="1162" r="2305" b="-1"/>
          <a:stretch/>
        </p:blipFill>
        <p:spPr>
          <a:xfrm>
            <a:off x="751867" y="389103"/>
            <a:ext cx="2475606" cy="2752710"/>
          </a:xfrm>
          <a:prstGeom prst="rect">
            <a:avLst/>
          </a:prstGeom>
        </p:spPr>
      </p:pic>
      <p:pic>
        <p:nvPicPr>
          <p:cNvPr id="15" name="Picture 14">
            <a:extLst>
              <a:ext uri="{FF2B5EF4-FFF2-40B4-BE49-F238E27FC236}">
                <a16:creationId xmlns:a16="http://schemas.microsoft.com/office/drawing/2014/main" id="{769EC002-1CF1-4A95-AB8A-9B7EE6BD483D}"/>
              </a:ext>
            </a:extLst>
          </p:cNvPr>
          <p:cNvPicPr>
            <a:picLocks noChangeAspect="1"/>
          </p:cNvPicPr>
          <p:nvPr/>
        </p:nvPicPr>
        <p:blipFill rotWithShape="1">
          <a:blip r:embed="rId4"/>
          <a:srcRect l="3448" r="3448"/>
          <a:stretch/>
        </p:blipFill>
        <p:spPr>
          <a:xfrm>
            <a:off x="751867" y="3530916"/>
            <a:ext cx="2449470" cy="2887420"/>
          </a:xfrm>
          <a:prstGeom prst="rect">
            <a:avLst/>
          </a:prstGeom>
        </p:spPr>
      </p:pic>
      <p:sp>
        <p:nvSpPr>
          <p:cNvPr id="17" name="TextBox 16">
            <a:extLst>
              <a:ext uri="{FF2B5EF4-FFF2-40B4-BE49-F238E27FC236}">
                <a16:creationId xmlns:a16="http://schemas.microsoft.com/office/drawing/2014/main" id="{6BD9F33E-E270-4DBC-B5A1-F4166D2450C3}"/>
              </a:ext>
            </a:extLst>
          </p:cNvPr>
          <p:cNvSpPr txBox="1"/>
          <p:nvPr/>
        </p:nvSpPr>
        <p:spPr>
          <a:xfrm>
            <a:off x="4181423" y="1618851"/>
            <a:ext cx="7391401" cy="5170646"/>
          </a:xfrm>
          <a:prstGeom prst="rect">
            <a:avLst/>
          </a:prstGeom>
          <a:noFill/>
        </p:spPr>
        <p:txBody>
          <a:bodyPr wrap="square" rtlCol="0">
            <a:spAutoFit/>
          </a:bodyPr>
          <a:lstStyle/>
          <a:p>
            <a:pPr marL="457200" indent="-457200">
              <a:buFont typeface="Arial" panose="020B0604020202020204" pitchFamily="34" charset="0"/>
              <a:buChar char="•"/>
            </a:pPr>
            <a:r>
              <a:rPr lang="fi-FI" sz="2400" dirty="0">
                <a:solidFill>
                  <a:schemeClr val="accent6"/>
                </a:solidFill>
                <a:latin typeface="Calibri" panose="020F0502020204030204" pitchFamily="34" charset="0"/>
                <a:cs typeface="Calibri" panose="020F0502020204030204" pitchFamily="34" charset="0"/>
              </a:rPr>
              <a:t>Tutustu kriteereihin, jotka on asetettu:</a:t>
            </a:r>
          </a:p>
          <a:p>
            <a:pPr marL="739775" indent="234950">
              <a:buFont typeface="Wingdings" panose="05000000000000000000" pitchFamily="2" charset="2"/>
              <a:buChar char="Ø"/>
            </a:pPr>
            <a:r>
              <a:rPr lang="fi-FI" sz="2400" dirty="0">
                <a:solidFill>
                  <a:schemeClr val="accent6"/>
                </a:solidFill>
                <a:latin typeface="Calibri" panose="020F0502020204030204" pitchFamily="34" charset="0"/>
                <a:cs typeface="Calibri" panose="020F0502020204030204" pitchFamily="34" charset="0"/>
              </a:rPr>
              <a:t> 90 ensimmäiselle päivälle</a:t>
            </a:r>
          </a:p>
          <a:p>
            <a:pPr marL="739775" indent="234950">
              <a:buFont typeface="Wingdings" panose="05000000000000000000" pitchFamily="2" charset="2"/>
              <a:buChar char="Ø"/>
            </a:pPr>
            <a:r>
              <a:rPr lang="fi-FI" sz="2400" dirty="0">
                <a:solidFill>
                  <a:schemeClr val="accent6"/>
                </a:solidFill>
                <a:latin typeface="Calibri" panose="020F0502020204030204" pitchFamily="34" charset="0"/>
                <a:cs typeface="Calibri" panose="020F0502020204030204" pitchFamily="34" charset="0"/>
              </a:rPr>
              <a:t> koko vuodelle</a:t>
            </a:r>
          </a:p>
          <a:p>
            <a:pPr marL="739775" indent="234950">
              <a:buFont typeface="Wingdings" panose="05000000000000000000" pitchFamily="2" charset="2"/>
              <a:buChar char="Ø"/>
            </a:pPr>
            <a:r>
              <a:rPr lang="fi-FI" sz="2400" dirty="0">
                <a:solidFill>
                  <a:schemeClr val="accent6"/>
                </a:solidFill>
                <a:latin typeface="Calibri" panose="020F0502020204030204" pitchFamily="34" charset="0"/>
                <a:cs typeface="Calibri" panose="020F0502020204030204" pitchFamily="34" charset="0"/>
              </a:rPr>
              <a:t> vuoden loppua edeltävälle ajalle</a:t>
            </a:r>
          </a:p>
          <a:p>
            <a:pPr marL="739775" indent="234950">
              <a:buFont typeface="Wingdings" panose="05000000000000000000" pitchFamily="2" charset="2"/>
              <a:buChar char="Ø"/>
            </a:pPr>
            <a:r>
              <a:rPr lang="fi-FI" sz="2400" dirty="0">
                <a:solidFill>
                  <a:schemeClr val="accent6"/>
                </a:solidFill>
                <a:latin typeface="Calibri" panose="020F0502020204030204" pitchFamily="34" charset="0"/>
                <a:cs typeface="Calibri" panose="020F0502020204030204" pitchFamily="34" charset="0"/>
              </a:rPr>
              <a:t> vuoden lopulle.</a:t>
            </a:r>
          </a:p>
          <a:p>
            <a:endParaRPr lang="en-US" sz="2400" dirty="0">
              <a:solidFill>
                <a:schemeClr val="accent6"/>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fi-FI" sz="2400" dirty="0">
                <a:solidFill>
                  <a:schemeClr val="accent6"/>
                </a:solidFill>
                <a:latin typeface="Calibri" panose="020F0502020204030204" pitchFamily="34" charset="0"/>
                <a:cs typeface="Calibri" panose="020F0502020204030204" pitchFamily="34" charset="0"/>
              </a:rPr>
              <a:t>Täytä hakemus.</a:t>
            </a:r>
          </a:p>
          <a:p>
            <a:endParaRPr lang="en-US" sz="2400" dirty="0">
              <a:solidFill>
                <a:schemeClr val="accent6"/>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fi-FI" sz="2400" dirty="0">
                <a:solidFill>
                  <a:schemeClr val="accent6"/>
                </a:solidFill>
                <a:latin typeface="Calibri" panose="020F0502020204030204" pitchFamily="34" charset="0"/>
                <a:cs typeface="Calibri" panose="020F0502020204030204" pitchFamily="34" charset="0"/>
              </a:rPr>
              <a:t>Lähetä 31. elokuuta mennessä.</a:t>
            </a:r>
          </a:p>
          <a:p>
            <a:endParaRPr lang="en-US" sz="2400" dirty="0">
              <a:solidFill>
                <a:schemeClr val="accent6"/>
              </a:solidFill>
              <a:latin typeface="Calibri" panose="020F0502020204030204" pitchFamily="34" charset="0"/>
              <a:cs typeface="Calibri" panose="020F0502020204030204" pitchFamily="34" charset="0"/>
            </a:endParaRPr>
          </a:p>
          <a:p>
            <a:r>
              <a:rPr lang="fi-FI" sz="2400" i="1" dirty="0">
                <a:solidFill>
                  <a:schemeClr val="accent6"/>
                </a:solidFill>
                <a:latin typeface="Calibri" panose="020F0502020204030204" pitchFamily="34" charset="0"/>
                <a:cs typeface="Calibri" panose="020F0502020204030204" pitchFamily="34" charset="0"/>
              </a:rPr>
              <a:t>Hakemukset löytyvät lohkon </a:t>
            </a:r>
          </a:p>
          <a:p>
            <a:r>
              <a:rPr lang="fi-FI" sz="2400" i="1" dirty="0">
                <a:solidFill>
                  <a:schemeClr val="accent6"/>
                </a:solidFill>
                <a:latin typeface="Calibri" panose="020F0502020204030204" pitchFamily="34" charset="0"/>
                <a:cs typeface="Calibri" panose="020F0502020204030204" pitchFamily="34" charset="0"/>
              </a:rPr>
              <a:t>ja alueen palkintojen etusivulta. </a:t>
            </a:r>
          </a:p>
          <a:p>
            <a:pPr marL="457200" indent="-457200">
              <a:buFont typeface="Arial" panose="020B0604020202020204" pitchFamily="34" charset="0"/>
              <a:buChar char="•"/>
            </a:pPr>
            <a:endParaRPr lang="en-US" sz="2400" dirty="0">
              <a:solidFill>
                <a:schemeClr val="accent6"/>
              </a:solidFill>
              <a:latin typeface="Calibri" panose="020F0502020204030204" pitchFamily="34" charset="0"/>
              <a:cs typeface="Calibri" panose="020F0502020204030204" pitchFamily="34" charset="0"/>
            </a:endParaRPr>
          </a:p>
          <a:p>
            <a:endParaRPr lang="en-US" dirty="0">
              <a:latin typeface="HelveticaNeueLT Std" panose="020B0604020202020204" pitchFamily="34" charset="0"/>
            </a:endParaRPr>
          </a:p>
        </p:txBody>
      </p:sp>
      <p:pic>
        <p:nvPicPr>
          <p:cNvPr id="9" name="Picture 8">
            <a:extLst>
              <a:ext uri="{FF2B5EF4-FFF2-40B4-BE49-F238E27FC236}">
                <a16:creationId xmlns:a16="http://schemas.microsoft.com/office/drawing/2014/main" id="{61F410F4-2DD4-FF90-0702-F55161C2B206}"/>
              </a:ext>
            </a:extLst>
          </p:cNvPr>
          <p:cNvPicPr>
            <a:picLocks noChangeAspect="1"/>
          </p:cNvPicPr>
          <p:nvPr/>
        </p:nvPicPr>
        <p:blipFill>
          <a:blip r:embed="rId5"/>
          <a:stretch>
            <a:fillRect/>
          </a:stretch>
        </p:blipFill>
        <p:spPr>
          <a:xfrm>
            <a:off x="10211548" y="5029200"/>
            <a:ext cx="1656499" cy="1628775"/>
          </a:xfrm>
          <a:prstGeom prst="rect">
            <a:avLst/>
          </a:prstGeom>
        </p:spPr>
      </p:pic>
    </p:spTree>
    <p:extLst>
      <p:ext uri="{BB962C8B-B14F-4D97-AF65-F5344CB8AC3E}">
        <p14:creationId xmlns:p14="http://schemas.microsoft.com/office/powerpoint/2010/main" val="6321358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3985259" y="1002225"/>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12" name="Picture 11" descr="lionlogo_white.eps"/>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362139" y="195584"/>
            <a:ext cx="1466661" cy="1430728"/>
          </a:xfrm>
          <a:prstGeom prst="rect">
            <a:avLst/>
          </a:prstGeom>
          <a:effectLst>
            <a:outerShdw blurRad="50800" dist="50800" dir="5400000" algn="ctr" rotWithShape="0">
              <a:srgbClr val="000000"/>
            </a:outerShdw>
          </a:effectLst>
        </p:spPr>
      </p:pic>
      <p:sp>
        <p:nvSpPr>
          <p:cNvPr id="19" name="Text Placeholder 3">
            <a:extLst>
              <a:ext uri="{FF2B5EF4-FFF2-40B4-BE49-F238E27FC236}">
                <a16:creationId xmlns:a16="http://schemas.microsoft.com/office/drawing/2014/main" id="{8C9CF4CF-65B2-5D41-B999-05AD274B73A2}"/>
              </a:ext>
            </a:extLst>
          </p:cNvPr>
          <p:cNvSpPr txBox="1">
            <a:spLocks/>
          </p:cNvSpPr>
          <p:nvPr/>
        </p:nvSpPr>
        <p:spPr>
          <a:xfrm>
            <a:off x="7066674" y="760914"/>
            <a:ext cx="3040759" cy="640784"/>
          </a:xfrm>
          <a:prstGeom prst="rect">
            <a:avLst/>
          </a:prstGeom>
        </p:spPr>
        <p:txBody>
          <a:bodyPr/>
          <a:lst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pPr marL="0" indent="0">
              <a:buNone/>
            </a:pPr>
            <a:endParaRPr lang="en-US" sz="4000" b="1" kern="0" dirty="0">
              <a:solidFill>
                <a:schemeClr val="bg1"/>
              </a:solidFill>
              <a:latin typeface="HelveticaNeueLT Std Lt" panose="020B0403020202020204" pitchFamily="34" charset="0"/>
            </a:endParaRPr>
          </a:p>
        </p:txBody>
      </p:sp>
      <p:sp>
        <p:nvSpPr>
          <p:cNvPr id="2" name="TextBox 1"/>
          <p:cNvSpPr txBox="1"/>
          <p:nvPr/>
        </p:nvSpPr>
        <p:spPr>
          <a:xfrm>
            <a:off x="3733800" y="257354"/>
            <a:ext cx="5989319" cy="646331"/>
          </a:xfrm>
          <a:prstGeom prst="rect">
            <a:avLst/>
          </a:prstGeom>
          <a:noFill/>
        </p:spPr>
        <p:txBody>
          <a:bodyPr wrap="square" rtlCol="0">
            <a:spAutoFit/>
          </a:bodyPr>
          <a:lstStyle/>
          <a:p>
            <a:r>
              <a:rPr lang="fi-FI" sz="3600" dirty="0">
                <a:solidFill>
                  <a:schemeClr val="bg1"/>
                </a:solidFill>
                <a:latin typeface="Calibri" panose="020F0502020204030204" pitchFamily="34" charset="0"/>
                <a:cs typeface="Calibri" panose="020F0502020204030204" pitchFamily="34" charset="0"/>
              </a:rPr>
              <a:t>LCI:n yhteystiedot </a:t>
            </a:r>
          </a:p>
        </p:txBody>
      </p:sp>
      <p:sp>
        <p:nvSpPr>
          <p:cNvPr id="15" name="TextBox 27">
            <a:extLst>
              <a:ext uri="{FF2B5EF4-FFF2-40B4-BE49-F238E27FC236}">
                <a16:creationId xmlns:a16="http://schemas.microsoft.com/office/drawing/2014/main" id="{DA759A5B-BE78-45E5-B6F5-72D938C62AEE}"/>
              </a:ext>
            </a:extLst>
          </p:cNvPr>
          <p:cNvSpPr txBox="1"/>
          <p:nvPr/>
        </p:nvSpPr>
        <p:spPr>
          <a:xfrm>
            <a:off x="409074" y="2362200"/>
            <a:ext cx="11811000" cy="18851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a:spAutoFit/>
          </a:bodyPr>
          <a:lstStyle/>
          <a:p>
            <a:pPr defTabSz="914367" hangingPunct="0">
              <a:defRPr sz="2800" b="0">
                <a:solidFill>
                  <a:srgbClr val="FFFFFF"/>
                </a:solidFill>
                <a:latin typeface="HelveticaNeueLT Std Lt"/>
                <a:ea typeface="HelveticaNeueLT Std Lt"/>
                <a:cs typeface="HelveticaNeueLT Std Lt"/>
                <a:sym typeface="HelveticaNeueLT Std Lt"/>
              </a:defRPr>
            </a:pPr>
            <a:r>
              <a:rPr lang="fi-FI" sz="2400" dirty="0">
                <a:solidFill>
                  <a:srgbClr val="FFFFFF"/>
                </a:solidFill>
                <a:latin typeface="Calibri" panose="020F0502020204030204" pitchFamily="34" charset="0"/>
                <a:ea typeface="Arial"/>
                <a:cs typeface="Calibri" panose="020F0502020204030204" pitchFamily="34" charset="0"/>
                <a:sym typeface="HelveticaNeueLT Std Lt"/>
              </a:rPr>
              <a:t>Sähköposti: </a:t>
            </a:r>
          </a:p>
          <a:p>
            <a:pPr defTabSz="914367" hangingPunct="0">
              <a:defRPr sz="2800" b="0">
                <a:solidFill>
                  <a:srgbClr val="FFFFFF"/>
                </a:solidFill>
                <a:latin typeface="HelveticaNeueLT Std Lt"/>
                <a:ea typeface="HelveticaNeueLT Std Lt"/>
                <a:cs typeface="HelveticaNeueLT Std Lt"/>
                <a:sym typeface="HelveticaNeueLT Std Lt"/>
              </a:defRPr>
            </a:pPr>
            <a:r>
              <a:rPr lang="fi-FI" sz="2400" dirty="0">
                <a:solidFill>
                  <a:srgbClr val="FFFFFF"/>
                </a:solidFill>
                <a:latin typeface="Calibri" panose="020F0502020204030204" pitchFamily="34" charset="0"/>
                <a:ea typeface="Arial"/>
                <a:cs typeface="Calibri" panose="020F0502020204030204" pitchFamily="34" charset="0"/>
                <a:sym typeface="HelveticaNeueLT Std Lt"/>
                <a:hlinkClick r:id="rId4"/>
              </a:rPr>
              <a:t>eurafrican@lionsclubs.org</a:t>
            </a:r>
            <a:r>
              <a:rPr lang="fi-FI" sz="2400" dirty="0">
                <a:solidFill>
                  <a:srgbClr val="FFFFFF"/>
                </a:solidFill>
                <a:latin typeface="Calibri" panose="020F0502020204030204" pitchFamily="34" charset="0"/>
                <a:ea typeface="Arial"/>
                <a:cs typeface="Calibri" panose="020F0502020204030204" pitchFamily="34" charset="0"/>
                <a:sym typeface="HelveticaNeueLT Std Lt"/>
              </a:rPr>
              <a:t> </a:t>
            </a: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rgbClr val="FFFFFF"/>
              </a:solidFill>
              <a:latin typeface="Calibri" panose="020F0502020204030204" pitchFamily="34" charset="0"/>
              <a:ea typeface="Arial"/>
              <a:cs typeface="Calibri" panose="020F05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r>
              <a:rPr lang="fi-FI" sz="2400" dirty="0">
                <a:solidFill>
                  <a:srgbClr val="FFFFFF"/>
                </a:solidFill>
                <a:latin typeface="Calibri" panose="020F0502020204030204" pitchFamily="34" charset="0"/>
                <a:ea typeface="Arial"/>
                <a:cs typeface="Calibri" panose="020F0502020204030204" pitchFamily="34" charset="0"/>
                <a:sym typeface="HelveticaNeueLT Std Lt"/>
              </a:rPr>
              <a:t>Verkkosivu: </a:t>
            </a:r>
          </a:p>
          <a:p>
            <a:pPr defTabSz="914367" hangingPunct="0">
              <a:defRPr sz="2800" b="0">
                <a:solidFill>
                  <a:srgbClr val="FFFFFF"/>
                </a:solidFill>
                <a:latin typeface="HelveticaNeueLT Std Lt"/>
                <a:ea typeface="HelveticaNeueLT Std Lt"/>
                <a:cs typeface="HelveticaNeueLT Std Lt"/>
                <a:sym typeface="HelveticaNeueLT Std Lt"/>
              </a:defRPr>
            </a:pPr>
            <a:r>
              <a:rPr lang="fi-FI" sz="2200" dirty="0">
                <a:solidFill>
                  <a:srgbClr val="FFFFFF"/>
                </a:solidFill>
                <a:latin typeface="Calibri" panose="020F0502020204030204" pitchFamily="34" charset="0"/>
                <a:ea typeface="Arial"/>
                <a:cs typeface="Calibri" panose="020F0502020204030204" pitchFamily="34" charset="0"/>
                <a:sym typeface="HelveticaNeueLT Std Lt"/>
                <a:hlinkClick r:id="rId5"/>
              </a:rPr>
              <a:t>https://www.lionsclubs.org/fi/resources-for-members/resource-center/zone-region-chairpersons</a:t>
            </a:r>
            <a:r>
              <a:rPr lang="fi-FI" sz="2200" dirty="0">
                <a:solidFill>
                  <a:srgbClr val="FFFFFF"/>
                </a:solidFill>
                <a:latin typeface="Calibri" panose="020F0502020204030204" pitchFamily="34" charset="0"/>
                <a:ea typeface="Arial"/>
                <a:cs typeface="Calibri" panose="020F0502020204030204" pitchFamily="34" charset="0"/>
                <a:sym typeface="HelveticaNeueLT Std Lt"/>
              </a:rPr>
              <a:t> </a:t>
            </a:r>
          </a:p>
        </p:txBody>
      </p:sp>
      <p:pic>
        <p:nvPicPr>
          <p:cNvPr id="5" name="Picture 4">
            <a:extLst>
              <a:ext uri="{FF2B5EF4-FFF2-40B4-BE49-F238E27FC236}">
                <a16:creationId xmlns:a16="http://schemas.microsoft.com/office/drawing/2014/main" id="{46C61A72-A6EF-79F2-F861-7D333718DAED}"/>
              </a:ext>
            </a:extLst>
          </p:cNvPr>
          <p:cNvPicPr>
            <a:picLocks noChangeAspect="1"/>
          </p:cNvPicPr>
          <p:nvPr/>
        </p:nvPicPr>
        <p:blipFill>
          <a:blip r:embed="rId6"/>
          <a:stretch>
            <a:fillRect/>
          </a:stretch>
        </p:blipFill>
        <p:spPr>
          <a:xfrm>
            <a:off x="10287000" y="4995281"/>
            <a:ext cx="1617846" cy="1624615"/>
          </a:xfrm>
          <a:prstGeom prst="rect">
            <a:avLst/>
          </a:prstGeom>
        </p:spPr>
      </p:pic>
    </p:spTree>
    <p:extLst>
      <p:ext uri="{BB962C8B-B14F-4D97-AF65-F5344CB8AC3E}">
        <p14:creationId xmlns:p14="http://schemas.microsoft.com/office/powerpoint/2010/main" val="2078379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895600"/>
            <a:ext cx="8000999" cy="762000"/>
          </a:xfrm>
        </p:spPr>
        <p:txBody>
          <a:bodyPr anchor="t"/>
          <a:lstStyle/>
          <a:p>
            <a:r>
              <a:rPr lang="fi-FI" dirty="0">
                <a:latin typeface="Helvetica Neue"/>
              </a:rPr>
              <a:t>Kiitos!</a:t>
            </a:r>
          </a:p>
        </p:txBody>
      </p:sp>
    </p:spTree>
    <p:extLst>
      <p:ext uri="{BB962C8B-B14F-4D97-AF65-F5344CB8AC3E}">
        <p14:creationId xmlns:p14="http://schemas.microsoft.com/office/powerpoint/2010/main" val="1748002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427954"/>
            <a:ext cx="11201400" cy="591220"/>
          </a:xfrm>
        </p:spPr>
        <p:txBody>
          <a:bodyPr/>
          <a:lstStyle/>
          <a:p>
            <a:r>
              <a:rPr lang="fi-FI" sz="3200" dirty="0">
                <a:solidFill>
                  <a:schemeClr val="bg1"/>
                </a:solidFill>
                <a:latin typeface="Calibri" panose="020F0502020204030204" pitchFamily="34" charset="0"/>
                <a:cs typeface="Calibri" panose="020F0502020204030204" pitchFamily="34" charset="0"/>
              </a:rPr>
              <a:t>Toimit tiiviissä yhteistyössä piirikuvernöörin kanssa</a:t>
            </a:r>
          </a:p>
        </p:txBody>
      </p:sp>
      <p:sp>
        <p:nvSpPr>
          <p:cNvPr id="47" name="Rectangle 46"/>
          <p:cNvSpPr/>
          <p:nvPr/>
        </p:nvSpPr>
        <p:spPr>
          <a:xfrm>
            <a:off x="5357089" y="119264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48" name="Title 3"/>
          <p:cNvSpPr txBox="1">
            <a:spLocks/>
          </p:cNvSpPr>
          <p:nvPr/>
        </p:nvSpPr>
        <p:spPr>
          <a:xfrm>
            <a:off x="6330535" y="1428665"/>
            <a:ext cx="4374284" cy="591220"/>
          </a:xfrm>
          <a:prstGeom prst="rect">
            <a:avLst/>
          </a:prstGeo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2800" dirty="0">
                <a:solidFill>
                  <a:schemeClr val="accent1"/>
                </a:solidFill>
                <a:latin typeface="Calibri" panose="020F0502020204030204" pitchFamily="34" charset="0"/>
                <a:cs typeface="Calibri" panose="020F0502020204030204" pitchFamily="34" charset="0"/>
              </a:rPr>
              <a:t>sekä Maailmanlaajuisen toimintaryhmän kanssa</a:t>
            </a:r>
          </a:p>
        </p:txBody>
      </p:sp>
      <p:grpSp>
        <p:nvGrpSpPr>
          <p:cNvPr id="49" name="Group 48"/>
          <p:cNvGrpSpPr/>
          <p:nvPr/>
        </p:nvGrpSpPr>
        <p:grpSpPr>
          <a:xfrm>
            <a:off x="2450648" y="2229960"/>
            <a:ext cx="1862377" cy="2776326"/>
            <a:chOff x="-188769" y="2404189"/>
            <a:chExt cx="1862377" cy="2776326"/>
          </a:xfrm>
        </p:grpSpPr>
        <p:pic>
          <p:nvPicPr>
            <p:cNvPr id="50" name="Picture 49"/>
            <p:cNvPicPr>
              <a:picLocks noChangeAspect="1"/>
            </p:cNvPicPr>
            <p:nvPr/>
          </p:nvPicPr>
          <p:blipFill rotWithShape="1">
            <a:blip r:embed="rId3">
              <a:extLst>
                <a:ext uri="{28A0092B-C50C-407E-A947-70E740481C1C}">
                  <a14:useLocalDpi xmlns:a14="http://schemas.microsoft.com/office/drawing/2010/main" val="0"/>
                </a:ext>
              </a:extLst>
            </a:blip>
            <a:srcRect l="18411" t="1929" r="27456" b="52588"/>
            <a:stretch/>
          </p:blipFill>
          <p:spPr>
            <a:xfrm>
              <a:off x="-188769" y="2404189"/>
              <a:ext cx="1796283" cy="2264013"/>
            </a:xfrm>
            <a:prstGeom prst="roundRect">
              <a:avLst>
                <a:gd name="adj" fmla="val 0"/>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51" name="TextBox 50"/>
            <p:cNvSpPr txBox="1"/>
            <p:nvPr/>
          </p:nvSpPr>
          <p:spPr>
            <a:xfrm>
              <a:off x="-155192" y="4841961"/>
              <a:ext cx="1828800" cy="338554"/>
            </a:xfrm>
            <a:prstGeom prst="rect">
              <a:avLst/>
            </a:prstGeom>
            <a:noFill/>
            <a:ln>
              <a:noFill/>
            </a:ln>
            <a:effectLst/>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Piirikuvernööri</a:t>
              </a:r>
            </a:p>
          </p:txBody>
        </p:sp>
      </p:grpSp>
      <p:grpSp>
        <p:nvGrpSpPr>
          <p:cNvPr id="52" name="Group 51"/>
          <p:cNvGrpSpPr/>
          <p:nvPr/>
        </p:nvGrpSpPr>
        <p:grpSpPr>
          <a:xfrm>
            <a:off x="300820" y="2239317"/>
            <a:ext cx="1705388" cy="2717920"/>
            <a:chOff x="2917901" y="2250718"/>
            <a:chExt cx="1705388" cy="2717920"/>
          </a:xfrm>
        </p:grpSpPr>
        <p:pic>
          <p:nvPicPr>
            <p:cNvPr id="53" name="Picture 52"/>
            <p:cNvPicPr>
              <a:picLocks noChangeAspect="1"/>
            </p:cNvPicPr>
            <p:nvPr/>
          </p:nvPicPr>
          <p:blipFill rotWithShape="1">
            <a:blip r:embed="rId4" cstate="print">
              <a:extLst>
                <a:ext uri="{28A0092B-C50C-407E-A947-70E740481C1C}">
                  <a14:useLocalDpi xmlns:a14="http://schemas.microsoft.com/office/drawing/2010/main" val="0"/>
                </a:ext>
              </a:extLst>
            </a:blip>
            <a:srcRect l="5128" r="10539" b="23333"/>
            <a:stretch/>
          </p:blipFill>
          <p:spPr>
            <a:xfrm>
              <a:off x="2946889" y="2250718"/>
              <a:ext cx="1676400" cy="2286000"/>
            </a:xfrm>
            <a:prstGeom prst="rect">
              <a:avLst/>
            </a:prstGeom>
            <a:ln>
              <a:noFill/>
            </a:ln>
            <a:effectLst>
              <a:outerShdw blurRad="50800" dist="38100" dir="2700000" algn="tl" rotWithShape="0">
                <a:prstClr val="black">
                  <a:alpha val="40000"/>
                </a:prstClr>
              </a:outerShdw>
            </a:effectLst>
          </p:spPr>
        </p:pic>
        <p:sp>
          <p:nvSpPr>
            <p:cNvPr id="54" name="TextBox 53"/>
            <p:cNvSpPr txBox="1"/>
            <p:nvPr/>
          </p:nvSpPr>
          <p:spPr>
            <a:xfrm>
              <a:off x="2917901" y="4630084"/>
              <a:ext cx="1676400" cy="338554"/>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Lohkon puheenjohtaja</a:t>
              </a:r>
            </a:p>
          </p:txBody>
        </p:sp>
      </p:grpSp>
      <p:grpSp>
        <p:nvGrpSpPr>
          <p:cNvPr id="8" name="Group 7">
            <a:extLst>
              <a:ext uri="{FF2B5EF4-FFF2-40B4-BE49-F238E27FC236}">
                <a16:creationId xmlns:a16="http://schemas.microsoft.com/office/drawing/2014/main" id="{94C60A20-4747-4C29-1470-E1A9DBCDE9FD}"/>
              </a:ext>
            </a:extLst>
          </p:cNvPr>
          <p:cNvGrpSpPr/>
          <p:nvPr/>
        </p:nvGrpSpPr>
        <p:grpSpPr>
          <a:xfrm>
            <a:off x="4700896" y="2433919"/>
            <a:ext cx="5640472" cy="2838861"/>
            <a:chOff x="5861960" y="2561668"/>
            <a:chExt cx="5640472" cy="2838861"/>
          </a:xfrm>
        </p:grpSpPr>
        <p:grpSp>
          <p:nvGrpSpPr>
            <p:cNvPr id="55" name="Group 54"/>
            <p:cNvGrpSpPr/>
            <p:nvPr/>
          </p:nvGrpSpPr>
          <p:grpSpPr>
            <a:xfrm>
              <a:off x="9678741" y="2566211"/>
              <a:ext cx="1823691" cy="2586455"/>
              <a:chOff x="791588" y="2138143"/>
              <a:chExt cx="1823691" cy="2586455"/>
            </a:xfrm>
          </p:grpSpPr>
          <p:pic>
            <p:nvPicPr>
              <p:cNvPr id="56" name="Picture 55"/>
              <p:cNvPicPr>
                <a:picLocks noChangeAspect="1"/>
              </p:cNvPicPr>
              <p:nvPr/>
            </p:nvPicPr>
            <p:blipFill rotWithShape="1">
              <a:blip r:embed="rId5">
                <a:extLst>
                  <a:ext uri="{28A0092B-C50C-407E-A947-70E740481C1C}">
                    <a14:useLocalDpi xmlns:a14="http://schemas.microsoft.com/office/drawing/2010/main" val="0"/>
                  </a:ext>
                </a:extLst>
              </a:blip>
              <a:srcRect l="4735" r="15017" b="19600"/>
              <a:stretch/>
            </p:blipFill>
            <p:spPr>
              <a:xfrm>
                <a:off x="1079143" y="2138143"/>
                <a:ext cx="1248583" cy="1783690"/>
              </a:xfrm>
              <a:prstGeom prst="rect">
                <a:avLst/>
              </a:prstGeom>
              <a:ln>
                <a:noFill/>
              </a:ln>
              <a:effectLst/>
            </p:spPr>
          </p:pic>
          <p:sp>
            <p:nvSpPr>
              <p:cNvPr id="57" name="TextBox 56"/>
              <p:cNvSpPr txBox="1"/>
              <p:nvPr/>
            </p:nvSpPr>
            <p:spPr>
              <a:xfrm>
                <a:off x="791588" y="4139823"/>
                <a:ext cx="1823691" cy="584775"/>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Palvelutyöryhmän piirikoordinaattori</a:t>
                </a:r>
              </a:p>
            </p:txBody>
          </p:sp>
        </p:grpSp>
        <p:grpSp>
          <p:nvGrpSpPr>
            <p:cNvPr id="58" name="Group 57"/>
            <p:cNvGrpSpPr/>
            <p:nvPr/>
          </p:nvGrpSpPr>
          <p:grpSpPr>
            <a:xfrm>
              <a:off x="5861960" y="2561668"/>
              <a:ext cx="2496002" cy="2568440"/>
              <a:chOff x="663262" y="2066731"/>
              <a:chExt cx="2496002" cy="2568440"/>
            </a:xfrm>
          </p:grpSpPr>
          <p:pic>
            <p:nvPicPr>
              <p:cNvPr id="60" name="Picture 5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8958" y="2066731"/>
                <a:ext cx="1244610" cy="1788233"/>
              </a:xfrm>
              <a:prstGeom prst="rect">
                <a:avLst/>
              </a:prstGeom>
              <a:ln>
                <a:noFill/>
              </a:ln>
              <a:effectLst>
                <a:outerShdw blurRad="292100" dist="139700" dir="2700000" algn="tl" rotWithShape="0">
                  <a:srgbClr val="333333">
                    <a:alpha val="65000"/>
                  </a:srgbClr>
                </a:outerShdw>
              </a:effectLst>
            </p:spPr>
          </p:pic>
          <p:sp>
            <p:nvSpPr>
              <p:cNvPr id="62" name="TextBox 61"/>
              <p:cNvSpPr txBox="1"/>
              <p:nvPr/>
            </p:nvSpPr>
            <p:spPr>
              <a:xfrm>
                <a:off x="663262" y="4050396"/>
                <a:ext cx="2496002" cy="584775"/>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Jäsentyöryhmän piirikoordinaattori</a:t>
                </a:r>
              </a:p>
            </p:txBody>
          </p:sp>
        </p:grpSp>
        <p:grpSp>
          <p:nvGrpSpPr>
            <p:cNvPr id="67" name="Group 66"/>
            <p:cNvGrpSpPr/>
            <p:nvPr/>
          </p:nvGrpSpPr>
          <p:grpSpPr>
            <a:xfrm>
              <a:off x="7791764" y="2561668"/>
              <a:ext cx="2148133" cy="2838861"/>
              <a:chOff x="1276837" y="2598716"/>
              <a:chExt cx="2148133" cy="2838861"/>
            </a:xfrm>
          </p:grpSpPr>
          <p:pic>
            <p:nvPicPr>
              <p:cNvPr id="68" name="Picture 6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5961" y="2598716"/>
                <a:ext cx="1192155" cy="1788233"/>
              </a:xfrm>
              <a:prstGeom prst="rect">
                <a:avLst/>
              </a:prstGeom>
              <a:ln>
                <a:noFill/>
              </a:ln>
              <a:effectLst>
                <a:outerShdw blurRad="292100" dist="139700" dir="2700000" algn="tl" rotWithShape="0">
                  <a:srgbClr val="333333">
                    <a:alpha val="65000"/>
                  </a:srgbClr>
                </a:outerShdw>
              </a:effectLst>
            </p:spPr>
          </p:pic>
          <p:sp>
            <p:nvSpPr>
              <p:cNvPr id="69" name="TextBox 68"/>
              <p:cNvSpPr txBox="1"/>
              <p:nvPr/>
            </p:nvSpPr>
            <p:spPr>
              <a:xfrm>
                <a:off x="1276837" y="4606580"/>
                <a:ext cx="2148133" cy="830997"/>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Johtajakoulutus-ryhmän piirikoordinaattori</a:t>
                </a:r>
              </a:p>
            </p:txBody>
          </p:sp>
        </p:grpSp>
      </p:grpSp>
      <p:pic>
        <p:nvPicPr>
          <p:cNvPr id="7" name="Picture 6">
            <a:extLst>
              <a:ext uri="{FF2B5EF4-FFF2-40B4-BE49-F238E27FC236}">
                <a16:creationId xmlns:a16="http://schemas.microsoft.com/office/drawing/2014/main" id="{603AC0BA-BE0A-E505-FE7F-25CE40A0C5FF}"/>
              </a:ext>
            </a:extLst>
          </p:cNvPr>
          <p:cNvPicPr>
            <a:picLocks noChangeAspect="1"/>
          </p:cNvPicPr>
          <p:nvPr/>
        </p:nvPicPr>
        <p:blipFill>
          <a:blip r:embed="rId8"/>
          <a:stretch>
            <a:fillRect/>
          </a:stretch>
        </p:blipFill>
        <p:spPr>
          <a:xfrm>
            <a:off x="10536959" y="2433919"/>
            <a:ext cx="1404469" cy="1788233"/>
          </a:xfrm>
          <a:prstGeom prst="rect">
            <a:avLst/>
          </a:prstGeom>
        </p:spPr>
      </p:pic>
      <p:sp>
        <p:nvSpPr>
          <p:cNvPr id="26" name="TextBox 25">
            <a:extLst>
              <a:ext uri="{FF2B5EF4-FFF2-40B4-BE49-F238E27FC236}">
                <a16:creationId xmlns:a16="http://schemas.microsoft.com/office/drawing/2014/main" id="{3B04A8A3-0978-816D-9E0C-7F9CE600B18E}"/>
              </a:ext>
            </a:extLst>
          </p:cNvPr>
          <p:cNvSpPr txBox="1"/>
          <p:nvPr/>
        </p:nvSpPr>
        <p:spPr>
          <a:xfrm>
            <a:off x="10341368" y="4417584"/>
            <a:ext cx="1823691" cy="584775"/>
          </a:xfrm>
          <a:prstGeom prst="rect">
            <a:avLst/>
          </a:prstGeom>
          <a:noFill/>
        </p:spPr>
        <p:txBody>
          <a:bodyPr wrap="square" rtlCol="0">
            <a:spAutoFit/>
          </a:bodyPr>
          <a:lstStyle/>
          <a:p>
            <a:pPr algn="ctr"/>
            <a:r>
              <a:rPr lang="fi-FI" sz="1600" dirty="0">
                <a:solidFill>
                  <a:schemeClr val="bg1"/>
                </a:solidFill>
                <a:latin typeface="Calibri" panose="020F0502020204030204" pitchFamily="34" charset="0"/>
                <a:cs typeface="Calibri" panose="020F0502020204030204" pitchFamily="34" charset="0"/>
              </a:rPr>
              <a:t>Laajennustiimin piirikoordinaattori</a:t>
            </a:r>
          </a:p>
        </p:txBody>
      </p:sp>
    </p:spTree>
    <p:extLst>
      <p:ext uri="{BB962C8B-B14F-4D97-AF65-F5344CB8AC3E}">
        <p14:creationId xmlns:p14="http://schemas.microsoft.com/office/powerpoint/2010/main" val="1906789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4C3A0045-C79F-C7D2-69C8-A0875A5AC8AA}"/>
              </a:ext>
            </a:extLst>
          </p:cNvPr>
          <p:cNvCxnSpPr>
            <a:cxnSpLocks/>
          </p:cNvCxnSpPr>
          <p:nvPr/>
        </p:nvCxnSpPr>
        <p:spPr>
          <a:xfrm flipH="1">
            <a:off x="1678184" y="3398963"/>
            <a:ext cx="3264432" cy="2196208"/>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0" name="Rounded Rectangle 59"/>
          <p:cNvSpPr/>
          <p:nvPr/>
        </p:nvSpPr>
        <p:spPr bwMode="auto">
          <a:xfrm>
            <a:off x="1658111" y="2797963"/>
            <a:ext cx="1828800" cy="1828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48" name="Regular Pentagon 47"/>
          <p:cNvSpPr>
            <a:spLocks noChangeAspect="1"/>
          </p:cNvSpPr>
          <p:nvPr/>
        </p:nvSpPr>
        <p:spPr bwMode="auto">
          <a:xfrm>
            <a:off x="8787654" y="2469635"/>
            <a:ext cx="2400300" cy="2286000"/>
          </a:xfrm>
          <a:prstGeom prst="pent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cxnSp>
        <p:nvCxnSpPr>
          <p:cNvPr id="15" name="Straight Connector 14"/>
          <p:cNvCxnSpPr/>
          <p:nvPr/>
        </p:nvCxnSpPr>
        <p:spPr>
          <a:xfrm>
            <a:off x="6634129" y="3003678"/>
            <a:ext cx="4244865" cy="781053"/>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 name="Title 5"/>
          <p:cNvSpPr txBox="1">
            <a:spLocks/>
          </p:cNvSpPr>
          <p:nvPr/>
        </p:nvSpPr>
        <p:spPr bwMode="auto">
          <a:xfrm>
            <a:off x="161800" y="201837"/>
            <a:ext cx="12192000" cy="688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dirty="0">
                <a:solidFill>
                  <a:schemeClr val="bg1"/>
                </a:solidFill>
                <a:latin typeface="Calibri" panose="020F0502020204030204" pitchFamily="34" charset="0"/>
                <a:cs typeface="Calibri" panose="020F0502020204030204" pitchFamily="34" charset="0"/>
              </a:rPr>
              <a:t>Kommunikoit molempiin suuntiin</a:t>
            </a:r>
          </a:p>
        </p:txBody>
      </p:sp>
      <p:sp>
        <p:nvSpPr>
          <p:cNvPr id="7" name="Rectangle 6"/>
          <p:cNvSpPr/>
          <p:nvPr/>
        </p:nvSpPr>
        <p:spPr>
          <a:xfrm>
            <a:off x="5370871" y="11464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cxnSp>
        <p:nvCxnSpPr>
          <p:cNvPr id="10" name="Straight Connector 9"/>
          <p:cNvCxnSpPr>
            <a:cxnSpLocks/>
          </p:cNvCxnSpPr>
          <p:nvPr/>
        </p:nvCxnSpPr>
        <p:spPr>
          <a:xfrm flipH="1">
            <a:off x="2568635" y="3340781"/>
            <a:ext cx="2354436" cy="136610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68" idx="3"/>
          </p:cNvCxnSpPr>
          <p:nvPr/>
        </p:nvCxnSpPr>
        <p:spPr>
          <a:xfrm flipH="1" flipV="1">
            <a:off x="2073554" y="2972555"/>
            <a:ext cx="2871824" cy="333768"/>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532566" y="2553915"/>
            <a:ext cx="1405189" cy="741839"/>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27" idx="1"/>
          </p:cNvCxnSpPr>
          <p:nvPr/>
        </p:nvCxnSpPr>
        <p:spPr>
          <a:xfrm flipV="1">
            <a:off x="6610272" y="2459628"/>
            <a:ext cx="3013672" cy="536299"/>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634129" y="2971622"/>
            <a:ext cx="1755731" cy="5246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634129" y="3003678"/>
            <a:ext cx="3663374" cy="141737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1214" y="1014866"/>
            <a:ext cx="2989938" cy="400110"/>
          </a:xfrm>
          <a:prstGeom prst="rect">
            <a:avLst/>
          </a:prstGeom>
          <a:noFill/>
        </p:spPr>
        <p:txBody>
          <a:bodyPr wrap="square" rtlCol="0">
            <a:spAutoFit/>
          </a:bodyPr>
          <a:lstStyle/>
          <a:p>
            <a:r>
              <a:rPr lang="fi-FI" i="1" dirty="0">
                <a:solidFill>
                  <a:schemeClr val="accent1"/>
                </a:solidFill>
                <a:latin typeface="Calibri" panose="020F0502020204030204" pitchFamily="34" charset="0"/>
                <a:cs typeface="Calibri" panose="020F0502020204030204" pitchFamily="34" charset="0"/>
              </a:rPr>
              <a:t>Piirin Maailmanlaajuinen toimintaryhmä</a:t>
            </a:r>
          </a:p>
        </p:txBody>
      </p:sp>
      <p:sp>
        <p:nvSpPr>
          <p:cNvPr id="18" name="Rectangle 17"/>
          <p:cNvSpPr/>
          <p:nvPr/>
        </p:nvSpPr>
        <p:spPr>
          <a:xfrm>
            <a:off x="7691083" y="1045644"/>
            <a:ext cx="4119917" cy="369332"/>
          </a:xfrm>
          <a:prstGeom prst="rect">
            <a:avLst/>
          </a:prstGeom>
        </p:spPr>
        <p:txBody>
          <a:bodyPr wrap="square">
            <a:spAutoFit/>
          </a:bodyPr>
          <a:lstStyle/>
          <a:p>
            <a:r>
              <a:rPr lang="fi-FI" i="1" dirty="0">
                <a:solidFill>
                  <a:schemeClr val="accent1"/>
                </a:solidFill>
                <a:latin typeface="Calibri" panose="020F0502020204030204" pitchFamily="34" charset="0"/>
                <a:cs typeface="Calibri" panose="020F0502020204030204" pitchFamily="34" charset="0"/>
              </a:rPr>
              <a:t>Piirikuvernöörin neuvoa-antava toimikunta</a:t>
            </a:r>
          </a:p>
        </p:txBody>
      </p:sp>
      <p:cxnSp>
        <p:nvCxnSpPr>
          <p:cNvPr id="19" name="Straight Connector 18"/>
          <p:cNvCxnSpPr/>
          <p:nvPr/>
        </p:nvCxnSpPr>
        <p:spPr>
          <a:xfrm flipH="1">
            <a:off x="3842851" y="3335281"/>
            <a:ext cx="1081056" cy="389682"/>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36" idx="1"/>
          </p:cNvCxnSpPr>
          <p:nvPr/>
        </p:nvCxnSpPr>
        <p:spPr>
          <a:xfrm>
            <a:off x="6638769" y="3041776"/>
            <a:ext cx="2271129" cy="175227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4577708" y="2057400"/>
            <a:ext cx="2496002" cy="2797994"/>
            <a:chOff x="3307852" y="1938648"/>
            <a:chExt cx="2496002" cy="2797994"/>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6851" t="-4296" r="-1185" b="27629"/>
            <a:stretch/>
          </p:blipFill>
          <p:spPr>
            <a:xfrm>
              <a:off x="3683144" y="1938648"/>
              <a:ext cx="1676400" cy="2286000"/>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3307852" y="4398088"/>
              <a:ext cx="2496002" cy="338554"/>
            </a:xfrm>
            <a:prstGeom prst="rect">
              <a:avLst/>
            </a:prstGeom>
            <a:noFill/>
          </p:spPr>
          <p:txBody>
            <a:bodyPr wrap="square" rtlCol="0">
              <a:spAutoFit/>
            </a:bodyPr>
            <a:lstStyle/>
            <a:p>
              <a:pPr algn="ctr"/>
              <a:r>
                <a:rPr lang="fi-FI" sz="1600" dirty="0">
                  <a:solidFill>
                    <a:schemeClr val="bg1"/>
                  </a:solidFill>
                  <a:latin typeface="Helvetica Neue"/>
                </a:rPr>
                <a:t>Lohkon puheenjohtaja</a:t>
              </a:r>
            </a:p>
          </p:txBody>
        </p:sp>
      </p:gr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3944" y="1819548"/>
            <a:ext cx="878821" cy="1280160"/>
          </a:xfrm>
          <a:prstGeom prst="rect">
            <a:avLst/>
          </a:prstGeom>
          <a:ln>
            <a:noFill/>
          </a:ln>
          <a:effectLst>
            <a:outerShdw blurRad="292100" dist="139700" dir="2700000" algn="tl" rotWithShape="0">
              <a:srgbClr val="333333">
                <a:alpha val="65000"/>
              </a:srgbClr>
            </a:outerShdw>
          </a:effectLst>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3263" y="2669091"/>
            <a:ext cx="853443" cy="1280160"/>
          </a:xfrm>
          <a:prstGeom prst="rect">
            <a:avLst/>
          </a:prstGeom>
          <a:ln>
            <a:noFill/>
          </a:ln>
          <a:effectLst>
            <a:outerShdw blurRad="292100" dist="139700" dir="2700000" algn="tl" rotWithShape="0">
              <a:srgbClr val="333333">
                <a:alpha val="65000"/>
              </a:srgbClr>
            </a:outerShdw>
          </a:effectLst>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878994" y="2705153"/>
            <a:ext cx="890992" cy="1280160"/>
          </a:xfrm>
          <a:prstGeom prst="rect">
            <a:avLst/>
          </a:prstGeom>
          <a:ln>
            <a:noFill/>
          </a:ln>
          <a:effectLst>
            <a:outerShdw blurRad="50800" dist="38100" dir="2700000" algn="tl" rotWithShape="0">
              <a:prstClr val="black">
                <a:alpha val="40000"/>
              </a:prstClr>
            </a:outerShdw>
          </a:effectLst>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9898" y="4153972"/>
            <a:ext cx="908059" cy="1280160"/>
          </a:xfrm>
          <a:prstGeom prst="rect">
            <a:avLst/>
          </a:prstGeom>
          <a:ln>
            <a:noFill/>
          </a:ln>
          <a:effectLst>
            <a:outerShdw blurRad="50800" dist="38100" dir="2700000" algn="tl" rotWithShape="0">
              <a:prstClr val="black">
                <a:alpha val="40000"/>
              </a:prstClr>
            </a:outerShdw>
          </a:effectLst>
        </p:spPr>
      </p:pic>
      <p:pic>
        <p:nvPicPr>
          <p:cNvPr id="43" name="Picture 42"/>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10297503" y="4125562"/>
            <a:ext cx="890451" cy="1280160"/>
          </a:xfrm>
          <a:prstGeom prst="rect">
            <a:avLst/>
          </a:prstGeom>
          <a:ln>
            <a:noFill/>
          </a:ln>
          <a:effectLst>
            <a:outerShdw blurRad="50800" dist="38100" dir="2700000" algn="tl" rotWithShape="0">
              <a:prstClr val="black">
                <a:alpha val="40000"/>
              </a:prstClr>
            </a:outerShdw>
          </a:effectLst>
        </p:spPr>
      </p:pic>
      <p:pic>
        <p:nvPicPr>
          <p:cNvPr id="62" name="Picture 61"/>
          <p:cNvPicPr>
            <a:picLocks noChangeAspect="1"/>
          </p:cNvPicPr>
          <p:nvPr/>
        </p:nvPicPr>
        <p:blipFill rotWithShape="1">
          <a:blip r:embed="rId9">
            <a:extLst>
              <a:ext uri="{28A0092B-C50C-407E-A947-70E740481C1C}">
                <a14:useLocalDpi xmlns:a14="http://schemas.microsoft.com/office/drawing/2010/main" val="0"/>
              </a:ext>
            </a:extLst>
          </a:blip>
          <a:srcRect l="18411" t="1929" r="27456" b="52588"/>
          <a:stretch/>
        </p:blipFill>
        <p:spPr>
          <a:xfrm>
            <a:off x="2480223" y="1829555"/>
            <a:ext cx="1037953" cy="1280160"/>
          </a:xfrm>
          <a:prstGeom prst="roundRect">
            <a:avLst>
              <a:gd name="adj" fmla="val 0"/>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65" name="Picture 64"/>
          <p:cNvPicPr>
            <a:picLocks noChangeAspect="1"/>
          </p:cNvPicPr>
          <p:nvPr/>
        </p:nvPicPr>
        <p:blipFill rotWithShape="1">
          <a:blip r:embed="rId10">
            <a:extLst>
              <a:ext uri="{28A0092B-C50C-407E-A947-70E740481C1C}">
                <a14:useLocalDpi xmlns:a14="http://schemas.microsoft.com/office/drawing/2010/main" val="0"/>
              </a:ext>
            </a:extLst>
          </a:blip>
          <a:srcRect l="4735" r="15017" b="19600"/>
          <a:stretch/>
        </p:blipFill>
        <p:spPr>
          <a:xfrm>
            <a:off x="2045816" y="3703320"/>
            <a:ext cx="915756" cy="1280160"/>
          </a:xfrm>
          <a:prstGeom prst="rect">
            <a:avLst/>
          </a:prstGeom>
          <a:ln>
            <a:noFill/>
          </a:ln>
          <a:effectLst/>
        </p:spPr>
      </p:pic>
      <p:pic>
        <p:nvPicPr>
          <p:cNvPr id="68" name="Picture 6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3030" y="2332475"/>
            <a:ext cx="910524" cy="1280160"/>
          </a:xfrm>
          <a:prstGeom prst="rect">
            <a:avLst/>
          </a:prstGeom>
          <a:ln>
            <a:noFill/>
          </a:ln>
          <a:effectLst>
            <a:outerShdw blurRad="292100" dist="139700" dir="2700000" algn="tl" rotWithShape="0">
              <a:srgbClr val="333333">
                <a:alpha val="65000"/>
              </a:srgbClr>
            </a:outerShdw>
          </a:effectLst>
        </p:spPr>
      </p:pic>
      <p:pic>
        <p:nvPicPr>
          <p:cNvPr id="71" name="Picture 7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29523" y="3310307"/>
            <a:ext cx="934445" cy="1371600"/>
          </a:xfrm>
          <a:prstGeom prst="rect">
            <a:avLst/>
          </a:prstGeom>
          <a:ln>
            <a:noFill/>
          </a:ln>
          <a:effectLst>
            <a:outerShdw blurRad="50800" dist="38100" dir="2700000" algn="tl" rotWithShape="0">
              <a:prstClr val="black">
                <a:alpha val="40000"/>
              </a:prstClr>
            </a:outerShdw>
          </a:effectLst>
        </p:spPr>
      </p:pic>
      <p:pic>
        <p:nvPicPr>
          <p:cNvPr id="31" name="Picture 30">
            <a:extLst>
              <a:ext uri="{FF2B5EF4-FFF2-40B4-BE49-F238E27FC236}">
                <a16:creationId xmlns:a16="http://schemas.microsoft.com/office/drawing/2014/main" id="{C25DC871-4225-7F35-94BB-6792D696FE05}"/>
              </a:ext>
            </a:extLst>
          </p:cNvPr>
          <p:cNvPicPr>
            <a:picLocks noChangeAspect="1"/>
          </p:cNvPicPr>
          <p:nvPr/>
        </p:nvPicPr>
        <p:blipFill>
          <a:blip r:embed="rId13"/>
          <a:stretch>
            <a:fillRect/>
          </a:stretch>
        </p:blipFill>
        <p:spPr>
          <a:xfrm>
            <a:off x="828785" y="4343400"/>
            <a:ext cx="1077248" cy="1371600"/>
          </a:xfrm>
          <a:prstGeom prst="rect">
            <a:avLst/>
          </a:prstGeom>
        </p:spPr>
      </p:pic>
    </p:spTree>
    <p:extLst>
      <p:ext uri="{BB962C8B-B14F-4D97-AF65-F5344CB8AC3E}">
        <p14:creationId xmlns:p14="http://schemas.microsoft.com/office/powerpoint/2010/main" val="2313508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638800" y="38100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6" name="Text Placeholder 1">
            <a:extLst>
              <a:ext uri="{FF2B5EF4-FFF2-40B4-BE49-F238E27FC236}">
                <a16:creationId xmlns:a16="http://schemas.microsoft.com/office/drawing/2014/main" id="{86B08A72-D8F2-2B4C-90A6-138848A9CEF3}"/>
              </a:ext>
            </a:extLst>
          </p:cNvPr>
          <p:cNvSpPr txBox="1">
            <a:spLocks/>
          </p:cNvSpPr>
          <p:nvPr/>
        </p:nvSpPr>
        <p:spPr>
          <a:xfrm>
            <a:off x="1420147" y="2667000"/>
            <a:ext cx="9525000" cy="762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spcBef>
                <a:spcPts val="0"/>
              </a:spcBef>
              <a:buNone/>
            </a:pPr>
            <a:r>
              <a:rPr lang="fi-FI" sz="3600" b="1" dirty="0">
                <a:solidFill>
                  <a:schemeClr val="bg1"/>
                </a:solidFill>
                <a:latin typeface="Calibri" panose="020F0502020204030204" pitchFamily="34" charset="0"/>
                <a:cs typeface="Calibri" panose="020F0502020204030204" pitchFamily="34" charset="0"/>
              </a:rPr>
              <a:t>Valmistaudu ennen virkakauden alkamista!</a:t>
            </a:r>
          </a:p>
        </p:txBody>
      </p:sp>
    </p:spTree>
    <p:extLst>
      <p:ext uri="{BB962C8B-B14F-4D97-AF65-F5344CB8AC3E}">
        <p14:creationId xmlns:p14="http://schemas.microsoft.com/office/powerpoint/2010/main" val="4264650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188790" y="2286000"/>
            <a:ext cx="6234024" cy="4257506"/>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5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lnSpc>
                <a:spcPct val="125000"/>
              </a:lnSpc>
            </a:pPr>
            <a:r>
              <a:rPr lang="fi-FI"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Tutustu oppimismahdollisuuksiin Lionien koulutuskeskuksessa.</a:t>
            </a:r>
          </a:p>
          <a:p>
            <a:pPr algn="l">
              <a:lnSpc>
                <a:spcPct val="125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lnSpc>
                <a:spcPct val="125000"/>
              </a:lnSpc>
            </a:pPr>
            <a:r>
              <a:rPr lang="fi-FI"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Oma piirisi voi tarjota ohjattua koulutusta.</a:t>
            </a:r>
          </a:p>
          <a:p>
            <a:pPr algn="l">
              <a:lnSpc>
                <a:spcPct val="125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lnSpc>
                <a:spcPct val="125000"/>
              </a:lnSpc>
            </a:pPr>
            <a:r>
              <a:rPr lang="fi-FI"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Tutustu myös uusimpiin klubeille tarjottaviin resursseihin. </a:t>
            </a:r>
          </a:p>
          <a:p>
            <a:pPr algn="l">
              <a:lnSpc>
                <a:spcPct val="125000"/>
              </a:lnSpc>
            </a:pPr>
            <a:endParaRPr lang="en-US" sz="2400" kern="0" dirty="0">
              <a:solidFill>
                <a:schemeClr val="accent6">
                  <a:lumMod val="65000"/>
                  <a:lumOff val="35000"/>
                </a:schemeClr>
              </a:solidFill>
              <a:latin typeface="HelveticaNeueLT Std Lt" panose="020B0403020202020204" pitchFamily="34" charset="0"/>
              <a:ea typeface="Arial" charset="0"/>
              <a:cs typeface="Arial" charset="0"/>
            </a:endParaRPr>
          </a:p>
          <a:p>
            <a:pPr algn="l">
              <a:lnSpc>
                <a:spcPct val="120000"/>
              </a:lnSpc>
            </a:pPr>
            <a:r>
              <a:rPr lang="fi-FI" sz="2200" dirty="0">
                <a:solidFill>
                  <a:srgbClr val="56565A"/>
                </a:solidFill>
                <a:latin typeface="HelveticaNeueLT Std Lt" panose="020B0403020202020204" pitchFamily="34" charset="0"/>
                <a:ea typeface="Arial" charset="0"/>
                <a:cs typeface="Arial" charset="0"/>
              </a:rPr>
              <a:t> </a:t>
            </a: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043576" y="381000"/>
            <a:ext cx="5867402" cy="1397101"/>
          </a:xfrm>
          <a:prstGeom prst="rect">
            <a:avLst/>
          </a:prstGeom>
        </p:spPr>
        <p:txBody>
          <a:bodyPr anchor="t">
            <a:normAutofit fontScale="92500" lnSpcReduction="2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i-FI" sz="3200" dirty="0">
                <a:solidFill>
                  <a:srgbClr val="082E87"/>
                </a:solidFill>
                <a:latin typeface="Calibri" panose="020F0502020204030204" pitchFamily="34" charset="0"/>
                <a:cs typeface="Calibri" panose="020F0502020204030204" pitchFamily="34" charset="0"/>
              </a:rPr>
              <a:t>Osallistu kaikkiin koulutus-tilaisuuksiin, joita piirisi tarjoaa lohkojen ja alueiden puheenjohtajille.</a:t>
            </a:r>
          </a:p>
        </p:txBody>
      </p:sp>
      <p:sp>
        <p:nvSpPr>
          <p:cNvPr id="8" name="Rectangle 7"/>
          <p:cNvSpPr/>
          <p:nvPr/>
        </p:nvSpPr>
        <p:spPr>
          <a:xfrm>
            <a:off x="5043576" y="207156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 y="2016647"/>
            <a:ext cx="3810000" cy="28575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59333096"/>
      </p:ext>
    </p:extLst>
  </p:cSld>
  <p:clrMapOvr>
    <a:masterClrMapping/>
  </p:clrMapOvr>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LongProperties xmlns="http://schemas.microsoft.com/office/2006/metadata/longProperties"/>
</file>

<file path=customXml/item5.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2.xml><?xml version="1.0" encoding="utf-8"?>
<ds:datastoreItem xmlns:ds="http://schemas.openxmlformats.org/officeDocument/2006/customXml" ds:itemID="{06A8C181-E056-415E-9B59-40F04FA43837}">
  <ds:schemaRef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 ds:uri="http://purl.org/dc/elements/1.1/"/>
    <ds:schemaRef ds:uri="http://schemas.microsoft.com/office/infopath/2007/PartnerControls"/>
    <ds:schemaRef ds:uri="a7495015-d16d-4dd1-a72f-488cd8119f34"/>
    <ds:schemaRef ds:uri="http://schemas.microsoft.com/office/2006/metadata/properties"/>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5.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47711</TotalTime>
  <Words>4714</Words>
  <Application>Microsoft Office PowerPoint</Application>
  <PresentationFormat>Widescreen</PresentationFormat>
  <Paragraphs>1010</Paragraphs>
  <Slides>54</Slides>
  <Notes>54</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54</vt:i4>
      </vt:variant>
    </vt:vector>
  </HeadingPairs>
  <TitlesOfParts>
    <vt:vector size="72" baseType="lpstr">
      <vt:lpstr>Adobe Devanagari</vt:lpstr>
      <vt:lpstr>Arial</vt:lpstr>
      <vt:lpstr>Arial Hebrew Scholar</vt:lpstr>
      <vt:lpstr>Calibri</vt:lpstr>
      <vt:lpstr>Calibri Light</vt:lpstr>
      <vt:lpstr>Helvetica</vt:lpstr>
      <vt:lpstr>Helvetica Neue</vt:lpstr>
      <vt:lpstr>HelveticaNeueLT Std</vt:lpstr>
      <vt:lpstr>HelveticaNeueLT Std Lt</vt:lpstr>
      <vt:lpstr>Open sans</vt:lpstr>
      <vt:lpstr>Open sans</vt:lpstr>
      <vt:lpstr>Segoe UI</vt:lpstr>
      <vt:lpstr>Segoe UI Semibold</vt:lpstr>
      <vt:lpstr>Times New Roman</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Toimit tiiviissä yhteistyössä näiden klubivirkailijoiden kanssa</vt:lpstr>
      <vt:lpstr>Toimit tiiviissä yhteistyössä piirikuvernöörin kanssa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Valmistaudu johtamaan; valmistaudu menestymään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Kolmas kokous – keskity johtajakoulutukseen!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1616</cp:revision>
  <cp:lastPrinted>2019-06-12T14:00:21Z</cp:lastPrinted>
  <dcterms:created xsi:type="dcterms:W3CDTF">2016-11-15T15:12:50Z</dcterms:created>
  <dcterms:modified xsi:type="dcterms:W3CDTF">2023-09-22T15:28:47Z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