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6"/>
  </p:notesMasterIdLst>
  <p:handoutMasterIdLst>
    <p:handoutMasterId r:id="rId37"/>
  </p:handoutMasterIdLst>
  <p:sldIdLst>
    <p:sldId id="908" r:id="rId7"/>
    <p:sldId id="961" r:id="rId8"/>
    <p:sldId id="1153" r:id="rId9"/>
    <p:sldId id="1140" r:id="rId10"/>
    <p:sldId id="1141" r:id="rId11"/>
    <p:sldId id="1127" r:id="rId12"/>
    <p:sldId id="968" r:id="rId13"/>
    <p:sldId id="1135" r:id="rId14"/>
    <p:sldId id="1136" r:id="rId15"/>
    <p:sldId id="1137" r:id="rId16"/>
    <p:sldId id="1121" r:id="rId17"/>
    <p:sldId id="1128" r:id="rId18"/>
    <p:sldId id="1139" r:id="rId19"/>
    <p:sldId id="1161" r:id="rId20"/>
    <p:sldId id="1163" r:id="rId21"/>
    <p:sldId id="1170" r:id="rId22"/>
    <p:sldId id="983" r:id="rId23"/>
    <p:sldId id="1157" r:id="rId24"/>
    <p:sldId id="1129" r:id="rId25"/>
    <p:sldId id="1148" r:id="rId26"/>
    <p:sldId id="1167" r:id="rId27"/>
    <p:sldId id="1132" r:id="rId28"/>
    <p:sldId id="1172" r:id="rId29"/>
    <p:sldId id="1133" r:id="rId30"/>
    <p:sldId id="1151" r:id="rId31"/>
    <p:sldId id="1174" r:id="rId32"/>
    <p:sldId id="1175" r:id="rId33"/>
    <p:sldId id="545" r:id="rId34"/>
    <p:sldId id="1176"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00338D"/>
    <a:srgbClr val="732E81"/>
    <a:srgbClr val="FF5C35"/>
    <a:srgbClr val="00AC69"/>
    <a:srgbClr val="FBC608"/>
    <a:srgbClr val="EBB700"/>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71" autoAdjust="0"/>
    <p:restoredTop sz="95300" autoAdjust="0"/>
  </p:normalViewPr>
  <p:slideViewPr>
    <p:cSldViewPr showGuides="1">
      <p:cViewPr varScale="1">
        <p:scale>
          <a:sx n="105" d="100"/>
          <a:sy n="105" d="100"/>
        </p:scale>
        <p:origin x="144" y="186"/>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noFill/>
        </a:ln>
      </dgm:spPr>
      <dgm:t>
        <a:bodyPr/>
        <a:lstStyle/>
        <a:p>
          <a:r>
            <a:rPr lang="sv-SE" sz="1600">
              <a:latin typeface="Arial" panose="020B0604020202020204" pitchFamily="34" charset="0"/>
              <a:cs typeface="Arial" panose="020B0604020202020204" pitchFamily="34" charset="0"/>
            </a:rPr>
            <a:t>Skapa </a:t>
          </a:r>
        </a:p>
        <a:p>
          <a:r>
            <a:rPr lang="sv-SE" sz="1600">
              <a:latin typeface="Arial" panose="020B0604020202020204" pitchFamily="34" charset="0"/>
              <a:cs typeface="Arial" panose="020B0604020202020204" pitchFamily="34" charset="0"/>
            </a:rPr>
            <a:t>ett team</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3E7DBF"/>
        </a:solidFill>
        <a:ln>
          <a:noFill/>
        </a:ln>
      </dgm:spPr>
      <dgm:t>
        <a:bodyPr/>
        <a:lstStyle/>
        <a:p>
          <a:r>
            <a:rPr lang="sv-SE" sz="1600">
              <a:latin typeface="Arial" panose="020B0604020202020204" pitchFamily="34" charset="0"/>
              <a:cs typeface="Arial" panose="020B0604020202020204" pitchFamily="34" charset="0"/>
            </a:rPr>
            <a:t>Skapa </a:t>
          </a:r>
        </a:p>
        <a:p>
          <a:r>
            <a:rPr lang="sv-SE" sz="1600">
              <a:latin typeface="Arial" panose="020B0604020202020204" pitchFamily="34" charset="0"/>
              <a:cs typeface="Arial" panose="020B0604020202020204" pitchFamily="34" charset="0"/>
            </a:rPr>
            <a:t>en vision</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noFill/>
        </a:ln>
      </dgm:spPr>
      <dgm:t>
        <a:bodyPr/>
        <a:lstStyle/>
        <a:p>
          <a:r>
            <a:rPr lang="sv-SE" sz="1600">
              <a:latin typeface="Arial" panose="020B0604020202020204" pitchFamily="34" charset="0"/>
              <a:cs typeface="Arial" panose="020B0604020202020204" pitchFamily="34" charset="0"/>
            </a:rPr>
            <a:t>Skapa </a:t>
          </a:r>
        </a:p>
        <a:p>
          <a:r>
            <a:rPr lang="sv-SE" sz="1600">
              <a:latin typeface="Arial" panose="020B0604020202020204" pitchFamily="34" charset="0"/>
              <a:cs typeface="Arial" panose="020B0604020202020204" pitchFamily="34" charset="0"/>
            </a:rPr>
            <a:t>en plan</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3E7DBF"/>
        </a:solidFill>
        <a:ln>
          <a:noFill/>
        </a:ln>
      </dgm:spPr>
      <dgm:t>
        <a:bodyPr/>
        <a:lstStyle/>
        <a:p>
          <a:r>
            <a:rPr lang="sv-SE" sz="1600" dirty="0">
              <a:latin typeface="Arial" panose="020B0604020202020204" pitchFamily="34" charset="0"/>
              <a:cs typeface="Arial" panose="020B0604020202020204" pitchFamily="34" charset="0"/>
            </a:rPr>
            <a:t>Skapa </a:t>
          </a:r>
        </a:p>
        <a:p>
          <a:r>
            <a:rPr lang="sv-SE" sz="1600" dirty="0">
              <a:latin typeface="Arial" panose="020B0604020202020204" pitchFamily="34" charset="0"/>
              <a:cs typeface="Arial" panose="020B0604020202020204" pitchFamily="34" charset="0"/>
            </a:rPr>
            <a:t>framgång</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98E10D19-B8E7-429C-A229-633A0B6F6CE1}" type="presOf" srcId="{5C8ABF9A-45C0-FC4E-91F7-229259C94E48}" destId="{B54B4899-8638-1D4E-9510-CDD331AF6A4C}" srcOrd="0" destOrd="0" presId="urn:microsoft.com/office/officeart/2005/8/layout/process1"/>
    <dgm:cxn modelId="{56CE2021-9E9A-4ED9-ACDC-BF1FCE2B5D6F}" type="presOf" srcId="{FB80A2FA-497E-A842-A164-93ADAD0D50F2}" destId="{FBD61212-5398-2E45-BDBD-83796266A28C}" srcOrd="1" destOrd="0" presId="urn:microsoft.com/office/officeart/2005/8/layout/process1"/>
    <dgm:cxn modelId="{E6166C50-9CA4-42C2-8B87-A9FFC4532E93}" type="presOf" srcId="{197D76CA-9AF3-1D4F-87F5-964682439B76}" destId="{8BCC9560-53BA-214B-9065-75E7F4801199}" srcOrd="0" destOrd="0" presId="urn:microsoft.com/office/officeart/2005/8/layout/process1"/>
    <dgm:cxn modelId="{EF99BE58-2C08-4103-B9F5-B82AE105697D}" type="presOf" srcId="{B896607A-9B68-5D47-BF51-4A961EEA77FF}" destId="{1EF53F94-4E2A-E142-9F2C-EB590545AB2F}" srcOrd="1"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8DAE0B90-A1F6-4CB3-A321-DCE18A9BF1D5}" type="presOf" srcId="{87C46CD7-55A0-634E-AFC8-EA224249C7C7}" destId="{BEB34310-ABF7-2D43-851D-F592E75CB68F}"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BF9E0F9E-E113-4E65-B7D4-6C32146E1F11}" type="presOf" srcId="{B896607A-9B68-5D47-BF51-4A961EEA77FF}" destId="{CA339F13-2EEE-8C42-BA2D-5E6BA45F7F5D}"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2A3657BB-2183-4978-AD71-4F44B39AD97A}" type="presOf" srcId="{EEF32CA8-AC9C-5441-842B-6D1F6C9E3055}" destId="{A036C3C0-EC55-8E47-B730-4BF68E881699}" srcOrd="0" destOrd="0" presId="urn:microsoft.com/office/officeart/2005/8/layout/process1"/>
    <dgm:cxn modelId="{7D2D4FBC-EDA5-4814-8829-E2F582EC0A79}" type="presOf" srcId="{B653342B-196C-284E-80E8-1D62F355EF15}" destId="{E3B2D0C9-233E-1242-97F8-37FFEEC12BC0}" srcOrd="0" destOrd="0" presId="urn:microsoft.com/office/officeart/2005/8/layout/process1"/>
    <dgm:cxn modelId="{93308DBF-BB31-4FB7-84E6-78091E98C9D5}" type="presOf" srcId="{5C8ABF9A-45C0-FC4E-91F7-229259C94E48}" destId="{005A5409-7B88-0641-AFFE-D65A6F5E8799}" srcOrd="1" destOrd="0" presId="urn:microsoft.com/office/officeart/2005/8/layout/process1"/>
    <dgm:cxn modelId="{72FE8FC1-EF5B-4482-88E9-12D443402949}" type="presOf" srcId="{FC23EA54-8894-A644-85F7-3F13E4E9A9A4}" destId="{E8342DD9-3EB7-044E-AC87-2159238855B0}" srcOrd="0" destOrd="0" presId="urn:microsoft.com/office/officeart/2005/8/layout/process1"/>
    <dgm:cxn modelId="{8BDAE6DD-B090-F84E-AD47-3EABC9ED8A55}" srcId="{197D76CA-9AF3-1D4F-87F5-964682439B76}" destId="{87C46CD7-55A0-634E-AFC8-EA224249C7C7}" srcOrd="2" destOrd="0" parTransId="{60248958-C8CF-604E-BC18-4A16E07CDEE2}" sibTransId="{B896607A-9B68-5D47-BF51-4A961EEA77FF}"/>
    <dgm:cxn modelId="{982DE6F5-DC77-4797-9E38-4685C3EBD78A}" type="presOf" srcId="{FB80A2FA-497E-A842-A164-93ADAD0D50F2}" destId="{7C60905F-858E-3D45-BDCF-8E59A2EDBDC4}" srcOrd="0" destOrd="0" presId="urn:microsoft.com/office/officeart/2005/8/layout/process1"/>
    <dgm:cxn modelId="{D280F387-FB56-4D00-90F2-9D7312CD5142}" type="presParOf" srcId="{8BCC9560-53BA-214B-9065-75E7F4801199}" destId="{E3B2D0C9-233E-1242-97F8-37FFEEC12BC0}" srcOrd="0" destOrd="0" presId="urn:microsoft.com/office/officeart/2005/8/layout/process1"/>
    <dgm:cxn modelId="{AB02E17A-4289-463E-B001-4161CAEE86CC}" type="presParOf" srcId="{8BCC9560-53BA-214B-9065-75E7F4801199}" destId="{7C60905F-858E-3D45-BDCF-8E59A2EDBDC4}" srcOrd="1" destOrd="0" presId="urn:microsoft.com/office/officeart/2005/8/layout/process1"/>
    <dgm:cxn modelId="{EF41FFCF-7440-4F4F-B46F-06380ED4F211}" type="presParOf" srcId="{7C60905F-858E-3D45-BDCF-8E59A2EDBDC4}" destId="{FBD61212-5398-2E45-BDBD-83796266A28C}" srcOrd="0" destOrd="0" presId="urn:microsoft.com/office/officeart/2005/8/layout/process1"/>
    <dgm:cxn modelId="{5972FB0A-2174-4EC7-AAE2-338CE211FB68}" type="presParOf" srcId="{8BCC9560-53BA-214B-9065-75E7F4801199}" destId="{E8342DD9-3EB7-044E-AC87-2159238855B0}" srcOrd="2" destOrd="0" presId="urn:microsoft.com/office/officeart/2005/8/layout/process1"/>
    <dgm:cxn modelId="{ACD92699-531C-496E-977A-992DDC006608}" type="presParOf" srcId="{8BCC9560-53BA-214B-9065-75E7F4801199}" destId="{B54B4899-8638-1D4E-9510-CDD331AF6A4C}" srcOrd="3" destOrd="0" presId="urn:microsoft.com/office/officeart/2005/8/layout/process1"/>
    <dgm:cxn modelId="{64B62F9A-0CF3-4339-B984-C4DF6ADD22D7}" type="presParOf" srcId="{B54B4899-8638-1D4E-9510-CDD331AF6A4C}" destId="{005A5409-7B88-0641-AFFE-D65A6F5E8799}" srcOrd="0" destOrd="0" presId="urn:microsoft.com/office/officeart/2005/8/layout/process1"/>
    <dgm:cxn modelId="{5BD47230-9291-4FAE-B7FE-B686C07098E3}" type="presParOf" srcId="{8BCC9560-53BA-214B-9065-75E7F4801199}" destId="{BEB34310-ABF7-2D43-851D-F592E75CB68F}" srcOrd="4" destOrd="0" presId="urn:microsoft.com/office/officeart/2005/8/layout/process1"/>
    <dgm:cxn modelId="{56ED2C06-21D7-4BB9-B43B-28C2AEE3BE20}" type="presParOf" srcId="{8BCC9560-53BA-214B-9065-75E7F4801199}" destId="{CA339F13-2EEE-8C42-BA2D-5E6BA45F7F5D}" srcOrd="5" destOrd="0" presId="urn:microsoft.com/office/officeart/2005/8/layout/process1"/>
    <dgm:cxn modelId="{6B446742-02E9-4FF0-987A-2BB81B4A32A8}" type="presParOf" srcId="{CA339F13-2EEE-8C42-BA2D-5E6BA45F7F5D}" destId="{1EF53F94-4E2A-E142-9F2C-EB590545AB2F}" srcOrd="0" destOrd="0" presId="urn:microsoft.com/office/officeart/2005/8/layout/process1"/>
    <dgm:cxn modelId="{757CC5EA-B3E9-4402-8BEE-455B8515C2A5}"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sv-SE">
              <a:solidFill>
                <a:schemeClr val="tx1"/>
              </a:solidFill>
              <a:latin typeface="Calibri" panose="020F0502020204030204" pitchFamily="34" charset="0"/>
              <a:cs typeface="Calibri" panose="020F0502020204030204" pitchFamily="34" charset="0"/>
            </a:rPr>
            <a:t>Öka antal medlemmar i klubben</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sv-SE">
              <a:solidFill>
                <a:schemeClr val="tx1"/>
              </a:solidFill>
              <a:latin typeface="Calibri" panose="020F0502020204030204" pitchFamily="34" charset="0"/>
              <a:cs typeface="Calibri" panose="020F0502020204030204" pitchFamily="34" charset="0"/>
            </a:rPr>
            <a:t>Skapa ny energi i klubben med nya hjälpinsatser</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sv-SE">
              <a:solidFill>
                <a:schemeClr val="tx1"/>
              </a:solidFill>
              <a:latin typeface="Calibri" panose="020F0502020204030204" pitchFamily="34" charset="0"/>
              <a:cs typeface="Calibri" panose="020F0502020204030204" pitchFamily="34" charset="0"/>
            </a:rPr>
            <a:t>Återuppliva klubben med nya medlemmar</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sv-SE" dirty="0">
              <a:solidFill>
                <a:schemeClr val="tx1"/>
              </a:solidFill>
              <a:latin typeface="Calibri" panose="020F0502020204030204" pitchFamily="34" charset="0"/>
              <a:cs typeface="Calibri" panose="020F0502020204030204" pitchFamily="34" charset="0"/>
            </a:rPr>
            <a:t>Utmärkt ledarutveckling och klubb-verksamhet</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sv-SE">
              <a:solidFill>
                <a:schemeClr val="accent6"/>
              </a:solidFill>
              <a:latin typeface="Calibri" panose="020F0502020204030204" pitchFamily="34" charset="0"/>
              <a:cs typeface="Calibri" panose="020F0502020204030204" pitchFamily="34" charset="0"/>
            </a:rPr>
            <a:t>Informera om klubbens framgångar i det lokala samhället</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custT="1"/>
      <dgm:spPr>
        <a:solidFill>
          <a:srgbClr val="417CBF"/>
        </a:solidFill>
      </dgm:spPr>
      <dgm:t>
        <a:bodyPr/>
        <a:lstStyle/>
        <a:p>
          <a:r>
            <a:rPr lang="sv-SE" sz="1400" b="1" dirty="0">
              <a:latin typeface="Arial" panose="020B0604020202020204" pitchFamily="34" charset="0"/>
              <a:cs typeface="Arial" panose="020B0604020202020204" pitchFamily="34" charset="0"/>
            </a:rPr>
            <a:t>STYRKOR</a:t>
          </a:r>
        </a:p>
      </dgm:t>
    </dgm:pt>
    <dgm:pt modelId="{9F56B882-7F44-4816-B386-037374856282}" type="parTrans" cxnId="{C7B3E187-8FA3-4848-9047-32082065F276}">
      <dgm:prSet/>
      <dgm:spPr/>
      <dgm:t>
        <a:bodyPr/>
        <a:lstStyle/>
        <a:p>
          <a:endParaRPr lang="en-US" sz="1600">
            <a:latin typeface="Arial" panose="020B0604020202020204" pitchFamily="34" charset="0"/>
            <a:cs typeface="Arial" panose="020B0604020202020204" pitchFamily="34" charset="0"/>
          </a:endParaRPr>
        </a:p>
      </dgm:t>
    </dgm:pt>
    <dgm:pt modelId="{915C36EB-411D-4F4B-A6D2-61E8EEB3843A}" type="sibTrans" cxnId="{C7B3E187-8FA3-4848-9047-32082065F276}">
      <dgm:prSet/>
      <dgm:spPr/>
      <dgm:t>
        <a:bodyPr/>
        <a:lstStyle/>
        <a:p>
          <a:endParaRPr lang="en-US" sz="1600">
            <a:latin typeface="Arial" panose="020B0604020202020204" pitchFamily="34" charset="0"/>
            <a:cs typeface="Arial" panose="020B0604020202020204" pitchFamily="34" charset="0"/>
          </a:endParaRPr>
        </a:p>
      </dgm:t>
    </dgm:pt>
    <dgm:pt modelId="{59F9168C-F68A-42D0-8E30-FC1B2A8165C5}">
      <dgm:prSet phldrT="[Text]" custT="1"/>
      <dgm:spPr>
        <a:solidFill>
          <a:srgbClr val="002C82"/>
        </a:solidFill>
      </dgm:spPr>
      <dgm:t>
        <a:bodyPr/>
        <a:lstStyle/>
        <a:p>
          <a:r>
            <a:rPr lang="sv-SE" sz="1400" b="1" dirty="0">
              <a:latin typeface="Arial" panose="020B0604020202020204" pitchFamily="34" charset="0"/>
              <a:cs typeface="Arial" panose="020B0604020202020204" pitchFamily="34" charset="0"/>
            </a:rPr>
            <a:t>SVAGHETER</a:t>
          </a:r>
        </a:p>
      </dgm:t>
    </dgm:pt>
    <dgm:pt modelId="{344982C1-F64D-4790-83D1-F4DB5DF650A7}" type="parTrans" cxnId="{5060F779-D449-4139-8B5B-4724636C4066}">
      <dgm:prSet/>
      <dgm:spPr/>
      <dgm:t>
        <a:bodyPr/>
        <a:lstStyle/>
        <a:p>
          <a:endParaRPr lang="en-US" sz="1600">
            <a:latin typeface="Arial" panose="020B0604020202020204" pitchFamily="34" charset="0"/>
            <a:cs typeface="Arial" panose="020B0604020202020204" pitchFamily="34" charset="0"/>
          </a:endParaRPr>
        </a:p>
      </dgm:t>
    </dgm:pt>
    <dgm:pt modelId="{3AA488AA-826B-4A8E-8AEB-AF48F5908125}" type="sibTrans" cxnId="{5060F779-D449-4139-8B5B-4724636C4066}">
      <dgm:prSet/>
      <dgm:spPr/>
      <dgm:t>
        <a:bodyPr/>
        <a:lstStyle/>
        <a:p>
          <a:endParaRPr lang="en-US" sz="1600">
            <a:latin typeface="Arial" panose="020B0604020202020204" pitchFamily="34" charset="0"/>
            <a:cs typeface="Arial" panose="020B0604020202020204" pitchFamily="34" charset="0"/>
          </a:endParaRPr>
        </a:p>
      </dgm:t>
    </dgm:pt>
    <dgm:pt modelId="{BD9084DB-F7BE-49B8-82C7-8082174C132F}">
      <dgm:prSet phldrT="[Text]" custT="1"/>
      <dgm:spPr>
        <a:solidFill>
          <a:srgbClr val="002C82"/>
        </a:solidFill>
      </dgm:spPr>
      <dgm:t>
        <a:bodyPr/>
        <a:lstStyle/>
        <a:p>
          <a:r>
            <a:rPr lang="sv-SE" sz="1400" b="1" dirty="0">
              <a:latin typeface="Arial" panose="020B0604020202020204" pitchFamily="34" charset="0"/>
              <a:cs typeface="Arial" panose="020B0604020202020204" pitchFamily="34" charset="0"/>
            </a:rPr>
            <a:t>MÖJLIGHETER</a:t>
          </a:r>
        </a:p>
      </dgm:t>
    </dgm:pt>
    <dgm:pt modelId="{4380B3EA-4E03-4442-83D0-3BAAC8C45922}" type="parTrans" cxnId="{B0CD1AC8-E4F2-4FF8-A8E7-DE67C957C2E5}">
      <dgm:prSet/>
      <dgm:spPr/>
      <dgm:t>
        <a:bodyPr/>
        <a:lstStyle/>
        <a:p>
          <a:endParaRPr lang="en-US" sz="1600">
            <a:latin typeface="Arial" panose="020B0604020202020204" pitchFamily="34" charset="0"/>
            <a:cs typeface="Arial" panose="020B0604020202020204" pitchFamily="34" charset="0"/>
          </a:endParaRPr>
        </a:p>
      </dgm:t>
    </dgm:pt>
    <dgm:pt modelId="{04EF3E59-436D-4F00-A1E8-6B42565E9F73}" type="sibTrans" cxnId="{B0CD1AC8-E4F2-4FF8-A8E7-DE67C957C2E5}">
      <dgm:prSet/>
      <dgm:spPr/>
      <dgm:t>
        <a:bodyPr/>
        <a:lstStyle/>
        <a:p>
          <a:endParaRPr lang="en-US" sz="1600">
            <a:latin typeface="Arial" panose="020B0604020202020204" pitchFamily="34" charset="0"/>
            <a:cs typeface="Arial" panose="020B0604020202020204" pitchFamily="34" charset="0"/>
          </a:endParaRPr>
        </a:p>
      </dgm:t>
    </dgm:pt>
    <dgm:pt modelId="{8B5C3117-B13E-4E01-8AEB-AECCA4325372}">
      <dgm:prSet phldrT="[Text]" custT="1"/>
      <dgm:spPr>
        <a:solidFill>
          <a:srgbClr val="417CBF"/>
        </a:solidFill>
      </dgm:spPr>
      <dgm:t>
        <a:bodyPr/>
        <a:lstStyle/>
        <a:p>
          <a:r>
            <a:rPr lang="sv-SE" sz="1400" b="1" dirty="0">
              <a:latin typeface="Arial" panose="020B0604020202020204" pitchFamily="34" charset="0"/>
              <a:cs typeface="Arial" panose="020B0604020202020204" pitchFamily="34" charset="0"/>
            </a:rPr>
            <a:t>HOT</a:t>
          </a:r>
        </a:p>
      </dgm:t>
    </dgm:pt>
    <dgm:pt modelId="{BC430C81-66D2-47DE-9409-0A548A561106}" type="parTrans" cxnId="{69DF239A-B396-40F8-8133-AABFB2D3E041}">
      <dgm:prSet/>
      <dgm:spPr/>
      <dgm:t>
        <a:bodyPr/>
        <a:lstStyle/>
        <a:p>
          <a:endParaRPr lang="en-US" sz="1600">
            <a:latin typeface="Arial" panose="020B0604020202020204" pitchFamily="34" charset="0"/>
            <a:cs typeface="Arial" panose="020B0604020202020204" pitchFamily="34" charset="0"/>
          </a:endParaRPr>
        </a:p>
      </dgm:t>
    </dgm:pt>
    <dgm:pt modelId="{4ECA413A-0C1C-4F94-9677-EEF6CB3F62F2}" type="sibTrans" cxnId="{69DF239A-B396-40F8-8133-AABFB2D3E041}">
      <dgm:prSet/>
      <dgm:spPr/>
      <dgm:t>
        <a:bodyPr/>
        <a:lstStyle/>
        <a:p>
          <a:endParaRPr lang="en-US" sz="1600">
            <a:latin typeface="Arial" panose="020B0604020202020204" pitchFamily="34" charset="0"/>
            <a:cs typeface="Arial" panose="020B0604020202020204" pitchFamily="34" charset="0"/>
          </a:endParaRPr>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a:solidFill>
          <a:srgbClr val="B2B2B1">
            <a:alpha val="20000"/>
          </a:srgbClr>
        </a:solidFill>
      </dgm:spPr>
    </dgm:pt>
    <dgm:pt modelId="{F2F487F2-224C-4DE0-BDBC-8AED5277848E}" type="pres">
      <dgm:prSet presAssocID="{A8013C9A-E5FF-4797-BEAD-73C632382FE1}" presName="quad1" presStyleLbl="node1" presStyleIdx="0" presStyleCnt="4" custScaleX="428642" custScaleY="85766" custLinFactX="-69105" custLinFactNeighborX="-100000">
        <dgm:presLayoutVars>
          <dgm:chMax val="0"/>
          <dgm:chPref val="0"/>
          <dgm:bulletEnabled val="1"/>
        </dgm:presLayoutVars>
      </dgm:prSet>
      <dgm:spPr/>
    </dgm:pt>
    <dgm:pt modelId="{CF10BD20-C4B1-43AE-8179-B81B7C0C86AA}" type="pres">
      <dgm:prSet presAssocID="{A8013C9A-E5FF-4797-BEAD-73C632382FE1}" presName="quad2" presStyleLbl="node1" presStyleIdx="1" presStyleCnt="4" custScaleX="428642" custScaleY="85766" custLinFactX="77171" custLinFactNeighborX="100000">
        <dgm:presLayoutVars>
          <dgm:chMax val="0"/>
          <dgm:chPref val="0"/>
          <dgm:bulletEnabled val="1"/>
        </dgm:presLayoutVars>
      </dgm:prSet>
      <dgm:spPr/>
    </dgm:pt>
    <dgm:pt modelId="{2DFD2E82-B570-4051-8124-D2688E7E36A4}" type="pres">
      <dgm:prSet presAssocID="{A8013C9A-E5FF-4797-BEAD-73C632382FE1}" presName="quad3" presStyleLbl="node1" presStyleIdx="2" presStyleCnt="4" custScaleX="428642" custScaleY="85766" custLinFactX="-69105" custLinFactNeighborX="-100000">
        <dgm:presLayoutVars>
          <dgm:chMax val="0"/>
          <dgm:chPref val="0"/>
          <dgm:bulletEnabled val="1"/>
        </dgm:presLayoutVars>
      </dgm:prSet>
      <dgm:spPr/>
    </dgm:pt>
    <dgm:pt modelId="{F125B20E-E43E-4815-9B5D-CCA8D4E6C7A5}" type="pres">
      <dgm:prSet presAssocID="{A8013C9A-E5FF-4797-BEAD-73C632382FE1}" presName="quad4" presStyleLbl="node1" presStyleIdx="3" presStyleCnt="4" custScaleX="428642" custScaleY="85766" custLinFactX="77171" custLinFactNeighborX="100000">
        <dgm:presLayoutVars>
          <dgm:chMax val="0"/>
          <dgm:chPref val="0"/>
          <dgm:bulletEnabled val="1"/>
        </dgm:presLayoutVars>
      </dgm:prSet>
      <dgm:spPr/>
    </dgm:pt>
  </dgm:ptLst>
  <dgm:cxnLst>
    <dgm:cxn modelId="{F570EF58-0D8F-4447-82F2-D44E54A1D8A1}" type="presOf" srcId="{59F9168C-F68A-42D0-8E30-FC1B2A8165C5}" destId="{CF10BD20-C4B1-43AE-8179-B81B7C0C86A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03890092-D66E-4A3D-B6E0-FE3305F68D38}" type="presOf" srcId="{FD2F18B2-8154-426C-BFF7-87A3771D5DB4}" destId="{F2F487F2-224C-4DE0-BDBC-8AED5277848E}" srcOrd="0" destOrd="0" presId="urn:microsoft.com/office/officeart/2005/8/layout/matrix3"/>
    <dgm:cxn modelId="{69DF239A-B396-40F8-8133-AABFB2D3E041}" srcId="{A8013C9A-E5FF-4797-BEAD-73C632382FE1}" destId="{8B5C3117-B13E-4E01-8AEB-AECCA4325372}" srcOrd="3" destOrd="0" parTransId="{BC430C81-66D2-47DE-9409-0A548A561106}" sibTransId="{4ECA413A-0C1C-4F94-9677-EEF6CB3F62F2}"/>
    <dgm:cxn modelId="{6027D09D-098A-43A3-8DB8-D8CEE65C414C}" type="presOf" srcId="{A8013C9A-E5FF-4797-BEAD-73C632382FE1}" destId="{872EBCBC-73A9-4246-8707-A087D896DB3A}" srcOrd="0" destOrd="0" presId="urn:microsoft.com/office/officeart/2005/8/layout/matrix3"/>
    <dgm:cxn modelId="{3EB1F59E-EE5D-4EB5-9B82-B1589244C46F}" type="presOf" srcId="{BD9084DB-F7BE-49B8-82C7-8082174C132F}" destId="{2DFD2E82-B570-4051-8124-D2688E7E36A4}" srcOrd="0" destOrd="0" presId="urn:microsoft.com/office/officeart/2005/8/layout/matrix3"/>
    <dgm:cxn modelId="{755102C0-B1EC-4E53-8381-073AC0446FDA}" type="presOf" srcId="{8B5C3117-B13E-4E01-8AEB-AECCA4325372}" destId="{F125B20E-E43E-4815-9B5D-CCA8D4E6C7A5}"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1E03EF0-F77F-4AE9-BE76-AE34FC369780}" type="presParOf" srcId="{872EBCBC-73A9-4246-8707-A087D896DB3A}" destId="{FDE2B83B-C098-45B9-B8FC-7A6DAFAFD452}" srcOrd="0" destOrd="0" presId="urn:microsoft.com/office/officeart/2005/8/layout/matrix3"/>
    <dgm:cxn modelId="{0A3BAC1D-A3D6-49C0-8AEE-78909C261E52}" type="presParOf" srcId="{872EBCBC-73A9-4246-8707-A087D896DB3A}" destId="{F2F487F2-224C-4DE0-BDBC-8AED5277848E}" srcOrd="1" destOrd="0" presId="urn:microsoft.com/office/officeart/2005/8/layout/matrix3"/>
    <dgm:cxn modelId="{7017DBA2-441E-41CD-AA3B-D160AE7C39D0}" type="presParOf" srcId="{872EBCBC-73A9-4246-8707-A087D896DB3A}" destId="{CF10BD20-C4B1-43AE-8179-B81B7C0C86AA}" srcOrd="2" destOrd="0" presId="urn:microsoft.com/office/officeart/2005/8/layout/matrix3"/>
    <dgm:cxn modelId="{876D1453-A554-48B8-9D72-D6C7AD5F9CEE}" type="presParOf" srcId="{872EBCBC-73A9-4246-8707-A087D896DB3A}" destId="{2DFD2E82-B570-4051-8124-D2688E7E36A4}" srcOrd="3" destOrd="0" presId="urn:microsoft.com/office/officeart/2005/8/layout/matrix3"/>
    <dgm:cxn modelId="{6237BC4A-9162-45A2-BA57-2AE8ADDAAAF5}"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sv-SE" sz="3200">
              <a:solidFill>
                <a:schemeClr val="bg1"/>
              </a:solidFill>
              <a:latin typeface="Calibri" panose="020F0502020204030204" pitchFamily="34" charset="0"/>
              <a:cs typeface="Calibri" panose="020F0502020204030204" pitchFamily="34" charset="0"/>
            </a:rPr>
            <a:t>Dela</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sv-SE" sz="3200">
              <a:solidFill>
                <a:schemeClr val="bg1"/>
              </a:solidFill>
              <a:latin typeface="Calibri" panose="020F0502020204030204" pitchFamily="34" charset="0"/>
              <a:cs typeface="Calibri" panose="020F0502020204030204" pitchFamily="34" charset="0"/>
            </a:rPr>
            <a:t>Stödja</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sv-SE" sz="3200" dirty="0" err="1">
              <a:solidFill>
                <a:schemeClr val="bg1"/>
              </a:solidFill>
              <a:latin typeface="Calibri" panose="020F0502020204030204" pitchFamily="34" charset="0"/>
              <a:cs typeface="Calibri" panose="020F0502020204030204" pitchFamily="34" charset="0"/>
            </a:rPr>
            <a:t>Uppmärk</a:t>
          </a:r>
          <a:r>
            <a:rPr lang="sv-SE" sz="3200" dirty="0">
              <a:solidFill>
                <a:schemeClr val="bg1"/>
              </a:solidFill>
              <a:latin typeface="Calibri" panose="020F0502020204030204" pitchFamily="34" charset="0"/>
              <a:cs typeface="Calibri" panose="020F0502020204030204" pitchFamily="34" charset="0"/>
            </a:rPr>
            <a:t>-samma</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sv-SE" sz="3200">
              <a:solidFill>
                <a:schemeClr val="bg1"/>
              </a:solidFill>
              <a:latin typeface="Calibri" panose="020F0502020204030204" pitchFamily="34" charset="0"/>
              <a:cs typeface="Calibri" panose="020F0502020204030204" pitchFamily="34" charset="0"/>
            </a:rPr>
            <a:t>Utvärdera</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sv-SE" sz="3200" dirty="0">
              <a:solidFill>
                <a:schemeClr val="bg1"/>
              </a:solidFill>
              <a:latin typeface="Calibri" panose="020F0502020204030204" pitchFamily="34" charset="0"/>
              <a:cs typeface="Calibri" panose="020F0502020204030204" pitchFamily="34" charset="0"/>
            </a:rPr>
            <a:t>Förändra</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custScaleX="149696">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56360">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custScaleX="132704">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482" y="178570"/>
          <a:ext cx="1522660" cy="913596"/>
        </a:xfrm>
        <a:prstGeom prst="roundRect">
          <a:avLst>
            <a:gd name="adj" fmla="val 10000"/>
          </a:avLst>
        </a:prstGeom>
        <a:solidFill>
          <a:srgbClr val="02338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a:latin typeface="Arial" panose="020B0604020202020204" pitchFamily="34" charset="0"/>
              <a:cs typeface="Arial" panose="020B0604020202020204" pitchFamily="34" charset="0"/>
            </a:rPr>
            <a:t>Skapa </a:t>
          </a:r>
        </a:p>
        <a:p>
          <a:pPr marL="0" lvl="0" indent="0" algn="ctr" defTabSz="711200">
            <a:lnSpc>
              <a:spcPct val="90000"/>
            </a:lnSpc>
            <a:spcBef>
              <a:spcPct val="0"/>
            </a:spcBef>
            <a:spcAft>
              <a:spcPct val="35000"/>
            </a:spcAft>
            <a:buNone/>
          </a:pPr>
          <a:r>
            <a:rPr lang="sv-SE" sz="1600" kern="1200">
              <a:latin typeface="Arial" panose="020B0604020202020204" pitchFamily="34" charset="0"/>
              <a:cs typeface="Arial" panose="020B0604020202020204" pitchFamily="34" charset="0"/>
            </a:rPr>
            <a:t>ett team</a:t>
          </a:r>
        </a:p>
      </dsp:txBody>
      <dsp:txXfrm>
        <a:off x="30240" y="205328"/>
        <a:ext cx="1469144" cy="860080"/>
      </dsp:txXfrm>
    </dsp:sp>
    <dsp:sp modelId="{7C60905F-858E-3D45-BDCF-8E59A2EDBDC4}">
      <dsp:nvSpPr>
        <dsp:cNvPr id="0" name=""/>
        <dsp:cNvSpPr/>
      </dsp:nvSpPr>
      <dsp:spPr>
        <a:xfrm>
          <a:off x="1678408" y="446558"/>
          <a:ext cx="322803" cy="377619"/>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78408" y="522082"/>
        <a:ext cx="225962" cy="226571"/>
      </dsp:txXfrm>
    </dsp:sp>
    <dsp:sp modelId="{E8342DD9-3EB7-044E-AC87-2159238855B0}">
      <dsp:nvSpPr>
        <dsp:cNvPr id="0" name=""/>
        <dsp:cNvSpPr/>
      </dsp:nvSpPr>
      <dsp:spPr>
        <a:xfrm>
          <a:off x="2135207" y="178570"/>
          <a:ext cx="1522660" cy="913596"/>
        </a:xfrm>
        <a:prstGeom prst="roundRect">
          <a:avLst>
            <a:gd name="adj" fmla="val 10000"/>
          </a:avLst>
        </a:prstGeom>
        <a:solidFill>
          <a:srgbClr val="3E7D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a:latin typeface="Arial" panose="020B0604020202020204" pitchFamily="34" charset="0"/>
              <a:cs typeface="Arial" panose="020B0604020202020204" pitchFamily="34" charset="0"/>
            </a:rPr>
            <a:t>Skapa </a:t>
          </a:r>
        </a:p>
        <a:p>
          <a:pPr marL="0" lvl="0" indent="0" algn="ctr" defTabSz="711200">
            <a:lnSpc>
              <a:spcPct val="90000"/>
            </a:lnSpc>
            <a:spcBef>
              <a:spcPct val="0"/>
            </a:spcBef>
            <a:spcAft>
              <a:spcPct val="35000"/>
            </a:spcAft>
            <a:buNone/>
          </a:pPr>
          <a:r>
            <a:rPr lang="sv-SE" sz="1600" kern="1200">
              <a:latin typeface="Arial" panose="020B0604020202020204" pitchFamily="34" charset="0"/>
              <a:cs typeface="Arial" panose="020B0604020202020204" pitchFamily="34" charset="0"/>
            </a:rPr>
            <a:t>en vision</a:t>
          </a:r>
        </a:p>
      </dsp:txBody>
      <dsp:txXfrm>
        <a:off x="2161965" y="205328"/>
        <a:ext cx="1469144" cy="860080"/>
      </dsp:txXfrm>
    </dsp:sp>
    <dsp:sp modelId="{B54B4899-8638-1D4E-9510-CDD331AF6A4C}">
      <dsp:nvSpPr>
        <dsp:cNvPr id="0" name=""/>
        <dsp:cNvSpPr/>
      </dsp:nvSpPr>
      <dsp:spPr>
        <a:xfrm>
          <a:off x="3810133" y="446558"/>
          <a:ext cx="322803" cy="377619"/>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810133" y="522082"/>
        <a:ext cx="225962" cy="226571"/>
      </dsp:txXfrm>
    </dsp:sp>
    <dsp:sp modelId="{BEB34310-ABF7-2D43-851D-F592E75CB68F}">
      <dsp:nvSpPr>
        <dsp:cNvPr id="0" name=""/>
        <dsp:cNvSpPr/>
      </dsp:nvSpPr>
      <dsp:spPr>
        <a:xfrm>
          <a:off x="4266931" y="178570"/>
          <a:ext cx="1522660" cy="913596"/>
        </a:xfrm>
        <a:prstGeom prst="roundRect">
          <a:avLst>
            <a:gd name="adj" fmla="val 10000"/>
          </a:avLst>
        </a:prstGeom>
        <a:solidFill>
          <a:srgbClr val="02338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a:latin typeface="Arial" panose="020B0604020202020204" pitchFamily="34" charset="0"/>
              <a:cs typeface="Arial" panose="020B0604020202020204" pitchFamily="34" charset="0"/>
            </a:rPr>
            <a:t>Skapa </a:t>
          </a:r>
        </a:p>
        <a:p>
          <a:pPr marL="0" lvl="0" indent="0" algn="ctr" defTabSz="711200">
            <a:lnSpc>
              <a:spcPct val="90000"/>
            </a:lnSpc>
            <a:spcBef>
              <a:spcPct val="0"/>
            </a:spcBef>
            <a:spcAft>
              <a:spcPct val="35000"/>
            </a:spcAft>
            <a:buNone/>
          </a:pPr>
          <a:r>
            <a:rPr lang="sv-SE" sz="1600" kern="1200">
              <a:latin typeface="Arial" panose="020B0604020202020204" pitchFamily="34" charset="0"/>
              <a:cs typeface="Arial" panose="020B0604020202020204" pitchFamily="34" charset="0"/>
            </a:rPr>
            <a:t>en plan</a:t>
          </a:r>
        </a:p>
      </dsp:txBody>
      <dsp:txXfrm>
        <a:off x="4293689" y="205328"/>
        <a:ext cx="1469144" cy="860080"/>
      </dsp:txXfrm>
    </dsp:sp>
    <dsp:sp modelId="{CA339F13-2EEE-8C42-BA2D-5E6BA45F7F5D}">
      <dsp:nvSpPr>
        <dsp:cNvPr id="0" name=""/>
        <dsp:cNvSpPr/>
      </dsp:nvSpPr>
      <dsp:spPr>
        <a:xfrm>
          <a:off x="5941857" y="446558"/>
          <a:ext cx="322803" cy="377619"/>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941857" y="522082"/>
        <a:ext cx="225962" cy="226571"/>
      </dsp:txXfrm>
    </dsp:sp>
    <dsp:sp modelId="{A036C3C0-EC55-8E47-B730-4BF68E881699}">
      <dsp:nvSpPr>
        <dsp:cNvPr id="0" name=""/>
        <dsp:cNvSpPr/>
      </dsp:nvSpPr>
      <dsp:spPr>
        <a:xfrm>
          <a:off x="6398656" y="178570"/>
          <a:ext cx="1522660" cy="913596"/>
        </a:xfrm>
        <a:prstGeom prst="roundRect">
          <a:avLst>
            <a:gd name="adj" fmla="val 10000"/>
          </a:avLst>
        </a:prstGeom>
        <a:solidFill>
          <a:srgbClr val="3E7D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dirty="0">
              <a:latin typeface="Arial" panose="020B0604020202020204" pitchFamily="34" charset="0"/>
              <a:cs typeface="Arial" panose="020B0604020202020204" pitchFamily="34" charset="0"/>
            </a:rPr>
            <a:t>Skapa </a:t>
          </a:r>
        </a:p>
        <a:p>
          <a:pPr marL="0" lvl="0" indent="0" algn="ctr" defTabSz="711200">
            <a:lnSpc>
              <a:spcPct val="90000"/>
            </a:lnSpc>
            <a:spcBef>
              <a:spcPct val="0"/>
            </a:spcBef>
            <a:spcAft>
              <a:spcPct val="35000"/>
            </a:spcAft>
            <a:buNone/>
          </a:pPr>
          <a:r>
            <a:rPr lang="sv-SE" sz="1600" kern="1200" dirty="0">
              <a:latin typeface="Arial" panose="020B0604020202020204" pitchFamily="34" charset="0"/>
              <a:cs typeface="Arial" panose="020B0604020202020204" pitchFamily="34" charset="0"/>
            </a:rPr>
            <a:t>framgång</a:t>
          </a:r>
        </a:p>
      </dsp:txBody>
      <dsp:txXfrm>
        <a:off x="6425414" y="205328"/>
        <a:ext cx="1469144" cy="860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sv-SE" sz="2400" kern="1200">
              <a:solidFill>
                <a:schemeClr val="tx1"/>
              </a:solidFill>
              <a:latin typeface="Calibri" panose="020F0502020204030204" pitchFamily="34" charset="0"/>
              <a:cs typeface="Calibri" panose="020F0502020204030204" pitchFamily="34" charset="0"/>
            </a:rPr>
            <a:t>Öka antal medlemmar i klubben</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sv-SE" sz="2200" kern="1200">
              <a:solidFill>
                <a:schemeClr val="tx1"/>
              </a:solidFill>
              <a:latin typeface="Calibri" panose="020F0502020204030204" pitchFamily="34" charset="0"/>
              <a:cs typeface="Calibri" panose="020F0502020204030204" pitchFamily="34" charset="0"/>
            </a:rPr>
            <a:t>Återuppliva klubben med nya medlemmar</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sv-SE" sz="2200" kern="1200">
              <a:solidFill>
                <a:schemeClr val="tx1"/>
              </a:solidFill>
              <a:latin typeface="Calibri" panose="020F0502020204030204" pitchFamily="34" charset="0"/>
              <a:cs typeface="Calibri" panose="020F0502020204030204" pitchFamily="34" charset="0"/>
            </a:rPr>
            <a:t>Skapa ny energi i klubben med nya hjälpinsatser</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sv-SE" sz="2200" kern="1200" dirty="0">
              <a:solidFill>
                <a:schemeClr val="tx1"/>
              </a:solidFill>
              <a:latin typeface="Calibri" panose="020F0502020204030204" pitchFamily="34" charset="0"/>
              <a:cs typeface="Calibri" panose="020F0502020204030204" pitchFamily="34" charset="0"/>
            </a:rPr>
            <a:t>Utmärkt ledarutveckling och klubb-verksamhet</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sv-SE" sz="2200" kern="1200">
              <a:solidFill>
                <a:schemeClr val="accent6"/>
              </a:solidFill>
              <a:latin typeface="Calibri" panose="020F0502020204030204" pitchFamily="34" charset="0"/>
              <a:cs typeface="Calibri" panose="020F0502020204030204" pitchFamily="34" charset="0"/>
            </a:rPr>
            <a:t>Informera om klubbens framgångar i det lokala samhället</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359311" y="0"/>
          <a:ext cx="1825052" cy="1825052"/>
        </a:xfrm>
        <a:prstGeom prst="diamond">
          <a:avLst/>
        </a:prstGeom>
        <a:solidFill>
          <a:srgbClr val="B2B2B1">
            <a:alpha val="20000"/>
          </a:srgb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159464" y="173379"/>
          <a:ext cx="3050946" cy="610456"/>
        </a:xfrm>
        <a:prstGeom prst="roundRect">
          <a:avLst/>
        </a:prstGeom>
        <a:solidFill>
          <a:srgbClr val="417CBF"/>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1" kern="1200" dirty="0">
              <a:latin typeface="Arial" panose="020B0604020202020204" pitchFamily="34" charset="0"/>
              <a:cs typeface="Arial" panose="020B0604020202020204" pitchFamily="34" charset="0"/>
            </a:rPr>
            <a:t>STYRKOR</a:t>
          </a:r>
        </a:p>
      </dsp:txBody>
      <dsp:txXfrm>
        <a:off x="189264" y="203179"/>
        <a:ext cx="2991346" cy="550856"/>
      </dsp:txXfrm>
    </dsp:sp>
    <dsp:sp modelId="{CF10BD20-C4B1-43AE-8179-B81B7C0C86AA}">
      <dsp:nvSpPr>
        <dsp:cNvPr id="0" name=""/>
        <dsp:cNvSpPr/>
      </dsp:nvSpPr>
      <dsp:spPr>
        <a:xfrm>
          <a:off x="3390675" y="173379"/>
          <a:ext cx="3050946" cy="610456"/>
        </a:xfrm>
        <a:prstGeom prst="roundRect">
          <a:avLst/>
        </a:prstGeom>
        <a:solidFill>
          <a:srgbClr val="002C8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1" kern="1200" dirty="0">
              <a:latin typeface="Arial" panose="020B0604020202020204" pitchFamily="34" charset="0"/>
              <a:cs typeface="Arial" panose="020B0604020202020204" pitchFamily="34" charset="0"/>
            </a:rPr>
            <a:t>SVAGHETER</a:t>
          </a:r>
        </a:p>
      </dsp:txBody>
      <dsp:txXfrm>
        <a:off x="3420475" y="203179"/>
        <a:ext cx="2991346" cy="550856"/>
      </dsp:txXfrm>
    </dsp:sp>
    <dsp:sp modelId="{2DFD2E82-B570-4051-8124-D2688E7E36A4}">
      <dsp:nvSpPr>
        <dsp:cNvPr id="0" name=""/>
        <dsp:cNvSpPr/>
      </dsp:nvSpPr>
      <dsp:spPr>
        <a:xfrm>
          <a:off x="159464" y="939901"/>
          <a:ext cx="3050946" cy="610456"/>
        </a:xfrm>
        <a:prstGeom prst="roundRect">
          <a:avLst/>
        </a:prstGeom>
        <a:solidFill>
          <a:srgbClr val="002C8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1" kern="1200" dirty="0">
              <a:latin typeface="Arial" panose="020B0604020202020204" pitchFamily="34" charset="0"/>
              <a:cs typeface="Arial" panose="020B0604020202020204" pitchFamily="34" charset="0"/>
            </a:rPr>
            <a:t>MÖJLIGHETER</a:t>
          </a:r>
        </a:p>
      </dsp:txBody>
      <dsp:txXfrm>
        <a:off x="189264" y="969701"/>
        <a:ext cx="2991346" cy="550856"/>
      </dsp:txXfrm>
    </dsp:sp>
    <dsp:sp modelId="{F125B20E-E43E-4815-9B5D-CCA8D4E6C7A5}">
      <dsp:nvSpPr>
        <dsp:cNvPr id="0" name=""/>
        <dsp:cNvSpPr/>
      </dsp:nvSpPr>
      <dsp:spPr>
        <a:xfrm>
          <a:off x="3390675" y="939901"/>
          <a:ext cx="3050946" cy="610456"/>
        </a:xfrm>
        <a:prstGeom prst="roundRect">
          <a:avLst/>
        </a:prstGeom>
        <a:solidFill>
          <a:srgbClr val="417CBF"/>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1" kern="1200" dirty="0">
              <a:latin typeface="Arial" panose="020B0604020202020204" pitchFamily="34" charset="0"/>
              <a:cs typeface="Arial" panose="020B0604020202020204" pitchFamily="34" charset="0"/>
            </a:rPr>
            <a:t>HOT</a:t>
          </a:r>
        </a:p>
      </dsp:txBody>
      <dsp:txXfrm>
        <a:off x="3420475" y="969701"/>
        <a:ext cx="2991346" cy="5508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5525101" y="39726"/>
          <a:ext cx="1375060"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sv-SE" sz="3200" kern="1200">
              <a:solidFill>
                <a:schemeClr val="bg1"/>
              </a:solidFill>
              <a:latin typeface="Calibri" panose="020F0502020204030204" pitchFamily="34" charset="0"/>
              <a:cs typeface="Calibri" panose="020F0502020204030204" pitchFamily="34" charset="0"/>
            </a:rPr>
            <a:t>Dela</a:t>
          </a:r>
        </a:p>
      </dsp:txBody>
      <dsp:txXfrm>
        <a:off x="5525101" y="39726"/>
        <a:ext cx="1375060" cy="1375060"/>
      </dsp:txXfrm>
    </dsp:sp>
    <dsp:sp modelId="{38F3E115-2726-41E2-A1A9-A5F5D41654D6}">
      <dsp:nvSpPr>
        <dsp:cNvPr id="0" name=""/>
        <dsp:cNvSpPr/>
      </dsp:nvSpPr>
      <dsp:spPr>
        <a:xfrm>
          <a:off x="2283613" y="-878"/>
          <a:ext cx="5164122" cy="5164122"/>
        </a:xfrm>
        <a:prstGeom prst="circularArrow">
          <a:avLst>
            <a:gd name="adj1" fmla="val 5192"/>
            <a:gd name="adj2" fmla="val 335341"/>
            <a:gd name="adj3" fmla="val 21295574"/>
            <a:gd name="adj4" fmla="val 19764195"/>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6015892" y="2601790"/>
          <a:ext cx="2058410"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sv-SE" sz="3200" kern="1200">
              <a:solidFill>
                <a:schemeClr val="bg1"/>
              </a:solidFill>
              <a:latin typeface="Calibri" panose="020F0502020204030204" pitchFamily="34" charset="0"/>
              <a:cs typeface="Calibri" panose="020F0502020204030204" pitchFamily="34" charset="0"/>
            </a:rPr>
            <a:t>Stödja</a:t>
          </a:r>
        </a:p>
      </dsp:txBody>
      <dsp:txXfrm>
        <a:off x="6015892" y="2601790"/>
        <a:ext cx="2058410" cy="1375060"/>
      </dsp:txXfrm>
    </dsp:sp>
    <dsp:sp modelId="{8BA4A4AD-AE21-4519-907E-3292F261B497}">
      <dsp:nvSpPr>
        <dsp:cNvPr id="0" name=""/>
        <dsp:cNvSpPr/>
      </dsp:nvSpPr>
      <dsp:spPr>
        <a:xfrm>
          <a:off x="2283613" y="-878"/>
          <a:ext cx="5164122" cy="5164122"/>
        </a:xfrm>
        <a:prstGeom prst="circularArrow">
          <a:avLst>
            <a:gd name="adj1" fmla="val 5192"/>
            <a:gd name="adj2" fmla="val 335341"/>
            <a:gd name="adj3" fmla="val 3386035"/>
            <a:gd name="adj4" fmla="val 2251214"/>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3790653" y="4185232"/>
          <a:ext cx="2150044"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sv-SE" sz="3200" kern="1200" dirty="0" err="1">
              <a:solidFill>
                <a:schemeClr val="bg1"/>
              </a:solidFill>
              <a:latin typeface="Calibri" panose="020F0502020204030204" pitchFamily="34" charset="0"/>
              <a:cs typeface="Calibri" panose="020F0502020204030204" pitchFamily="34" charset="0"/>
            </a:rPr>
            <a:t>Uppmärk</a:t>
          </a:r>
          <a:r>
            <a:rPr lang="sv-SE" sz="3200" kern="1200" dirty="0">
              <a:solidFill>
                <a:schemeClr val="bg1"/>
              </a:solidFill>
              <a:latin typeface="Calibri" panose="020F0502020204030204" pitchFamily="34" charset="0"/>
              <a:cs typeface="Calibri" panose="020F0502020204030204" pitchFamily="34" charset="0"/>
            </a:rPr>
            <a:t>-samma</a:t>
          </a:r>
        </a:p>
      </dsp:txBody>
      <dsp:txXfrm>
        <a:off x="3790653" y="4185232"/>
        <a:ext cx="2150044" cy="1375060"/>
      </dsp:txXfrm>
    </dsp:sp>
    <dsp:sp modelId="{9E39B2B2-8846-4D64-9C36-18324217A6E5}">
      <dsp:nvSpPr>
        <dsp:cNvPr id="0" name=""/>
        <dsp:cNvSpPr/>
      </dsp:nvSpPr>
      <dsp:spPr>
        <a:xfrm>
          <a:off x="2283613" y="-878"/>
          <a:ext cx="5164122" cy="5164122"/>
        </a:xfrm>
        <a:prstGeom prst="circularArrow">
          <a:avLst>
            <a:gd name="adj1" fmla="val 5192"/>
            <a:gd name="adj2" fmla="val 335341"/>
            <a:gd name="adj3" fmla="val 8213446"/>
            <a:gd name="adj4" fmla="val 7078625"/>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603097" y="2601790"/>
          <a:ext cx="2166311"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sv-SE" sz="3200" kern="1200">
              <a:solidFill>
                <a:schemeClr val="bg1"/>
              </a:solidFill>
              <a:latin typeface="Calibri" panose="020F0502020204030204" pitchFamily="34" charset="0"/>
              <a:cs typeface="Calibri" panose="020F0502020204030204" pitchFamily="34" charset="0"/>
            </a:rPr>
            <a:t>Utvärdera</a:t>
          </a:r>
        </a:p>
      </dsp:txBody>
      <dsp:txXfrm>
        <a:off x="1603097" y="2601790"/>
        <a:ext cx="2166311" cy="1375060"/>
      </dsp:txXfrm>
    </dsp:sp>
    <dsp:sp modelId="{2E3351E2-2A4A-4DA6-8386-CAD3C32A7C8A}">
      <dsp:nvSpPr>
        <dsp:cNvPr id="0" name=""/>
        <dsp:cNvSpPr/>
      </dsp:nvSpPr>
      <dsp:spPr>
        <a:xfrm>
          <a:off x="2283613" y="-878"/>
          <a:ext cx="5164122" cy="5164122"/>
        </a:xfrm>
        <a:prstGeom prst="circularArrow">
          <a:avLst>
            <a:gd name="adj1" fmla="val 5192"/>
            <a:gd name="adj2" fmla="val 335341"/>
            <a:gd name="adj3" fmla="val 12300464"/>
            <a:gd name="adj4" fmla="val 10769086"/>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2606338" y="39726"/>
          <a:ext cx="1824759"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sv-SE" sz="3200" kern="1200" dirty="0">
              <a:solidFill>
                <a:schemeClr val="bg1"/>
              </a:solidFill>
              <a:latin typeface="Calibri" panose="020F0502020204030204" pitchFamily="34" charset="0"/>
              <a:cs typeface="Calibri" panose="020F0502020204030204" pitchFamily="34" charset="0"/>
            </a:rPr>
            <a:t>Förändra</a:t>
          </a:r>
        </a:p>
      </dsp:txBody>
      <dsp:txXfrm>
        <a:off x="2606338" y="39726"/>
        <a:ext cx="1824759" cy="1375060"/>
      </dsp:txXfrm>
    </dsp:sp>
    <dsp:sp modelId="{530FA79C-3F31-40E4-83D7-8F47B18CD322}">
      <dsp:nvSpPr>
        <dsp:cNvPr id="0" name=""/>
        <dsp:cNvSpPr/>
      </dsp:nvSpPr>
      <dsp:spPr>
        <a:xfrm>
          <a:off x="2283613" y="-878"/>
          <a:ext cx="5164122" cy="5164122"/>
        </a:xfrm>
        <a:prstGeom prst="circularArrow">
          <a:avLst>
            <a:gd name="adj1" fmla="val 5192"/>
            <a:gd name="adj2" fmla="val 335341"/>
            <a:gd name="adj3" fmla="val 16868096"/>
            <a:gd name="adj4" fmla="val 15544091"/>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Välkommen till presentationen om utmärkt verksamhet i klubben </a:t>
            </a:r>
          </a:p>
        </p:txBody>
      </p:sp>
    </p:spTree>
    <p:extLst>
      <p:ext uri="{BB962C8B-B14F-4D97-AF65-F5344CB8AC3E}">
        <p14:creationId xmlns:p14="http://schemas.microsoft.com/office/powerpoint/2010/main" val="220092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Använd SSMH-analysen för att identifiera behov och skapa en målstrategi. </a:t>
            </a:r>
          </a:p>
          <a:p>
            <a:endParaRPr lang="en-US" dirty="0"/>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sv-SE" sz="1200">
                <a:solidFill>
                  <a:schemeClr val="bg1"/>
                </a:solidFill>
                <a:latin typeface="Calibri" panose="020F0502020204030204" pitchFamily="34" charset="0"/>
                <a:cs typeface="Calibri" panose="020F0502020204030204" pitchFamily="34" charset="0"/>
              </a:rPr>
              <a:t>Dra nytta av våra styrkor</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sv-SE" sz="1200">
                <a:solidFill>
                  <a:schemeClr val="bg1"/>
                </a:solidFill>
                <a:latin typeface="Calibri" panose="020F0502020204030204" pitchFamily="34" charset="0"/>
                <a:cs typeface="Calibri" panose="020F0502020204030204" pitchFamily="34" charset="0"/>
              </a:rPr>
              <a:t>Hantera våra svagheter</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sv-SE" sz="1200">
                <a:solidFill>
                  <a:schemeClr val="bg1"/>
                </a:solidFill>
                <a:latin typeface="Calibri" panose="020F0502020204030204" pitchFamily="34" charset="0"/>
                <a:cs typeface="Calibri" panose="020F0502020204030204" pitchFamily="34" charset="0"/>
              </a:rPr>
              <a:t>Utnyttja möjligheter</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sv-SE" sz="1200">
                <a:solidFill>
                  <a:schemeClr val="bg1"/>
                </a:solidFill>
                <a:latin typeface="Calibri" panose="020F0502020204030204" pitchFamily="34" charset="0"/>
                <a:cs typeface="Calibri" panose="020F0502020204030204" pitchFamily="34" charset="0"/>
              </a:rPr>
              <a:t>Minimera påverkan av hot</a:t>
            </a:r>
          </a:p>
          <a:p>
            <a:pPr marL="0" indent="0">
              <a:buFont typeface="Wingdings" panose="05000000000000000000" pitchFamily="2" charset="2"/>
              <a:buNone/>
            </a:pPr>
            <a:endParaRPr lang="en-US" dirty="0"/>
          </a:p>
          <a:p>
            <a:pPr marL="0" indent="0">
              <a:buFont typeface="Wingdings" panose="05000000000000000000" pitchFamily="2" charset="2"/>
              <a:buNone/>
            </a:pP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11</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a:p>
        </p:txBody>
      </p:sp>
    </p:spTree>
    <p:extLst>
      <p:ext uri="{BB962C8B-B14F-4D97-AF65-F5344CB8AC3E}">
        <p14:creationId xmlns:p14="http://schemas.microsoft.com/office/powerpoint/2010/main" val="399067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Bedömning av behov i klubben och samhället – Tillhandahåller rekommendationer och hjälper klubben att tänka över sina hjälpinsatser och upptäcka nya sätt att påverka det lokala samhället.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solidFill>
                  <a:schemeClr val="tx2"/>
                </a:solidFill>
              </a:rPr>
              <a:t>Er klubb, ert sätt – Denna vägledning tillhandahåller stegen i processen som hjälper er att anpassa och genomföra klubbmöten som är välplanerade, engagerande och roliga, vilket ökar kamratskap och medlemmarnas tillfredsställelse.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solidFill>
                  <a:schemeClr val="tx2"/>
                </a:solidFill>
              </a:rPr>
              <a:t>Program för klubbkvalitet – Denna resurs hjälper klubben att utforska hur den kan förbättras fortlöpande och den är enkel att använda som ett årligt planeringsverktyg. Den uppmuntrar till deltagande av alla medlemmar.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solidFill>
                  <a:schemeClr val="tx2"/>
                </a:solidFill>
              </a:rPr>
              <a:t>Handbok för klubbens medlemsordförande – Denna vägledning kommer hjälpa er att stödja medlemmarna, både nuvarande och nya, för att säkerställa att de har meningsfulla, kraftfulla och berikande upplevelser i er klubb.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sv-SE" sz="1800" b="0" i="0" u="none" strike="noStrike" baseline="0" dirty="0">
                <a:solidFill>
                  <a:srgbClr val="FFC000"/>
                </a:solidFill>
                <a:latin typeface="Arial" panose="020B0604020202020204" pitchFamily="34" charset="0"/>
              </a:rPr>
              <a:t>Vägledning i att tillgodose medlemmarnas intressen - </a:t>
            </a:r>
            <a:r>
              <a:rPr lang="sv-SE" sz="1800" b="0" i="0" u="none" strike="noStrike" baseline="0" dirty="0">
                <a:solidFill>
                  <a:srgbClr val="FFFFFF"/>
                </a:solidFill>
                <a:latin typeface="Arial" panose="020B0604020202020204" pitchFamily="34" charset="0"/>
              </a:rPr>
              <a:t>Beskriver en process i tre steg som hjälper till att tillgodose medlemmarnas intressen och ger tips om vanliga hinder gällande medlemstrivsel. </a:t>
            </a:r>
          </a:p>
          <a:p>
            <a:endParaRPr lang="en-US" sz="1800" b="0" i="0" u="none" strike="noStrike" baseline="0" dirty="0">
              <a:solidFill>
                <a:srgbClr val="FFFFFF"/>
              </a:solidFill>
              <a:latin typeface="Arial" panose="020B0604020202020204" pitchFamily="34" charset="0"/>
            </a:endParaRPr>
          </a:p>
          <a:p>
            <a:r>
              <a:rPr lang="sv-SE" sz="1800" b="0" i="0" u="none" strike="noStrike" baseline="0" dirty="0">
                <a:solidFill>
                  <a:srgbClr val="FFC000"/>
                </a:solidFill>
                <a:latin typeface="Arial" panose="020B0604020202020204" pitchFamily="34" charset="0"/>
              </a:rPr>
              <a:t>Bara fråga! Handbok för rekrytering av nya medlemmar: </a:t>
            </a:r>
            <a:r>
              <a:rPr lang="sv-SE" sz="1800" b="0" i="0" u="none" strike="noStrike" baseline="0" dirty="0">
                <a:solidFill>
                  <a:srgbClr val="FFFFFF"/>
                </a:solidFill>
                <a:latin typeface="Arial" panose="020B0604020202020204" pitchFamily="34" charset="0"/>
              </a:rPr>
              <a:t>Utformad att vägleda er klubb igenom processen att rekrytera nya medlemmar och hantera klubbtillväxt effektivt. </a:t>
            </a:r>
          </a:p>
          <a:p>
            <a:endParaRPr lang="en-US" sz="1800" b="0" i="0" u="none" strike="noStrike" baseline="0" dirty="0">
              <a:solidFill>
                <a:srgbClr val="FFFFFF"/>
              </a:solidFill>
              <a:latin typeface="Arial" panose="020B0604020202020204" pitchFamily="34" charset="0"/>
            </a:endParaRPr>
          </a:p>
          <a:p>
            <a:r>
              <a:rPr lang="sv-SE" sz="1800" b="0" i="0" u="none" strike="noStrike" baseline="0" dirty="0">
                <a:solidFill>
                  <a:srgbClr val="FFC000"/>
                </a:solidFill>
                <a:latin typeface="Arial" panose="020B0604020202020204" pitchFamily="34" charset="0"/>
              </a:rPr>
              <a:t>Marknadsföringsordförande - Vägledning: </a:t>
            </a:r>
            <a:r>
              <a:rPr lang="sv-SE" sz="1800" b="0" i="0" u="none" strike="noStrike" baseline="0" dirty="0">
                <a:solidFill>
                  <a:srgbClr val="FFFFFF"/>
                </a:solidFill>
                <a:latin typeface="Arial" panose="020B0604020202020204" pitchFamily="34" charset="0"/>
              </a:rPr>
              <a:t>Innehåller tips om att arbeta med olika typer av mediakanaler, idéer om hur man skapar nyhetsvärde samt tillgång till Lions Internationals resurser, vilka kan användas av alla klubbar. </a:t>
            </a:r>
            <a:r>
              <a:rPr lang="sv-SE" sz="1800" b="0" i="0" u="none" strike="noStrike" baseline="0" dirty="0">
                <a:solidFill>
                  <a:srgbClr val="FFC000"/>
                </a:solidFill>
                <a:latin typeface="Arial" panose="020B0604020202020204" pitchFamily="34" charset="0"/>
              </a:rPr>
              <a:t>Bedömning av klubbstatus: </a:t>
            </a:r>
            <a:r>
              <a:rPr lang="sv-SE" sz="1800" b="0" i="0" u="none" strike="noStrike" baseline="0" dirty="0">
                <a:solidFill>
                  <a:srgbClr val="FFFFFF"/>
                </a:solidFill>
                <a:latin typeface="Arial" panose="020B0604020202020204" pitchFamily="34" charset="0"/>
              </a:rPr>
              <a:t>Hjälper till att följa upp medlemstillväxt, </a:t>
            </a:r>
          </a:p>
          <a:p>
            <a:endParaRPr lang="en-US" sz="1800" b="0" i="0" u="none" strike="noStrike" baseline="0" dirty="0">
              <a:solidFill>
                <a:srgbClr val="FFFFFF"/>
              </a:solidFill>
              <a:latin typeface="Arial" panose="020B0604020202020204" pitchFamily="34" charset="0"/>
            </a:endParaRPr>
          </a:p>
          <a:p>
            <a:r>
              <a:rPr lang="sv-SE" sz="1800" b="0" i="0" u="none" strike="noStrike" baseline="0" dirty="0">
                <a:solidFill>
                  <a:srgbClr val="FFC000"/>
                </a:solidFill>
                <a:latin typeface="Arial" panose="020B0604020202020204" pitchFamily="34" charset="0"/>
              </a:rPr>
              <a:t>Resan i hjälpinsatser: </a:t>
            </a:r>
            <a:r>
              <a:rPr lang="sv-SE" sz="1800" b="0" i="0" u="none" strike="noStrike" baseline="0" dirty="0">
                <a:solidFill>
                  <a:srgbClr val="FFFFFF"/>
                </a:solidFill>
                <a:latin typeface="Arial" panose="020B0604020202020204" pitchFamily="34" charset="0"/>
              </a:rPr>
              <a:t>Den omfattar fyra enkla faser: Lära, upptäcka, agera och fira. </a:t>
            </a:r>
          </a:p>
          <a:p>
            <a:endParaRPr lang="en-US" sz="1800" b="0" i="0" u="none" strike="noStrike" baseline="0" dirty="0">
              <a:solidFill>
                <a:srgbClr val="FFFFFF"/>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2946349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Felsökningsguide för klubbar identifierar vanliga problem i klubbar och innehåller resurser med möjliga lösningar</a:t>
            </a:r>
            <a:r>
              <a:rPr lang="sv-SE" sz="1800">
                <a:effectLst/>
                <a:latin typeface="Calibri Light" panose="020F0302020204030204" pitchFamily="34" charset="0"/>
                <a:ea typeface="Calibri" panose="020F0502020204030204" pitchFamily="34" charset="0"/>
              </a:rPr>
              <a:t>. </a:t>
            </a:r>
          </a:p>
          <a:p>
            <a:endParaRPr lang="en-US" sz="1800" dirty="0">
              <a:effectLst/>
              <a:latin typeface="Calibri Light" panose="020F0302020204030204" pitchFamily="34" charset="0"/>
              <a:ea typeface="Calibri" panose="020F0502020204030204" pitchFamily="34" charset="0"/>
            </a:endParaRPr>
          </a:p>
          <a:p>
            <a:endParaRPr lang="en-US" sz="1800" dirty="0">
              <a:effectLst/>
              <a:latin typeface="Calibri Light" panose="020F0302020204030204" pitchFamily="34" charset="0"/>
            </a:endParaRP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Låt oss tala om hur man sätter upp mål</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3695037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Uppmuntra klubben att använda detta formulär och hjälp till att sätta upp mål</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a:p>
        </p:txBody>
      </p:sp>
    </p:spTree>
    <p:extLst>
      <p:ext uri="{BB962C8B-B14F-4D97-AF65-F5344CB8AC3E}">
        <p14:creationId xmlns:p14="http://schemas.microsoft.com/office/powerpoint/2010/main" val="3307731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a:p>
        </p:txBody>
      </p:sp>
    </p:spTree>
    <p:extLst>
      <p:ext uri="{BB962C8B-B14F-4D97-AF65-F5344CB8AC3E}">
        <p14:creationId xmlns:p14="http://schemas.microsoft.com/office/powerpoint/2010/main" val="33475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2</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Låt oss använda tid till att diskutera hur man skapar framgång</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a:p>
        </p:txBody>
      </p:sp>
    </p:spTree>
    <p:extLst>
      <p:ext uri="{BB962C8B-B14F-4D97-AF65-F5344CB8AC3E}">
        <p14:creationId xmlns:p14="http://schemas.microsoft.com/office/powerpoint/2010/main" val="1643234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Varje presentatör ansvarar för en punkt (lista nedan). Andra hoppar in för att erbjuda stöd.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Dela </a:t>
            </a:r>
            <a:r>
              <a:rPr lang="sv-SE" sz="1200" dirty="0">
                <a:solidFill>
                  <a:schemeClr val="bg1"/>
                </a:solidFill>
                <a:latin typeface="Calibri" panose="020F0502020204030204" pitchFamily="34" charset="0"/>
                <a:cs typeface="Calibri" panose="020F0502020204030204" pitchFamily="34" charset="0"/>
              </a:rPr>
              <a:t>klubbens </a:t>
            </a:r>
            <a:r>
              <a:rPr lang="sv-SE" sz="1200" i="1" dirty="0">
                <a:solidFill>
                  <a:schemeClr val="bg1"/>
                </a:solidFill>
                <a:latin typeface="Calibri" panose="020F0502020204030204" pitchFamily="34" charset="0"/>
                <a:cs typeface="Calibri" panose="020F0502020204030204" pitchFamily="34" charset="0"/>
              </a:rPr>
              <a:t>vision</a:t>
            </a:r>
            <a:r>
              <a:rPr lang="sv-SE" sz="1200" dirty="0">
                <a:solidFill>
                  <a:schemeClr val="bg1"/>
                </a:solidFill>
                <a:latin typeface="Calibri" panose="020F0502020204030204" pitchFamily="34" charset="0"/>
                <a:cs typeface="Calibri" panose="020F0502020204030204" pitchFamily="34" charset="0"/>
              </a:rPr>
              <a:t> med alla klubbmedlemmar, så att de känner till vad klubben vill åstadkomma samt deras roll i att nå klubbens mål. Det är mycket viktigt för styrka och engagemang i alla klubbar att dess medlemmar känner samhörighet med klubbens framgångar.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solidFill>
                  <a:schemeClr val="bg1"/>
                </a:solidFill>
                <a:latin typeface="Calibri" panose="020F0502020204030204" pitchFamily="34" charset="0"/>
                <a:cs typeface="Calibri" panose="020F0502020204030204" pitchFamily="34" charset="0"/>
              </a:rPr>
              <a:t>Stödja medlemmarna som är engagerade i planen, genom att säkerställa att de har de resurser de behöver för att lyckas. Klubbens ledare bör följa upp med medlemmarna, för att säkerställa att de känner stöd och får den vägledning de behöver.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solidFill>
                  <a:schemeClr val="bg1"/>
                </a:solidFill>
                <a:latin typeface="Calibri" panose="020F0502020204030204" pitchFamily="34" charset="0"/>
                <a:cs typeface="Calibri" panose="020F0502020204030204" pitchFamily="34" charset="0"/>
              </a:rPr>
              <a:t>Uppmärksamma när milstolpar uppnås, så att medlemmarna känner sig uppskattade och vet att de är på rätt väg. Varje resa började med ett enda steg. Uppmuntra medlemmarna ofta, för att hålla dem motiverade och engagerade. Låt inte era framgångar vara en hemlighet! Informera om era framgångar i det lokala samhället, för att få likasinnade personer (och potentiella medlemmar) involverade!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solidFill>
                  <a:schemeClr val="bg1"/>
                </a:solidFill>
                <a:latin typeface="Calibri" panose="020F0502020204030204" pitchFamily="34" charset="0"/>
                <a:cs typeface="Calibri" panose="020F0502020204030204" pitchFamily="34" charset="0"/>
              </a:rPr>
              <a:t>Utvärdera planen. Det är också viktigt att utvärdera er plan regelbundet. När omständigheterna förändras kan er plan behöva revideras. Att skapa den första visionen är bara början. Håll den levande och relevant, genom att mäta era framsteg och samla in återkoppling från klubbens medlemmar med jämna mellanrum. Det är så ni förverkligar era önskade resultat.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solidFill>
                  <a:schemeClr val="bg1"/>
                </a:solidFill>
                <a:latin typeface="Calibri" panose="020F0502020204030204" pitchFamily="34" charset="0"/>
                <a:cs typeface="Calibri" panose="020F0502020204030204" pitchFamily="34" charset="0"/>
              </a:rPr>
              <a:t>Förändra  planen. Var inte rädd att förändra planen när möjlighet finns, för att hålla den relevant. Titta tillbaka på planen regelbundet samt bedöm behov och förfina handlingssteg. Håll klubbens medlemmar involverade i beslut, så att de förblir intresserade och engagerade.</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23</a:t>
            </a:fld>
            <a:endParaRPr lang="en-US"/>
          </a:p>
        </p:txBody>
      </p:sp>
    </p:spTree>
    <p:extLst>
      <p:ext uri="{BB962C8B-B14F-4D97-AF65-F5344CB8AC3E}">
        <p14:creationId xmlns:p14="http://schemas.microsoft.com/office/powerpoint/2010/main" val="29637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Att fira i klubben är viktigt.</a:t>
            </a:r>
          </a:p>
          <a:p>
            <a:endParaRPr lang="sv-SE" dirty="0"/>
          </a:p>
          <a:p>
            <a:r>
              <a:rPr lang="sv-SE" dirty="0"/>
              <a:t>TJ TILLFÖR ETT TAL HÄR</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3584578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Lions Shop är ett enkelt sätt att uppmärksamma medlemmarna. Det finns många saker att beställa.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Klubbens excellensutmärkelse är ett utmärkt sätt för klubben att uppmärksammas för sitt enastående arbete. Detta är webbsidan om klubbens excellensutmärkelse. Här finns ansökan och användbara resurser. Webbsidan är uppdelad i avsnitt som överensstämmer med utmärkelsens ansökan.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a:p>
        </p:txBody>
      </p:sp>
    </p:spTree>
    <p:extLst>
      <p:ext uri="{BB962C8B-B14F-4D97-AF65-F5344CB8AC3E}">
        <p14:creationId xmlns:p14="http://schemas.microsoft.com/office/powerpoint/2010/main" val="2509328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noStrike" dirty="0">
              <a:solidFill>
                <a:schemeClr val="tx2"/>
              </a:solidFill>
              <a:latin typeface="Calibri Light" panose="020F0302020204030204" pitchFamily="34" charset="0"/>
              <a:cs typeface="Calibri Light" panose="020F0302020204030204" pitchFamily="34"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trike="noStrike" dirty="0">
                <a:solidFill>
                  <a:schemeClr val="tx2"/>
                </a:solidFill>
                <a:highlight>
                  <a:srgbClr val="FFFF00"/>
                </a:highlight>
                <a:latin typeface="Adobe Devanagari" panose="02040503050201020203" pitchFamily="18" charset="0"/>
                <a:cs typeface="Adobe Devanagari" panose="02040503050201020203" pitchFamily="18" charset="0"/>
              </a:rPr>
              <a:t>Vägkarta för att uppnå utmärkt verksamhet i klubben. Denna ansökan bör klubbens medlemmar gå igenom i början av varje verksamhetsår. Utmärkelsens kriterier fokuserar på fyra områden.</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trike="noStrike" dirty="0">
              <a:solidFill>
                <a:schemeClr val="tx2"/>
              </a:solidFill>
              <a:highlight>
                <a:srgbClr val="FFFF00"/>
              </a:highlight>
              <a:latin typeface="Adobe Devanagari" panose="02040503050201020203" pitchFamily="18" charset="0"/>
              <a:cs typeface="Adobe Devanagari" panose="02040503050201020203" pitchFamily="18"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trike="noStrike" dirty="0">
                <a:solidFill>
                  <a:schemeClr val="tx2"/>
                </a:solidFill>
                <a:highlight>
                  <a:srgbClr val="FFFF00"/>
                </a:highlight>
                <a:latin typeface="Adobe Devanagari" panose="02040503050201020203" pitchFamily="18" charset="0"/>
                <a:cs typeface="Adobe Devanagari" panose="02040503050201020203" pitchFamily="18" charset="0"/>
              </a:rPr>
              <a:t>Klubbarna bör gå igenom ansökan i början av verksamhetsåret och använda den som en vägkarta för utmärkt verksamhet i respektive klubb. </a:t>
            </a:r>
          </a:p>
          <a:p>
            <a:endParaRPr lang="en-US" strike="noStrike" dirty="0">
              <a:solidFill>
                <a:schemeClr val="tx2"/>
              </a:solidFill>
            </a:endParaRPr>
          </a:p>
          <a:p>
            <a:endParaRPr lang="en-US" strike="noStrike" dirty="0">
              <a:solidFill>
                <a:schemeClr val="tx2"/>
              </a:solidFill>
            </a:endParaRPr>
          </a:p>
          <a:p>
            <a:pPr marL="228600" indent="-228600">
              <a:buAutoNum type="arabicPeriod"/>
            </a:pPr>
            <a:r>
              <a:rPr lang="sv-SE" strike="noStrike" dirty="0">
                <a:solidFill>
                  <a:schemeClr val="tx2"/>
                </a:solidFill>
              </a:rPr>
              <a:t>Medlemskap: </a:t>
            </a:r>
            <a:r>
              <a:rPr lang="sv-SE" dirty="0"/>
              <a:t>Uppnått netto medlemstillväxt med en eller fler medlemmar    ELLER    Chartrat en ny lionklubb eller klubbfilial under innevarande verksamhetsår</a:t>
            </a:r>
          </a:p>
          <a:p>
            <a:pPr marL="228600" indent="-228600">
              <a:buAutoNum type="arabicPeriod"/>
            </a:pPr>
            <a:endParaRPr lang="en-US" strike="noStrike" dirty="0">
              <a:solidFill>
                <a:schemeClr val="tx2"/>
              </a:solidFill>
            </a:endParaRPr>
          </a:p>
          <a:p>
            <a:pPr marL="228600" indent="-228600">
              <a:buAutoNum type="arabicPeriod" startAt="2"/>
            </a:pPr>
            <a:r>
              <a:rPr lang="sv-SE" strike="noStrike" dirty="0">
                <a:solidFill>
                  <a:schemeClr val="tx2"/>
                </a:solidFill>
              </a:rPr>
              <a:t>Hjälpinsatser:   </a:t>
            </a:r>
            <a:r>
              <a:rPr lang="sv-SE" dirty="0"/>
              <a:t>Donerat ett belopp till LCIF som uppgår till, eller är större än, klubbens totala antal medlemmar multiplicerat med USD 5.    Startat ett nytt serviceprojekt </a:t>
            </a:r>
            <a:r>
              <a:rPr lang="sv-SE" i="1" dirty="0"/>
              <a:t>Överväg en av våra globala frågor! </a:t>
            </a:r>
            <a:r>
              <a:rPr lang="sv-SE" dirty="0"/>
              <a:t>Ange tre serviceaktiviteter som din klubb har deltagit i och som har inrapporterats till LCI.</a:t>
            </a:r>
          </a:p>
          <a:p>
            <a:pPr marL="228600" indent="-228600">
              <a:buAutoNum type="arabicPeriod" startAt="2"/>
            </a:pPr>
            <a:endParaRPr lang="sv-SE" strike="noStrike" dirty="0">
              <a:solidFill>
                <a:schemeClr val="tx2"/>
              </a:solidFill>
            </a:endParaRPr>
          </a:p>
          <a:p>
            <a:pPr>
              <a:buFont typeface="Arial" panose="020B0604020202020204" pitchFamily="34" charset="0"/>
              <a:buNone/>
            </a:pPr>
            <a:r>
              <a:rPr lang="sv-SE" strike="noStrike" dirty="0">
                <a:solidFill>
                  <a:schemeClr val="tx2"/>
                </a:solidFill>
              </a:rPr>
              <a:t>3. Utmärkt ledarskap och verksamhet:  </a:t>
            </a:r>
            <a:r>
              <a:rPr lang="sv-SE" dirty="0"/>
              <a:t>Klubben har fullgjort sina skyldigheter (inte i status quo eller finansiell avstängning, distriktets avgifter betalda samt ingen obetald skuld hos LCI större än USD 50 äldre än 90 dagar eller mer)  Inrapporterat klubbens tjänstemän till LCI   Viktiga tjänstemän deltog i utbildning för klubbtjänstemän</a:t>
            </a:r>
          </a:p>
          <a:p>
            <a:pPr marL="228600" indent="-228600">
              <a:buAutoNum type="arabicPeriod" startAt="3"/>
            </a:pPr>
            <a:endParaRPr lang="sv-SE" strike="noStrike" dirty="0">
              <a:solidFill>
                <a:schemeClr val="tx2"/>
              </a:solidFill>
            </a:endParaRPr>
          </a:p>
          <a:p>
            <a:pPr marL="0" indent="0">
              <a:buNone/>
            </a:pPr>
            <a:r>
              <a:rPr lang="sv-SE" strike="noStrike" dirty="0">
                <a:solidFill>
                  <a:schemeClr val="tx2"/>
                </a:solidFill>
              </a:rPr>
              <a:t>4. Marknadsföring: </a:t>
            </a:r>
            <a:r>
              <a:rPr lang="sv-SE" dirty="0"/>
              <a:t>Klubben har publicerat sina serviceaktiviteter i lokala medier och sociala medier.  </a:t>
            </a:r>
            <a:endParaRPr lang="en-US" strike="noStrike" dirty="0">
              <a:solidFill>
                <a:schemeClr val="tx2"/>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trike="noStrike" dirty="0">
                <a:solidFill>
                  <a:schemeClr val="tx2"/>
                </a:solidFill>
              </a:rPr>
              <a:t>Klubbar som är chartrade före den 1 januari är kvalificerade.</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27</a:t>
            </a:fld>
            <a:endParaRPr lang="en-US"/>
          </a:p>
        </p:txBody>
      </p:sp>
    </p:spTree>
    <p:extLst>
      <p:ext uri="{BB962C8B-B14F-4D97-AF65-F5344CB8AC3E}">
        <p14:creationId xmlns:p14="http://schemas.microsoft.com/office/powerpoint/2010/main" val="2048311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sv-SE">
                <a:solidFill>
                  <a:schemeClr val="tx2"/>
                </a:solidFill>
              </a:rPr>
              <a:t>Personalen vid divisionen för distrikts- och klubbadministration finns här för att stödja dig. På denna bild finner du deras kontaktinformation.</a:t>
            </a:r>
          </a:p>
          <a:p>
            <a:endParaRPr lang="en-US" dirty="0">
              <a:solidFill>
                <a:schemeClr val="tx2"/>
              </a:solidFill>
            </a:endParaRPr>
          </a:p>
          <a:p>
            <a:r>
              <a:rPr lang="sv-SE">
                <a:solidFill>
                  <a:schemeClr val="tx2"/>
                </a:solidFill>
              </a:rPr>
              <a:t>Nu lämnar jag ordet fritt för de frågor ni kan tänkas ha.</a:t>
            </a:r>
          </a:p>
          <a:p>
            <a:endParaRPr lang="en-US"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28</a:t>
            </a:fld>
            <a:endParaRPr lang="en-US"/>
          </a:p>
        </p:txBody>
      </p:sp>
    </p:spTree>
    <p:extLst>
      <p:ext uri="{BB962C8B-B14F-4D97-AF65-F5344CB8AC3E}">
        <p14:creationId xmlns:p14="http://schemas.microsoft.com/office/powerpoint/2010/main" val="967578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a:p>
        </p:txBody>
      </p:sp>
    </p:spTree>
    <p:extLst>
      <p:ext uri="{BB962C8B-B14F-4D97-AF65-F5344CB8AC3E}">
        <p14:creationId xmlns:p14="http://schemas.microsoft.com/office/powerpoint/2010/main" val="30758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4</a:t>
            </a:fld>
            <a:endParaRPr lang="en-US"/>
          </a:p>
        </p:txBody>
      </p:sp>
    </p:spTree>
    <p:extLst>
      <p:ext uri="{BB962C8B-B14F-4D97-AF65-F5344CB8AC3E}">
        <p14:creationId xmlns:p14="http://schemas.microsoft.com/office/powerpoint/2010/main" val="1073691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3222085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sv-SE"/>
              <a:t>Skapa en vision, bedöm behov och sätt upp mål inom områdena</a:t>
            </a:r>
          </a:p>
          <a:p>
            <a:endParaRPr lang="en-US" dirty="0"/>
          </a:p>
          <a:p>
            <a:pPr marL="228600" indent="-228600">
              <a:buAutoNum type="arabicPeriod"/>
            </a:pPr>
            <a:r>
              <a:rPr lang="sv-SE"/>
              <a:t>Återuppliva klubben med nya medlemmar</a:t>
            </a:r>
          </a:p>
          <a:p>
            <a:pPr marL="228600" indent="-228600">
              <a:buAutoNum type="arabicPeriod"/>
            </a:pPr>
            <a:r>
              <a:rPr lang="sv-SE"/>
              <a:t>Skapa ny energi i klubben med nya hjälpinsatser</a:t>
            </a:r>
          </a:p>
          <a:p>
            <a:pPr marL="228600" indent="-228600">
              <a:buAutoNum type="arabicPeriod"/>
            </a:pPr>
            <a:r>
              <a:rPr lang="sv-SE"/>
              <a:t>Utmärkt ledarutveckling och klubbverksamhet</a:t>
            </a:r>
          </a:p>
          <a:p>
            <a:pPr marL="228600" indent="-228600">
              <a:buAutoNum type="arabicPeriod"/>
            </a:pPr>
            <a:r>
              <a:rPr lang="sv-SE"/>
              <a:t>Informera om klubbens framgångar i det lokala samhället</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Diskutera frågorna på denna bild och prata om deras betydelse</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7</a:t>
            </a:fld>
            <a:endParaRPr lang="en-US"/>
          </a:p>
        </p:txBody>
      </p:sp>
    </p:spTree>
    <p:extLst>
      <p:ext uri="{BB962C8B-B14F-4D97-AF65-F5344CB8AC3E}">
        <p14:creationId xmlns:p14="http://schemas.microsoft.com/office/powerpoint/2010/main" val="2855433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Fokusområde 2 handlar om att skapa ny energi i klubben med nya hjälpinsatser</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8</a:t>
            </a:fld>
            <a:endParaRPr lang="en-US"/>
          </a:p>
        </p:txBody>
      </p:sp>
    </p:spTree>
    <p:extLst>
      <p:ext uri="{BB962C8B-B14F-4D97-AF65-F5344CB8AC3E}">
        <p14:creationId xmlns:p14="http://schemas.microsoft.com/office/powerpoint/2010/main" val="3416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Fokusområde 3 handlar om utmärkt ledarutveckling och klubbverksamhet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9</a:t>
            </a:fld>
            <a:endParaRPr lang="en-US"/>
          </a:p>
        </p:txBody>
      </p:sp>
    </p:spTree>
    <p:extLst>
      <p:ext uri="{BB962C8B-B14F-4D97-AF65-F5344CB8AC3E}">
        <p14:creationId xmlns:p14="http://schemas.microsoft.com/office/powerpoint/2010/main" val="1012361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Fokusområde 4 handlar om att informera om klubbens framgångar i det lokala samhället </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1597731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0647681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 id="214748387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png"/><Relationship Id="rId7" Type="http://schemas.openxmlformats.org/officeDocument/2006/relationships/diagramQuickStyle" Target="../diagrams/quickStyle3.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8.pn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mailto:orderdetails@lionsclubs.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www.lionsclubs.org/sv/resources-for-members/resource-center/improving-club-quality" TargetMode="External"/><Relationship Id="rId4" Type="http://schemas.openxmlformats.org/officeDocument/2006/relationships/hyperlink" Target="mailto:Eurafrican@lionsclubs.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6" name="Rectangle 15"/>
          <p:cNvSpPr/>
          <p:nvPr/>
        </p:nvSpPr>
        <p:spPr>
          <a:xfrm flipV="1">
            <a:off x="4800599" y="358140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5" name="Text Placeholder 1">
            <a:extLst>
              <a:ext uri="{FF2B5EF4-FFF2-40B4-BE49-F238E27FC236}">
                <a16:creationId xmlns:a16="http://schemas.microsoft.com/office/drawing/2014/main" id="{C978D4D1-B2A7-4381-99E0-F43CCD4A579C}"/>
              </a:ext>
            </a:extLst>
          </p:cNvPr>
          <p:cNvSpPr txBox="1">
            <a:spLocks/>
          </p:cNvSpPr>
          <p:nvPr/>
        </p:nvSpPr>
        <p:spPr>
          <a:xfrm>
            <a:off x="2743200" y="2819400"/>
            <a:ext cx="6705600" cy="762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sv-SE" sz="4000">
                <a:solidFill>
                  <a:schemeClr val="bg1"/>
                </a:solidFill>
                <a:latin typeface="Calibri Light" panose="020F0302020204030204" pitchFamily="34" charset="0"/>
                <a:cs typeface="Calibri Light" panose="020F0302020204030204" pitchFamily="34" charset="0"/>
              </a:rPr>
              <a:t>Utmärkt verksamhet i klubben</a:t>
            </a:r>
          </a:p>
        </p:txBody>
      </p:sp>
      <p:pic>
        <p:nvPicPr>
          <p:cNvPr id="11" name="Picture 10" descr="lionlogo_white.eps">
            <a:extLst>
              <a:ext uri="{FF2B5EF4-FFF2-40B4-BE49-F238E27FC236}">
                <a16:creationId xmlns:a16="http://schemas.microsoft.com/office/drawing/2014/main" id="{FFC4429E-4716-411D-8D5B-305CD82ECF95}"/>
              </a:ext>
            </a:extLst>
          </p:cNvPr>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8534400" y="3276600"/>
            <a:ext cx="3332066" cy="3250430"/>
          </a:xfrm>
          <a:prstGeom prst="rect">
            <a:avLst/>
          </a:prstGeom>
          <a:effectLst>
            <a:outerShdw blurRad="50800" dist="50800" dir="5400000" algn="ctr" rotWithShape="0">
              <a:srgbClr val="000000"/>
            </a:outerShdw>
          </a:effectLst>
        </p:spPr>
      </p:pic>
      <p:sp>
        <p:nvSpPr>
          <p:cNvPr id="2" name="textruta 1">
            <a:extLst>
              <a:ext uri="{FF2B5EF4-FFF2-40B4-BE49-F238E27FC236}">
                <a16:creationId xmlns:a16="http://schemas.microsoft.com/office/drawing/2014/main" id="{6A448F51-BC15-4CEA-25D2-651E9F45D746}"/>
              </a:ext>
            </a:extLst>
          </p:cNvPr>
          <p:cNvSpPr txBox="1"/>
          <p:nvPr/>
        </p:nvSpPr>
        <p:spPr>
          <a:xfrm>
            <a:off x="304800" y="6324027"/>
            <a:ext cx="2667000" cy="215444"/>
          </a:xfrm>
          <a:prstGeom prst="rect">
            <a:avLst/>
          </a:prstGeom>
          <a:noFill/>
        </p:spPr>
        <p:txBody>
          <a:bodyPr wrap="square" rtlCol="0">
            <a:spAutoFit/>
          </a:bodyPr>
          <a:lstStyle/>
          <a:p>
            <a:r>
              <a:rPr lang="sv-SE" sz="800">
                <a:solidFill>
                  <a:schemeClr val="bg1"/>
                </a:solidFill>
              </a:rPr>
              <a:t>ACHIEVING CLUB EXCELLENCE SEMINAR PPT.SW</a:t>
            </a:r>
          </a:p>
        </p:txBody>
      </p:sp>
    </p:spTree>
    <p:extLst>
      <p:ext uri="{BB962C8B-B14F-4D97-AF65-F5344CB8AC3E}">
        <p14:creationId xmlns:p14="http://schemas.microsoft.com/office/powerpoint/2010/main" val="828417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8" y="-1"/>
            <a:ext cx="11062031"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bg1"/>
                </a:solidFill>
                <a:latin typeface="Calibri" panose="020F0502020204030204" pitchFamily="34" charset="0"/>
                <a:ea typeface="Arial" charset="0"/>
                <a:cs typeface="Calibri" panose="020F0502020204030204" pitchFamily="34" charset="0"/>
              </a:rPr>
              <a:t>Fokusområde 4</a:t>
            </a:r>
          </a:p>
          <a:p>
            <a:r>
              <a:rPr lang="sv-SE" dirty="0">
                <a:solidFill>
                  <a:schemeClr val="bg1"/>
                </a:solidFill>
                <a:latin typeface="Calibri" panose="020F0502020204030204" pitchFamily="34" charset="0"/>
                <a:ea typeface="Arial" charset="0"/>
                <a:cs typeface="Calibri" panose="020F0502020204030204" pitchFamily="34" charset="0"/>
              </a:rPr>
              <a:t>Informera om klubbens framgångar i det lokala samhället</a:t>
            </a:r>
          </a:p>
        </p:txBody>
      </p:sp>
      <p:sp>
        <p:nvSpPr>
          <p:cNvPr id="2" name="Rectangle 1">
            <a:extLst>
              <a:ext uri="{FF2B5EF4-FFF2-40B4-BE49-F238E27FC236}">
                <a16:creationId xmlns:a16="http://schemas.microsoft.com/office/drawing/2014/main" id="{114575DE-1852-4726-8876-FC9F76462A14}"/>
              </a:ext>
            </a:extLst>
          </p:cNvPr>
          <p:cNvSpPr/>
          <p:nvPr/>
        </p:nvSpPr>
        <p:spPr>
          <a:xfrm>
            <a:off x="838200" y="1971068"/>
            <a:ext cx="11353800" cy="3728393"/>
          </a:xfrm>
          <a:prstGeom prst="rect">
            <a:avLst/>
          </a:prstGeom>
        </p:spPr>
        <p:txBody>
          <a:bodyPr wrap="square">
            <a:spAutoFit/>
          </a:bodyPr>
          <a:lstStyle/>
          <a:p>
            <a:pPr>
              <a:lnSpc>
                <a:spcPct val="110000"/>
              </a:lnSpc>
            </a:pPr>
            <a:r>
              <a:rPr lang="sv-SE" sz="2400" b="1" dirty="0">
                <a:solidFill>
                  <a:schemeClr val="accent1"/>
                </a:solidFill>
                <a:latin typeface="Calibri" panose="020F0502020204030204" pitchFamily="34" charset="0"/>
                <a:cs typeface="Calibri" panose="020F0502020204030204" pitchFamily="34" charset="0"/>
              </a:rPr>
              <a:t>Diskussionsfrågor</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Är klubben aktiv i sociala medier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Har klubben en sida i e-klubbhuset eller en egen hemsida?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Hur informerar klubben allmänheten om sina evenemang?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Använder vi välkomnande budskap, för att uppmuntra människor att bli medlemmar? </a:t>
            </a:r>
          </a:p>
        </p:txBody>
      </p:sp>
    </p:spTree>
    <p:extLst>
      <p:ext uri="{BB962C8B-B14F-4D97-AF65-F5344CB8AC3E}">
        <p14:creationId xmlns:p14="http://schemas.microsoft.com/office/powerpoint/2010/main" val="478113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a:solidFill>
                  <a:schemeClr val="accent1"/>
                </a:solidFill>
                <a:latin typeface="Calibri" panose="020F0502020204030204" pitchFamily="34" charset="0"/>
                <a:cs typeface="Calibri" panose="020F0502020204030204" pitchFamily="34" charset="0"/>
              </a:rPr>
              <a:t>SSMH-analys</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sv-SE" sz="2400">
                  <a:solidFill>
                    <a:schemeClr val="bg1"/>
                  </a:solidFill>
                  <a:latin typeface="Calibri" panose="020F0502020204030204" pitchFamily="34" charset="0"/>
                  <a:cs typeface="Calibri" panose="020F0502020204030204" pitchFamily="34" charset="0"/>
                </a:rPr>
                <a:t>Dra nytta av våra styrkor</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sv-SE" sz="2400">
                  <a:solidFill>
                    <a:schemeClr val="bg1"/>
                  </a:solidFill>
                  <a:latin typeface="Calibri" panose="020F0502020204030204" pitchFamily="34" charset="0"/>
                  <a:cs typeface="Calibri" panose="020F0502020204030204" pitchFamily="34" charset="0"/>
                </a:rPr>
                <a:t>Hantera våra svagheter</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sv-SE" sz="2400">
                  <a:solidFill>
                    <a:schemeClr val="bg1"/>
                  </a:solidFill>
                  <a:latin typeface="Calibri" panose="020F0502020204030204" pitchFamily="34" charset="0"/>
                  <a:cs typeface="Calibri" panose="020F0502020204030204" pitchFamily="34" charset="0"/>
                </a:rPr>
                <a:t>Utnyttja möjligheter</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sv-SE" sz="2400">
                  <a:solidFill>
                    <a:schemeClr val="bg1"/>
                  </a:solidFill>
                  <a:latin typeface="Calibri" panose="020F0502020204030204" pitchFamily="34" charset="0"/>
                  <a:cs typeface="Calibri" panose="020F0502020204030204" pitchFamily="34" charset="0"/>
                </a:rPr>
                <a:t>Minimera påverkan av hot</a:t>
              </a:r>
            </a:p>
          </p:txBody>
        </p:sp>
      </p:grpSp>
      <p:pic>
        <p:nvPicPr>
          <p:cNvPr id="5" name="Picture 4">
            <a:extLst>
              <a:ext uri="{FF2B5EF4-FFF2-40B4-BE49-F238E27FC236}">
                <a16:creationId xmlns:a16="http://schemas.microsoft.com/office/drawing/2014/main" id="{E11025C3-95FC-4487-83F5-955B1D6E71F7}"/>
              </a:ext>
            </a:extLst>
          </p:cNvPr>
          <p:cNvPicPr>
            <a:picLocks noChangeAspect="1"/>
          </p:cNvPicPr>
          <p:nvPr/>
        </p:nvPicPr>
        <p:blipFill>
          <a:blip r:embed="rId4"/>
          <a:stretch>
            <a:fillRect/>
          </a:stretch>
        </p:blipFill>
        <p:spPr>
          <a:xfrm>
            <a:off x="190500" y="2152861"/>
            <a:ext cx="6575049" cy="2171922"/>
          </a:xfrm>
          <a:prstGeom prst="rect">
            <a:avLst/>
          </a:prstGeom>
        </p:spPr>
      </p:pic>
      <p:graphicFrame>
        <p:nvGraphicFramePr>
          <p:cNvPr id="4" name="Diagram 3">
            <a:extLst>
              <a:ext uri="{FF2B5EF4-FFF2-40B4-BE49-F238E27FC236}">
                <a16:creationId xmlns:a16="http://schemas.microsoft.com/office/drawing/2014/main" id="{5EF52843-45AD-F61F-59AD-84E9026DEEDB}"/>
              </a:ext>
            </a:extLst>
          </p:cNvPr>
          <p:cNvGraphicFramePr/>
          <p:nvPr>
            <p:extLst>
              <p:ext uri="{D42A27DB-BD31-4B8C-83A1-F6EECF244321}">
                <p14:modId xmlns:p14="http://schemas.microsoft.com/office/powerpoint/2010/main" val="1315194243"/>
              </p:ext>
            </p:extLst>
          </p:nvPr>
        </p:nvGraphicFramePr>
        <p:xfrm>
          <a:off x="161925" y="2319427"/>
          <a:ext cx="6543675" cy="18250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6505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2438400"/>
            <a:ext cx="6209629" cy="1517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latin typeface="Calibri" panose="020F0502020204030204" pitchFamily="34" charset="0"/>
                <a:cs typeface="Calibri" panose="020F0502020204030204" pitchFamily="34" charset="0"/>
              </a:rPr>
              <a:t>RESURSER SOM STÖDJER FOKUSOMRÅDEN</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BD759C5E-3E5F-ADE8-097D-6E14555D91BE}"/>
              </a:ext>
            </a:extLst>
          </p:cNvPr>
          <p:cNvPicPr>
            <a:picLocks noChangeAspect="1"/>
          </p:cNvPicPr>
          <p:nvPr/>
        </p:nvPicPr>
        <p:blipFill>
          <a:blip r:embed="rId4"/>
          <a:stretch>
            <a:fillRect/>
          </a:stretch>
        </p:blipFill>
        <p:spPr>
          <a:xfrm>
            <a:off x="0" y="4800600"/>
            <a:ext cx="2819400" cy="281940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38752" y="685800"/>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3741" y="149486"/>
            <a:ext cx="2211928" cy="5363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latin typeface="Calibri" panose="020F0502020204030204" pitchFamily="34" charset="0"/>
                <a:cs typeface="Calibri" panose="020F0502020204030204" pitchFamily="34" charset="0"/>
              </a:rPr>
              <a:t>Resurser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6" name="Picture 5">
            <a:extLst>
              <a:ext uri="{FF2B5EF4-FFF2-40B4-BE49-F238E27FC236}">
                <a16:creationId xmlns:a16="http://schemas.microsoft.com/office/drawing/2014/main" id="{36597D14-A481-E55D-777B-D39EF599DAA5}"/>
              </a:ext>
            </a:extLst>
          </p:cNvPr>
          <p:cNvPicPr>
            <a:picLocks noChangeAspect="1"/>
          </p:cNvPicPr>
          <p:nvPr/>
        </p:nvPicPr>
        <p:blipFill>
          <a:blip r:embed="rId3"/>
          <a:stretch>
            <a:fillRect/>
          </a:stretch>
        </p:blipFill>
        <p:spPr>
          <a:xfrm>
            <a:off x="3080370" y="2447615"/>
            <a:ext cx="2879977" cy="3724585"/>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7DD64973-3517-FB45-9783-F214C147178E}"/>
              </a:ext>
            </a:extLst>
          </p:cNvPr>
          <p:cNvPicPr>
            <a:picLocks noChangeAspect="1"/>
          </p:cNvPicPr>
          <p:nvPr/>
        </p:nvPicPr>
        <p:blipFill>
          <a:blip r:embed="rId4"/>
          <a:stretch>
            <a:fillRect/>
          </a:stretch>
        </p:blipFill>
        <p:spPr>
          <a:xfrm>
            <a:off x="6057816" y="1668290"/>
            <a:ext cx="2876103" cy="3724585"/>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D723E5C6-D6FA-ADFC-4221-B8C0572BFEEA}"/>
              </a:ext>
            </a:extLst>
          </p:cNvPr>
          <p:cNvPicPr>
            <a:picLocks noChangeAspect="1"/>
          </p:cNvPicPr>
          <p:nvPr/>
        </p:nvPicPr>
        <p:blipFill>
          <a:blip r:embed="rId5"/>
          <a:stretch>
            <a:fillRect/>
          </a:stretch>
        </p:blipFill>
        <p:spPr>
          <a:xfrm>
            <a:off x="175117" y="1668289"/>
            <a:ext cx="2807783" cy="3653197"/>
          </a:xfrm>
          <a:prstGeom prst="rect">
            <a:avLst/>
          </a:prstGeom>
          <a:effectLst>
            <a:outerShdw blurRad="63500" sx="102000" sy="102000" algn="ctr" rotWithShape="0">
              <a:schemeClr val="bg2">
                <a:alpha val="40000"/>
              </a:schemeClr>
            </a:outerShdw>
          </a:effectLst>
        </p:spPr>
      </p:pic>
      <p:pic>
        <p:nvPicPr>
          <p:cNvPr id="11" name="Picture 10">
            <a:extLst>
              <a:ext uri="{FF2B5EF4-FFF2-40B4-BE49-F238E27FC236}">
                <a16:creationId xmlns:a16="http://schemas.microsoft.com/office/drawing/2014/main" id="{FDABD5D7-046B-0068-ADDD-F6448AFBBA44}"/>
              </a:ext>
            </a:extLst>
          </p:cNvPr>
          <p:cNvPicPr>
            <a:picLocks noChangeAspect="1"/>
          </p:cNvPicPr>
          <p:nvPr/>
        </p:nvPicPr>
        <p:blipFill>
          <a:blip r:embed="rId6"/>
          <a:stretch>
            <a:fillRect/>
          </a:stretch>
        </p:blipFill>
        <p:spPr>
          <a:xfrm>
            <a:off x="9067558" y="2447614"/>
            <a:ext cx="2950802" cy="3724585"/>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latin typeface="Calibri" panose="020F0502020204030204" pitchFamily="34" charset="0"/>
                <a:cs typeface="Calibri" panose="020F0502020204030204" pitchFamily="34" charset="0"/>
              </a:rPr>
              <a:t>Resurser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3" name="Picture 2">
            <a:extLst>
              <a:ext uri="{FF2B5EF4-FFF2-40B4-BE49-F238E27FC236}">
                <a16:creationId xmlns:a16="http://schemas.microsoft.com/office/drawing/2014/main" id="{BAFE85BF-C538-5003-EE2F-A51C64F7528B}"/>
              </a:ext>
            </a:extLst>
          </p:cNvPr>
          <p:cNvPicPr>
            <a:picLocks noChangeAspect="1"/>
          </p:cNvPicPr>
          <p:nvPr/>
        </p:nvPicPr>
        <p:blipFill>
          <a:blip r:embed="rId3"/>
          <a:stretch>
            <a:fillRect/>
          </a:stretch>
        </p:blipFill>
        <p:spPr>
          <a:xfrm>
            <a:off x="8480887" y="486302"/>
            <a:ext cx="2930093" cy="3783550"/>
          </a:xfrm>
          <a:prstGeom prst="rect">
            <a:avLst/>
          </a:prstGeom>
          <a:ln w="25400">
            <a:solidFill>
              <a:srgbClr val="F0C300"/>
            </a:solidFill>
          </a:ln>
        </p:spPr>
      </p:pic>
      <p:pic>
        <p:nvPicPr>
          <p:cNvPr id="6" name="Picture 5">
            <a:extLst>
              <a:ext uri="{FF2B5EF4-FFF2-40B4-BE49-F238E27FC236}">
                <a16:creationId xmlns:a16="http://schemas.microsoft.com/office/drawing/2014/main" id="{57234AC2-E73D-45F5-9B90-62AC21876726}"/>
              </a:ext>
            </a:extLst>
          </p:cNvPr>
          <p:cNvPicPr>
            <a:picLocks noChangeAspect="1"/>
          </p:cNvPicPr>
          <p:nvPr/>
        </p:nvPicPr>
        <p:blipFill>
          <a:blip r:embed="rId4"/>
          <a:stretch>
            <a:fillRect/>
          </a:stretch>
        </p:blipFill>
        <p:spPr>
          <a:xfrm>
            <a:off x="4750856" y="4600662"/>
            <a:ext cx="6660124" cy="2059533"/>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00999566-AC6F-0265-4DB5-294EA4D8991F}"/>
              </a:ext>
            </a:extLst>
          </p:cNvPr>
          <p:cNvPicPr>
            <a:picLocks noChangeAspect="1"/>
          </p:cNvPicPr>
          <p:nvPr/>
        </p:nvPicPr>
        <p:blipFill>
          <a:blip r:embed="rId5"/>
          <a:stretch>
            <a:fillRect/>
          </a:stretch>
        </p:blipFill>
        <p:spPr>
          <a:xfrm>
            <a:off x="368937" y="2057390"/>
            <a:ext cx="3096701" cy="4067959"/>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2C5A5DC8-624D-D3B8-C527-62F887820250}"/>
              </a:ext>
            </a:extLst>
          </p:cNvPr>
          <p:cNvPicPr>
            <a:picLocks noChangeAspect="1"/>
          </p:cNvPicPr>
          <p:nvPr/>
        </p:nvPicPr>
        <p:blipFill>
          <a:blip r:embed="rId6"/>
          <a:stretch>
            <a:fillRect/>
          </a:stretch>
        </p:blipFill>
        <p:spPr>
          <a:xfrm>
            <a:off x="4495800" y="376696"/>
            <a:ext cx="3121772" cy="398044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latin typeface="Calibri" panose="020F0502020204030204" pitchFamily="34" charset="0"/>
                <a:cs typeface="Calibri" panose="020F0502020204030204" pitchFamily="34" charset="0"/>
              </a:rPr>
              <a:t>Resurser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pic>
        <p:nvPicPr>
          <p:cNvPr id="6" name="Picture 5" descr="A group of people in a room&#10;&#10;Description automatically generated">
            <a:extLst>
              <a:ext uri="{FF2B5EF4-FFF2-40B4-BE49-F238E27FC236}">
                <a16:creationId xmlns:a16="http://schemas.microsoft.com/office/drawing/2014/main" id="{BDC2AAF9-AC2A-C7AA-77B1-074EEB548721}"/>
              </a:ext>
            </a:extLst>
          </p:cNvPr>
          <p:cNvPicPr>
            <a:picLocks noChangeAspect="1"/>
          </p:cNvPicPr>
          <p:nvPr/>
        </p:nvPicPr>
        <p:blipFill>
          <a:blip r:embed="rId3"/>
          <a:stretch>
            <a:fillRect/>
          </a:stretch>
        </p:blipFill>
        <p:spPr>
          <a:xfrm>
            <a:off x="4495800" y="619045"/>
            <a:ext cx="4357255" cy="56388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latin typeface="Calibri" panose="020F0502020204030204" pitchFamily="34" charset="0"/>
                <a:cs typeface="Calibri" panose="020F0502020204030204" pitchFamily="34" charset="0"/>
              </a:rPr>
              <a:t>FASTSTÄLL MÅL</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39E98386-CADF-ECDF-A8DB-0CBF88AB4B55}"/>
              </a:ext>
            </a:extLst>
          </p:cNvPr>
          <p:cNvPicPr>
            <a:picLocks noChangeAspect="1"/>
          </p:cNvPicPr>
          <p:nvPr/>
        </p:nvPicPr>
        <p:blipFill>
          <a:blip r:embed="rId4"/>
          <a:stretch>
            <a:fillRect/>
          </a:stretch>
        </p:blipFill>
        <p:spPr>
          <a:xfrm>
            <a:off x="-12701" y="4876800"/>
            <a:ext cx="2562318" cy="2562318"/>
          </a:xfrm>
          <a:prstGeom prst="rect">
            <a:avLst/>
          </a:prstGeom>
        </p:spPr>
      </p:pic>
    </p:spTree>
    <p:extLst>
      <p:ext uri="{BB962C8B-B14F-4D97-AF65-F5344CB8AC3E}">
        <p14:creationId xmlns:p14="http://schemas.microsoft.com/office/powerpoint/2010/main" val="342514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63385" y="1458067"/>
            <a:ext cx="1561339" cy="4068399"/>
            <a:chOff x="563385" y="1458067"/>
            <a:chExt cx="1561339" cy="4068399"/>
          </a:xfrm>
        </p:grpSpPr>
        <p:sp>
          <p:nvSpPr>
            <p:cNvPr id="27" name="Rectangle 14"/>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1" i="0" u="none" strike="noStrike" cap="none" normalizeH="0" baseline="0" noProof="0">
                  <a:ln>
                    <a:noFill/>
                  </a:ln>
                  <a:solidFill>
                    <a:srgbClr val="F0C300"/>
                  </a:solidFill>
                  <a:effectLst/>
                  <a:uLnTx/>
                  <a:uFillTx/>
                  <a:latin typeface="Calibri" panose="020F0502020204030204" pitchFamily="34" charset="0"/>
                  <a:ea typeface="Arial" charset="0"/>
                  <a:cs typeface="Calibri" panose="020F0502020204030204" pitchFamily="34" charset="0"/>
                </a:rPr>
                <a:t>pecifikt</a:t>
              </a: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5400" b="0" i="0" u="none" strike="noStrike" cap="none" normalizeH="0" baseline="0" noProof="0">
                  <a:ln>
                    <a:noFill/>
                  </a:ln>
                  <a:solidFill>
                    <a:srgbClr val="F0C300"/>
                  </a:solidFill>
                  <a:effectLst/>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Säkerställ att målet är tydligt</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89874" y="1479112"/>
            <a:ext cx="1976334" cy="4329315"/>
            <a:chOff x="2589874" y="1479112"/>
            <a:chExt cx="1976334" cy="4329315"/>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1" i="0" u="none" strike="noStrike" cap="none" normalizeH="0" baseline="0" noProof="0">
                  <a:ln>
                    <a:noFill/>
                  </a:ln>
                  <a:solidFill>
                    <a:srgbClr val="F76639"/>
                  </a:solidFill>
                  <a:effectLst/>
                  <a:uLnTx/>
                  <a:uFillTx/>
                  <a:latin typeface="Calibri" panose="020F0502020204030204" pitchFamily="34" charset="0"/>
                  <a:ea typeface="Arial" charset="0"/>
                  <a:cs typeface="Calibri" panose="020F0502020204030204" pitchFamily="34" charset="0"/>
                </a:rPr>
                <a:t>ätbart</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5400" b="0" i="0" u="none" strike="noStrike" cap="none" normalizeH="0" baseline="0" noProof="0">
                  <a:ln>
                    <a:noFill/>
                  </a:ln>
                  <a:solidFill>
                    <a:srgbClr val="F76639"/>
                  </a:solidFill>
                  <a:effectLst/>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Mål och framsteg måste kunna mätas</a:t>
              </a:r>
            </a:p>
          </p:txBody>
        </p:sp>
      </p:grpSp>
      <p:grpSp>
        <p:nvGrpSpPr>
          <p:cNvPr id="17" name="Group 16"/>
          <p:cNvGrpSpPr/>
          <p:nvPr/>
        </p:nvGrpSpPr>
        <p:grpSpPr>
          <a:xfrm>
            <a:off x="5204374" y="1442025"/>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1" i="0" u="none" strike="noStrike" cap="none" normalizeH="0" baseline="0" noProof="0">
                  <a:ln>
                    <a:noFill/>
                  </a:ln>
                  <a:solidFill>
                    <a:srgbClr val="732E81"/>
                  </a:solidFill>
                  <a:effectLst/>
                  <a:uLnTx/>
                  <a:uFillTx/>
                  <a:latin typeface="Calibri" panose="020F0502020204030204" pitchFamily="34" charset="0"/>
                  <a:ea typeface="Arial" charset="0"/>
                  <a:cs typeface="Calibri" panose="020F0502020204030204" pitchFamily="34" charset="0"/>
                </a:rPr>
                <a:t>åbart</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5400" b="1" i="0" u="none" strike="noStrike" cap="none" normalizeH="0" baseline="0" noProof="0">
                  <a:ln>
                    <a:noFill/>
                  </a:ln>
                  <a:solidFill>
                    <a:srgbClr val="732E81"/>
                  </a:solidFill>
                  <a:effectLst/>
                  <a:uLnTx/>
                  <a:uFillTx/>
                  <a:latin typeface="Calibri" panose="020F0502020204030204" pitchFamily="34" charset="0"/>
                  <a:ea typeface="Arial" charset="0"/>
                  <a:cs typeface="Calibri" panose="020F0502020204030204" pitchFamily="34" charset="0"/>
                </a:rPr>
                <a:t>N</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N</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Varje mål måste vara nåbart</a:t>
              </a:r>
            </a:p>
          </p:txBody>
        </p:sp>
      </p:grpSp>
      <p:grpSp>
        <p:nvGrpSpPr>
          <p:cNvPr id="18" name="Group 17"/>
          <p:cNvGrpSpPr/>
          <p:nvPr/>
        </p:nvGrpSpPr>
        <p:grpSpPr>
          <a:xfrm>
            <a:off x="7655714" y="1458067"/>
            <a:ext cx="1895637" cy="4209446"/>
            <a:chOff x="7655714" y="1458067"/>
            <a:chExt cx="1895637"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1" i="0" u="none" strike="noStrike" cap="none" normalizeH="0" baseline="0" noProof="0">
                  <a:ln>
                    <a:noFill/>
                  </a:ln>
                  <a:solidFill>
                    <a:srgbClr val="407CCA"/>
                  </a:solidFill>
                  <a:effectLst/>
                  <a:uLnTx/>
                  <a:uFillTx/>
                  <a:latin typeface="Calibri" panose="020F0502020204030204" pitchFamily="34" charset="0"/>
                  <a:ea typeface="Arial" charset="0"/>
                  <a:cs typeface="Calibri" panose="020F0502020204030204" pitchFamily="34" charset="0"/>
                </a:rPr>
                <a:t>ealistiskt</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5400" b="1" i="0" u="none" strike="noStrike" cap="none" normalizeH="0" baseline="0" noProof="0">
                  <a:ln>
                    <a:noFill/>
                  </a:ln>
                  <a:solidFill>
                    <a:srgbClr val="407CCA"/>
                  </a:solidFill>
                  <a:effectLst/>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Utmanande, men inte orealistiskt</a:t>
              </a:r>
            </a:p>
          </p:txBody>
        </p:sp>
      </p:grpSp>
      <p:grpSp>
        <p:nvGrpSpPr>
          <p:cNvPr id="19" name="Group 18"/>
          <p:cNvGrpSpPr/>
          <p:nvPr/>
        </p:nvGrpSpPr>
        <p:grpSpPr>
          <a:xfrm>
            <a:off x="9928192" y="1479112"/>
            <a:ext cx="1982764" cy="4416685"/>
            <a:chOff x="9928192" y="1479112"/>
            <a:chExt cx="1982764" cy="4416685"/>
          </a:xfrm>
        </p:grpSpPr>
        <p:sp>
          <p:nvSpPr>
            <p:cNvPr id="37" name="Rectangle 18"/>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300" b="1" i="0" u="none" strike="noStrike" cap="none" normalizeH="0" baseline="0" noProof="0">
                  <a:ln>
                    <a:noFill/>
                  </a:ln>
                  <a:solidFill>
                    <a:srgbClr val="00A869"/>
                  </a:solidFill>
                  <a:effectLst/>
                  <a:uLnTx/>
                  <a:uFillTx/>
                  <a:latin typeface="Calibri" panose="020F0502020204030204" pitchFamily="34" charset="0"/>
                  <a:ea typeface="Arial" charset="0"/>
                  <a:cs typeface="Calibri" panose="020F0502020204030204" pitchFamily="34" charset="0"/>
                </a:rPr>
                <a:t>idsbundet</a:t>
              </a:r>
            </a:p>
          </p:txBody>
        </p:sp>
        <p:sp>
          <p:nvSpPr>
            <p:cNvPr id="40" name="Rectangle 24"/>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5400" b="0" i="0" u="none" strike="noStrike" cap="none" normalizeH="0" baseline="0" noProof="0">
                  <a:ln>
                    <a:noFill/>
                  </a:ln>
                  <a:solidFill>
                    <a:srgbClr val="00A869"/>
                  </a:solidFill>
                  <a:effectLst/>
                  <a:uLnTx/>
                  <a:uFillTx/>
                  <a:latin typeface="Calibri" panose="020F0502020204030204" pitchFamily="34" charset="0"/>
                  <a:ea typeface="Arial" charset="0"/>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Tidsbundet så att fram-steg kan följas upp</a:t>
              </a:r>
            </a:p>
          </p:txBody>
        </p:sp>
      </p:grpSp>
    </p:spTree>
    <p:extLst>
      <p:ext uri="{BB962C8B-B14F-4D97-AF65-F5344CB8AC3E}">
        <p14:creationId xmlns:p14="http://schemas.microsoft.com/office/powerpoint/2010/main" val="398678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400" dirty="0">
                <a:solidFill>
                  <a:srgbClr val="EBB700"/>
                </a:solidFill>
                <a:latin typeface="Calibri" panose="020F0502020204030204" pitchFamily="34" charset="0"/>
                <a:cs typeface="Calibri" panose="020F0502020204030204" pitchFamily="34" charset="0"/>
              </a:rPr>
              <a:t>Formulär för målbeskrivning</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2" name="Picture 1">
            <a:extLst>
              <a:ext uri="{FF2B5EF4-FFF2-40B4-BE49-F238E27FC236}">
                <a16:creationId xmlns:a16="http://schemas.microsoft.com/office/drawing/2014/main" id="{5A649AC7-C941-5EE2-630E-641DCB9544BC}"/>
              </a:ext>
            </a:extLst>
          </p:cNvPr>
          <p:cNvPicPr>
            <a:picLocks noChangeAspect="1"/>
          </p:cNvPicPr>
          <p:nvPr/>
        </p:nvPicPr>
        <p:blipFill>
          <a:blip r:embed="rId4"/>
          <a:stretch>
            <a:fillRect/>
          </a:stretch>
        </p:blipFill>
        <p:spPr>
          <a:xfrm>
            <a:off x="5066794" y="369899"/>
            <a:ext cx="4768863" cy="62484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518504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latin typeface="Calibri" panose="020F0502020204030204" pitchFamily="34" charset="0"/>
                <a:cs typeface="Calibri" panose="020F0502020204030204" pitchFamily="34" charset="0"/>
              </a:rPr>
              <a:t>SKAPA EN PLAN </a:t>
            </a:r>
          </a:p>
          <a:p>
            <a:r>
              <a:rPr lang="sv-SE" dirty="0">
                <a:latin typeface="Calibri" panose="020F0502020204030204" pitchFamily="34" charset="0"/>
                <a:cs typeface="Calibri" panose="020F0502020204030204" pitchFamily="34" charset="0"/>
              </a:rPr>
              <a:t>FÖR ATT NÅ VÅRA MÅL</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8534400" cy="1197379"/>
          </a:xfrm>
          <a:prstGeom prst="rect">
            <a:avLst/>
          </a:prstGeom>
          <a:noFill/>
        </p:spPr>
        <p:txBody>
          <a:bodyPr wrap="square">
            <a:spAutoFit/>
          </a:bodyPr>
          <a:lstStyle/>
          <a:p>
            <a:pPr marL="0" marR="0">
              <a:lnSpc>
                <a:spcPct val="107000"/>
              </a:lnSpc>
              <a:spcBef>
                <a:spcPts val="0"/>
              </a:spcBef>
              <a:spcAft>
                <a:spcPts val="0"/>
              </a:spcAft>
            </a:pPr>
            <a:r>
              <a:rPr lang="sv-SE" sz="4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Planera för klubbens framgångar</a:t>
            </a:r>
          </a:p>
          <a:p>
            <a:pPr marL="0" marR="0">
              <a:lnSpc>
                <a:spcPct val="107000"/>
              </a:lnSpc>
              <a:spcBef>
                <a:spcPts val="0"/>
              </a:spcBef>
              <a:spcAft>
                <a:spcPts val="0"/>
              </a:spcAft>
            </a:pPr>
            <a:r>
              <a:rPr lang="sv-SE" sz="2000" b="1" dirty="0">
                <a:solidFill>
                  <a:schemeClr val="bg1"/>
                </a:solidFill>
                <a:latin typeface="Calibri" panose="020F0502020204030204" pitchFamily="34" charset="0"/>
                <a:ea typeface="Calibri" panose="020F0502020204030204" pitchFamily="34" charset="0"/>
                <a:cs typeface="Calibri" panose="020F0502020204030204" pitchFamily="34" charset="0"/>
              </a:rPr>
              <a:t>(Global medlemsfokusering)</a:t>
            </a:r>
          </a:p>
        </p:txBody>
      </p:sp>
      <p:pic>
        <p:nvPicPr>
          <p:cNvPr id="14" name="Picture 13">
            <a:extLst>
              <a:ext uri="{FF2B5EF4-FFF2-40B4-BE49-F238E27FC236}">
                <a16:creationId xmlns:a16="http://schemas.microsoft.com/office/drawing/2014/main" id="{EDECCFEF-6816-410E-A2AF-F40D70A892A0}"/>
              </a:ext>
            </a:extLst>
          </p:cNvPr>
          <p:cNvPicPr>
            <a:picLocks noChangeAspect="1"/>
          </p:cNvPicPr>
          <p:nvPr/>
        </p:nvPicPr>
        <p:blipFill>
          <a:blip r:embed="rId4"/>
          <a:srcRect/>
          <a:stretch/>
        </p:blipFill>
        <p:spPr>
          <a:xfrm>
            <a:off x="9220200" y="6314267"/>
            <a:ext cx="2755897" cy="463609"/>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19204"/>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sv-SE" sz="2400">
                <a:solidFill>
                  <a:schemeClr val="bg1"/>
                </a:solidFill>
                <a:latin typeface="Calibri" panose="020F0502020204030204" pitchFamily="34" charset="0"/>
                <a:cs typeface="Calibri" panose="020F0502020204030204" pitchFamily="34" charset="0"/>
              </a:rPr>
              <a:t>För varje område</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sv-SE" sz="2400">
                <a:solidFill>
                  <a:schemeClr val="bg1"/>
                </a:solidFill>
                <a:latin typeface="Calibri" panose="020F0502020204030204" pitchFamily="34" charset="0"/>
                <a:cs typeface="Calibri" panose="020F0502020204030204" pitchFamily="34" charset="0"/>
              </a:rPr>
              <a:t>Vad? (Målbeskrivning)</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sv-SE" sz="2400">
                <a:solidFill>
                  <a:schemeClr val="bg1"/>
                </a:solidFill>
                <a:latin typeface="Calibri" panose="020F0502020204030204" pitchFamily="34" charset="0"/>
                <a:cs typeface="Calibri" panose="020F0502020204030204" pitchFamily="34" charset="0"/>
              </a:rPr>
              <a:t>Hur? (Handlingssteg)</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sv-SE" sz="2400">
                <a:solidFill>
                  <a:schemeClr val="bg1"/>
                </a:solidFill>
                <a:latin typeface="Calibri" panose="020F0502020204030204" pitchFamily="34" charset="0"/>
                <a:cs typeface="Calibri" panose="020F0502020204030204" pitchFamily="34" charset="0"/>
              </a:rPr>
              <a:t>När? (Slutfört datum)</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sv-SE" sz="2400">
                <a:solidFill>
                  <a:schemeClr val="bg1"/>
                </a:solidFill>
                <a:latin typeface="Calibri" panose="020F0502020204030204" pitchFamily="34" charset="0"/>
                <a:cs typeface="Calibri" panose="020F0502020204030204" pitchFamily="34" charset="0"/>
              </a:rPr>
              <a:t>Vem? (Person(er) ansvarig för handlingen)</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sv-SE" sz="2400">
                <a:solidFill>
                  <a:schemeClr val="bg1"/>
                </a:solidFill>
                <a:latin typeface="Calibri" panose="020F0502020204030204" pitchFamily="34" charset="0"/>
                <a:cs typeface="Calibri" panose="020F0502020204030204" pitchFamily="34" charset="0"/>
              </a:rPr>
              <a:t>Hur kommer vi veta? (Hur kommer vi veta att det har uppnåtts)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420149"/>
            <a:ext cx="5609842" cy="4893647"/>
          </a:xfrm>
          <a:prstGeom prst="rect">
            <a:avLst/>
          </a:prstGeom>
        </p:spPr>
        <p:txBody>
          <a:bodyPr wrap="square">
            <a:spAutoFit/>
          </a:bodyPr>
          <a:lstStyle/>
          <a:p>
            <a:r>
              <a:rPr lang="sv-SE" sz="2400" b="1" i="1" dirty="0">
                <a:solidFill>
                  <a:schemeClr val="bg1"/>
                </a:solidFill>
                <a:latin typeface="Calibri" panose="020F0502020204030204" pitchFamily="34" charset="0"/>
                <a:cs typeface="Calibri" panose="020F0502020204030204" pitchFamily="34" charset="0"/>
              </a:rPr>
              <a:t>SKAPA ER HANDLINGSPLAN, </a:t>
            </a:r>
            <a:r>
              <a:rPr lang="sv-SE" sz="2400" i="1" dirty="0">
                <a:solidFill>
                  <a:schemeClr val="bg1"/>
                </a:solidFill>
                <a:latin typeface="Calibri" panose="020F0502020204030204" pitchFamily="34" charset="0"/>
                <a:cs typeface="Calibri" panose="020F0502020204030204" pitchFamily="34" charset="0"/>
              </a:rPr>
              <a:t>genom att ange de steg ni ska vidta för att uppnå era mål.</a:t>
            </a:r>
            <a:r>
              <a:rPr lang="sv-SE" sz="2400" strike="sngStrike" dirty="0">
                <a:solidFill>
                  <a:schemeClr val="bg1"/>
                </a:solidFill>
                <a:latin typeface="Calibri" panose="020F0502020204030204" pitchFamily="34" charset="0"/>
                <a:cs typeface="Calibri" panose="020F0502020204030204" pitchFamily="34" charset="0"/>
              </a:rPr>
              <a:t> </a:t>
            </a:r>
          </a:p>
          <a:p>
            <a:endParaRPr lang="en-US" sz="2400" dirty="0">
              <a:solidFill>
                <a:schemeClr val="bg1"/>
              </a:solidFill>
              <a:latin typeface="Calibri" panose="020F0502020204030204" pitchFamily="34" charset="0"/>
              <a:cs typeface="Calibri" panose="020F0502020204030204" pitchFamily="34" charset="0"/>
            </a:endParaRPr>
          </a:p>
          <a:p>
            <a:r>
              <a:rPr lang="sv-SE" sz="2400" dirty="0">
                <a:solidFill>
                  <a:schemeClr val="bg1"/>
                </a:solidFill>
                <a:latin typeface="Calibri" panose="020F0502020204030204" pitchFamily="34" charset="0"/>
                <a:cs typeface="Calibri" panose="020F0502020204030204" pitchFamily="34" charset="0"/>
              </a:rPr>
              <a:t>Detta steg beskriver hur målet kommer uppnås (handlingssteg), när varje steg ska ha genomförts, vem som är ansvarig för steget och hur ni kan avgöra att varje steg har genomförts. Arbetsbladet vid namn </a:t>
            </a:r>
            <a:r>
              <a:rPr lang="sv-SE" sz="2400" i="1" dirty="0">
                <a:solidFill>
                  <a:schemeClr val="bg1"/>
                </a:solidFill>
                <a:latin typeface="Calibri" panose="020F0502020204030204" pitchFamily="34" charset="0"/>
                <a:cs typeface="Calibri" panose="020F0502020204030204" pitchFamily="34" charset="0"/>
              </a:rPr>
              <a:t>Handlingsplan</a:t>
            </a:r>
            <a:r>
              <a:rPr lang="sv-SE" sz="2400" dirty="0">
                <a:solidFill>
                  <a:schemeClr val="bg1"/>
                </a:solidFill>
                <a:latin typeface="Calibri" panose="020F0502020204030204" pitchFamily="34" charset="0"/>
                <a:cs typeface="Calibri" panose="020F0502020204030204" pitchFamily="34" charset="0"/>
              </a:rPr>
              <a:t> är ett verktyg ni kan använda när ni sammanställer en plan om att uppnå varje mål. Tillsammans är planerna för varje mål er </a:t>
            </a:r>
            <a:r>
              <a:rPr lang="sv-SE" sz="2400" i="1" dirty="0">
                <a:solidFill>
                  <a:schemeClr val="bg1"/>
                </a:solidFill>
                <a:latin typeface="Calibri" panose="020F0502020204030204" pitchFamily="34" charset="0"/>
                <a:cs typeface="Calibri" panose="020F0502020204030204" pitchFamily="34" charset="0"/>
              </a:rPr>
              <a:t>vision.</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rPr>
              <a:t>Skapa en plan för att nå våra mål</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455387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400">
                <a:solidFill>
                  <a:srgbClr val="EBB700"/>
                </a:solidFill>
                <a:latin typeface="Calibri" panose="020F0502020204030204" pitchFamily="34" charset="0"/>
                <a:cs typeface="Calibri" panose="020F0502020204030204" pitchFamily="34" charset="0"/>
              </a:rPr>
              <a:t>Handlingsplan - Arbetsblad</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09800" y="6376587"/>
            <a:ext cx="62943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000" b="0" i="1"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Gör kopior av detta formulär och använd ett för varje mål</a:t>
            </a:r>
          </a:p>
        </p:txBody>
      </p:sp>
      <p:pic>
        <p:nvPicPr>
          <p:cNvPr id="3" name="Picture 2">
            <a:extLst>
              <a:ext uri="{FF2B5EF4-FFF2-40B4-BE49-F238E27FC236}">
                <a16:creationId xmlns:a16="http://schemas.microsoft.com/office/drawing/2014/main" id="{5E7E8F2B-C6BD-4EC3-4E56-6BC246D69A97}"/>
              </a:ext>
            </a:extLst>
          </p:cNvPr>
          <p:cNvPicPr>
            <a:picLocks noChangeAspect="1"/>
          </p:cNvPicPr>
          <p:nvPr/>
        </p:nvPicPr>
        <p:blipFill>
          <a:blip r:embed="rId4"/>
          <a:stretch>
            <a:fillRect/>
          </a:stretch>
        </p:blipFill>
        <p:spPr>
          <a:xfrm>
            <a:off x="5334000" y="454326"/>
            <a:ext cx="4416122" cy="5800392"/>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latin typeface="Calibri" panose="020F0502020204030204" pitchFamily="34" charset="0"/>
                <a:cs typeface="Calibri" panose="020F0502020204030204" pitchFamily="34" charset="0"/>
              </a:rPr>
              <a:t>SKAPA FRAMGÅNG</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F6D543C5-303D-21D2-24C6-EAB53CFF6058}"/>
              </a:ext>
            </a:extLst>
          </p:cNvPr>
          <p:cNvPicPr>
            <a:picLocks noChangeAspect="1"/>
          </p:cNvPicPr>
          <p:nvPr/>
        </p:nvPicPr>
        <p:blipFill>
          <a:blip r:embed="rId4"/>
          <a:stretch>
            <a:fillRect/>
          </a:stretch>
        </p:blipFill>
        <p:spPr>
          <a:xfrm>
            <a:off x="0" y="5264738"/>
            <a:ext cx="2033404" cy="2033404"/>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7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228600" y="584064"/>
            <a:ext cx="2514600" cy="7766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9220200" y="1540054"/>
            <a:ext cx="2895600" cy="4524315"/>
          </a:xfrm>
          <a:prstGeom prst="rect">
            <a:avLst/>
          </a:prstGeom>
        </p:spPr>
        <p:txBody>
          <a:bodyPr wrap="square">
            <a:spAutoFit/>
          </a:bodyPr>
          <a:lstStyle/>
          <a:p>
            <a:r>
              <a:rPr lang="sv-SE" sz="2400" b="1" dirty="0">
                <a:solidFill>
                  <a:schemeClr val="bg1"/>
                </a:solidFill>
                <a:latin typeface="Calibri" panose="020F0502020204030204" pitchFamily="34" charset="0"/>
                <a:cs typeface="Calibri" panose="020F0502020204030204" pitchFamily="34" charset="0"/>
              </a:rPr>
              <a:t>För att bli framgångsrik: </a:t>
            </a:r>
          </a:p>
          <a:p>
            <a:endParaRPr lang="en-US" sz="24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400" b="1" dirty="0">
                <a:solidFill>
                  <a:schemeClr val="bg1"/>
                </a:solidFill>
                <a:latin typeface="Calibri" panose="020F0502020204030204" pitchFamily="34" charset="0"/>
                <a:cs typeface="Calibri" panose="020F0502020204030204" pitchFamily="34" charset="0"/>
              </a:rPr>
              <a:t>DELA</a:t>
            </a:r>
          </a:p>
          <a:p>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400" b="1" dirty="0">
                <a:solidFill>
                  <a:schemeClr val="bg1"/>
                </a:solidFill>
                <a:latin typeface="Calibri" panose="020F0502020204030204" pitchFamily="34" charset="0"/>
                <a:cs typeface="Calibri" panose="020F0502020204030204" pitchFamily="34" charset="0"/>
              </a:rPr>
              <a:t>STÖDJA</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400" b="1" dirty="0">
                <a:solidFill>
                  <a:schemeClr val="bg1"/>
                </a:solidFill>
                <a:latin typeface="Calibri" panose="020F0502020204030204" pitchFamily="34" charset="0"/>
                <a:cs typeface="Calibri" panose="020F0502020204030204" pitchFamily="34" charset="0"/>
              </a:rPr>
              <a:t>UPPMÄRKSAMMA</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400" b="1" dirty="0">
                <a:solidFill>
                  <a:schemeClr val="bg1"/>
                </a:solidFill>
                <a:latin typeface="Calibri" panose="020F0502020204030204" pitchFamily="34" charset="0"/>
                <a:cs typeface="Calibri" panose="020F0502020204030204" pitchFamily="34" charset="0"/>
              </a:rPr>
              <a:t>UTVÄRDERA</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400" b="1" dirty="0">
                <a:solidFill>
                  <a:schemeClr val="bg1"/>
                </a:solidFill>
                <a:latin typeface="Calibri" panose="020F0502020204030204" pitchFamily="34" charset="0"/>
                <a:cs typeface="Calibri" panose="020F0502020204030204" pitchFamily="34" charset="0"/>
              </a:rPr>
              <a:t>FÖRÄNDRA</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7"/>
            <a:ext cx="3868595" cy="59477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accent1"/>
                </a:solidFill>
              </a:rPr>
              <a:t>Skapa framgång</a:t>
            </a:r>
          </a:p>
        </p:txBody>
      </p:sp>
      <p:graphicFrame>
        <p:nvGraphicFramePr>
          <p:cNvPr id="10" name="Diagram 9">
            <a:extLst>
              <a:ext uri="{FF2B5EF4-FFF2-40B4-BE49-F238E27FC236}">
                <a16:creationId xmlns:a16="http://schemas.microsoft.com/office/drawing/2014/main" id="{EDE87DB6-64B1-4B07-B2BD-ECE0543779AA}"/>
              </a:ext>
            </a:extLst>
          </p:cNvPr>
          <p:cNvGraphicFramePr/>
          <p:nvPr>
            <p:extLst>
              <p:ext uri="{D42A27DB-BD31-4B8C-83A1-F6EECF244321}">
                <p14:modId xmlns:p14="http://schemas.microsoft.com/office/powerpoint/2010/main" val="1087786437"/>
              </p:ext>
            </p:extLst>
          </p:nvPr>
        </p:nvGraphicFramePr>
        <p:xfrm>
          <a:off x="-15537" y="1144467"/>
          <a:ext cx="9677400" cy="556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4324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762000" y="1902888"/>
            <a:ext cx="4683182" cy="22860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latin typeface="Calibri" panose="020F0502020204030204" pitchFamily="34" charset="0"/>
                <a:cs typeface="Calibri" panose="020F0502020204030204" pitchFamily="34" charset="0"/>
              </a:rPr>
              <a:t>KOM IHÅG ATT FIRA</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24</a:t>
            </a:fld>
            <a:endParaRPr lang="en-US" sz="1000">
              <a:solidFill>
                <a:schemeClr val="bg1"/>
              </a:solidFill>
            </a:endParaRPr>
          </a:p>
        </p:txBody>
      </p:sp>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5" name="Picture 4">
            <a:extLst>
              <a:ext uri="{FF2B5EF4-FFF2-40B4-BE49-F238E27FC236}">
                <a16:creationId xmlns:a16="http://schemas.microsoft.com/office/drawing/2014/main" id="{557BB581-730E-81E3-9C0F-08EB13373CA9}"/>
              </a:ext>
            </a:extLst>
          </p:cNvPr>
          <p:cNvPicPr>
            <a:picLocks noChangeAspect="1"/>
          </p:cNvPicPr>
          <p:nvPr/>
        </p:nvPicPr>
        <p:blipFill>
          <a:blip r:embed="rId4"/>
          <a:stretch>
            <a:fillRect/>
          </a:stretch>
        </p:blipFill>
        <p:spPr>
          <a:xfrm>
            <a:off x="6476999" y="990600"/>
            <a:ext cx="4746143" cy="5519771"/>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E0285D88-4750-E2B1-357D-5A63B674DF3C}"/>
              </a:ext>
            </a:extLst>
          </p:cNvPr>
          <p:cNvPicPr>
            <a:picLocks noChangeAspect="1"/>
          </p:cNvPicPr>
          <p:nvPr/>
        </p:nvPicPr>
        <p:blipFill>
          <a:blip r:embed="rId5"/>
          <a:stretch>
            <a:fillRect/>
          </a:stretch>
        </p:blipFill>
        <p:spPr>
          <a:xfrm>
            <a:off x="0" y="5264738"/>
            <a:ext cx="2033404" cy="2033404"/>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04800" y="37656"/>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accent1"/>
                </a:solidFill>
              </a:rPr>
              <a:t>Kom ihåg att fira</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143000"/>
            <a:ext cx="9845279"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400" dirty="0">
                <a:solidFill>
                  <a:schemeClr val="bg1"/>
                </a:solidFill>
                <a:latin typeface="Calibri" panose="020F0502020204030204" pitchFamily="34" charset="0"/>
                <a:cs typeface="Calibri" panose="020F0502020204030204" pitchFamily="34" charset="0"/>
              </a:rPr>
              <a:t>I </a:t>
            </a:r>
            <a:r>
              <a:rPr lang="sv-SE" sz="2400" u="sng" dirty="0">
                <a:solidFill>
                  <a:schemeClr val="bg1"/>
                </a:solidFill>
                <a:latin typeface="Calibri" panose="020F0502020204030204" pitchFamily="34" charset="0"/>
                <a:cs typeface="Calibri" panose="020F0502020204030204" pitchFamily="34" charset="0"/>
                <a:hlinkClick r:id="rId3"/>
              </a:rPr>
              <a:t>Lions Shop</a:t>
            </a:r>
            <a:r>
              <a:rPr lang="sv-SE" sz="2400" dirty="0">
                <a:solidFill>
                  <a:schemeClr val="bg1"/>
                </a:solidFill>
                <a:latin typeface="Calibri" panose="020F0502020204030204" pitchFamily="34" charset="0"/>
                <a:cs typeface="Calibri" panose="020F0502020204030204" pitchFamily="34" charset="0"/>
              </a:rPr>
              <a:t> kan du enkelt beställa diplom, plaketter och andra utmärkelser för att fira. Om du har frågor gällande klubbrekvisita skickar du e-post till </a:t>
            </a:r>
            <a:r>
              <a:rPr lang="sv-SE" sz="2400"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sv-SE" sz="2400" dirty="0">
                <a:solidFill>
                  <a:schemeClr val="bg1"/>
                </a:solidFill>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59AE62A0-567C-638A-F3B0-1BBCE972F60A}"/>
              </a:ext>
            </a:extLst>
          </p:cNvPr>
          <p:cNvPicPr>
            <a:picLocks noChangeAspect="1"/>
          </p:cNvPicPr>
          <p:nvPr/>
        </p:nvPicPr>
        <p:blipFill>
          <a:blip r:embed="rId5"/>
          <a:stretch>
            <a:fillRect/>
          </a:stretch>
        </p:blipFill>
        <p:spPr>
          <a:xfrm>
            <a:off x="6934200" y="3220681"/>
            <a:ext cx="4097393" cy="3408682"/>
          </a:xfrm>
          <a:prstGeom prst="rect">
            <a:avLst/>
          </a:prstGeom>
        </p:spPr>
      </p:pic>
      <p:pic>
        <p:nvPicPr>
          <p:cNvPr id="8" name="Picture 7">
            <a:extLst>
              <a:ext uri="{FF2B5EF4-FFF2-40B4-BE49-F238E27FC236}">
                <a16:creationId xmlns:a16="http://schemas.microsoft.com/office/drawing/2014/main" id="{07FADE1F-CFAB-7EB6-A69C-C689EBF0AD30}"/>
              </a:ext>
            </a:extLst>
          </p:cNvPr>
          <p:cNvPicPr>
            <a:picLocks noChangeAspect="1"/>
          </p:cNvPicPr>
          <p:nvPr/>
        </p:nvPicPr>
        <p:blipFill>
          <a:blip r:embed="rId6"/>
          <a:stretch>
            <a:fillRect/>
          </a:stretch>
        </p:blipFill>
        <p:spPr>
          <a:xfrm>
            <a:off x="1268248" y="3139007"/>
            <a:ext cx="2990850" cy="3297230"/>
          </a:xfrm>
          <a:prstGeom prst="rect">
            <a:avLst/>
          </a:prstGeom>
        </p:spPr>
      </p:pic>
    </p:spTree>
    <p:extLst>
      <p:ext uri="{BB962C8B-B14F-4D97-AF65-F5344CB8AC3E}">
        <p14:creationId xmlns:p14="http://schemas.microsoft.com/office/powerpoint/2010/main" val="581885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725"/>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rPr>
              <a:t>Klubbens excellensutmärkelse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a:solidFill>
                <a:schemeClr val="bg1"/>
              </a:solidFill>
            </a:endParaRPr>
          </a:p>
        </p:txBody>
      </p:sp>
      <p:pic>
        <p:nvPicPr>
          <p:cNvPr id="4" name="Picture 3">
            <a:extLst>
              <a:ext uri="{FF2B5EF4-FFF2-40B4-BE49-F238E27FC236}">
                <a16:creationId xmlns:a16="http://schemas.microsoft.com/office/drawing/2014/main" id="{6BB00B1C-815D-8BCC-3AEE-1228AACEC4B8}"/>
              </a:ext>
            </a:extLst>
          </p:cNvPr>
          <p:cNvPicPr>
            <a:picLocks noChangeAspect="1"/>
          </p:cNvPicPr>
          <p:nvPr/>
        </p:nvPicPr>
        <p:blipFill>
          <a:blip r:embed="rId3"/>
          <a:stretch>
            <a:fillRect/>
          </a:stretch>
        </p:blipFill>
        <p:spPr>
          <a:xfrm>
            <a:off x="914400" y="4712928"/>
            <a:ext cx="1666875" cy="1687798"/>
          </a:xfrm>
          <a:prstGeom prst="rect">
            <a:avLst/>
          </a:prstGeom>
        </p:spPr>
      </p:pic>
      <p:pic>
        <p:nvPicPr>
          <p:cNvPr id="11" name="Picture 10">
            <a:extLst>
              <a:ext uri="{FF2B5EF4-FFF2-40B4-BE49-F238E27FC236}">
                <a16:creationId xmlns:a16="http://schemas.microsoft.com/office/drawing/2014/main" id="{4EBBE019-ED9A-FEA0-0820-239B0E56A475}"/>
              </a:ext>
            </a:extLst>
          </p:cNvPr>
          <p:cNvPicPr>
            <a:picLocks noChangeAspect="1"/>
          </p:cNvPicPr>
          <p:nvPr/>
        </p:nvPicPr>
        <p:blipFill>
          <a:blip r:embed="rId4"/>
          <a:stretch>
            <a:fillRect/>
          </a:stretch>
        </p:blipFill>
        <p:spPr>
          <a:xfrm>
            <a:off x="3962400" y="1168119"/>
            <a:ext cx="5943600" cy="5159375"/>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150077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725"/>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rPr>
              <a:t>Klubbens excellensutmärkelse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pic>
        <p:nvPicPr>
          <p:cNvPr id="10" name="Picture 9">
            <a:extLst>
              <a:ext uri="{FF2B5EF4-FFF2-40B4-BE49-F238E27FC236}">
                <a16:creationId xmlns:a16="http://schemas.microsoft.com/office/drawing/2014/main" id="{AEF07AE3-257C-A0E8-CBB1-F375DB0FDB8C}"/>
              </a:ext>
            </a:extLst>
          </p:cNvPr>
          <p:cNvPicPr>
            <a:picLocks noChangeAspect="1"/>
          </p:cNvPicPr>
          <p:nvPr/>
        </p:nvPicPr>
        <p:blipFill>
          <a:blip r:embed="rId3"/>
          <a:stretch>
            <a:fillRect/>
          </a:stretch>
        </p:blipFill>
        <p:spPr>
          <a:xfrm>
            <a:off x="375878" y="1066800"/>
            <a:ext cx="1357461" cy="1637476"/>
          </a:xfrm>
          <a:prstGeom prst="rect">
            <a:avLst/>
          </a:prstGeom>
        </p:spPr>
      </p:pic>
      <p:pic>
        <p:nvPicPr>
          <p:cNvPr id="4" name="Picture 3">
            <a:extLst>
              <a:ext uri="{FF2B5EF4-FFF2-40B4-BE49-F238E27FC236}">
                <a16:creationId xmlns:a16="http://schemas.microsoft.com/office/drawing/2014/main" id="{5924F391-6B14-7903-2D6F-E67D261E9AE8}"/>
              </a:ext>
            </a:extLst>
          </p:cNvPr>
          <p:cNvPicPr>
            <a:picLocks noChangeAspect="1"/>
          </p:cNvPicPr>
          <p:nvPr/>
        </p:nvPicPr>
        <p:blipFill>
          <a:blip r:embed="rId4"/>
          <a:stretch>
            <a:fillRect/>
          </a:stretch>
        </p:blipFill>
        <p:spPr>
          <a:xfrm>
            <a:off x="2374148" y="833832"/>
            <a:ext cx="4420863" cy="5764958"/>
          </a:xfrm>
          <a:prstGeom prst="rect">
            <a:avLst/>
          </a:prstGeom>
          <a:ln w="34925">
            <a:solidFill>
              <a:schemeClr val="accent1"/>
            </a:solidFill>
          </a:ln>
        </p:spPr>
      </p:pic>
      <p:pic>
        <p:nvPicPr>
          <p:cNvPr id="8" name="Picture 7">
            <a:extLst>
              <a:ext uri="{FF2B5EF4-FFF2-40B4-BE49-F238E27FC236}">
                <a16:creationId xmlns:a16="http://schemas.microsoft.com/office/drawing/2014/main" id="{89A423E4-0BEA-6A91-FF3D-4A9FA79C75FE}"/>
              </a:ext>
            </a:extLst>
          </p:cNvPr>
          <p:cNvPicPr>
            <a:picLocks noChangeAspect="1"/>
          </p:cNvPicPr>
          <p:nvPr/>
        </p:nvPicPr>
        <p:blipFill>
          <a:blip r:embed="rId5"/>
          <a:stretch>
            <a:fillRect/>
          </a:stretch>
        </p:blipFill>
        <p:spPr>
          <a:xfrm>
            <a:off x="7346326" y="833832"/>
            <a:ext cx="4518253" cy="5785174"/>
          </a:xfrm>
          <a:prstGeom prst="rect">
            <a:avLst/>
          </a:prstGeom>
          <a:ln w="34925">
            <a:solidFill>
              <a:schemeClr val="accent1"/>
            </a:solidFill>
          </a:ln>
        </p:spPr>
      </p:pic>
      <p:pic>
        <p:nvPicPr>
          <p:cNvPr id="3" name="Picture 2">
            <a:extLst>
              <a:ext uri="{FF2B5EF4-FFF2-40B4-BE49-F238E27FC236}">
                <a16:creationId xmlns:a16="http://schemas.microsoft.com/office/drawing/2014/main" id="{783DA70C-7969-6D1E-5505-0BC7C815B071}"/>
              </a:ext>
            </a:extLst>
          </p:cNvPr>
          <p:cNvPicPr>
            <a:picLocks noChangeAspect="1"/>
          </p:cNvPicPr>
          <p:nvPr/>
        </p:nvPicPr>
        <p:blipFill>
          <a:blip r:embed="rId6"/>
          <a:stretch>
            <a:fillRect/>
          </a:stretch>
        </p:blipFill>
        <p:spPr>
          <a:xfrm>
            <a:off x="327421" y="3726419"/>
            <a:ext cx="1454376" cy="1743031"/>
          </a:xfrm>
          <a:prstGeom prst="rect">
            <a:avLst/>
          </a:prstGeom>
        </p:spPr>
      </p:pic>
      <p:sp>
        <p:nvSpPr>
          <p:cNvPr id="6" name="Headline">
            <a:extLst>
              <a:ext uri="{FF2B5EF4-FFF2-40B4-BE49-F238E27FC236}">
                <a16:creationId xmlns:a16="http://schemas.microsoft.com/office/drawing/2014/main" id="{EB4B5EED-C656-78E9-E3E7-98DC3DA184F2}"/>
              </a:ext>
            </a:extLst>
          </p:cNvPr>
          <p:cNvSpPr txBox="1">
            <a:spLocks/>
          </p:cNvSpPr>
          <p:nvPr/>
        </p:nvSpPr>
        <p:spPr>
          <a:xfrm>
            <a:off x="814582" y="2704276"/>
            <a:ext cx="685800" cy="56623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000">
                <a:solidFill>
                  <a:schemeClr val="accent1"/>
                </a:solidFill>
              </a:rPr>
              <a:t>Nål</a:t>
            </a:r>
          </a:p>
        </p:txBody>
      </p:sp>
      <p:sp>
        <p:nvSpPr>
          <p:cNvPr id="9" name="Headline">
            <a:extLst>
              <a:ext uri="{FF2B5EF4-FFF2-40B4-BE49-F238E27FC236}">
                <a16:creationId xmlns:a16="http://schemas.microsoft.com/office/drawing/2014/main" id="{2861FA3F-FB30-4DFE-F193-943DBBAA13EC}"/>
              </a:ext>
            </a:extLst>
          </p:cNvPr>
          <p:cNvSpPr txBox="1">
            <a:spLocks/>
          </p:cNvSpPr>
          <p:nvPr/>
        </p:nvSpPr>
        <p:spPr>
          <a:xfrm>
            <a:off x="304800" y="5562246"/>
            <a:ext cx="1428539" cy="88713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000" dirty="0">
                <a:solidFill>
                  <a:schemeClr val="accent1"/>
                </a:solidFill>
              </a:rPr>
              <a:t>Tygmärke</a:t>
            </a:r>
          </a:p>
        </p:txBody>
      </p:sp>
    </p:spTree>
    <p:extLst>
      <p:ext uri="{BB962C8B-B14F-4D97-AF65-F5344CB8AC3E}">
        <p14:creationId xmlns:p14="http://schemas.microsoft.com/office/powerpoint/2010/main" val="2552901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9604321" y="4178454"/>
            <a:ext cx="2472814" cy="2412230"/>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HelveticaNeueLT Std Lt" panose="020B0403020202020204" pitchFamily="34" charset="0"/>
            </a:endParaRPr>
          </a:p>
        </p:txBody>
      </p:sp>
      <p:sp>
        <p:nvSpPr>
          <p:cNvPr id="2" name="TextBox 1"/>
          <p:cNvSpPr txBox="1"/>
          <p:nvPr/>
        </p:nvSpPr>
        <p:spPr>
          <a:xfrm>
            <a:off x="2873305" y="245461"/>
            <a:ext cx="5989319" cy="646331"/>
          </a:xfrm>
          <a:prstGeom prst="rect">
            <a:avLst/>
          </a:prstGeom>
          <a:noFill/>
        </p:spPr>
        <p:txBody>
          <a:bodyPr wrap="square" rtlCol="0">
            <a:spAutoFit/>
          </a:bodyPr>
          <a:lstStyle/>
          <a:p>
            <a:r>
              <a:rPr lang="sv-SE" sz="3600" dirty="0">
                <a:solidFill>
                  <a:schemeClr val="bg1"/>
                </a:solidFill>
                <a:latin typeface="Calibri" panose="020F0502020204030204" pitchFamily="34" charset="0"/>
                <a:cs typeface="Calibri" panose="020F0502020204030204" pitchFamily="34" charset="0"/>
              </a:rPr>
              <a:t>Kontaktinformation till LCI </a:t>
            </a:r>
          </a:p>
        </p:txBody>
      </p:sp>
      <p:sp>
        <p:nvSpPr>
          <p:cNvPr id="3" name="TextBox 27">
            <a:extLst>
              <a:ext uri="{FF2B5EF4-FFF2-40B4-BE49-F238E27FC236}">
                <a16:creationId xmlns:a16="http://schemas.microsoft.com/office/drawing/2014/main" id="{A686C3E1-1554-AAF4-03AB-EAF0CB4DD4A4}"/>
              </a:ext>
            </a:extLst>
          </p:cNvPr>
          <p:cNvSpPr txBox="1"/>
          <p:nvPr/>
        </p:nvSpPr>
        <p:spPr>
          <a:xfrm>
            <a:off x="114865" y="1923993"/>
            <a:ext cx="11506200" cy="2254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defTabSz="914367" hangingPunct="0">
              <a:defRPr sz="2800" b="0">
                <a:solidFill>
                  <a:srgbClr val="FFFFFF"/>
                </a:solidFill>
                <a:latin typeface="HelveticaNeueLT Std Lt"/>
                <a:ea typeface="HelveticaNeueLT Std Lt"/>
                <a:cs typeface="HelveticaNeueLT Std Lt"/>
                <a:sym typeface="HelveticaNeueLT Std Lt"/>
              </a:defRPr>
            </a:pPr>
            <a:r>
              <a:rPr lang="sv-SE" sz="2400" dirty="0">
                <a:solidFill>
                  <a:srgbClr val="FFFFFF"/>
                </a:solidFill>
                <a:latin typeface="Calibri" panose="020F0502020204030204" pitchFamily="34" charset="0"/>
                <a:ea typeface="HelveticaNeueLT Std Lt"/>
                <a:cs typeface="Calibri" panose="020F0502020204030204" pitchFamily="34" charset="0"/>
                <a:sym typeface="HelveticaNeueLT Std Lt"/>
              </a:rPr>
              <a:t>Telefon: </a:t>
            </a:r>
            <a:r>
              <a:rPr lang="sv-SE" sz="2400" dirty="0">
                <a:solidFill>
                  <a:schemeClr val="bg1"/>
                </a:solidFill>
                <a:latin typeface="Calibri" panose="020F0502020204030204" pitchFamily="34" charset="0"/>
                <a:ea typeface="HelveticaNeueLT Std Lt"/>
                <a:cs typeface="Calibri" panose="020F0502020204030204" pitchFamily="34" charset="0"/>
                <a:sym typeface="HelveticaNeueLT Std Lt"/>
              </a:rPr>
              <a:t>630-468-6948</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chemeClr val="bg1"/>
              </a:solidFill>
              <a:latin typeface="Calibri" panose="020F0502020204030204" pitchFamily="34" charset="0"/>
              <a:ea typeface="HelveticaNeueLT Std Lt"/>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sv-SE" sz="2400" dirty="0">
                <a:solidFill>
                  <a:srgbClr val="FFFFFF"/>
                </a:solidFill>
                <a:latin typeface="Calibri" panose="020F0502020204030204" pitchFamily="34" charset="0"/>
                <a:ea typeface="Arial"/>
                <a:cs typeface="Calibri" panose="020F0502020204030204" pitchFamily="34" charset="0"/>
                <a:sym typeface="HelveticaNeueLT Std Lt"/>
              </a:rPr>
              <a:t>E-post: </a:t>
            </a:r>
            <a:r>
              <a:rPr lang="sv-SE" sz="2400" dirty="0">
                <a:solidFill>
                  <a:srgbClr val="FFFFFF"/>
                </a:solidFill>
                <a:latin typeface="Calibri" panose="020F0502020204030204" pitchFamily="34" charset="0"/>
                <a:ea typeface="Arial"/>
                <a:cs typeface="Calibri" panose="020F0502020204030204" pitchFamily="34" charset="0"/>
                <a:sym typeface="HelveticaNeueLT Std Lt"/>
                <a:hlinkClick r:id="rId4"/>
              </a:rPr>
              <a:t>Eurafrican@lionsclubs.org</a:t>
            </a:r>
            <a:r>
              <a:rPr lang="sv-SE" sz="2400" dirty="0">
                <a:solidFill>
                  <a:srgbClr val="FFFFFF"/>
                </a:solidFill>
                <a:latin typeface="Calibri" panose="020F0502020204030204" pitchFamily="34" charset="0"/>
                <a:ea typeface="Arial"/>
                <a:cs typeface="Calibri" panose="020F05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panose="020F0502020204030204" pitchFamily="34" charset="0"/>
              <a:ea typeface="Arial"/>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sv-SE" sz="2400" dirty="0">
                <a:solidFill>
                  <a:srgbClr val="FFFFFF"/>
                </a:solidFill>
                <a:latin typeface="Calibri" panose="020F0502020204030204" pitchFamily="34" charset="0"/>
                <a:ea typeface="Arial"/>
                <a:cs typeface="Calibri" panose="020F0502020204030204" pitchFamily="34" charset="0"/>
                <a:sym typeface="HelveticaNeueLT Std Lt"/>
              </a:rPr>
              <a:t>Webbsida: </a:t>
            </a:r>
          </a:p>
          <a:p>
            <a:pPr defTabSz="914367" hangingPunct="0">
              <a:defRPr sz="2800" b="0">
                <a:solidFill>
                  <a:srgbClr val="FFFFFF"/>
                </a:solidFill>
                <a:latin typeface="HelveticaNeueLT Std Lt"/>
                <a:ea typeface="HelveticaNeueLT Std Lt"/>
                <a:cs typeface="HelveticaNeueLT Std Lt"/>
                <a:sym typeface="HelveticaNeueLT Std Lt"/>
              </a:defRPr>
            </a:pPr>
            <a:r>
              <a:rPr lang="sv-SE" sz="2200" dirty="0">
                <a:solidFill>
                  <a:srgbClr val="FFFFFF"/>
                </a:solidFill>
                <a:latin typeface="Calibri" panose="020F0502020204030204" pitchFamily="34" charset="0"/>
                <a:ea typeface="Arial"/>
                <a:cs typeface="Calibri" panose="020F0502020204030204" pitchFamily="34" charset="0"/>
                <a:sym typeface="HelveticaNeueLT Std Lt"/>
                <a:hlinkClick r:id="rId5"/>
              </a:rPr>
              <a:t>https://www.lionsclubs.org/sv/resources-for-members/resource-center/improving-club-quality</a:t>
            </a:r>
            <a:r>
              <a:rPr lang="sv-SE" sz="2200" dirty="0">
                <a:solidFill>
                  <a:srgbClr val="FFFFFF"/>
                </a:solidFill>
                <a:latin typeface="Calibri" panose="020F0502020204030204" pitchFamily="34" charset="0"/>
                <a:ea typeface="Arial"/>
                <a:cs typeface="Calibri" panose="020F0502020204030204" pitchFamily="34" charset="0"/>
                <a:sym typeface="HelveticaNeueLT Std Lt"/>
              </a:rPr>
              <a:t> </a:t>
            </a:r>
          </a:p>
        </p:txBody>
      </p:sp>
    </p:spTree>
    <p:extLst>
      <p:ext uri="{BB962C8B-B14F-4D97-AF65-F5344CB8AC3E}">
        <p14:creationId xmlns:p14="http://schemas.microsoft.com/office/powerpoint/2010/main" val="2078379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latin typeface="Calibri" panose="020F0502020204030204" pitchFamily="34" charset="0"/>
                <a:cs typeface="Calibri" panose="020F0502020204030204" pitchFamily="34" charset="0"/>
              </a:rPr>
              <a:t>TACK!</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3C03E849-C74E-2127-63A9-8857C70BBA2D}"/>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764235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05200" y="2362200"/>
            <a:ext cx="7444979"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i="1" dirty="0">
                <a:solidFill>
                  <a:schemeClr val="accent1"/>
                </a:solidFill>
                <a:latin typeface="Calibri" panose="020F0502020204030204" pitchFamily="34" charset="0"/>
                <a:cs typeface="Calibri" panose="020F0502020204030204" pitchFamily="34" charset="0"/>
              </a:rPr>
              <a:t>Att samlas är en början.  </a:t>
            </a:r>
          </a:p>
          <a:p>
            <a:r>
              <a:rPr lang="sv-SE" i="1" dirty="0">
                <a:solidFill>
                  <a:schemeClr val="accent1"/>
                </a:solidFill>
                <a:latin typeface="Calibri" panose="020F0502020204030204" pitchFamily="34" charset="0"/>
                <a:cs typeface="Calibri" panose="020F0502020204030204" pitchFamily="34" charset="0"/>
              </a:rPr>
              <a:t>Att hålla ihop är ett framsteg. </a:t>
            </a:r>
          </a:p>
          <a:p>
            <a:r>
              <a:rPr lang="sv-SE" i="1" dirty="0">
                <a:solidFill>
                  <a:schemeClr val="accent1"/>
                </a:solidFill>
                <a:latin typeface="Calibri" panose="020F0502020204030204" pitchFamily="34" charset="0"/>
                <a:cs typeface="Calibri" panose="020F0502020204030204" pitchFamily="34" charset="0"/>
              </a:rPr>
              <a:t>Att samarbeta är framgång.</a:t>
            </a:r>
          </a:p>
          <a:p>
            <a:endParaRPr lang="en-US" i="1" kern="0" dirty="0">
              <a:solidFill>
                <a:schemeClr val="accent1"/>
              </a:solidFill>
              <a:latin typeface="Calibri" panose="020F0502020204030204" pitchFamily="34" charset="0"/>
              <a:cs typeface="Calibri" panose="020F0502020204030204" pitchFamily="34" charset="0"/>
            </a:endParaRPr>
          </a:p>
          <a:p>
            <a:pPr algn="r"/>
            <a:r>
              <a:rPr lang="sv-SE" i="1" dirty="0">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3" name="Picture 2" descr="A black background with white text&#10;&#10;Description automatically generated">
            <a:extLst>
              <a:ext uri="{FF2B5EF4-FFF2-40B4-BE49-F238E27FC236}">
                <a16:creationId xmlns:a16="http://schemas.microsoft.com/office/drawing/2014/main" id="{A15B8E2D-0FCB-E037-0C89-4AC96C41059A}"/>
              </a:ext>
            </a:extLst>
          </p:cNvPr>
          <p:cNvPicPr>
            <a:picLocks noChangeAspect="1"/>
          </p:cNvPicPr>
          <p:nvPr/>
        </p:nvPicPr>
        <p:blipFill>
          <a:blip r:embed="rId2"/>
          <a:stretch>
            <a:fillRect/>
          </a:stretch>
        </p:blipFill>
        <p:spPr>
          <a:xfrm>
            <a:off x="152400" y="4724400"/>
            <a:ext cx="2667000" cy="2667000"/>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latin typeface="Calibri" panose="020F0502020204030204" pitchFamily="34" charset="0"/>
                <a:cs typeface="Calibri" panose="020F0502020204030204" pitchFamily="34" charset="0"/>
              </a:rPr>
              <a:t>Global medlemsfokusering för klubbar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pic>
        <p:nvPicPr>
          <p:cNvPr id="13" name="Picture 12">
            <a:extLst>
              <a:ext uri="{FF2B5EF4-FFF2-40B4-BE49-F238E27FC236}">
                <a16:creationId xmlns:a16="http://schemas.microsoft.com/office/drawing/2014/main" id="{F878B4CA-4364-4499-B5AB-7EC5DA92B755}"/>
              </a:ext>
            </a:extLst>
          </p:cNvPr>
          <p:cNvPicPr>
            <a:picLocks noChangeAspect="1"/>
          </p:cNvPicPr>
          <p:nvPr/>
        </p:nvPicPr>
        <p:blipFill rotWithShape="1">
          <a:blip r:embed="rId3">
            <a:extLst>
              <a:ext uri="{28A0092B-C50C-407E-A947-70E740481C1C}">
                <a14:useLocalDpi xmlns:a14="http://schemas.microsoft.com/office/drawing/2010/main" val="0"/>
              </a:ext>
            </a:extLst>
          </a:blip>
          <a:srcRect l="20485" t="-3836"/>
          <a:stretch/>
        </p:blipFill>
        <p:spPr>
          <a:xfrm>
            <a:off x="1784175" y="1485740"/>
            <a:ext cx="7997952" cy="965790"/>
          </a:xfrm>
          <a:prstGeom prst="rect">
            <a:avLst/>
          </a:prstGeom>
        </p:spPr>
      </p:pic>
      <p:grpSp>
        <p:nvGrpSpPr>
          <p:cNvPr id="2" name="Group 1">
            <a:extLst>
              <a:ext uri="{FF2B5EF4-FFF2-40B4-BE49-F238E27FC236}">
                <a16:creationId xmlns:a16="http://schemas.microsoft.com/office/drawing/2014/main" id="{D639E146-14E1-4FAA-8A05-A7D728D33865}"/>
              </a:ext>
            </a:extLst>
          </p:cNvPr>
          <p:cNvGrpSpPr/>
          <p:nvPr/>
        </p:nvGrpSpPr>
        <p:grpSpPr>
          <a:xfrm>
            <a:off x="1784174" y="3012770"/>
            <a:ext cx="6369226" cy="2768880"/>
            <a:chOff x="1784174" y="3012770"/>
            <a:chExt cx="6369226" cy="2768880"/>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784249" y="531804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sv-SE" sz="2400">
                  <a:solidFill>
                    <a:schemeClr val="accent1"/>
                  </a:solidFill>
                  <a:latin typeface="Calibri" panose="020F0502020204030204" pitchFamily="34" charset="0"/>
                  <a:cs typeface="Calibri" panose="020F0502020204030204" pitchFamily="34" charset="0"/>
                </a:rPr>
                <a:t>Skapa framgång</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27967" y="3012770"/>
              <a:ext cx="449663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sv-SE" sz="2400" dirty="0">
                  <a:solidFill>
                    <a:schemeClr val="accent1"/>
                  </a:solidFill>
                  <a:latin typeface="Calibri" panose="020F0502020204030204" pitchFamily="34" charset="0"/>
                  <a:cs typeface="Calibri" panose="020F0502020204030204" pitchFamily="34" charset="0"/>
                </a:rPr>
                <a:t>Skapa ett team med klubbledare</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63422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sv-SE" sz="2400" dirty="0">
                  <a:solidFill>
                    <a:schemeClr val="accent1"/>
                  </a:solidFill>
                  <a:latin typeface="Calibri" panose="020F0502020204030204" pitchFamily="34" charset="0"/>
                  <a:cs typeface="Calibri" panose="020F0502020204030204" pitchFamily="34" charset="0"/>
                </a:rPr>
                <a:t>Skapa en vision, bedöm behov och sätt upp mål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sv-SE" sz="2400">
                  <a:solidFill>
                    <a:schemeClr val="accent1"/>
                  </a:solidFill>
                  <a:latin typeface="Calibri" panose="020F0502020204030204" pitchFamily="34" charset="0"/>
                  <a:cs typeface="Calibri" panose="020F0502020204030204" pitchFamily="34" charset="0"/>
                </a:rPr>
                <a:t>Skapa en plan för att nå våra mål</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2000" b="1" i="0" u="none" strike="noStrike" cap="none" normalizeH="0">
                <a:ln>
                  <a:noFill/>
                </a:ln>
                <a:solidFill>
                  <a:schemeClr val="tx2"/>
                </a:solidFill>
                <a:effectLst/>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8167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2000" b="1" i="0" u="none" strike="noStrike" cap="none" normalizeH="0">
                <a:ln>
                  <a:noFill/>
                </a:ln>
                <a:solidFill>
                  <a:schemeClr val="tx2"/>
                </a:solidFill>
                <a:effectLst/>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2000" b="1" i="0" u="none" strike="noStrike" cap="none" normalizeH="0">
                <a:ln>
                  <a:noFill/>
                </a:ln>
                <a:solidFill>
                  <a:schemeClr val="tx2"/>
                </a:solidFill>
                <a:effectLst/>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6126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2000" b="1" i="0" u="none" strike="noStrike" cap="none" normalizeH="0">
                <a:ln>
                  <a:noFill/>
                </a:ln>
                <a:solidFill>
                  <a:schemeClr val="tx2"/>
                </a:solidFill>
                <a:effectLst/>
                <a:ea typeface="ヒラギノ角ゴ Pro W3" pitchFamily="84" charset="-128"/>
              </a:rPr>
              <a:t>4</a:t>
            </a:r>
          </a:p>
        </p:txBody>
      </p:sp>
      <p:pic>
        <p:nvPicPr>
          <p:cNvPr id="3" name="Picture 2" descr="A black background with white text&#10;&#10;Description automatically generated">
            <a:extLst>
              <a:ext uri="{FF2B5EF4-FFF2-40B4-BE49-F238E27FC236}">
                <a16:creationId xmlns:a16="http://schemas.microsoft.com/office/drawing/2014/main" id="{841E7E0F-93A6-7A78-CF42-E010CF58CE37}"/>
              </a:ext>
            </a:extLst>
          </p:cNvPr>
          <p:cNvPicPr>
            <a:picLocks noChangeAspect="1"/>
          </p:cNvPicPr>
          <p:nvPr/>
        </p:nvPicPr>
        <p:blipFill>
          <a:blip r:embed="rId4"/>
          <a:stretch>
            <a:fillRect/>
          </a:stretch>
        </p:blipFill>
        <p:spPr>
          <a:xfrm>
            <a:off x="0" y="5264738"/>
            <a:ext cx="2033404" cy="2033404"/>
          </a:xfrm>
          <a:prstGeom prst="rect">
            <a:avLst/>
          </a:prstGeom>
        </p:spPr>
      </p:pic>
      <p:graphicFrame>
        <p:nvGraphicFramePr>
          <p:cNvPr id="6" name="Diagram 5">
            <a:extLst>
              <a:ext uri="{FF2B5EF4-FFF2-40B4-BE49-F238E27FC236}">
                <a16:creationId xmlns:a16="http://schemas.microsoft.com/office/drawing/2014/main" id="{3B15751B-1B27-6A98-B5A0-AD3401A86BFA}"/>
              </a:ext>
            </a:extLst>
          </p:cNvPr>
          <p:cNvGraphicFramePr/>
          <p:nvPr>
            <p:extLst>
              <p:ext uri="{D42A27DB-BD31-4B8C-83A1-F6EECF244321}">
                <p14:modId xmlns:p14="http://schemas.microsoft.com/office/powerpoint/2010/main" val="4244722514"/>
              </p:ext>
            </p:extLst>
          </p:nvPr>
        </p:nvGraphicFramePr>
        <p:xfrm>
          <a:off x="1847997" y="1371089"/>
          <a:ext cx="7924799" cy="12707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20185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latin typeface="Calibri" panose="020F0502020204030204" pitchFamily="34" charset="0"/>
                <a:cs typeface="Calibri" panose="020F0502020204030204" pitchFamily="34" charset="0"/>
              </a:rPr>
              <a:t>Skapa ett team med klubbledare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355929" cy="4154984"/>
          </a:xfrm>
          <a:prstGeom prst="rect">
            <a:avLst/>
          </a:prstGeom>
        </p:spPr>
        <p:txBody>
          <a:bodyPr wrap="square">
            <a:spAutoFit/>
          </a:bodyPr>
          <a:lstStyle/>
          <a:p>
            <a:r>
              <a:rPr lang="sv-SE" sz="2400" b="1" dirty="0">
                <a:solidFill>
                  <a:schemeClr val="bg1"/>
                </a:solidFill>
                <a:latin typeface="Calibri" panose="020F0502020204030204" pitchFamily="34" charset="0"/>
                <a:cs typeface="Calibri" panose="020F0502020204030204" pitchFamily="34" charset="0"/>
              </a:rPr>
              <a:t>Nuvarande ledare: </a:t>
            </a:r>
            <a:r>
              <a:rPr lang="sv-SE" sz="2400" dirty="0">
                <a:solidFill>
                  <a:schemeClr val="bg1"/>
                </a:solidFill>
                <a:latin typeface="Calibri" panose="020F0502020204030204" pitchFamily="34" charset="0"/>
                <a:cs typeface="Calibri" panose="020F0502020204030204" pitchFamily="34" charset="0"/>
              </a:rPr>
              <a:t>Identifiera vilka som kan genomföra och leda utvecklingen av strategin. </a:t>
            </a:r>
          </a:p>
          <a:p>
            <a:endParaRPr lang="en-US" sz="2400" dirty="0">
              <a:solidFill>
                <a:schemeClr val="bg1"/>
              </a:solidFill>
              <a:latin typeface="Calibri" panose="020F0502020204030204" pitchFamily="34" charset="0"/>
              <a:cs typeface="Calibri" panose="020F0502020204030204" pitchFamily="34" charset="0"/>
            </a:endParaRPr>
          </a:p>
          <a:p>
            <a:r>
              <a:rPr lang="sv-SE" sz="2400" b="1" dirty="0">
                <a:solidFill>
                  <a:schemeClr val="bg1"/>
                </a:solidFill>
                <a:latin typeface="Calibri" panose="020F0502020204030204" pitchFamily="34" charset="0"/>
                <a:cs typeface="Calibri" panose="020F0502020204030204" pitchFamily="34" charset="0"/>
              </a:rPr>
              <a:t>Framtida ledare: </a:t>
            </a:r>
            <a:r>
              <a:rPr lang="sv-SE" sz="2400" dirty="0">
                <a:solidFill>
                  <a:schemeClr val="bg1"/>
                </a:solidFill>
                <a:latin typeface="Calibri" panose="020F0502020204030204" pitchFamily="34" charset="0"/>
                <a:cs typeface="Calibri" panose="020F0502020204030204" pitchFamily="34" charset="0"/>
              </a:rPr>
              <a:t>Inkludera medlemmar som kan bli ledare i framtiden. Medlemmar som har varit ledare, vilka kan tillhandahålla kunskap och stöd samt är intresserade av klubbens framtid. </a:t>
            </a:r>
          </a:p>
          <a:p>
            <a:endParaRPr lang="en-US" sz="2400" dirty="0">
              <a:solidFill>
                <a:schemeClr val="bg1"/>
              </a:solidFill>
              <a:latin typeface="Calibri" panose="020F0502020204030204" pitchFamily="34" charset="0"/>
              <a:cs typeface="Calibri" panose="020F0502020204030204" pitchFamily="34" charset="0"/>
            </a:endParaRPr>
          </a:p>
          <a:p>
            <a:r>
              <a:rPr lang="sv-SE" sz="2400" b="1" dirty="0">
                <a:solidFill>
                  <a:schemeClr val="bg1"/>
                </a:solidFill>
                <a:latin typeface="Calibri" panose="020F0502020204030204" pitchFamily="34" charset="0"/>
                <a:cs typeface="Calibri" panose="020F0502020204030204" pitchFamily="34" charset="0"/>
              </a:rPr>
              <a:t>Fråga medlemmarna: </a:t>
            </a:r>
            <a:r>
              <a:rPr lang="sv-SE" sz="2400" dirty="0">
                <a:solidFill>
                  <a:schemeClr val="bg1"/>
                </a:solidFill>
                <a:latin typeface="Calibri" panose="020F0502020204030204" pitchFamily="34" charset="0"/>
                <a:cs typeface="Calibri" panose="020F0502020204030204" pitchFamily="34" charset="0"/>
              </a:rPr>
              <a:t>Att få full förståelse för klubbens behov. Sök efter en god blandning av medlemmar som representerar klubben på ett bra sätt. I mindre klubbar involverar du så många medlemmar som möjligt (erfarna medlemmar, nya medlemmar, unga medlemmar, yrkesmänniskor), för att både förstå deras behov och engagera deras talanger. </a:t>
            </a:r>
          </a:p>
        </p:txBody>
      </p:sp>
      <p:pic>
        <p:nvPicPr>
          <p:cNvPr id="2" name="Picture 1" descr="A black background with white text&#10;&#10;Description automatically generated">
            <a:extLst>
              <a:ext uri="{FF2B5EF4-FFF2-40B4-BE49-F238E27FC236}">
                <a16:creationId xmlns:a16="http://schemas.microsoft.com/office/drawing/2014/main" id="{07FB4E82-0FFD-8156-0856-167A80DBBA54}"/>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3388" y="769137"/>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117597"/>
            <a:ext cx="9413066"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accent1"/>
                </a:solidFill>
                <a:latin typeface="Calibri" panose="020F0502020204030204" pitchFamily="34" charset="0"/>
                <a:cs typeface="Calibri" panose="020F0502020204030204" pitchFamily="34" charset="0"/>
              </a:rPr>
              <a:t>Skapa en vision, bedöm behov och sätt upp mål</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1822239513"/>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sv-SE" sz="2000" b="0" i="0" u="none" strike="noStrike" cap="none" normalizeH="0">
                  <a:ln>
                    <a:noFill/>
                  </a:ln>
                  <a:solidFill>
                    <a:schemeClr val="bg1"/>
                  </a:solidFill>
                  <a:effectLst/>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sv-SE"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sv-SE" sz="2000" b="0" i="0" u="none" strike="noStrike" cap="none" normalizeH="0">
                  <a:ln>
                    <a:noFill/>
                  </a:ln>
                  <a:solidFill>
                    <a:schemeClr val="bg1"/>
                  </a:solidFill>
                  <a:effectLst/>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sv-SE" sz="2000" b="0" i="0" u="none" strike="noStrike" cap="none" normalizeH="0">
                  <a:ln>
                    <a:noFill/>
                  </a:ln>
                  <a:solidFill>
                    <a:schemeClr val="bg1"/>
                  </a:solidFill>
                  <a:effectLst/>
                  <a:ea typeface="ヒラギノ角ゴ Pro W3" pitchFamily="84" charset="-128"/>
                </a:rPr>
                <a:t>4</a:t>
              </a:r>
            </a:p>
          </p:txBody>
        </p:sp>
      </p:grpSp>
    </p:spTree>
    <p:extLst>
      <p:ext uri="{BB962C8B-B14F-4D97-AF65-F5344CB8AC3E}">
        <p14:creationId xmlns:p14="http://schemas.microsoft.com/office/powerpoint/2010/main" val="3366248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bg1"/>
                </a:solidFill>
                <a:latin typeface="Calibri" panose="020F0502020204030204" pitchFamily="34" charset="0"/>
                <a:ea typeface="Arial" charset="0"/>
                <a:cs typeface="Calibri" panose="020F0502020204030204" pitchFamily="34" charset="0"/>
              </a:rPr>
              <a:t>Fokusområde 1</a:t>
            </a:r>
          </a:p>
          <a:p>
            <a:r>
              <a:rPr lang="sv-SE">
                <a:solidFill>
                  <a:schemeClr val="bg1"/>
                </a:solidFill>
                <a:latin typeface="Calibri" panose="020F0502020204030204" pitchFamily="34" charset="0"/>
                <a:ea typeface="Arial" charset="0"/>
                <a:cs typeface="Calibri" panose="020F0502020204030204" pitchFamily="34" charset="0"/>
              </a:rPr>
              <a:t>Återuppliva klubben med nya medlemmar</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sv-SE" sz="2400" b="1">
                <a:solidFill>
                  <a:schemeClr val="accent1"/>
                </a:solidFill>
                <a:latin typeface="Calibri" panose="020F0502020204030204" pitchFamily="34" charset="0"/>
                <a:cs typeface="Calibri" panose="020F0502020204030204" pitchFamily="34" charset="0"/>
              </a:rPr>
              <a:t>Diskussionsfrågor</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sv-SE" sz="2400">
                <a:solidFill>
                  <a:schemeClr val="accent1"/>
                </a:solidFill>
                <a:latin typeface="Calibri" panose="020F0502020204030204" pitchFamily="34" charset="0"/>
                <a:cs typeface="Calibri" panose="020F0502020204030204" pitchFamily="34" charset="0"/>
              </a:rPr>
              <a:t>Vilka möjligheter finns att öka antal medlemmar?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sv-SE" sz="2400">
                <a:solidFill>
                  <a:schemeClr val="accent1"/>
                </a:solidFill>
                <a:latin typeface="Calibri" panose="020F0502020204030204" pitchFamily="34" charset="0"/>
                <a:cs typeface="Calibri" panose="020F0502020204030204" pitchFamily="34" charset="0"/>
              </a:rPr>
              <a:t>Vad behöver vi göra för att rekrytera medlemmar på ett bättre sätt?</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sv-SE" sz="2400">
                <a:solidFill>
                  <a:schemeClr val="accent1"/>
                </a:solidFill>
                <a:latin typeface="Calibri" panose="020F0502020204030204" pitchFamily="34" charset="0"/>
                <a:cs typeface="Calibri" panose="020F0502020204030204" pitchFamily="34" charset="0"/>
              </a:rPr>
              <a:t>Varför går människor inte med i vår klubb?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sv-SE" sz="2400">
                <a:solidFill>
                  <a:schemeClr val="accent1"/>
                </a:solidFill>
                <a:latin typeface="Calibri" panose="020F0502020204030204" pitchFamily="34" charset="0"/>
                <a:cs typeface="Calibri" panose="020F0502020204030204" pitchFamily="34" charset="0"/>
              </a:rPr>
              <a:t>Varför blir människor medlemmar i vår klubb?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3"/>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bg1"/>
                </a:solidFill>
                <a:latin typeface="Calibri" panose="020F0502020204030204" pitchFamily="34" charset="0"/>
                <a:ea typeface="Arial" charset="0"/>
                <a:cs typeface="Calibri" panose="020F0502020204030204" pitchFamily="34" charset="0"/>
              </a:rPr>
              <a:t>Fokusområde 2</a:t>
            </a:r>
          </a:p>
          <a:p>
            <a:r>
              <a:rPr lang="sv-SE">
                <a:solidFill>
                  <a:schemeClr val="bg1"/>
                </a:solidFill>
                <a:latin typeface="Calibri" panose="020F0502020204030204" pitchFamily="34" charset="0"/>
                <a:ea typeface="Arial" charset="0"/>
                <a:cs typeface="Calibri" panose="020F0502020204030204" pitchFamily="34" charset="0"/>
              </a:rPr>
              <a:t>Skapa ny energi i klubben med nya hjälpinsatser</a:t>
            </a:r>
          </a:p>
        </p:txBody>
      </p:sp>
      <p:sp>
        <p:nvSpPr>
          <p:cNvPr id="2" name="Rectangle 1">
            <a:extLst>
              <a:ext uri="{FF2B5EF4-FFF2-40B4-BE49-F238E27FC236}">
                <a16:creationId xmlns:a16="http://schemas.microsoft.com/office/drawing/2014/main" id="{0C4057FF-398D-4E70-B6BD-EAB73CEF9F2C}"/>
              </a:ext>
            </a:extLst>
          </p:cNvPr>
          <p:cNvSpPr/>
          <p:nvPr/>
        </p:nvSpPr>
        <p:spPr>
          <a:xfrm>
            <a:off x="1140516" y="2275865"/>
            <a:ext cx="10365683" cy="4417363"/>
          </a:xfrm>
          <a:prstGeom prst="rect">
            <a:avLst/>
          </a:prstGeom>
        </p:spPr>
        <p:txBody>
          <a:bodyPr wrap="square">
            <a:spAutoFit/>
          </a:bodyPr>
          <a:lstStyle/>
          <a:p>
            <a:pPr>
              <a:lnSpc>
                <a:spcPct val="110000"/>
              </a:lnSpc>
            </a:pPr>
            <a:r>
              <a:rPr lang="sv-SE" sz="2400" b="1" dirty="0">
                <a:solidFill>
                  <a:schemeClr val="accent1"/>
                </a:solidFill>
                <a:latin typeface="Calibri" panose="020F0502020204030204" pitchFamily="34" charset="0"/>
                <a:cs typeface="Calibri" panose="020F0502020204030204" pitchFamily="34" charset="0"/>
              </a:rPr>
              <a:t>Diskussionsfrågor</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Är klubbens hjälpprojekt relevanta för hemortens nuvarande behov?</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Är medlemmarna entusiastiska och aktivt engagerade i hjälpinsatserna?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Är klubbens ledare mottagliga för medlemmarnas idéer om nya hjälpprojekt?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Attraherar våra hjälpinsatser nya medlemmar?</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83467"/>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bg1"/>
                </a:solidFill>
                <a:latin typeface="Calibri" panose="020F0502020204030204" pitchFamily="34" charset="0"/>
                <a:ea typeface="Arial" charset="0"/>
                <a:cs typeface="Calibri" panose="020F0502020204030204" pitchFamily="34" charset="0"/>
              </a:rPr>
              <a:t>Fokusområde 3</a:t>
            </a:r>
          </a:p>
          <a:p>
            <a:r>
              <a:rPr lang="sv-SE">
                <a:solidFill>
                  <a:schemeClr val="bg1"/>
                </a:solidFill>
                <a:latin typeface="Calibri" panose="020F0502020204030204" pitchFamily="34" charset="0"/>
                <a:ea typeface="Arial" charset="0"/>
                <a:cs typeface="Calibri" panose="020F0502020204030204" pitchFamily="34" charset="0"/>
              </a:rPr>
              <a:t>Utmärkt ledarutveckling och klubbverksamhet</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828800"/>
            <a:ext cx="9753600" cy="4134658"/>
          </a:xfrm>
          <a:prstGeom prst="rect">
            <a:avLst/>
          </a:prstGeom>
        </p:spPr>
        <p:txBody>
          <a:bodyPr wrap="square">
            <a:spAutoFit/>
          </a:bodyPr>
          <a:lstStyle/>
          <a:p>
            <a:pPr>
              <a:lnSpc>
                <a:spcPct val="110000"/>
              </a:lnSpc>
            </a:pPr>
            <a:r>
              <a:rPr lang="sv-SE" sz="2400" b="1" dirty="0">
                <a:solidFill>
                  <a:schemeClr val="accent1"/>
                </a:solidFill>
                <a:latin typeface="Calibri" panose="020F0502020204030204" pitchFamily="34" charset="0"/>
                <a:cs typeface="Calibri" panose="020F0502020204030204" pitchFamily="34" charset="0"/>
              </a:rPr>
              <a:t>Diskussionsfrågor</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Deltar klubbens tjänstemän i utbildning för deras poster?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Uppmuntras medlemmarna att inta ledarposter?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Kommer medlemmarna regelbundet och deltar i klubbens evenemang?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Behöver ni överväga nya format för klubbens möten?</a:t>
            </a:r>
          </a:p>
        </p:txBody>
      </p:sp>
    </p:spTree>
    <p:extLst>
      <p:ext uri="{BB962C8B-B14F-4D97-AF65-F5344CB8AC3E}">
        <p14:creationId xmlns:p14="http://schemas.microsoft.com/office/powerpoint/2010/main" val="1580089309"/>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06A8C181-E056-415E-9B59-40F04FA43837}">
  <ds:schemaRefs>
    <ds:schemaRef ds:uri="a7495015-d16d-4dd1-a72f-488cd8119f34"/>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70917</TotalTime>
  <Words>1838</Words>
  <Application>Microsoft Office PowerPoint</Application>
  <PresentationFormat>Widescreen</PresentationFormat>
  <Paragraphs>305</Paragraphs>
  <Slides>29</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Adobe Devanagari</vt:lpstr>
      <vt:lpstr>Arial</vt:lpstr>
      <vt:lpstr>Calibri</vt:lpstr>
      <vt:lpstr>Calibri Light</vt:lpstr>
      <vt:lpstr>Helvetica</vt:lpstr>
      <vt:lpstr>HelveticaNeueLT Std Lt</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2111</cp:revision>
  <cp:lastPrinted>2018-07-23T15:21:46Z</cp:lastPrinted>
  <dcterms:created xsi:type="dcterms:W3CDTF">2016-11-15T15:12:50Z</dcterms:created>
  <dcterms:modified xsi:type="dcterms:W3CDTF">2023-08-29T14:47:52Z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