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8" r:id="rId2"/>
    <p:sldMasterId id="2147483708" r:id="rId3"/>
    <p:sldMasterId id="2147483715" r:id="rId4"/>
  </p:sldMasterIdLst>
  <p:notesMasterIdLst>
    <p:notesMasterId r:id="rId25"/>
  </p:notesMasterIdLst>
  <p:sldIdLst>
    <p:sldId id="1230" r:id="rId5"/>
    <p:sldId id="470" r:id="rId6"/>
    <p:sldId id="1221" r:id="rId7"/>
    <p:sldId id="1243" r:id="rId8"/>
    <p:sldId id="1259" r:id="rId9"/>
    <p:sldId id="1266" r:id="rId10"/>
    <p:sldId id="1260" r:id="rId11"/>
    <p:sldId id="1245" r:id="rId12"/>
    <p:sldId id="1248" r:id="rId13"/>
    <p:sldId id="1249" r:id="rId14"/>
    <p:sldId id="1250" r:id="rId15"/>
    <p:sldId id="1261" r:id="rId16"/>
    <p:sldId id="1264" r:id="rId17"/>
    <p:sldId id="1251" r:id="rId18"/>
    <p:sldId id="1252" r:id="rId19"/>
    <p:sldId id="1253" r:id="rId20"/>
    <p:sldId id="1254" r:id="rId21"/>
    <p:sldId id="1255" r:id="rId22"/>
    <p:sldId id="1258" r:id="rId23"/>
    <p:sldId id="1256" r:id="rId2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>
    <p:extLst>
      <p:ext uri="{19B8F6BF-5375-455C-9EA6-DF929625EA0E}">
        <p15:presenceInfo xmlns:p15="http://schemas.microsoft.com/office/powerpoint/2012/main" userId="S::ALaube@lionsclubs.org::75541964-963a-4715-9d32-b38bf2ce0e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1E0C62"/>
    <a:srgbClr val="160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9610" autoAdjust="0"/>
  </p:normalViewPr>
  <p:slideViewPr>
    <p:cSldViewPr snapToGrid="0">
      <p:cViewPr varScale="1">
        <p:scale>
          <a:sx n="102" d="100"/>
          <a:sy n="102" d="100"/>
        </p:scale>
        <p:origin x="91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68" y="-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A84572-D93B-4044-9DE4-6EC4C99F0E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02D78C-5032-42AE-AF63-00EFDA1FB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Natalie börjar</a:t>
            </a:r>
          </a:p>
          <a:p>
            <a:endParaRPr lang="en-US" altLang="en-US" dirty="0"/>
          </a:p>
          <a:p>
            <a:r>
              <a:rPr lang="sv-SE" dirty="0"/>
              <a:t>Hej och välkomna till webbseminariet </a:t>
            </a:r>
            <a:r>
              <a:rPr lang="sv-SE" i="1" dirty="0"/>
              <a:t>Hur man planerar ett distriktsmöte</a:t>
            </a:r>
            <a:r>
              <a:rPr lang="sv-SE" dirty="0"/>
              <a:t>. Tack för att ni deltar här i dag.  </a:t>
            </a:r>
          </a:p>
          <a:p>
            <a:endParaRPr lang="en-US" altLang="en-US" dirty="0"/>
          </a:p>
          <a:p>
            <a:r>
              <a:rPr lang="sv-SE" dirty="0"/>
              <a:t>Natalie lägger upp enkäten.</a:t>
            </a:r>
          </a:p>
          <a:p>
            <a:endParaRPr lang="en-US" altLang="en-US" dirty="0"/>
          </a:p>
          <a:p>
            <a:endParaRPr lang="en-US" altLang="en-US" dirty="0"/>
          </a:p>
          <a:p>
            <a:pPr defTabSz="966612">
              <a:defRPr/>
            </a:pPr>
            <a:r>
              <a:rPr lang="sv-SE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slutet av webbseminariet kommer vi ha tid för frågor och svar. Ni kan även skriva er frågor i frågeavsnittet i chatten, så besvarar vi dem. </a:t>
            </a:r>
          </a:p>
          <a:p>
            <a:pPr marL="724959" lvl="1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Använd dessa utmärkta verktyg under och efter distriktsmötet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sv-SE" dirty="0"/>
              <a:t>Nomineringskommitté</a:t>
            </a:r>
          </a:p>
          <a:p>
            <a:pPr marL="0" indent="0">
              <a:buNone/>
            </a:pPr>
            <a:r>
              <a:rPr lang="sv-SE" dirty="0"/>
              <a:t>         a. Distriktets riktlinjer om val: Dessa riktlinjer ger vägledning till distriktet om policy och regler gällande genomförande av distriktsmötet och dess val</a:t>
            </a:r>
          </a:p>
          <a:p>
            <a:pPr marL="0" indent="0">
              <a:buNone/>
            </a:pPr>
            <a:r>
              <a:rPr lang="sv-SE" dirty="0"/>
              <a:t>         b. Distriktets stadgar och arbetsordning: Detta är Lions Clubs International stadgar och arbetsordning för distrikt som hjälper till att ge vägledning </a:t>
            </a:r>
          </a:p>
          <a:p>
            <a:pPr marL="0" indent="0">
              <a:buNone/>
            </a:pPr>
            <a:r>
              <a:rPr lang="sv-SE" dirty="0"/>
              <a:t>         c. Forms för biografi: Ger information om de medlemmar som har valts till distriktsguvernör, 1 VDG och 2 VDG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sv-SE" dirty="0"/>
              <a:t>Fundera över hur val kommer att genomföras. På nätet eller på plats.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sv-SE" dirty="0"/>
              <a:t>2. Internationella talare</a:t>
            </a:r>
          </a:p>
          <a:p>
            <a:pPr marL="0" indent="0">
              <a:buNone/>
            </a:pPr>
            <a:r>
              <a:rPr lang="sv-SE" dirty="0"/>
              <a:t>       a. Formulär för anhållan om talare: Detta formulär finns på LCI:s webbplats och du finner det genom att ange ”</a:t>
            </a:r>
            <a:r>
              <a:rPr lang="sv-SE" i="1" dirty="0"/>
              <a:t>Formulär för anhållan om talare</a:t>
            </a:r>
            <a:r>
              <a:rPr lang="sv-SE" dirty="0"/>
              <a:t>” i sökfältet. Det ska fyllas i och skickas in om distriktet önskar en internationell talare</a:t>
            </a:r>
          </a:p>
          <a:p>
            <a:r>
              <a:rPr lang="sv-SE" dirty="0"/>
              <a:t>       b. Lions protokoll: Denna översikt hjälper dig med protokoll och besökare</a:t>
            </a:r>
          </a:p>
          <a:p>
            <a:r>
              <a:rPr lang="sv-SE" dirty="0"/>
              <a:t>       c. Hur man finner en utmärkt talare:  Denna resurs har utformats för att ge tips om att finna en utmärkt talare som passar ert distriktsmöte</a:t>
            </a:r>
          </a:p>
        </p:txBody>
      </p:sp>
    </p:spTree>
    <p:extLst>
      <p:ext uri="{BB962C8B-B14F-4D97-AF65-F5344CB8AC3E}">
        <p14:creationId xmlns:p14="http://schemas.microsoft.com/office/powerpoint/2010/main" val="270340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Jodi</a:t>
            </a:r>
          </a:p>
          <a:p>
            <a:endParaRPr lang="en-US" dirty="0"/>
          </a:p>
          <a:p>
            <a:r>
              <a:rPr lang="sv-SE" dirty="0"/>
              <a:t>Det bästa sättet att få människor att delta i evenemanget är att marknadsföra det. Använd dessa resurser, för att hjälpa till att marknadsföra distriktsmötet.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sv-SE" dirty="0"/>
              <a:t>Vägledning för marknadsföringsordförande: En vägledning som hjälper marknadsföringsordföranden i sin roll</a:t>
            </a:r>
          </a:p>
          <a:p>
            <a:pPr marL="228600" indent="-228600">
              <a:buAutoNum type="arabicPeriod"/>
            </a:pPr>
            <a:r>
              <a:rPr lang="sv-SE" dirty="0"/>
              <a:t>Tips om evenemangets marknadsföring: Denna resurs är en användbar vägledning för distriktsmöteskommittén gällande marknadsföring av distriktsmötet, seminarier, evenemang med mera</a:t>
            </a:r>
          </a:p>
          <a:p>
            <a:pPr marL="228600" indent="-228600">
              <a:buAutoNum type="arabicPeriod"/>
            </a:pPr>
            <a:r>
              <a:rPr lang="sv-SE" dirty="0"/>
              <a:t>Marknadsför den internationella tjänstemannens besök: Denna vägledning ger förslag på resurser, pressmeddelanden med mera som hjälper till att marknadsföra den internationella tjänstemannens besök vid distriktsmötet</a:t>
            </a:r>
          </a:p>
          <a:p>
            <a:pPr marL="228600" indent="-228600">
              <a:buAutoNum type="arabicPeriod"/>
            </a:pPr>
            <a:r>
              <a:rPr lang="sv-SE" dirty="0"/>
              <a:t>Den internationella besökaren: Hjälper medlemmarna i samband med officiella besök och evenemang</a:t>
            </a:r>
          </a:p>
        </p:txBody>
      </p:sp>
    </p:spTree>
    <p:extLst>
      <p:ext uri="{BB962C8B-B14F-4D97-AF65-F5344CB8AC3E}">
        <p14:creationId xmlns:p14="http://schemas.microsoft.com/office/powerpoint/2010/main" val="27342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/>
              <a:t>Vid planering av distriktsmötet är det viktigt att tänka på dessa saker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sv-SE"/>
              <a:t>Boka in arena/lokaler</a:t>
            </a:r>
          </a:p>
          <a:p>
            <a:pPr marL="228600" indent="-228600">
              <a:buAutoNum type="arabicPeriod"/>
            </a:pPr>
            <a:r>
              <a:rPr lang="sv-SE"/>
              <a:t>Förändra programmet varje år</a:t>
            </a:r>
          </a:p>
          <a:p>
            <a:pPr marL="228600" indent="-228600">
              <a:buAutoNum type="arabicPeriod"/>
            </a:pPr>
            <a:r>
              <a:rPr lang="sv-SE"/>
              <a:t>Registrering och betalning på nätet</a:t>
            </a:r>
          </a:p>
          <a:p>
            <a:pPr marL="228600" indent="-228600">
              <a:buAutoNum type="arabicPeriod"/>
            </a:pPr>
            <a:r>
              <a:rPr lang="sv-SE"/>
              <a:t>Besöka andra distriktsmöten</a:t>
            </a:r>
          </a:p>
          <a:p>
            <a:pPr marL="228600" indent="-228600">
              <a:buAutoNum type="arabicPeriod"/>
            </a:pPr>
            <a:r>
              <a:rPr lang="sv-SE"/>
              <a:t>Sponsring</a:t>
            </a:r>
          </a:p>
          <a:p>
            <a:pPr marL="228600" indent="-228600">
              <a:buAutoNum type="arabicPeriod"/>
            </a:pPr>
            <a:r>
              <a:rPr lang="sv-SE"/>
              <a:t>Dignitärer som inte är medlemmar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sv-SE"/>
              <a:t>Lion Jodi, har du några exempel du vill dela med dig av? </a:t>
            </a:r>
          </a:p>
        </p:txBody>
      </p:sp>
    </p:spTree>
    <p:extLst>
      <p:ext uri="{BB962C8B-B14F-4D97-AF65-F5344CB8AC3E}">
        <p14:creationId xmlns:p14="http://schemas.microsoft.com/office/powerpoint/2010/main" val="230562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/>
              <a:t>Vid planering av distriktsmötet är det viktigt att tänka på dessa saker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sv-SE"/>
              <a:t>Serviceprojekt</a:t>
            </a:r>
          </a:p>
          <a:p>
            <a:pPr marL="228600" indent="-228600">
              <a:buAutoNum type="arabicPeriod"/>
            </a:pPr>
            <a:r>
              <a:rPr lang="sv-SE"/>
              <a:t>Distriktsprojekt</a:t>
            </a:r>
          </a:p>
          <a:p>
            <a:pPr marL="228600" indent="-228600">
              <a:buAutoNum type="arabicPeriod"/>
            </a:pPr>
            <a:r>
              <a:rPr lang="sv-SE"/>
              <a:t>LCIF</a:t>
            </a:r>
          </a:p>
          <a:p>
            <a:pPr marL="228600" indent="-228600">
              <a:buAutoNum type="arabicPeriod"/>
            </a:pPr>
            <a:r>
              <a:rPr lang="sv-SE"/>
              <a:t>Visa inspirerande videor från Lions videocenter</a:t>
            </a:r>
          </a:p>
          <a:p>
            <a:pPr marL="228600" indent="-228600">
              <a:buAutoNum type="arabicPeriod"/>
            </a:pPr>
            <a:r>
              <a:rPr lang="sv-SE"/>
              <a:t>Ha roligt och fira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sv-SE"/>
              <a:t>Lion Jodi, har du några exempel du vill dela med dig av? </a:t>
            </a:r>
          </a:p>
        </p:txBody>
      </p:sp>
    </p:spTree>
    <p:extLst>
      <p:ext uri="{BB962C8B-B14F-4D97-AF65-F5344CB8AC3E}">
        <p14:creationId xmlns:p14="http://schemas.microsoft.com/office/powerpoint/2010/main" val="308592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Låt oss titta närmare på några användbara resurser som du finner på webbsidan </a:t>
            </a:r>
            <a:r>
              <a:rPr lang="sv-SE" i="1" dirty="0"/>
              <a:t>Hur man planerar ett distriktsmöte</a:t>
            </a:r>
          </a:p>
        </p:txBody>
      </p:sp>
    </p:spTree>
    <p:extLst>
      <p:ext uri="{BB962C8B-B14F-4D97-AF65-F5344CB8AC3E}">
        <p14:creationId xmlns:p14="http://schemas.microsoft.com/office/powerpoint/2010/main" val="381851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Exempel på övergripande program: En resurs om en del av roll/ansvar för den som är ordförande för program. Detta är ett exempel på hur man kan lägga upp programmet, vilket presenteras för distriktsmöteskommittén.  </a:t>
            </a:r>
          </a:p>
        </p:txBody>
      </p:sp>
    </p:spTree>
    <p:extLst>
      <p:ext uri="{BB962C8B-B14F-4D97-AF65-F5344CB8AC3E}">
        <p14:creationId xmlns:p14="http://schemas.microsoft.com/office/powerpoint/2010/main" val="252622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/>
              <a:t>Tips om evenemangets marknadsföring: Denna resurs är en användbar vägledning för distriktsmöteskommittén gällande marknadsföring av distriktsmötet, seminarier, evenemang med mera som genomförs vid distriktsmötet. </a:t>
            </a:r>
          </a:p>
          <a:p>
            <a:endParaRPr lang="en-US" dirty="0"/>
          </a:p>
          <a:p>
            <a:r>
              <a:rPr lang="sv-SE"/>
              <a:t>Tänk på dessa områden vid marknadsföring av evenemanget. </a:t>
            </a:r>
          </a:p>
        </p:txBody>
      </p:sp>
    </p:spTree>
    <p:extLst>
      <p:ext uri="{BB962C8B-B14F-4D97-AF65-F5344CB8AC3E}">
        <p14:creationId xmlns:p14="http://schemas.microsoft.com/office/powerpoint/2010/main" val="279585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/>
              <a:t>Hur man finner en utmärkt talare: Denna resurs är avsedd att hjälpa distriktsmöteskommittén att finna en utmärkt talare till evenemanget. </a:t>
            </a:r>
          </a:p>
        </p:txBody>
      </p:sp>
    </p:spTree>
    <p:extLst>
      <p:ext uri="{BB962C8B-B14F-4D97-AF65-F5344CB8AC3E}">
        <p14:creationId xmlns:p14="http://schemas.microsoft.com/office/powerpoint/2010/main" val="1787925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/>
              <a:t>Information om talare/presentatör: Skickas till talare/presentatör, så att de kan ge information om behov till sina presentationer, till exempel planering av lokalen, audiovisuell utrustning med mera. </a:t>
            </a:r>
          </a:p>
        </p:txBody>
      </p:sp>
    </p:spTree>
    <p:extLst>
      <p:ext uri="{BB962C8B-B14F-4D97-AF65-F5344CB8AC3E}">
        <p14:creationId xmlns:p14="http://schemas.microsoft.com/office/powerpoint/2010/main" val="419368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Personalen vid avdelningen för klubbrekvisita vid LCI:s internationella huvudkontor hjälper dig gärna med att välja produkter, beställa och skicka tillbaka ej sålda varor efter det att evenemanget har avslutats.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Nämn även om det finns andra godkända säljare av Lions produkter</a:t>
            </a:r>
            <a:r>
              <a:rPr lang="en-US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sv-SE" sz="1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4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/>
              <a:t>Vid planering av distriktsmötet är det viktigt att tänka på dess delar.  </a:t>
            </a:r>
          </a:p>
          <a:p>
            <a:endParaRPr lang="en-US" dirty="0"/>
          </a:p>
          <a:p>
            <a:r>
              <a:rPr lang="sv-SE"/>
              <a:t>Dessutom kommer vi i dag att visa den webbsida som finns samt även resurser och tillhandahålla användbar information för dig och ditt distrikt, så att ni kan genomföra ett bra distriktsmöte. </a:t>
            </a:r>
          </a:p>
          <a:p>
            <a:endParaRPr lang="en-US" dirty="0"/>
          </a:p>
          <a:p>
            <a:pPr marL="362480" indent="-362480">
              <a:lnSpc>
                <a:spcPct val="90000"/>
              </a:lnSpc>
              <a:spcBef>
                <a:spcPts val="2537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8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Personalen vid LCI är redo att hjälpa till. Om du har frågor är du välkommen att kontakta dem via telefon eller e-post som du ser på bilden. </a:t>
            </a:r>
          </a:p>
          <a:p>
            <a:endParaRPr lang="en-US" dirty="0"/>
          </a:p>
          <a:p>
            <a:r>
              <a:rPr lang="sv-SE" dirty="0"/>
              <a:t>Kom även ihåg att besöka webbplatsen genom att skanna QR-koden.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Distriktsmöteskommittén hanterar allt det som ska tas upp och genomföras vid distriktsmötet. Detta är: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sv-SE" dirty="0"/>
              <a:t>Resolutioner</a:t>
            </a:r>
          </a:p>
          <a:p>
            <a:pPr marL="228600" indent="-228600">
              <a:buAutoNum type="arabicPeriod"/>
            </a:pPr>
            <a:r>
              <a:rPr lang="sv-SE" dirty="0"/>
              <a:t>Rapporter</a:t>
            </a:r>
          </a:p>
          <a:p>
            <a:pPr marL="228600" indent="-228600">
              <a:buAutoNum type="arabicPeriod"/>
            </a:pPr>
            <a:r>
              <a:rPr lang="sv-SE" dirty="0"/>
              <a:t>Val</a:t>
            </a:r>
          </a:p>
          <a:p>
            <a:pPr marL="228600" indent="-228600">
              <a:buAutoNum type="arabicPeriod"/>
            </a:pPr>
            <a:r>
              <a:rPr lang="sv-SE" dirty="0"/>
              <a:t>Uppmärksamma prestationer bland Lions, Leos och klubbarna i distriktet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De resurser och handlingar som finns på denna webbsida kommer hjälpa dig och distriktsmöteskommittén att genomföra ett bra distriktsmöte. Denna webbsida har uppdaterats.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Att se till att varje post har tillsatts kommer hjälpa till under planeringsprocessen och säkerställa att alla uppgifter tas om hand. </a:t>
            </a:r>
          </a:p>
        </p:txBody>
      </p:sp>
    </p:spTree>
    <p:extLst>
      <p:ext uri="{BB962C8B-B14F-4D97-AF65-F5344CB8AC3E}">
        <p14:creationId xmlns:p14="http://schemas.microsoft.com/office/powerpoint/2010/main" val="213509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Följande är de medlemmar som föreslås ansvara för specifika uppgifter inför och under distriktsmötet. För var och en av dessa roller kan man läsa mer om Roll/Ansvar och ladda ner ett dokument från webbsidan.</a:t>
            </a:r>
          </a:p>
          <a:p>
            <a:endParaRPr lang="en-US" dirty="0"/>
          </a:p>
          <a:p>
            <a:r>
              <a:rPr lang="sv-SE" dirty="0"/>
              <a:t>Ni kanske inte har alla dessa roller att tillsätta, så använd dokumentet som vägledning.  </a:t>
            </a:r>
          </a:p>
          <a:p>
            <a:endParaRPr lang="en-US" dirty="0"/>
          </a:p>
          <a:p>
            <a:r>
              <a:rPr lang="sv-SE" dirty="0"/>
              <a:t>Distriktsguvernör – Ordförande vid distriktsmötet, leder mötesförhandlingarna, delar ut erkänsla till medlemmar samt är värd för gästtalare och presentatörer.  **Notering: Nämn att det är okej att en erfaren lionledare är värd för gästtalare**</a:t>
            </a:r>
          </a:p>
          <a:p>
            <a:endParaRPr lang="en-US" dirty="0"/>
          </a:p>
          <a:p>
            <a:r>
              <a:rPr lang="sv-SE" dirty="0"/>
              <a:t>Ordförande i distriktsmöteskommittén – Är distriktsguvernörens operativa chef avseende distriktsmötet. </a:t>
            </a:r>
          </a:p>
          <a:p>
            <a:endParaRPr lang="en-US" dirty="0"/>
          </a:p>
          <a:p>
            <a:r>
              <a:rPr lang="sv-SE" dirty="0"/>
              <a:t>Ordförande i värdkommittén – Ansvarar för och leder de medlemmar som välkomnar gäster till evenemanget.  </a:t>
            </a:r>
          </a:p>
          <a:p>
            <a:endParaRPr lang="en-US" dirty="0"/>
          </a:p>
          <a:p>
            <a:r>
              <a:rPr lang="sv-SE" dirty="0"/>
              <a:t>Ordförande för program – Ansvarar för alla delar av distriktsmötets program.</a:t>
            </a:r>
          </a:p>
          <a:p>
            <a:endParaRPr lang="en-US" dirty="0"/>
          </a:p>
          <a:p>
            <a:r>
              <a:rPr lang="sv-SE" dirty="0"/>
              <a:t>Ordförande för ekonomi – Ansvarar för ekonomi kring distriktsmötet.</a:t>
            </a:r>
          </a:p>
          <a:p>
            <a:endParaRPr lang="en-US" dirty="0"/>
          </a:p>
          <a:p>
            <a:r>
              <a:rPr lang="sv-SE" dirty="0"/>
              <a:t>Ordförande för marknadsföring – Ansvarar för marknadsföring av distriktsmötet och dess evenemang.</a:t>
            </a:r>
          </a:p>
          <a:p>
            <a:endParaRPr lang="en-US" dirty="0"/>
          </a:p>
          <a:p>
            <a:r>
              <a:rPr lang="sv-SE" dirty="0"/>
              <a:t>Audiovisuell koordinator – Ansvarar för och leder arbetet kring audiovisuella behov vid sessioner, möten och banketten. </a:t>
            </a:r>
          </a:p>
        </p:txBody>
      </p:sp>
    </p:spTree>
    <p:extLst>
      <p:ext uri="{BB962C8B-B14F-4D97-AF65-F5344CB8AC3E}">
        <p14:creationId xmlns:p14="http://schemas.microsoft.com/office/powerpoint/2010/main" val="291517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/>
              <a:t>Planeringen består av två steg</a:t>
            </a:r>
          </a:p>
          <a:p>
            <a:endParaRPr lang="en-US" dirty="0"/>
          </a:p>
          <a:p>
            <a:r>
              <a:rPr lang="sv-SE"/>
              <a:t>Steg 1: Samla in frågeformulär från de medlemmar som har deltagit i ett distriktsmöte och de som inte har gjort det.  Användbara formulär finns på webbplatsen eller så kan du skanna QR-koden på denna bild. </a:t>
            </a:r>
          </a:p>
          <a:p>
            <a:endParaRPr lang="en-US" dirty="0"/>
          </a:p>
          <a:p>
            <a:r>
              <a:rPr lang="sv-SE"/>
              <a:t>Fokusera mer på denna del och om betydelsen av att få återkoppling från medlemmarna.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/>
              <a:t>Planeringen består av två steg</a:t>
            </a:r>
          </a:p>
          <a:p>
            <a:endParaRPr lang="en-US" dirty="0"/>
          </a:p>
          <a:p>
            <a:r>
              <a:rPr lang="sv-SE"/>
              <a:t>Steg 1: Samla in frågeformulär från de medlemmar som har deltagit i ett distriktsmöte och de som inte har gjort det.  Användbara formulär finns på webbplatsen eller så kan du skanna QR-koden på denna bild. </a:t>
            </a:r>
          </a:p>
          <a:p>
            <a:endParaRPr lang="en-US" dirty="0"/>
          </a:p>
          <a:p>
            <a:r>
              <a:rPr lang="sv-SE"/>
              <a:t>Fokusera mer på denna del och om betydelsen av att få återkoppling från medlemmarna.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6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Planeringen består av två steg</a:t>
            </a:r>
          </a:p>
          <a:p>
            <a:endParaRPr lang="en-US" dirty="0"/>
          </a:p>
          <a:p>
            <a:r>
              <a:rPr lang="sv-SE" dirty="0"/>
              <a:t>Steg 2: Idékläckning: Använd de resurser som finns, för att hjälpa till att samla in information som kommer hjälpa dig att vara på rätt väg inför ett framgångsrikt evenemang. </a:t>
            </a:r>
          </a:p>
          <a:p>
            <a:r>
              <a:rPr lang="sv-SE" dirty="0"/>
              <a:t>Första resursen - Idékläckning i distriktsmöteskommittén: Detta dokument kommer hjälpa kommittén att genomföra ett bra distriktsmöte.</a:t>
            </a:r>
          </a:p>
          <a:p>
            <a:r>
              <a:rPr lang="sv-SE" dirty="0"/>
              <a:t>Andra resursen - Idékläckning från frågeformulärens resultat: Tar upp olika ämnen att fokusera på under idékläckningen.</a:t>
            </a:r>
          </a:p>
          <a:p>
            <a:endParaRPr lang="en-US" dirty="0"/>
          </a:p>
          <a:p>
            <a:r>
              <a:rPr lang="sv-SE" dirty="0"/>
              <a:t>Båda finns på webbplatsen och hjälper dig att gå igenom stegen.</a:t>
            </a:r>
          </a:p>
        </p:txBody>
      </p:sp>
    </p:spTree>
    <p:extLst>
      <p:ext uri="{BB962C8B-B14F-4D97-AF65-F5344CB8AC3E}">
        <p14:creationId xmlns:p14="http://schemas.microsoft.com/office/powerpoint/2010/main" val="218988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När teamet har bildats och är redo att sätta igång, och medlemmarna har framfört vad de önskar under distriktsmötet, är det dags att förbereda inför evenemanget. </a:t>
            </a:r>
          </a:p>
          <a:p>
            <a:endParaRPr lang="en-US" dirty="0"/>
          </a:p>
          <a:p>
            <a:r>
              <a:rPr lang="sv-SE" dirty="0"/>
              <a:t>Den övergripande planen som innehåller: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Tidsplan: Den kommer hjälpa till att hålla koll på alla prioriteringar, till exempel en budget. Den kommer snart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Lista över uppgifter: Den hjälper varje ordförande och koordinator att arbeta med sitt respektive ansvar</a:t>
            </a:r>
          </a:p>
          <a:p>
            <a:endParaRPr lang="en-US" dirty="0"/>
          </a:p>
          <a:p>
            <a:r>
              <a:rPr lang="sv-SE" dirty="0"/>
              <a:t>LÄGG TILL EGNA ERFARENHETER, EXEMPEL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På webbplatsen finns en rullist med ”rollens beskrivning” och de som har angivits innehåller ytterligare information, för att hjälpa dem i deras respektive roll.  </a:t>
            </a:r>
          </a:p>
          <a:p>
            <a:endParaRPr lang="en-US" dirty="0"/>
          </a:p>
          <a:p>
            <a:r>
              <a:rPr lang="sv-SE" dirty="0"/>
              <a:t>Använd dessa utmärkta verktyg under och efter distriktsmötet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sv-SE" dirty="0"/>
              <a:t>Distriktsguvernör – Rapport från distriktsmöte: Denna rapport bör skickas in direkt efter distriktsmötet, vilken informerar om de inkommande tjänstemän som har valts och datum för nästa års distriktsmöte. </a:t>
            </a:r>
          </a:p>
          <a:p>
            <a:pPr marL="228600" indent="-228600">
              <a:buAutoNum type="arabicPeriod"/>
            </a:pPr>
            <a:r>
              <a:rPr lang="sv-SE" dirty="0"/>
              <a:t>Ordförande i distriktsmöteskommittén – </a:t>
            </a:r>
          </a:p>
          <a:p>
            <a:pPr marL="0" indent="0">
              <a:buNone/>
            </a:pPr>
            <a:r>
              <a:rPr lang="sv-SE" dirty="0"/>
              <a:t>        a. För att skriva ut försäkringsbrev besöker du LCI:s webbplats för att beställa formulär och annan information</a:t>
            </a:r>
          </a:p>
          <a:p>
            <a:pPr marL="0" indent="0">
              <a:buNone/>
            </a:pPr>
            <a:r>
              <a:rPr lang="sv-SE" dirty="0"/>
              <a:t>        b. Distriktsmöteskommitténs kontaktlista – Denna lista innehåller kontaktinformation till alla medlemmar i kommittén</a:t>
            </a:r>
          </a:p>
          <a:p>
            <a:pPr marL="0" indent="0">
              <a:buNone/>
            </a:pPr>
            <a:r>
              <a:rPr lang="sv-SE" dirty="0"/>
              <a:t>3. Ordförande för program</a:t>
            </a:r>
          </a:p>
          <a:p>
            <a:pPr marL="0" indent="0">
              <a:buNone/>
            </a:pPr>
            <a:r>
              <a:rPr lang="sv-SE" dirty="0"/>
              <a:t>       a. Information om talare/presentatörer – Skicka till talare/presentatörer, så att de kan tillhandahålla information om deras  </a:t>
            </a:r>
          </a:p>
          <a:p>
            <a:pPr marL="0" indent="0">
              <a:buNone/>
            </a:pPr>
            <a:r>
              <a:rPr lang="sv-SE" dirty="0"/>
              <a:t>           presentation, behov och lokalens planering</a:t>
            </a:r>
          </a:p>
          <a:p>
            <a:pPr marL="0" indent="0">
              <a:buNone/>
            </a:pPr>
            <a:r>
              <a:rPr lang="sv-SE" dirty="0"/>
              <a:t>       b. Utvärdering av session – Delas ut till deltagare, så att de kan utvärdera de sessioner de deltar i</a:t>
            </a:r>
          </a:p>
          <a:p>
            <a:pPr marL="0" indent="0">
              <a:buNone/>
            </a:pPr>
            <a:r>
              <a:rPr lang="sv-SE" dirty="0"/>
              <a:t>4. Ordförande för ekonomi – Exempel på budget för distriktsmötet: Detta är en användbar mall för budgeten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2232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4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528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72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33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85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3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3576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398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7121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403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3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649A6-CAC9-464D-A179-069B60967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1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7383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7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41380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160376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91573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0" y="4343400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227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30480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60329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8276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2B44BA-B8D1-4C75-A81D-FE3990154350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3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74385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EA30A2-05D6-4615-B6BF-AC4C14D9278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5744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B1FC7E1-7CB0-484E-9D14-06941321FF3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38747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1924050"/>
            <a:ext cx="3505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242A03-4281-4895-8AC5-35F52B39859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68635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9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1E4235A-4D9D-478A-A238-A93D4EE11BF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0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010240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D5F4922-E6BB-43CB-B4B4-BC7E04E080E5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8125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075F36-2534-4EAE-B522-18EC58BA1D11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1375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1C1A43-9853-4584-8DE9-5DBE331D987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07668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EE6A6B1C-8B11-4A2A-B29C-AE32A87FC6E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69222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BDC911-CC41-43D7-95C7-D0DC30C6A15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6535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CAB4659-3656-479D-A176-A254B8AF442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0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51547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0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502C4C5-6B15-43D8-859D-5B368F24618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r>
              <a:rPr lang="en-US" sz="180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5140907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867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38" y="5648325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9822E2A-5CA8-4731-BB6B-B37590483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7" y="3987801"/>
            <a:ext cx="2366963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6686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D1C8F-6BFE-4C56-AE64-1ACBB6F29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87779" y="242259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9615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06568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FC1C-1A12-402D-9201-37F7FB2EF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0D7D-1BDE-450A-AFD3-F7989C63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998E6-3277-4F93-88F3-C8D4F3C7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B7AB0-7C12-401F-ADD4-F5DCD84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A9D52-6753-4E54-89E7-A51B1F2B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63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090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5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71" r:id="rId6"/>
    <p:sldLayoutId id="2147483740" r:id="rId7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125796C-83D7-41FC-BEBE-42D09B0F711A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3" r:id="rId17"/>
    <p:sldLayoutId id="2147483734" r:id="rId18"/>
    <p:sldLayoutId id="2147483735" r:id="rId19"/>
    <p:sldLayoutId id="2147483736" r:id="rId20"/>
  </p:sldLayoutIdLst>
  <p:transition spd="slow"/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800" indent="-169863" algn="l" rtl="0" eaLnBrk="0" fontAlgn="base" hangingPunct="0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sv/lions-video-cent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commerce@lionsclubs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hyperlink" Target="https://www.lionsclubs.org/sv/resources-for-members/resource-center/plan-a-district-convention" TargetMode="External"/><Relationship Id="rId4" Type="http://schemas.openxmlformats.org/officeDocument/2006/relationships/hyperlink" Target="mailto:Eurafrican@lionsclub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7E348182-D4FA-4D76-B4FA-7B3B36B7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03" y="3762662"/>
            <a:ext cx="3013771" cy="29399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74B65B6-FC2A-455C-ABDB-859692B380B4}"/>
              </a:ext>
            </a:extLst>
          </p:cNvPr>
          <p:cNvSpPr txBox="1">
            <a:spLocks/>
          </p:cNvSpPr>
          <p:nvPr/>
        </p:nvSpPr>
        <p:spPr>
          <a:xfrm>
            <a:off x="1007918" y="2398817"/>
            <a:ext cx="9677400" cy="125878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sv-SE" sz="3600" b="0">
                <a:latin typeface="HelveticaNeueLT Std Med" panose="020B0604020202020204" pitchFamily="34" charset="0"/>
              </a:rPr>
              <a:t>Hur man planerar ett distriktsmöte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3600" b="0" kern="0" dirty="0">
              <a:latin typeface="HelveticaNeueLT Std Med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02F776B-2273-4042-819C-534A69EEDE1E}"/>
              </a:ext>
            </a:extLst>
          </p:cNvPr>
          <p:cNvSpPr txBox="1">
            <a:spLocks/>
          </p:cNvSpPr>
          <p:nvPr/>
        </p:nvSpPr>
        <p:spPr bwMode="auto">
          <a:xfrm>
            <a:off x="4586909" y="4381995"/>
            <a:ext cx="2657040" cy="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5205413" algn="l"/>
                <a:tab pos="6346825" algn="r"/>
              </a:tabLst>
            </a:pPr>
            <a:r>
              <a:rPr lang="sv-SE" sz="2400" i="1">
                <a:solidFill>
                  <a:srgbClr val="FFC000"/>
                </a:solidFill>
                <a:latin typeface="HelveticaNeueLT Std" panose="020B0604020202020204" pitchFamily="34" charset="0"/>
                <a:ea typeface="ヒラギノ角ゴ Pro W3"/>
              </a:rPr>
              <a:t>30 januari 2023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0756237-7D99-414A-88FD-F444FEB5D94C}"/>
              </a:ext>
            </a:extLst>
          </p:cNvPr>
          <p:cNvSpPr/>
          <p:nvPr/>
        </p:nvSpPr>
        <p:spPr bwMode="auto">
          <a:xfrm>
            <a:off x="3986012" y="3568002"/>
            <a:ext cx="3721211" cy="326003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F79EEB9-0170-4B3C-38C7-F53B21CD8840}"/>
              </a:ext>
            </a:extLst>
          </p:cNvPr>
          <p:cNvSpPr txBox="1"/>
          <p:nvPr/>
        </p:nvSpPr>
        <p:spPr>
          <a:xfrm>
            <a:off x="347526" y="6303003"/>
            <a:ext cx="32419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>
                <a:solidFill>
                  <a:schemeClr val="bg1"/>
                </a:solidFill>
              </a:rPr>
              <a:t>HOW TO PLAN A DISTRICT CONVENTION WEBINAR PPT.SW</a:t>
            </a:r>
          </a:p>
        </p:txBody>
      </p:sp>
    </p:spTree>
    <p:extLst>
      <p:ext uri="{BB962C8B-B14F-4D97-AF65-F5344CB8AC3E}">
        <p14:creationId xmlns:p14="http://schemas.microsoft.com/office/powerpoint/2010/main" val="6607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02822" y="-110358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4551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9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När kommittén har satt upp mål för programmet använder du nedanstående verktyg, för att hjälpa till att göra distriktsmötet till en framgång (fortsättning)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1C3BF49-BC3B-4A6A-96B0-6359ED4D8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17" y="1397817"/>
            <a:ext cx="8933449" cy="225207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7399E78-A01E-1E48-A03B-E47230E84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44" y="4274528"/>
            <a:ext cx="6132198" cy="19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660226"/>
            <a:ext cx="245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Marknadsföra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22466" y="1741847"/>
            <a:ext cx="5804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Vägledning för marknadsföringsordförande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Tips om evenemangets marknadsföring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Marknadsför den internationella tjänstemannens besök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 internationella besökaren, vägledning 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BA6E-D273-DF0F-0CBD-C118592D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" y="2647309"/>
            <a:ext cx="4918437" cy="3252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E738B-B7E6-09E4-948E-ED429FF2CDFC}"/>
              </a:ext>
            </a:extLst>
          </p:cNvPr>
          <p:cNvSpPr txBox="1"/>
          <p:nvPr/>
        </p:nvSpPr>
        <p:spPr>
          <a:xfrm>
            <a:off x="4035581" y="274205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Verktyg som hjälper till att marknadsföra ert distriktsmöte:  </a:t>
            </a:r>
          </a:p>
        </p:txBody>
      </p:sp>
    </p:spTree>
    <p:extLst>
      <p:ext uri="{BB962C8B-B14F-4D97-AF65-F5344CB8AC3E}">
        <p14:creationId xmlns:p14="http://schemas.microsoft.com/office/powerpoint/2010/main" val="348984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3342879" y="8950"/>
            <a:ext cx="550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Saker att tänka på vid planering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873750" y="1334839"/>
            <a:ext cx="5804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Boka in arena/lokaler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Förändra programmet varje 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Registrering och betalning på nätet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Besöka andra distriktsmöten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Sponsring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Dignitärer som inte är medlemmar 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4" y="2014187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923287" y="55493"/>
            <a:ext cx="7689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Saker att tänka på vid planering (fortsättning)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596857" y="1246187"/>
            <a:ext cx="39940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Serviceprojekt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Distriktsprojekt</a:t>
            </a:r>
          </a:p>
          <a:p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LCIF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Visa inspirerande videor från </a:t>
            </a:r>
            <a:r>
              <a:rPr lang="sv-SE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Lions videocenter</a:t>
            </a:r>
            <a:r>
              <a:rPr lang="sv-SE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 roligt och fira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1" y="2175805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12542824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1306" y="3339306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4518498" y="2598738"/>
            <a:ext cx="498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Användbara resurser</a:t>
            </a:r>
          </a:p>
        </p:txBody>
      </p:sp>
    </p:spTree>
    <p:extLst>
      <p:ext uri="{BB962C8B-B14F-4D97-AF65-F5344CB8AC3E}">
        <p14:creationId xmlns:p14="http://schemas.microsoft.com/office/powerpoint/2010/main" val="23887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-127590" y="259400"/>
            <a:ext cx="3848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Exempel </a:t>
            </a:r>
          </a:p>
          <a:p>
            <a:r>
              <a:rPr lang="sv-S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Övergripande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E441D-976F-9392-C974-1B08FF16E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128" y="365116"/>
            <a:ext cx="4721254" cy="60944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627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195999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42145" y="149828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Tips om evenemangets marknadsföring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9FB4D-CFCC-C3DC-15C7-C53476A8C1E3}"/>
              </a:ext>
            </a:extLst>
          </p:cNvPr>
          <p:cNvSpPr txBox="1"/>
          <p:nvPr/>
        </p:nvSpPr>
        <p:spPr>
          <a:xfrm>
            <a:off x="5663964" y="2566468"/>
            <a:ext cx="48247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Hur man attraherar deltagare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Möjligheter till marknadsföring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Distriktets nyhetsbrev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Sociala medier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Elektroniskt och tryckt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Distriktets webbplats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Klubbarnas webbplatser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Sammanfattning av distriktsmötet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7B5F0-BBD6-809A-2F61-E2C4B32E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661" y="70352"/>
            <a:ext cx="7873543" cy="1962664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1640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Hur man finner en utmärkt talare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78ACC6E-A407-E7CF-0F4F-034D6D86A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768" y="222853"/>
            <a:ext cx="5097454" cy="649254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457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Information om talare/presentatör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3F901-CB2A-69ED-0E70-128A4D221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288" y="202724"/>
            <a:ext cx="4899950" cy="645255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953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245862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16232" y="472901"/>
            <a:ext cx="323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98C44-752D-A270-D103-0FEA5187894B}"/>
              </a:ext>
            </a:extLst>
          </p:cNvPr>
          <p:cNvSpPr txBox="1"/>
          <p:nvPr/>
        </p:nvSpPr>
        <p:spPr>
          <a:xfrm>
            <a:off x="4536857" y="936861"/>
            <a:ext cx="6788011" cy="1766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v-SE" sz="2400" dirty="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Överväg att sälja klubbrekvisita vid distriktsmötet. Att sälja klubbrekvisita stärker medlemmarnas upplevelse, ökar synligheten för Lions logotyp i ditt område.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2ED73-D1E3-7675-7C7E-C01FBEF4286E}"/>
              </a:ext>
            </a:extLst>
          </p:cNvPr>
          <p:cNvSpPr txBox="1"/>
          <p:nvPr/>
        </p:nvSpPr>
        <p:spPr>
          <a:xfrm>
            <a:off x="-420526" y="4594191"/>
            <a:ext cx="4179136" cy="1237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v-SE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För mer information eller för att beställa skickar du e-post till </a:t>
            </a:r>
            <a:r>
              <a:rPr lang="sv-SE" sz="2200" u="sng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sv-SE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19B5A4E-EC0E-A4CC-15E0-E9C522670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137" y="3603591"/>
            <a:ext cx="6267450" cy="1981200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82ABBC69-FDCC-D6A0-E55F-A5F8BDD2D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962" y="3698841"/>
            <a:ext cx="6048375" cy="1762125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</a:p>
          <a:p>
            <a:pPr marL="228600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Välkommen</a:t>
            </a:r>
            <a:r>
              <a:rPr lang="en-US" sz="1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till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en-US" sz="2800" kern="1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Allt</a:t>
            </a:r>
            <a:r>
              <a:rPr lang="en-US" sz="2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Lions!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BAB5C2AD-7646-31C0-5BC1-A1B99CD6D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637" y="4994241"/>
            <a:ext cx="2354580" cy="3048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Handla klubbmaterial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5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276" y="2148848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57980" y="822947"/>
            <a:ext cx="28701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Distriktsmötets delar </a:t>
            </a:r>
          </a:p>
          <a:p>
            <a:endParaRPr lang="en-US" sz="3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14432" y="1324773"/>
            <a:ext cx="41827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sv-SE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Människor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sv-SE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Planering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sv-SE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Förberedelse och program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sv-SE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Marknadsföring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1711-3F1A-4415-B54B-501BA514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4" y="3733176"/>
            <a:ext cx="4182738" cy="2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6E8D90BB-1505-4EB2-A728-653187499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70" y="457200"/>
            <a:ext cx="1464110" cy="142823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8EC559F4-9539-41A5-A1CB-DE8BE39F5531}"/>
              </a:ext>
            </a:extLst>
          </p:cNvPr>
          <p:cNvSpPr txBox="1"/>
          <p:nvPr/>
        </p:nvSpPr>
        <p:spPr>
          <a:xfrm>
            <a:off x="406400" y="1885439"/>
            <a:ext cx="11785600" cy="228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sv-SE" sz="2400" b="1" dirty="0">
                <a:solidFill>
                  <a:schemeClr val="bg1"/>
                </a:solidFill>
                <a:latin typeface="Calibri Light" panose="020F0302020204030204" pitchFamily="34" charset="0"/>
                <a:ea typeface="HelveticaNeueLT Std Lt"/>
                <a:cs typeface="Calibri Light" panose="020F0302020204030204" pitchFamily="34" charset="0"/>
                <a:sym typeface="HelveticaNeueLT Std Lt"/>
              </a:rPr>
              <a:t>Telefon: 630-468-6948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sv-SE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E-post: </a:t>
            </a:r>
            <a:r>
              <a:rPr lang="sv-SE" sz="24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Eurafrican@lionsclubs.org</a:t>
            </a: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sv-SE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Webbsida: </a:t>
            </a:r>
            <a:r>
              <a:rPr lang="sv-SE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https://www.lionsclubs.org/sv/resources-for-members/resource-center/plan-a-district-convention</a:t>
            </a:r>
            <a:r>
              <a:rPr lang="sv-SE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 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0E4D5-A730-4DAE-AF6F-5678014A338F}"/>
              </a:ext>
            </a:extLst>
          </p:cNvPr>
          <p:cNvSpPr txBox="1"/>
          <p:nvPr/>
        </p:nvSpPr>
        <p:spPr>
          <a:xfrm>
            <a:off x="3457117" y="457200"/>
            <a:ext cx="4971659" cy="66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Kontaktinformation till LCI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87BE3-1049-BC8C-BD70-44809AD5F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638" y="4718149"/>
            <a:ext cx="1923542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03722" y="661412"/>
            <a:ext cx="322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Komma igång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414092" y="1490008"/>
            <a:ext cx="7777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Arbeta med distriktsmöteskommittén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Gå igenom de handlingar som finns på webbsidan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till att varje post har tillsatts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1FDB6-CF83-74EB-0FF1-613D4D8E05E6}"/>
              </a:ext>
            </a:extLst>
          </p:cNvPr>
          <p:cNvSpPr txBox="1"/>
          <p:nvPr/>
        </p:nvSpPr>
        <p:spPr>
          <a:xfrm>
            <a:off x="3993055" y="5672380"/>
            <a:ext cx="5507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Webbsida om hur man planerar ett distriktsmöte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BF62D-82CE-901E-1246-FAF0B2DA8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588" y="4793563"/>
            <a:ext cx="1923542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6826" y="593725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Människor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602655" y="886112"/>
            <a:ext cx="52503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Distriktsguvernör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Ordförande i distriktsmöteskommittén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Ordförande i värdkommittén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Ordförande för program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Ordförande för ekonomi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Ordförande för marknadsföring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Audiovisuell koordinator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F17DF-30D9-5B4A-1B04-6B636B21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3" y="2608027"/>
            <a:ext cx="4396022" cy="2971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5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691384" y="156949"/>
            <a:ext cx="6798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sv-S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Frågeformulär för distriktsmötets deltagare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Steg 1 – Samla in frågeformulär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77788-1D60-C573-4BEA-6550E6907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581" y="5353943"/>
            <a:ext cx="1309836" cy="13471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57E3D8-2B6C-B298-0EDF-3B76B912F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270" y="803464"/>
            <a:ext cx="3346971" cy="435299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4BEAA3-CB4C-DBDD-FFE0-E0EF8BDAC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9216" y="803463"/>
            <a:ext cx="3285282" cy="435299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090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691384" y="68099"/>
            <a:ext cx="616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Frågeformulär från dem som inte har deltagit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Steg 1 – Samla in frågeformulär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C24EB7-793D-5E02-F674-28B288982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9238" y="5122779"/>
            <a:ext cx="1531196" cy="1571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6158A7-E1D8-9BC4-A94F-2CAACF361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666" y="666177"/>
            <a:ext cx="4377182" cy="56890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030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122408"/>
            <a:ext cx="2329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Planering (fortsättning)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21" y="3253798"/>
            <a:ext cx="4753512" cy="31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53389-49F3-2C99-410A-E02F2799CFC4}"/>
              </a:ext>
            </a:extLst>
          </p:cNvPr>
          <p:cNvSpPr txBox="1"/>
          <p:nvPr/>
        </p:nvSpPr>
        <p:spPr>
          <a:xfrm>
            <a:off x="5707960" y="2099636"/>
            <a:ext cx="5804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sv-SE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Steg 2</a:t>
            </a:r>
          </a:p>
          <a:p>
            <a:r>
              <a:rPr lang="sv-S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Idékläckning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v-S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Idékläckning i distriktsmöteskommittén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v-S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Idékläckning från frågeformulärens resultat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5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125935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1523" y="55116"/>
            <a:ext cx="2354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Förberedelse och program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563599" y="706820"/>
            <a:ext cx="6956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Börja planeringsprocessen och ha en övergripande plan som innehåller: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60662-A349-87FA-A5EF-4BF3FF4C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5" y="2778900"/>
            <a:ext cx="5569530" cy="3004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D0437-D428-7D2B-5D9C-F0B73FA41405}"/>
              </a:ext>
            </a:extLst>
          </p:cNvPr>
          <p:cNvSpPr txBox="1"/>
          <p:nvPr/>
        </p:nvSpPr>
        <p:spPr>
          <a:xfrm>
            <a:off x="6303297" y="2007980"/>
            <a:ext cx="48430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Tidsplan: Den kommer hjälpa till att hålla koll på alla prioriteringar, till exempel en budget.  </a:t>
            </a:r>
            <a:r>
              <a:rPr lang="sv-SE" sz="2400" i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*Kommer snart*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Lista över uppgifter: Den hjälper varje ordförande och koordinator att arbeta med sitt respektive ansvar.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9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71628" y="112990"/>
            <a:ext cx="114324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9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När kommittén har satt upp mål för programmet använder du nedanstående verktyg, för att hjälpa till att göra distriktsmötet till en framgång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F7C9C5D-E87B-DFF3-AB35-F09A9148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538" y="1794685"/>
            <a:ext cx="8348259" cy="47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0735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Zone and Region Seminar local</Template>
  <TotalTime>13280</TotalTime>
  <Words>2320</Words>
  <Application>Microsoft Office PowerPoint</Application>
  <PresentationFormat>Widescreen</PresentationFormat>
  <Paragraphs>316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HelveticaNeueLT Std Med</vt:lpstr>
      <vt:lpstr>Open sans</vt:lpstr>
      <vt:lpstr>Segoe UI</vt:lpstr>
      <vt:lpstr>Segoe UI Semibold</vt:lpstr>
      <vt:lpstr>Times New Roman</vt:lpstr>
      <vt:lpstr>Wingdings</vt:lpstr>
      <vt:lpstr>No Page Number</vt:lpstr>
      <vt:lpstr>Blue Page Number</vt:lpstr>
      <vt:lpstr>White Page Number</vt:lpstr>
      <vt:lpstr>1_Blue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Ibarra</dc:creator>
  <cp:lastModifiedBy>Wielgus, Natalie</cp:lastModifiedBy>
  <cp:revision>176</cp:revision>
  <cp:lastPrinted>2021-10-20T15:00:59Z</cp:lastPrinted>
  <dcterms:created xsi:type="dcterms:W3CDTF">2020-04-21T20:50:01Z</dcterms:created>
  <dcterms:modified xsi:type="dcterms:W3CDTF">2023-08-08T13:41:20Z</dcterms:modified>
</cp:coreProperties>
</file>