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688" r:id="rId2"/>
    <p:sldMasterId id="2147483708" r:id="rId3"/>
    <p:sldMasterId id="2147483715" r:id="rId4"/>
  </p:sldMasterIdLst>
  <p:notesMasterIdLst>
    <p:notesMasterId r:id="rId25"/>
  </p:notesMasterIdLst>
  <p:sldIdLst>
    <p:sldId id="1230" r:id="rId5"/>
    <p:sldId id="470" r:id="rId6"/>
    <p:sldId id="1221" r:id="rId7"/>
    <p:sldId id="1243" r:id="rId8"/>
    <p:sldId id="1259" r:id="rId9"/>
    <p:sldId id="1266" r:id="rId10"/>
    <p:sldId id="1260" r:id="rId11"/>
    <p:sldId id="1245" r:id="rId12"/>
    <p:sldId id="1248" r:id="rId13"/>
    <p:sldId id="1249" r:id="rId14"/>
    <p:sldId id="1250" r:id="rId15"/>
    <p:sldId id="1261" r:id="rId16"/>
    <p:sldId id="1264" r:id="rId17"/>
    <p:sldId id="1251" r:id="rId18"/>
    <p:sldId id="1252" r:id="rId19"/>
    <p:sldId id="1253" r:id="rId20"/>
    <p:sldId id="1254" r:id="rId21"/>
    <p:sldId id="1255" r:id="rId22"/>
    <p:sldId id="1258" r:id="rId23"/>
    <p:sldId id="1256" r:id="rId24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be, Ann" initials="LA" lastIdx="1" clrIdx="0">
    <p:extLst>
      <p:ext uri="{19B8F6BF-5375-455C-9EA6-DF929625EA0E}">
        <p15:presenceInfo xmlns:p15="http://schemas.microsoft.com/office/powerpoint/2012/main" userId="S::ALaube@lionsclubs.org::75541964-963a-4715-9d32-b38bf2ce0e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240"/>
    <a:srgbClr val="1E0C62"/>
    <a:srgbClr val="160C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0717" autoAdjust="0"/>
  </p:normalViewPr>
  <p:slideViewPr>
    <p:cSldViewPr snapToGrid="0">
      <p:cViewPr varScale="1">
        <p:scale>
          <a:sx n="103" d="100"/>
          <a:sy n="103" d="100"/>
        </p:scale>
        <p:origin x="222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3468" y="-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6A84572-D93B-4044-9DE4-6EC4C99F0EC6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502D78C-5032-42AE-AF63-00EFDA1FB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46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Abertura da Natalie</a:t>
            </a:r>
          </a:p>
          <a:p>
            <a:endParaRPr lang="en-US" altLang="en-US" dirty="0"/>
          </a:p>
          <a:p>
            <a:r>
              <a:rPr lang="pt-BR" dirty="0"/>
              <a:t>Olá, bem-vindo ao webinar Como planejar uma convenção de distrito.  Obrigada por estar conosco hoje.  </a:t>
            </a:r>
          </a:p>
          <a:p>
            <a:endParaRPr lang="en-US" altLang="en-US" dirty="0"/>
          </a:p>
          <a:p>
            <a:r>
              <a:rPr lang="pt-BR" dirty="0"/>
              <a:t>Enquete de lançamento da Nat</a:t>
            </a:r>
          </a:p>
          <a:p>
            <a:endParaRPr lang="en-US" altLang="en-US" dirty="0"/>
          </a:p>
          <a:p>
            <a:endParaRPr lang="en-US" altLang="en-US" dirty="0"/>
          </a:p>
          <a:p>
            <a:pPr defTabSz="966612">
              <a:defRPr/>
            </a:pPr>
            <a:r>
              <a:rPr lang="pt-BR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conclusão do webinar, teremos tempo para perguntas e respostas.  Você também pode digitar suas perguntas na seção de perguntas ou na caixa de bate-papo e teremos prazer em ajudar. </a:t>
            </a:r>
          </a:p>
          <a:p>
            <a:pPr marL="724959" lvl="1" indent="-241653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2D78C-5032-42AE-AF63-00EFDA1FBA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99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Use essas ferramentas úteis durante e após a convenção para ajudar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pt-BR" dirty="0"/>
              <a:t>Comitê de Nomeações</a:t>
            </a:r>
          </a:p>
          <a:p>
            <a:pPr marL="0" indent="0">
              <a:buNone/>
            </a:pPr>
            <a:r>
              <a:rPr lang="pt-BR" dirty="0"/>
              <a:t>         a. Procedimentos para eleição de distrito: essas diretrizes fornecem orientação ao distrito sobre as normas e provisões relacionadas a </a:t>
            </a:r>
          </a:p>
          <a:p>
            <a:pPr marL="0" indent="0">
              <a:buNone/>
            </a:pPr>
            <a:r>
              <a:rPr lang="pt-BR" dirty="0"/>
              <a:t>             realizar a convenção distrital e as eleições. </a:t>
            </a:r>
          </a:p>
          <a:p>
            <a:pPr marL="0" indent="0">
              <a:buNone/>
            </a:pPr>
            <a:r>
              <a:rPr lang="pt-BR" dirty="0"/>
              <a:t>         b. Estatuto e Regulamentos do Distrito:  este é o estatuto e regulamentos padrão do distrito de Lions Clubs International que ajudarão a </a:t>
            </a:r>
          </a:p>
          <a:p>
            <a:pPr marL="0" indent="0">
              <a:buNone/>
            </a:pPr>
            <a:r>
              <a:rPr lang="pt-BR" dirty="0"/>
              <a:t>             fornecer orientação </a:t>
            </a:r>
          </a:p>
          <a:p>
            <a:pPr marL="0" indent="0">
              <a:buNone/>
            </a:pPr>
            <a:r>
              <a:rPr lang="pt-BR" dirty="0"/>
              <a:t>         c. Formulários biográficos: fornecem informações sobre o Leão eleito para governador de distrito, 1º e 2º VDG.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pt-BR" dirty="0"/>
              <a:t>Considere como as eleições serão feitas?  On-line x presencial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pt-BR" dirty="0"/>
              <a:t>2. Palestrantes Internacionais</a:t>
            </a:r>
          </a:p>
          <a:p>
            <a:pPr marL="0" indent="0">
              <a:buNone/>
            </a:pPr>
            <a:r>
              <a:rPr lang="pt-BR" dirty="0"/>
              <a:t>       a. Formulário de Solicitação de Orador: encontrado no website de LCI procurando por “Formulário de Solicitação de Orador” que seu distrito deverá preencher ao procurar um orador para seu evento</a:t>
            </a:r>
          </a:p>
          <a:p>
            <a:r>
              <a:rPr lang="pt-BR" dirty="0"/>
              <a:t>       b. Descrição do protocolo: este esboço vai ajudar com o protocolo e seus visitantes</a:t>
            </a:r>
          </a:p>
          <a:p>
            <a:r>
              <a:rPr lang="pt-BR" dirty="0"/>
              <a:t>       c. Como encontrar ótimos oradores:  Este recurso foi desenvolvido para ajudar a fornecer dicas para encontrar um ótimo orador adequado para sua convenção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403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err="1"/>
              <a:t>Jodi</a:t>
            </a:r>
            <a:endParaRPr lang="pt-BR" dirty="0"/>
          </a:p>
          <a:p>
            <a:endParaRPr lang="en-US" dirty="0"/>
          </a:p>
          <a:p>
            <a:r>
              <a:rPr lang="pt-BR" dirty="0"/>
              <a:t>A melhor maneira de atrair pessoas para o seu evento é divulgando-o.  Use esses recursos para ajudar a divulgar a convenção. 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pt-BR" dirty="0"/>
              <a:t>Guia do assessor de marketing: guia para ajudar o assessor de marketing em sua função</a:t>
            </a:r>
          </a:p>
          <a:p>
            <a:pPr marL="228600" indent="-228600">
              <a:buAutoNum type="arabicPeriod"/>
            </a:pPr>
            <a:r>
              <a:rPr lang="pt-BR" dirty="0"/>
              <a:t>Dicas para divulgação de eventos: este recurso é um guia útil para a equipe de convenções na divulgação da convenção, seminários, eventos e muito mais. </a:t>
            </a:r>
          </a:p>
          <a:p>
            <a:pPr marL="228600" indent="-228600">
              <a:buAutoNum type="arabicPeriod"/>
            </a:pPr>
            <a:r>
              <a:rPr lang="pt-BR" dirty="0"/>
              <a:t>Divulgue a visita do seu dirigente internacional: este item fornece recursos sugeridos, anúncios e muito mais para ajudar a divulgar a visita de seus dirigentes internacionais à convenção. </a:t>
            </a:r>
          </a:p>
          <a:p>
            <a:pPr marL="228600" indent="-228600">
              <a:buAutoNum type="arabicPeriod"/>
            </a:pPr>
            <a:r>
              <a:rPr lang="pt-BR" dirty="0"/>
              <a:t>Visitante Internacional – Guia do anfitrião e de protocolo: desenvolvido para auxiliar os Leões a serem anfitriões de visitas e eventos oficiais</a:t>
            </a:r>
          </a:p>
        </p:txBody>
      </p:sp>
    </p:spTree>
    <p:extLst>
      <p:ext uri="{BB962C8B-B14F-4D97-AF65-F5344CB8AC3E}">
        <p14:creationId xmlns:p14="http://schemas.microsoft.com/office/powerpoint/2010/main" val="2734228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Ao planejar uma convenção do distrito, considere estas seis coisas: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pt-BR" dirty="0"/>
              <a:t>Determine o local/localização</a:t>
            </a:r>
          </a:p>
          <a:p>
            <a:pPr marL="228600" indent="-228600">
              <a:buAutoNum type="arabicPeriod"/>
            </a:pPr>
            <a:r>
              <a:rPr lang="pt-BR" dirty="0"/>
              <a:t>Altere o programa ano a ano</a:t>
            </a:r>
          </a:p>
          <a:p>
            <a:pPr marL="228600" indent="-228600">
              <a:buAutoNum type="arabicPeriod"/>
            </a:pPr>
            <a:r>
              <a:rPr lang="pt-BR" dirty="0"/>
              <a:t>Inscrições e pagamentos on-line</a:t>
            </a:r>
          </a:p>
          <a:p>
            <a:pPr marL="228600" indent="-228600">
              <a:buAutoNum type="arabicPeriod"/>
            </a:pPr>
            <a:r>
              <a:rPr lang="pt-BR" dirty="0"/>
              <a:t>Visite outras convenções</a:t>
            </a:r>
          </a:p>
          <a:p>
            <a:pPr marL="228600" indent="-228600">
              <a:buAutoNum type="arabicPeriod"/>
            </a:pPr>
            <a:r>
              <a:rPr lang="pt-BR" dirty="0"/>
              <a:t>Patrocínios</a:t>
            </a:r>
          </a:p>
          <a:p>
            <a:pPr marL="228600" indent="-228600">
              <a:buAutoNum type="arabicPeriod"/>
            </a:pPr>
            <a:r>
              <a:rPr lang="pt-BR" dirty="0"/>
              <a:t>Não Leões dignitários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pt-BR" dirty="0"/>
              <a:t>Leão </a:t>
            </a:r>
            <a:r>
              <a:rPr lang="pt-BR" dirty="0" err="1"/>
              <a:t>Jodi</a:t>
            </a:r>
            <a:r>
              <a:rPr lang="pt-BR" dirty="0"/>
              <a:t>, você tem algum exemplo que gostaria de compartilhar. </a:t>
            </a:r>
          </a:p>
        </p:txBody>
      </p:sp>
    </p:spTree>
    <p:extLst>
      <p:ext uri="{BB962C8B-B14F-4D97-AF65-F5344CB8AC3E}">
        <p14:creationId xmlns:p14="http://schemas.microsoft.com/office/powerpoint/2010/main" val="2305628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/>
              <a:t>Ao planejar uma convenção distrital, considere estas seis coisas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pt-BR"/>
              <a:t>Projetos de serviço</a:t>
            </a:r>
          </a:p>
          <a:p>
            <a:pPr marL="228600" indent="-228600">
              <a:buAutoNum type="arabicPeriod"/>
            </a:pPr>
            <a:r>
              <a:rPr lang="pt-BR"/>
              <a:t>Projetos estaduais</a:t>
            </a:r>
          </a:p>
          <a:p>
            <a:pPr marL="228600" indent="-228600">
              <a:buAutoNum type="arabicPeriod"/>
            </a:pPr>
            <a:r>
              <a:rPr lang="pt-BR"/>
              <a:t>LCIF</a:t>
            </a:r>
          </a:p>
          <a:p>
            <a:pPr marL="228600" indent="-228600">
              <a:buAutoNum type="arabicPeriod"/>
            </a:pPr>
            <a:r>
              <a:rPr lang="pt-BR"/>
              <a:t>Apresente vídeos inspiradores de leões do Centro de Vídeos do Lions</a:t>
            </a:r>
          </a:p>
          <a:p>
            <a:pPr marL="228600" indent="-228600">
              <a:buAutoNum type="arabicPeriod"/>
            </a:pPr>
            <a:r>
              <a:rPr lang="pt-BR"/>
              <a:t>Divirta-se e comemore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pt-BR"/>
              <a:t>Leão Jodi, você tem algum exemplo que gostaria de compartilhar. </a:t>
            </a:r>
          </a:p>
        </p:txBody>
      </p:sp>
    </p:spTree>
    <p:extLst>
      <p:ext uri="{BB962C8B-B14F-4D97-AF65-F5344CB8AC3E}">
        <p14:creationId xmlns:p14="http://schemas.microsoft.com/office/powerpoint/2010/main" val="3085928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Vamos dar uma olhada em alguns dos recursos úteis que você encontrará na webpage </a:t>
            </a:r>
            <a:r>
              <a:rPr lang="pt-BR" i="1" dirty="0"/>
              <a:t>Como planejar a convenção de distrito</a:t>
            </a:r>
          </a:p>
        </p:txBody>
      </p:sp>
    </p:spTree>
    <p:extLst>
      <p:ext uri="{BB962C8B-B14F-4D97-AF65-F5344CB8AC3E}">
        <p14:creationId xmlns:p14="http://schemas.microsoft.com/office/powerpoint/2010/main" val="3818515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Exemplo de cronograma mestre:  Uma parte do recurso de funções/responsabilidades do assessor de programa.  Esta é um exemplo de como elaborar o cronograma do evento a ser fornecido à Equipe de Convenções.  </a:t>
            </a:r>
          </a:p>
        </p:txBody>
      </p:sp>
    </p:spTree>
    <p:extLst>
      <p:ext uri="{BB962C8B-B14F-4D97-AF65-F5344CB8AC3E}">
        <p14:creationId xmlns:p14="http://schemas.microsoft.com/office/powerpoint/2010/main" val="2526222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Dicas para divulgação de eventos: Este recurso é um guia útil para a Equipe de Convenções na divulgação da convenção, seminários, eventos e muito mais que ocorrerão na convenção. </a:t>
            </a:r>
          </a:p>
          <a:p>
            <a:endParaRPr lang="en-US" dirty="0"/>
          </a:p>
          <a:p>
            <a:r>
              <a:rPr lang="pt-BR" dirty="0"/>
              <a:t>Considere essas áreas ao divulgar o evento. </a:t>
            </a:r>
          </a:p>
        </p:txBody>
      </p:sp>
    </p:spTree>
    <p:extLst>
      <p:ext uri="{BB962C8B-B14F-4D97-AF65-F5344CB8AC3E}">
        <p14:creationId xmlns:p14="http://schemas.microsoft.com/office/powerpoint/2010/main" val="27958554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/>
              <a:t>Como encontrar um ótimo orador: este recurso é para ajudar a orientar a equipe da convenção na busca de um(a)s grande(s) palestrante(s) para seu evento. </a:t>
            </a:r>
          </a:p>
        </p:txBody>
      </p:sp>
    </p:spTree>
    <p:extLst>
      <p:ext uri="{BB962C8B-B14F-4D97-AF65-F5344CB8AC3E}">
        <p14:creationId xmlns:p14="http://schemas.microsoft.com/office/powerpoint/2010/main" val="1787925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Ficha de informações do orador/apresentador: Dada ao orador/apresentador para permitir que ele forneça as necessidades solicitadas para sua apresentação, desde a configuração da sala até o AV e muito mais. </a:t>
            </a:r>
          </a:p>
        </p:txBody>
      </p:sp>
    </p:spTree>
    <p:extLst>
      <p:ext uri="{BB962C8B-B14F-4D97-AF65-F5344CB8AC3E}">
        <p14:creationId xmlns:p14="http://schemas.microsoft.com/office/powerpoint/2010/main" val="4193683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 equipe de Materiais para Clubes na Sede de LCI ficará feliz em ajudar na seleção de produtos, colocação de pedidos e devolução de itens não vendidos após a conclusão do seu evento.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Mencione outro fornecedor aprovado de itens de LCI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544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/>
              <a:t>Ao planejar uma convenção distrital, considere estes componentes.  </a:t>
            </a:r>
          </a:p>
          <a:p>
            <a:endParaRPr lang="en-US" dirty="0"/>
          </a:p>
          <a:p>
            <a:r>
              <a:rPr lang="pt-BR"/>
              <a:t>Além disso, hoje mostraremos a webpage disponível, bem como os recursos e forneceremos algumas informações úteis para que você e seus distritos tenham uma ótima convenção. </a:t>
            </a:r>
          </a:p>
          <a:p>
            <a:endParaRPr lang="en-US" dirty="0"/>
          </a:p>
          <a:p>
            <a:pPr marL="362480" indent="-362480">
              <a:lnSpc>
                <a:spcPct val="90000"/>
              </a:lnSpc>
              <a:spcBef>
                <a:spcPts val="2537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4816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Os funcionários de LCI estão prontos para ajudar.  Se você tiver alguma dúvida, entre em contato com eles pelo número de telefone e endereço de e-mail fornecidos neste slide. </a:t>
            </a:r>
          </a:p>
          <a:p>
            <a:endParaRPr lang="en-US" dirty="0"/>
          </a:p>
          <a:p>
            <a:r>
              <a:rPr lang="pt-BR" dirty="0"/>
              <a:t>Além disso, lembre-se de visitar a webpage digitalizando o código QR.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2D78C-5032-42AE-AF63-00EFDA1FBA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29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pt-BR"/>
              <a:t>A equipe da convenção cuida dos assuntos distritais que devem ser concluídos na convenção.  Isso inclui: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pt-BR"/>
              <a:t>Resoluções</a:t>
            </a:r>
          </a:p>
          <a:p>
            <a:pPr marL="228600" indent="-228600">
              <a:buAutoNum type="arabicPeriod"/>
            </a:pPr>
            <a:r>
              <a:rPr lang="pt-BR"/>
              <a:t>Relatórios</a:t>
            </a:r>
          </a:p>
          <a:p>
            <a:pPr marL="228600" indent="-228600">
              <a:buAutoNum type="arabicPeriod"/>
            </a:pPr>
            <a:r>
              <a:rPr lang="pt-BR"/>
              <a:t>Eleições</a:t>
            </a:r>
          </a:p>
          <a:p>
            <a:pPr marL="228600" indent="-228600">
              <a:buAutoNum type="arabicPeriod"/>
            </a:pPr>
            <a:r>
              <a:rPr lang="pt-BR"/>
              <a:t>Reconhecer as realizações dos Leões e clubes do distrito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/>
              <a:t>Os recursos/documentos nesta webpage ajudarão você e sua equipe de convenções a organizar uma grande convenção. Esta webpage foi atualizada. </a:t>
            </a:r>
          </a:p>
          <a:p>
            <a:pPr marL="0" indent="0"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/>
              <a:t>Garantir que cada cargo seja preenchido ajudará no processo de planejamento e saberá que cada tarefa está sendo supervisionada. </a:t>
            </a:r>
          </a:p>
        </p:txBody>
      </p:sp>
    </p:spTree>
    <p:extLst>
      <p:ext uri="{BB962C8B-B14F-4D97-AF65-F5344CB8AC3E}">
        <p14:creationId xmlns:p14="http://schemas.microsoft.com/office/powerpoint/2010/main" val="2135099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Estes são os Leões sugeridos que você deseja que assumam a liderança em tarefas específicas da convenção.   Para cada uma dessas funções, existem Funções/Responsabilidades disponíveis para revisão no site para download.</a:t>
            </a:r>
          </a:p>
          <a:p>
            <a:endParaRPr lang="en-US" dirty="0"/>
          </a:p>
          <a:p>
            <a:r>
              <a:rPr lang="pt-BR" dirty="0"/>
              <a:t>Você pode não ter todas essas funções para preencher, mas este é um guia.  </a:t>
            </a:r>
          </a:p>
          <a:p>
            <a:endParaRPr lang="en-US" dirty="0"/>
          </a:p>
          <a:p>
            <a:r>
              <a:rPr lang="pt-BR" dirty="0"/>
              <a:t>DG – Presidente da reunião de assuntos Leonísticos, oferece reconhecimento aos Leões distritais e recebe palestrantes e apresentadores convidados.  ** Nota: mencione ok para ter um líder Leão de confiança para receber o palestrante convidado **</a:t>
            </a:r>
          </a:p>
          <a:p>
            <a:endParaRPr lang="en-US" dirty="0"/>
          </a:p>
          <a:p>
            <a:r>
              <a:rPr lang="pt-BR" dirty="0"/>
              <a:t>Assessor de Convenções – Atua como oficial de operações do governador para a convenção. </a:t>
            </a:r>
          </a:p>
          <a:p>
            <a:endParaRPr lang="en-US" dirty="0"/>
          </a:p>
          <a:p>
            <a:r>
              <a:rPr lang="pt-BR" dirty="0"/>
              <a:t>Presidente do Comitê Anfitrião – Lidera e gerencia os Leões voluntários ansiosos para receber os convidados em seu evento.  </a:t>
            </a:r>
          </a:p>
          <a:p>
            <a:endParaRPr lang="en-US" dirty="0"/>
          </a:p>
          <a:p>
            <a:r>
              <a:rPr lang="pt-BR" dirty="0"/>
              <a:t>Assessor de Programa - Responsável por todos os aspectos do programa da convenção.</a:t>
            </a:r>
          </a:p>
          <a:p>
            <a:endParaRPr lang="en-US" dirty="0"/>
          </a:p>
          <a:p>
            <a:r>
              <a:rPr lang="pt-BR" dirty="0"/>
              <a:t>Assessor de Finanças – Supervisiona as finanças da convenção.</a:t>
            </a:r>
          </a:p>
          <a:p>
            <a:endParaRPr lang="en-US" dirty="0"/>
          </a:p>
          <a:p>
            <a:r>
              <a:rPr lang="pt-BR" dirty="0"/>
              <a:t>Assessor de Marketing – Responsável pela promoção da convenção e eventos.</a:t>
            </a:r>
          </a:p>
          <a:p>
            <a:endParaRPr lang="en-US" dirty="0"/>
          </a:p>
          <a:p>
            <a:r>
              <a:rPr lang="pt-BR" dirty="0"/>
              <a:t>Coordenador Audiovisual – Lidera a organização dos pedidos de A/V para cada sessão e banquetes. </a:t>
            </a:r>
          </a:p>
        </p:txBody>
      </p:sp>
    </p:spTree>
    <p:extLst>
      <p:ext uri="{BB962C8B-B14F-4D97-AF65-F5344CB8AC3E}">
        <p14:creationId xmlns:p14="http://schemas.microsoft.com/office/powerpoint/2010/main" val="2915173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O planejamento consiste em duas etapas</a:t>
            </a:r>
          </a:p>
          <a:p>
            <a:endParaRPr lang="en-US" dirty="0"/>
          </a:p>
          <a:p>
            <a:r>
              <a:rPr lang="pt-BR" dirty="0"/>
              <a:t>Etapa 1: Reúna os questionários dos Leões que participaram de uma convenção distrital e daqueles que não compareceram.  Questionários úteis podem ser encontrados na webpage ou digitalizando os códigos QR neste slide. </a:t>
            </a:r>
          </a:p>
          <a:p>
            <a:endParaRPr lang="en-US" dirty="0"/>
          </a:p>
          <a:p>
            <a:r>
              <a:rPr lang="pt-BR" dirty="0"/>
              <a:t>Concentre-se mais nesta parte e na importância de obter feedback dos Leões.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649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O planejamento consiste em duas etapas</a:t>
            </a:r>
          </a:p>
          <a:p>
            <a:endParaRPr lang="en-US" dirty="0"/>
          </a:p>
          <a:p>
            <a:r>
              <a:rPr lang="pt-BR" dirty="0"/>
              <a:t>Etapa 1: Reúna os questionários dos Leões que participaram de uma convenção distrital e daqueles que não compareceram.  Questionários úteis podem ser encontrados na webpage ou digitalizando os códigos QR neste slide. </a:t>
            </a:r>
          </a:p>
          <a:p>
            <a:endParaRPr lang="en-US" dirty="0"/>
          </a:p>
          <a:p>
            <a:r>
              <a:rPr lang="pt-BR" dirty="0"/>
              <a:t>Concentre-se mais nesta parte e na importância de obter feedback dos Leões.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463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O planejamento consiste em duas etapas</a:t>
            </a:r>
          </a:p>
          <a:p>
            <a:endParaRPr lang="en-US" dirty="0"/>
          </a:p>
          <a:p>
            <a:r>
              <a:rPr lang="pt-BR" dirty="0"/>
              <a:t>Etapa 2: Trocar ideias: Use os recursos disponíveis para ajudar a coletar informações que o ajudarão a se manter no caminho certo para um evento de sucesso.  </a:t>
            </a:r>
          </a:p>
          <a:p>
            <a:r>
              <a:rPr lang="pt-BR" dirty="0"/>
              <a:t>            Primeiro recurso - Troca de ideias da equipe da convenção: este esboço ajudará o comitê a fornecer uma ótima convenção</a:t>
            </a:r>
          </a:p>
          <a:p>
            <a:r>
              <a:rPr lang="pt-BR" dirty="0"/>
              <a:t>            Segundo recurso - Troca de ideias sobre os resultados do questionário: aborda vários tópicos para focar durante a troca de ideias. </a:t>
            </a:r>
          </a:p>
          <a:p>
            <a:endParaRPr lang="en-US" dirty="0"/>
          </a:p>
          <a:p>
            <a:r>
              <a:rPr lang="pt-BR" dirty="0"/>
              <a:t>Ambos estão disponíveis no site para ajudá-lo a percorrê-lo. </a:t>
            </a:r>
          </a:p>
        </p:txBody>
      </p:sp>
    </p:spTree>
    <p:extLst>
      <p:ext uri="{BB962C8B-B14F-4D97-AF65-F5344CB8AC3E}">
        <p14:creationId xmlns:p14="http://schemas.microsoft.com/office/powerpoint/2010/main" val="2189885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Depois que sua equipe estiver formada e pronta para começar, e seus Leões informarem o que desejam ganhar com a participação, é hora de começar a se preparar para o evento. </a:t>
            </a:r>
          </a:p>
          <a:p>
            <a:endParaRPr lang="en-US" dirty="0"/>
          </a:p>
          <a:p>
            <a:r>
              <a:rPr lang="pt-BR" dirty="0"/>
              <a:t>O plano mestre inclui: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Cronograma: este cronograma ajudará a manter as prioridades, incluindo um orçamento. Em breve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Lista de tarefas: a lista de tarefas ajudará cada presidente e coordenador a gerenciar suas responsabilidades</a:t>
            </a:r>
          </a:p>
          <a:p>
            <a:endParaRPr lang="en-US" dirty="0"/>
          </a:p>
          <a:p>
            <a:r>
              <a:rPr lang="pt-BR" dirty="0"/>
              <a:t>ADICIONE ALGUMAS EXPERIÊNCIAS PESSOAIS, EXEMPLOS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477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No site, você encontrará um menu suspenso para “descrições de função” e essas funções listadas contêm informações adicionais para ajudar em suas funções.  </a:t>
            </a:r>
          </a:p>
          <a:p>
            <a:endParaRPr lang="en-US" dirty="0"/>
          </a:p>
          <a:p>
            <a:r>
              <a:rPr lang="pt-BR" dirty="0"/>
              <a:t>Use essas ferramentas úteis durante e após a convenção para ajudar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pt-BR" dirty="0"/>
              <a:t>Governador de Distrito – Formulário de Relatório da Convenção:  este formulário de relatório deve ser enviado após a conclusão da convenção que fornece os dirigentes entrantes votados e as datas da convenção do próximo ano. </a:t>
            </a:r>
          </a:p>
          <a:p>
            <a:pPr marL="228600" indent="-228600">
              <a:buAutoNum type="arabicPeriod"/>
            </a:pPr>
            <a:r>
              <a:rPr lang="pt-BR" dirty="0"/>
              <a:t>Assessor de Convenções – </a:t>
            </a:r>
          </a:p>
          <a:p>
            <a:pPr marL="0" indent="0">
              <a:buNone/>
            </a:pPr>
            <a:r>
              <a:rPr lang="pt-BR" dirty="0"/>
              <a:t>        a. Certificado de Seguro - visite a webpage de LCI certificado de seguro </a:t>
            </a:r>
          </a:p>
          <a:p>
            <a:pPr marL="0" indent="0">
              <a:buNone/>
            </a:pPr>
            <a:r>
              <a:rPr lang="pt-BR" dirty="0"/>
              <a:t>            para obter formulários de solicitação e outras informações</a:t>
            </a:r>
          </a:p>
          <a:p>
            <a:pPr marL="0" indent="0">
              <a:buNone/>
            </a:pPr>
            <a:r>
              <a:rPr lang="pt-BR" dirty="0"/>
              <a:t>        b. Lista de contatos do Comitê da Convenção - esta lista fornece informações de contato  </a:t>
            </a:r>
          </a:p>
          <a:p>
            <a:pPr marL="0" indent="0">
              <a:buNone/>
            </a:pPr>
            <a:r>
              <a:rPr lang="pt-BR" dirty="0"/>
              <a:t>            daqueles que fazem parte do comitê.</a:t>
            </a:r>
          </a:p>
          <a:p>
            <a:pPr marL="0" indent="0">
              <a:buNone/>
            </a:pPr>
            <a:r>
              <a:rPr lang="pt-BR" dirty="0"/>
              <a:t>3. Assessor de Programa </a:t>
            </a:r>
          </a:p>
          <a:p>
            <a:pPr marL="0" indent="0">
              <a:buNone/>
            </a:pPr>
            <a:r>
              <a:rPr lang="pt-BR" dirty="0"/>
              <a:t>       a. Ficha de Informações do Orador/Apresentador – forneça ao palestrante/apresentador para permitir que eles forneçam feedback sobre a  </a:t>
            </a:r>
          </a:p>
          <a:p>
            <a:pPr marL="0" indent="0">
              <a:buNone/>
            </a:pPr>
            <a:r>
              <a:rPr lang="pt-BR" dirty="0"/>
              <a:t>           apresentação, necessidades e configuração da sala.</a:t>
            </a:r>
          </a:p>
          <a:p>
            <a:pPr marL="0" indent="0">
              <a:buNone/>
            </a:pPr>
            <a:r>
              <a:rPr lang="pt-BR" dirty="0"/>
              <a:t>       b. Avaliação da Sessão – entregue aos participantes para avaliação das sessões a que assistiram.   </a:t>
            </a:r>
          </a:p>
          <a:p>
            <a:pPr marL="0" indent="0">
              <a:buNone/>
            </a:pPr>
            <a:r>
              <a:rPr lang="pt-BR" dirty="0"/>
              <a:t>4. Assessor de Finanças – Exemplo de orçamento para convenção:  Este é um esboço de orçamento útil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66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about:blank" TargetMode="Externa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11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665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122325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1745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55282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1721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28337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8852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238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8800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135761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27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819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8398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5371215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873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5403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732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649A6-CAC9-464D-A179-069B60967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010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4738341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572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413803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79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014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1603765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915736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26050" y="4343400"/>
            <a:ext cx="1739900" cy="873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217" tIns="42609" rIns="85217" bIns="42609"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600200"/>
            <a:ext cx="25146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92276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0" y="30480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" y="1362738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4" y="3763984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FontTx/>
              <a:buNone/>
              <a:defRPr sz="1800"/>
            </a:lvl2pPr>
            <a:lvl3pPr marL="685800" indent="0" algn="ctr">
              <a:buFontTx/>
              <a:buNone/>
              <a:defRPr sz="1800"/>
            </a:lvl3pPr>
            <a:lvl4pPr marL="1028700" indent="0" algn="ctr">
              <a:buFontTx/>
              <a:buNone/>
              <a:defRPr sz="1800"/>
            </a:lvl4pPr>
            <a:lvl5pPr marL="1371600" indent="0" algn="ctr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3360329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44203FC4-0B9C-4C97-BF1A-981CC73CAF62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882766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C2B44BA-B8D1-4C75-A81D-FE3990154350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0"/>
            <a:ext cx="12192000" cy="91281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marL="457200" indent="-457200" algn="ctr" defTabSz="685800" eaLnBrk="1" hangingPunct="1">
              <a:buFont typeface="Helvetica" pitchFamily="84" charset="0"/>
              <a:buNone/>
              <a:defRPr/>
            </a:pPr>
            <a:endParaRPr lang="en-US" sz="225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70513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42396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29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304802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1743859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4EA30A2-05D6-4615-B6BF-AC4C14D92784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428148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marL="457200" indent="-457200" algn="ctr" defTabSz="685800" eaLnBrk="1" hangingPunct="1">
              <a:buFont typeface="Helvetica" pitchFamily="84" charset="0"/>
              <a:buNone/>
              <a:defRPr/>
            </a:pPr>
            <a:endParaRPr lang="en-US" sz="225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pic>
        <p:nvPicPr>
          <p:cNvPr id="6" name="Picture 4" descr="lionlogo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457200"/>
            <a:ext cx="8686800" cy="847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257442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B1FC7E1-7CB0-484E-9D14-06941321FF34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pic>
        <p:nvPicPr>
          <p:cNvPr id="6" name="Picture 3" descr="lionlogo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7280275" cy="710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41963"/>
            <a:ext cx="965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1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89324" indent="0">
              <a:buNone/>
              <a:defRPr sz="1800"/>
            </a:lvl2pPr>
            <a:lvl3pPr marL="685783" indent="0">
              <a:buNone/>
              <a:defRPr sz="1800"/>
            </a:lvl3pPr>
            <a:lvl4pPr marL="1028674" indent="0">
              <a:buNone/>
              <a:defRPr sz="1800"/>
            </a:lvl4pPr>
            <a:lvl5pPr marL="1371566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7387478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42900" y="1924050"/>
            <a:ext cx="35052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30000">
                <a:solidFill>
                  <a:srgbClr val="FFFFFF"/>
                </a:solidFill>
                <a:latin typeface="Arial" panose="020B0604020202020204" pitchFamily="34" charset="0"/>
              </a:rPr>
              <a:t>#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D0242A03-4281-4895-8AC5-35F52B39859B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1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76863509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F16A505C-0D08-8E47-8830-B555CF827AD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-1998308" y="-685800"/>
            <a:ext cx="15333308" cy="975740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694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1E4235A-4D9D-478A-A238-A93D4EE11BFC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8763000" y="3065463"/>
            <a:ext cx="2398713" cy="2398712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marL="457200" indent="-457200" algn="ctr">
              <a:buFont typeface="Helvetica" pitchFamily="84" charset="0"/>
              <a:buNone/>
              <a:defRPr/>
            </a:pPr>
            <a:endParaRPr lang="en-US" sz="225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257175" marR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32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7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66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>
              <a:defRPr sz="3600" b="1"/>
            </a:lvl2pPr>
            <a:lvl3pPr>
              <a:defRPr sz="3600" b="1"/>
            </a:lvl3pPr>
            <a:lvl4pPr>
              <a:defRPr sz="3600" b="1"/>
            </a:lvl4pPr>
            <a:lvl5pPr>
              <a:defRPr sz="3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1010240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9D5F4922-E6BB-43CB-B4B4-BC7E04E080E5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16933" y="2895602"/>
            <a:ext cx="10758131" cy="2813289"/>
          </a:xfrm>
          <a:prstGeom prst="rect">
            <a:avLst/>
          </a:prstGeom>
        </p:spPr>
        <p:txBody>
          <a:bodyPr/>
          <a:lstStyle>
            <a:lvl1pPr marL="342900" marR="0" indent="-34290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5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0812526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C075F36-2534-4EAE-B522-18EC58BA1D11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28600" y="23495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chemeClr val="bg1"/>
                </a:solidFill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899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762002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4213752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11C1A43-9853-4584-8DE9-5DBE331D9876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899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0076681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EE6A6B1C-8B11-4A2A-B29C-AE32A87FC6E7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0692229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CBDC911-CC41-43D7-95C7-D0DC30C6A15C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295400" y="403860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chemeClr val="bg1"/>
                </a:solidFill>
                <a:ea typeface="ヒラギノ角ゴ Pro W3"/>
                <a:cs typeface="ヒラギノ角ゴ Pro W3"/>
              </a:rPr>
              <a:t>2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295400" y="320040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chemeClr val="bg1"/>
                </a:solidFill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1295400" y="487680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chemeClr val="bg1"/>
                </a:solidFill>
                <a:ea typeface="ヒラギノ角ゴ Pro W3"/>
                <a:cs typeface="ヒラギノ角ゴ Pro W3"/>
              </a:rPr>
              <a:t>3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029802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80"/>
              </a:lnSpc>
              <a:spcBef>
                <a:spcPts val="0"/>
              </a:spcBef>
              <a:spcAft>
                <a:spcPts val="3000"/>
              </a:spcAft>
              <a:buNone/>
              <a:defRPr/>
            </a:lvl1pPr>
            <a:lvl2pPr marL="515544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065352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CAB4659-3656-479D-A176-A254B8AF4429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981200"/>
            <a:ext cx="425450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9515477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>
            <a:fillRect/>
          </a:stretch>
        </p:blipFill>
        <p:spPr bwMode="auto">
          <a:xfrm>
            <a:off x="0" y="0"/>
            <a:ext cx="121888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502C4C5-6B15-43D8-859D-5B368F24618E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r>
              <a:rPr lang="en-US" sz="180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851409079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705600" y="3733800"/>
            <a:ext cx="5283200" cy="1524000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00338D"/>
                </a:solidFill>
                <a:latin typeface="Candar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705600" y="5334000"/>
            <a:ext cx="4775200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428671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374438" y="5648325"/>
            <a:ext cx="733425" cy="396875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9822E2A-5CA8-4731-BB6B-B37590483C1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0837" y="3987801"/>
            <a:ext cx="2366963" cy="487362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 rot="16200000">
            <a:off x="10475119" y="1585119"/>
            <a:ext cx="2438400" cy="487362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5668689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786"/>
            <a:ext cx="12188825" cy="6856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FD1C8F-6BFE-4C56-AE64-1ACBB6F29A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587779" y="242259"/>
            <a:ext cx="1377724" cy="130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26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99615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2065680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EFC1C-1A12-402D-9201-37F7FB2EF7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5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A0D7D-1BDE-450A-AFD3-F7989C639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1998E6-3277-4F93-88F3-C8D4F3C721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7/12/2023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2B7AB0-7C12-401F-ADD4-F5DCD849A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A9D52-6753-4E54-89E7-A51B1F2B4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42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44203FC4-0B9C-4C97-BF1A-981CC73CAF62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36356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180908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8255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04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71" r:id="rId6"/>
    <p:sldLayoutId id="2147483740" r:id="rId7"/>
  </p:sldLayoutIdLst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35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23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8125796C-83D7-41FC-BEBE-42D09B0F711A}" type="slidenum">
              <a:rPr lang="en-US" sz="75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89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3" r:id="rId17"/>
    <p:sldLayoutId id="2147483734" r:id="rId18"/>
    <p:sldLayoutId id="2147483735" r:id="rId19"/>
    <p:sldLayoutId id="2147483736" r:id="rId20"/>
  </p:sldLayoutIdLst>
  <p:transition spd="slow"/>
  <p:hf sldNum="0"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14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558800" indent="-169863" algn="l" rtl="0" eaLnBrk="0" fontAlgn="base" hangingPunct="0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198563" indent="-1698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714457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34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24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13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onsclubs.org/pt/lions-video-center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orderdetails@lionsclubs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hyperlink" Target="https://www.lionsclubs.org/pt/resources-for-members/resource-center/plan-a-district-convention" TargetMode="External"/><Relationship Id="rId4" Type="http://schemas.openxmlformats.org/officeDocument/2006/relationships/hyperlink" Target="mailto:districtofficers@lionsclubs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onlogo_white.eps">
            <a:extLst>
              <a:ext uri="{FF2B5EF4-FFF2-40B4-BE49-F238E27FC236}">
                <a16:creationId xmlns:a16="http://schemas.microsoft.com/office/drawing/2014/main" id="{7E348182-D4FA-4D76-B4FA-7B3B36B7B2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03" y="3762662"/>
            <a:ext cx="3013771" cy="2939933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574B65B6-FC2A-455C-ABDB-859692B380B4}"/>
              </a:ext>
            </a:extLst>
          </p:cNvPr>
          <p:cNvSpPr txBox="1">
            <a:spLocks/>
          </p:cNvSpPr>
          <p:nvPr/>
        </p:nvSpPr>
        <p:spPr>
          <a:xfrm>
            <a:off x="1007918" y="2398817"/>
            <a:ext cx="9677400" cy="1258784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pt-BR" sz="3600" b="0" dirty="0">
                <a:latin typeface="HelveticaNeueLT Std Med" panose="020B0604020202020204" pitchFamily="34" charset="0"/>
              </a:rPr>
              <a:t>Como planejar uma convenção </a:t>
            </a:r>
            <a:r>
              <a:rPr lang="pt-BR" sz="3600" b="0">
                <a:latin typeface="HelveticaNeueLT Std Med" panose="020B0604020202020204" pitchFamily="34" charset="0"/>
              </a:rPr>
              <a:t>de distrito</a:t>
            </a:r>
            <a:endParaRPr lang="pt-BR" sz="3600" b="0" dirty="0">
              <a:latin typeface="HelveticaNeueLT Std Med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1200"/>
              </a:spcAft>
              <a:defRPr/>
            </a:pPr>
            <a:endParaRPr lang="en-US" sz="3600" b="0" kern="0" dirty="0">
              <a:latin typeface="HelveticaNeueLT Std Med" panose="020B060402020202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002F776B-2273-4042-819C-534A69EEDE1E}"/>
              </a:ext>
            </a:extLst>
          </p:cNvPr>
          <p:cNvSpPr txBox="1">
            <a:spLocks/>
          </p:cNvSpPr>
          <p:nvPr/>
        </p:nvSpPr>
        <p:spPr bwMode="auto">
          <a:xfrm>
            <a:off x="4235394" y="4398324"/>
            <a:ext cx="3721211" cy="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tabLst>
                <a:tab pos="5205413" algn="l"/>
                <a:tab pos="6346825" algn="r"/>
              </a:tabLst>
            </a:pPr>
            <a:r>
              <a:rPr lang="pt-BR" sz="2400" i="1" dirty="0">
                <a:solidFill>
                  <a:srgbClr val="FFC000"/>
                </a:solidFill>
                <a:latin typeface="HelveticaNeueLT Std" panose="020B0604020202020204" pitchFamily="34" charset="0"/>
                <a:ea typeface="ヒラギノ角ゴ Pro W3"/>
              </a:rPr>
              <a:t>30 de janeiro de 2023</a:t>
            </a:r>
          </a:p>
        </p:txBody>
      </p:sp>
      <p:sp>
        <p:nvSpPr>
          <p:cNvPr id="4" name="Minus Sign 3">
            <a:extLst>
              <a:ext uri="{FF2B5EF4-FFF2-40B4-BE49-F238E27FC236}">
                <a16:creationId xmlns:a16="http://schemas.microsoft.com/office/drawing/2014/main" id="{E0756237-7D99-414A-88FD-F444FEB5D94C}"/>
              </a:ext>
            </a:extLst>
          </p:cNvPr>
          <p:cNvSpPr/>
          <p:nvPr/>
        </p:nvSpPr>
        <p:spPr bwMode="auto">
          <a:xfrm>
            <a:off x="3986012" y="3568002"/>
            <a:ext cx="3721211" cy="326003"/>
          </a:xfrm>
          <a:prstGeom prst="mathMinus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078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02822" y="-110358"/>
            <a:ext cx="12422414" cy="7078715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363556" y="112990"/>
            <a:ext cx="110472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Uma vez que o comitê tenha definido as metas para o programa, use algumas dessas ferramentas para ajudar a convenção a ser um sucesso (continuação)</a:t>
            </a: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8CDAA6B4-F04D-DAC3-46AD-50332D4D87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51" t="36396" r="26379" b="38404"/>
          <a:stretch/>
        </p:blipFill>
        <p:spPr bwMode="auto">
          <a:xfrm>
            <a:off x="363556" y="1670943"/>
            <a:ext cx="9783874" cy="21613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229D53A-70C5-F94E-C723-8DB84F1E30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99" t="56771" r="40071" b="15540"/>
          <a:stretch/>
        </p:blipFill>
        <p:spPr bwMode="auto">
          <a:xfrm>
            <a:off x="2960773" y="4272384"/>
            <a:ext cx="7186657" cy="22020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22105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463" y="1256830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531454" y="660226"/>
            <a:ext cx="227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Promover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5722466" y="1741847"/>
            <a:ext cx="58041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Guia do Assessor de Marketing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Dicas para Divulgação de Eventos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Divulgue a visita do seu dirigente internacional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Visitante Internacional – Guia do anfitrião e de protocolo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8EBA6E-D273-DF0F-0CBD-C118592D5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76" y="2647309"/>
            <a:ext cx="4918437" cy="3252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9E738B-B7E6-09E4-948E-ED429FF2CDFC}"/>
              </a:ext>
            </a:extLst>
          </p:cNvPr>
          <p:cNvSpPr txBox="1"/>
          <p:nvPr/>
        </p:nvSpPr>
        <p:spPr>
          <a:xfrm>
            <a:off x="4035581" y="274205"/>
            <a:ext cx="7895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Ferramentas para ajudar a divulgar a sua convenção:  </a:t>
            </a:r>
          </a:p>
        </p:txBody>
      </p:sp>
    </p:spTree>
    <p:extLst>
      <p:ext uri="{BB962C8B-B14F-4D97-AF65-F5344CB8AC3E}">
        <p14:creationId xmlns:p14="http://schemas.microsoft.com/office/powerpoint/2010/main" val="3489845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53280" y="-33338"/>
            <a:ext cx="12393405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18728" y="689723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3317500" y="65975"/>
            <a:ext cx="5451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Coisas a considerar ao planejar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5873750" y="1334839"/>
            <a:ext cx="580419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Determine o local/localização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Altere o programa de ano para ano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Inscrição e o pagamento on-line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Visite outras convenções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Patrocínios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Não Leões dignitários  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2D8C59-C8F1-587C-CBCE-1D8C16648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54" y="2014187"/>
            <a:ext cx="3994005" cy="34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75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53280" y="-33338"/>
            <a:ext cx="12393405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18728" y="689723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923287" y="55493"/>
            <a:ext cx="7689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Coisas a considerar ao planejar (continuação)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5596856" y="1246187"/>
            <a:ext cx="580419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Projetos de serviços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Projetos estaduais</a:t>
            </a:r>
          </a:p>
          <a:p>
            <a:endParaRPr lang="en-US" sz="24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LCIF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Apresente vídeos inspiradores do Lions do </a:t>
            </a:r>
            <a:r>
              <a:rPr lang="pt-BR" sz="24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3"/>
              </a:rPr>
              <a:t>Centro de Vídeos do Lions</a:t>
            </a:r>
            <a:r>
              <a:rPr lang="pt-BR" sz="24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Divirta-se e comemore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2D8C59-C8F1-587C-CBCE-1D8C16648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51" y="2175805"/>
            <a:ext cx="3994005" cy="34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07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12542824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71306" y="3339306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4518498" y="2598738"/>
            <a:ext cx="4980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Recursos Úteis</a:t>
            </a:r>
          </a:p>
        </p:txBody>
      </p:sp>
    </p:spTree>
    <p:extLst>
      <p:ext uri="{BB962C8B-B14F-4D97-AF65-F5344CB8AC3E}">
        <p14:creationId xmlns:p14="http://schemas.microsoft.com/office/powerpoint/2010/main" val="2388722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563914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197716" y="259400"/>
            <a:ext cx="3560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Exemplo de </a:t>
            </a:r>
          </a:p>
          <a:p>
            <a:r>
              <a:rPr lang="pt-BR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Cronograma mestre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03B5FE-47B3-AA4B-1AA7-F4504A286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833" y="475860"/>
            <a:ext cx="4741405" cy="619552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16275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563914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50757" y="259400"/>
            <a:ext cx="388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Dicas para Divulgação de Eventos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39FB4D-CFCC-C3DC-15C7-C53476A8C1E3}"/>
              </a:ext>
            </a:extLst>
          </p:cNvPr>
          <p:cNvSpPr txBox="1"/>
          <p:nvPr/>
        </p:nvSpPr>
        <p:spPr>
          <a:xfrm>
            <a:off x="5663964" y="2566468"/>
            <a:ext cx="47452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Como atrair participantes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Oportunidades de divulgação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Boletim distrital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Mídia social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Material eletrônico e impresso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Website do distrito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Website do clube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Encerramento da convenção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B945CE-6940-0F21-294B-68386BDE1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703" y="131993"/>
            <a:ext cx="7954922" cy="2014047"/>
          </a:xfrm>
          <a:prstGeom prst="rect">
            <a:avLst/>
          </a:prstGeom>
          <a:ln w="254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416404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563914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197717" y="259400"/>
            <a:ext cx="3235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Como encontrar ótimos oradores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78EF30-D641-9BF9-A82E-27551F92E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185" y="236796"/>
            <a:ext cx="4927184" cy="638440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34571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563914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197717" y="259400"/>
            <a:ext cx="324761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Ficha de </a:t>
            </a:r>
            <a:br>
              <a:rPr lang="pt-BR" sz="27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t-BR" sz="27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informações do orador/apresentador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DA014A-9A51-B2DC-4301-8D832C25A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469" y="296862"/>
            <a:ext cx="4804483" cy="623093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99536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245862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16232" y="472901"/>
            <a:ext cx="3235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Shop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FC05A3-A39E-8468-D224-53FC44CB2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775" y="3071418"/>
            <a:ext cx="5879437" cy="23362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598C44-752D-A270-D103-0FEA5187894B}"/>
              </a:ext>
            </a:extLst>
          </p:cNvPr>
          <p:cNvSpPr txBox="1"/>
          <p:nvPr/>
        </p:nvSpPr>
        <p:spPr>
          <a:xfrm>
            <a:off x="4008755" y="941751"/>
            <a:ext cx="7685200" cy="1341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400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Considere vender itens do Lions na convenção.  As vendas de itens aumentam a experiência dos associados e aumentam a visibilidade do logotipo do Lions em sua área local.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02ED73-D1E3-7675-7C7E-C01FBEF4286E}"/>
              </a:ext>
            </a:extLst>
          </p:cNvPr>
          <p:cNvSpPr txBox="1"/>
          <p:nvPr/>
        </p:nvSpPr>
        <p:spPr>
          <a:xfrm>
            <a:off x="-171351" y="3985282"/>
            <a:ext cx="3968762" cy="1626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200" dirty="0">
                <a:solidFill>
                  <a:schemeClr val="bg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Para obter mais informações ou assistência ao fazer seu pedido, </a:t>
            </a:r>
            <a:r>
              <a:rPr lang="pt-BR" sz="2200">
                <a:solidFill>
                  <a:schemeClr val="bg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contate </a:t>
            </a:r>
            <a:r>
              <a:rPr lang="pt-BR" sz="2200" u="sng">
                <a:solidFill>
                  <a:schemeClr val="bg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orderdetails@</a:t>
            </a:r>
            <a:r>
              <a:rPr lang="pt-BR" sz="2200" u="sng" dirty="0">
                <a:solidFill>
                  <a:schemeClr val="bg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lionsclubs.org</a:t>
            </a:r>
            <a:r>
              <a:rPr lang="pt-BR" sz="2200" dirty="0">
                <a:solidFill>
                  <a:schemeClr val="bg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71956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0" y="0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3276" y="2148848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757980" y="822947"/>
            <a:ext cx="28701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Componentes da Convenção </a:t>
            </a:r>
          </a:p>
          <a:p>
            <a:endParaRPr lang="en-US" sz="3000" dirty="0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6214432" y="1324773"/>
            <a:ext cx="41827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pt-BR" sz="2400" b="1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Pessoas</a:t>
            </a:r>
          </a:p>
          <a:p>
            <a:pPr marL="457200" indent="-457200">
              <a:buAutoNum type="arabicPeriod"/>
            </a:pPr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pt-BR" sz="2400" b="1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Planejamento</a:t>
            </a:r>
          </a:p>
          <a:p>
            <a:pPr marL="457200" indent="-457200">
              <a:buAutoNum type="arabicPeriod"/>
            </a:pPr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pt-BR" sz="2400" b="1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Preparação e Programa</a:t>
            </a:r>
          </a:p>
          <a:p>
            <a:pPr marL="457200" indent="-457200">
              <a:buAutoNum type="arabicPeriod"/>
            </a:pPr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pt-BR" sz="2400" b="1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Divulgação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271711-3F1A-4415-B54B-501BA5143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34" y="3733176"/>
            <a:ext cx="4182738" cy="292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10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onlogo_white.eps">
            <a:extLst>
              <a:ext uri="{FF2B5EF4-FFF2-40B4-BE49-F238E27FC236}">
                <a16:creationId xmlns:a16="http://schemas.microsoft.com/office/drawing/2014/main" id="{6E8D90BB-1505-4EB2-A728-653187499B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070" y="457200"/>
            <a:ext cx="1464110" cy="1428239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4" name="TextBox 27">
            <a:extLst>
              <a:ext uri="{FF2B5EF4-FFF2-40B4-BE49-F238E27FC236}">
                <a16:creationId xmlns:a16="http://schemas.microsoft.com/office/drawing/2014/main" id="{8EC559F4-9539-41A5-A1CB-DE8BE39F5531}"/>
              </a:ext>
            </a:extLst>
          </p:cNvPr>
          <p:cNvSpPr txBox="1"/>
          <p:nvPr/>
        </p:nvSpPr>
        <p:spPr>
          <a:xfrm>
            <a:off x="406400" y="1885439"/>
            <a:ext cx="11785600" cy="228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342900" indent="-342900" defTabSz="914367" hangingPunct="0">
              <a:buFont typeface="Arial" panose="020B0604020202020204" pitchFamily="34" charset="0"/>
              <a:buChar char="•"/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r>
              <a:rPr lang="pt-BR" sz="2400" b="1" dirty="0">
                <a:solidFill>
                  <a:schemeClr val="bg1"/>
                </a:solidFill>
                <a:latin typeface="Calibri Light" panose="020F0302020204030204" pitchFamily="34" charset="0"/>
                <a:ea typeface="HelveticaNeueLT Std Lt"/>
                <a:cs typeface="Calibri Light" panose="020F0302020204030204" pitchFamily="34" charset="0"/>
                <a:sym typeface="HelveticaNeueLT Std Lt"/>
              </a:rPr>
              <a:t>Telefone: (630) 468-6859</a:t>
            </a: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en-US" sz="2400" b="1" kern="0" dirty="0">
              <a:solidFill>
                <a:schemeClr val="bg1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HelveticaNeueLT Std Lt"/>
            </a:endParaRPr>
          </a:p>
          <a:p>
            <a:pPr marL="342900" indent="-342900" defTabSz="914367" hangingPunct="0">
              <a:buFont typeface="Arial" panose="020B0604020202020204" pitchFamily="34" charset="0"/>
              <a:buChar char="•"/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r>
              <a:rPr lang="pt-BR" sz="2400" b="1" dirty="0">
                <a:solidFill>
                  <a:schemeClr val="bg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</a:rPr>
              <a:t>E-mail: </a:t>
            </a:r>
            <a:r>
              <a:rPr lang="pt-BR" sz="2400" b="1" dirty="0">
                <a:solidFill>
                  <a:srgbClr val="0070C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iberoamerican@lionsclubs.org</a:t>
            </a:r>
            <a:r>
              <a:rPr lang="pt-BR" sz="2400" b="1" dirty="0">
                <a:solidFill>
                  <a:srgbClr val="0070C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</a:rPr>
              <a:t> </a:t>
            </a:r>
          </a:p>
          <a:p>
            <a:pPr marL="342900" indent="-342900" defTabSz="914367" hangingPunct="0">
              <a:buFont typeface="Arial" panose="020B0604020202020204" pitchFamily="34" charset="0"/>
              <a:buChar char="•"/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en-US" sz="2400" b="1" kern="0" dirty="0">
              <a:solidFill>
                <a:schemeClr val="bg1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HelveticaNeueLT Std Lt"/>
            </a:endParaRPr>
          </a:p>
          <a:p>
            <a:pPr marL="342900" indent="-342900" defTabSz="914367" hangingPunct="0">
              <a:buFont typeface="Arial" panose="020B0604020202020204" pitchFamily="34" charset="0"/>
              <a:buChar char="•"/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r>
              <a:rPr lang="pt-BR" sz="2400" b="1" dirty="0">
                <a:solidFill>
                  <a:schemeClr val="bg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</a:rPr>
              <a:t>Webpage: </a:t>
            </a:r>
            <a:r>
              <a:rPr lang="pt-BR" sz="2000" b="1" dirty="0">
                <a:solidFill>
                  <a:srgbClr val="0070C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https://www.lionsclubs.org/pt/resources-for-members/resource-center/plan-a-district-convention</a:t>
            </a:r>
            <a:r>
              <a:rPr lang="pt-BR" sz="2000" b="1" dirty="0">
                <a:solidFill>
                  <a:srgbClr val="0070C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</a:rPr>
              <a:t>  </a:t>
            </a: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en-US" sz="2400" b="1" kern="0" dirty="0">
              <a:solidFill>
                <a:srgbClr val="0070C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HelveticaNeueLT Std 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60E4D5-A730-4DAE-AF6F-5678014A338F}"/>
              </a:ext>
            </a:extLst>
          </p:cNvPr>
          <p:cNvSpPr txBox="1"/>
          <p:nvPr/>
        </p:nvSpPr>
        <p:spPr>
          <a:xfrm>
            <a:off x="2677886" y="457200"/>
            <a:ext cx="5750890" cy="661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Informação de Contato de LCI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B58D3D-CA1A-EBB0-75D7-4E5EC40855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7020" y="4904542"/>
            <a:ext cx="1813411" cy="177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44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463" y="1256830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03722" y="661412"/>
            <a:ext cx="3223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Como Iniciar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4414092" y="1490008"/>
            <a:ext cx="77779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Trabalhe com a equipe de convenções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Revise os documentos disponíveis na webpage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Certifique-se de que cada cargo seja preenchido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E1FDB6-CF83-74EB-0FF1-613D4D8E05E6}"/>
              </a:ext>
            </a:extLst>
          </p:cNvPr>
          <p:cNvSpPr txBox="1"/>
          <p:nvPr/>
        </p:nvSpPr>
        <p:spPr>
          <a:xfrm>
            <a:off x="3993055" y="5672380"/>
            <a:ext cx="5507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Webpage Como planejar a Convenção de Distrito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9D3CCC-1253-77A3-8FEC-46E0FBD94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7020" y="4904542"/>
            <a:ext cx="1813411" cy="177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94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463" y="1256830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526826" y="593725"/>
            <a:ext cx="227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Pessoas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6602656" y="886112"/>
            <a:ext cx="416028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Governador de Distrito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Assessor de Convenções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Presidente do Comitê Anfitrião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Assessor de Programa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Assessor de Finanças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Assessor de Marketing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Coordenador de Audiovisual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2F17DF-30D9-5B4A-1B04-6B636B21B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73" y="2608027"/>
            <a:ext cx="4396022" cy="2971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8058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68102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6193" y="897941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805184" y="301337"/>
            <a:ext cx="2476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Planejamento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4313662" y="116155"/>
            <a:ext cx="751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Questionário do Participante da Convenção de Distrito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3EA3B-71BC-348E-9919-01461031C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6" y="3990599"/>
            <a:ext cx="3620997" cy="24194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090DBA-1D2F-9FA8-324D-E661562AF355}"/>
              </a:ext>
            </a:extLst>
          </p:cNvPr>
          <p:cNvSpPr txBox="1"/>
          <p:nvPr/>
        </p:nvSpPr>
        <p:spPr>
          <a:xfrm>
            <a:off x="150034" y="1790184"/>
            <a:ext cx="3573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Etapa 1 – Reúna seus questionários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38C6DD-79E0-2BBD-6E2A-C5E14FD42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0873" y="5482283"/>
            <a:ext cx="1245151" cy="1225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658341-5C51-4174-B43A-2DEE47860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8296" y="897941"/>
            <a:ext cx="3410908" cy="446536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236C9A-D613-FC20-82AC-F28F210B12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2819" y="914386"/>
            <a:ext cx="3396011" cy="444892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30909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68102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6193" y="897941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805184" y="301337"/>
            <a:ext cx="2558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Planejamento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5274129" y="70504"/>
            <a:ext cx="513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Questionário do Não-Participante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3EA3B-71BC-348E-9919-01461031C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6" y="3990599"/>
            <a:ext cx="3620997" cy="24194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090DBA-1D2F-9FA8-324D-E661562AF355}"/>
              </a:ext>
            </a:extLst>
          </p:cNvPr>
          <p:cNvSpPr txBox="1"/>
          <p:nvPr/>
        </p:nvSpPr>
        <p:spPr>
          <a:xfrm>
            <a:off x="150034" y="1790184"/>
            <a:ext cx="3573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Etapa 1 – Reúna seus questionários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7C7296-9226-53E0-2E3B-1E3AB0BA3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906" y="5319206"/>
            <a:ext cx="1485908" cy="14682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FE6CAA-618D-8C30-9FCD-80A6B3FCAA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7948" y="886112"/>
            <a:ext cx="4327470" cy="5667671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40304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463" y="1256830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531454" y="122408"/>
            <a:ext cx="26689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Planejamento (continuação)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3EA3B-71BC-348E-9919-01461031C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21" y="3253798"/>
            <a:ext cx="4753512" cy="31761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153389-49F3-2C99-410A-E02F2799CFC4}"/>
              </a:ext>
            </a:extLst>
          </p:cNvPr>
          <p:cNvSpPr txBox="1"/>
          <p:nvPr/>
        </p:nvSpPr>
        <p:spPr>
          <a:xfrm>
            <a:off x="5707960" y="2099636"/>
            <a:ext cx="60569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pt-BR" sz="2400" b="1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Etapa 2</a:t>
            </a:r>
          </a:p>
          <a:p>
            <a:r>
              <a:rPr lang="pt-B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Trocar ideias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Troca de ideias da Equipe da Convenção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Resultados do questionário de troca de ideias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957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6122" y="1259351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41523" y="55116"/>
            <a:ext cx="22724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Preparação e Programa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4055056" y="703003"/>
            <a:ext cx="7895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Inicie o processo de planejamento e tenha um plano mestre que inclua: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260662-A349-87FA-A5EF-4BF3FF4C8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55" y="2778900"/>
            <a:ext cx="5569530" cy="30049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ED0437-D428-7D2B-5D9C-F0B73FA41405}"/>
              </a:ext>
            </a:extLst>
          </p:cNvPr>
          <p:cNvSpPr txBox="1"/>
          <p:nvPr/>
        </p:nvSpPr>
        <p:spPr>
          <a:xfrm>
            <a:off x="6303297" y="2007980"/>
            <a:ext cx="49797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Cronograma: Isso ajudará a manter as prioridades em dia, incluindo um orçamento.  *</a:t>
            </a:r>
            <a:r>
              <a:rPr lang="pt-BR" sz="2400" i="1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Em breve*</a:t>
            </a:r>
          </a:p>
          <a:p>
            <a:pPr lvl="1"/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Lista de tarefas: Isso ajuda a auxiliar cada presidente e coordenador no gerenciamento das suas responsabilidades</a:t>
            </a:r>
          </a:p>
          <a:p>
            <a:pPr lvl="1"/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732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9"/>
            <a:ext cx="12422414" cy="7078715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363556" y="112990"/>
            <a:ext cx="110472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Uma vez que o comitê tenha definido metas para o programa, use algumas dessas ferramentas para ajudar a convenção a ser um sucesso</a:t>
            </a: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B3348753-845F-9D0E-EDEC-944416CC3C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82" t="40328" r="14815" b="22223"/>
          <a:stretch/>
        </p:blipFill>
        <p:spPr bwMode="auto">
          <a:xfrm>
            <a:off x="422540" y="1898650"/>
            <a:ext cx="10695918" cy="32938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76790735"/>
      </p:ext>
    </p:extLst>
  </p:cSld>
  <p:clrMapOvr>
    <a:masterClrMapping/>
  </p:clrMapOvr>
</p:sld>
</file>

<file path=ppt/theme/theme1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Zone and Region Seminar local</Template>
  <TotalTime>13050</TotalTime>
  <Words>2407</Words>
  <Application>Microsoft Office PowerPoint</Application>
  <PresentationFormat>Widescreen</PresentationFormat>
  <Paragraphs>313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Arial</vt:lpstr>
      <vt:lpstr>Arial Hebrew Scholar</vt:lpstr>
      <vt:lpstr>Calibri</vt:lpstr>
      <vt:lpstr>Calibri Light</vt:lpstr>
      <vt:lpstr>Candara</vt:lpstr>
      <vt:lpstr>Helvetica</vt:lpstr>
      <vt:lpstr>Helvetica Neue</vt:lpstr>
      <vt:lpstr>HelveticaNeueLT Std</vt:lpstr>
      <vt:lpstr>HelveticaNeueLT Std Lt</vt:lpstr>
      <vt:lpstr>HelveticaNeueLT Std Med</vt:lpstr>
      <vt:lpstr>Open sans</vt:lpstr>
      <vt:lpstr>Segoe UI</vt:lpstr>
      <vt:lpstr>Segoe UI Semibold</vt:lpstr>
      <vt:lpstr>Times New Roman</vt:lpstr>
      <vt:lpstr>Wingdings</vt:lpstr>
      <vt:lpstr>No Page Number</vt:lpstr>
      <vt:lpstr>Blue Page Number</vt:lpstr>
      <vt:lpstr>White Page Number</vt:lpstr>
      <vt:lpstr>1_Blue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Ibarra</dc:creator>
  <cp:lastModifiedBy>Wielgus, Natalie</cp:lastModifiedBy>
  <cp:revision>177</cp:revision>
  <cp:lastPrinted>2021-10-20T15:00:59Z</cp:lastPrinted>
  <dcterms:created xsi:type="dcterms:W3CDTF">2020-04-21T20:50:01Z</dcterms:created>
  <dcterms:modified xsi:type="dcterms:W3CDTF">2023-07-12T13:43:22Z</dcterms:modified>
</cp:coreProperties>
</file>