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8" r:id="rId2"/>
    <p:sldMasterId id="2147483708" r:id="rId3"/>
    <p:sldMasterId id="2147483715" r:id="rId4"/>
  </p:sldMasterIdLst>
  <p:notesMasterIdLst>
    <p:notesMasterId r:id="rId25"/>
  </p:notesMasterIdLst>
  <p:sldIdLst>
    <p:sldId id="1230" r:id="rId5"/>
    <p:sldId id="470" r:id="rId6"/>
    <p:sldId id="1221" r:id="rId7"/>
    <p:sldId id="1243" r:id="rId8"/>
    <p:sldId id="1259" r:id="rId9"/>
    <p:sldId id="1266" r:id="rId10"/>
    <p:sldId id="1260" r:id="rId11"/>
    <p:sldId id="1245" r:id="rId12"/>
    <p:sldId id="1248" r:id="rId13"/>
    <p:sldId id="1249" r:id="rId14"/>
    <p:sldId id="1250" r:id="rId15"/>
    <p:sldId id="1261" r:id="rId16"/>
    <p:sldId id="1264" r:id="rId17"/>
    <p:sldId id="1251" r:id="rId18"/>
    <p:sldId id="1252" r:id="rId19"/>
    <p:sldId id="1253" r:id="rId20"/>
    <p:sldId id="1254" r:id="rId21"/>
    <p:sldId id="1255" r:id="rId22"/>
    <p:sldId id="1258" r:id="rId23"/>
    <p:sldId id="1256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>
    <p:extLst>
      <p:ext uri="{19B8F6BF-5375-455C-9EA6-DF929625EA0E}">
        <p15:presenceInfo xmlns:p15="http://schemas.microsoft.com/office/powerpoint/2012/main" userId="S::ALaube@lionsclubs.org::75541964-963a-4715-9d32-b38bf2ce0e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1E0C62"/>
    <a:srgbClr val="160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68" y="-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84572-D93B-4044-9DE4-6EC4C99F0EC6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02D78C-5032-42AE-AF63-00EFDA1FB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ko-KR" dirty="0"/>
              <a:t>안녕하세요. ‘지구대회 계획 방법’ </a:t>
            </a:r>
            <a:r>
              <a:rPr lang="ko-KR" dirty="0" err="1"/>
              <a:t>웨비나</a:t>
            </a:r>
            <a:r>
              <a:rPr lang="ko-KR" dirty="0"/>
              <a:t> 참가를 환영합니다. 또한 오늘 함께해 주셔서 감사합니다.  </a:t>
            </a:r>
          </a:p>
          <a:p>
            <a:endParaRPr lang="en-US" altLang="en-US" dirty="0"/>
          </a:p>
          <a:p>
            <a:r>
              <a:rPr lang="ko-KR" dirty="0" err="1"/>
              <a:t>Natalie</a:t>
            </a:r>
            <a:r>
              <a:rPr lang="ko-KR" dirty="0"/>
              <a:t> 설문 조사 실시</a:t>
            </a:r>
          </a:p>
          <a:p>
            <a:endParaRPr lang="en-US" altLang="en-US" dirty="0"/>
          </a:p>
          <a:p>
            <a:endParaRPr lang="en-US" altLang="en-US" dirty="0"/>
          </a:p>
          <a:p>
            <a:pPr defTabSz="966612">
              <a:defRPr/>
            </a:pPr>
            <a:r>
              <a:rPr lang="ko-KR" sz="13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웨비나가</a:t>
            </a:r>
            <a:r>
              <a:rPr lang="ko-KR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종료되면 질의응답 시간을 갖겠습니다. 질문 섹션이나 채팅창에 질문을 입력하시면 최선을 다해 도와드리겠습니다. </a:t>
            </a:r>
          </a:p>
          <a:p>
            <a:pPr marL="724959" lvl="1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ko-KR" dirty="0"/>
              <a:t>다음 </a:t>
            </a:r>
            <a:r>
              <a:rPr lang="ko-KR" altLang="en-US" dirty="0"/>
              <a:t>자료</a:t>
            </a:r>
            <a:r>
              <a:rPr lang="ko-KR" altLang="ko-KR" dirty="0"/>
              <a:t>들을 사용하여 국제대회 기간 및 대회 종료 후에 도움을 받</a:t>
            </a:r>
            <a:r>
              <a:rPr lang="ko-KR" altLang="en-US" dirty="0"/>
              <a:t>을 수 있습니다</a:t>
            </a:r>
            <a:r>
              <a:rPr lang="ko-KR" dirty="0"/>
              <a:t>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ko-KR" dirty="0"/>
              <a:t>지명위원회</a:t>
            </a:r>
          </a:p>
          <a:p>
            <a:pPr marL="0" indent="0">
              <a:buNone/>
            </a:pPr>
            <a:r>
              <a:rPr lang="ko-KR" dirty="0"/>
              <a:t>         </a:t>
            </a:r>
            <a:r>
              <a:rPr lang="ko-KR" dirty="0" err="1"/>
              <a:t>a</a:t>
            </a:r>
            <a:r>
              <a:rPr lang="ko-KR" dirty="0"/>
              <a:t>. 지구 선거 지침: 지구대회 및 선거 개최와 관련된 방침과 규정에 대해 지구에 지침을 제공합니다. </a:t>
            </a:r>
          </a:p>
          <a:p>
            <a:pPr marL="0" indent="0">
              <a:buNone/>
            </a:pPr>
            <a:r>
              <a:rPr lang="ko-KR" dirty="0"/>
              <a:t>              </a:t>
            </a:r>
          </a:p>
          <a:p>
            <a:pPr marL="0" indent="0">
              <a:buNone/>
            </a:pPr>
            <a:r>
              <a:rPr lang="ko-KR" dirty="0"/>
              <a:t>         </a:t>
            </a:r>
            <a:r>
              <a:rPr lang="ko-KR" dirty="0" err="1"/>
              <a:t>b</a:t>
            </a:r>
            <a:r>
              <a:rPr lang="ko-KR" dirty="0"/>
              <a:t>. 지구 헌장 및 부칙:  지침을 제공하는 데 도움이 되는 국제협회 표준 지구 헌장 및 부칙입니다. </a:t>
            </a:r>
          </a:p>
          <a:p>
            <a:pPr marL="0" indent="0">
              <a:buNone/>
            </a:pPr>
            <a:r>
              <a:rPr lang="ko-KR" dirty="0"/>
              <a:t>              </a:t>
            </a:r>
          </a:p>
          <a:p>
            <a:pPr marL="0" indent="0">
              <a:buNone/>
            </a:pPr>
            <a:r>
              <a:rPr lang="ko-KR" dirty="0"/>
              <a:t>         c.  약력서: 지구총재, 지구 제1부총재, 지구 제2부총재로 당선된 라이온에 대한 정보를 제공합니다.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ko-KR" dirty="0"/>
              <a:t>선거 진행 방법에 대해 생각해 보십시오. 온라인 또는 대면 방식을 선택할 수 있습니다.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ko-KR" dirty="0"/>
              <a:t>2. 국제 연사</a:t>
            </a:r>
          </a:p>
          <a:p>
            <a:pPr marL="0" indent="0">
              <a:buNone/>
            </a:pPr>
            <a:r>
              <a:rPr lang="ko-KR" dirty="0"/>
              <a:t>       </a:t>
            </a:r>
            <a:r>
              <a:rPr lang="ko-KR" dirty="0" err="1"/>
              <a:t>a</a:t>
            </a:r>
            <a:r>
              <a:rPr lang="ko-KR" dirty="0"/>
              <a:t>. 연사 요청서: 국제협회 웹사이트에서 ‘연사 </a:t>
            </a:r>
            <a:r>
              <a:rPr lang="ko-KR" dirty="0" err="1"/>
              <a:t>요청서’를</a:t>
            </a:r>
            <a:r>
              <a:rPr lang="ko-KR" dirty="0"/>
              <a:t> 검색하여 확인할 수 있으며, 지구에서 행사를 위해 연사를 찾을 때 작성해야 합니다.</a:t>
            </a:r>
          </a:p>
          <a:p>
            <a:r>
              <a:rPr lang="ko-KR" dirty="0"/>
              <a:t>       </a:t>
            </a:r>
            <a:r>
              <a:rPr lang="ko-KR" dirty="0" err="1"/>
              <a:t>b</a:t>
            </a:r>
            <a:r>
              <a:rPr lang="ko-KR" dirty="0"/>
              <a:t>. 의전 개요: 의전 및 국제임원 방문 행사를 준비하는 데 도움이 됩니다.</a:t>
            </a:r>
          </a:p>
          <a:p>
            <a:r>
              <a:rPr lang="ko-KR" dirty="0"/>
              <a:t>       c. 좋은 연사를 찾는 방법:  지구 대회에 적합한 훌륭한 연사를 찾는 데 도움이 되는 자료입니다.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0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dirty="0" err="1"/>
              <a:t>Jodi</a:t>
            </a:r>
            <a:r>
              <a:rPr lang="ko-KR" dirty="0"/>
              <a:t> 라이온</a:t>
            </a:r>
          </a:p>
          <a:p>
            <a:endParaRPr lang="en-US" dirty="0"/>
          </a:p>
          <a:p>
            <a:r>
              <a:rPr lang="ko-KR" dirty="0"/>
              <a:t>사람들이 행사에 참가하도록 만드는 가장 좋은 방법은 행사를 홍보하는 것입니다. 이 자료를 활용하여 국제대회를 홍보할 수 있습니다.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ko-KR" dirty="0"/>
              <a:t>마케팅위원장 안내서: 마케팅위원장직 수행을 돕기 위한 안내서입니다.</a:t>
            </a:r>
          </a:p>
          <a:p>
            <a:pPr marL="228600" indent="-228600">
              <a:buAutoNum type="arabicPeriod"/>
            </a:pPr>
            <a:r>
              <a:rPr lang="ko-KR" dirty="0"/>
              <a:t>행사 홍보 팁: 대회 팀이 지구대회, 세미나, 행사 등을 홍보하는 데 도움이 되는 안내서입니다. </a:t>
            </a:r>
          </a:p>
          <a:p>
            <a:pPr marL="228600" indent="-228600">
              <a:buAutoNum type="arabicPeriod"/>
            </a:pPr>
            <a:r>
              <a:rPr lang="ko-KR" dirty="0"/>
              <a:t>국제 임원 방문 홍보: 국제 임원의 대회 방문을 홍보하는 데 도움이 되는 추천 자료, 안내사항 등을 제공합니다. </a:t>
            </a:r>
          </a:p>
          <a:p>
            <a:pPr marL="228600" indent="-228600">
              <a:buAutoNum type="arabicPeriod"/>
            </a:pPr>
            <a:r>
              <a:rPr lang="ko-KR" dirty="0"/>
              <a:t>해외 내빈, 영접 및 의전 안내서: 공식 방문 및 행사를 주최할 때 도움이 되는 안내서입니다.</a:t>
            </a:r>
          </a:p>
        </p:txBody>
      </p:sp>
    </p:spTree>
    <p:extLst>
      <p:ext uri="{BB962C8B-B14F-4D97-AF65-F5344CB8AC3E}">
        <p14:creationId xmlns:p14="http://schemas.microsoft.com/office/powerpoint/2010/main" val="27342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dirty="0"/>
              <a:t>지구 대회 계획 시, 다음 6가지 사항을 고려하십시오.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ko-KR" dirty="0"/>
              <a:t>장소 확정</a:t>
            </a:r>
          </a:p>
          <a:p>
            <a:pPr marL="228600" indent="-228600">
              <a:buAutoNum type="arabicPeriod"/>
            </a:pPr>
            <a:r>
              <a:rPr lang="ko-KR" dirty="0"/>
              <a:t>매년 프로그램 변경</a:t>
            </a:r>
          </a:p>
          <a:p>
            <a:pPr marL="228600" indent="-228600">
              <a:buAutoNum type="arabicPeriod"/>
            </a:pPr>
            <a:r>
              <a:rPr lang="ko-KR" dirty="0"/>
              <a:t>온라인 등록 및 납부</a:t>
            </a:r>
          </a:p>
          <a:p>
            <a:pPr marL="228600" indent="-228600">
              <a:buAutoNum type="arabicPeriod"/>
            </a:pPr>
            <a:r>
              <a:rPr lang="ko-KR" dirty="0"/>
              <a:t>다른 대회 방문</a:t>
            </a:r>
          </a:p>
          <a:p>
            <a:pPr marL="228600" indent="-228600">
              <a:buAutoNum type="arabicPeriod"/>
            </a:pPr>
            <a:r>
              <a:rPr lang="ko-KR" dirty="0"/>
              <a:t>후원</a:t>
            </a:r>
          </a:p>
          <a:p>
            <a:pPr marL="228600" indent="-228600">
              <a:buAutoNum type="arabicPeriod"/>
            </a:pPr>
            <a:r>
              <a:rPr lang="ko-KR" dirty="0"/>
              <a:t>비회원 내빈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ko-KR" dirty="0" err="1"/>
              <a:t>Jodi</a:t>
            </a:r>
            <a:r>
              <a:rPr lang="ko-KR" dirty="0"/>
              <a:t> 라이온, 공유하고 싶은 사례가 있으십니까? </a:t>
            </a:r>
          </a:p>
        </p:txBody>
      </p:sp>
    </p:spTree>
    <p:extLst>
      <p:ext uri="{BB962C8B-B14F-4D97-AF65-F5344CB8AC3E}">
        <p14:creationId xmlns:p14="http://schemas.microsoft.com/office/powerpoint/2010/main" val="230562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dirty="0"/>
              <a:t>지구 대회 계획 시, 다음 6가지 사항을 고려하십시오.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ko-KR" dirty="0"/>
              <a:t>봉사 사업</a:t>
            </a:r>
          </a:p>
          <a:p>
            <a:pPr marL="228600" indent="-228600">
              <a:buAutoNum type="arabicPeriod"/>
            </a:pPr>
            <a:r>
              <a:rPr lang="ko-KR" dirty="0"/>
              <a:t>지역 사업</a:t>
            </a:r>
          </a:p>
          <a:p>
            <a:pPr marL="228600" indent="-228600">
              <a:buAutoNum type="arabicPeriod"/>
            </a:pPr>
            <a:r>
              <a:rPr lang="ko-KR" dirty="0"/>
              <a:t>국제재단(LCIF)</a:t>
            </a:r>
          </a:p>
          <a:p>
            <a:pPr marL="228600" indent="-228600">
              <a:buAutoNum type="arabicPeriod"/>
            </a:pPr>
            <a:r>
              <a:rPr lang="ko-KR" dirty="0" err="1"/>
              <a:t>라이온스</a:t>
            </a:r>
            <a:r>
              <a:rPr lang="ko-KR" dirty="0"/>
              <a:t> 동영상 센터에서 감동적인 </a:t>
            </a:r>
            <a:r>
              <a:rPr lang="ko-KR" dirty="0" err="1"/>
              <a:t>라이온스</a:t>
            </a:r>
            <a:r>
              <a:rPr lang="ko-KR" dirty="0"/>
              <a:t> 동영상 소개</a:t>
            </a:r>
          </a:p>
          <a:p>
            <a:pPr marL="228600" indent="-228600">
              <a:buAutoNum type="arabicPeriod"/>
            </a:pPr>
            <a:r>
              <a:rPr lang="ko-KR" dirty="0"/>
              <a:t>즐길 기회 및 축하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ko-KR" dirty="0" err="1"/>
              <a:t>Jodi</a:t>
            </a:r>
            <a:r>
              <a:rPr lang="ko-KR" dirty="0"/>
              <a:t> 라이온, 공유하고 싶은 사례가 있으십니까? </a:t>
            </a:r>
          </a:p>
        </p:txBody>
      </p:sp>
    </p:spTree>
    <p:extLst>
      <p:ext uri="{BB962C8B-B14F-4D97-AF65-F5344CB8AC3E}">
        <p14:creationId xmlns:p14="http://schemas.microsoft.com/office/powerpoint/2010/main" val="30859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i="1" dirty="0"/>
              <a:t>지구대회 계획 방법 웹페이지</a:t>
            </a:r>
            <a:r>
              <a:rPr lang="ko-KR" dirty="0"/>
              <a:t>에서 찾을 수 있는 몇 가지 유용한 자료들을 살펴보겠습니다.</a:t>
            </a:r>
            <a:r>
              <a:rPr lang="ko-KR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851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dirty="0"/>
              <a:t>주요 일정 견본:  프로그램위원장의 역할/책임에 대한 자료 중 일부로 대회팀에 제공할 행사 일정 계획 방법 견본입니다.  </a:t>
            </a:r>
          </a:p>
        </p:txBody>
      </p:sp>
    </p:spTree>
    <p:extLst>
      <p:ext uri="{BB962C8B-B14F-4D97-AF65-F5344CB8AC3E}">
        <p14:creationId xmlns:p14="http://schemas.microsoft.com/office/powerpoint/2010/main" val="252622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/>
              <a:t>행사 홍보 팁: 대회팀이 지구대회, 세미나, 행사 등을 홍보하는 데 도움이 되는 자료입니다. </a:t>
            </a:r>
          </a:p>
          <a:p>
            <a:endParaRPr lang="en-US" dirty="0"/>
          </a:p>
          <a:p>
            <a:r>
              <a:rPr lang="ko-KR"/>
              <a:t>행사 홍보 시 이러한 부분을 고려하십시오. </a:t>
            </a:r>
          </a:p>
        </p:txBody>
      </p:sp>
    </p:spTree>
    <p:extLst>
      <p:ext uri="{BB962C8B-B14F-4D97-AF65-F5344CB8AC3E}">
        <p14:creationId xmlns:p14="http://schemas.microsoft.com/office/powerpoint/2010/main" val="279585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/>
              <a:t>대회팀이 행사에 적합한 훌륭한 연사를 찾도록 돕는 안내 자료입니다. </a:t>
            </a:r>
          </a:p>
        </p:txBody>
      </p:sp>
    </p:spTree>
    <p:extLst>
      <p:ext uri="{BB962C8B-B14F-4D97-AF65-F5344CB8AC3E}">
        <p14:creationId xmlns:p14="http://schemas.microsoft.com/office/powerpoint/2010/main" val="178792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/>
              <a:t>연사/발표자 정보: 행사장 배치, 시청각 장비 등 프레젠테이션에 필요한 요청 사항을 준비할 수 있도록 연사/발표자에게 제공되는 정보 작성 서식입니다. </a:t>
            </a:r>
          </a:p>
        </p:txBody>
      </p:sp>
    </p:spTree>
    <p:extLst>
      <p:ext uri="{BB962C8B-B14F-4D97-AF65-F5344CB8AC3E}">
        <p14:creationId xmlns:p14="http://schemas.microsoft.com/office/powerpoint/2010/main" val="419368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국제본부 클럽 용품팀에서 제품 선택, 주문, 행사 종료 후 판매되지 않은 상품의 반품을 도와드릴 것입니다.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국제협회 물품 판매를 </a:t>
            </a:r>
            <a:r>
              <a:rPr lang="ko-KR" sz="12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승인받은</a:t>
            </a:r>
            <a:r>
              <a:rPr lang="ko-KR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다른 업체명을 알려주십시오.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4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/>
              <a:t>지구대회 계획 시, 다음 요소를 고려하십시오.  </a:t>
            </a:r>
          </a:p>
          <a:p>
            <a:endParaRPr lang="en-US" dirty="0"/>
          </a:p>
          <a:p>
            <a:r>
              <a:rPr lang="ko-KR"/>
              <a:t>오늘은 여러분과 소속 지구가 지구대회를 성공적으로 개최하기 위해 활용할 수 있는 웹페이지 및 자료를 보여드리고 유용한 정보를 제공할 예정입니다. </a:t>
            </a:r>
          </a:p>
          <a:p>
            <a:endParaRPr lang="en-US" dirty="0"/>
          </a:p>
          <a:p>
            <a:pPr marL="362480" indent="-362480">
              <a:lnSpc>
                <a:spcPct val="90000"/>
              </a:lnSpc>
              <a:spcBef>
                <a:spcPts val="2537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8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국제협회 직원들이 최선을 다해 도와드리겠습니다. 궁금한 사항은 이 슬라이드의 전화 및 이메일로 연락 주시기 바랍니다. </a:t>
            </a:r>
          </a:p>
          <a:p>
            <a:endParaRPr lang="en-US" dirty="0"/>
          </a:p>
          <a:p>
            <a:r>
              <a:rPr lang="ko-KR" dirty="0"/>
              <a:t>또한 QR 코드를 스캔하여 웹페이지를 방문해 보십시오.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ko-KR" dirty="0"/>
              <a:t>대회팀은 대회에서 처리해야 할 다음과 같은 지구 업무를 담당합니다.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ko-KR" dirty="0"/>
              <a:t>결의안</a:t>
            </a:r>
          </a:p>
          <a:p>
            <a:pPr marL="228600" indent="-228600">
              <a:buAutoNum type="arabicPeriod"/>
            </a:pPr>
            <a:r>
              <a:rPr lang="ko-KR" dirty="0"/>
              <a:t>보고</a:t>
            </a:r>
          </a:p>
          <a:p>
            <a:pPr marL="228600" indent="-228600">
              <a:buAutoNum type="arabicPeriod"/>
            </a:pPr>
            <a:r>
              <a:rPr lang="ko-KR" dirty="0"/>
              <a:t>선거</a:t>
            </a:r>
          </a:p>
          <a:p>
            <a:pPr marL="228600" indent="-228600">
              <a:buAutoNum type="arabicPeriod"/>
            </a:pPr>
            <a:r>
              <a:rPr lang="ko-KR" dirty="0"/>
              <a:t>지구 내 라이온 및 클럽의 성과 표창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dirty="0"/>
              <a:t>본 웹페이지의 자료/문서는 여러분과 대회팀이 훌륭한 대회를 개최하는 데 도움이 됩니다. 현재 웹페이지가 업데이트되었습니다. 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dirty="0"/>
              <a:t>각 직책이 모두 채워지도록 하면 계획 과정에 도움이 되며 각 업무를 감독하고 있음을 알 수 있습니다. </a:t>
            </a:r>
          </a:p>
        </p:txBody>
      </p:sp>
    </p:spTree>
    <p:extLst>
      <p:ext uri="{BB962C8B-B14F-4D97-AF65-F5344CB8AC3E}">
        <p14:creationId xmlns:p14="http://schemas.microsoft.com/office/powerpoint/2010/main" val="213509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ko-KR" dirty="0"/>
              <a:t>대회의 특정 업무를 지휘하도록 추천된 라이온들입니다. 각 직책에 대한 역할/책임은 웹사이트에서 다운로드하여 검토할 수 있습니다.</a:t>
            </a:r>
          </a:p>
          <a:p>
            <a:endParaRPr lang="en-US" dirty="0"/>
          </a:p>
          <a:p>
            <a:r>
              <a:rPr lang="ko-KR" dirty="0"/>
              <a:t>이 모든 역할을 수행할 수는 없지만 이것이 지침이 될 수 있습니다.  </a:t>
            </a:r>
          </a:p>
          <a:p>
            <a:endParaRPr lang="en-US" dirty="0"/>
          </a:p>
          <a:p>
            <a:r>
              <a:rPr lang="ko-KR" dirty="0"/>
              <a:t>지구총재 - 업무 회의를 주재하고 지구 라이온을 표창하며 초청 연사 및 발표자를 응대합니다.  ** 참고: 신뢰할 수 있는 라이온 지도자가 초청 연사를 응대할 수 있음을 알려주세요.**</a:t>
            </a:r>
          </a:p>
          <a:p>
            <a:endParaRPr lang="en-US" dirty="0"/>
          </a:p>
          <a:p>
            <a:r>
              <a:rPr lang="ko-KR" dirty="0"/>
              <a:t>대회위원장 – 지구총재의 대회 운영 책임자로 봉사합니다. </a:t>
            </a:r>
          </a:p>
          <a:p>
            <a:endParaRPr lang="en-US" dirty="0"/>
          </a:p>
          <a:p>
            <a:r>
              <a:rPr lang="ko-KR" dirty="0"/>
              <a:t>호스트위원회 위원장 – 행사에서 손님을 환영하고자 하는 자원봉사 라이온을 지휘하고 관리합니다.  </a:t>
            </a:r>
          </a:p>
          <a:p>
            <a:endParaRPr lang="en-US" dirty="0"/>
          </a:p>
          <a:p>
            <a:r>
              <a:rPr lang="ko-KR" dirty="0"/>
              <a:t>프로그램위원장 - 대회 프로그램의 모든 측면을 책임집니다.</a:t>
            </a:r>
          </a:p>
          <a:p>
            <a:endParaRPr lang="en-US" dirty="0"/>
          </a:p>
          <a:p>
            <a:r>
              <a:rPr lang="ko-KR" dirty="0"/>
              <a:t>재정위원장 – 대회의 재정을 감독합니다.</a:t>
            </a:r>
          </a:p>
          <a:p>
            <a:endParaRPr lang="en-US" dirty="0"/>
          </a:p>
          <a:p>
            <a:r>
              <a:rPr lang="ko-KR" dirty="0"/>
              <a:t>마케팅위원장 – 대회 및 행사 홍보를 책임집니다.</a:t>
            </a:r>
          </a:p>
          <a:p>
            <a:endParaRPr lang="en-US" dirty="0"/>
          </a:p>
          <a:p>
            <a:r>
              <a:rPr lang="ko-KR" dirty="0"/>
              <a:t>시청각 코디네이터 – 각 세션과 </a:t>
            </a:r>
            <a:r>
              <a:rPr lang="ko-KR" dirty="0" err="1"/>
              <a:t>연회별</a:t>
            </a:r>
            <a:r>
              <a:rPr lang="ko-KR" dirty="0"/>
              <a:t> 시청각 요청 사항 준비를 주도합니다. </a:t>
            </a:r>
          </a:p>
        </p:txBody>
      </p:sp>
    </p:spTree>
    <p:extLst>
      <p:ext uri="{BB962C8B-B14F-4D97-AF65-F5344CB8AC3E}">
        <p14:creationId xmlns:p14="http://schemas.microsoft.com/office/powerpoint/2010/main" val="29151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dirty="0"/>
              <a:t>계획은 다음의 두 단계로 구성됩니다.</a:t>
            </a:r>
          </a:p>
          <a:p>
            <a:endParaRPr lang="en-US" dirty="0"/>
          </a:p>
          <a:p>
            <a:r>
              <a:rPr lang="ko-KR" dirty="0"/>
              <a:t>1단계: 지구 대회 참가 및 </a:t>
            </a:r>
            <a:r>
              <a:rPr lang="ko-KR" dirty="0" err="1"/>
              <a:t>비참가</a:t>
            </a:r>
            <a:r>
              <a:rPr lang="ko-KR" dirty="0"/>
              <a:t> 라이온들이 작성한 설문지를 수합하십시오. 웹 페이지에서 또는 이 슬라이드의 QR 코드를 스캔하여 설문지를 확인할 수 있습니다. </a:t>
            </a:r>
          </a:p>
          <a:p>
            <a:endParaRPr lang="en-US" dirty="0"/>
          </a:p>
          <a:p>
            <a:r>
              <a:rPr lang="ko-KR" dirty="0"/>
              <a:t>이 부분에 더 중점을 두고 라이온들의 의견 수용에 대한 중요성에 주목합니다.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dirty="0"/>
              <a:t>계획은 다음의 두 단계로 구성됩니다.</a:t>
            </a:r>
          </a:p>
          <a:p>
            <a:endParaRPr lang="en-US" dirty="0"/>
          </a:p>
          <a:p>
            <a:r>
              <a:rPr lang="ko-KR" dirty="0"/>
              <a:t>1단계: 지구 대회 참가 및 </a:t>
            </a:r>
            <a:r>
              <a:rPr lang="ko-KR" dirty="0" err="1"/>
              <a:t>비참가</a:t>
            </a:r>
            <a:r>
              <a:rPr lang="ko-KR" dirty="0"/>
              <a:t> 라이온들이 작성한 설문지를 수합하십시오. 웹 페이지에서 또는 이 슬라이드의 QR 코드를 스캔하여 설문지를 확인할 수 있습니다. </a:t>
            </a:r>
          </a:p>
          <a:p>
            <a:endParaRPr lang="en-US" dirty="0"/>
          </a:p>
          <a:p>
            <a:r>
              <a:rPr lang="ko-KR" dirty="0"/>
              <a:t>이 부분에 더 중점을 두고 라이온들의 의견 수용에 대한 중요성에 주목합니다.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6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dirty="0"/>
              <a:t>계획은 다음의 두 단계로 구성됩니다.</a:t>
            </a:r>
          </a:p>
          <a:p>
            <a:endParaRPr lang="en-US" dirty="0"/>
          </a:p>
          <a:p>
            <a:r>
              <a:rPr lang="ko-KR" dirty="0"/>
              <a:t>2단계: 브레인스토밍: 제공되는 자료를 활용하여 성공적인 행사 진행에 도움이 되는 정보를 수집하십시오.  </a:t>
            </a:r>
          </a:p>
          <a:p>
            <a:r>
              <a:rPr lang="ko-KR" dirty="0"/>
              <a:t>            자료 1 - </a:t>
            </a:r>
            <a:r>
              <a:rPr lang="ko-KR" dirty="0" err="1"/>
              <a:t>대회팀</a:t>
            </a:r>
            <a:r>
              <a:rPr lang="ko-KR" dirty="0"/>
              <a:t> 브레인스토밍: 위원회가 지구 대회를 훌륭하게 개최할 수 있도록 브레인스토밍 개요를 제공합니다.</a:t>
            </a:r>
          </a:p>
          <a:p>
            <a:r>
              <a:rPr lang="ko-KR" dirty="0"/>
              <a:t>            자료 2 - 설문 조사 결과 브레인스토밍: 브레인스토밍 과정 중에 집중해야 할 다양한 주제를 다룹니다. </a:t>
            </a:r>
          </a:p>
          <a:p>
            <a:endParaRPr lang="en-US" dirty="0"/>
          </a:p>
          <a:p>
            <a:r>
              <a:rPr lang="ko-KR" dirty="0"/>
              <a:t>두 자료 모두 브레인스토밍에 도움이 되며 웹사이트에서 확인할 수 있습니다. </a:t>
            </a:r>
          </a:p>
        </p:txBody>
      </p:sp>
    </p:spTree>
    <p:extLst>
      <p:ext uri="{BB962C8B-B14F-4D97-AF65-F5344CB8AC3E}">
        <p14:creationId xmlns:p14="http://schemas.microsoft.com/office/powerpoint/2010/main" val="218988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dirty="0"/>
              <a:t>팀이 구성되어 활동 준비를 마치고 지구 라이온들에게서 대회 참가를 통해 얻고자 하는 바를 듣고 나면 행사 준비를 시작할 수 있습니다. </a:t>
            </a:r>
          </a:p>
          <a:p>
            <a:endParaRPr lang="en-US" dirty="0"/>
          </a:p>
          <a:p>
            <a:r>
              <a:rPr lang="ko-KR" dirty="0"/>
              <a:t>종합 계획에는 다음 사항들이 포함됩니다.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일정표: 예산을 포함한 우선 업무 진행에 도움이 되며 곧 제공될 예정입니다.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업무 목록: 각 위원장과 </a:t>
            </a:r>
            <a:r>
              <a:rPr lang="ko-KR" sz="1200" dirty="0" err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코디네이터가</a:t>
            </a:r>
            <a:r>
              <a:rPr lang="ko-KR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각자의 책임을 관리하는 데 도움이 됩니다.</a:t>
            </a:r>
          </a:p>
          <a:p>
            <a:endParaRPr lang="en-US" dirty="0"/>
          </a:p>
          <a:p>
            <a:r>
              <a:rPr lang="ko-KR" dirty="0"/>
              <a:t>개인적인 경험, 구체적인 사례 등을 추가하십시오.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dirty="0"/>
              <a:t>웹사이트에서 ‘직무 설명’ 드롭다운 목록을 확인할 수 있으며 직무를 수행하는 데 도움이 되는 추가 정보가 포함되어 있습니다.  </a:t>
            </a:r>
          </a:p>
          <a:p>
            <a:endParaRPr lang="en-US" dirty="0"/>
          </a:p>
          <a:p>
            <a:r>
              <a:rPr lang="ko-KR" dirty="0"/>
              <a:t>다음 </a:t>
            </a:r>
            <a:r>
              <a:rPr lang="ko-KR" altLang="en-US" dirty="0"/>
              <a:t>자료</a:t>
            </a:r>
            <a:r>
              <a:rPr lang="ko-KR" dirty="0"/>
              <a:t>들을 사용하여 국제대회 기간 및 대회 종료 후에 도움을 받</a:t>
            </a:r>
            <a:r>
              <a:rPr lang="ko-KR" altLang="en-US" dirty="0"/>
              <a:t>을 수 있습니다</a:t>
            </a:r>
            <a:r>
              <a:rPr lang="ko-KR" dirty="0"/>
              <a:t>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ko-KR" dirty="0"/>
              <a:t>지구총재 - 대회 보고서:  이 보고서는 선출된 차기 임원 및 차기 대회 개최일이 확정되는 대회 종료 후에 제출해야 합니다. </a:t>
            </a:r>
          </a:p>
          <a:p>
            <a:pPr marL="228600" indent="-228600">
              <a:buAutoNum type="arabicPeriod"/>
            </a:pPr>
            <a:r>
              <a:rPr lang="ko-KR" dirty="0"/>
              <a:t>대회위원장 </a:t>
            </a:r>
          </a:p>
          <a:p>
            <a:pPr marL="0" indent="0">
              <a:buNone/>
            </a:pPr>
            <a:r>
              <a:rPr lang="ko-KR" dirty="0"/>
              <a:t>        </a:t>
            </a:r>
            <a:r>
              <a:rPr lang="ko-KR" dirty="0" err="1"/>
              <a:t>a</a:t>
            </a:r>
            <a:r>
              <a:rPr lang="ko-KR" dirty="0"/>
              <a:t>. 보험 증서 - 국제협회 웹사이트의 보험증서 페이지에서 요청 양식 및 기타 정보를 확인할 수 있습니다.</a:t>
            </a:r>
          </a:p>
          <a:p>
            <a:pPr marL="0" indent="0">
              <a:buNone/>
            </a:pPr>
            <a:r>
              <a:rPr lang="ko-KR" dirty="0"/>
              <a:t>        </a:t>
            </a:r>
            <a:r>
              <a:rPr lang="ko-KR" dirty="0" err="1"/>
              <a:t>b</a:t>
            </a:r>
            <a:r>
              <a:rPr lang="ko-KR" dirty="0"/>
              <a:t>. 대회위원회 연락처 - 위원회 위원들의 연락처를 제공합니다.   </a:t>
            </a:r>
          </a:p>
          <a:p>
            <a:pPr marL="0" indent="0">
              <a:buNone/>
            </a:pPr>
            <a:r>
              <a:rPr lang="ko-KR" dirty="0"/>
              <a:t>            </a:t>
            </a:r>
          </a:p>
          <a:p>
            <a:pPr marL="0" indent="0">
              <a:buNone/>
            </a:pPr>
            <a:r>
              <a:rPr lang="ko-KR" dirty="0"/>
              <a:t>3. 프로그램위원장 </a:t>
            </a:r>
          </a:p>
          <a:p>
            <a:pPr marL="0" indent="0">
              <a:buNone/>
            </a:pPr>
            <a:r>
              <a:rPr lang="ko-KR" dirty="0"/>
              <a:t>       </a:t>
            </a:r>
            <a:r>
              <a:rPr lang="ko-KR" dirty="0" err="1"/>
              <a:t>a</a:t>
            </a:r>
            <a:r>
              <a:rPr lang="ko-KR" dirty="0"/>
              <a:t>. 연사/발표자 정보 </a:t>
            </a:r>
            <a:r>
              <a:rPr lang="ko-KR" altLang="ko-KR" dirty="0"/>
              <a:t>-</a:t>
            </a:r>
            <a:r>
              <a:rPr lang="ko-KR" dirty="0"/>
              <a:t> 프레젠테이션, 필요사항 및 행사장 배치에 대한 의견을 공유하기 위해 연사/발표자에게 제공하여 작성하도록 합니다.   </a:t>
            </a:r>
          </a:p>
          <a:p>
            <a:pPr marL="0" indent="0">
              <a:buNone/>
            </a:pPr>
            <a:r>
              <a:rPr lang="ko-KR" dirty="0"/>
              <a:t>           </a:t>
            </a:r>
          </a:p>
          <a:p>
            <a:pPr marL="0" indent="0">
              <a:buNone/>
            </a:pPr>
            <a:r>
              <a:rPr lang="ko-KR" dirty="0"/>
              <a:t>       </a:t>
            </a:r>
            <a:r>
              <a:rPr lang="en-US" altLang="ko-KR" dirty="0"/>
              <a:t>b.</a:t>
            </a:r>
            <a:r>
              <a:rPr lang="ko-KR" altLang="en-US" dirty="0"/>
              <a:t> </a:t>
            </a:r>
            <a:r>
              <a:rPr lang="ko-KR" dirty="0"/>
              <a:t>세션 평가 - 참석한 세션을 평가할 수 있도록 참가자들에게 제공하여 작성하도록 합니다.   </a:t>
            </a:r>
          </a:p>
          <a:p>
            <a:pPr marL="0" indent="0">
              <a:buNone/>
            </a:pPr>
            <a:r>
              <a:rPr lang="ko-KR" dirty="0"/>
              <a:t>4. 재정위원장 - 대회 예산서 견본:  유용한 예산 개요입니다.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2232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4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528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72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3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8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3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357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39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7121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403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3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1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7383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7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41380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6037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9157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0" y="4343400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27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480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6032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827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2B44BA-B8D1-4C75-A81D-FE3990154350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3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7438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EA30A2-05D6-4615-B6BF-AC4C14D9278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44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B1FC7E1-7CB0-484E-9D14-06941321FF3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87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1924050"/>
            <a:ext cx="3505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242A03-4281-4895-8AC5-35F52B39859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8635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9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1E4235A-4D9D-478A-A238-A93D4EE11BF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0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10240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D5F4922-E6BB-43CB-B4B4-BC7E04E080E5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125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075F36-2534-4EAE-B522-18EC58BA1D11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1375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1C1A43-9853-4584-8DE9-5DBE331D987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7668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EE6A6B1C-8B11-4A2A-B29C-AE32A87FC6E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69222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BDC911-CC41-43D7-95C7-D0DC30C6A15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6535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CAB4659-3656-479D-A176-A254B8AF442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0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1547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502C4C5-6B15-43D8-859D-5B368F24618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r>
              <a:rPr lang="en-US" sz="180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5140907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867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38" y="5648325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822E2A-5CA8-4731-BB6B-B37590483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7" y="3987801"/>
            <a:ext cx="2366963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686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D1C8F-6BFE-4C56-AE64-1ACBB6F29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7779" y="242259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61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0656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FC1C-1A12-402D-9201-37F7FB2EF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0D7D-1BDE-450A-AFD3-F7989C63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98E6-3277-4F93-88F3-C8D4F3C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B7AB0-7C12-401F-ADD4-F5DCD84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A9D52-6753-4E54-89E7-A51B1F2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6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090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5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1" r:id="rId6"/>
    <p:sldLayoutId id="2147483740" r:id="rId7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125796C-83D7-41FC-BEBE-42D09B0F711A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734" r:id="rId18"/>
    <p:sldLayoutId id="2147483735" r:id="rId19"/>
    <p:sldLayoutId id="2147483736" r:id="rId20"/>
  </p:sldLayoutIdLst>
  <p:transition spd="slow"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800" indent="-169863" algn="l" rtl="0" eaLnBrk="0" fontAlgn="base" hangingPunct="0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ko/lions-video-cen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rderdetails@lionsclubs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hyperlink" Target="https://www.lionsclubs.org/ko/resources-for-members/resource-center/plan-a-district-convention" TargetMode="External"/><Relationship Id="rId4" Type="http://schemas.openxmlformats.org/officeDocument/2006/relationships/hyperlink" Target="mailto:pacificasian@lionsclub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7E348182-D4FA-4D76-B4FA-7B3B36B7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3" y="3762662"/>
            <a:ext cx="3013771" cy="29399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4B65B6-FC2A-455C-ABDB-859692B380B4}"/>
              </a:ext>
            </a:extLst>
          </p:cNvPr>
          <p:cNvSpPr txBox="1">
            <a:spLocks/>
          </p:cNvSpPr>
          <p:nvPr/>
        </p:nvSpPr>
        <p:spPr>
          <a:xfrm>
            <a:off x="1007918" y="2398817"/>
            <a:ext cx="9677400" cy="12587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ko-KR" sz="3600" b="0">
                <a:latin typeface="HelveticaNeueLT Std Med" panose="020B0604020202020204" pitchFamily="34" charset="0"/>
              </a:rPr>
              <a:t>지구대회 계획 방법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600" b="0" kern="0" dirty="0">
              <a:latin typeface="HelveticaNeueLT Std Med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02F776B-2273-4042-819C-534A69EEDE1E}"/>
              </a:ext>
            </a:extLst>
          </p:cNvPr>
          <p:cNvSpPr txBox="1">
            <a:spLocks/>
          </p:cNvSpPr>
          <p:nvPr/>
        </p:nvSpPr>
        <p:spPr bwMode="auto">
          <a:xfrm>
            <a:off x="4586909" y="4381995"/>
            <a:ext cx="2657040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5205413" algn="l"/>
                <a:tab pos="6346825" algn="r"/>
              </a:tabLst>
            </a:pPr>
            <a:r>
              <a:rPr lang="ko-KR" sz="2400" i="1">
                <a:solidFill>
                  <a:srgbClr val="FFC000"/>
                </a:solidFill>
                <a:latin typeface="HelveticaNeueLT Std" panose="020B0604020202020204" pitchFamily="34" charset="0"/>
                <a:ea typeface="ヒラギノ角ゴ Pro W3"/>
              </a:rPr>
              <a:t>2023년 1월 30일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756237-7D99-414A-88FD-F444FEB5D94C}"/>
              </a:ext>
            </a:extLst>
          </p:cNvPr>
          <p:cNvSpPr/>
          <p:nvPr/>
        </p:nvSpPr>
        <p:spPr bwMode="auto">
          <a:xfrm>
            <a:off x="3986012" y="3568002"/>
            <a:ext cx="3721211" cy="326003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02822" y="-110358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위원회의 프로그램 목표 설정 후 다음 자료를 활용하여 성공적인 대회 계획</a:t>
            </a:r>
            <a:r>
              <a:rPr lang="en-US" altLang="ko-KR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ko-KR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(계속)</a:t>
            </a: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9EC4A2D-8798-69EB-FDDB-2136718E2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7" y="1650067"/>
            <a:ext cx="7412169" cy="264720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917DB51-4A6E-331D-E97D-32634C991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00" y="3750020"/>
            <a:ext cx="5011327" cy="24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660226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홍보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22466" y="1741847"/>
            <a:ext cx="5804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마케팅위원장 안내서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행사 홍보 팁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국제 임원 방문 홍보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해외 내빈, 영접 및 의전 안내서 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BA6E-D273-DF0F-0CBD-C118592D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2647309"/>
            <a:ext cx="4918437" cy="3252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E738B-B7E6-09E4-948E-ED429FF2CDFC}"/>
              </a:ext>
            </a:extLst>
          </p:cNvPr>
          <p:cNvSpPr txBox="1"/>
          <p:nvPr/>
        </p:nvSpPr>
        <p:spPr>
          <a:xfrm>
            <a:off x="4035581" y="274205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지구 대회 홍보 도구:  </a:t>
            </a:r>
          </a:p>
        </p:txBody>
      </p:sp>
    </p:spTree>
    <p:extLst>
      <p:ext uri="{BB962C8B-B14F-4D97-AF65-F5344CB8AC3E}">
        <p14:creationId xmlns:p14="http://schemas.microsoft.com/office/powerpoint/2010/main" val="348984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39667" y="689723"/>
            <a:ext cx="1449388" cy="4571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34857" y="0"/>
            <a:ext cx="849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계획 시 고려 사항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73750" y="1334839"/>
            <a:ext cx="5804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장소 확정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매년 프로그램 변경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온라인 등록 및 납부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다른 대회 방문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후원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비회원 내빈 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" y="2014187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7904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923287" y="55493"/>
            <a:ext cx="7689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계획 시 고려 사항 (계속)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596856" y="1246187"/>
            <a:ext cx="5804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봉사 사업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지역 사업</a:t>
            </a:r>
          </a:p>
          <a:p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국제재단(LCIF)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라이온스 동영상 센터</a:t>
            </a: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에서 감동적인 라이온스 동영상 소개</a:t>
            </a:r>
            <a:r>
              <a:rPr lang="ko-KR" sz="24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즐길 기회 및 축하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1" y="2175805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12542824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5852" y="333930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4518498" y="2598738"/>
            <a:ext cx="498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참고 자료</a:t>
            </a:r>
          </a:p>
        </p:txBody>
      </p:sp>
    </p:spTree>
    <p:extLst>
      <p:ext uri="{BB962C8B-B14F-4D97-AF65-F5344CB8AC3E}">
        <p14:creationId xmlns:p14="http://schemas.microsoft.com/office/powerpoint/2010/main" val="23887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00810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주요 일정 견본 </a:t>
            </a:r>
          </a:p>
          <a:p>
            <a:endParaRPr lang="ko-KR" sz="3200" b="1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2595F-46DC-3A98-1C0E-386960A00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185" y="259400"/>
            <a:ext cx="4836053" cy="635434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627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99017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행사 홍보 팁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9FB4D-CFCC-C3DC-15C7-C53476A8C1E3}"/>
              </a:ext>
            </a:extLst>
          </p:cNvPr>
          <p:cNvSpPr txBox="1"/>
          <p:nvPr/>
        </p:nvSpPr>
        <p:spPr>
          <a:xfrm>
            <a:off x="5663965" y="2566468"/>
            <a:ext cx="4118862" cy="315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참가자 유치 방법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홍보 기회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지구 뉴스레터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소셜 미디어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전자 및 인쇄 자료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지구 웹사이트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클럽 웹사이트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대회 요약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A61AD-CFBF-03D3-394C-3572A660C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753" y="99622"/>
            <a:ext cx="7708610" cy="1927153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1640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좋은 연사를 찾는 방법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3CB27-E74A-9644-52F1-894EB4CE7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43" y="259400"/>
            <a:ext cx="4793166" cy="629799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457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연사/발표자 정보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6B3E7-20BC-36CD-D96C-8264B252A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279" y="337127"/>
            <a:ext cx="4680429" cy="618374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95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245862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472901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98C44-752D-A270-D103-0FEA5187894B}"/>
              </a:ext>
            </a:extLst>
          </p:cNvPr>
          <p:cNvSpPr txBox="1"/>
          <p:nvPr/>
        </p:nvSpPr>
        <p:spPr>
          <a:xfrm>
            <a:off x="4008755" y="941751"/>
            <a:ext cx="7685200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40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지구 대회에서 라이온스 상품 판매를 고려해 보십시오.  상품 판매는 회원들의 지구 대회 경험을 더욱 풍부하게 하고 지역에서 라이온스 브랜드의 가시성을 높여줍니다.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2ED73-D1E3-7675-7C7E-C01FBEF4286E}"/>
              </a:ext>
            </a:extLst>
          </p:cNvPr>
          <p:cNvSpPr txBox="1"/>
          <p:nvPr/>
        </p:nvSpPr>
        <p:spPr>
          <a:xfrm>
            <a:off x="-210152" y="4594191"/>
            <a:ext cx="3968762" cy="1626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더 자세한 정보 또는 상품 주문에 도움이 필요하시면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200" u="sng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</a:t>
            </a:r>
            <a:r>
              <a:rPr lang="ko-KR" sz="2200" u="sng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ko-KR" sz="2200" u="sng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lionsclubs.org</a:t>
            </a:r>
            <a:r>
              <a:rPr lang="ko-KR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로 연락 주십시오.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394DF3E-B3D9-395C-BCDA-71F778537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3603591"/>
            <a:ext cx="6267450" cy="1981200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2F6BFD0F-D2CB-41BF-0C8A-FF91F1E0F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065" y="3698841"/>
            <a:ext cx="6048375" cy="1762125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				</a:t>
            </a:r>
          </a:p>
          <a:p>
            <a:pPr marL="228600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>
                <a:solidFill>
                  <a:srgbClr val="FFFFFF"/>
                </a:solidFill>
                <a:effectLst/>
                <a:latin typeface="Gulim" panose="020B0600000101010101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   </a:t>
            </a:r>
            <a:r>
              <a:rPr lang="ko-KR" sz="1800" kern="100">
                <a:solidFill>
                  <a:srgbClr val="FFFFFF"/>
                </a:solidFill>
                <a:effectLst/>
                <a:latin typeface="Gulim" panose="020B0600000101010101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환영합니다 </a:t>
            </a:r>
            <a:endParaRPr lang="en-US" sz="1100" kern="10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kern="100">
                <a:solidFill>
                  <a:srgbClr val="FFFFFF"/>
                </a:solidFill>
                <a:effectLst/>
                <a:latin typeface="Gulim" panose="020B0600000101010101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          </a:t>
            </a:r>
            <a:r>
              <a:rPr lang="ko-KR" sz="2800" kern="100">
                <a:solidFill>
                  <a:srgbClr val="FFFFFF"/>
                </a:solidFill>
                <a:effectLst/>
                <a:latin typeface="Gulim" panose="020B0600000101010101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라이온을 위한 모든 것</a:t>
            </a:r>
            <a:r>
              <a:rPr lang="en-US" sz="2800" kern="100">
                <a:solidFill>
                  <a:srgbClr val="FFFFFF"/>
                </a:solidFill>
                <a:effectLst/>
                <a:latin typeface="Gulim" panose="020B0600000101010101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!</a:t>
            </a:r>
            <a:endParaRPr lang="en-US" sz="1100" kern="10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9C4DF95-8219-C144-2528-CA083B20B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280" y="4996146"/>
            <a:ext cx="2354580" cy="3048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100" kern="100">
                <a:solidFill>
                  <a:srgbClr val="FFFFFF"/>
                </a:solidFill>
                <a:effectLst/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클럽 용품을 구매하세요</a:t>
            </a:r>
            <a:endParaRPr lang="en-US" sz="1100" kern="10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276" y="2148848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57980" y="822947"/>
            <a:ext cx="2870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대회 구성요소 </a:t>
            </a: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14432" y="1324773"/>
            <a:ext cx="41827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ko-K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인력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ko-K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계획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ko-K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준비 및 프로그램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ko-K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홍보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1711-3F1A-4415-B54B-501BA514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4" y="3733176"/>
            <a:ext cx="4182738" cy="2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6E8D90BB-1505-4EB2-A728-653187499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70" y="4572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8EC559F4-9539-41A5-A1CB-DE8BE39F5531}"/>
              </a:ext>
            </a:extLst>
          </p:cNvPr>
          <p:cNvSpPr txBox="1"/>
          <p:nvPr/>
        </p:nvSpPr>
        <p:spPr>
          <a:xfrm>
            <a:off x="406400" y="1885439"/>
            <a:ext cx="11785600" cy="228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ko-KR" sz="2400" b="1" dirty="0">
                <a:solidFill>
                  <a:schemeClr val="bg1"/>
                </a:solidFill>
                <a:latin typeface="Calibri Light" panose="020F0302020204030204" pitchFamily="34" charset="0"/>
                <a:ea typeface="HelveticaNeueLT Std Lt"/>
                <a:cs typeface="Calibri Light" panose="020F0302020204030204" pitchFamily="34" charset="0"/>
                <a:sym typeface="HelveticaNeueLT Std Lt"/>
              </a:rPr>
              <a:t>전화: </a:t>
            </a:r>
            <a:r>
              <a:rPr lang="ko-KR" sz="2400" b="1" dirty="0">
                <a:latin typeface="Calibri Light" panose="020F0302020204030204" pitchFamily="34" charset="0"/>
                <a:ea typeface="HelveticaNeueLT Std Lt"/>
                <a:cs typeface="Calibri Light" panose="020F0302020204030204" pitchFamily="34" charset="0"/>
                <a:sym typeface="HelveticaNeueLT Std Lt"/>
              </a:rPr>
              <a:t>+1 630-468-6765</a:t>
            </a:r>
            <a:endParaRPr lang="en-US" altLang="ko-KR" sz="2400" b="1" dirty="0">
              <a:latin typeface="Calibri Light" panose="020F0302020204030204" pitchFamily="34" charset="0"/>
              <a:ea typeface="HelveticaNeueLT Std Lt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ko-KR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Email: </a:t>
            </a:r>
            <a:r>
              <a:rPr lang="ko-KR" sz="24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pacificasian@lionsclubs.org</a:t>
            </a:r>
            <a:endParaRPr lang="en-US" altLang="ko-KR" sz="2400" b="1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ko-KR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웹페이지: </a:t>
            </a:r>
            <a:r>
              <a:rPr lang="ko-KR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https://www.lionsclubs.org/ko/resources-for-members/resource-center/plan-a-district-convention</a:t>
            </a:r>
            <a:r>
              <a:rPr lang="ko-KR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 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0E4D5-A730-4DAE-AF6F-5678014A338F}"/>
              </a:ext>
            </a:extLst>
          </p:cNvPr>
          <p:cNvSpPr txBox="1"/>
          <p:nvPr/>
        </p:nvSpPr>
        <p:spPr>
          <a:xfrm>
            <a:off x="3763224" y="457200"/>
            <a:ext cx="4665552" cy="66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600" b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국제협회 연락처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28739-8275-41B3-F389-0CD110EC3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0545" y="4461323"/>
            <a:ext cx="2151084" cy="21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03722" y="661412"/>
            <a:ext cx="322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시작하기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14092" y="1490008"/>
            <a:ext cx="777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대회팀과 협력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웹페이지 제공 문서 검토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각 직책 수행 확인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1FDB6-CF83-74EB-0FF1-613D4D8E05E6}"/>
              </a:ext>
            </a:extLst>
          </p:cNvPr>
          <p:cNvSpPr txBox="1"/>
          <p:nvPr/>
        </p:nvSpPr>
        <p:spPr>
          <a:xfrm>
            <a:off x="3993055" y="5672380"/>
            <a:ext cx="550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400" i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지구대회 계획 방법 웹페이지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0C2A9-FABD-47FD-0125-8BE7D8890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989" y="4924595"/>
            <a:ext cx="1691640" cy="170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6826" y="593725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인력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602656" y="886112"/>
            <a:ext cx="41602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지구총재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대회위원장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호스트위원회 위원장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프로그램위원장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재정위원장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마케팅위원장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시청각 코디네이터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F17DF-30D9-5B4A-1B04-6B636B21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3" y="2608027"/>
            <a:ext cx="4396022" cy="297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계획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97981" y="132059"/>
            <a:ext cx="4157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ko-K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지구 대회 참가자 설문지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1단계 – 설문지 수합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DC120-4765-5AD0-2436-B4C11ACAD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291" y="5391817"/>
            <a:ext cx="1325199" cy="130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C89EF5-14F3-A91F-08FF-ED4A7EDFF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488" y="864305"/>
            <a:ext cx="3308693" cy="432380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ACFB1E-4DBE-76E0-A05A-BD5F25AF5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1494" y="864305"/>
            <a:ext cx="3308692" cy="433602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09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계획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78020" y="70504"/>
            <a:ext cx="4631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비참가자 설문지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1단계 – 설문지 수합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D1ED0-233F-2C38-9C44-E7129324D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748" y="5320145"/>
            <a:ext cx="1455052" cy="1449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13225E-E6A6-336B-D70A-7ACB011BF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174" y="835920"/>
            <a:ext cx="4261124" cy="557414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030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122408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계획 (계속)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1" y="3253798"/>
            <a:ext cx="4753512" cy="31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3389-49F3-2C99-410A-E02F2799CFC4}"/>
              </a:ext>
            </a:extLst>
          </p:cNvPr>
          <p:cNvSpPr txBox="1"/>
          <p:nvPr/>
        </p:nvSpPr>
        <p:spPr>
          <a:xfrm>
            <a:off x="5707960" y="2099636"/>
            <a:ext cx="5804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ko-KR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2단계</a:t>
            </a:r>
          </a:p>
          <a:p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브레인스토밍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대회팀 브레인스토밍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ko-K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설문 조사 결과 브레인스토밍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125935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1523" y="55116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준비 및 프로그램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055056" y="703003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계획 과정 시작 및 종합 계획 수립 </a:t>
            </a:r>
            <a:r>
              <a:rPr lang="en-US" altLang="ko-KR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ko-KR" altLang="en-US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다음 사항 포함</a:t>
            </a:r>
            <a:r>
              <a:rPr lang="en-US" altLang="ko-KR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ko-KR" sz="2400" b="1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0662-A349-87FA-A5EF-4BF3FF4C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5" y="2778900"/>
            <a:ext cx="5569530" cy="3004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0437-D428-7D2B-5D9C-F0B73FA41405}"/>
              </a:ext>
            </a:extLst>
          </p:cNvPr>
          <p:cNvSpPr txBox="1"/>
          <p:nvPr/>
        </p:nvSpPr>
        <p:spPr>
          <a:xfrm>
            <a:off x="6303297" y="2007980"/>
            <a:ext cx="51177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일정표: 예산을 포함한 우선 업무 진행에 </a:t>
            </a:r>
            <a:r>
              <a:rPr lang="ko-KR" altLang="en-U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유용</a:t>
            </a:r>
            <a:r>
              <a:rPr lang="ko-K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*제공 예정</a:t>
            </a:r>
            <a:r>
              <a:rPr lang="ko-KR" sz="2400" i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업무 목록: 각 위원장</a:t>
            </a:r>
            <a:r>
              <a:rPr lang="en-US" altLang="ko-K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ko-KR" altLang="en-U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및</a:t>
            </a:r>
            <a:r>
              <a:rPr lang="ko-K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ko-KR" sz="2400" dirty="0" err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코디네이터가</a:t>
            </a:r>
            <a:r>
              <a:rPr lang="ko-K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각자의 책임을 관리하는 데 </a:t>
            </a:r>
            <a:r>
              <a:rPr lang="ko-KR" altLang="en-US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유용</a:t>
            </a:r>
            <a:endParaRPr lang="ko-KR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9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위원회의 프로그램 목표 설정 후 다음 자료를 활용하여 성공적인 대회 계획</a:t>
            </a:r>
            <a:endParaRPr lang="ko-KR" sz="32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91BCAB5-4C1E-0227-C02B-CBC7C6AE7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11" y="1641885"/>
            <a:ext cx="7897177" cy="49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0735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 and Region Seminar local</Template>
  <TotalTime>13065</TotalTime>
  <Words>1855</Words>
  <Application>Microsoft Office PowerPoint</Application>
  <PresentationFormat>Widescreen</PresentationFormat>
  <Paragraphs>317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Gulim</vt:lpstr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HelveticaNeueLT Std Med</vt:lpstr>
      <vt:lpstr>Open sans</vt:lpstr>
      <vt:lpstr>Segoe UI</vt:lpstr>
      <vt:lpstr>Segoe UI Semibold</vt:lpstr>
      <vt:lpstr>Times New Roman</vt:lpstr>
      <vt:lpstr>Wingdings</vt:lpstr>
      <vt:lpstr>No Page Number</vt:lpstr>
      <vt:lpstr>Blue Page Number</vt:lpstr>
      <vt:lpstr>White Page Number</vt:lpstr>
      <vt:lpstr>1_Blue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Ibarra</dc:creator>
  <cp:lastModifiedBy>Wielgus, Natalie</cp:lastModifiedBy>
  <cp:revision>188</cp:revision>
  <cp:lastPrinted>2021-10-20T15:00:59Z</cp:lastPrinted>
  <dcterms:created xsi:type="dcterms:W3CDTF">2020-04-21T20:50:01Z</dcterms:created>
  <dcterms:modified xsi:type="dcterms:W3CDTF">2023-08-04T18:05:27Z</dcterms:modified>
</cp:coreProperties>
</file>