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88" r:id="rId2"/>
    <p:sldMasterId id="2147483708" r:id="rId3"/>
    <p:sldMasterId id="2147483715" r:id="rId4"/>
  </p:sldMasterIdLst>
  <p:notesMasterIdLst>
    <p:notesMasterId r:id="rId25"/>
  </p:notesMasterIdLst>
  <p:sldIdLst>
    <p:sldId id="1230" r:id="rId5"/>
    <p:sldId id="470" r:id="rId6"/>
    <p:sldId id="1221" r:id="rId7"/>
    <p:sldId id="1243" r:id="rId8"/>
    <p:sldId id="1259" r:id="rId9"/>
    <p:sldId id="1266" r:id="rId10"/>
    <p:sldId id="1260" r:id="rId11"/>
    <p:sldId id="1245" r:id="rId12"/>
    <p:sldId id="1248" r:id="rId13"/>
    <p:sldId id="1249" r:id="rId14"/>
    <p:sldId id="1250" r:id="rId15"/>
    <p:sldId id="1261" r:id="rId16"/>
    <p:sldId id="1264" r:id="rId17"/>
    <p:sldId id="1251" r:id="rId18"/>
    <p:sldId id="1252" r:id="rId19"/>
    <p:sldId id="1253" r:id="rId20"/>
    <p:sldId id="1254" r:id="rId21"/>
    <p:sldId id="1255" r:id="rId22"/>
    <p:sldId id="1258" r:id="rId23"/>
    <p:sldId id="1256" r:id="rId2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be, Ann" initials="LA" lastIdx="1" clrIdx="0">
    <p:extLst>
      <p:ext uri="{19B8F6BF-5375-455C-9EA6-DF929625EA0E}">
        <p15:presenceInfo xmlns:p15="http://schemas.microsoft.com/office/powerpoint/2012/main" userId="S::ALaube@lionsclubs.org::75541964-963a-4715-9d32-b38bf2ce0e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1E0C62"/>
    <a:srgbClr val="160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C9BBCC-55E9-4BDF-BE87-64C9A957981F}" v="7" dt="2023-05-19T20:15:22.5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85781" autoAdjust="0"/>
  </p:normalViewPr>
  <p:slideViewPr>
    <p:cSldViewPr snapToGrid="0">
      <p:cViewPr varScale="1">
        <p:scale>
          <a:sx n="98" d="100"/>
          <a:sy n="98" d="100"/>
        </p:scale>
        <p:origin x="103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3468" y="-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6A84572-D93B-4044-9DE4-6EC4C99F0EC6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502D78C-5032-42AE-AF63-00EFDA1FB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4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  <a:p>
            <a:endParaRPr lang="en-US" altLang="en-US" dirty="0"/>
          </a:p>
          <a:p>
            <a:r>
              <a:rPr lang="fr-FR" dirty="0"/>
              <a:t>Bonjour et bienvenue au webinaire </a:t>
            </a:r>
            <a:r>
              <a:rPr lang="fr-FR" i="1" dirty="0"/>
              <a:t>Organisation d’un congrès de district</a:t>
            </a:r>
            <a:r>
              <a:rPr lang="fr-FR" dirty="0"/>
              <a:t>.  Merci d'être de vous être joints à nous.  </a:t>
            </a:r>
          </a:p>
          <a:p>
            <a:endParaRPr lang="en-US" altLang="en-US" dirty="0"/>
          </a:p>
          <a:p>
            <a:r>
              <a:rPr lang="fr-FR" dirty="0"/>
              <a:t>Lancement du sondage</a:t>
            </a:r>
          </a:p>
          <a:p>
            <a:endParaRPr lang="en-US" altLang="en-US" dirty="0"/>
          </a:p>
          <a:p>
            <a:pPr defTabSz="966612">
              <a:defRPr/>
            </a:pPr>
            <a:r>
              <a:rPr lang="fr-FR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Nous réserverons un moment pour les questions/réponses à la fin de ce séminaire en ligne.  Vous avez également l’option de taper vos questions dans la section Questions ou dans la boîte de dialogue. </a:t>
            </a:r>
          </a:p>
          <a:p>
            <a:pPr marL="724959" lvl="1" indent="-241653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99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Pendant et après le congrès, ces outils vous seront utiles dans les domaines suivants : </a:t>
            </a:r>
          </a:p>
          <a:p>
            <a:endParaRPr lang="fr-FR" dirty="0"/>
          </a:p>
          <a:p>
            <a:r>
              <a:rPr lang="fr-FR" dirty="0"/>
              <a:t>1. Nominations aux commissions</a:t>
            </a:r>
          </a:p>
          <a:p>
            <a:pPr marL="0" indent="0">
              <a:buNone/>
            </a:pPr>
            <a:r>
              <a:rPr lang="fr-FR" dirty="0"/>
              <a:t>         a. Directives pour élections de district. Comprend également celles concernant la tenue du congrès. </a:t>
            </a:r>
          </a:p>
          <a:p>
            <a:pPr marL="0" indent="0">
              <a:buNone/>
            </a:pPr>
            <a:r>
              <a:rPr lang="fr-FR" dirty="0"/>
              <a:t>              </a:t>
            </a:r>
          </a:p>
          <a:p>
            <a:pPr marL="0" indent="0">
              <a:buNone/>
            </a:pPr>
            <a:r>
              <a:rPr lang="fr-FR" dirty="0"/>
              <a:t>         b. Constitution et statuts de district :  document de référence. </a:t>
            </a:r>
          </a:p>
          <a:p>
            <a:pPr marL="0" indent="0">
              <a:buNone/>
            </a:pPr>
            <a:r>
              <a:rPr lang="fr-FR" dirty="0"/>
              <a:t>              </a:t>
            </a:r>
          </a:p>
          <a:p>
            <a:pPr marL="0" indent="0">
              <a:buNone/>
            </a:pPr>
            <a:r>
              <a:rPr lang="fr-FR" dirty="0"/>
              <a:t>         c. Formulaires biographiques : pour gouverneur, 1</a:t>
            </a:r>
            <a:r>
              <a:rPr lang="fr-FR" baseline="30000" dirty="0"/>
              <a:t>e</a:t>
            </a:r>
            <a:r>
              <a:rPr lang="fr-FR" dirty="0"/>
              <a:t> et 2</a:t>
            </a:r>
            <a:r>
              <a:rPr lang="fr-FR" baseline="30000" dirty="0"/>
              <a:t>e</a:t>
            </a:r>
            <a:r>
              <a:rPr lang="fr-FR" dirty="0"/>
              <a:t> vice-gouverneurs de district.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fr-FR" dirty="0"/>
              <a:t>Vos élections vont-elles se tenir en ligne ou en personne 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fr-FR" dirty="0"/>
              <a:t>2. Conférenciers internationaux</a:t>
            </a:r>
          </a:p>
          <a:p>
            <a:pPr marL="0" indent="0">
              <a:buNone/>
            </a:pPr>
            <a:r>
              <a:rPr lang="fr-FR" dirty="0"/>
              <a:t>       a. Formulaire de demande de conférencier</a:t>
            </a:r>
          </a:p>
          <a:p>
            <a:r>
              <a:rPr lang="fr-FR" dirty="0"/>
              <a:t>       b. Protocole</a:t>
            </a:r>
          </a:p>
          <a:p>
            <a:r>
              <a:rPr lang="fr-FR" dirty="0"/>
              <a:t>       c. Trouver le bon conférencier/intervenant. Pour une communication qui corresponde aux objectifs de votre congrès.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03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Jodi</a:t>
            </a:r>
          </a:p>
          <a:p>
            <a:endParaRPr lang="en-US" dirty="0"/>
          </a:p>
          <a:p>
            <a:r>
              <a:rPr lang="fr-FR" dirty="0"/>
              <a:t>Faire connaître l’événement est essentiel. Ces outils sont là pour vous y aider.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fr-FR" dirty="0"/>
              <a:t>Guide du président de commission Marketing</a:t>
            </a:r>
          </a:p>
          <a:p>
            <a:pPr marL="228600" indent="-228600">
              <a:buAutoNum type="arabicPeriod"/>
            </a:pPr>
            <a:r>
              <a:rPr lang="fr-FR" dirty="0"/>
              <a:t>Recommandations en matière de communication : pour congrès, séminaire et tout autre événement</a:t>
            </a:r>
          </a:p>
          <a:p>
            <a:pPr marL="228600" indent="-228600">
              <a:buAutoNum type="arabicPeriod"/>
            </a:pPr>
            <a:r>
              <a:rPr lang="fr-FR" dirty="0"/>
              <a:t>Communication sur visite d’officiel étranger : instructions, modèles d’annonces et autres ressources</a:t>
            </a:r>
          </a:p>
          <a:p>
            <a:pPr marL="228600" indent="-228600">
              <a:buAutoNum type="arabicPeriod"/>
            </a:pPr>
            <a:r>
              <a:rPr lang="fr-FR" dirty="0"/>
              <a:t>Protocole d’accueil d’invité étranger</a:t>
            </a:r>
          </a:p>
        </p:txBody>
      </p:sp>
    </p:spTree>
    <p:extLst>
      <p:ext uri="{BB962C8B-B14F-4D97-AF65-F5344CB8AC3E}">
        <p14:creationId xmlns:p14="http://schemas.microsoft.com/office/powerpoint/2010/main" val="2734228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Le succès d’un congrès repose notamment sur les facteurs suivants.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fr-FR" dirty="0"/>
              <a:t>Réservation du site</a:t>
            </a:r>
          </a:p>
          <a:p>
            <a:pPr marL="228600" indent="-228600">
              <a:buAutoNum type="arabicPeriod"/>
            </a:pPr>
            <a:r>
              <a:rPr lang="fr-FR" dirty="0"/>
              <a:t>Programme varié d'année en année</a:t>
            </a:r>
          </a:p>
          <a:p>
            <a:pPr marL="228600" indent="-228600">
              <a:buAutoNum type="arabicPeriod"/>
            </a:pPr>
            <a:r>
              <a:rPr lang="fr-FR" dirty="0"/>
              <a:t>Système d’inscription et de paiement</a:t>
            </a:r>
          </a:p>
          <a:p>
            <a:pPr marL="228600" indent="-228600">
              <a:buAutoNum type="arabicPeriod"/>
            </a:pPr>
            <a:r>
              <a:rPr lang="fr-FR" dirty="0"/>
              <a:t>Visite à d'autres congrès</a:t>
            </a:r>
          </a:p>
          <a:p>
            <a:pPr marL="228600" indent="-228600">
              <a:buAutoNum type="arabicPeriod"/>
            </a:pPr>
            <a:r>
              <a:rPr lang="fr-FR" dirty="0"/>
              <a:t>Recherche de parrainages</a:t>
            </a:r>
          </a:p>
          <a:p>
            <a:pPr marL="228600" indent="-228600">
              <a:buAutoNum type="arabicPeriod"/>
            </a:pPr>
            <a:r>
              <a:rPr lang="fr-FR" dirty="0"/>
              <a:t>Invitation de dignitaires non-Lions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fr-FR" dirty="0"/>
              <a:t>Jodi, avez-vous d’autres idées à ajouter ? </a:t>
            </a:r>
          </a:p>
        </p:txBody>
      </p:sp>
    </p:spTree>
    <p:extLst>
      <p:ext uri="{BB962C8B-B14F-4D97-AF65-F5344CB8AC3E}">
        <p14:creationId xmlns:p14="http://schemas.microsoft.com/office/powerpoint/2010/main" val="2305628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Autres facteurs de succès 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fr-FR"/>
              <a:t>Activités de service</a:t>
            </a:r>
          </a:p>
          <a:p>
            <a:pPr marL="228600" indent="-228600">
              <a:buAutoNum type="arabicPeriod"/>
            </a:pPr>
            <a:r>
              <a:rPr lang="fr-FR"/>
              <a:t>Autres activités</a:t>
            </a:r>
          </a:p>
          <a:p>
            <a:pPr marL="228600" indent="-228600">
              <a:buAutoNum type="arabicPeriod"/>
            </a:pPr>
            <a:r>
              <a:rPr lang="fr-FR"/>
              <a:t>LCIF</a:t>
            </a:r>
          </a:p>
          <a:p>
            <a:pPr marL="228600" indent="-228600">
              <a:buAutoNum type="arabicPeriod"/>
            </a:pPr>
            <a:r>
              <a:rPr lang="fr-FR"/>
              <a:t>Vidéos motivantes de la </a:t>
            </a:r>
            <a:r>
              <a:rPr lang="fr-FR" u="sng"/>
              <a:t>Vidéothèque Lions</a:t>
            </a:r>
            <a:r>
              <a:rPr lang="fr-FR"/>
              <a:t>.</a:t>
            </a:r>
          </a:p>
          <a:p>
            <a:pPr marL="228600" indent="-228600">
              <a:buAutoNum type="arabicPeriod"/>
            </a:pPr>
            <a:r>
              <a:rPr lang="fr-FR"/>
              <a:t>Atmosphère conviviale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fr-FR"/>
              <a:t>Jodi, avez-vous d’autres facteurs à ajouter ? </a:t>
            </a:r>
          </a:p>
        </p:txBody>
      </p:sp>
    </p:spTree>
    <p:extLst>
      <p:ext uri="{BB962C8B-B14F-4D97-AF65-F5344CB8AC3E}">
        <p14:creationId xmlns:p14="http://schemas.microsoft.com/office/powerpoint/2010/main" val="3085928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Voyons maintenant plus en détail quelques-unes des ressources mentionnées.</a:t>
            </a:r>
          </a:p>
        </p:txBody>
      </p:sp>
    </p:spTree>
    <p:extLst>
      <p:ext uri="{BB962C8B-B14F-4D97-AF65-F5344CB8AC3E}">
        <p14:creationId xmlns:p14="http://schemas.microsoft.com/office/powerpoint/2010/main" val="3818515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Modèle de programme : structure type à l’usage du président de la commission Programme  sur laquelle baser le calendrier à fournir à l'équipe du congrès.  </a:t>
            </a:r>
          </a:p>
        </p:txBody>
      </p:sp>
    </p:spTree>
    <p:extLst>
      <p:ext uri="{BB962C8B-B14F-4D97-AF65-F5344CB8AC3E}">
        <p14:creationId xmlns:p14="http://schemas.microsoft.com/office/powerpoint/2010/main" val="2526222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Recommandations en matière de promotion pour tout événement. </a:t>
            </a:r>
          </a:p>
          <a:p>
            <a:endParaRPr lang="en-US" dirty="0"/>
          </a:p>
          <a:p>
            <a:r>
              <a:rPr lang="fr-FR" dirty="0"/>
              <a:t>Aucun de ces points n’est à négliger. </a:t>
            </a:r>
          </a:p>
        </p:txBody>
      </p:sp>
    </p:spTree>
    <p:extLst>
      <p:ext uri="{BB962C8B-B14F-4D97-AF65-F5344CB8AC3E}">
        <p14:creationId xmlns:p14="http://schemas.microsoft.com/office/powerpoint/2010/main" val="2795855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Trouver le bon conférencier/intervenant : pour une communication qui corresponde aux objectifs de à votre congrès. </a:t>
            </a:r>
          </a:p>
        </p:txBody>
      </p:sp>
    </p:spTree>
    <p:extLst>
      <p:ext uri="{BB962C8B-B14F-4D97-AF65-F5344CB8AC3E}">
        <p14:creationId xmlns:p14="http://schemas.microsoft.com/office/powerpoint/2010/main" val="1787925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Fiche d'information - Conférencier/Intervenant : à transmettre à l’avance pour qu’il y indique ses besoins. </a:t>
            </a:r>
          </a:p>
        </p:txBody>
      </p:sp>
    </p:spTree>
    <p:extLst>
      <p:ext uri="{BB962C8B-B14F-4D97-AF65-F5344CB8AC3E}">
        <p14:creationId xmlns:p14="http://schemas.microsoft.com/office/powerpoint/2010/main" val="4193683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L'équipe Fournitures pour clubs du siège international du LCI se fera un plaisir de vous aider à sélectionner des articles, placer des commandes ou effectuer un retour de marchandises non vendues après votre événement.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[Mentionner ici un autre fournisseur approuvé d'articles LCI.]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4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L’organisation d’un congrès de district repose sur ces quatre piliers.  </a:t>
            </a:r>
          </a:p>
          <a:p>
            <a:endParaRPr lang="en-US" dirty="0"/>
          </a:p>
          <a:p>
            <a:r>
              <a:rPr lang="fr-FR" dirty="0"/>
              <a:t>Nous allons aujourd'hui vous présenter des informations et ressources documentaires liées à l’organisation d’un congrès de district, dont la page Web qui y est dédiée. </a:t>
            </a:r>
          </a:p>
          <a:p>
            <a:endParaRPr lang="en-US" dirty="0"/>
          </a:p>
          <a:p>
            <a:pPr marL="362480" indent="-362480">
              <a:lnSpc>
                <a:spcPct val="90000"/>
              </a:lnSpc>
              <a:spcBef>
                <a:spcPts val="2537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81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L’équipe du siège sera heureuse de vous porter assistance. Contactez-la au numéro de téléphone ou à l'adresse électronique indiqués sur cette diapositive. </a:t>
            </a:r>
          </a:p>
          <a:p>
            <a:endParaRPr lang="en-US" dirty="0"/>
          </a:p>
          <a:p>
            <a:r>
              <a:rPr lang="fr-FR" dirty="0"/>
              <a:t>En outre, n'oubliez pas de vous rendre sur la page </a:t>
            </a:r>
            <a:r>
              <a:rPr lang="fr-FR" i="1" dirty="0"/>
              <a:t>Congrès</a:t>
            </a:r>
            <a:r>
              <a:rPr lang="fr-FR" dirty="0"/>
              <a:t> en scannant le code QR.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D78C-5032-42AE-AF63-00EFDA1FBA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2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L’équipe du congrès est en charge des questions administratives du district à traiter durant le congrès, telles que 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fr-FR" dirty="0"/>
              <a:t>Résolutions</a:t>
            </a:r>
          </a:p>
          <a:p>
            <a:pPr marL="228600" indent="-228600">
              <a:buAutoNum type="arabicPeriod"/>
            </a:pPr>
            <a:r>
              <a:rPr lang="fr-FR" dirty="0"/>
              <a:t>Rapports</a:t>
            </a:r>
          </a:p>
          <a:p>
            <a:pPr marL="228600" indent="-228600">
              <a:buAutoNum type="arabicPeriod"/>
            </a:pPr>
            <a:r>
              <a:rPr lang="fr-FR" dirty="0"/>
              <a:t>Élections</a:t>
            </a:r>
          </a:p>
          <a:p>
            <a:pPr marL="228600" indent="-228600">
              <a:buAutoNum type="arabicPeriod"/>
            </a:pPr>
            <a:r>
              <a:rPr lang="fr-FR" dirty="0"/>
              <a:t>Reconnaissance officielle des accomplissements des Lions et clubs du district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Les ressources documentaires qui se trouvent sur cette page Web aideront votre équipe à organiser un congrès réussi. </a:t>
            </a:r>
          </a:p>
          <a:p>
            <a:pPr marL="0" indent="0"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Veiller à ce que chaque poste soit pourvu pour optimiser l’organisation de l’événement. </a:t>
            </a:r>
          </a:p>
        </p:txBody>
      </p:sp>
    </p:spTree>
    <p:extLst>
      <p:ext uri="{BB962C8B-B14F-4D97-AF65-F5344CB8AC3E}">
        <p14:creationId xmlns:p14="http://schemas.microsoft.com/office/powerpoint/2010/main" val="213509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Voici la liste de responsables suggérés pour la bonne marche du congrès. Vous trouverez la description de chaque poste sur le site.</a:t>
            </a:r>
          </a:p>
          <a:p>
            <a:endParaRPr lang="en-US" dirty="0"/>
          </a:p>
          <a:p>
            <a:r>
              <a:rPr lang="fr-FR" dirty="0"/>
              <a:t>Il se peut que vous n'ayez pas besoin d’une personne différente pour chacun. Ceci est une structure suggérée.  </a:t>
            </a:r>
          </a:p>
          <a:p>
            <a:endParaRPr lang="en-US" dirty="0"/>
          </a:p>
          <a:p>
            <a:r>
              <a:rPr lang="fr-FR" dirty="0"/>
              <a:t>GD : préside la séance administrative, décerne les distinctions et présente les conférenciers et autres intervenants. N.B. : tout responsable Lion peut jouer le rôle de conférencier.</a:t>
            </a:r>
          </a:p>
          <a:p>
            <a:endParaRPr lang="en-US" dirty="0"/>
          </a:p>
          <a:p>
            <a:r>
              <a:rPr lang="fr-FR" dirty="0"/>
              <a:t>Président du comité d’organisation : fait fonction de directeur des opérations pour le gouverneur. </a:t>
            </a:r>
          </a:p>
          <a:p>
            <a:endParaRPr lang="en-US" dirty="0"/>
          </a:p>
          <a:p>
            <a:r>
              <a:rPr lang="fr-FR" dirty="0"/>
              <a:t>Président du comité d’accueil : dirige l’équipe d’accueil des invités.  </a:t>
            </a:r>
          </a:p>
          <a:p>
            <a:endParaRPr lang="en-US" dirty="0"/>
          </a:p>
          <a:p>
            <a:r>
              <a:rPr lang="fr-FR" dirty="0"/>
              <a:t>Président de la commission Programme : responsable de tous les aspects du programme du congrès.</a:t>
            </a:r>
          </a:p>
          <a:p>
            <a:endParaRPr lang="en-US" dirty="0"/>
          </a:p>
          <a:p>
            <a:r>
              <a:rPr lang="fr-FR" dirty="0"/>
              <a:t>Président de la commission Finances : supervise les finances du congrès.</a:t>
            </a:r>
          </a:p>
          <a:p>
            <a:endParaRPr lang="en-US" dirty="0"/>
          </a:p>
          <a:p>
            <a:r>
              <a:rPr lang="fr-FR" dirty="0"/>
              <a:t>Président de la commission Marketing : responsable de la promotion du congrès et de tout événement lié.</a:t>
            </a:r>
          </a:p>
          <a:p>
            <a:endParaRPr lang="en-US" dirty="0"/>
          </a:p>
          <a:p>
            <a:r>
              <a:rPr lang="fr-FR" dirty="0"/>
              <a:t>Coordinateur audiovisuel : gère les besoins en équipement A/V pour chaque séance de travail et banquet. </a:t>
            </a:r>
          </a:p>
        </p:txBody>
      </p:sp>
    </p:spTree>
    <p:extLst>
      <p:ext uri="{BB962C8B-B14F-4D97-AF65-F5344CB8AC3E}">
        <p14:creationId xmlns:p14="http://schemas.microsoft.com/office/powerpoint/2010/main" val="291517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La planification comporte deux étapes.</a:t>
            </a:r>
          </a:p>
          <a:p>
            <a:endParaRPr lang="en-US" dirty="0"/>
          </a:p>
          <a:p>
            <a:r>
              <a:rPr lang="fr-FR" dirty="0"/>
              <a:t>1</a:t>
            </a:r>
            <a:r>
              <a:rPr lang="fr-FR" baseline="30000" dirty="0"/>
              <a:t>e</a:t>
            </a:r>
            <a:r>
              <a:rPr lang="fr-FR" dirty="0"/>
              <a:t> étape : Recueillez vos questionnaires auprès de vos Lions qui ont participé à un congrès de district et de ceux dont ce n’est pas le cas. Vous trouverez ces questionnaires sur la page </a:t>
            </a:r>
            <a:r>
              <a:rPr lang="fr-FR" i="1" dirty="0"/>
              <a:t>Congrès</a:t>
            </a:r>
            <a:r>
              <a:rPr lang="fr-FR" dirty="0"/>
              <a:t>, à laquelle vous pouvez accéder par ce code QR. </a:t>
            </a:r>
          </a:p>
          <a:p>
            <a:endParaRPr lang="en-US" dirty="0"/>
          </a:p>
          <a:p>
            <a:r>
              <a:rPr lang="fr-FR" dirty="0"/>
              <a:t>Les retours d’information des Lions méritent toute votre attention.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4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La planification comporte deux étapes.</a:t>
            </a:r>
          </a:p>
          <a:p>
            <a:endParaRPr lang="en-US" dirty="0"/>
          </a:p>
          <a:p>
            <a:r>
              <a:rPr lang="fr-FR" dirty="0"/>
              <a:t>Étape 1 : Recueillez les questionnaires distribués à vos Lions qui ont participé à un congrès de district et à ceux dont ce n’est pas le cas.  Vous </a:t>
            </a:r>
            <a:r>
              <a:rPr lang="fr-FR"/>
              <a:t>trouverez ces </a:t>
            </a:r>
            <a:r>
              <a:rPr lang="fr-FR" dirty="0"/>
              <a:t>questionnaires sur </a:t>
            </a:r>
            <a:r>
              <a:rPr lang="fr-FR"/>
              <a:t>la page </a:t>
            </a:r>
            <a:r>
              <a:rPr lang="fr-FR" i="1"/>
              <a:t>Congrès</a:t>
            </a:r>
            <a:r>
              <a:rPr lang="fr-FR"/>
              <a:t>, à laquelle vous pouvez accéder par ce code QR. </a:t>
            </a:r>
            <a:endParaRPr lang="fr-FR" dirty="0"/>
          </a:p>
          <a:p>
            <a:endParaRPr lang="en-US" dirty="0"/>
          </a:p>
          <a:p>
            <a:r>
              <a:rPr lang="fr-FR" dirty="0"/>
              <a:t>Les retours d’information des Lions méritent toute votre attention.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6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La planification comporte deux étapes.</a:t>
            </a:r>
          </a:p>
          <a:p>
            <a:endParaRPr lang="en-US" dirty="0"/>
          </a:p>
          <a:p>
            <a:r>
              <a:rPr lang="fr-FR" dirty="0"/>
              <a:t>Étape 2 : Discussion. Utilisez les ressources mises à votre disposition pour recueillir des informations qui vous aideront à organiser un événement réussi.  </a:t>
            </a:r>
          </a:p>
          <a:p>
            <a:r>
              <a:rPr lang="fr-FR" dirty="0"/>
              <a:t>            Ressource n</a:t>
            </a:r>
            <a:r>
              <a:rPr lang="fr-FR" baseline="30000" dirty="0"/>
              <a:t>o</a:t>
            </a:r>
            <a:r>
              <a:rPr lang="fr-FR" dirty="0"/>
              <a:t> 1 : Plan de discussion pour l’échange d’idées de l’équipe du congrès.</a:t>
            </a:r>
          </a:p>
          <a:p>
            <a:r>
              <a:rPr lang="fr-FR" dirty="0"/>
              <a:t>            Ressource n</a:t>
            </a:r>
            <a:r>
              <a:rPr lang="fr-FR" baseline="30000" dirty="0"/>
              <a:t>o</a:t>
            </a:r>
            <a:r>
              <a:rPr lang="fr-FR" dirty="0"/>
              <a:t> 2 : Plan de discussion sur les réponses aux questionnaires. </a:t>
            </a:r>
          </a:p>
          <a:p>
            <a:endParaRPr lang="en-US" dirty="0"/>
          </a:p>
          <a:p>
            <a:r>
              <a:rPr lang="fr-FR" dirty="0"/>
              <a:t>Ces deux plans de discussion se trouvent sur la page </a:t>
            </a:r>
            <a:r>
              <a:rPr lang="fr-FR" i="1" dirty="0"/>
              <a:t>Congrès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8988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Une fois les attentes des Lions de votre district définies et votre équipe prête à entrer en action, il est temps de passer aux préparatifs. </a:t>
            </a:r>
          </a:p>
          <a:p>
            <a:endParaRPr lang="en-US" dirty="0"/>
          </a:p>
          <a:p>
            <a:r>
              <a:rPr lang="fr-FR" dirty="0"/>
              <a:t>Le schéma directeur comprend :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 calendrier, pour la gestion des priorités, notamment en ce qui concerne votre budget.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 cahier des charges, pour aider chaque responsable à gérer ses responsabilités.</a:t>
            </a:r>
          </a:p>
          <a:p>
            <a:endParaRPr lang="en-US" dirty="0"/>
          </a:p>
          <a:p>
            <a:r>
              <a:rPr lang="fr-FR" dirty="0"/>
              <a:t>AJOUTEZ DES EXEMPLES D’EXPÉRIENCES PERSONNELLES OU AUTRES.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77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Sur la page </a:t>
            </a:r>
            <a:r>
              <a:rPr lang="fr-FR" i="1" dirty="0"/>
              <a:t>Congrès</a:t>
            </a:r>
            <a:r>
              <a:rPr lang="fr-FR" dirty="0"/>
              <a:t>, vous trouverez une liste déroulante de descriptions de poste qui contient toutes les informations nécessaires pendant et après le congrès. 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fr-FR" dirty="0"/>
              <a:t>Gouverneur de district - Rapport de congrès de district :  formulaire à transmettre après le congrès pour faire connaître la liste des officiels élus et les dates du congrès de l’année suivante. </a:t>
            </a:r>
          </a:p>
          <a:p>
            <a:pPr marL="228600" indent="-228600">
              <a:buAutoNum type="arabicPeriod"/>
            </a:pPr>
            <a:endParaRPr lang="fr-FR" dirty="0"/>
          </a:p>
          <a:p>
            <a:pPr marL="228600" indent="-228600">
              <a:buAutoNum type="arabicPeriod"/>
            </a:pPr>
            <a:r>
              <a:rPr lang="fr-FR" dirty="0"/>
              <a:t>Président du comité d’organisation</a:t>
            </a:r>
          </a:p>
          <a:p>
            <a:pPr marL="0" indent="0">
              <a:buNone/>
            </a:pPr>
            <a:r>
              <a:rPr lang="fr-FR" dirty="0"/>
              <a:t>        a. Certificat d'assurance. Vous trouverez également les formulaires de requête et des informations sous ce lien. </a:t>
            </a:r>
          </a:p>
          <a:p>
            <a:pPr marL="0" indent="0">
              <a:buNone/>
            </a:pPr>
            <a:r>
              <a:rPr lang="fr-FR" dirty="0"/>
              <a:t>            </a:t>
            </a:r>
          </a:p>
          <a:p>
            <a:pPr marL="0" indent="0">
              <a:buNone/>
            </a:pPr>
            <a:r>
              <a:rPr lang="fr-FR" dirty="0"/>
              <a:t>        b. Liste de contacts du comité d’organisation du congrès</a:t>
            </a:r>
          </a:p>
          <a:p>
            <a:pPr marL="0" indent="0">
              <a:buNone/>
            </a:pPr>
            <a:r>
              <a:rPr lang="fr-FR" dirty="0"/>
              <a:t>            </a:t>
            </a:r>
          </a:p>
          <a:p>
            <a:pPr marL="0" indent="0">
              <a:buNone/>
            </a:pPr>
            <a:r>
              <a:rPr lang="fr-FR" dirty="0"/>
              <a:t>3. Président de la commission Programme </a:t>
            </a:r>
          </a:p>
          <a:p>
            <a:pPr marL="0" indent="0">
              <a:buNone/>
            </a:pPr>
            <a:r>
              <a:rPr lang="fr-FR" dirty="0"/>
              <a:t>       a. Fiche d'information - Conférencier/intervenant : à transmettre à l’avance pour qu’il y indique ses besoins.  </a:t>
            </a:r>
          </a:p>
          <a:p>
            <a:pPr marL="0" indent="0">
              <a:buNone/>
            </a:pPr>
            <a:r>
              <a:rPr lang="fr-FR" dirty="0"/>
              <a:t>           </a:t>
            </a:r>
          </a:p>
          <a:p>
            <a:pPr marL="0" indent="0">
              <a:buNone/>
            </a:pPr>
            <a:r>
              <a:rPr lang="fr-FR" dirty="0"/>
              <a:t>       b. Évaluation - À l’usage des participants pour évaluer les séances de travail/conférences auxquelles ils ont participé/assisté.  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4. Président de la commission Finances - Modèle de budget de congrès.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6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about:blank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11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6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2232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1745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5282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721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833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852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3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80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13576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7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9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8398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37121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73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5403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73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649A6-CAC9-464D-A179-069B60967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01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473834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72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41380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7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01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1603765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915736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6050" y="4343400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2276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0" y="30480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3360329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82766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C2B44BA-B8D1-4C75-A81D-FE3990154350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513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74385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4EA30A2-05D6-4615-B6BF-AC4C14D9278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 defTabSz="685800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5744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B1FC7E1-7CB0-484E-9D14-06941321FF34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387478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" y="1924050"/>
            <a:ext cx="35052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000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0242A03-4281-4895-8AC5-35F52B39859B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686350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94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1E4235A-4D9D-478A-A238-A93D4EE11BF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763000" y="3065463"/>
            <a:ext cx="2398713" cy="2398712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/>
          <a:lstStyle/>
          <a:p>
            <a:pPr marL="457200" indent="-457200" algn="ctr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010240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D5F4922-E6BB-43CB-B4B4-BC7E04E080E5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81252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075F36-2534-4EAE-B522-18EC58BA1D11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3495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213752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11C1A43-9853-4584-8DE9-5DBE331D987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3" y="197485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07668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EE6A6B1C-8B11-4A2A-B29C-AE32A87FC6E7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69222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CBDC911-CC41-43D7-95C7-D0DC30C6A15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95400" y="40386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95400" y="32004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95400" y="4876800"/>
            <a:ext cx="450850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chemeClr val="bg1"/>
                </a:solidFill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65352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CAB4659-3656-479D-A176-A254B8AF4429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425450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9515477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0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502C4C5-6B15-43D8-859D-5B368F24618E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r>
              <a:rPr lang="en-US" sz="180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51409079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428671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38" y="5648325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9822E2A-5CA8-4731-BB6B-B37590483C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7" y="3987801"/>
            <a:ext cx="2366963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66868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86"/>
            <a:ext cx="12188825" cy="6856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D1C8F-6BFE-4C56-AE64-1ACBB6F29A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87779" y="242259"/>
            <a:ext cx="1377724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9615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2065680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FC1C-1A12-402D-9201-37F7FB2EF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0D7D-1BDE-450A-AFD3-F7989C63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1998E6-3277-4F93-88F3-C8D4F3C72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B7AB0-7C12-401F-ADD4-F5DCD849A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A9D52-6753-4E54-89E7-A51B1F2B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2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4203FC4-0B9C-4C97-BF1A-981CC73CAF6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3635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0908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25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4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71" r:id="rId6"/>
    <p:sldLayoutId id="2147483740" r:id="rId7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5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850"/>
            <a:ext cx="5588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125796C-83D7-41FC-BEBE-42D09B0F711A}" type="slidenum">
              <a:rPr lang="en-US" sz="75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9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3" r:id="rId17"/>
    <p:sldLayoutId id="2147483734" r:id="rId18"/>
    <p:sldLayoutId id="2147483735" r:id="rId19"/>
    <p:sldLayoutId id="2147483736" r:id="rId20"/>
  </p:sldLayoutIdLst>
  <p:transition spd="slow"/>
  <p:hf sldNum="0"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8800" indent="-169863" algn="l" rtl="0" eaLnBrk="0" fontAlgn="base" hangingPunct="0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commerce@lionsclubs.or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hyperlink" Target="https://www.lionsclubs.org/fr/resources-for-members/resource-center/plan-a-district-convention" TargetMode="External"/><Relationship Id="rId4" Type="http://schemas.openxmlformats.org/officeDocument/2006/relationships/hyperlink" Target="mailto:eurafrican@lionsclubs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onlogo_white.eps">
            <a:extLst>
              <a:ext uri="{FF2B5EF4-FFF2-40B4-BE49-F238E27FC236}">
                <a16:creationId xmlns:a16="http://schemas.microsoft.com/office/drawing/2014/main" id="{7E348182-D4FA-4D76-B4FA-7B3B36B7B2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03" y="3762662"/>
            <a:ext cx="3013771" cy="293993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74B65B6-FC2A-455C-ABDB-859692B380B4}"/>
              </a:ext>
            </a:extLst>
          </p:cNvPr>
          <p:cNvSpPr txBox="1">
            <a:spLocks/>
          </p:cNvSpPr>
          <p:nvPr/>
        </p:nvSpPr>
        <p:spPr>
          <a:xfrm>
            <a:off x="1007918" y="2398817"/>
            <a:ext cx="9677400" cy="125878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fr-FR" sz="3600" b="0" dirty="0">
                <a:latin typeface="HelveticaNeueLT Std Med" panose="020B0604020202020204" pitchFamily="34" charset="0"/>
              </a:rPr>
              <a:t>Organisation d’un </a:t>
            </a:r>
            <a:br>
              <a:rPr lang="fr-FR" sz="3600" b="0" dirty="0">
                <a:latin typeface="HelveticaNeueLT Std Med" panose="020B0604020202020204" pitchFamily="34" charset="0"/>
              </a:rPr>
            </a:br>
            <a:r>
              <a:rPr lang="fr-FR" sz="3600" b="0" dirty="0">
                <a:latin typeface="HelveticaNeueLT Std Med" panose="020B0604020202020204" pitchFamily="34" charset="0"/>
              </a:rPr>
              <a:t>congrès de district</a:t>
            </a: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endParaRPr lang="en-US" sz="3600" b="0" kern="0" dirty="0">
              <a:latin typeface="HelveticaNeueLT Std Med" panose="020B060402020202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02F776B-2273-4042-819C-534A69EEDE1E}"/>
              </a:ext>
            </a:extLst>
          </p:cNvPr>
          <p:cNvSpPr txBox="1">
            <a:spLocks/>
          </p:cNvSpPr>
          <p:nvPr/>
        </p:nvSpPr>
        <p:spPr bwMode="auto">
          <a:xfrm>
            <a:off x="4586909" y="4381995"/>
            <a:ext cx="2657040" cy="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5205413" algn="l"/>
                <a:tab pos="6346825" algn="r"/>
              </a:tabLst>
            </a:pPr>
            <a:r>
              <a:rPr lang="fr-FR" sz="2400" i="1">
                <a:solidFill>
                  <a:srgbClr val="FFC000"/>
                </a:solidFill>
                <a:latin typeface="HelveticaNeueLT Std" panose="020B0604020202020204" pitchFamily="34" charset="0"/>
                <a:ea typeface="ヒラギノ角ゴ Pro W3"/>
              </a:rPr>
              <a:t>30 janvier 2023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E0756237-7D99-414A-88FD-F444FEB5D94C}"/>
              </a:ext>
            </a:extLst>
          </p:cNvPr>
          <p:cNvSpPr/>
          <p:nvPr/>
        </p:nvSpPr>
        <p:spPr bwMode="auto">
          <a:xfrm>
            <a:off x="3986012" y="3568002"/>
            <a:ext cx="3721211" cy="326003"/>
          </a:xfrm>
          <a:prstGeom prst="mathMinus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078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02822" y="-110358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047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Une fois que le comité aura fixé les objectifs du congrès, sélectionnez les outils dont vous avez besoin.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744855-CFFA-95C4-13C9-58AE64D0E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5" y="4568653"/>
            <a:ext cx="6429375" cy="1781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80C9F9-2389-CEC7-5D44-409AB1400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6" y="1721274"/>
            <a:ext cx="114300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0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6998" y="639352"/>
            <a:ext cx="2931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Communication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722466" y="1741847"/>
            <a:ext cx="5804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Guide du président de commission Marketing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Recommandations en matière de communication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Communication sur visite de dignitaire étranger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Protocole d’accueil de dignitaire étranger 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EBA6E-D273-DF0F-0CBD-C118592D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76" y="2647309"/>
            <a:ext cx="4918437" cy="3252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9E738B-B7E6-09E4-948E-ED429FF2CDFC}"/>
              </a:ext>
            </a:extLst>
          </p:cNvPr>
          <p:cNvSpPr txBox="1"/>
          <p:nvPr/>
        </p:nvSpPr>
        <p:spPr>
          <a:xfrm>
            <a:off x="4035581" y="274205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Communiquer autour de l’événement :  </a:t>
            </a:r>
          </a:p>
        </p:txBody>
      </p:sp>
    </p:spTree>
    <p:extLst>
      <p:ext uri="{BB962C8B-B14F-4D97-AF65-F5344CB8AC3E}">
        <p14:creationId xmlns:p14="http://schemas.microsoft.com/office/powerpoint/2010/main" val="348984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689723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3977639" y="0"/>
            <a:ext cx="6952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Mise en place du congrès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873750" y="1334839"/>
            <a:ext cx="58041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Réservation du site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Programme varié d'année en année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Système d’inscription et de paiement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Visite à d'autres congrès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Recherche de parrainages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Dignitaires non-Lions 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4" y="2014187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7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53280" y="-33338"/>
            <a:ext cx="12393405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8728" y="689723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3909059" y="55493"/>
            <a:ext cx="6703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Mise en place du congrès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5596856" y="1246187"/>
            <a:ext cx="58041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Activités de service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Autres activités</a:t>
            </a:r>
          </a:p>
          <a:p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LCIF</a:t>
            </a:r>
          </a:p>
          <a:p>
            <a:endParaRPr lang="en-US" sz="2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Vidéos motivantes de la </a:t>
            </a:r>
            <a:r>
              <a:rPr lang="fr-FR" sz="2400" u="sng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Vidéothèque Lions</a:t>
            </a:r>
            <a:r>
              <a:rPr lang="fr-F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fr-FR" sz="24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Atmosphère conviviale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D8C59-C8F1-587C-CBCE-1D8C1664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51" y="2175805"/>
            <a:ext cx="3994005" cy="34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0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12542824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71306" y="3339306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067138" y="2744322"/>
            <a:ext cx="4980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Ressources</a:t>
            </a:r>
          </a:p>
        </p:txBody>
      </p:sp>
    </p:spTree>
    <p:extLst>
      <p:ext uri="{BB962C8B-B14F-4D97-AF65-F5344CB8AC3E}">
        <p14:creationId xmlns:p14="http://schemas.microsoft.com/office/powerpoint/2010/main" val="2388722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5639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259400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Modèle de programme </a:t>
            </a:r>
          </a:p>
          <a:p>
            <a:endParaRPr lang="fr-FR" sz="3200" b="1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7BE603-294E-1D13-6436-4BA1930CE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447" y="296862"/>
            <a:ext cx="4795961" cy="6264275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116275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22" y="2493443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846012"/>
            <a:ext cx="3235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Recommandations en matière de communication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39FB4D-CFCC-C3DC-15C7-C53476A8C1E3}"/>
              </a:ext>
            </a:extLst>
          </p:cNvPr>
          <p:cNvSpPr txBox="1"/>
          <p:nvPr/>
        </p:nvSpPr>
        <p:spPr>
          <a:xfrm>
            <a:off x="5073496" y="3053926"/>
            <a:ext cx="5811755" cy="315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Comment encourager les inscriptions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Possibilités d'annonces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Bulletin de district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Réseaux sociaux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Documents imprimés ou électroniques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Site Web du district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Site Web du club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Bilan du congrès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347B5C-1F90-8C96-4A28-71A5956EE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724" y="121718"/>
            <a:ext cx="6483080" cy="2445889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41640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22" y="2478314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821432"/>
            <a:ext cx="3235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Trouver le bon conférencier/</a:t>
            </a:r>
            <a:b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intervenant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E5E8FB-ED58-A9B5-E1FA-847BBA45A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992" y="394047"/>
            <a:ext cx="4447648" cy="6036568"/>
          </a:xfrm>
          <a:prstGeom prst="rect">
            <a:avLst/>
          </a:prstGeom>
          <a:ln w="254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134571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22" y="2684879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197717" y="622776"/>
            <a:ext cx="32355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Fiche d'information -Conférencier/</a:t>
            </a:r>
            <a:b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intervenant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ED64C-E7F0-5AD5-A59D-1E994EFD1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443" y="313531"/>
            <a:ext cx="4780431" cy="6230937"/>
          </a:xfrm>
          <a:prstGeom prst="rect">
            <a:avLst/>
          </a:prstGeom>
          <a:ln w="254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69953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637" y="1245862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16232" y="472901"/>
            <a:ext cx="323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Boutique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598C44-752D-A270-D103-0FEA5187894B}"/>
              </a:ext>
            </a:extLst>
          </p:cNvPr>
          <p:cNvSpPr txBox="1"/>
          <p:nvPr/>
        </p:nvSpPr>
        <p:spPr>
          <a:xfrm>
            <a:off x="4008755" y="941751"/>
            <a:ext cx="7685200" cy="134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Envisagez la vente d’articles Lions au congrès. Cela contribue au plaisir des participants et augmente la visibilité du logo Lions dans votre région.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2ED73-D1E3-7675-7C7E-C01FBEF4286E}"/>
              </a:ext>
            </a:extLst>
          </p:cNvPr>
          <p:cNvSpPr txBox="1"/>
          <p:nvPr/>
        </p:nvSpPr>
        <p:spPr>
          <a:xfrm>
            <a:off x="-210152" y="4594191"/>
            <a:ext cx="3968762" cy="1626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Pour toute informations ou besoin d’assistance, 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contactez-nous : </a:t>
            </a:r>
            <a:r>
              <a:rPr lang="fr-FR" sz="2200" u="sng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orderdetails@lionsclubs.org</a:t>
            </a:r>
            <a:r>
              <a:rPr lang="fr-FR" sz="2200" dirty="0">
                <a:solidFill>
                  <a:schemeClr val="bg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. 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182B5AC-1F0C-AC3B-808B-BF9942739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802" y="3429000"/>
            <a:ext cx="6267450" cy="1981200"/>
          </a:xfrm>
          <a:prstGeom prst="rect">
            <a:avLst/>
          </a:prstGeom>
          <a:solidFill>
            <a:srgbClr val="007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11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59221328-DC4B-D276-BF7F-339744893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627" y="3524250"/>
            <a:ext cx="6048375" cy="1762125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8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BIENVENUE SUR 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28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" Tous les articles Lions " !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324C67ED-3F22-B03E-52B0-C79C25E52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302" y="4819650"/>
            <a:ext cx="2354580" cy="304800"/>
          </a:xfrm>
          <a:prstGeom prst="rect">
            <a:avLst/>
          </a:prstGeom>
          <a:solidFill>
            <a:schemeClr val="accent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11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Magasin de fournitures de club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5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0" y="0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3276" y="2148848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757980" y="822947"/>
            <a:ext cx="28701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 qui fait </a:t>
            </a:r>
            <a:b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 congrès </a:t>
            </a:r>
          </a:p>
          <a:p>
            <a:endParaRPr lang="en-US" sz="3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214432" y="1324773"/>
            <a:ext cx="41827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fr-FR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Ressources humaines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fr-FR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Planification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fr-FR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Préparation et programme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rgbClr val="0D224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fr-FR" sz="2400" b="1">
                <a:solidFill>
                  <a:srgbClr val="0D224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Communication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71711-3F1A-4415-B54B-501BA5143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34" y="3733176"/>
            <a:ext cx="4182738" cy="29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10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onlogo_white.eps">
            <a:extLst>
              <a:ext uri="{FF2B5EF4-FFF2-40B4-BE49-F238E27FC236}">
                <a16:creationId xmlns:a16="http://schemas.microsoft.com/office/drawing/2014/main" id="{6E8D90BB-1505-4EB2-A728-653187499B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070" y="457200"/>
            <a:ext cx="1464110" cy="142823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extBox 27">
            <a:extLst>
              <a:ext uri="{FF2B5EF4-FFF2-40B4-BE49-F238E27FC236}">
                <a16:creationId xmlns:a16="http://schemas.microsoft.com/office/drawing/2014/main" id="{8EC559F4-9539-41A5-A1CB-DE8BE39F5531}"/>
              </a:ext>
            </a:extLst>
          </p:cNvPr>
          <p:cNvSpPr txBox="1"/>
          <p:nvPr/>
        </p:nvSpPr>
        <p:spPr>
          <a:xfrm>
            <a:off x="406400" y="1885439"/>
            <a:ext cx="11785600" cy="1915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fr-FR" sz="2400" b="1" dirty="0"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Courriel 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: </a:t>
            </a:r>
            <a:r>
              <a:rPr lang="fr-FR" sz="24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eurafrican@lionsclubs.org</a:t>
            </a: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chemeClr val="bg1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  <a:p>
            <a:pPr marL="342900" indent="-342900" defTabSz="914367" hangingPunct="0">
              <a:buFont typeface="Arial" panose="020B0604020202020204" pitchFamily="34" charset="0"/>
              <a:buChar char="•"/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fr-FR" sz="2400" b="1" dirty="0" err="1">
                <a:solidFill>
                  <a:schemeClr val="bg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Webpage</a:t>
            </a:r>
            <a:r>
              <a:rPr lang="fr-FR" sz="2400" b="1" dirty="0">
                <a:solidFill>
                  <a:schemeClr val="bg1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: </a:t>
            </a:r>
            <a:r>
              <a:rPr lang="fr-FR" sz="20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https://www.lionsclubs.org/fr/resources-for-members/resource-center/plan-a-district-convention</a:t>
            </a:r>
            <a:r>
              <a:rPr lang="fr-FR" sz="2000" b="1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HelveticaNeueLT Std Lt"/>
              </a:rPr>
              <a:t>  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b="1" kern="0" dirty="0">
              <a:solidFill>
                <a:srgbClr val="0070C0"/>
              </a:solidFill>
              <a:latin typeface="Calibri Light" panose="020F0302020204030204" pitchFamily="34" charset="0"/>
              <a:ea typeface="Arial"/>
              <a:cs typeface="Calibri Light" panose="020F0302020204030204" pitchFamily="34" charset="0"/>
              <a:sym typeface="HelveticaNeueLT Std 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0E4D5-A730-4DAE-AF6F-5678014A338F}"/>
              </a:ext>
            </a:extLst>
          </p:cNvPr>
          <p:cNvSpPr txBox="1"/>
          <p:nvPr/>
        </p:nvSpPr>
        <p:spPr>
          <a:xfrm>
            <a:off x="3763224" y="457200"/>
            <a:ext cx="4665552" cy="661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Liste de contacts LCI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8FEC1-CEE4-27FB-4344-A7C952E53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455" y="4172806"/>
            <a:ext cx="243840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4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411480" y="661412"/>
            <a:ext cx="3015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Préparatifs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414092" y="1490008"/>
            <a:ext cx="7777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Travaillez en coopération étroite avec l’équipe du congrès.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Prenez connaissance des ressources documentaires de la page </a:t>
            </a:r>
            <a:r>
              <a:rPr lang="fr-FR" sz="2400" i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Organisation d’un congrès de district</a:t>
            </a: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Veillez à pourvoir chaque poste.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1FDB6-CF83-74EB-0FF1-613D4D8E05E6}"/>
              </a:ext>
            </a:extLst>
          </p:cNvPr>
          <p:cNvSpPr txBox="1"/>
          <p:nvPr/>
        </p:nvSpPr>
        <p:spPr>
          <a:xfrm>
            <a:off x="3993055" y="5672380"/>
            <a:ext cx="5507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Accès à la page Congrès 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F8EF1-464D-9492-4CDE-F26B41A50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706" y="4163079"/>
            <a:ext cx="243840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9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26826" y="265523"/>
            <a:ext cx="227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Ressources humaines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6273558" y="631964"/>
            <a:ext cx="53916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Gouverneur du district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Président du comité d’organisation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Président du comité d’accueil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Président de la commission Programme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Président de la commission Finances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Président de la commission Marketing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Coordinateur Audiovisuel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F17DF-30D9-5B4A-1B04-6B636B21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73" y="2608027"/>
            <a:ext cx="4396022" cy="2971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05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94360" y="301337"/>
            <a:ext cx="2194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129445" y="156949"/>
            <a:ext cx="766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Questionnaire pour participant au congrès du district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Étape 1 - Recueillir vos questionnaires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CC04E4-1E28-E45F-87F8-4F7D19264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886" y="886112"/>
            <a:ext cx="3247172" cy="433276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E71384-D68A-7C92-2DBB-C90BA4B00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494" y="897941"/>
            <a:ext cx="3247172" cy="427771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CDD44F-1FBD-19E4-44AC-FE11E29B5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9238" y="5244287"/>
            <a:ext cx="1468234" cy="14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0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68102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193" y="89794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25780" y="301337"/>
            <a:ext cx="2551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790001" y="109436"/>
            <a:ext cx="599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Questionnaire pour non-participant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" y="3990599"/>
            <a:ext cx="3620997" cy="24194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090DBA-1D2F-9FA8-324D-E661562AF355}"/>
              </a:ext>
            </a:extLst>
          </p:cNvPr>
          <p:cNvSpPr txBox="1"/>
          <p:nvPr/>
        </p:nvSpPr>
        <p:spPr>
          <a:xfrm>
            <a:off x="150034" y="1790184"/>
            <a:ext cx="3573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Étape 1 - Recueillir vos questionnaires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EBA5F5-E6C9-D476-A7C4-6AE726FE0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4851" y="5252936"/>
            <a:ext cx="1489963" cy="1495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E439DE-4AF7-B4E6-7C54-7A62BAD06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250" y="721096"/>
            <a:ext cx="4192563" cy="580261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4030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463" y="1256830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531454" y="122408"/>
            <a:ext cx="2272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Planification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EA3B-71BC-348E-9919-01461031C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21" y="3253798"/>
            <a:ext cx="4753512" cy="31761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53389-49F3-2C99-410A-E02F2799CFC4}"/>
              </a:ext>
            </a:extLst>
          </p:cNvPr>
          <p:cNvSpPr txBox="1"/>
          <p:nvPr/>
        </p:nvSpPr>
        <p:spPr>
          <a:xfrm>
            <a:off x="5707960" y="2099636"/>
            <a:ext cx="58041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FR" sz="2400" b="1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Étape 2</a:t>
            </a:r>
          </a:p>
          <a:p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Discussion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Échange d’idées de l’équipe du congrès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Discussion sur les réponses aux questionnaires</a:t>
            </a:r>
          </a:p>
          <a:p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957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8"/>
            <a:ext cx="3886200" cy="6891338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22" y="1259351"/>
            <a:ext cx="1449388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58A17-1344-4549-881A-9171271F8A6C}"/>
              </a:ext>
            </a:extLst>
          </p:cNvPr>
          <p:cNvSpPr txBox="1"/>
          <p:nvPr/>
        </p:nvSpPr>
        <p:spPr>
          <a:xfrm>
            <a:off x="241523" y="55116"/>
            <a:ext cx="2913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Préparation et programme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4055056" y="703003"/>
            <a:ext cx="789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Basez votre planification sur un schéma directeur composé des éléments suivants :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60662-A349-87FA-A5EF-4BF3FF4C8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5" y="2778900"/>
            <a:ext cx="5569530" cy="30049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D0437-D428-7D2B-5D9C-F0B73FA41405}"/>
              </a:ext>
            </a:extLst>
          </p:cNvPr>
          <p:cNvSpPr txBox="1"/>
          <p:nvPr/>
        </p:nvSpPr>
        <p:spPr>
          <a:xfrm>
            <a:off x="6303297" y="2007980"/>
            <a:ext cx="48430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Calendrier : pour la gestion des priorités, notamment en ce qui concerne votre budget.  </a:t>
            </a:r>
            <a:r>
              <a:rPr lang="fr-FR" sz="2400" i="1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*Document à venir.*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>
                <a:solidFill>
                  <a:srgbClr val="1E0C6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Cahier des charges : pour aider chaque responsable à gérer ses responsabilités.</a:t>
            </a:r>
          </a:p>
          <a:p>
            <a:pPr lvl="1"/>
            <a:endParaRPr lang="en-US" sz="2400" dirty="0">
              <a:solidFill>
                <a:srgbClr val="1E0C6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32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3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-127590" y="-33339"/>
            <a:ext cx="12422414" cy="7078715"/>
          </a:xfrm>
          <a:prstGeom prst="rect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</a:pPr>
            <a:endParaRPr lang="en-US" altLang="en-US" sz="30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73750" y="593725"/>
            <a:ext cx="4535488" cy="13049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endParaRPr lang="en-US" sz="3600" kern="0" dirty="0">
              <a:solidFill>
                <a:srgbClr val="56565A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114C6-4CBA-4768-B8D6-7667958991FA}"/>
              </a:ext>
            </a:extLst>
          </p:cNvPr>
          <p:cNvSpPr txBox="1"/>
          <p:nvPr/>
        </p:nvSpPr>
        <p:spPr>
          <a:xfrm>
            <a:off x="363556" y="112990"/>
            <a:ext cx="11047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Une fois que le comité aura fixé les objectifs du congrès, sélectionnez les outils dont vous avez besoin.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5AE53-4B7F-6ADD-6005-372098763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62" y="1190208"/>
            <a:ext cx="8734164" cy="573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90735"/>
      </p:ext>
    </p:extLst>
  </p:cSld>
  <p:clrMapOvr>
    <a:masterClrMapping/>
  </p:clrMapOvr>
</p:sld>
</file>

<file path=ppt/theme/theme1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Zone and Region Seminar local</Template>
  <TotalTime>13325</TotalTime>
  <Words>2089</Words>
  <Application>Microsoft Office PowerPoint</Application>
  <PresentationFormat>Widescreen</PresentationFormat>
  <Paragraphs>317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Arial</vt:lpstr>
      <vt:lpstr>Arial Hebrew Scholar</vt:lpstr>
      <vt:lpstr>Calibri</vt:lpstr>
      <vt:lpstr>Calibri Light</vt:lpstr>
      <vt:lpstr>Candara</vt:lpstr>
      <vt:lpstr>Helvetica</vt:lpstr>
      <vt:lpstr>Helvetica Neue</vt:lpstr>
      <vt:lpstr>HelveticaNeueLT Std</vt:lpstr>
      <vt:lpstr>HelveticaNeueLT Std Lt</vt:lpstr>
      <vt:lpstr>HelveticaNeueLT Std Med</vt:lpstr>
      <vt:lpstr>Open sans</vt:lpstr>
      <vt:lpstr>Segoe UI</vt:lpstr>
      <vt:lpstr>Segoe UI Semibold</vt:lpstr>
      <vt:lpstr>Times New Roman</vt:lpstr>
      <vt:lpstr>Wingdings</vt:lpstr>
      <vt:lpstr>No Page Number</vt:lpstr>
      <vt:lpstr>Blue Page Number</vt:lpstr>
      <vt:lpstr>White Page Number</vt:lpstr>
      <vt:lpstr>1_Blue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Ibarra</dc:creator>
  <cp:lastModifiedBy>Wielgus, Natalie</cp:lastModifiedBy>
  <cp:revision>173</cp:revision>
  <cp:lastPrinted>2021-10-20T15:00:59Z</cp:lastPrinted>
  <dcterms:created xsi:type="dcterms:W3CDTF">2020-04-21T20:50:01Z</dcterms:created>
  <dcterms:modified xsi:type="dcterms:W3CDTF">2023-08-03T17:54:08Z</dcterms:modified>
</cp:coreProperties>
</file>