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CE2"/>
    <a:srgbClr val="0D2240"/>
    <a:srgbClr val="1E0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7662" autoAdjust="0"/>
  </p:normalViewPr>
  <p:slideViewPr>
    <p:cSldViewPr snapToGrid="0">
      <p:cViewPr varScale="1">
        <p:scale>
          <a:sx n="100" d="100"/>
          <a:sy n="100" d="100"/>
        </p:scale>
        <p:origin x="23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Hei, ja tervetuloa Miten suunnitella piirin vuosikokous -verkkoseminaariin.  Kiitos, että tulitte mukaan tänään.  </a:t>
            </a:r>
          </a:p>
          <a:p>
            <a:endParaRPr lang="en-US" altLang="en-US" dirty="0"/>
          </a:p>
          <a:p>
            <a:r>
              <a:rPr lang="fi-FI" dirty="0"/>
              <a:t> </a:t>
            </a:r>
          </a:p>
          <a:p>
            <a:pPr defTabSz="966612">
              <a:defRPr/>
            </a:pPr>
            <a:r>
              <a:rPr lang="fi-FI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Verkkoseminaarin päätteeksi meillä on aikaa kysymyksille ja vastauksille.  Voit myös kirjoittaa kysymyksesi kysymykset-osioon tai chat-kenttään, ja autamme sinua mielellämme.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Käytä näitä hyödyllisiä työkaluja vuosikokouksen aikana ja sen jälkeen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i-FI"/>
              <a:t>Nimitystoimikunta</a:t>
            </a:r>
          </a:p>
          <a:p>
            <a:pPr marL="0" indent="0">
              <a:buNone/>
            </a:pPr>
            <a:r>
              <a:rPr lang="fi-FI"/>
              <a:t>         a. Piirin vaaliohjeet: näissä ohjeissa annetaan piirille ohjeita säännöistä ja määräyksistä, jotka liittyvät </a:t>
            </a:r>
          </a:p>
          <a:p>
            <a:pPr marL="0" indent="0">
              <a:buNone/>
            </a:pPr>
            <a:r>
              <a:rPr lang="fi-FI"/>
              <a:t>             piirin vuosikokouksen ja vaalien järjestämiseen. </a:t>
            </a:r>
          </a:p>
          <a:p>
            <a:pPr marL="0" indent="0">
              <a:buNone/>
            </a:pPr>
            <a:r>
              <a:rPr lang="fi-FI"/>
              <a:t>         b. Piirin mallisäännöt ja ohjesääntö:  tämä on Lions Clubs Internationalin piirin malli- ja ohjesäännöt, jotka auttavat sinua </a:t>
            </a:r>
          </a:p>
          <a:p>
            <a:pPr marL="0" indent="0">
              <a:buNone/>
            </a:pPr>
            <a:r>
              <a:rPr lang="fi-FI"/>
              <a:t>             tarjoamaan opastusta. </a:t>
            </a:r>
          </a:p>
          <a:p>
            <a:pPr marL="0" indent="0">
              <a:buNone/>
            </a:pPr>
            <a:r>
              <a:rPr lang="fi-FI"/>
              <a:t>         c. Valittujen virkailijoiden tietolomakkeet: antavat tietoja piirikuvernööriksi 1. ja 2. varapiirikuvernööriksi valituista lioneista.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i-FI"/>
              <a:t>Mieti, miten vaalit aiotaan järjestää?  Verkossa vai paikan päällä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i-FI"/>
              <a:t>2. Kansainväliset puhujat</a:t>
            </a:r>
          </a:p>
          <a:p>
            <a:pPr marL="0" indent="0">
              <a:buNone/>
            </a:pPr>
            <a:r>
              <a:rPr lang="fi-FI"/>
              <a:t>       a. Puhujapyyntölomake: löytyy LCI:n verkkosivuilta hakusanalla "puhujapyyntölomake". Piirin tulee täyttää tämän lomake etsiessään puhujaa tapahtumaan</a:t>
            </a:r>
          </a:p>
          <a:p>
            <a:r>
              <a:rPr lang="fi-FI"/>
              <a:t>       b. Protokolla: tämä hahmotelma auttaa sinua protokollan ja vierailijoiden kanssa</a:t>
            </a:r>
          </a:p>
          <a:p>
            <a:r>
              <a:rPr lang="fi-FI"/>
              <a:t>       c. Kuinka löytää hyvä puhuja  Tämä resurssi on suunniteltu antamaan vinkkejä loistavan puhujan löytämiseksi, joka sopii teidän vuosikokoukseenne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 </a:t>
            </a:r>
          </a:p>
          <a:p>
            <a:endParaRPr lang="en-US" dirty="0"/>
          </a:p>
          <a:p>
            <a:r>
              <a:rPr lang="fi-FI" dirty="0"/>
              <a:t>Paras tapa saada ihmiset osallistumaan tapahtumaanne on mainostaa sitä.  Käytä näitä resursseja vuosikokouksen mainostamiseen.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i-FI" dirty="0"/>
              <a:t>Markkinointijohtajan opas: opas, joka auttaa markkinointijohtajaa tehtävässään</a:t>
            </a:r>
          </a:p>
          <a:p>
            <a:pPr marL="228600" indent="-228600">
              <a:buAutoNum type="arabicPeriod"/>
            </a:pPr>
            <a:r>
              <a:rPr lang="fi-FI" dirty="0"/>
              <a:t>Vinkkejä tapahtuman mainostamiseen: Tämä resurssi on hyödyllinen opas vuosikokoustiimille vuosikokouksen, seminaarien, tapahtumien ja muiden tilaisuuksien mainostamiseen. </a:t>
            </a:r>
          </a:p>
          <a:p>
            <a:pPr marL="228600" indent="-228600">
              <a:buAutoNum type="arabicPeriod"/>
            </a:pPr>
            <a:r>
              <a:rPr lang="fi-FI" dirty="0"/>
              <a:t>Mainosta kansainvälisen virkailijan vierailua: Tässä kohdassa on ehdotettuja resursseja, ilmoituksia ja muuta, mikä auttaa edistämään kansainvälisen virkailijan vierailua vuosikokouksessa. </a:t>
            </a:r>
          </a:p>
          <a:p>
            <a:pPr marL="228600" indent="-228600">
              <a:buAutoNum type="arabicPeriod"/>
            </a:pPr>
            <a:r>
              <a:rPr lang="fi-FI" dirty="0"/>
              <a:t>Kansainvälinen vierailija, isännöinti ja protokolla: Suunniteltu auttamaan lioneita heidän järjestäessään virallisia vierailuja ja tapahtumia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Kun suunnittelet piirin vuosikokousta, ota huomioon nämä kuusi asiaa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i-FI"/>
              <a:t>Valitse tapahtumapaikka/sijainti</a:t>
            </a:r>
          </a:p>
          <a:p>
            <a:pPr marL="228600" indent="-228600">
              <a:buAutoNum type="arabicPeriod"/>
            </a:pPr>
            <a:r>
              <a:rPr lang="fi-FI"/>
              <a:t>Ohjelman muuttaminen vuodesta toiseen</a:t>
            </a:r>
          </a:p>
          <a:p>
            <a:pPr marL="228600" indent="-228600">
              <a:buAutoNum type="arabicPeriod"/>
            </a:pPr>
            <a:r>
              <a:rPr lang="fi-FI"/>
              <a:t>Ilmoittautuminen verkossa ja maksu</a:t>
            </a:r>
          </a:p>
          <a:p>
            <a:pPr marL="228600" indent="-228600">
              <a:buAutoNum type="arabicPeriod"/>
            </a:pPr>
            <a:r>
              <a:rPr lang="fi-FI"/>
              <a:t>Vierailut muissa vuosikokouksissa</a:t>
            </a:r>
          </a:p>
          <a:p>
            <a:pPr marL="228600" indent="-228600">
              <a:buAutoNum type="arabicPeriod"/>
            </a:pPr>
            <a:r>
              <a:rPr lang="fi-FI"/>
              <a:t>Sponsorisuhteet</a:t>
            </a:r>
          </a:p>
          <a:p>
            <a:pPr marL="228600" indent="-228600">
              <a:buAutoNum type="arabicPeriod"/>
            </a:pPr>
            <a:r>
              <a:rPr lang="fi-FI"/>
              <a:t>Muut arvohenkilöt (ei-lioneita)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i-FI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Kun suunnittelet piirin vuosikokousta, ota huomioon nämä kuusi asiaa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i-FI"/>
              <a:t>Palveluprojektit</a:t>
            </a:r>
          </a:p>
          <a:p>
            <a:pPr marL="228600" indent="-228600">
              <a:buAutoNum type="arabicPeriod"/>
            </a:pPr>
            <a:r>
              <a:rPr lang="fi-FI"/>
              <a:t>Mainitse projektit</a:t>
            </a:r>
          </a:p>
          <a:p>
            <a:pPr marL="228600" indent="-228600">
              <a:buAutoNum type="arabicPeriod"/>
            </a:pPr>
            <a:r>
              <a:rPr lang="fi-FI"/>
              <a:t>LCIF</a:t>
            </a:r>
          </a:p>
          <a:p>
            <a:pPr marL="228600" indent="-228600">
              <a:buAutoNum type="arabicPeriod"/>
            </a:pPr>
            <a:r>
              <a:rPr lang="fi-FI"/>
              <a:t>Esittele inspiroivia lionsvideoita Lionien videokeskuksesta</a:t>
            </a:r>
          </a:p>
          <a:p>
            <a:pPr marL="228600" indent="-228600">
              <a:buAutoNum type="arabicPeriod"/>
            </a:pPr>
            <a:r>
              <a:rPr lang="fi-FI"/>
              <a:t>Pitäkää hauskaa &amp; juhlikaa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i-FI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Tutustutaan muutamiin hyödyllisiin resursseihin, joita löydät </a:t>
            </a:r>
            <a:r>
              <a:rPr lang="fi-FI" i="1"/>
              <a:t>Miten suunnitella piirin vuosikokous -verkkosivulta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Esimerkki aikataulusta:  Osa ohjelmajohtajan roolit/vastuut -resurssia.  Tämä on esimerkki siitä, miten tapahtuman aikataulu laaditaan ja toimitetaan Vuosikokoustiimille.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Vinkkejä tapahtuman mainostamiseen: Resurssi opastamaan vuosikokoustiimiä vuosikokouksen, seminaarien ja tapahtumien mainostamisessa. </a:t>
            </a:r>
          </a:p>
          <a:p>
            <a:endParaRPr lang="en-US" dirty="0"/>
          </a:p>
          <a:p>
            <a:r>
              <a:rPr lang="fi-FI"/>
              <a:t>Huomioi nämä aiheet tapahtuman mainonnassa.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Kuinka löytää hyvä puhuja: resurssi, joka auttaa vuosikokouksen toimikuntaa löytämään hyviä puhujia tapahtumaansa.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Puhujan/esitelmän pitäjän tiedot: Annetaan puhujalle/esiintyjälle, jotta hän voi pyytää esitystään varten tarvittavat tilat, AV-tekniikan ja paljon muuta.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LCI:n pääkonttorin klubitarviketiimi auttaa sinua mielellään tuotteiden valinnassa, tilausten tekemisessä ja myymättömien tuotteiden palauttamisessa tapahtuman päätyttyä.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Mainitse toisesta hyväksytystä LCI-tuotteiden myyjästä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Kun suunnittelet piirin vuosikokousta, ota huomioon nämä osatekijät.  </a:t>
            </a:r>
          </a:p>
          <a:p>
            <a:endParaRPr lang="en-US" dirty="0"/>
          </a:p>
          <a:p>
            <a:r>
              <a:rPr lang="fi-FI"/>
              <a:t>Lisäksi tänään esittelemme teille saatavilla olevan verkkosivun ja resurssit sekä annamme teille ja piirillenne hyödyllistä tietoa, jotta vuosikokous onnistuu kaikin puolin.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LCI:n henkilökunta on valmis auttamaan.  Jos sinulla on kysyttävää, voit ottaa yhteyttä heihin tässä diassa annettuun sähköpostiosoitteeseen. </a:t>
            </a:r>
          </a:p>
          <a:p>
            <a:endParaRPr lang="en-US" dirty="0"/>
          </a:p>
          <a:p>
            <a:r>
              <a:rPr lang="fi-FI"/>
              <a:t>Muista lisäksi käydä verkkosivulla skannaamalla QR-koodi.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i-FI"/>
              <a:t>Piirin vuosikokoustiimi hoitaa piirin viralliset tehtävät vuosikokouksen aikana.  Tähän sisältyvät seuraavat: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i-FI"/>
              <a:t>Päätöksenteko</a:t>
            </a:r>
          </a:p>
          <a:p>
            <a:pPr marL="228600" indent="-228600">
              <a:buAutoNum type="arabicPeriod"/>
            </a:pPr>
            <a:r>
              <a:rPr lang="fi-FI"/>
              <a:t>Raportit</a:t>
            </a:r>
          </a:p>
          <a:p>
            <a:pPr marL="228600" indent="-228600">
              <a:buAutoNum type="arabicPeriod"/>
            </a:pPr>
            <a:r>
              <a:rPr lang="fi-FI"/>
              <a:t>Vaalit</a:t>
            </a:r>
          </a:p>
          <a:p>
            <a:pPr marL="228600" indent="-228600">
              <a:buAutoNum type="arabicPeriod"/>
            </a:pPr>
            <a:r>
              <a:rPr lang="fi-FI"/>
              <a:t>Tunnustus piirin lionien ja klubien saavutuksista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/>
              <a:t>Tällä verkkosivulla olevat resurssit/asiakirjat auttavat sinua ja vuosikokoustiimiä järjestämään hienon vuosikokouksen. Tämä verkkosivu on päivitetty.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/>
              <a:t>Jokaisen viran täyttäminen auttaa suunnitteluprosessissa ja auttaa tietämään, että jokaista tehtävää valvotaan.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Alla on lueteltu lionit, joiden haluat johtavan tiettyjä tehtäviä vuosikokousta varten.   Näistä tehtävistä on saatavilla roolit/vastuualueet, jotka voi ladata verkkosivuilta.</a:t>
            </a:r>
          </a:p>
          <a:p>
            <a:endParaRPr lang="en-US" dirty="0"/>
          </a:p>
          <a:p>
            <a:r>
              <a:rPr lang="fi-FI" dirty="0"/>
              <a:t>Piirissänne ei ehkä ole kaikkia näitä rooleja täytettävänä, mutta tämä on yleinen opas.  </a:t>
            </a:r>
          </a:p>
          <a:p>
            <a:endParaRPr lang="en-US" dirty="0"/>
          </a:p>
          <a:p>
            <a:r>
              <a:rPr lang="fi-FI" dirty="0"/>
              <a:t>Piirikuvernööri - Johtaa nimitysistuntoa, antaa tunnustusta piirin lioneille ja toimii vieraspuhujien ja esitelmän pitäjien isäntänä.  ** Huomaa: mainitse, että myös luotettu lionjohtaja voi toimia vierailevan puhujan isäntänä**</a:t>
            </a:r>
          </a:p>
          <a:p>
            <a:endParaRPr lang="en-US" dirty="0"/>
          </a:p>
          <a:p>
            <a:r>
              <a:rPr lang="fi-FI" dirty="0"/>
              <a:t>Vuosikokouksen puheenjohtaja - Toimii vuosikokouksen operatiivisena virkailijana. </a:t>
            </a:r>
          </a:p>
          <a:p>
            <a:endParaRPr lang="en-US" dirty="0"/>
          </a:p>
          <a:p>
            <a:r>
              <a:rPr lang="fi-FI" dirty="0"/>
              <a:t>Isäntätoimikunnan puheenjohtaja - Johtaa ja ohjaa vapaaehtoisina toimivia lioneita, jotka toivottavat vieraat tervetulleiksi tapahtumaan.  </a:t>
            </a:r>
          </a:p>
          <a:p>
            <a:endParaRPr lang="en-US" dirty="0"/>
          </a:p>
          <a:p>
            <a:r>
              <a:rPr lang="fi-FI" dirty="0"/>
              <a:t>Ohjelmajohtaja - Vastaa kaikista vuosikokouksen ohjelman osa-alueista.</a:t>
            </a:r>
          </a:p>
          <a:p>
            <a:endParaRPr lang="en-US" dirty="0"/>
          </a:p>
          <a:p>
            <a:r>
              <a:rPr lang="fi-FI" dirty="0"/>
              <a:t>Talousjohtaja - Valvoo vuosikokouksen taloutta.</a:t>
            </a:r>
          </a:p>
          <a:p>
            <a:endParaRPr lang="en-US" dirty="0"/>
          </a:p>
          <a:p>
            <a:r>
              <a:rPr lang="fi-FI" dirty="0"/>
              <a:t>Markkinointijohtaja - Vastaa vuosikokouksen ja tapahtumien mainostamisesta.</a:t>
            </a:r>
          </a:p>
          <a:p>
            <a:endParaRPr lang="en-US" dirty="0"/>
          </a:p>
          <a:p>
            <a:r>
              <a:rPr lang="fi-FI" dirty="0"/>
              <a:t>Audiovisuaalisten laitteiden koordinaattori - Johtaa A/V-järjestelyjä jokaiselle istunnolle ja juhlille.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Suunnittelu koostuu kahdesta vaiheesta</a:t>
            </a:r>
          </a:p>
          <a:p>
            <a:endParaRPr lang="en-US" dirty="0"/>
          </a:p>
          <a:p>
            <a:r>
              <a:rPr lang="fi-FI"/>
              <a:t>Vaihe 1: Kerää kyselylomakkeet niiltä lioneilta, jotka ovat osallistuneet piirin vuosikokoukseen ja niiltä, jotka eivät ole osallistuneet.  Hyödylliset kyselylomakkeet löytyvät verkkosivulta tai skannaamalla tässä diassa olevat QR-koodit. </a:t>
            </a:r>
          </a:p>
          <a:p>
            <a:endParaRPr lang="en-US" dirty="0"/>
          </a:p>
          <a:p>
            <a:r>
              <a:rPr lang="fi-FI"/>
              <a:t>Keskittykää tähän osioon ja lioneilta saatavan palautteen tärkeyteen.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/>
              <a:t>Suunnittelu koostuu kahdesta vaiheesta</a:t>
            </a:r>
          </a:p>
          <a:p>
            <a:endParaRPr lang="en-US" dirty="0"/>
          </a:p>
          <a:p>
            <a:r>
              <a:rPr lang="fi-FI"/>
              <a:t>Vaihe 1: Kerää kyselylomakkeet niiltä lioneilta, jotka ovat osallistuneet piirin vuosikokoukseen ja niiltä, jotka eivät ole osallistuneet.  Hyödylliset kyselylomakkeet löytyvät verkkosivulta tai skannaamalla tässä diassa olevat QR-koodit. </a:t>
            </a:r>
          </a:p>
          <a:p>
            <a:endParaRPr lang="en-US" dirty="0"/>
          </a:p>
          <a:p>
            <a:r>
              <a:rPr lang="fi-FI"/>
              <a:t>Keskittykää tähän osioon ja lioneilta saatavan palautteen tärkeyteen.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Suunnittelu koostuu kahdesta vaiheesta</a:t>
            </a:r>
          </a:p>
          <a:p>
            <a:endParaRPr lang="en-US" dirty="0"/>
          </a:p>
          <a:p>
            <a:r>
              <a:rPr lang="fi-FI" dirty="0"/>
              <a:t>Vaihe 2: Järjestä aivoriihi: Käytä käytössä olevia resursseja kerätäksesi tietoja, jotka auttavat teitä onnistuneen tapahtuman järjestämisessä.  </a:t>
            </a:r>
          </a:p>
          <a:p>
            <a:r>
              <a:rPr lang="fi-FI" dirty="0"/>
              <a:t>            Ensimmäinen resurssi - Vuosikokoustiimin aivoriihi: tämä hahmotelma auttaa toimikuntaa toteuttamaan hienon vuosikokouksen</a:t>
            </a:r>
          </a:p>
          <a:p>
            <a:r>
              <a:rPr lang="fi-FI" dirty="0"/>
              <a:t>            Toinen resurssi - Kyselylomakkeen tuloksiin liittyvä aivoriihi: käsittelee eri aiheita, joihin kannattaa keskittyä</a:t>
            </a:r>
          </a:p>
          <a:p>
            <a:endParaRPr lang="en-US" dirty="0"/>
          </a:p>
          <a:p>
            <a:r>
              <a:rPr lang="fi-FI" dirty="0"/>
              <a:t>Molemmat ovat saatavilla verkkosivulla.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Kun tiiminne on muodostettu ja valmiina, ja lionit ovat kertoneet teille, mitä he haluavat saavuttaa osallistumalla, on aika alkaa tapahtumaan valmistautuminen. </a:t>
            </a:r>
          </a:p>
          <a:p>
            <a:endParaRPr lang="en-US" dirty="0"/>
          </a:p>
          <a:p>
            <a:r>
              <a:rPr lang="fi-FI" dirty="0"/>
              <a:t>Yleissuunnitelma sisältää: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Aikataulun: tämä aikataulu auttaa pitämään painopisteet ja budjetin ajan tasalla. Tämä on tulossa pian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Tehtäväluettelno: Tämä auttaa kutakin puheenjohtajaa ja koordinaattoria hallinnoimaan vastuualueitaan</a:t>
            </a:r>
          </a:p>
          <a:p>
            <a:endParaRPr lang="en-US" dirty="0"/>
          </a:p>
          <a:p>
            <a:r>
              <a:rPr lang="fi-FI" dirty="0"/>
              <a:t>LISÄÄ HENKILÖKOHTAISIA KOKEMUKSIA, ESIMERKKEJÄ JNE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Verkkosivustolla on pudotusvalikossa "tehtäväkuvaukset", ja nämä sisältävät lisätietoja, jotka auttavat heitä heidän tehtävissään.  </a:t>
            </a:r>
          </a:p>
          <a:p>
            <a:endParaRPr lang="en-US" dirty="0"/>
          </a:p>
          <a:p>
            <a:r>
              <a:rPr lang="fi-FI" dirty="0"/>
              <a:t>Käytä näitä hyödyllisiä työkaluja vuosikokouksen aikana ja sen jälkeen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i-FI" dirty="0"/>
              <a:t>Piirikuvernööri - Vuosikokouksen raportointilomake:  tämä raporttilomake on toimitettava vuosikokouksen päätyttyä. Siinä ilmoitetaan vaaleilla valitut uudet virkailijat ja seuraavan vuoden vuosikokouksen päivämäärät. </a:t>
            </a:r>
          </a:p>
          <a:p>
            <a:pPr marL="228600" indent="-228600">
              <a:buAutoNum type="arabicPeriod"/>
            </a:pPr>
            <a:r>
              <a:rPr lang="fi-FI" dirty="0"/>
              <a:t>Vuosikokouksen puheenjohtaja   </a:t>
            </a:r>
          </a:p>
          <a:p>
            <a:pPr marL="0" indent="0">
              <a:buNone/>
            </a:pPr>
            <a:r>
              <a:rPr lang="fi-FI" dirty="0"/>
              <a:t>        a. Vakuutustodistus. LCI:n verkkosivustolta saa vakuutustodistuksen </a:t>
            </a:r>
          </a:p>
          <a:p>
            <a:pPr marL="0" indent="0">
              <a:buNone/>
            </a:pPr>
            <a:r>
              <a:rPr lang="fi-FI" dirty="0"/>
              <a:t>            Verkkosivu, jossa on hakulomakkeita ja muuta tietoa</a:t>
            </a:r>
          </a:p>
          <a:p>
            <a:pPr marL="0" indent="0">
              <a:buNone/>
            </a:pPr>
            <a:r>
              <a:rPr lang="fi-FI" dirty="0"/>
              <a:t>        b. Vuosikokoustoimikunnan yhteystiedot - tässä on lueteltu yhteystiedot  </a:t>
            </a:r>
          </a:p>
          <a:p>
            <a:pPr marL="0" indent="0">
              <a:buNone/>
            </a:pPr>
            <a:r>
              <a:rPr lang="fi-FI" dirty="0"/>
              <a:t>            toimikunnan jäsenistä.</a:t>
            </a:r>
          </a:p>
          <a:p>
            <a:pPr marL="0" indent="0">
              <a:buNone/>
            </a:pPr>
            <a:r>
              <a:rPr lang="fi-FI" dirty="0"/>
              <a:t>3. Ohjelmajohtaja </a:t>
            </a:r>
          </a:p>
          <a:p>
            <a:pPr marL="0" indent="0">
              <a:buNone/>
            </a:pPr>
            <a:r>
              <a:rPr lang="fi-FI" dirty="0"/>
              <a:t>       a. Puhujan/esiintyjän tietolomake - annetaan puhujalle/esiintyjälle, jotta hän voi antaa palautetta hänen  </a:t>
            </a:r>
          </a:p>
          <a:p>
            <a:pPr marL="0" indent="0">
              <a:buNone/>
            </a:pPr>
            <a:r>
              <a:rPr lang="fi-FI" dirty="0"/>
              <a:t>           esitelmästään, tarpeistaan ja huoneen järjestelyistä.</a:t>
            </a:r>
          </a:p>
          <a:p>
            <a:pPr marL="0" indent="0">
              <a:buNone/>
            </a:pPr>
            <a:r>
              <a:rPr lang="fi-FI" dirty="0"/>
              <a:t>       b. Istunnon arviointi - annetaan osallistujille, jotta he voivat arvioida istuntoja.   </a:t>
            </a:r>
          </a:p>
          <a:p>
            <a:pPr marL="0" indent="0">
              <a:buNone/>
            </a:pPr>
            <a:r>
              <a:rPr lang="fi-FI" dirty="0"/>
              <a:t>4. Taloustoimikunnan puheenjohtaja - Esimerkki vuosikokouksen budjetista:  Tämä on hyödyllinen budjettiarvio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fi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details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www.lionsclubs.org/fi/resources-for-members/resource-center/plan-a-district-conven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fi-FI" sz="3600" b="0">
                <a:latin typeface="HelveticaNeueLT Std Med" panose="020B0604020202020204" pitchFamily="34" charset="0"/>
              </a:rPr>
              <a:t>Miten suunnitella piirin vuosikokous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endParaRPr lang="fi-FI" sz="2400" i="1" dirty="0">
              <a:solidFill>
                <a:srgbClr val="FFC000"/>
              </a:solidFill>
              <a:latin typeface="HelveticaNeueLT Std" panose="020B0604020202020204" pitchFamily="34" charset="0"/>
              <a:ea typeface="ヒラギノ角ゴ Pro W3"/>
            </a:endParaRP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fi-FI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  <a:p>
            <a:pPr algn="ctr" eaLnBrk="1" hangingPunct="1">
              <a:buFont typeface="Helvetica" panose="020B0604020202020204" pitchFamily="34" charset="0"/>
              <a:buNone/>
            </a:pPr>
            <a:endParaRPr lang="fi-FI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  <a:p>
            <a:pPr algn="ctr" eaLnBrk="1" hangingPunct="1">
              <a:buFont typeface="Helvetica" panose="020B0604020202020204" pitchFamily="34" charset="0"/>
              <a:buNone/>
            </a:pPr>
            <a:endParaRPr lang="fi-FI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Kun toimikunta on asettanut ohjelmalle tavoitteet, käytä joitakin näistä välineistä, jotta vuosikokous onnistuu (jatkuu)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1D5EE-F21C-BD30-A7DA-590CDBFC5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3" y="1246187"/>
            <a:ext cx="10744200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DA6B8-F3C3-B637-255F-7A2A42525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143" y="4478747"/>
            <a:ext cx="43719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Mainosta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Markkinointijohtajan opas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Vinkkejä tapahtuman mainostamiseen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Mainostakaa kansainvälisen virkailijan vierailua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Kansainvälinen vierailija, isännöinti- ja protokollaopas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Työkalut, jotka auttavat mainostamaan vuosikokoustanne: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34857" y="0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Asiat, jotka on otettava huomioon suunnitelmia tehtäessä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Valitse tapahtumapaikka/sijainti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Ohjelman muuttaminen vuodesta toiseen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Ilmoittautuminen verkossa ja maksu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Vierailut muissa vuosikokouksissa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Sponsorisuhteet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Muut arvohenkilöt (ei-lioneita)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322614" y="55493"/>
            <a:ext cx="9846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Asiat, jotka on otettava huomioon suunnitelmia tehtäessä (jatkuu)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Palveluprojektit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Mainitse projektit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Esittele inspiroivia lionsvideoita </a:t>
            </a:r>
            <a:r>
              <a:rPr lang="fi-FI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Lionien videokeskuksesta</a:t>
            </a:r>
            <a:r>
              <a:rPr lang="fi-FI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Pitäkää hauskaa &amp; juhlikaa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Hyödyllisiä resursseja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Esimerkki </a:t>
            </a:r>
          </a:p>
          <a:p>
            <a:r>
              <a:rPr lang="fi-FI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aikataulusta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91481-52EA-637F-C9D8-493E0B839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754" y="209550"/>
            <a:ext cx="4947484" cy="643890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Vinkkejä mainostamiseen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5" y="2285120"/>
            <a:ext cx="45754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Miten saada jäsenet osallistumaan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Mainostamiseen liittyvät mahdollisuudet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Piirin uutiskirje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Sosiaalinen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Elektroninen ja painettu materiaali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Piirin verkkosivut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Klubin verkkosivut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Yhteenveto vuosikokouksesta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C0540-D460-58B1-2B5C-48E5DB1C4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30" y="170743"/>
            <a:ext cx="8048753" cy="19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Kuinka löytää hyvä puhuja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238F7-ECE1-6CC7-8B83-2B02B2C19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643" y="387404"/>
            <a:ext cx="4638688" cy="6083191"/>
          </a:xfrm>
          <a:prstGeom prst="rect">
            <a:avLst/>
          </a:prstGeom>
          <a:solidFill>
            <a:srgbClr val="F2F2F2"/>
          </a:solidFill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Puhujan/esitelmän pitäjän tiedot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E8A1B-1DE4-7A4D-3DA5-CBDE00C95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85" y="450056"/>
            <a:ext cx="4688472" cy="612219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240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Harkitkaa Lions-tuotteiden myyntiä vuosikokouksessa.  Tavaramyynti lisää jäsenten kokemusta ja kasvattaa Lions-logon näkyvyyttä alueellanne.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Jos haluat lisätietoja tai apua tilauksen tekemisessä,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ota </a:t>
            </a:r>
            <a:r>
              <a:rPr lang="fi-FI" sz="220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yhteyttä </a:t>
            </a:r>
            <a:r>
              <a:rPr lang="fi-FI" sz="2200" u="sng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</a:t>
            </a:r>
            <a:r>
              <a:rPr lang="fi-FI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lionsclubs.org</a:t>
            </a:r>
            <a:r>
              <a:rPr lang="fi-FI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F3A19A-C578-587B-3A46-7692B08D5C68}"/>
              </a:ext>
            </a:extLst>
          </p:cNvPr>
          <p:cNvGrpSpPr/>
          <p:nvPr/>
        </p:nvGrpSpPr>
        <p:grpSpPr>
          <a:xfrm>
            <a:off x="4717630" y="3603591"/>
            <a:ext cx="6267450" cy="1981200"/>
            <a:chOff x="0" y="0"/>
            <a:chExt cx="6267450" cy="1981200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4F2B9FE9-82E8-29B7-ABC8-AF626B5DB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267450" cy="19812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4A4D78A5-C450-70F9-3965-42FBAAB5E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25" y="95250"/>
              <a:ext cx="6048375" cy="1762125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					</a:t>
              </a:r>
            </a:p>
            <a:p>
              <a:pPr marL="228600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8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Tutustu</a:t>
              </a:r>
              <a:r>
                <a:rPr lang="en-US" sz="1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kaikkeen</a:t>
              </a:r>
              <a:r>
                <a:rPr lang="en-US" sz="1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2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</a:t>
              </a:r>
              <a:r>
                <a:rPr lang="en-US" sz="28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lioneihin</a:t>
              </a:r>
              <a:r>
                <a:rPr lang="en-US" sz="2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liittyvään</a:t>
              </a:r>
              <a:r>
                <a:rPr lang="en-US" sz="2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16CD989B-CD99-F1A6-FAC2-7C9101D3C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300" y="1381125"/>
              <a:ext cx="2590800" cy="304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Lähde</a:t>
              </a:r>
              <a:r>
                <a:rPr lang="en-US" sz="11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1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ostoksille</a:t>
              </a:r>
              <a:r>
                <a:rPr lang="en-US" sz="11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Club Supplies -</a:t>
              </a:r>
              <a:r>
                <a:rPr lang="en-US" sz="1100" kern="1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kauppaan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Vuosikokouksen osatekijät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i-FI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Ihmiset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i-FI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Suunnittelu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i-FI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Valmistelut ja ohjelma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i-FI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Mainostaminen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1915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fi-FI" sz="2400" b="1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Sähköposti: eurafrican@lionsclubs.org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fi-FI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Verkkosivu: </a:t>
            </a:r>
            <a:r>
              <a:rPr lang="fi-FI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https://www.lionsclubs.org/fi/resources-for-members/resource-center/plan-a-district-convention</a:t>
            </a:r>
            <a:r>
              <a:rPr lang="fi-FI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3763224" y="457200"/>
            <a:ext cx="4665552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LCI:n yhteystiedot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43018-5A95-0C45-A574-1DA673162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906" y="4583406"/>
            <a:ext cx="2123219" cy="20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301337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Alkuun pääseminen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Työskentele vuosikokoustiimin kanssa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Tutustu verkkosivulla oleviin asiakirjoihin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Varmista, että jokainen virka on täytetty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Miten suunnitella piirin vuosikokous -verkkosivu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259DEA-13BD-8C8F-8EA6-1EDE1A06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906" y="4583406"/>
            <a:ext cx="2123219" cy="20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Ihmiset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Piirikuvernööri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Vuosikokouksen puheenjohtaja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Isäntätoimikunnan puheenjohtaja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Ohjelmajohtaja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Talousjohtaja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Markkinointijohtaja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Audiovisuaalisten laitteiden koordinaattori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Suunnittelu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91359" y="112135"/>
            <a:ext cx="679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i-FI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Kysely henkilölle, joka osallistui vuosikokoukseen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Vaihe 1 - Kerää kyselylomakkeet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CA86B-621A-D336-360A-CC6DE4E82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874" y="806517"/>
            <a:ext cx="3433752" cy="44650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45C723-794D-B78C-5D40-43A05DDBC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628" y="806517"/>
            <a:ext cx="3422337" cy="450843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BBCD78-FDC2-B32C-3A1D-8310E62B3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625" y="5425165"/>
            <a:ext cx="1295400" cy="13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Suunnittelu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78020" y="70504"/>
            <a:ext cx="463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Kysely henkilölle, joka ei osallistunut vuosikokoukseen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Vaihe 1 - Kerää kyselylomakkeet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7624C-98AF-4B3A-0FA2-720ACA740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44" y="997597"/>
            <a:ext cx="4351249" cy="5695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314A0-E05D-799D-4FEF-7DDBDBC9B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412" y="5153025"/>
            <a:ext cx="1552700" cy="15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Suunnittelu (jatkuu)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Vaihe 2</a:t>
            </a:r>
          </a:p>
          <a:p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Aivoriihi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Vuosikokoustiimin aivoriihi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Aivoriihi kyselyn tuloksista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Valmistelut ja ohjelma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Aloita suunnitteluprosessi ja laadi yleissuunnitelma, joka sisältää: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Aikataulu: Tämä auttaa prioriteettien ja budjetin suunnittelemisessa.  *</a:t>
            </a:r>
            <a:r>
              <a:rPr lang="fi-FI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Tulossa pian*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Tehtäväluettelo: Tämä auttaa kutakin puheenjohtajaa ja koordinaattoria hallinnoimaan vastuualueitaan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Kun toimikunta on asettanut ohjelmalle tavoitteet, käytä joitakin näistä välineistä, jotta vuosikokous onnistuu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A6E5E-A46E-9D3B-D267-883B1754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014" y="943987"/>
            <a:ext cx="7030811" cy="580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13093</TotalTime>
  <Words>1869</Words>
  <Application>Microsoft Office PowerPoint</Application>
  <PresentationFormat>Widescreen</PresentationFormat>
  <Paragraphs>315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175</cp:revision>
  <cp:lastPrinted>2021-10-20T15:00:59Z</cp:lastPrinted>
  <dcterms:created xsi:type="dcterms:W3CDTF">2020-04-21T20:50:01Z</dcterms:created>
  <dcterms:modified xsi:type="dcterms:W3CDTF">2023-07-17T14:05:23Z</dcterms:modified>
</cp:coreProperties>
</file>