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CE2"/>
    <a:srgbClr val="0D2240"/>
    <a:srgbClr val="1E0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6357" autoAdjust="0"/>
  </p:normalViewPr>
  <p:slideViewPr>
    <p:cSldViewPr snapToGrid="0">
      <p:cViewPr varScale="1">
        <p:scale>
          <a:sx n="104" d="100"/>
          <a:sy n="104" d="100"/>
        </p:scale>
        <p:origin x="150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43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s-ES" dirty="0"/>
              <a:t>Hola todos, y bienvenidos al seminario en línea  </a:t>
            </a:r>
            <a:r>
              <a:rPr lang="es-ES" i="1" dirty="0"/>
              <a:t>Cómo planificar una convención de distrito</a:t>
            </a:r>
            <a:r>
              <a:rPr lang="es-ES" dirty="0"/>
              <a:t>.  Gracias a todos por acompañarnos el día de hoy.  </a:t>
            </a:r>
          </a:p>
          <a:p>
            <a:endParaRPr lang="en-US" altLang="en-US" dirty="0"/>
          </a:p>
          <a:p>
            <a:r>
              <a:rPr lang="es-ES" dirty="0"/>
              <a:t>Encuesta de iniciación de </a:t>
            </a:r>
            <a:r>
              <a:rPr lang="es-ES" dirty="0" err="1"/>
              <a:t>Nat</a:t>
            </a:r>
            <a:endParaRPr lang="es-ES" dirty="0"/>
          </a:p>
          <a:p>
            <a:endParaRPr lang="en-US" altLang="en-US" dirty="0"/>
          </a:p>
          <a:p>
            <a:endParaRPr lang="en-US" altLang="en-US" dirty="0"/>
          </a:p>
          <a:p>
            <a:pPr defTabSz="966612">
              <a:defRPr/>
            </a:pPr>
            <a:r>
              <a:rPr lang="es-E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finalizar este seminario tendremos tiempo para preguntas y respuestas.  También puede escribir sus preguntas en la sección de preguntas o en el cuadro de chat y estaremos encantados de ayudarle.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s-ES"/>
              <a:t>Use estas útiles herramientas durante y después de la convención para la ayuda que se necesite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s-ES"/>
              <a:t>Comité de Candidaturas</a:t>
            </a:r>
          </a:p>
          <a:p>
            <a:pPr marL="0" indent="0">
              <a:buNone/>
            </a:pPr>
            <a:r>
              <a:rPr lang="es-ES"/>
              <a:t>         a. Pautas para la elección del distrito: estas pautas brindan orientación al distrito sobre las políticas y disposiciones relacionadas con </a:t>
            </a:r>
          </a:p>
          <a:p>
            <a:pPr marL="0" indent="0">
              <a:buNone/>
            </a:pPr>
            <a:r>
              <a:rPr lang="es-ES"/>
              <a:t>             celebrar la convención de distrito y las elecciones. </a:t>
            </a:r>
          </a:p>
          <a:p>
            <a:pPr marL="0" indent="0">
              <a:buNone/>
            </a:pPr>
            <a:r>
              <a:rPr lang="es-ES"/>
              <a:t>         Estatutos y Reglamentos  del Distrito  estos son los estatutos y reglamentos estándar de distrito de Lions Clubs International que ayudarán </a:t>
            </a:r>
          </a:p>
          <a:p>
            <a:pPr marL="0" indent="0">
              <a:buNone/>
            </a:pPr>
            <a:r>
              <a:rPr lang="es-ES"/>
              <a:t>             a proporcionar directrices </a:t>
            </a:r>
          </a:p>
          <a:p>
            <a:pPr marL="0" indent="0">
              <a:buNone/>
            </a:pPr>
            <a:r>
              <a:rPr lang="es-ES"/>
              <a:t>         C. Formularios biográficos: brindan información sobre el León electo para gobernador de distrito, y los vicegobernadores primero y segundo.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s-ES"/>
              <a:t>¿Ha considerado cómo se van a hacer las elecciones?  En línea vs En persona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s-ES"/>
              <a:t>2. Oradores internacionales</a:t>
            </a:r>
          </a:p>
          <a:p>
            <a:pPr marL="0" indent="0">
              <a:buNone/>
            </a:pPr>
            <a:r>
              <a:rPr lang="es-ES"/>
              <a:t>       a. Formulario de solicitud de orador: se encuentra en el sitio web de LCI al buscar "Formulario de solicitud de orador". Su distrito querrá completarlo cuando busque un orador para su evento.</a:t>
            </a:r>
          </a:p>
          <a:p>
            <a:r>
              <a:rPr lang="es-ES"/>
              <a:t>       b. Esquema de protocolo: este esquema lo ayudará con el protocolo y sus visitantes</a:t>
            </a:r>
          </a:p>
          <a:p>
            <a:r>
              <a:rPr lang="es-ES"/>
              <a:t>       Cómo encontrar un buen orador  Este recurso ha sido diseñado para ayudar a proporcionar consejos para encontrar un gran orador que se adapte a su convención.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Jodi</a:t>
            </a:r>
          </a:p>
          <a:p>
            <a:endParaRPr lang="en-US" dirty="0"/>
          </a:p>
          <a:p>
            <a:r>
              <a:rPr lang="es-ES" dirty="0"/>
              <a:t>La mejor manera de conseguir que la gente asista a un evento es promocionarlo.  Utilice estos recursos para ayudar a promover la convención.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s-ES" dirty="0"/>
              <a:t>Guía del director de marketing: guía para ayudar al director de marketing en su función</a:t>
            </a:r>
          </a:p>
          <a:p>
            <a:pPr marL="228600" indent="-228600">
              <a:buAutoNum type="arabicPeriod"/>
            </a:pPr>
            <a:r>
              <a:rPr lang="es-ES" dirty="0"/>
              <a:t>Consejos para la promoción de eventos: este recurso es una guía útil para el equipo de la convención en la promoción de la convención, seminarios, eventos y más. </a:t>
            </a:r>
          </a:p>
          <a:p>
            <a:pPr marL="228600" indent="-228600">
              <a:buAutoNum type="arabicPeriod"/>
            </a:pPr>
            <a:r>
              <a:rPr lang="es-ES" dirty="0"/>
              <a:t>Promocione la visita de su oficial internacional: este elemento proporciona recursos sugeridos, anuncios y más para ayudar a promover la visita de su oficial internacional a la convención. </a:t>
            </a:r>
          </a:p>
          <a:p>
            <a:pPr marL="228600" indent="-228600">
              <a:buAutoNum type="arabicPeriod"/>
            </a:pPr>
            <a:r>
              <a:rPr lang="es-ES" dirty="0"/>
              <a:t>Protocolo del anfitrión sobre un visitante internacional: Diseñado para ayudar a los Leones a organizar visitas y eventos oficiales.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Al planificar una convención de distrito, tenga en cuenta estos componentes.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s-ES"/>
              <a:t>Finalizar el lugar/ubicación</a:t>
            </a:r>
          </a:p>
          <a:p>
            <a:pPr marL="228600" indent="-228600">
              <a:buAutoNum type="arabicPeriod"/>
            </a:pPr>
            <a:r>
              <a:rPr lang="es-ES"/>
              <a:t>Cambiar el programa año a año</a:t>
            </a:r>
          </a:p>
          <a:p>
            <a:pPr marL="228600" indent="-228600">
              <a:buAutoNum type="arabicPeriod"/>
            </a:pPr>
            <a:r>
              <a:rPr lang="es-ES"/>
              <a:t>Inscripción en línea y pago</a:t>
            </a:r>
          </a:p>
          <a:p>
            <a:pPr marL="228600" indent="-228600">
              <a:buAutoNum type="arabicPeriod"/>
            </a:pPr>
            <a:r>
              <a:rPr lang="es-ES"/>
              <a:t>Visitar otras convenciones</a:t>
            </a:r>
          </a:p>
          <a:p>
            <a:pPr marL="228600" indent="-228600">
              <a:buAutoNum type="arabicPeriod"/>
            </a:pPr>
            <a:r>
              <a:rPr lang="es-ES"/>
              <a:t>Patrocinios</a:t>
            </a:r>
          </a:p>
          <a:p>
            <a:pPr marL="228600" indent="-228600">
              <a:buAutoNum type="arabicPeriod"/>
            </a:pPr>
            <a:r>
              <a:rPr lang="es-ES"/>
              <a:t>Dignatarios no Leones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s-ES"/>
              <a:t>León Jodi, ¿tiene algún ejemplo que le gustaría compartir?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Al planificar una convención de distrito, tenga en cuenta estos componentes.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s-ES"/>
              <a:t>Proyectos de servicio</a:t>
            </a:r>
          </a:p>
          <a:p>
            <a:pPr marL="228600" indent="-228600">
              <a:buAutoNum type="arabicPeriod"/>
            </a:pPr>
            <a:r>
              <a:rPr lang="es-ES"/>
              <a:t>Proyectos estatales</a:t>
            </a:r>
          </a:p>
          <a:p>
            <a:pPr marL="228600" indent="-228600">
              <a:buAutoNum type="arabicPeriod"/>
            </a:pPr>
            <a:r>
              <a:rPr lang="es-ES"/>
              <a:t>LCIF</a:t>
            </a:r>
          </a:p>
          <a:p>
            <a:pPr marL="228600" indent="-228600">
              <a:buAutoNum type="arabicPeriod"/>
            </a:pPr>
            <a:r>
              <a:rPr lang="es-ES"/>
              <a:t>Muestre videos inspiradores de Leones del Centro de videos de Leones</a:t>
            </a:r>
          </a:p>
          <a:p>
            <a:pPr marL="228600" indent="-228600">
              <a:buAutoNum type="arabicPeriod"/>
            </a:pPr>
            <a:r>
              <a:rPr lang="es-ES"/>
              <a:t>Diviértase y celebre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s-ES"/>
              <a:t>León Jodi, ¿tiene algún ejemplo que le gustaría compartir?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Echemos un vistazo a algunos de los recursos útiles que encontrará en la página web </a:t>
            </a:r>
            <a:r>
              <a:rPr lang="es-ES" i="1"/>
              <a:t>Cómo planificar una convención de distrito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Ejemplo de programa maestro:  Una parte del recurso Roles/responsabilidades del presidente del programa.  Este es un ejemplo de cómo diseñar el programa del evento que se entregará al Equipo de la Convención.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Consejos para la promoción de eventos Recurso para ayudar a orientar al equipo de la convención en la promoción de la convención, los seminarios, los eventos  y demás actividades que tendrán lugar en la convención. </a:t>
            </a:r>
          </a:p>
          <a:p>
            <a:endParaRPr lang="en-US" dirty="0"/>
          </a:p>
          <a:p>
            <a:r>
              <a:rPr lang="es-ES"/>
              <a:t>Considere estas áreas cuando promueva el evento.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Cómo encontrar un gran orador: este recurso es para ayudar a guiar al equipo de la convención a encontrar un gran orador para su evento.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Hoja informativa sobre el orador / presentador Entréguelo al orador/presentador para permitirle que solicite lo que necesita para su presentación, desde la configuración de la sala hasta AV y más.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El Departamento de Venta de Suministros en LCI se complacerá en ayudarle con la selección de productos, pedidos, y la devolución de mercancía que no se haya vendido al término de su evento.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Mencione a otro proveedor aprobado de artículos de LCI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Al planificar una convención de distrito, tenga en cuenta estos componentes.  </a:t>
            </a:r>
          </a:p>
          <a:p>
            <a:endParaRPr lang="en-US" dirty="0"/>
          </a:p>
          <a:p>
            <a:r>
              <a:rPr lang="es-ES"/>
              <a:t>Además, hoy le mostraremos la página web disponible, así como los recursos, y le brindaremos información útil para que usted y sus distritos tengan una gran convención.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El personal de LCI está listo para ayudar.  Si tiene alguna pregunta, contáctenos al número de teléfono y dirección de correo electrónico que aparecen  en esta diapositiva. </a:t>
            </a:r>
          </a:p>
          <a:p>
            <a:endParaRPr lang="en-US" dirty="0"/>
          </a:p>
          <a:p>
            <a:r>
              <a:rPr lang="es-ES"/>
              <a:t>Además, recuerde visitar la página web escaneando el Código QR.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El equipo de la convención se encarga de los asuntos distritales que deben completarse en la convención.  Esto incluye: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s-ES" dirty="0"/>
              <a:t>Resoluciones</a:t>
            </a:r>
          </a:p>
          <a:p>
            <a:pPr marL="228600" indent="-228600">
              <a:buAutoNum type="arabicPeriod"/>
            </a:pPr>
            <a:r>
              <a:rPr lang="es-ES" dirty="0"/>
              <a:t>Informes</a:t>
            </a:r>
          </a:p>
          <a:p>
            <a:pPr marL="228600" indent="-228600">
              <a:buAutoNum type="arabicPeriod"/>
            </a:pPr>
            <a:r>
              <a:rPr lang="es-ES" dirty="0"/>
              <a:t>Elecciones</a:t>
            </a:r>
          </a:p>
          <a:p>
            <a:pPr marL="228600" indent="-228600">
              <a:buAutoNum type="arabicPeriod"/>
            </a:pPr>
            <a:r>
              <a:rPr lang="es-ES" dirty="0"/>
              <a:t>Reconocer los logros de los Leones y los clubes del distrito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Los recursos/documentos en esta página web lo ayudarán a usted y a su equipo de la convención a organizar una gran convención. Esta página web ha sido actualizada.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Asegurarse de que cada cargo esté ocupado ayudará en el proceso de planificación y se sabrá que cada tarea está siendo supervisada.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Estas son los Leones que se sugiere que dirijan las tareas específicas de la convención.  Para cada uno de estos roles hay una pestaña «Roles/Responsabilidades» disponible para su revisión en el sitio web, que se puede descargar.</a:t>
            </a:r>
          </a:p>
          <a:p>
            <a:endParaRPr lang="en-US" dirty="0"/>
          </a:p>
          <a:p>
            <a:r>
              <a:rPr lang="es-ES" dirty="0"/>
              <a:t>Es posible que no tenga todos estos roles para cumplir, pero esta es una guía.  </a:t>
            </a:r>
          </a:p>
          <a:p>
            <a:endParaRPr lang="en-US" dirty="0"/>
          </a:p>
          <a:p>
            <a:r>
              <a:rPr lang="es-ES" dirty="0"/>
              <a:t>GD: Es el dirigente que preside la reunión de trabajo, reconoce a los Leones del distrito y es el anfitrión de los oradores y presentadores invitados  ** Nota al margen: mencione que está bien que un líder León de confianza sea el anfitrión del orador invitado**</a:t>
            </a:r>
          </a:p>
          <a:p>
            <a:endParaRPr lang="en-US" dirty="0"/>
          </a:p>
          <a:p>
            <a:r>
              <a:rPr lang="es-ES" dirty="0"/>
              <a:t>Asesor de la convención: Se desempeña como director de operaciones del gobernador para la convención. </a:t>
            </a:r>
          </a:p>
          <a:p>
            <a:endParaRPr lang="en-US" dirty="0"/>
          </a:p>
          <a:p>
            <a:r>
              <a:rPr lang="es-ES" dirty="0"/>
              <a:t>Presidente del comité anfitrión: Dirige y gestiona a los Leones voluntarios que darán la bienvenida a los invitados al evento.  </a:t>
            </a:r>
          </a:p>
          <a:p>
            <a:endParaRPr lang="en-US" dirty="0"/>
          </a:p>
          <a:p>
            <a:r>
              <a:rPr lang="es-ES" dirty="0"/>
              <a:t>Asesor de programa: Responsable de todos los aspectos del programa de la convención.</a:t>
            </a:r>
          </a:p>
          <a:p>
            <a:endParaRPr lang="en-US" dirty="0"/>
          </a:p>
          <a:p>
            <a:r>
              <a:rPr lang="es-ES" dirty="0"/>
              <a:t>Asesor de finanzas: Supervisa las finanzas de la convención.</a:t>
            </a:r>
          </a:p>
          <a:p>
            <a:endParaRPr lang="en-US" dirty="0"/>
          </a:p>
          <a:p>
            <a:r>
              <a:rPr lang="es-ES" dirty="0"/>
              <a:t>Asesor de mercadotecnia: Es el responsable de promover la convención y los eventos.</a:t>
            </a:r>
          </a:p>
          <a:p>
            <a:endParaRPr lang="en-US" dirty="0"/>
          </a:p>
          <a:p>
            <a:r>
              <a:rPr lang="es-ES" dirty="0"/>
              <a:t>Coordinador de contenido audiovisual: Dirige la organización de las solicitudes de audiovisuales para cada sesión y banquetes.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La planificación consta de dos pasos:</a:t>
            </a:r>
          </a:p>
          <a:p>
            <a:endParaRPr lang="en-US" dirty="0"/>
          </a:p>
          <a:p>
            <a:r>
              <a:rPr lang="es-ES"/>
              <a:t>Paso 1: Reúna sus cuestionarios de los Leones que hayan asistido a una convención de distrito y de los que no.  Se pueden encontrar cuestionarios útiles en la página web o escaneando los códigos QR en esta diapositiva. </a:t>
            </a:r>
          </a:p>
          <a:p>
            <a:endParaRPr lang="en-US" dirty="0"/>
          </a:p>
          <a:p>
            <a:r>
              <a:rPr lang="es-ES"/>
              <a:t>Concéntrese más en esta pieza y en la importancia de obtener retroalimentación de los Leones.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La planificación consta de dos pasos:</a:t>
            </a:r>
          </a:p>
          <a:p>
            <a:endParaRPr lang="en-US" dirty="0"/>
          </a:p>
          <a:p>
            <a:r>
              <a:rPr lang="es-ES"/>
              <a:t>Paso 1: Reúna sus cuestionarios de los Leones que hayan asistido a una convención de distrito y de los que no.  Se pueden encontrar cuestionarios útiles en la página web o escaneando los códigos QR en esta diapositiva. </a:t>
            </a:r>
          </a:p>
          <a:p>
            <a:endParaRPr lang="en-US" dirty="0"/>
          </a:p>
          <a:p>
            <a:r>
              <a:rPr lang="es-ES"/>
              <a:t>Concéntrese más en esta pieza y en la importancia de obtener retroalimentación de los Leones.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La planificación consta de dos pasos:</a:t>
            </a:r>
          </a:p>
          <a:p>
            <a:endParaRPr lang="en-US" dirty="0"/>
          </a:p>
          <a:p>
            <a:r>
              <a:rPr lang="es-ES"/>
              <a:t>Paso 2: Intercambio de ideas: Use los recursos siguientes para reunir información que le podrá ayudar a tener un evento exitoso.  </a:t>
            </a:r>
          </a:p>
          <a:p>
            <a:r>
              <a:rPr lang="es-ES"/>
              <a:t>            Primer recurso: Lluvia de ideas del equipo de la convención: este resumen ayudará al comité a brindar una gran convención</a:t>
            </a:r>
          </a:p>
          <a:p>
            <a:r>
              <a:rPr lang="es-ES"/>
              <a:t>            Segundo recurso: Resultados del cuestionario Lluvia de ideas: toca varios temas en los que centrarse durante la lluvia de ideas </a:t>
            </a:r>
          </a:p>
          <a:p>
            <a:endParaRPr lang="en-US" dirty="0"/>
          </a:p>
          <a:p>
            <a:r>
              <a:rPr lang="es-ES"/>
              <a:t>Ambos están disponibles en el sitio web para ayudarlo a recorrerlo.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/>
              <a:t>Una vez que el equipo esté formado y listo para empezar a trabajar y de que los Leones del distrito le hayan hecho saber lo que desean conseguir al asistir a la convención, es el momento de empezar a preparar el evento. </a:t>
            </a:r>
          </a:p>
          <a:p>
            <a:endParaRPr lang="en-US" dirty="0"/>
          </a:p>
          <a:p>
            <a:r>
              <a:rPr lang="es-ES"/>
              <a:t>El plan maestro que incluye: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Cronograma: este cronograma ayudará a mantener las prioridades en su lugar, incluido un presupuesto. Próximamente disponible.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Lista de tareas: la lista de tareas ayudará a cada presidente y coordinador a administrar sus responsabilidades</a:t>
            </a:r>
          </a:p>
          <a:p>
            <a:endParaRPr lang="en-US" dirty="0"/>
          </a:p>
          <a:p>
            <a:r>
              <a:rPr lang="es-ES"/>
              <a:t>AGREGUE ALGUNAS EXPERIENCIAS PERSONALES, EJEMPLOS,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/>
              <a:t>En el sitio web, encontrará un menú desplegable para "descripciones de funciones" que además contienen información adicional para ayudarlos en su función.  </a:t>
            </a:r>
          </a:p>
          <a:p>
            <a:endParaRPr lang="en-US" dirty="0"/>
          </a:p>
          <a:p>
            <a:r>
              <a:rPr lang="es-ES"/>
              <a:t>Use estas útiles herramientas durante y después de la convención para la ayuda que se necesite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s-ES"/>
              <a:t>Formulario de informe del gobernador de distrito:  este formulario de informe, que proporciona los funcionarios entrantes votados y las fechas de la convención del próximo año,  debe presentarse después de la conclusión de la convención. </a:t>
            </a:r>
          </a:p>
          <a:p>
            <a:pPr marL="228600" indent="-228600">
              <a:buAutoNum type="arabicPeriod"/>
            </a:pPr>
            <a:r>
              <a:rPr lang="es-ES"/>
              <a:t>Asesor de la convención </a:t>
            </a:r>
          </a:p>
          <a:p>
            <a:pPr marL="0" indent="0">
              <a:buNone/>
            </a:pPr>
            <a:r>
              <a:rPr lang="es-ES"/>
              <a:t>        a. Para un certificado de seguro visite el sitio web de LCI certificado de seguro </a:t>
            </a:r>
          </a:p>
          <a:p>
            <a:pPr marL="0" indent="0">
              <a:buNone/>
            </a:pPr>
            <a:r>
              <a:rPr lang="es-ES"/>
              <a:t>            Página web para formularios de solicitud y otra información</a:t>
            </a:r>
          </a:p>
          <a:p>
            <a:pPr marL="0" indent="0">
              <a:buNone/>
            </a:pPr>
            <a:r>
              <a:rPr lang="es-ES"/>
              <a:t>        b. Lista de contactos del Comité de la Convención: esta lista proporciona información de contacto  </a:t>
            </a:r>
          </a:p>
          <a:p>
            <a:pPr marL="0" indent="0">
              <a:buNone/>
            </a:pPr>
            <a:r>
              <a:rPr lang="es-ES"/>
              <a:t>            para los que son parte del comité.</a:t>
            </a:r>
          </a:p>
          <a:p>
            <a:pPr marL="0" indent="0">
              <a:buNone/>
            </a:pPr>
            <a:r>
              <a:rPr lang="es-ES"/>
              <a:t>3. Asesor de programa </a:t>
            </a:r>
          </a:p>
          <a:p>
            <a:pPr marL="0" indent="0">
              <a:buNone/>
            </a:pPr>
            <a:r>
              <a:rPr lang="es-ES"/>
              <a:t>       a. Hoja de información del orador/presentador: proporciónela al orador/presentador para que pueda brindar comentarios sobre su  </a:t>
            </a:r>
          </a:p>
          <a:p>
            <a:pPr marL="0" indent="0">
              <a:buNone/>
            </a:pPr>
            <a:r>
              <a:rPr lang="es-ES"/>
              <a:t>           presentación, necesidades y montaje de la sala.</a:t>
            </a:r>
          </a:p>
          <a:p>
            <a:pPr marL="0" indent="0">
              <a:buNone/>
            </a:pPr>
            <a:r>
              <a:rPr lang="es-ES"/>
              <a:t>       b. Evaluación de la sesión: darla a los participantes para evaluar las sesiones a las que asistieron.   </a:t>
            </a:r>
          </a:p>
          <a:p>
            <a:pPr marL="0" indent="0">
              <a:buNone/>
            </a:pPr>
            <a:r>
              <a:rPr lang="es-ES"/>
              <a:t>4. Presidente de Finanzas: Ejemplo de presupuesto de la convención:  Este es un esquema de presupuesto útil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onsclubs.org/resources/79879429" TargetMode="External"/><Relationship Id="rId3" Type="http://schemas.openxmlformats.org/officeDocument/2006/relationships/hyperlink" Target="https://www.lionsclubs.org/es/resources-for-members/resource-center/plan-a-district-convention#ComitdecandidaturasconformealartculoIIdelosEstatutosyReglamentosdeDistrito" TargetMode="External"/><Relationship Id="rId7" Type="http://schemas.openxmlformats.org/officeDocument/2006/relationships/hyperlink" Target="https://www.lionsclubs.org/resources/79879659" TargetMode="External"/><Relationship Id="rId12" Type="http://schemas.openxmlformats.org/officeDocument/2006/relationships/hyperlink" Target="https://cdn2.webdamdb.com/md_wsjKd6DxuGN75EqO.jpg.pdf?v=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onsclubs.org/resources/79879965" TargetMode="External"/><Relationship Id="rId11" Type="http://schemas.openxmlformats.org/officeDocument/2006/relationships/hyperlink" Target="https://cdn2.webdamdb.com/md_6xTnw96yb9c1.jpg.pdf?v=1" TargetMode="External"/><Relationship Id="rId5" Type="http://schemas.openxmlformats.org/officeDocument/2006/relationships/hyperlink" Target="https://cdn2.webdamdb.com/md_ovvQx2XM3CJ1.jpg.pdf?v=1" TargetMode="External"/><Relationship Id="rId10" Type="http://schemas.openxmlformats.org/officeDocument/2006/relationships/hyperlink" Target="https://www.lionsclubs.org/es/resources-for-members/resource-center/speaker-request-form" TargetMode="External"/><Relationship Id="rId4" Type="http://schemas.openxmlformats.org/officeDocument/2006/relationships/hyperlink" Target="https://cdn2.webdamdb.com/md_2CZrBA31lZ80.jpg.pdf?v=1" TargetMode="External"/><Relationship Id="rId9" Type="http://schemas.openxmlformats.org/officeDocument/2006/relationships/hyperlink" Target="https://www.lionsclubs.org/es/resources-for-members/resource-center/plan-a-district-conven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es/lions-video-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commerce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s://www.lionsclubs.org/es/resources-for-members/resource-center/plan-a-district-conven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onsclubs.org/resources/140092418" TargetMode="External"/><Relationship Id="rId13" Type="http://schemas.openxmlformats.org/officeDocument/2006/relationships/hyperlink" Target="https://cdn2.webdamdb.com/md_UkacqOCiSWY04cfr.jpg.pdf?v=1" TargetMode="External"/><Relationship Id="rId3" Type="http://schemas.openxmlformats.org/officeDocument/2006/relationships/hyperlink" Target="https://www.lionsclubs.org/es/resources-for-members/resource-center/plan-a-district-convention" TargetMode="External"/><Relationship Id="rId7" Type="http://schemas.openxmlformats.org/officeDocument/2006/relationships/hyperlink" Target="https://www.lionsclubs.org/es/resources-for-members/resource-center/certificate-of-insurance" TargetMode="External"/><Relationship Id="rId12" Type="http://schemas.openxmlformats.org/officeDocument/2006/relationships/hyperlink" Target="https://www.lionsclubs.org/resources/140169650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cdn2.webdamdb.com/md_gy2eICxAYm91ANz0.jpg.pdf?v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n2.webdamdb.com/md_CiYKNLj5qp81YssP.jpg.pdf?v=1" TargetMode="External"/><Relationship Id="rId11" Type="http://schemas.openxmlformats.org/officeDocument/2006/relationships/hyperlink" Target="https://www.lionsclubs.org/resources/140092044" TargetMode="External"/><Relationship Id="rId5" Type="http://schemas.openxmlformats.org/officeDocument/2006/relationships/hyperlink" Target="https://www.lionsclubs.org/resources/79879397" TargetMode="External"/><Relationship Id="rId15" Type="http://schemas.openxmlformats.org/officeDocument/2006/relationships/hyperlink" Target="https://cdn2.webdamdb.com/md_oeWgkGUccG161sDD.jpg.pdf?v=1" TargetMode="External"/><Relationship Id="rId10" Type="http://schemas.openxmlformats.org/officeDocument/2006/relationships/hyperlink" Target="https://cdn2.webdamdb.com/md_UgCSs2Hb6X21s5yU.jpg.pdf?v=1" TargetMode="External"/><Relationship Id="rId4" Type="http://schemas.openxmlformats.org/officeDocument/2006/relationships/hyperlink" Target="https://cdn2.webdamdb.com/md_s5FVn4zCh9a13wvR.jpg.pdf?v=1" TargetMode="External"/><Relationship Id="rId9" Type="http://schemas.openxmlformats.org/officeDocument/2006/relationships/hyperlink" Target="https://cdn2.webdamdb.com/md_UUnFJiSzddD41ch6.jpg.pdf?v=1" TargetMode="External"/><Relationship Id="rId14" Type="http://schemas.openxmlformats.org/officeDocument/2006/relationships/hyperlink" Target="https://www.lionsclubs.org/resources/1404056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3600" b="0" dirty="0">
                <a:latin typeface="HelveticaNeueLT Std Med" panose="020B0604020202020204" pitchFamily="34" charset="0"/>
              </a:rPr>
              <a:t>Cómo planificar una convención distrital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es-ES" sz="2400" i="1">
                <a:solidFill>
                  <a:srgbClr val="FFC000"/>
                </a:solidFill>
                <a:latin typeface="HelveticaNeueLT Std" panose="020B0604020202020204" pitchFamily="34" charset="0"/>
                <a:ea typeface="ヒラギノ角ゴ Pro W3"/>
              </a:rPr>
              <a:t>Lunes, 30 de enero de 2023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256461" y="-74437"/>
            <a:ext cx="1182844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Una vez que el comité haya establecido metas para el programa, use algunas de estas herramientas para ayudar a que la convención sea un éxito</a:t>
            </a:r>
          </a:p>
          <a:p>
            <a:endParaRPr lang="es-ES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FC1B2-DBB9-C9D9-DC63-21C7E5D2DE44}"/>
              </a:ext>
            </a:extLst>
          </p:cNvPr>
          <p:cNvSpPr txBox="1"/>
          <p:nvPr/>
        </p:nvSpPr>
        <p:spPr>
          <a:xfrm>
            <a:off x="107095" y="1585047"/>
            <a:ext cx="7039567" cy="3866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br>
              <a:rPr lang="es-ES" sz="1800" u="none" strike="noStrike" kern="0" dirty="0">
                <a:solidFill>
                  <a:srgbClr val="C3C3C3"/>
                </a:solidFill>
                <a:effectLst/>
                <a:latin typeface="HelveticaNeue-Bold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sz="2200" u="sng" kern="0" dirty="0">
                <a:effectLst/>
                <a:latin typeface="HelveticaNeue-Bold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Comité de candidaturas (conforme al artículo II de los Estatutos y Reglamentos &amp; de Distrito)</a:t>
            </a:r>
            <a:endParaRPr lang="es-ES" sz="2200" u="sng" kern="0" dirty="0">
              <a:effectLst/>
              <a:latin typeface="HelveticaNeue-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rgbClr val="160C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u="sng" kern="0" dirty="0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Directrices para las </a:t>
            </a:r>
            <a:r>
              <a:rPr lang="en-US" sz="1800" u="sng" kern="0" dirty="0" err="1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elecciones</a:t>
            </a:r>
            <a:r>
              <a:rPr lang="en-US" sz="1800" u="sng" kern="0" dirty="0">
                <a:solidFill>
                  <a:srgbClr val="C3C3C3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kern="0" dirty="0" err="1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distritales</a:t>
            </a:r>
            <a:endParaRPr lang="en-US" sz="1800" kern="100" dirty="0">
              <a:solidFill>
                <a:srgbClr val="160C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u="sng" kern="0" dirty="0" err="1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Estatutos</a:t>
            </a:r>
            <a:r>
              <a:rPr lang="en-US" sz="1800" u="sng" kern="0" dirty="0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y </a:t>
            </a:r>
            <a:r>
              <a:rPr lang="en-US" sz="1800" u="sng" kern="0" dirty="0" err="1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Reglamentos</a:t>
            </a:r>
            <a:r>
              <a:rPr lang="en-US" sz="1800" u="sng" kern="0" dirty="0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&amp; del Distrito</a:t>
            </a:r>
            <a:endParaRPr lang="en-US" sz="1800" kern="100" dirty="0">
              <a:solidFill>
                <a:srgbClr val="160C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800" u="sng" kern="0" dirty="0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Formulario de biografía del gobernador de distrito</a:t>
            </a:r>
            <a:endParaRPr lang="en-US" sz="1800" kern="100" dirty="0">
              <a:solidFill>
                <a:srgbClr val="160C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800" u="sng" kern="0" dirty="0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Formulario de biografía del primer vicegobernador de distrito</a:t>
            </a:r>
            <a:endParaRPr lang="en-US" sz="1800" kern="100" dirty="0">
              <a:solidFill>
                <a:srgbClr val="160C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800" u="sng" kern="0" dirty="0">
                <a:solidFill>
                  <a:srgbClr val="160CE2"/>
                </a:solidFill>
                <a:effectLst/>
                <a:latin typeface="HelveticaNeue-Medium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Formulario de biografía del segundo vicegobernador de distrito</a:t>
            </a:r>
            <a:endParaRPr lang="en-US" sz="1800" kern="100" dirty="0">
              <a:solidFill>
                <a:srgbClr val="160C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D7FCA-7FEB-3591-C9CC-B6B38C8C90AD}"/>
              </a:ext>
            </a:extLst>
          </p:cNvPr>
          <p:cNvSpPr txBox="1"/>
          <p:nvPr/>
        </p:nvSpPr>
        <p:spPr>
          <a:xfrm>
            <a:off x="7356579" y="4857452"/>
            <a:ext cx="4535488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algn="l" rtl="0"/>
            <a:r>
              <a:rPr lang="en-US" sz="2200" b="0" i="0" u="none" strike="noStrike" baseline="0" dirty="0">
                <a:latin typeface="HelveticaNeue-Light"/>
              </a:rPr>
              <a:t>-</a:t>
            </a:r>
            <a:r>
              <a:rPr lang="en-US" sz="2200" b="0" i="0" u="sng" strike="noStrike" baseline="0" dirty="0" err="1">
                <a:latin typeface="HelveticaNeue-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Oradores</a:t>
            </a:r>
            <a:r>
              <a:rPr lang="en-US" sz="2200" b="0" i="0" u="sng" strike="noStrike" baseline="0" dirty="0">
                <a:latin typeface="HelveticaNeue-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b="0" i="0" u="sng" strike="noStrike" baseline="0" dirty="0" err="1">
                <a:latin typeface="HelveticaNeue-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internacionales</a:t>
            </a:r>
            <a:endParaRPr lang="en-US" sz="2200" b="0" i="0" u="sng" strike="noStrike" baseline="0" dirty="0">
              <a:latin typeface="HelveticaNeue-Bold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algn="l" rtl="0"/>
            <a:endParaRPr lang="en-US" b="0" i="0" u="none" strike="noStrike" baseline="0" dirty="0">
              <a:latin typeface="HelveticaNeue-Light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b="0" i="0" u="sng" strike="noStrike" baseline="0" dirty="0" err="1">
                <a:solidFill>
                  <a:srgbClr val="160CE2"/>
                </a:solidFill>
                <a:latin typeface="HelveticaNeue-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Formulario</a:t>
            </a:r>
            <a:r>
              <a:rPr lang="en-US" b="0" i="0" u="sng" strike="noStrike" baseline="0" dirty="0">
                <a:solidFill>
                  <a:srgbClr val="160CE2"/>
                </a:solidFill>
                <a:latin typeface="HelveticaNeue-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b="0" i="0" u="sng" strike="noStrike" baseline="0" dirty="0" err="1">
                <a:solidFill>
                  <a:srgbClr val="160CE2"/>
                </a:solidFill>
                <a:latin typeface="HelveticaNeue-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solicitud</a:t>
            </a:r>
            <a:r>
              <a:rPr lang="en-US" b="0" i="0" u="sng" strike="noStrike" baseline="0" dirty="0">
                <a:solidFill>
                  <a:srgbClr val="160CE2"/>
                </a:solidFill>
                <a:latin typeface="HelveticaNeue-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b="0" i="0" u="sng" strike="noStrike" baseline="0" dirty="0" err="1">
                <a:solidFill>
                  <a:srgbClr val="160CE2"/>
                </a:solidFill>
                <a:latin typeface="HelveticaNeue-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orador</a:t>
            </a:r>
            <a:endParaRPr lang="en-US" b="0" i="0" u="none" strike="noStrike" baseline="0" dirty="0">
              <a:solidFill>
                <a:srgbClr val="160CE2"/>
              </a:solidFill>
              <a:latin typeface="HelveticaNeue-Light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b="0" i="0" u="sng" strike="noStrike" baseline="0" dirty="0" err="1">
                <a:solidFill>
                  <a:srgbClr val="160CE2"/>
                </a:solidFill>
                <a:latin typeface="HelveticaNeue-Mediu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Esquema</a:t>
            </a:r>
            <a:r>
              <a:rPr lang="en-US" b="0" i="0" u="sng" strike="noStrike" baseline="0" dirty="0">
                <a:solidFill>
                  <a:srgbClr val="160CE2"/>
                </a:solidFill>
                <a:latin typeface="HelveticaNeue-Mediu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b="0" i="0" u="sng" strike="noStrike" baseline="0" dirty="0" err="1">
                <a:solidFill>
                  <a:srgbClr val="160CE2"/>
                </a:solidFill>
                <a:latin typeface="HelveticaNeue-Mediu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protocolo</a:t>
            </a:r>
            <a:endParaRPr lang="en-US" b="0" i="0" u="none" strike="noStrike" baseline="0" dirty="0">
              <a:solidFill>
                <a:srgbClr val="160CE2"/>
              </a:solidFill>
              <a:latin typeface="HelveticaNeue-Light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s-ES" b="0" i="0" u="sng" strike="noStrike" baseline="0" dirty="0">
                <a:solidFill>
                  <a:srgbClr val="160CE2"/>
                </a:solidFill>
                <a:latin typeface="HelveticaNeue-Mediu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Cómo encontrar un buen orador</a:t>
            </a:r>
            <a:endParaRPr lang="es-ES" b="0" i="0" u="none" strike="noStrike" baseline="0" dirty="0">
              <a:solidFill>
                <a:srgbClr val="160CE2"/>
              </a:solidFill>
              <a:latin typeface="HelveticaNeue-Light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660226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Guía del asesor de mercadotecnia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Consejos para la promoción de eventos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Promover la visita de dirigentes internacionales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Visitante internacional: guía de hospedaje y protocolo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Herramientas para ayudar a promover su convención: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34857" y="0"/>
            <a:ext cx="849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Puntos que considerar durante la planificación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Definir el lugar/ubicación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Cambiar el programa año a año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Inscripción en línea y pago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Visitar otras convenciones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Patrocinios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Dignatarios no Leones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69477" y="55493"/>
            <a:ext cx="943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Aspectos a tener en cuenta al planificar (continuación)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Proyectos de servicio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Proyectos estatales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Muestre videos </a:t>
            </a:r>
            <a:r>
              <a:rPr lang="es-ES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Leonísticos</a:t>
            </a: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inspiradores de el </a:t>
            </a:r>
            <a:r>
              <a:rPr lang="es-ES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Centro de videos de los Leones</a:t>
            </a:r>
            <a:r>
              <a:rPr lang="es-ES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Diviértase y celebre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518498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Recursos útiles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Ejemplo </a:t>
            </a:r>
          </a:p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Programa maestro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878E4-68DB-5FF1-0C6C-B951C587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750" y="296862"/>
            <a:ext cx="4782488" cy="626427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0" y="259400"/>
            <a:ext cx="3758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Consejos para promocionar eventos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63965" y="2566468"/>
            <a:ext cx="4118862" cy="315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atraer asistentes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Oportunidades de promoción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Boletín informativo del distrito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Redes sociales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Materiales impresos y electrónicos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Sitio web del distrito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Sitio web del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Clausura de la convención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7B781-E7D5-08DE-8212-E8DD2C67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064" y="197731"/>
            <a:ext cx="7813299" cy="1878012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encontrar un buen orador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6B721-1F6D-6CE2-B348-CC744C6A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338" y="259400"/>
            <a:ext cx="4677013" cy="610985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0" y="259400"/>
            <a:ext cx="3552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Hoja informativa del orador / presentador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E58DD-9BDD-B7FB-6140-D8FC11D6B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124" y="329911"/>
            <a:ext cx="4617260" cy="60431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3964045" y="648094"/>
            <a:ext cx="7685200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Considere vender artículos de los Leones en la convención.  La venta de mercancías contribuye a la experiencia de los socios en la convención y aumenta la visibilidad del logo de los Leones en su área, creando concienciación sobre nuestra misión.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210152" y="4594191"/>
            <a:ext cx="3968762" cy="2016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Para obtener más información o realizar un pedido, contáctenos.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contacto </a:t>
            </a:r>
            <a:r>
              <a:rPr lang="es-ES" sz="2200" u="sng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es-ES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575203-0D5D-65D4-3738-514158FC5FEA}"/>
              </a:ext>
            </a:extLst>
          </p:cNvPr>
          <p:cNvGrpSpPr/>
          <p:nvPr/>
        </p:nvGrpSpPr>
        <p:grpSpPr>
          <a:xfrm>
            <a:off x="4792993" y="3743036"/>
            <a:ext cx="6267450" cy="1981200"/>
            <a:chOff x="0" y="0"/>
            <a:chExt cx="6267450" cy="1981200"/>
          </a:xfrm>
        </p:grpSpPr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BAC35A6C-3056-1D14-561C-6EEDA911B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6267450" cy="19812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C1369C97-B19D-508D-F1F5-F333824D0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25" y="95250"/>
              <a:ext cx="6048375" cy="1762125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					</a:t>
              </a:r>
            </a:p>
            <a:p>
              <a:pPr marL="2286000" marR="0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Bienvenido a  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2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¡Todo Leones!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B3964BF4-0A10-F225-5FC7-D3BD63E54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500" y="1390650"/>
              <a:ext cx="2354580" cy="304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1100" kern="1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Compra artículos para el Club Supplies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31282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Componentes de la convención </a:t>
            </a:r>
          </a:p>
          <a:p>
            <a:endParaRPr lang="es-ES" sz="3200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es-ES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Personas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es-ES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Planificación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es-ES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Preparación y programa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es-ES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Promoción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265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es-ES" sz="2400" b="1">
                <a:solidFill>
                  <a:schemeClr val="bg1"/>
                </a:solidFill>
                <a:latin typeface="Calibri Light" panose="020F0302020204030204" pitchFamily="34" charset="0"/>
                <a:ea typeface="HelveticaNeueLT Std Lt"/>
                <a:cs typeface="Calibri Light" panose="020F0302020204030204" pitchFamily="34" charset="0"/>
                <a:sym typeface="HelveticaNeueLT Std Lt"/>
              </a:rPr>
              <a:t>Teléfono: 630-468-6859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es-ES" sz="2400" b="1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Correo electrónico: </a:t>
            </a:r>
            <a:r>
              <a:rPr lang="es-ES" sz="2400" b="1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IberoAmerican@lionsclubs.org 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es-ES" sz="2400" b="1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Página web: </a:t>
            </a:r>
            <a:r>
              <a:rPr lang="es-ES" sz="2000" b="1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https://www.lionsclubs.org/es/resources-for-members/resource-center/plan-a-district-convention</a:t>
            </a:r>
            <a:r>
              <a:rPr lang="es-ES" sz="2000" b="1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2370597" y="492576"/>
            <a:ext cx="6687899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Información </a:t>
            </a:r>
            <a:r>
              <a:rPr lang="es-ES" sz="3600" b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contacto para </a:t>
            </a:r>
            <a:r>
              <a:rPr lang="es-ES" sz="3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76F0C-61E4-ACD4-DC85-76BCBF3F2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465" y="4273897"/>
            <a:ext cx="2362715" cy="23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661412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empezar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Trabaje con el equipo de la </a:t>
            </a:r>
            <a:r>
              <a:rPr lang="es-ES" sz="2400" dirty="0" err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convencion</a:t>
            </a:r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Revise los documentos disponibles en la página web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Asegúrese de que cada cargo esté ocupado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E855E-3147-5100-FDBE-BE58C810E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023" y="4326827"/>
            <a:ext cx="2101056" cy="2101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Sitio Web «Cómo planificar una convención de distrito»</a:t>
            </a:r>
          </a:p>
        </p:txBody>
      </p:sp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593725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Personas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602656" y="886112"/>
            <a:ext cx="41602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Gobernador del distrito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Asesor de la convención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del comité anfitrión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Asesor de programa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Asesor de finanzas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Asesor de mercadotecnia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Coordinador de contenido audiovisual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Planificación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254458" y="156949"/>
            <a:ext cx="753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Cuestionario para asistentes a la convención del distrito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Paso 1: Reúna sus cuestionarios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626A84-EE9C-F525-BC38-861BF540C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251" y="5446959"/>
            <a:ext cx="1229405" cy="1254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41B7C1-9678-FCEE-9B0A-7C06B99B7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256" y="929200"/>
            <a:ext cx="3238583" cy="426602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6C94F0-E9A8-4767-A41D-9EBF7CE84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485" y="907656"/>
            <a:ext cx="3302224" cy="430911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Planificación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932218" y="70504"/>
            <a:ext cx="5477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Cuestionario para los no asistentes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Paso 1: Reúna sus cuestionarios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10C5F8-8F91-13DB-1230-4983D36E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745" y="5173987"/>
            <a:ext cx="1455444" cy="1459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B0E8BE-2FF1-54B5-48A1-E8FD4F21A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538" y="766138"/>
            <a:ext cx="4344379" cy="5643927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704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Planificación (continuación)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Paso 2</a:t>
            </a:r>
          </a:p>
          <a:p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Lluvia de ideas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Lluvia de ideas con el equipo de la convención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Cuestionario con resultados de la lluvia de ideas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Preparación y programa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Inicie el proceso de planificación y tenga un plan maestro que incluya: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8430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Cronograma: Le ayudará a mantener las prioridades al día, incluido un presupuesto.  *Próximamente*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Lista de tareas: Le ayuda a ayudar a cada presidente y coordinador en la gestión de sus responsabilidades.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Una vez que el comité haya establecido metas para el programa, use algunas de estas herramientas para ayudar a que la convención sea un éxito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16652-A228-686B-3ED3-02C42C317666}"/>
              </a:ext>
            </a:extLst>
          </p:cNvPr>
          <p:cNvSpPr txBox="1"/>
          <p:nvPr/>
        </p:nvSpPr>
        <p:spPr>
          <a:xfrm>
            <a:off x="1459523" y="2061580"/>
            <a:ext cx="9951264" cy="46012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algn="l" rtl="0"/>
            <a:br>
              <a:rPr lang="en-US" sz="1300" b="0" i="0" u="none" strike="noStrike" baseline="0" dirty="0">
                <a:solidFill>
                  <a:srgbClr val="C3C3C3"/>
                </a:solidFill>
                <a:latin typeface="HelveticaNeue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200" b="0" i="0" u="sng" strike="noStrike" baseline="0" dirty="0">
                <a:latin typeface="HelveticaNeue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en-US" sz="2200" b="0" i="0" u="sng" strike="noStrike" baseline="0" dirty="0" err="1">
                <a:latin typeface="HelveticaNeue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Descripción</a:t>
            </a:r>
            <a:r>
              <a:rPr lang="en-US" sz="2200" b="0" i="0" u="sng" strike="noStrike" baseline="0" dirty="0">
                <a:latin typeface="HelveticaNeue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las</a:t>
            </a:r>
            <a:r>
              <a:rPr lang="en-US" sz="2200" b="0" i="0" u="sng" strike="noStrike" baseline="0" dirty="0">
                <a:solidFill>
                  <a:srgbClr val="C3C3C3"/>
                </a:solidFill>
                <a:latin typeface="HelveticaNeue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b="0" i="0" u="sng" strike="noStrike" baseline="0" dirty="0" err="1">
                <a:latin typeface="HelveticaNeue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funciones</a:t>
            </a:r>
            <a:endParaRPr lang="en-US" sz="2200" b="0" i="0" u="none" strike="noStrike" baseline="0" dirty="0">
              <a:latin typeface="HelveticaNeue-Ligh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Gobernador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distrito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1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s-ES" sz="2000" b="0" i="0" u="sng" strike="noStrike" baseline="0" dirty="0">
                <a:solidFill>
                  <a:srgbClr val="160CE2"/>
                </a:solidFill>
                <a:latin typeface="HelveticaNeue-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Formulario de informe de la convención</a:t>
            </a:r>
            <a:endParaRPr lang="es-ES" sz="2000" b="0" i="0" u="none" strike="noStrike" baseline="0" dirty="0">
              <a:solidFill>
                <a:srgbClr val="160CE2"/>
              </a:solidFill>
              <a:latin typeface="HelveticaNeue-Ligh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Asesor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la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convención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1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Certificado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seguro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1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s-ES" sz="2000" b="0" i="0" u="sng" strike="noStrike" baseline="0" dirty="0">
                <a:solidFill>
                  <a:srgbClr val="160CE2"/>
                </a:solidFill>
                <a:latin typeface="HelveticaNeue-Mediu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Lista de contactos del Comité de la Convención</a:t>
            </a:r>
            <a:endParaRPr lang="es-ES" sz="2000" b="0" i="0" u="none" strike="noStrike" baseline="0" dirty="0">
              <a:solidFill>
                <a:srgbClr val="160CE2"/>
              </a:solidFill>
              <a:latin typeface="HelveticaNeue-Light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Presidente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comité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anfitrión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Asesor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programa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1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s-ES" sz="2000" b="0" i="0" u="sng" strike="noStrike" baseline="0" dirty="0">
                <a:solidFill>
                  <a:srgbClr val="160CE2"/>
                </a:solidFill>
                <a:latin typeface="HelveticaNeue-Mediu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Hoja informativa sobre el orador / presentador</a:t>
            </a:r>
            <a:endParaRPr lang="es-ES" sz="2000" b="0" i="0" u="none" strike="noStrike" baseline="0" dirty="0">
              <a:solidFill>
                <a:srgbClr val="160CE2"/>
              </a:solidFill>
              <a:latin typeface="HelveticaNeue-Light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1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Evaluación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la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sesión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Asesor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finanzas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1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s-ES" sz="2000" b="0" i="0" u="sng" strike="noStrike" baseline="0" dirty="0">
                <a:solidFill>
                  <a:srgbClr val="160CE2"/>
                </a:solidFill>
                <a:latin typeface="HelveticaNeue-Medium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Ejemplo de presupuesto de la convención</a:t>
            </a:r>
            <a:endParaRPr lang="es-ES" sz="2000" b="0" i="0" u="none" strike="noStrike" baseline="0" dirty="0">
              <a:solidFill>
                <a:srgbClr val="160CE2"/>
              </a:solidFill>
              <a:latin typeface="HelveticaNeue-Light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algn="l"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Asesor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mercadotecnia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1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rtl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Coordinador</a:t>
            </a:r>
            <a:r>
              <a:rPr lang="en-US" sz="2000" b="0" i="0" u="sng" strike="noStrike" baseline="0" dirty="0">
                <a:solidFill>
                  <a:srgbClr val="160CE2"/>
                </a:solidFill>
                <a:latin typeface="HelveticaNeue-Medium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000" b="0" i="0" u="sng" strike="noStrike" baseline="0" dirty="0" err="1">
                <a:solidFill>
                  <a:srgbClr val="160CE2"/>
                </a:solidFill>
                <a:latin typeface="HelveticaNeue-Medium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audiovisuales</a:t>
            </a:r>
            <a:endParaRPr lang="en-US" sz="2000" b="0" i="0" u="none" strike="noStrike" baseline="0" dirty="0">
              <a:solidFill>
                <a:srgbClr val="160CE2"/>
              </a:solidFill>
              <a:latin typeface="HelveticaNeue-Light"/>
              <a:hlinkClick r:id="rId1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13361</TotalTime>
  <Words>2717</Words>
  <Application>Microsoft Office PowerPoint</Application>
  <PresentationFormat>Widescreen</PresentationFormat>
  <Paragraphs>345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HelveticaNeue-Bold</vt:lpstr>
      <vt:lpstr>HelveticaNeue-Light</vt:lpstr>
      <vt:lpstr>HelveticaNeueLT Std</vt:lpstr>
      <vt:lpstr>HelveticaNeueLT Std Lt</vt:lpstr>
      <vt:lpstr>HelveticaNeueLT Std Med</vt:lpstr>
      <vt:lpstr>HelveticaNeue-Medium</vt:lpstr>
      <vt:lpstr>Open sans</vt:lpstr>
      <vt:lpstr>Segoe UI</vt:lpstr>
      <vt:lpstr>Segoe UI Semibold</vt:lpstr>
      <vt:lpstr>Symbol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177</cp:revision>
  <cp:lastPrinted>2021-10-20T15:00:59Z</cp:lastPrinted>
  <dcterms:created xsi:type="dcterms:W3CDTF">2020-04-21T20:50:01Z</dcterms:created>
  <dcterms:modified xsi:type="dcterms:W3CDTF">2023-07-31T13:32:25Z</dcterms:modified>
</cp:coreProperties>
</file>