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89" d="100"/>
          <a:sy n="89" d="100"/>
        </p:scale>
        <p:origin x="13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zh-TW" sz="2800" dirty="0"/>
            <a:t>認定有效團隊的</a:t>
          </a:r>
          <a:br>
            <a:rPr lang="en-US" altLang="zh-TW" sz="2800" dirty="0"/>
          </a:br>
          <a:r>
            <a:rPr lang="zh-TW" sz="2800" dirty="0"/>
            <a:t>五個特徵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zh-TW" dirty="0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zh-TW" sz="2800" dirty="0"/>
            <a:t>定義心理安全</a:t>
          </a:r>
          <a:br>
            <a:rPr lang="en-US" altLang="zh-TW" sz="2800" dirty="0"/>
          </a:br>
          <a:r>
            <a:rPr lang="zh-TW" sz="2800" dirty="0"/>
            <a:t>及其裨益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zh-TW" dirty="0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zh-TW" sz="2800" dirty="0"/>
            <a:t>在團隊中工作時</a:t>
          </a:r>
          <a:br>
            <a:rPr lang="en-US" altLang="zh-TW" sz="2800" dirty="0"/>
          </a:br>
          <a:r>
            <a:rPr lang="zh-TW" sz="2800" dirty="0"/>
            <a:t>融入心理安全屬性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zh-TW" dirty="0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可靠性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結構和清晰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意義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影響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心理安全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zh-TW" dirty="0"/>
            <a:t>增加保留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zh-TW" dirty="0"/>
            <a:t>提高生產力和效率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zh-TW" dirty="0"/>
            <a:t>更大的創造力和創新力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zh-TW" dirty="0"/>
            <a:t>更高的包容性和同理心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zh-TW" dirty="0"/>
            <a:t>一個讓人幸福的環境！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zh-TW" sz="2800" dirty="0"/>
            <a:t>認定有效團隊的</a:t>
          </a:r>
          <a:br>
            <a:rPr lang="en-US" altLang="zh-TW" sz="2800" dirty="0"/>
          </a:br>
          <a:r>
            <a:rPr lang="zh-TW" sz="2800" dirty="0"/>
            <a:t>五個特徵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zh-TW" dirty="0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zh-TW" sz="2800" dirty="0"/>
            <a:t>定義心理安全</a:t>
          </a:r>
          <a:br>
            <a:rPr lang="en-US" altLang="zh-TW" sz="2800" dirty="0"/>
          </a:br>
          <a:r>
            <a:rPr lang="zh-TW" sz="2800" dirty="0"/>
            <a:t>及其裨益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zh-TW" dirty="0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zh-TW" sz="2800" dirty="0"/>
            <a:t>在團隊中工作時</a:t>
          </a:r>
          <a:br>
            <a:rPr lang="en-US" altLang="zh-TW" sz="2800" dirty="0"/>
          </a:br>
          <a:r>
            <a:rPr lang="zh-TW" sz="2800" dirty="0"/>
            <a:t>融入心理安全屬性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zh-TW" dirty="0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認定有效團隊的</a:t>
          </a:r>
          <a:br>
            <a:rPr lang="en-US" altLang="zh-TW" sz="2800" kern="1200" dirty="0"/>
          </a:br>
          <a:r>
            <a:rPr lang="zh-TW" sz="2800" kern="1200" dirty="0"/>
            <a:t>五個特徵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定義心理安全</a:t>
          </a:r>
          <a:br>
            <a:rPr lang="en-US" altLang="zh-TW" sz="2800" kern="1200" dirty="0"/>
          </a:br>
          <a:r>
            <a:rPr lang="zh-TW" sz="2800" kern="1200" dirty="0"/>
            <a:t>及其裨益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在團隊中工作時</a:t>
          </a:r>
          <a:br>
            <a:rPr lang="en-US" altLang="zh-TW" sz="2800" kern="1200" dirty="0"/>
          </a:br>
          <a:r>
            <a:rPr lang="zh-TW" sz="2800" kern="1200" dirty="0"/>
            <a:t>融入心理安全屬性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2165485"/>
          <a:ext cx="2143385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可靠性</a:t>
          </a:r>
        </a:p>
      </dsp:txBody>
      <dsp:txXfrm>
        <a:off x="0" y="2165485"/>
        <a:ext cx="2143385" cy="712265"/>
      </dsp:txXfrm>
    </dsp:sp>
    <dsp:sp modelId="{4133CAB1-A34C-43CD-8864-88B38E462E6F}">
      <dsp:nvSpPr>
        <dsp:cNvPr id="0" name=""/>
        <dsp:cNvSpPr/>
      </dsp:nvSpPr>
      <dsp:spPr>
        <a:xfrm>
          <a:off x="2718925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2139808"/>
          <a:ext cx="1780664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結構和清晰</a:t>
          </a:r>
        </a:p>
      </dsp:txBody>
      <dsp:txXfrm>
        <a:off x="2456419" y="2139808"/>
        <a:ext cx="1780664" cy="712265"/>
      </dsp:txXfrm>
    </dsp:sp>
    <dsp:sp modelId="{8D6711F0-1091-43F0-B7D1-2627BE52558B}">
      <dsp:nvSpPr>
        <dsp:cNvPr id="0" name=""/>
        <dsp:cNvSpPr/>
      </dsp:nvSpPr>
      <dsp:spPr>
        <a:xfrm>
          <a:off x="4548699" y="492660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247056"/>
          <a:ext cx="2540900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心理安全</a:t>
          </a:r>
        </a:p>
      </dsp:txBody>
      <dsp:txXfrm>
        <a:off x="4489806" y="3247056"/>
        <a:ext cx="2540900" cy="712265"/>
      </dsp:txXfrm>
    </dsp:sp>
    <dsp:sp modelId="{78D25679-C09B-4E3B-8BE5-3672A93F87A6}">
      <dsp:nvSpPr>
        <dsp:cNvPr id="0" name=""/>
        <dsp:cNvSpPr/>
      </dsp:nvSpPr>
      <dsp:spPr>
        <a:xfrm>
          <a:off x="7762252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232175"/>
          <a:ext cx="1780664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意義 </a:t>
          </a:r>
        </a:p>
      </dsp:txBody>
      <dsp:txXfrm>
        <a:off x="7431226" y="2232175"/>
        <a:ext cx="1780664" cy="712265"/>
      </dsp:txXfrm>
    </dsp:sp>
    <dsp:sp modelId="{88FC4CFC-F68A-44BD-A197-185A1F3AC61B}">
      <dsp:nvSpPr>
        <dsp:cNvPr id="0" name=""/>
        <dsp:cNvSpPr/>
      </dsp:nvSpPr>
      <dsp:spPr>
        <a:xfrm>
          <a:off x="9854532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219503"/>
          <a:ext cx="1780664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影響</a:t>
          </a:r>
        </a:p>
      </dsp:txBody>
      <dsp:txXfrm>
        <a:off x="9560900" y="2219503"/>
        <a:ext cx="1780664" cy="712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64143"/>
          <a:ext cx="5422900" cy="6435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增加保留</a:t>
          </a:r>
        </a:p>
      </dsp:txBody>
      <dsp:txXfrm>
        <a:off x="31413" y="95556"/>
        <a:ext cx="5360074" cy="580674"/>
      </dsp:txXfrm>
    </dsp:sp>
    <dsp:sp modelId="{B5394B75-9C5A-4E03-B86A-79E3EAE8CA27}">
      <dsp:nvSpPr>
        <dsp:cNvPr id="0" name=""/>
        <dsp:cNvSpPr/>
      </dsp:nvSpPr>
      <dsp:spPr>
        <a:xfrm>
          <a:off x="0" y="779643"/>
          <a:ext cx="5422900" cy="6435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提高生產力和效率</a:t>
          </a:r>
        </a:p>
      </dsp:txBody>
      <dsp:txXfrm>
        <a:off x="31413" y="811056"/>
        <a:ext cx="5360074" cy="580674"/>
      </dsp:txXfrm>
    </dsp:sp>
    <dsp:sp modelId="{AF723467-0F03-4F36-8B01-CC15CA75B9A1}">
      <dsp:nvSpPr>
        <dsp:cNvPr id="0" name=""/>
        <dsp:cNvSpPr/>
      </dsp:nvSpPr>
      <dsp:spPr>
        <a:xfrm>
          <a:off x="0" y="1495143"/>
          <a:ext cx="5422900" cy="64350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更大的創造力和創新力</a:t>
          </a:r>
        </a:p>
      </dsp:txBody>
      <dsp:txXfrm>
        <a:off x="31413" y="1526556"/>
        <a:ext cx="5360074" cy="580674"/>
      </dsp:txXfrm>
    </dsp:sp>
    <dsp:sp modelId="{ABCD76DF-5539-4BF5-AA56-6BD37E441C2D}">
      <dsp:nvSpPr>
        <dsp:cNvPr id="0" name=""/>
        <dsp:cNvSpPr/>
      </dsp:nvSpPr>
      <dsp:spPr>
        <a:xfrm>
          <a:off x="0" y="2210643"/>
          <a:ext cx="5422900" cy="6435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更高的包容性和同理心</a:t>
          </a:r>
        </a:p>
      </dsp:txBody>
      <dsp:txXfrm>
        <a:off x="31413" y="2242056"/>
        <a:ext cx="5360074" cy="580674"/>
      </dsp:txXfrm>
    </dsp:sp>
    <dsp:sp modelId="{BEF730D2-F3C9-4685-A653-6FAB99C71EC9}">
      <dsp:nvSpPr>
        <dsp:cNvPr id="0" name=""/>
        <dsp:cNvSpPr/>
      </dsp:nvSpPr>
      <dsp:spPr>
        <a:xfrm>
          <a:off x="0" y="2926143"/>
          <a:ext cx="5422900" cy="6435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一個讓人幸福的環境！</a:t>
          </a:r>
        </a:p>
      </dsp:txBody>
      <dsp:txXfrm>
        <a:off x="31413" y="2957556"/>
        <a:ext cx="5360074" cy="580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認定有效團隊的</a:t>
          </a:r>
          <a:br>
            <a:rPr lang="en-US" altLang="zh-TW" sz="2800" kern="1200" dirty="0"/>
          </a:br>
          <a:r>
            <a:rPr lang="zh-TW" sz="2800" kern="1200" dirty="0"/>
            <a:t>五個特徵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定義心理安全</a:t>
          </a:r>
          <a:br>
            <a:rPr lang="en-US" altLang="zh-TW" sz="2800" kern="1200" dirty="0"/>
          </a:br>
          <a:r>
            <a:rPr lang="zh-TW" sz="2800" kern="1200" dirty="0"/>
            <a:t>及其裨益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在團隊中工作時</a:t>
          </a:r>
          <a:br>
            <a:rPr lang="en-US" altLang="zh-TW" sz="2800" kern="1200" dirty="0"/>
          </a:br>
          <a:r>
            <a:rPr lang="zh-TW" sz="2800" kern="1200" dirty="0"/>
            <a:t>融入心理安全屬性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5/9/2023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650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000">
                <a:latin typeface="Century" panose="02040604050505020304" pitchFamily="18" charset="0"/>
                <a:ea typeface="PMingLiU"/>
              </a:rPr>
              <a:t>團隊合作</a:t>
            </a:r>
            <a:endParaRPr lang="zh-TW" sz="4000" dirty="0">
              <a:latin typeface="Century" panose="02040604050505020304" pitchFamily="18" charset="0"/>
              <a:ea typeface="PMingLiU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zh-TW" sz="3600" dirty="0">
                <a:solidFill>
                  <a:schemeClr val="bg1"/>
                </a:solidFill>
                <a:latin typeface="Century" panose="02040604050505020304" pitchFamily="18" charset="0"/>
                <a:ea typeface="PMingLiU"/>
              </a:rPr>
              <a:t>心理安全的裨益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8158046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3"/>
            <a:ext cx="4577663" cy="1021188"/>
          </a:xfrm>
        </p:spPr>
        <p:txBody>
          <a:bodyPr>
            <a:noAutofit/>
          </a:bodyPr>
          <a:lstStyle/>
          <a:p>
            <a:r>
              <a:rPr lang="zh-TW" sz="3200" b="1" dirty="0">
                <a:latin typeface="Century" panose="02040604050505020304" pitchFamily="18" charset="0"/>
                <a:ea typeface="PMingLiU"/>
              </a:rPr>
              <a:t>活動：</a:t>
            </a:r>
            <a:r>
              <a:rPr lang="zh-TW" sz="3200" dirty="0">
                <a:latin typeface="Century" panose="02040604050505020304" pitchFamily="18" charset="0"/>
                <a:ea typeface="PMingLiU"/>
              </a:rPr>
              <a:t>繞圈的故事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82397" y="1823421"/>
            <a:ext cx="4766448" cy="431231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組成8-10人的小組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站立或圍坐成一個圓圈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選擇一個人以</a:t>
            </a:r>
            <a:r>
              <a:rPr lang="zh-TW" sz="2800" b="1" dirty="0"/>
              <a:t>“從前有一名青少獅……”</a:t>
            </a:r>
            <a:r>
              <a:rPr lang="zh-TW" sz="2800" dirty="0"/>
              <a:t>這句話開始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繼續繞圈，直到每個人都為故事添加了1-2句話為止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zh-TW" sz="4000" dirty="0">
                <a:solidFill>
                  <a:srgbClr val="FFFEFF"/>
                </a:solidFill>
                <a:latin typeface="Century" panose="02040604050505020304" pitchFamily="18" charset="0"/>
                <a:ea typeface="PMingLiU"/>
              </a:rPr>
              <a:t>課程目標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576686798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2003" y="849459"/>
            <a:ext cx="3392382" cy="932974"/>
          </a:xfrm>
        </p:spPr>
        <p:txBody>
          <a:bodyPr>
            <a:normAutofit fontScale="90000"/>
          </a:bodyPr>
          <a:lstStyle/>
          <a:p>
            <a:r>
              <a:rPr lang="zh-TW" sz="4000" b="1" dirty="0">
                <a:solidFill>
                  <a:srgbClr val="339966"/>
                </a:solidFill>
                <a:latin typeface="Century" panose="02040604050505020304" pitchFamily="18" charset="0"/>
                <a:ea typeface="PMingLiU"/>
              </a:rPr>
              <a:t>活動：</a:t>
            </a:r>
            <a:r>
              <a:rPr lang="zh-TW" sz="4000" dirty="0">
                <a:solidFill>
                  <a:srgbClr val="339966"/>
                </a:solidFill>
                <a:latin typeface="Century" panose="02040604050505020304" pitchFamily="18" charset="0"/>
                <a:ea typeface="PMingLiU"/>
              </a:rPr>
              <a:t>雪球大戰!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02003" y="2175913"/>
            <a:ext cx="3892414" cy="3886750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製作您的雪球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成立團隊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和您的團隊一起</a:t>
            </a:r>
            <a:br>
              <a:rPr lang="en-US" altLang="zh-TW" sz="2800" dirty="0"/>
            </a:br>
            <a:r>
              <a:rPr lang="zh-TW" sz="2800" dirty="0"/>
              <a:t>打雪仗！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找到您的雪球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latin typeface="Century" panose="02040604050505020304" pitchFamily="18" charset="0"/>
                <a:ea typeface="PMingLiU"/>
              </a:rPr>
              <a:t>“團隊合作。  我們一個人能做的很少，但在一起我們可以做很多。”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美國作家，宣傳家，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政治活動家和講師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zh-TW" sz="4000" dirty="0">
                <a:solidFill>
                  <a:srgbClr val="FFFEFF"/>
                </a:solidFill>
                <a:latin typeface="Century" panose="02040604050505020304" pitchFamily="18" charset="0"/>
                <a:ea typeface="PMingLiU"/>
              </a:rPr>
              <a:t>課程目標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460049529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zh-TW" sz="3600" dirty="0">
                <a:solidFill>
                  <a:schemeClr val="bg1"/>
                </a:solidFill>
                <a:latin typeface="Century" panose="02040604050505020304" pitchFamily="18" charset="0"/>
                <a:ea typeface="PMingLiU"/>
              </a:rPr>
              <a:t>怎樣才能形成有效的團隊？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亞裡士多德計劃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800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目標是回答以下問題：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8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“Google的某個團隊高效的原因是什麼？”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研究了180個</a:t>
              </a:r>
              <a:r>
                <a: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Google團隊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進行了200多次採訪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分析了250多個團隊</a:t>
              </a:r>
              <a:br>
                <a: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屬性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三</a:t>
              </a:r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zh-TW" sz="3600" dirty="0">
                <a:latin typeface="Century" panose="02040604050505020304" pitchFamily="18" charset="0"/>
                <a:ea typeface="PMingLiU"/>
              </a:rPr>
              <a:t>有效團隊的特性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zh-TW" sz="6600" b="1" dirty="0">
                <a:solidFill>
                  <a:schemeClr val="tx1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心理安全</a:t>
            </a:r>
            <a:r>
              <a:rPr lang="zh-TW" sz="6600" b="1" dirty="0">
                <a:solidFill>
                  <a:schemeClr val="tx1"/>
                </a:solidFill>
                <a:latin typeface="Freestyle Script" panose="030804020302050B0404" pitchFamily="66" charset="0"/>
                <a:ea typeface="PMingLiU"/>
              </a:rPr>
              <a:t>：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3200" i="1" dirty="0">
                <a:solidFill>
                  <a:schemeClr val="tx1"/>
                </a:solidFill>
              </a:rPr>
              <a:t> </a:t>
            </a:r>
            <a:r>
              <a:rPr lang="zh-TW" sz="3200" i="1" dirty="0">
                <a:solidFill>
                  <a:schemeClr val="tx1"/>
                </a:solidFill>
              </a:rPr>
              <a:t>團隊成員共同</a:t>
            </a:r>
            <a:r>
              <a:rPr lang="zh-CN" altLang="en-US" sz="3200" i="1" dirty="0">
                <a:solidFill>
                  <a:schemeClr val="tx1"/>
                </a:solidFill>
              </a:rPr>
              <a:t>相信</a:t>
            </a:r>
            <a:r>
              <a:rPr lang="zh-TW" sz="3200" i="1" dirty="0">
                <a:solidFill>
                  <a:schemeClr val="tx1"/>
                </a:solidFill>
              </a:rPr>
              <a:t>該團隊</a:t>
            </a:r>
            <a:r>
              <a:rPr lang="zh-CN" altLang="en-US" sz="3200" i="1" dirty="0">
                <a:solidFill>
                  <a:schemeClr val="tx1"/>
                </a:solidFill>
              </a:rPr>
              <a:t>是安全的，</a:t>
            </a:r>
            <a:br>
              <a:rPr lang="en-US" altLang="zh-CN" sz="3200" i="1" dirty="0">
                <a:solidFill>
                  <a:schemeClr val="tx1"/>
                </a:solidFill>
              </a:rPr>
            </a:br>
            <a:r>
              <a:rPr lang="zh-CN" altLang="en-US" sz="3200" i="1" dirty="0">
                <a:solidFill>
                  <a:schemeClr val="tx1"/>
                </a:solidFill>
              </a:rPr>
              <a:t>可以承擔人際間</a:t>
            </a:r>
            <a:r>
              <a:rPr lang="zh-TW" sz="3200" i="1" dirty="0">
                <a:solidFill>
                  <a:schemeClr val="tx1"/>
                </a:solidFill>
              </a:rPr>
              <a:t>的</a:t>
            </a:r>
            <a:r>
              <a:rPr lang="zh-CN" altLang="en-US" sz="3200" i="1" dirty="0">
                <a:solidFill>
                  <a:schemeClr val="tx1"/>
                </a:solidFill>
              </a:rPr>
              <a:t>風險</a:t>
            </a:r>
            <a:r>
              <a:rPr lang="zh-TW" sz="3200" i="1" dirty="0">
                <a:solidFill>
                  <a:schemeClr val="tx1"/>
                </a:solidFill>
              </a:rPr>
              <a:t>。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TW" sz="2400" dirty="0">
                <a:solidFill>
                  <a:schemeClr val="tx1"/>
                </a:solidFill>
              </a:rPr>
              <a:t>Amy Edmondson博士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哈佛商學院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領導力教授</a:t>
            </a: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PMingLiU"/>
        <a:cs typeface=""/>
      </a:majorFont>
      <a:minorFont>
        <a:latin typeface="Gill Sans MT" panose="020B0502020104020203"/>
        <a:ea typeface="PMingLiU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25925</TotalTime>
  <Words>507</Words>
  <Application>Microsoft Office PowerPoint</Application>
  <PresentationFormat>Widescreen</PresentationFormat>
  <Paragraphs>77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JhengHei</vt:lpstr>
      <vt:lpstr>Yu Mincho Light</vt:lpstr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團隊合作</vt:lpstr>
      <vt:lpstr>活動：雪球大戰!</vt:lpstr>
      <vt:lpstr>PowerPoint Presentation</vt:lpstr>
      <vt:lpstr>課程目標</vt:lpstr>
      <vt:lpstr>怎樣才能形成有效的團隊？</vt:lpstr>
      <vt:lpstr>亞裡士多德計劃</vt:lpstr>
      <vt:lpstr>有效團隊的特性</vt:lpstr>
      <vt:lpstr>PowerPoint Presentation</vt:lpstr>
      <vt:lpstr>PowerPoint Presentation</vt:lpstr>
      <vt:lpstr>心理安全的裨益</vt:lpstr>
      <vt:lpstr>PowerPoint Presentation</vt:lpstr>
      <vt:lpstr>活動：繞圈的故事</vt:lpstr>
      <vt:lpstr>課程目標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38</cp:revision>
  <dcterms:created xsi:type="dcterms:W3CDTF">2023-01-20T13:52:55Z</dcterms:created>
  <dcterms:modified xsi:type="dcterms:W3CDTF">2023-05-09T18:30:44Z</dcterms:modified>
</cp:coreProperties>
</file>