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효과적인 팀의 </a:t>
          </a:r>
          <a:r>
            <a:rPr lang="ko-KR" altLang="en-US" sz="2800" dirty="0">
              <a:latin typeface="굴림" panose="020B0600000101010101" pitchFamily="50" charset="-127"/>
              <a:ea typeface="굴림" panose="020B0600000101010101" pitchFamily="50" charset="-127"/>
            </a:rPr>
            <a:t>다섯 </a:t>
          </a: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가지 특성을 확인한다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ko-KR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심리적 안전감과 그 혜택을 정의한다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ko-KR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팀 협력 시 </a:t>
          </a:r>
          <a:br>
            <a:rPr lang="en-US" altLang="ko-KR" sz="2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심리적 안전감을 가진다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ko-KR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신뢰성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체계와 명확성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2800">
              <a:latin typeface="굴림" panose="020B0600000101010101" pitchFamily="50" charset="-127"/>
              <a:ea typeface="굴림" panose="020B0600000101010101" pitchFamily="50" charset="-127"/>
            </a:rPr>
            <a:t>일의 의미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2800">
              <a:latin typeface="굴림" panose="020B0600000101010101" pitchFamily="50" charset="-127"/>
              <a:ea typeface="굴림" panose="020B0600000101010101" pitchFamily="50" charset="-127"/>
            </a:rPr>
            <a:t>일의 영향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 dirty="0">
              <a:latin typeface="굴림" panose="020B0600000101010101" pitchFamily="50" charset="-127"/>
              <a:ea typeface="굴림" panose="020B0600000101010101" pitchFamily="50" charset="-127"/>
            </a:rPr>
            <a:t>심리적 </a:t>
          </a:r>
          <a:r>
            <a:rPr lang="ko-KR" sz="3200" dirty="0" err="1">
              <a:latin typeface="굴림" panose="020B0600000101010101" pitchFamily="50" charset="-127"/>
              <a:ea typeface="굴림" panose="020B0600000101010101" pitchFamily="50" charset="-127"/>
            </a:rPr>
            <a:t>안전감</a:t>
          </a:r>
          <a:endParaRPr lang="ko-KR" sz="32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ko-KR">
              <a:latin typeface="굴림" panose="020B0600000101010101" pitchFamily="50" charset="-127"/>
              <a:ea typeface="굴림" panose="020B0600000101010101" pitchFamily="50" charset="-127"/>
            </a:rPr>
            <a:t>유지율 증가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ko-KR">
              <a:latin typeface="굴림" panose="020B0600000101010101" pitchFamily="50" charset="-127"/>
              <a:ea typeface="굴림" panose="020B0600000101010101" pitchFamily="50" charset="-127"/>
            </a:rPr>
            <a:t>생산성 및 성과 개선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ko-KR">
              <a:latin typeface="굴림" panose="020B0600000101010101" pitchFamily="50" charset="-127"/>
              <a:ea typeface="굴림" panose="020B0600000101010101" pitchFamily="50" charset="-127"/>
            </a:rPr>
            <a:t>창의성 및 혁신성 확대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ko-KR">
              <a:latin typeface="굴림" panose="020B0600000101010101" pitchFamily="50" charset="-127"/>
              <a:ea typeface="굴림" panose="020B0600000101010101" pitchFamily="50" charset="-127"/>
            </a:rPr>
            <a:t>포용력과 공감력 향상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ko-KR">
              <a:latin typeface="굴림" panose="020B0600000101010101" pitchFamily="50" charset="-127"/>
              <a:ea typeface="굴림" panose="020B0600000101010101" pitchFamily="50" charset="-127"/>
            </a:rPr>
            <a:t>행복한 사람들을 위한 환경!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효과적인 팀의 </a:t>
          </a:r>
          <a:r>
            <a:rPr lang="ko-KR" altLang="en-US" sz="2800" dirty="0">
              <a:latin typeface="굴림" panose="020B0600000101010101" pitchFamily="50" charset="-127"/>
              <a:ea typeface="굴림" panose="020B0600000101010101" pitchFamily="50" charset="-127"/>
            </a:rPr>
            <a:t>다섯 </a:t>
          </a: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가지 특성을 확인한다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ko-KR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심리적 안전감과 그 혜택을 정의한다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ko-KR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팀 협력 시 </a:t>
          </a:r>
          <a:br>
            <a:rPr lang="en-US" altLang="ko-KR" sz="2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심리적 안전감을 가진다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ko-KR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효과적인 팀의 </a:t>
          </a:r>
          <a:r>
            <a:rPr lang="ko-KR" altLang="en-US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다섯 </a:t>
          </a: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가지 특성을 확인한다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심리적 안전감과 그 혜택을 정의한다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팀 협력 시 </a:t>
          </a:r>
          <a:br>
            <a:rPr lang="en-US" alt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심리적 안전감을 가진다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705953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1908143"/>
          <a:ext cx="2143385" cy="105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신뢰성</a:t>
          </a:r>
        </a:p>
      </dsp:txBody>
      <dsp:txXfrm>
        <a:off x="0" y="1908143"/>
        <a:ext cx="2143385" cy="1051704"/>
      </dsp:txXfrm>
    </dsp:sp>
    <dsp:sp modelId="{4133CAB1-A34C-43CD-8864-88B38E462E6F}">
      <dsp:nvSpPr>
        <dsp:cNvPr id="0" name=""/>
        <dsp:cNvSpPr/>
      </dsp:nvSpPr>
      <dsp:spPr>
        <a:xfrm>
          <a:off x="2718925" y="705953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1870229"/>
          <a:ext cx="1780664" cy="105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체계와 명확성</a:t>
          </a:r>
        </a:p>
      </dsp:txBody>
      <dsp:txXfrm>
        <a:off x="2456419" y="1870229"/>
        <a:ext cx="1780664" cy="1051704"/>
      </dsp:txXfrm>
    </dsp:sp>
    <dsp:sp modelId="{8D6711F0-1091-43F0-B7D1-2627BE52558B}">
      <dsp:nvSpPr>
        <dsp:cNvPr id="0" name=""/>
        <dsp:cNvSpPr/>
      </dsp:nvSpPr>
      <dsp:spPr>
        <a:xfrm>
          <a:off x="4548699" y="293073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195539"/>
          <a:ext cx="2540900" cy="105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 dirty="0">
              <a:latin typeface="굴림" panose="020B0600000101010101" pitchFamily="50" charset="-127"/>
              <a:ea typeface="굴림" panose="020B0600000101010101" pitchFamily="50" charset="-127"/>
            </a:rPr>
            <a:t>심리적 </a:t>
          </a:r>
          <a:r>
            <a:rPr lang="ko-KR" sz="3200" kern="1200" dirty="0" err="1">
              <a:latin typeface="굴림" panose="020B0600000101010101" pitchFamily="50" charset="-127"/>
              <a:ea typeface="굴림" panose="020B0600000101010101" pitchFamily="50" charset="-127"/>
            </a:rPr>
            <a:t>안전감</a:t>
          </a:r>
          <a:endParaRPr lang="ko-KR" sz="32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489806" y="3195539"/>
        <a:ext cx="2540900" cy="1051704"/>
      </dsp:txXfrm>
    </dsp:sp>
    <dsp:sp modelId="{78D25679-C09B-4E3B-8BE5-3672A93F87A6}">
      <dsp:nvSpPr>
        <dsp:cNvPr id="0" name=""/>
        <dsp:cNvSpPr/>
      </dsp:nvSpPr>
      <dsp:spPr>
        <a:xfrm>
          <a:off x="7762252" y="705953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006614"/>
          <a:ext cx="1780664" cy="105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굴림" panose="020B0600000101010101" pitchFamily="50" charset="-127"/>
              <a:ea typeface="굴림" panose="020B0600000101010101" pitchFamily="50" charset="-127"/>
            </a:rPr>
            <a:t>일의 의미 </a:t>
          </a:r>
        </a:p>
      </dsp:txBody>
      <dsp:txXfrm>
        <a:off x="7431226" y="2006614"/>
        <a:ext cx="1780664" cy="1051704"/>
      </dsp:txXfrm>
    </dsp:sp>
    <dsp:sp modelId="{88FC4CFC-F68A-44BD-A197-185A1F3AC61B}">
      <dsp:nvSpPr>
        <dsp:cNvPr id="0" name=""/>
        <dsp:cNvSpPr/>
      </dsp:nvSpPr>
      <dsp:spPr>
        <a:xfrm>
          <a:off x="9854532" y="705953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1987904"/>
          <a:ext cx="1780664" cy="105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굴림" panose="020B0600000101010101" pitchFamily="50" charset="-127"/>
              <a:ea typeface="굴림" panose="020B0600000101010101" pitchFamily="50" charset="-127"/>
            </a:rPr>
            <a:t>일의 영향</a:t>
          </a:r>
        </a:p>
      </dsp:txBody>
      <dsp:txXfrm>
        <a:off x="9560900" y="1987904"/>
        <a:ext cx="1780664" cy="1051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32058"/>
          <a:ext cx="5422900" cy="65403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>
              <a:latin typeface="굴림" panose="020B0600000101010101" pitchFamily="50" charset="-127"/>
              <a:ea typeface="굴림" panose="020B0600000101010101" pitchFamily="50" charset="-127"/>
            </a:rPr>
            <a:t>유지율 증가</a:t>
          </a:r>
        </a:p>
      </dsp:txBody>
      <dsp:txXfrm>
        <a:off x="31927" y="63985"/>
        <a:ext cx="5359046" cy="590176"/>
      </dsp:txXfrm>
    </dsp:sp>
    <dsp:sp modelId="{B5394B75-9C5A-4E03-B86A-79E3EAE8CA27}">
      <dsp:nvSpPr>
        <dsp:cNvPr id="0" name=""/>
        <dsp:cNvSpPr/>
      </dsp:nvSpPr>
      <dsp:spPr>
        <a:xfrm>
          <a:off x="0" y="760968"/>
          <a:ext cx="5422900" cy="65403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>
              <a:latin typeface="굴림" panose="020B0600000101010101" pitchFamily="50" charset="-127"/>
              <a:ea typeface="굴림" panose="020B0600000101010101" pitchFamily="50" charset="-127"/>
            </a:rPr>
            <a:t>생산성 및 성과 개선</a:t>
          </a:r>
        </a:p>
      </dsp:txBody>
      <dsp:txXfrm>
        <a:off x="31927" y="792895"/>
        <a:ext cx="5359046" cy="590176"/>
      </dsp:txXfrm>
    </dsp:sp>
    <dsp:sp modelId="{AF723467-0F03-4F36-8B01-CC15CA75B9A1}">
      <dsp:nvSpPr>
        <dsp:cNvPr id="0" name=""/>
        <dsp:cNvSpPr/>
      </dsp:nvSpPr>
      <dsp:spPr>
        <a:xfrm>
          <a:off x="0" y="1489878"/>
          <a:ext cx="5422900" cy="65403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>
              <a:latin typeface="굴림" panose="020B0600000101010101" pitchFamily="50" charset="-127"/>
              <a:ea typeface="굴림" panose="020B0600000101010101" pitchFamily="50" charset="-127"/>
            </a:rPr>
            <a:t>창의성 및 혁신성 확대</a:t>
          </a:r>
        </a:p>
      </dsp:txBody>
      <dsp:txXfrm>
        <a:off x="31927" y="1521805"/>
        <a:ext cx="5359046" cy="590176"/>
      </dsp:txXfrm>
    </dsp:sp>
    <dsp:sp modelId="{ABCD76DF-5539-4BF5-AA56-6BD37E441C2D}">
      <dsp:nvSpPr>
        <dsp:cNvPr id="0" name=""/>
        <dsp:cNvSpPr/>
      </dsp:nvSpPr>
      <dsp:spPr>
        <a:xfrm>
          <a:off x="0" y="2218788"/>
          <a:ext cx="5422900" cy="65403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>
              <a:latin typeface="굴림" panose="020B0600000101010101" pitchFamily="50" charset="-127"/>
              <a:ea typeface="굴림" panose="020B0600000101010101" pitchFamily="50" charset="-127"/>
            </a:rPr>
            <a:t>포용력과 공감력 향상</a:t>
          </a:r>
        </a:p>
      </dsp:txBody>
      <dsp:txXfrm>
        <a:off x="31927" y="2250715"/>
        <a:ext cx="5359046" cy="590176"/>
      </dsp:txXfrm>
    </dsp:sp>
    <dsp:sp modelId="{BEF730D2-F3C9-4685-A653-6FAB99C71EC9}">
      <dsp:nvSpPr>
        <dsp:cNvPr id="0" name=""/>
        <dsp:cNvSpPr/>
      </dsp:nvSpPr>
      <dsp:spPr>
        <a:xfrm>
          <a:off x="0" y="2947698"/>
          <a:ext cx="5422900" cy="65403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>
              <a:latin typeface="굴림" panose="020B0600000101010101" pitchFamily="50" charset="-127"/>
              <a:ea typeface="굴림" panose="020B0600000101010101" pitchFamily="50" charset="-127"/>
            </a:rPr>
            <a:t>행복한 사람들을 위한 환경!</a:t>
          </a:r>
        </a:p>
      </dsp:txBody>
      <dsp:txXfrm>
        <a:off x="31927" y="2979625"/>
        <a:ext cx="5359046" cy="590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효과적인 팀의 </a:t>
          </a:r>
          <a:r>
            <a:rPr lang="ko-KR" altLang="en-US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다섯 </a:t>
          </a: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가지 특성을 확인한다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심리적 안전감과 그 혜택을 정의한다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팀 협력 시 </a:t>
          </a:r>
          <a:br>
            <a:rPr lang="en-US" alt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심리적 안전감을 가진다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619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팀 협력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ko-KR" sz="36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심리적 안전감의 혜택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1821121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2"/>
            <a:ext cx="4577663" cy="1635369"/>
          </a:xfrm>
        </p:spPr>
        <p:txBody>
          <a:bodyPr>
            <a:noAutofit/>
          </a:bodyPr>
          <a:lstStyle/>
          <a:p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활동: 원형으로 이어가는 이야기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2366782"/>
            <a:ext cx="4665476" cy="431231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8-10명씩 소그룹 구성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원을 이루며 서기/앉기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 b="1" dirty="0">
                <a:latin typeface="굴림" panose="020B0600000101010101" pitchFamily="50" charset="-127"/>
                <a:ea typeface="굴림" panose="020B0600000101010101" pitchFamily="50" charset="-127"/>
              </a:rPr>
              <a:t>“옛날 옛적에 한 레오가...”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문구로 시작할 사람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선정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모든 사람이 각각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1-2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문장을 이야기에 추가할 때까지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원형으로 </a:t>
            </a:r>
            <a:r>
              <a:rPr lang="ko-KR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이어가기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ko-KR" sz="4000" dirty="0">
                <a:solidFill>
                  <a:srgbClr val="FFFE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703443892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20" y="715439"/>
            <a:ext cx="3392382" cy="1635369"/>
          </a:xfrm>
        </p:spPr>
        <p:txBody>
          <a:bodyPr>
            <a:normAutofit/>
          </a:bodyPr>
          <a:lstStyle/>
          <a:p>
            <a:r>
              <a:rPr lang="ko-KR" sz="4000" dirty="0">
                <a:solidFill>
                  <a:srgbClr val="3399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활동: 눈싸움!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2631892"/>
            <a:ext cx="3892414" cy="388675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나의 눈덩이 만들기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팀 구성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팀과 함께 눈싸움!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나의 눈덩이 찾기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607604" cy="37616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“팀워크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: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 혼자서는 </a:t>
            </a:r>
            <a:b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작은 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밖에 할 수 없지만 </a:t>
            </a:r>
            <a:b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힘을 모으면 큰 일도 </a:t>
            </a:r>
            <a:b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해낼 수 있습니다.”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헬렌 </a:t>
            </a:r>
            <a:r>
              <a:rPr lang="ko-KR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켈러</a:t>
            </a: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미국 작가, 사회운동가,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정치활동가, 강사</a:t>
            </a:r>
          </a:p>
          <a:p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ko-KR" sz="4000" dirty="0">
                <a:solidFill>
                  <a:srgbClr val="FFFE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904669008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ko-KR" sz="36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효과적인 팀을 만드는 것은 무엇인가?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ko-KR" sz="3600" dirty="0">
                <a:latin typeface="굴림" panose="020B0600000101010101" pitchFamily="50" charset="-127"/>
                <a:ea typeface="굴림" panose="020B0600000101010101" pitchFamily="50" charset="-127"/>
              </a:rPr>
              <a:t>아리스토텔레스 프로젝트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9" y="2134248"/>
            <a:ext cx="8261801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-KR" sz="2800" dirty="0">
                <a:solidFill>
                  <a:srgbClr val="333333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목표는 질문에 대한 답을 찾는 것: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-KR" sz="2800" b="1" dirty="0">
                <a:solidFill>
                  <a:srgbClr val="333333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‘구글에서 효과적인 팀을 만드는 것은 무엇인가?’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2400" dirty="0">
                  <a:latin typeface="굴림" panose="020B0600000101010101" pitchFamily="50" charset="-127"/>
                  <a:ea typeface="굴림" panose="020B0600000101010101" pitchFamily="50" charset="-127"/>
                </a:rPr>
                <a:t>구글 내 180개 팀 연구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2400" dirty="0">
                  <a:latin typeface="굴림" panose="020B0600000101010101" pitchFamily="50" charset="-127"/>
                  <a:ea typeface="굴림" panose="020B0600000101010101" pitchFamily="50" charset="-127"/>
                </a:rPr>
                <a:t>200여 건의 인터뷰 진행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2400">
                  <a:latin typeface="굴림" panose="020B0600000101010101" pitchFamily="50" charset="-127"/>
                  <a:ea typeface="굴림" panose="020B0600000101010101" pitchFamily="50" charset="-127"/>
                </a:rPr>
                <a:t>팀 특성 250여 개 분석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2400" dirty="0">
                  <a:latin typeface="굴림" panose="020B0600000101010101" pitchFamily="50" charset="-127"/>
                  <a:ea typeface="굴림" panose="020B0600000101010101" pitchFamily="50" charset="-127"/>
                </a:rPr>
                <a:t>3년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ko-KR" sz="3600" dirty="0">
                <a:latin typeface="굴림" panose="020B0600000101010101" pitchFamily="50" charset="-127"/>
                <a:ea typeface="굴림" panose="020B0600000101010101" pitchFamily="50" charset="-127"/>
              </a:rPr>
              <a:t>효과적인 팀의 특성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20676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ko-KR" sz="66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심리적 </a:t>
            </a:r>
            <a:r>
              <a:rPr lang="ko-KR" sz="6600" b="1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안전감</a:t>
            </a:r>
            <a:r>
              <a:rPr lang="ko-KR" sz="6600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sz="3200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대인 관계에 관한 위험을 감수할</a:t>
            </a:r>
            <a:r>
              <a:rPr lang="en-US" altLang="ko-KR" sz="3200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3200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만큼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sz="3200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팀이 안전하다는 팀원들의 공통된 믿음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ko-KR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에이미 </a:t>
            </a:r>
            <a:r>
              <a:rPr lang="ko-KR" sz="240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에드먼슨</a:t>
            </a:r>
            <a:r>
              <a:rPr lang="ko-KR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박사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ko-KR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하버드 경영대학원</a:t>
            </a:r>
            <a:r>
              <a:rPr lang="en-US" altLang="ko-KR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교수</a:t>
            </a:r>
            <a:endParaRPr lang="ko-KR" sz="20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25894</TotalTime>
  <Words>247</Words>
  <Application>Microsoft Office PowerPoint</Application>
  <PresentationFormat>Widescreen</PresentationFormat>
  <Paragraphs>77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굴림</vt:lpstr>
      <vt:lpstr>Calibri</vt:lpstr>
      <vt:lpstr>Gill Sans MT</vt:lpstr>
      <vt:lpstr>Wingdings</vt:lpstr>
      <vt:lpstr>Wingdings 2</vt:lpstr>
      <vt:lpstr>DividendVTI</vt:lpstr>
      <vt:lpstr>팀 협력</vt:lpstr>
      <vt:lpstr>활동: 눈싸움!</vt:lpstr>
      <vt:lpstr>PowerPoint Presentation</vt:lpstr>
      <vt:lpstr>세션 목표</vt:lpstr>
      <vt:lpstr>효과적인 팀을 만드는 것은 무엇인가?</vt:lpstr>
      <vt:lpstr>아리스토텔레스 프로젝트</vt:lpstr>
      <vt:lpstr>효과적인 팀의 특성</vt:lpstr>
      <vt:lpstr>PowerPoint Presentation</vt:lpstr>
      <vt:lpstr>PowerPoint Presentation</vt:lpstr>
      <vt:lpstr>심리적 안전감의 혜택</vt:lpstr>
      <vt:lpstr>PowerPoint Presentation</vt:lpstr>
      <vt:lpstr>활동: 원형으로 이어가는 이야기</vt:lpstr>
      <vt:lpstr>세션 목표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39</cp:revision>
  <dcterms:created xsi:type="dcterms:W3CDTF">2023-01-20T13:52:55Z</dcterms:created>
  <dcterms:modified xsi:type="dcterms:W3CDTF">2023-05-05T20:09:01Z</dcterms:modified>
</cp:coreProperties>
</file>