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5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064C62-1152-B373-742B-CFEE90F17EAB}" name="Gonzales, Carlie" initials="GC" userId="S::cgonzales@lionsclubs.org::c17e0e46-ecae-4531-85b6-19a7e466885c" providerId="AD"/>
  <p188:author id="{647D4B9C-200A-526E-2CCD-34526034C8E8}" name="Christensen, Ashley" initials="CA" userId="S::AChristensen@lionsclubs.org::485890c8-bbd3-4987-a627-9fa212dc18a7" providerId="AD"/>
  <p188:author id="{352AD0AF-C767-9293-1F2D-9C110981B5CC}" name="Bianchi, Cynthia" initials="BC" userId="S::cbianchi@lionsclubs.org::5a908d06-6eb3-4bf5-a09b-fefbb2ba3a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648" autoAdjust="0"/>
  </p:normalViewPr>
  <p:slideViewPr>
    <p:cSldViewPr snapToGrid="0" showGuides="1">
      <p:cViewPr varScale="1">
        <p:scale>
          <a:sx n="53" d="100"/>
          <a:sy n="53" d="100"/>
        </p:scale>
        <p:origin x="666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/>
            <a:t>描述時間管理的重要性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/>
            <a:t>認識常見的障礙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/>
            <a:t>確定策略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/>
            <a:t>描述時間管理的重要性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/>
            <a:t>認識常見的障礙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/>
            <a:t>確定策略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493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49228" y="260250"/>
          <a:ext cx="634961" cy="63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33418" y="493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描述時間管理的重要性</a:t>
          </a:r>
        </a:p>
      </dsp:txBody>
      <dsp:txXfrm>
        <a:off x="1333418" y="493"/>
        <a:ext cx="8033785" cy="1154474"/>
      </dsp:txXfrm>
    </dsp:sp>
    <dsp:sp modelId="{3DACC143-4C9D-4BC6-B055-16F0D94FD3BC}">
      <dsp:nvSpPr>
        <dsp:cNvPr id="0" name=""/>
        <dsp:cNvSpPr/>
      </dsp:nvSpPr>
      <dsp:spPr>
        <a:xfrm>
          <a:off x="0" y="1443586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49228" y="1703343"/>
          <a:ext cx="634961" cy="63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33418" y="1443586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認識常見的障礙</a:t>
          </a:r>
        </a:p>
      </dsp:txBody>
      <dsp:txXfrm>
        <a:off x="1333418" y="1443586"/>
        <a:ext cx="8033785" cy="1154474"/>
      </dsp:txXfrm>
    </dsp:sp>
    <dsp:sp modelId="{91662DA4-2413-40BD-9961-B1582327A74A}">
      <dsp:nvSpPr>
        <dsp:cNvPr id="0" name=""/>
        <dsp:cNvSpPr/>
      </dsp:nvSpPr>
      <dsp:spPr>
        <a:xfrm>
          <a:off x="0" y="2886679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49228" y="3146436"/>
          <a:ext cx="634961" cy="63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33418" y="2886679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確定策略</a:t>
          </a:r>
        </a:p>
      </dsp:txBody>
      <dsp:txXfrm>
        <a:off x="1333418" y="2886679"/>
        <a:ext cx="8033785" cy="115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493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49228" y="260250"/>
          <a:ext cx="634961" cy="63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33418" y="493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描述時間管理的重要性</a:t>
          </a:r>
        </a:p>
      </dsp:txBody>
      <dsp:txXfrm>
        <a:off x="1333418" y="493"/>
        <a:ext cx="8033785" cy="1154474"/>
      </dsp:txXfrm>
    </dsp:sp>
    <dsp:sp modelId="{3DACC143-4C9D-4BC6-B055-16F0D94FD3BC}">
      <dsp:nvSpPr>
        <dsp:cNvPr id="0" name=""/>
        <dsp:cNvSpPr/>
      </dsp:nvSpPr>
      <dsp:spPr>
        <a:xfrm>
          <a:off x="0" y="1443586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49228" y="1703343"/>
          <a:ext cx="634961" cy="63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33418" y="1443586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認識常見的障礙</a:t>
          </a:r>
        </a:p>
      </dsp:txBody>
      <dsp:txXfrm>
        <a:off x="1333418" y="1443586"/>
        <a:ext cx="8033785" cy="1154474"/>
      </dsp:txXfrm>
    </dsp:sp>
    <dsp:sp modelId="{91662DA4-2413-40BD-9961-B1582327A74A}">
      <dsp:nvSpPr>
        <dsp:cNvPr id="0" name=""/>
        <dsp:cNvSpPr/>
      </dsp:nvSpPr>
      <dsp:spPr>
        <a:xfrm>
          <a:off x="0" y="2886679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49228" y="3146436"/>
          <a:ext cx="634961" cy="63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33418" y="2886679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/>
            <a:t>確定策略</a:t>
          </a:r>
        </a:p>
      </dsp:txBody>
      <dsp:txXfrm>
        <a:off x="1333418" y="2886679"/>
        <a:ext cx="8033785" cy="115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A2D1-3607-420B-B75C-78E4ECFEE21F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42BE5-C707-490B-812D-F4130EC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2BE5-C707-490B-812D-F4130ECAA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72E8-500F-436C-B59F-EECBDEC9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AF9C6-320F-4F5F-901A-CA2D9C87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08F19-3CC2-4FA5-B290-1CA0AA46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20A0-6ED0-49C4-8417-D3F3E739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EA352-92E1-40E7-9CBC-A71230BD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2259-179F-4765-A23B-453A96B2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AC410-8DC9-479A-8C03-5F18D9A9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5F3E9-F6EC-4FDA-A47B-58799121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C7DD-F6CD-4BED-8156-56706726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CD9A-99C2-4A3A-AA51-A3340909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DE622-0D26-4C03-BAC8-BD44B5C1C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287B-C612-4663-96D0-F88BF4F7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0D2F-2032-4649-9A8C-870409FE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7065-9FCA-4CA2-820E-DC7732A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62DAC-DD55-42BB-BE4A-6A9BCF17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1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4E50-3B50-40CF-B37B-3B2CDF40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2BDD-F7A0-4B3A-84B4-ADEB7BFB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20043-A90A-4E0A-8F77-49A49389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6244-C1E1-4E94-B9EF-9E2DF88F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61CC-BB07-470C-9096-8CB297CB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504A-96B1-4B15-A99F-3CDB078E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15123-68C8-4D2A-8256-E0F657B7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A11A-8B0A-40F0-9C41-3EA54EA2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62A79-A1EB-448F-847E-0939F4BB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B439D-CE51-4B30-99B0-0EBCB613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04F0-6C1C-4A8D-B020-04F1120E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6B53A-2A44-4F58-B661-607C66C96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AB7A8-F79B-4F5F-923A-C7926D9C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9311-8A8B-4480-A309-DFAEC9FF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9EF6E-71BD-4503-9334-2437738C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FA061-EA55-4239-9411-059988E1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BCC7-9E41-486D-9F3C-0FB62E61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95FFC-C871-4B54-AC08-CD99DAF7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D8085-349D-4CA4-A71D-460BDB0C4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FC51E-61A2-412F-BE93-3A78E0131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3A88E-171F-4E89-A7E4-6CBADC474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062DB-4FA8-447C-961A-0B70397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64AC9-D59F-4050-9C13-78E91E93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8D5D2-D498-4D6A-A96B-AFE16569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754-78E3-48C1-BC47-67204FCE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4526D-C82D-4BE3-B8BA-82BF75E9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C19E-58C1-4BE3-B5CD-63BAF1CA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DB86F-1ECA-415A-9942-C38FABB9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314AE-D037-48CD-A91F-905D1C43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050F1-3866-4AE0-9973-C9251EBD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83A7A-F0A6-4075-9C15-396BFA6B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99A6-8FE4-4D42-9BE1-3D6342D1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E676-C59D-4266-8612-8941D404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4BBFD-2EEE-4C4A-9F21-995FE2B5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0F3C4-58A1-409A-B4AF-6D84779C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7DF7-C42D-4E35-9C8E-DB2C274A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077DB-A8AE-4053-B595-6AC9133B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1198-070E-4880-A656-78F7C5EA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A78DC-8704-4534-B965-9AA31223E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4DA00-9FB9-44B5-9D10-965E78430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96DDD-639C-4ECB-954D-C11E46C6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B3013-76ED-4100-B80A-71BF71B0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F7D4-7A26-4893-B133-58B400E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11AAC-7BC7-443B-8213-D4396B0A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986B5-EBBF-4D04-946E-7F5DAA93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9248-A2D1-4957-A2CB-DB304C350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1628-8CC6-43C5-ABAA-547F73CE310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90F2C-8E0D-43C9-8F6F-F9B1FD49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0203B-E147-4565-9E45-89C28CC6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F1E9C-6956-3584-4D81-B08B8F9BBD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EA60-FC45-4962-A755-10660F573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1824" y="1367673"/>
            <a:ext cx="4375151" cy="2665509"/>
          </a:xfrm>
        </p:spPr>
        <p:txBody>
          <a:bodyPr>
            <a:normAutofit/>
          </a:bodyPr>
          <a:lstStyle/>
          <a:p>
            <a:pPr algn="r"/>
            <a:r>
              <a:rPr lang="zh-TW" sz="6100" b="1">
                <a:solidFill>
                  <a:schemeClr val="bg1"/>
                </a:solidFill>
              </a:rPr>
              <a:t>時間管理</a:t>
            </a:r>
          </a:p>
        </p:txBody>
      </p:sp>
      <p:pic>
        <p:nvPicPr>
          <p:cNvPr id="5" name="Picture 4" descr="A black wall clock on a yellow background">
            <a:extLst>
              <a:ext uri="{FF2B5EF4-FFF2-40B4-BE49-F238E27FC236}">
                <a16:creationId xmlns:a16="http://schemas.microsoft.com/office/drawing/2014/main" id="{64DE1EB3-DE63-4BF7-8776-246F803BF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38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EBB7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25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26C21-A824-C343-2695-F7D87201A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339" y="5692677"/>
            <a:ext cx="799592" cy="10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zh-TW"/>
              <a:t>課程目標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08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sz="5200"/>
              <a:t>時間管理的重要性</a:t>
            </a:r>
          </a:p>
        </p:txBody>
      </p:sp>
      <p:pic>
        <p:nvPicPr>
          <p:cNvPr id="8" name="Picture 7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6E1161A5-AABF-5183-D5BB-0CFED8BB0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36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7689C-A6EA-7C4B-227B-F91EA3C4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zh-TW"/>
              <a:t>課程目標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54240"/>
              </p:ext>
            </p:extLst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91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zh-TW"/>
              <a:t>障礙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08" y="2022601"/>
            <a:ext cx="4219612" cy="4154361"/>
          </a:xfrm>
        </p:spPr>
        <p:txBody>
          <a:bodyPr>
            <a:normAutofit/>
          </a:bodyPr>
          <a:lstStyle/>
          <a:p>
            <a:r>
              <a:rPr lang="zh-TW" dirty="0"/>
              <a:t>不明確的目標/優先順序</a:t>
            </a:r>
          </a:p>
          <a:p>
            <a:r>
              <a:rPr lang="zh-TW" dirty="0"/>
              <a:t>不善個人打理</a:t>
            </a:r>
          </a:p>
          <a:p>
            <a:r>
              <a:rPr lang="zh-TW" dirty="0"/>
              <a:t>缺乏計劃</a:t>
            </a:r>
          </a:p>
          <a:p>
            <a:r>
              <a:rPr lang="zh-TW" dirty="0"/>
              <a:t>分心/干擾</a:t>
            </a:r>
          </a:p>
          <a:p>
            <a:r>
              <a:rPr lang="zh-TW" dirty="0"/>
              <a:t>沒有說「不」的能力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6FC1-96C8-661A-BF3D-10D4E314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60653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zh-TW"/>
              <a:t>障礙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47" y="2055803"/>
            <a:ext cx="4472178" cy="4154361"/>
          </a:xfrm>
        </p:spPr>
        <p:txBody>
          <a:bodyPr>
            <a:normAutofit/>
          </a:bodyPr>
          <a:lstStyle/>
          <a:p>
            <a:r>
              <a:rPr lang="zh-TW" dirty="0"/>
              <a:t>拖延和優柔寡斷</a:t>
            </a:r>
          </a:p>
          <a:p>
            <a:r>
              <a:rPr lang="zh-TW" dirty="0"/>
              <a:t>個人承諾</a:t>
            </a:r>
          </a:p>
          <a:p>
            <a:r>
              <a:rPr lang="zh-TW" dirty="0"/>
              <a:t>職業的義務</a:t>
            </a:r>
          </a:p>
          <a:p>
            <a:r>
              <a:rPr lang="zh-TW" dirty="0"/>
              <a:t>同時參與太多的事物</a:t>
            </a:r>
          </a:p>
          <a:p>
            <a:r>
              <a:rPr lang="zh-TW" dirty="0"/>
              <a:t>壓力和疲勞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B39A2-48FC-4D59-AB1F-3511BD6C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lf face clock on a wall">
            <a:extLst>
              <a:ext uri="{FF2B5EF4-FFF2-40B4-BE49-F238E27FC236}">
                <a16:creationId xmlns:a16="http://schemas.microsoft.com/office/drawing/2014/main" id="{B982FAE7-BFB6-45D6-AED2-FC42C851B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96" y="1016755"/>
            <a:ext cx="4378880" cy="3152793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15701-1B16-4266-87B4-649C8F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zh-TW"/>
              <a:t>策略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CB1D-20D8-445A-A80B-7E5106A6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r>
              <a:rPr lang="zh-TW"/>
              <a:t>設定目標</a:t>
            </a:r>
          </a:p>
          <a:p>
            <a:r>
              <a:rPr lang="zh-TW"/>
              <a:t>排次序</a:t>
            </a:r>
          </a:p>
          <a:p>
            <a:r>
              <a:rPr lang="zh-TW"/>
              <a:t>找到保持有條不紊的方法</a:t>
            </a:r>
          </a:p>
          <a:p>
            <a:r>
              <a:rPr lang="zh-TW"/>
              <a:t>學習何時說「不」</a:t>
            </a:r>
          </a:p>
          <a:p>
            <a:r>
              <a:rPr lang="zh-TW"/>
              <a:t>使用您的等待時間</a:t>
            </a:r>
          </a:p>
          <a:p>
            <a:r>
              <a:rPr lang="zh-TW"/>
              <a:t>專注於一件事</a:t>
            </a:r>
          </a:p>
          <a:p>
            <a:r>
              <a:rPr lang="zh-TW"/>
              <a:t>慶祝成功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DE22F-F13B-8070-3725-6AC226C2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zh-TW" sz="2400">
                <a:solidFill>
                  <a:schemeClr val="bg1"/>
                </a:solidFill>
                <a:latin typeface="+mj-lt"/>
                <a:ea typeface="PMingLiU"/>
                <a:cs typeface="+mj-cs"/>
              </a:rPr>
              <a:t>時間方格範例</a:t>
            </a:r>
            <a:br>
              <a:rPr lang="zh-TW" sz="2400">
                <a:solidFill>
                  <a:schemeClr val="bg1"/>
                </a:solidFill>
                <a:latin typeface="+mj-lt"/>
                <a:ea typeface="PMingLiU"/>
                <a:cs typeface="+mj-cs"/>
              </a:rPr>
            </a:br>
            <a:r>
              <a:rPr lang="zh-TW" sz="2400">
                <a:solidFill>
                  <a:schemeClr val="bg1"/>
                </a:solidFill>
                <a:latin typeface="+mj-lt"/>
                <a:ea typeface="PMingLiU"/>
                <a:cs typeface="+mj-cs"/>
              </a:rPr>
              <a:t>例行(每日)活動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45790"/>
              </p:ext>
            </p:extLst>
          </p:nvPr>
        </p:nvGraphicFramePr>
        <p:xfrm>
          <a:off x="2097994" y="1757307"/>
          <a:ext cx="8128000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睡覺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睡覺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睡覺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睡覺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350520">
                <a:tc rowSpan="2">
                  <a:txBody>
                    <a:bodyPr/>
                    <a:lstStyle/>
                    <a:p>
                      <a:pPr algn="ctr"/>
                      <a:r>
                        <a:rPr lang="zh-TW"/>
                        <a:t>睡覺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/>
                        <a:t>睡覺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/>
                        <a:t>睡覺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/>
                        <a:t>咖啡/早餐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準備去工作/學校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電視/遊戲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社交媒體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運動/嗜好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家事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駕車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晚餐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家庭/朋友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40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zh-TW" sz="2400">
                <a:solidFill>
                  <a:schemeClr val="bg1"/>
                </a:solidFill>
                <a:latin typeface="+mj-lt"/>
                <a:ea typeface="PMingLiU"/>
                <a:cs typeface="+mj-cs"/>
              </a:rPr>
              <a:t>時間方格範例</a:t>
            </a:r>
            <a:br>
              <a:rPr lang="zh-TW" sz="2400">
                <a:solidFill>
                  <a:schemeClr val="bg1"/>
                </a:solidFill>
                <a:latin typeface="+mj-lt"/>
                <a:ea typeface="PMingLiU"/>
                <a:cs typeface="+mj-cs"/>
              </a:rPr>
            </a:br>
            <a:r>
              <a:rPr lang="zh-TW" sz="2400">
                <a:solidFill>
                  <a:schemeClr val="bg1"/>
                </a:solidFill>
                <a:latin typeface="+mj-lt"/>
                <a:ea typeface="PMingLiU"/>
                <a:cs typeface="+mj-cs"/>
              </a:rPr>
              <a:t>在工作/學校的非工作時間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287437"/>
              </p:ext>
            </p:extLst>
          </p:nvPr>
        </p:nvGraphicFramePr>
        <p:xfrm>
          <a:off x="2259919" y="1833507"/>
          <a:ext cx="812800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休息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/>
                        <a:t>個人談話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137160">
                <a:tc rowSpan="2">
                  <a:txBody>
                    <a:bodyPr/>
                    <a:lstStyle/>
                    <a:p>
                      <a:pPr algn="ctr"/>
                      <a:r>
                        <a:rPr lang="zh-TW"/>
                        <a:t>個人電子郵件/訊息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33867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午餐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8608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4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zh-TW" sz="2400">
                <a:solidFill>
                  <a:schemeClr val="bg1"/>
                </a:solidFill>
                <a:latin typeface="+mj-lt"/>
                <a:ea typeface="PMingLiU"/>
                <a:cs typeface="+mj-cs"/>
              </a:rPr>
              <a:t>時間方格範例</a:t>
            </a:r>
            <a:br>
              <a:rPr lang="zh-TW" sz="2400">
                <a:solidFill>
                  <a:schemeClr val="bg1"/>
                </a:solidFill>
                <a:latin typeface="+mj-lt"/>
                <a:ea typeface="PMingLiU"/>
                <a:cs typeface="+mj-cs"/>
              </a:rPr>
            </a:br>
            <a:r>
              <a:rPr lang="zh-TW" sz="2400">
                <a:solidFill>
                  <a:schemeClr val="bg1"/>
                </a:solidFill>
                <a:latin typeface="+mj-lt"/>
                <a:ea typeface="PMingLiU"/>
                <a:cs typeface="+mj-cs"/>
              </a:rPr>
              <a:t>日常活動和非工作時間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B65555-A310-640F-2EE3-DC0733BF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48755"/>
              </p:ext>
            </p:extLst>
          </p:nvPr>
        </p:nvGraphicFramePr>
        <p:xfrm>
          <a:off x="2409824" y="1423932"/>
          <a:ext cx="7816168" cy="5111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042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睡覺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睡覺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睡覺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睡覺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594996">
                <a:tc rowSpan="2">
                  <a:txBody>
                    <a:bodyPr/>
                    <a:lstStyle/>
                    <a:p>
                      <a:pPr algn="ctr"/>
                      <a:r>
                        <a:rPr lang="zh-TW"/>
                        <a:t>睡覺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/>
                        <a:t>睡覺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/>
                        <a:t>睡覺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/>
                        <a:t>咖啡/早餐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準備去工作/學校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電視/遊戲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社交媒體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運動/嗜好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家事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339998">
                <a:tc rowSpan="2">
                  <a:txBody>
                    <a:bodyPr/>
                    <a:lstStyle/>
                    <a:p>
                      <a:pPr algn="ctr"/>
                      <a:r>
                        <a:rPr lang="zh-TW"/>
                        <a:t>駕車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/>
                        <a:t>晚餐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/>
                        <a:t>家庭/朋友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休息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個人電子郵件/訊息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056149"/>
                  </a:ext>
                </a:extLst>
              </a:tr>
              <a:tr h="594996"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個人談話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339998">
                <a:tc>
                  <a:txBody>
                    <a:bodyPr/>
                    <a:lstStyle/>
                    <a:p>
                      <a:pPr algn="ctr"/>
                      <a:r>
                        <a:rPr lang="zh-TW"/>
                        <a:t>午餐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57910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A5055B-B695-3759-0A97-001E73708B02}"/>
              </a:ext>
            </a:extLst>
          </p:cNvPr>
          <p:cNvSpPr txBox="1"/>
          <p:nvPr/>
        </p:nvSpPr>
        <p:spPr>
          <a:xfrm>
            <a:off x="9534525" y="5143500"/>
            <a:ext cx="2047875" cy="923330"/>
          </a:xfrm>
          <a:prstGeom prst="rect">
            <a:avLst/>
          </a:prstGeom>
          <a:solidFill>
            <a:srgbClr val="EBB70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>
                <a:ln w="9525">
                  <a:solidFill>
                    <a:schemeClr val="tx1"/>
                  </a:solidFill>
                </a:ln>
              </a:rPr>
              <a:t>空白方格代表生產時間。</a:t>
            </a:r>
          </a:p>
        </p:txBody>
      </p:sp>
    </p:spTree>
    <p:extLst>
      <p:ext uri="{BB962C8B-B14F-4D97-AF65-F5344CB8AC3E}">
        <p14:creationId xmlns:p14="http://schemas.microsoft.com/office/powerpoint/2010/main" val="77123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378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時間管理</vt:lpstr>
      <vt:lpstr>時間管理的重要性</vt:lpstr>
      <vt:lpstr>課程目標</vt:lpstr>
      <vt:lpstr>障礙</vt:lpstr>
      <vt:lpstr>障礙</vt:lpstr>
      <vt:lpstr>策略</vt:lpstr>
      <vt:lpstr>時間方格範例 例行(每日)活動</vt:lpstr>
      <vt:lpstr>時間方格範例 在工作/學校的非工作時間</vt:lpstr>
      <vt:lpstr>時間方格範例 日常活動和非工作時間</vt:lpstr>
      <vt:lpstr>課程目標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Cermak, Wendy</dc:creator>
  <cp:lastModifiedBy>Cermak, Wendy</cp:lastModifiedBy>
  <cp:revision>32</cp:revision>
  <dcterms:created xsi:type="dcterms:W3CDTF">2022-01-24T19:33:54Z</dcterms:created>
  <dcterms:modified xsi:type="dcterms:W3CDTF">2023-04-25T14:32:46Z</dcterms:modified>
</cp:coreProperties>
</file>