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7" r:id="rId24"/>
    <p:sldId id="293" r:id="rId25"/>
    <p:sldId id="308" r:id="rId26"/>
    <p:sldId id="297" r:id="rId27"/>
    <p:sldId id="298" r:id="rId28"/>
    <p:sldId id="299" r:id="rId29"/>
    <p:sldId id="300" r:id="rId30"/>
    <p:sldId id="301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132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Presentaciones efectivas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Visual- Comunicación no verbal </c:v>
                </c:pt>
                <c:pt idx="1">
                  <c:v>Vocal - Voz</c:v>
                </c:pt>
                <c:pt idx="2">
                  <c:v>Verbal - Contenido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3200" dirty="0">
              <a:latin typeface="Century Gothic" panose="020B0502020202020204" pitchFamily="34" charset="0"/>
            </a:rPr>
            <a:t>Visual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3200" dirty="0">
              <a:latin typeface="Century Gothic" panose="020B0502020202020204" pitchFamily="34" charset="0"/>
            </a:rPr>
            <a:t>Vocal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3200">
              <a:latin typeface="Century Gothic" panose="020B0502020202020204" pitchFamily="34" charset="0"/>
            </a:rPr>
            <a:t>Verbal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es-ES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Contacto visual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es-ES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Voz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es-ES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Lenguaje corporal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es-ES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Selección de palabras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es-ES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Aspecto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El panorama general</a:t>
          </a:r>
        </a:p>
        <a:p>
          <a:endParaRPr lang="en-US" sz="2400" dirty="0"/>
        </a:p>
        <a:p>
          <a:r>
            <a:rPr lang="es-ES" sz="240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Mensaje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Relevancia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Objetivo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es-ES" sz="3200" b="0" dirty="0">
              <a:latin typeface="Century Gothic" panose="020B0502020202020204" pitchFamily="34" charset="0"/>
            </a:rPr>
            <a:t>Enganche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es-ES" sz="3200" dirty="0" err="1">
              <a:latin typeface="Century Gothic" panose="020B0502020202020204" pitchFamily="34" charset="0"/>
            </a:rPr>
            <a:t>SeñalizaCIÓN</a:t>
          </a:r>
          <a:endParaRPr lang="es-ES" sz="3200" dirty="0">
            <a:latin typeface="Century Gothic" panose="020B0502020202020204" pitchFamily="34" charset="0"/>
          </a:endParaRP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>
              <a:latin typeface="Century Gothic" panose="020B0502020202020204" pitchFamily="34" charset="0"/>
            </a:rPr>
            <a:t>1. Recopilar contenidos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>
              <a:latin typeface="Century Gothic" panose="020B0502020202020204" pitchFamily="34" charset="0"/>
            </a:rPr>
            <a:t>2. Elegir los puntos importantes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>
              <a:latin typeface="Century Gothic" panose="020B0502020202020204" pitchFamily="34" charset="0"/>
            </a:rPr>
            <a:t>3. Ordenar los puntos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>
              <a:latin typeface="Century Gothic" panose="020B0502020202020204" pitchFamily="34" charset="0"/>
            </a:rPr>
            <a:t>4. Añadir detalles de apoyo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>
              <a:latin typeface="Century Gothic" panose="020B0502020202020204" pitchFamily="34" charset="0"/>
            </a:rPr>
            <a:t>5. Transiciones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2800">
              <a:latin typeface="Century Gothic" panose="020B0502020202020204" pitchFamily="34" charset="0"/>
            </a:rPr>
            <a:t>Enlace a la apertura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2800">
              <a:latin typeface="Century Gothic" panose="020B0502020202020204" pitchFamily="34" charset="0"/>
            </a:rPr>
            <a:t>Repetir y resumir el mensaje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2800">
              <a:latin typeface="Century Gothic" panose="020B0502020202020204" pitchFamily="34" charset="0"/>
            </a:rPr>
            <a:t>Llamado a la acción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Cuerpo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Apertura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s-ES" sz="2400"/>
            <a:t>Conclusión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dirty="0">
              <a:latin typeface="Century Gothic" panose="020B0502020202020204" pitchFamily="34" charset="0"/>
            </a:rPr>
            <a:t>Visual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dirty="0">
              <a:latin typeface="Century Gothic" panose="020B0502020202020204" pitchFamily="34" charset="0"/>
            </a:rPr>
            <a:t>Vocal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>
              <a:latin typeface="Century Gothic" panose="020B0502020202020204" pitchFamily="34" charset="0"/>
            </a:rPr>
            <a:t>Verbal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Contacto visual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Voz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Lenguaje corporal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Selección de palabras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Aspecto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Relevancia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Mensaje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Objetivo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El panorama general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b="0" kern="1200" dirty="0">
              <a:latin typeface="Century Gothic" panose="020B0502020202020204" pitchFamily="34" charset="0"/>
            </a:rPr>
            <a:t>Enganche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dirty="0" err="1">
              <a:latin typeface="Century Gothic" panose="020B0502020202020204" pitchFamily="34" charset="0"/>
            </a:rPr>
            <a:t>SeñalizaCIÓN</a:t>
          </a:r>
          <a:endParaRPr lang="es-ES" sz="3200" kern="1200" dirty="0">
            <a:latin typeface="Century Gothic" panose="020B0502020202020204" pitchFamily="34" charset="0"/>
          </a:endParaRP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atin typeface="Century Gothic" panose="020B0502020202020204" pitchFamily="34" charset="0"/>
            </a:rPr>
            <a:t>1. Recopilar contenidos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atin typeface="Century Gothic" panose="020B0502020202020204" pitchFamily="34" charset="0"/>
            </a:rPr>
            <a:t>2. Elegir los puntos importantes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atin typeface="Century Gothic" panose="020B0502020202020204" pitchFamily="34" charset="0"/>
            </a:rPr>
            <a:t>3. Ordenar los puntos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atin typeface="Century Gothic" panose="020B0502020202020204" pitchFamily="34" charset="0"/>
            </a:rPr>
            <a:t>4. Añadir detalles de apoyo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atin typeface="Century Gothic" panose="020B0502020202020204" pitchFamily="34" charset="0"/>
            </a:rPr>
            <a:t>5. Transiciones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>
              <a:latin typeface="Century Gothic" panose="020B0502020202020204" pitchFamily="34" charset="0"/>
            </a:rPr>
            <a:t>Enlace a la apertura</a:t>
          </a:r>
        </a:p>
      </dsp:txBody>
      <dsp:txXfrm>
        <a:off x="48462" y="3147686"/>
        <a:ext cx="3206250" cy="877500"/>
      </dsp:txXfrm>
    </dsp:sp>
    <dsp:sp modelId="{B9838B5F-E3C5-43B0-9EA3-975D8EE2E747}">
      <dsp:nvSpPr>
        <dsp:cNvPr id="0" name=""/>
        <dsp:cNvSpPr/>
      </dsp:nvSpPr>
      <dsp:spPr>
        <a:xfrm>
          <a:off x="4184490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>
              <a:latin typeface="Century Gothic" panose="020B0502020202020204" pitchFamily="34" charset="0"/>
            </a:rPr>
            <a:t>Repetir y resumir el mensaje</a:t>
          </a:r>
        </a:p>
      </dsp:txBody>
      <dsp:txXfrm>
        <a:off x="3815806" y="3147686"/>
        <a:ext cx="3206250" cy="877500"/>
      </dsp:txXfrm>
    </dsp:sp>
    <dsp:sp modelId="{28EA3311-D5F3-42A0-A55C-1F31BEA41275}">
      <dsp:nvSpPr>
        <dsp:cNvPr id="0" name=""/>
        <dsp:cNvSpPr/>
      </dsp:nvSpPr>
      <dsp:spPr>
        <a:xfrm>
          <a:off x="7951834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>
              <a:latin typeface="Century Gothic" panose="020B0502020202020204" pitchFamily="34" charset="0"/>
            </a:rPr>
            <a:t>Llamado a la acción</a:t>
          </a:r>
        </a:p>
      </dsp:txBody>
      <dsp:txXfrm>
        <a:off x="7583149" y="3147686"/>
        <a:ext cx="3206250" cy="87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Conclusión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Apertura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Cuerpo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9312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83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954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9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s-ES" sz="6000" b="1"/>
              <a:t>Hablar en público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es-ES" sz="2800"/>
              <a:t>Parte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Pasos uno y dos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s-ES" sz="3200" cap="none">
                <a:solidFill>
                  <a:srgbClr val="407CCA"/>
                </a:solidFill>
                <a:latin typeface="Elephant" panose="02020904090505020303" pitchFamily="18" charset="0"/>
              </a:rPr>
              <a:t>La visión de conjunto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es-ES" sz="2800"/>
              <a:t>Ponente - Tema</a:t>
            </a:r>
          </a:p>
          <a:p>
            <a:r>
              <a:rPr lang="es-ES" sz="2800"/>
              <a:t>Audiencia - Tema</a:t>
            </a:r>
          </a:p>
          <a:p>
            <a:r>
              <a:rPr lang="es-ES" sz="2800"/>
              <a:t>Orador - Público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es-ES" sz="2800" i="1"/>
              <a:t>« Al final de la presentación, el público ________.»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s-ES" sz="3200" cap="none">
                <a:solidFill>
                  <a:srgbClr val="0D2240"/>
                </a:solidFill>
                <a:latin typeface="Elephant" panose="02020904090505020303" pitchFamily="18" charset="0"/>
              </a:rPr>
              <a:t>Objetivo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Pasos tres y cuatro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s-ES" sz="3200" cap="none">
                <a:solidFill>
                  <a:srgbClr val="407CCA"/>
                </a:solidFill>
                <a:latin typeface="Elephant" panose="02020904090505020303" pitchFamily="18" charset="0"/>
              </a:rPr>
              <a:t>Mensaje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/>
              <a:t>Algo que mantiene el discurso unido</a:t>
            </a:r>
          </a:p>
          <a:p>
            <a:pPr>
              <a:spcAft>
                <a:spcPts val="1200"/>
              </a:spcAft>
            </a:pPr>
            <a:r>
              <a:rPr lang="es-ES" sz="2800"/>
              <a:t>Debe ser una sola frase individual, no una serie de puntos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/>
              <a:t>Un discurso nunca trata del orador, siempre trata del público</a:t>
            </a:r>
          </a:p>
          <a:p>
            <a:pPr>
              <a:spcAft>
                <a:spcPts val="1200"/>
              </a:spcAft>
            </a:pPr>
            <a:r>
              <a:rPr lang="es-ES" sz="2800"/>
              <a:t>Enumeren las razones por las que la audiencia debería interesarse por su mensaje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s-ES" sz="3200" cap="none">
                <a:solidFill>
                  <a:srgbClr val="0D2240"/>
                </a:solidFill>
                <a:latin typeface="Elephant" panose="02020904090505020303" pitchFamily="18" charset="0"/>
              </a:rPr>
              <a:t>Relevancia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s-ES"/>
              <a:t>Elija un tema de la página 13 del manual del participante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s-ES"/>
              <a:t>Complete los pasos 1 a 4 de las páginas 14- 15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s-ES" sz="4000"/>
              <a:t>ACTIVIDAD: Primeros pasos: Pasos 1 a 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796554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s-ES" sz="4000"/>
              <a:t>Paso 5: Estructura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es-ES" sz="2800"/>
              <a:t>Apertura</a:t>
            </a:r>
          </a:p>
          <a:p>
            <a:r>
              <a:rPr lang="es-ES" sz="2800"/>
              <a:t>Cuerpo </a:t>
            </a:r>
          </a:p>
          <a:p>
            <a:r>
              <a:rPr lang="es-ES" sz="2800"/>
              <a:t>Conclusión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s-ES" sz="4000"/>
              <a:t>Apertura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88623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s-ES" sz="4000"/>
              <a:t>Cuerpo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92948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s-ES" sz="4000"/>
              <a:t>Conclusión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s-ES"/>
              <a:t>Primero, compete los pasos 1 a 4 de las páginas 14- 15 del manual del participante.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s-ES"/>
              <a:t>Comenzar a desarrollar la estructura del discurso en la página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 fontScale="90000"/>
          </a:bodyPr>
          <a:lstStyle/>
          <a:p>
            <a:r>
              <a:rPr lang="es-ES" sz="4000"/>
              <a:t>ACTIVIDAD: Estructura del discurso: Paso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es-ES"/>
              <a:t>La postura del poder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 fontScale="92500" lnSpcReduction="20000"/>
          </a:bodyPr>
          <a:lstStyle/>
          <a:p>
            <a:r>
              <a:rPr lang="es-ES" sz="2800"/>
              <a:t>Adoptar una postura del poder antes de un discurso puede ayudar a aumentar la confianza y reducir el estrés al dar un discurso.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377608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t>Estadísticas: </a:t>
            </a:r>
            <a:r>
              <a:rPr lang="es-ES" sz="1000" i="1">
                <a:solidFill>
                  <a:schemeClr val="bg1"/>
                </a:solidFill>
                <a:latin typeface="Century Gothic" panose="020B0502020202020204" pitchFamily="34" charset="0"/>
              </a:rPr>
              <a:t>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s-ES" sz="4000" b="1"/>
              <a:t>¿Cuál es su postura del poder?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800"/>
              <a:t>Ponerse de pie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800"/>
              <a:t>Elegir su postura del poder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800"/>
              <a:t>Mantenerla por dos minutos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407CCA"/>
                </a:solidFill>
                <a:latin typeface="Elephant" panose="02020904090505020303" pitchFamily="18" charset="0"/>
              </a:rPr>
              <a:t>El 75 % </a:t>
            </a:r>
          </a:p>
          <a:p>
            <a:r>
              <a:rPr lang="es-ES" sz="2800"/>
              <a:t>de los adultos se ven afectados por el miedo a hablar en público.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407CCA"/>
                </a:solidFill>
                <a:latin typeface="Elephant" panose="02020904090505020303" pitchFamily="18" charset="0"/>
              </a:rPr>
              <a:t>El 90 % </a:t>
            </a:r>
          </a:p>
          <a:p>
            <a:r>
              <a:rPr lang="es-ES" sz="2800"/>
              <a:t>de la ansiedad que sentimos antes de hacer una presentación se debe a la falta de preparación.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269018" y="6455739"/>
            <a:ext cx="3999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latin typeface="Century Gothic" panose="020B0502020202020204" pitchFamily="34" charset="0"/>
              </a:rPr>
              <a:t>Estadísticas: Revista de Educación y Desarrollo Educativo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Describir las técnicas eficaces para hablar en público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los pasos clave para redactar el esquema de un discurso.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Elaborar un esquema para un discurso de tres a cuatro minutos.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Pronunciar un discurso organizado, de tres a cuatro minutos de duración, utilizando técnicas de oratoria eficaces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Reconocer las diferencias entre dar una presentación presencial, en persona y una virtual.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s-ES" sz="4000"/>
              <a:t>Objetivos de la sesión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980249"/>
            <a:chOff x="778117" y="1419050"/>
            <a:chExt cx="736195" cy="49802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85306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441241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667779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55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s-ES" sz="6000" b="1"/>
              <a:t>Hablar en público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es-ES" sz="2800"/>
              <a:t>Segunda parte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Describir las técnicas eficaces para hablar en público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los pasos clave para redactar el esquema de un discurso.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Elaborar un esquema para un discurso de tres a cuatro minutos.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Pronunciar un discurso organizado, de tres a cuatro minutos de duración, utilizando técnicas de oratoria eficaces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Reconocer las diferencias entre dar una presentación presencial, en persona y una virtual.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s-ES" sz="4000"/>
              <a:t>Objetivos de la sesión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980249"/>
            <a:chOff x="778117" y="1419050"/>
            <a:chExt cx="736195" cy="49802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85306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441241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667779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39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Formar grupos de 6 o 7 personas.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Nombrar a un cronometrador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Dar discursos por turnos y recibir comentarios.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Cada persona dispondrá de </a:t>
            </a:r>
            <a:r>
              <a:rPr lang="es-ES" sz="2800" b="1"/>
              <a:t>un máximo de 4 minutos</a:t>
            </a:r>
            <a:r>
              <a:rPr lang="es-ES" sz="2800"/>
              <a:t> para su intervención y de 1 a 2 minutos para recibir comentarios de sus compañeros.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Lista de control para evaluar hablar en público a partir de la página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 fontScale="90000"/>
          </a:bodyPr>
          <a:lstStyle/>
          <a:p>
            <a:r>
              <a:rPr lang="es-ES" sz="3600" b="1"/>
              <a:t>INSTRUCCIONES PARA EL DISCURSO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000"/>
              <a:t>Mientras esperan a que terminen los demás grupos, discutan en grupo las siguientes preguntas. </a:t>
            </a:r>
          </a:p>
          <a:p>
            <a:endParaRPr lang="en-US" sz="1900" dirty="0"/>
          </a:p>
          <a:p>
            <a:r>
              <a:rPr lang="es-ES" sz="3000"/>
              <a:t>¿Qué han aprendido escuchando los discursos de los demás?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s-ES" sz="3000"/>
              <a:t>¿Qué han aprendido individualmente al pasar por este proceso de desarrollo del discurso?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s-ES" sz="3600"/>
              <a:t>Preguntas para la discusión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es-ES"/>
              <a:t>¡Enhorabuena!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es-ES" sz="3600" b="1"/>
              <a:t>PRESENTACIONES VIRTUALES FRENTE A PRESENCIALES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Lluvia de ideas sobre las diferencias entre las presentaciones virtuales y las presenciales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¿Qué consideraciones hay que tener en cuenta a la hora de hacer una presentación virtual?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/>
              <a:t>Después de ocho minutos y medio el grupo cambia con otro grupo e intercambian comentarios.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Describir las técnicas eficaces para hablar en público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los pasos clave para redactar el esquema de un discurso.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Elaborar un esquema para un discurso de tres a cuatro minutos.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Pronunciar un discurso organizado, de tres a cuatro minutos de duración, utilizando técnicas de oratoria eficaces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Reconocer las diferencias entre dar una presentación presencial, en persona y una virtual.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s-ES" sz="4000"/>
              <a:t>Objetivos de la sesión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980249"/>
            <a:chOff x="778117" y="1419050"/>
            <a:chExt cx="736195" cy="49802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85306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441241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667779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14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>
                <a:solidFill>
                  <a:srgbClr val="407CCA"/>
                </a:solidFill>
                <a:latin typeface="Elephant" panose="02020904090505020303" pitchFamily="18" charset="0"/>
              </a:rPr>
              <a:t>El 91 % </a:t>
            </a:r>
          </a:p>
          <a:p>
            <a:pPr marL="0" indent="0" algn="ctr">
              <a:buNone/>
            </a:pPr>
            <a:r>
              <a:rPr lang="es-ES" sz="2800"/>
              <a:t>de las personas afirman sentirse seguras con una presentación bien preparada y diseñada.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018494" y="6455739"/>
            <a:ext cx="225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Century Gothic" panose="020B0502020202020204" pitchFamily="34" charset="0"/>
              </a:rPr>
              <a:t>Estadísticas: Presentación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Describir las técnicas eficaces para hablar en público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los pasos clave para redactar el esquema de un discurso.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Elaborar un esquema para un discurso de tres a cuatro minutos.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Pronunciar un discurso organizado, de tres a cuatro minutos de duración, utilizando técnicas de oratoria eficaces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Reconocer las diferencias entre dar una presentación presencial, en persona y una virtual.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s-ES" sz="4000"/>
              <a:t>Objetivos de la sesión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980249"/>
            <a:chOff x="778117" y="1419050"/>
            <a:chExt cx="736195" cy="49802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85306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441241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667779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662995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s-ES" sz="4000"/>
              <a:t>Factores para hablar en público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225786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Hablar en público eficazmente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305365" y="6455739"/>
            <a:ext cx="1963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Century Gothic" panose="020B0502020202020204" pitchFamily="34" charset="0"/>
              </a:rPr>
              <a:t>Estadísticas: Business </a:t>
            </a:r>
            <a:r>
              <a:rPr lang="es-ES" sz="1000" dirty="0" err="1">
                <a:latin typeface="Century Gothic" panose="020B0502020202020204" pitchFamily="34" charset="0"/>
              </a:rPr>
              <a:t>Insider</a:t>
            </a:r>
            <a:endParaRPr lang="es-E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08697"/>
              </p:ext>
            </p:extLst>
          </p:nvPr>
        </p:nvGraphicFramePr>
        <p:xfrm>
          <a:off x="859000" y="2104401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5003"/>
            <a:ext cx="4937211" cy="1325563"/>
          </a:xfrm>
        </p:spPr>
        <p:txBody>
          <a:bodyPr anchor="ctr">
            <a:normAutofit fontScale="90000"/>
          </a:bodyPr>
          <a:lstStyle/>
          <a:p>
            <a:r>
              <a:rPr lang="es-ES" sz="4000" dirty="0"/>
              <a:t>Habilidades para dar una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 fontScale="90000"/>
          </a:bodyPr>
          <a:lstStyle/>
          <a:p>
            <a:r>
              <a:rPr lang="es-ES"/>
              <a:t>Pasos para redactar el esquema de un discurso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es-ES" sz="2800"/>
              <a:t>Visión de conjunto, objetivo, mensaje, pertinencia, estructura.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43269</TotalTime>
  <Words>899</Words>
  <Application>Microsoft Office PowerPoint</Application>
  <PresentationFormat>Widescreen</PresentationFormat>
  <Paragraphs>195</Paragraphs>
  <Slides>28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Hablar en público</vt:lpstr>
      <vt:lpstr>PowerPoint Presentation</vt:lpstr>
      <vt:lpstr>PowerPoint Presentation</vt:lpstr>
      <vt:lpstr>Objetivos de la sesión</vt:lpstr>
      <vt:lpstr>Factores para hablar en público</vt:lpstr>
      <vt:lpstr>Hablar en público eficazmente</vt:lpstr>
      <vt:lpstr>PowerPoint Presentation</vt:lpstr>
      <vt:lpstr>Habilidades para dar una presentación</vt:lpstr>
      <vt:lpstr>Pasos para redactar el esquema de un discurso</vt:lpstr>
      <vt:lpstr>Pasos uno y dos</vt:lpstr>
      <vt:lpstr>Pasos tres y cuatro</vt:lpstr>
      <vt:lpstr>ACTIVIDAD: Primeros pasos: Pasos 1 a 4</vt:lpstr>
      <vt:lpstr>Paso 5: Estructura </vt:lpstr>
      <vt:lpstr>Apertura</vt:lpstr>
      <vt:lpstr>Cuerpo </vt:lpstr>
      <vt:lpstr>Conclusión </vt:lpstr>
      <vt:lpstr>ACTIVIDAD: Estructura del discurso: Paso 5</vt:lpstr>
      <vt:lpstr>La postura del poder</vt:lpstr>
      <vt:lpstr>¿Cuál es su postura del poder?</vt:lpstr>
      <vt:lpstr>Objetivos de la sesión</vt:lpstr>
      <vt:lpstr>Hablar en público</vt:lpstr>
      <vt:lpstr>Objetivos de la sesión</vt:lpstr>
      <vt:lpstr>PowerPoint Presentation</vt:lpstr>
      <vt:lpstr>INSTRUCCIONES PARA EL DISCURSO</vt:lpstr>
      <vt:lpstr>Preguntas para la discusión</vt:lpstr>
      <vt:lpstr>¡Enhorabuena!</vt:lpstr>
      <vt:lpstr>PRESENTACIONES VIRTUALES FRENTE A PRESENCIALES</vt:lpstr>
      <vt:lpstr>Objetivos de la sesión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54</cp:revision>
  <dcterms:created xsi:type="dcterms:W3CDTF">2022-12-07T20:31:22Z</dcterms:created>
  <dcterms:modified xsi:type="dcterms:W3CDTF">2023-05-10T19:07:40Z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