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36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Presentations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Visual - Non-Verbal Communication </c:v>
                </c:pt>
                <c:pt idx="1">
                  <c:v>Vocal - Voice</c:v>
                </c:pt>
                <c:pt idx="2">
                  <c:v>Verbal - Content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 dirty="0">
              <a:latin typeface="Century Gothic" panose="020B0502020202020204" pitchFamily="34" charset="0"/>
            </a:rPr>
            <a:t>Visual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 dirty="0">
              <a:latin typeface="Century Gothic" panose="020B0502020202020204" pitchFamily="34" charset="0"/>
            </a:rPr>
            <a:t>Vocal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3200">
              <a:latin typeface="Century Gothic" panose="020B0502020202020204" pitchFamily="34" charset="0"/>
            </a:rPr>
            <a:t>Verbal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en-US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Eye Contact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en-US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Voice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en-US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Body Language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en-US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Word Choice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en-US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Appearance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Big Picture</a:t>
          </a:r>
        </a:p>
        <a:p>
          <a:endParaRPr lang="en-US" sz="2400" dirty="0"/>
        </a:p>
        <a:p>
          <a:r>
            <a:rPr lang="en-US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Message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Relevance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Objective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en-US" sz="3200" b="0" dirty="0">
              <a:latin typeface="Century Gothic" panose="020B0502020202020204" pitchFamily="34" charset="0"/>
            </a:rPr>
            <a:t>Hook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en-US" sz="3200" dirty="0">
              <a:latin typeface="Century Gothic" panose="020B0502020202020204" pitchFamily="34" charset="0"/>
            </a:rPr>
            <a:t>Signpost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entury Gothic" panose="020B0502020202020204" pitchFamily="34" charset="0"/>
            </a:rPr>
            <a:t>1. Gather content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entury Gothic" panose="020B0502020202020204" pitchFamily="34" charset="0"/>
            </a:rPr>
            <a:t>2. Chose important points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entury Gothic" panose="020B0502020202020204" pitchFamily="34" charset="0"/>
            </a:rPr>
            <a:t>3. Order points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entury Gothic" panose="020B0502020202020204" pitchFamily="34" charset="0"/>
            </a:rPr>
            <a:t>4. Add supporting details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>
              <a:latin typeface="Century Gothic" panose="020B0502020202020204" pitchFamily="34" charset="0"/>
            </a:rPr>
            <a:t>5. Transitions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>
              <a:latin typeface="Century Gothic" panose="020B0502020202020204" pitchFamily="34" charset="0"/>
            </a:rPr>
            <a:t>Link to opening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 dirty="0">
              <a:latin typeface="Century Gothic" panose="020B0502020202020204" pitchFamily="34" charset="0"/>
            </a:rPr>
            <a:t>Repeat and summarize message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2800">
              <a:latin typeface="Century Gothic" panose="020B0502020202020204" pitchFamily="34" charset="0"/>
            </a:rPr>
            <a:t>Call to action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Body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Opening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en-US" sz="2400" dirty="0"/>
            <a:t>Conclusion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>
              <a:latin typeface="Century Gothic" panose="020B0502020202020204" pitchFamily="34" charset="0"/>
            </a:rPr>
            <a:t>Visual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>
              <a:latin typeface="Century Gothic" panose="020B0502020202020204" pitchFamily="34" charset="0"/>
            </a:rPr>
            <a:t>Vocal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>
              <a:latin typeface="Century Gothic" panose="020B0502020202020204" pitchFamily="34" charset="0"/>
            </a:rPr>
            <a:t>Verbal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Eye Contact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Voice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Body Language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Word Choice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Appearance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209080" y="826271"/>
          <a:ext cx="2189064" cy="2189176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82299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Relevance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74237" y="1191197"/>
        <a:ext cx="1459689" cy="1459323"/>
      </dsp:txXfrm>
    </dsp:sp>
    <dsp:sp modelId="{AE479D00-F4DD-4A01-92F1-9D66672F2048}">
      <dsp:nvSpPr>
        <dsp:cNvPr id="0" name=""/>
        <dsp:cNvSpPr/>
      </dsp:nvSpPr>
      <dsp:spPr>
        <a:xfrm rot="2700000">
          <a:off x="5937391" y="826117"/>
          <a:ext cx="2189100" cy="2189100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20015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Message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11953" y="1191197"/>
        <a:ext cx="1459689" cy="1459323"/>
      </dsp:txXfrm>
    </dsp:sp>
    <dsp:sp modelId="{60672083-A477-49BF-B90D-14407A1E74AE}">
      <dsp:nvSpPr>
        <dsp:cNvPr id="0" name=""/>
        <dsp:cNvSpPr/>
      </dsp:nvSpPr>
      <dsp:spPr>
        <a:xfrm rot="2700000">
          <a:off x="3684494" y="826117"/>
          <a:ext cx="2189100" cy="2189100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57732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Objective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49669" y="1191197"/>
        <a:ext cx="1459689" cy="1459323"/>
      </dsp:txXfrm>
    </dsp:sp>
    <dsp:sp modelId="{7CD4868C-AF2E-4518-BA4D-F9B9EE7653B7}">
      <dsp:nvSpPr>
        <dsp:cNvPr id="0" name=""/>
        <dsp:cNvSpPr/>
      </dsp:nvSpPr>
      <dsp:spPr>
        <a:xfrm rot="2700000">
          <a:off x="1422211" y="826117"/>
          <a:ext cx="2189100" cy="2189100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495448" y="899256"/>
          <a:ext cx="2043565" cy="2043206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Big Picture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</a:p>
      </dsp:txBody>
      <dsp:txXfrm>
        <a:off x="1787385" y="1191197"/>
        <a:ext cx="1459689" cy="14593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b="0" kern="1200" dirty="0">
              <a:latin typeface="Century Gothic" panose="020B0502020202020204" pitchFamily="34" charset="0"/>
            </a:rPr>
            <a:t>Hook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200" kern="1200" dirty="0">
              <a:latin typeface="Century Gothic" panose="020B0502020202020204" pitchFamily="34" charset="0"/>
            </a:rPr>
            <a:t>Signpost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1. Gather content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2. Chose important points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3. Order points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4. Add supporting details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entury Gothic" panose="020B0502020202020204" pitchFamily="34" charset="0"/>
            </a:rPr>
            <a:t>5. Transitions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101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51263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2922686"/>
          <a:ext cx="32062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>
              <a:latin typeface="Century Gothic" panose="020B0502020202020204" pitchFamily="34" charset="0"/>
            </a:rPr>
            <a:t>Link to opening</a:t>
          </a:r>
        </a:p>
      </dsp:txBody>
      <dsp:txXfrm>
        <a:off x="48462" y="2922686"/>
        <a:ext cx="3206250" cy="1327500"/>
      </dsp:txXfrm>
    </dsp:sp>
    <dsp:sp modelId="{B9838B5F-E3C5-43B0-9EA3-975D8EE2E747}">
      <dsp:nvSpPr>
        <dsp:cNvPr id="0" name=""/>
        <dsp:cNvSpPr/>
      </dsp:nvSpPr>
      <dsp:spPr>
        <a:xfrm>
          <a:off x="4184490" y="101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51263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2922686"/>
          <a:ext cx="32062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 dirty="0">
              <a:latin typeface="Century Gothic" panose="020B0502020202020204" pitchFamily="34" charset="0"/>
            </a:rPr>
            <a:t>Repeat and summarize message</a:t>
          </a:r>
        </a:p>
      </dsp:txBody>
      <dsp:txXfrm>
        <a:off x="3815806" y="2922686"/>
        <a:ext cx="3206250" cy="1327500"/>
      </dsp:txXfrm>
    </dsp:sp>
    <dsp:sp modelId="{28EA3311-D5F3-42A0-A55C-1F31BEA41275}">
      <dsp:nvSpPr>
        <dsp:cNvPr id="0" name=""/>
        <dsp:cNvSpPr/>
      </dsp:nvSpPr>
      <dsp:spPr>
        <a:xfrm>
          <a:off x="7951834" y="101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51263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2922686"/>
          <a:ext cx="32062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800" kern="1200">
              <a:latin typeface="Century Gothic" panose="020B0502020202020204" pitchFamily="34" charset="0"/>
            </a:rPr>
            <a:t>Call to action</a:t>
          </a:r>
        </a:p>
      </dsp:txBody>
      <dsp:txXfrm>
        <a:off x="7583149" y="2922686"/>
        <a:ext cx="3206250" cy="132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Opening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Body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4/25/2023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6000" b="1" dirty="0"/>
              <a:t>Public Speaking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en-US" sz="2800" dirty="0"/>
              <a:t>Part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Steps 1 &amp;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The Big Picture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en-US" sz="2800" dirty="0"/>
              <a:t>Speaker – Subject</a:t>
            </a:r>
          </a:p>
          <a:p>
            <a:r>
              <a:rPr lang="en-US" sz="2800" dirty="0"/>
              <a:t>Audience – Subject</a:t>
            </a:r>
          </a:p>
          <a:p>
            <a:r>
              <a:rPr lang="en-US" sz="2800" dirty="0"/>
              <a:t>Speaker – Audience </a:t>
            </a:r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en-US" sz="2800" i="1" dirty="0"/>
              <a:t>“At the end of the speech, the audience will ____________.”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3200" cap="none" dirty="0">
                <a:solidFill>
                  <a:srgbClr val="0D2240"/>
                </a:solidFill>
                <a:latin typeface="Elephant" panose="02020904090505020303" pitchFamily="18" charset="0"/>
              </a:rPr>
              <a:t>Objective</a:t>
            </a:r>
            <a:endParaRPr lang="en-US" sz="2800" cap="none" dirty="0">
              <a:solidFill>
                <a:srgbClr val="0D224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Steps 3 &amp;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Message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Something that holds the speech together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Written as a single sentence, not a series of points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A speech is never about the speaker, it is always about the audience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Reasons why your audience should care about your message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3200" cap="none" dirty="0">
                <a:solidFill>
                  <a:srgbClr val="0D2240"/>
                </a:solidFill>
                <a:latin typeface="Elephant" panose="02020904090505020303" pitchFamily="18" charset="0"/>
              </a:rPr>
              <a:t>Relevance</a:t>
            </a:r>
            <a:endParaRPr lang="en-US" sz="2800" cap="none" dirty="0">
              <a:solidFill>
                <a:srgbClr val="0D224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Choose a topic from page 13 of your participant manual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Complete Steps 1-4 on pages 14-15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ACTIVITY: Getting started – Steps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796554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Step 5 – Structure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Opening</a:t>
            </a:r>
          </a:p>
          <a:p>
            <a:r>
              <a:rPr lang="en-US" sz="2800" dirty="0"/>
              <a:t>Body </a:t>
            </a:r>
          </a:p>
          <a:p>
            <a:r>
              <a:rPr lang="en-US" sz="2800" dirty="0"/>
              <a:t>Conclusion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Opening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Body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92948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Conclusion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dirty="0"/>
              <a:t>First complete Steps 1-4 on pages 14-15 in your participant manual.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Begin developing the structure of your speech on page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4000" dirty="0"/>
              <a:t>ACTIVITY: Speech structure – Step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en-US" dirty="0"/>
              <a:t>Power Pose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en-US" sz="2800" dirty="0"/>
              <a:t>Power Posing before a speech can help increase confidence and reduce stress while giving a speech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Statistics: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en-US" sz="4000" b="1" dirty="0"/>
              <a:t>What’s Your Power Pose?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Stand up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Choose your power pose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Hold for 2 minutes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75% </a:t>
            </a:r>
          </a:p>
          <a:p>
            <a:r>
              <a:rPr lang="en-US" sz="2800" dirty="0"/>
              <a:t>of adults are estimated to be affected by fear of public speaking.</a:t>
            </a:r>
            <a:endParaRPr lang="en-US" sz="24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90% </a:t>
            </a:r>
          </a:p>
          <a:p>
            <a:r>
              <a:rPr lang="en-US" sz="2800" dirty="0"/>
              <a:t>of anxiety we feel before giving a presentation comes from lack of preparation.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Statistics: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Describe effective delivery skills for public speaking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Identify key steps for writing a speech outline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Develop a speech outline for a 3 – 4-minute speech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Deliver an organized, 3 – 4-minute speech using effective delivery skills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Recognize differences between presenting in-person and virtually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000" dirty="0"/>
              <a:t>Session objectives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sz="6000" b="1" dirty="0"/>
              <a:t>Public Speaking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en-US" sz="2800" dirty="0"/>
              <a:t>Part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Describe effective delivery skills for public speaking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Identify key steps for writing a speech outline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Develop a speech outline for a 3 – 4-minute speech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Deliver an organized, 3 – 4-minute speech using effective delivery skills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Recognize differences between presenting in-person and virtually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000" dirty="0"/>
              <a:t>Session objectives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Form groups of </a:t>
            </a:r>
            <a:r>
              <a:rPr lang="en-US" sz="2800" b="1" dirty="0"/>
              <a:t>6-7 people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Nominate a timekeeper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Take turns giving speeches and receiving feedback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Each person is allotted </a:t>
            </a:r>
            <a:r>
              <a:rPr lang="en-US" sz="2800" b="1" dirty="0"/>
              <a:t>no more than 4 minutes</a:t>
            </a:r>
            <a:r>
              <a:rPr lang="en-US" sz="2800" dirty="0"/>
              <a:t> for their speech and 1-2 minutes of feedback from peers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Speech evaluation checklist starting on page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SPEECH INSTRUCTIONS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As you are waiting for other groups to finish up, discuss the following questions as a group. </a:t>
            </a:r>
          </a:p>
          <a:p>
            <a:endParaRPr lang="en-US" sz="1900" dirty="0"/>
          </a:p>
          <a:p>
            <a:r>
              <a:rPr lang="en-US" sz="3000" dirty="0"/>
              <a:t>What did you learn from listening to each other’s speeches?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3000" dirty="0"/>
              <a:t>What did you learn individually by going through this speech development process?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en-US" sz="3600" dirty="0"/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en-US" dirty="0"/>
              <a:t>Congratulations!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VIRTUAL VERSUS IN-PERSON PRESENTING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Brainstorm ways virtual presenting differs from in-person presenting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considerations do you have to make when presenting virtually?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After 8 minutes ½ your group switches with another group and shares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Describe effective delivery skills for public speaking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Identify key steps for writing a speech outline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Develop a speech outline for a 3 – 4-minute speech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Deliver an organized, 3 – 4-minute speech using effective delivery skills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Recognize differences between presenting in-person and virtually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000" dirty="0"/>
              <a:t>Session objectives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407CCA"/>
                </a:solidFill>
                <a:latin typeface="Elephant" panose="02020904090505020303" pitchFamily="18" charset="0"/>
              </a:rPr>
              <a:t>91% </a:t>
            </a:r>
          </a:p>
          <a:p>
            <a:pPr marL="0" indent="0" algn="ctr">
              <a:buNone/>
            </a:pPr>
            <a:r>
              <a:rPr lang="en-US" sz="2800" dirty="0"/>
              <a:t>of people claim they feel confident with a well-prepared and well-designed presentation.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282546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Statistics: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Describe effective delivery skills for public speaking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Identify key steps for writing a speech outline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Develop a speech outline for a 3 – 4-minute speech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Deliver an organized, 3 – 4-minute speech using effective delivery skills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Recognize differences between presenting in-person and virtually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000" dirty="0"/>
              <a:t>Session objectives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en-US" sz="4000" dirty="0"/>
              <a:t>Public Speaking Factors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008408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Effective Public Speaking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Statistics: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64324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sz="4000" dirty="0"/>
              <a:t>Delivery Skills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en-US" dirty="0"/>
              <a:t>The Steps to writing a speech 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en-US" sz="2800" dirty="0"/>
              <a:t>Big Picture, Objective, Message, Relevance,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43255</TotalTime>
  <Words>709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Public Speaking</vt:lpstr>
      <vt:lpstr>PowerPoint Presentation</vt:lpstr>
      <vt:lpstr>PowerPoint Presentation</vt:lpstr>
      <vt:lpstr>Session objectives</vt:lpstr>
      <vt:lpstr>Public Speaking Factors</vt:lpstr>
      <vt:lpstr>Effective Public Speaking</vt:lpstr>
      <vt:lpstr>PowerPoint Presentation</vt:lpstr>
      <vt:lpstr>Delivery Skills</vt:lpstr>
      <vt:lpstr>The Steps to writing a speech outline</vt:lpstr>
      <vt:lpstr>Steps 1 &amp; 2</vt:lpstr>
      <vt:lpstr>Steps 3 &amp; 4</vt:lpstr>
      <vt:lpstr>ACTIVITY: Getting started – Steps 1-4</vt:lpstr>
      <vt:lpstr>Step 5 – Structure </vt:lpstr>
      <vt:lpstr>Opening</vt:lpstr>
      <vt:lpstr>Body </vt:lpstr>
      <vt:lpstr>Conclusion </vt:lpstr>
      <vt:lpstr>ACTIVITY: Speech structure – Step 5</vt:lpstr>
      <vt:lpstr>Power Pose</vt:lpstr>
      <vt:lpstr>What’s Your Power Pose?</vt:lpstr>
      <vt:lpstr>Session objectives</vt:lpstr>
      <vt:lpstr>Public Speaking</vt:lpstr>
      <vt:lpstr>Session objectives</vt:lpstr>
      <vt:lpstr>PowerPoint Presentation</vt:lpstr>
      <vt:lpstr>SPEECH INSTRUCTIONS</vt:lpstr>
      <vt:lpstr>Discussion Questions</vt:lpstr>
      <vt:lpstr>Congratulations!</vt:lpstr>
      <vt:lpstr>VIRTUAL VERSUS IN-PERSON PRESENTING</vt:lpstr>
      <vt:lpstr>Session objectives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51</cp:revision>
  <dcterms:created xsi:type="dcterms:W3CDTF">2022-12-07T20:31:22Z</dcterms:created>
  <dcterms:modified xsi:type="dcterms:W3CDTF">2023-04-25T18:55:16Z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