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4" r:id="rId24"/>
    <p:sldId id="293" r:id="rId25"/>
    <p:sldId id="305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3" autoAdjust="0"/>
    <p:restoredTop sz="92506" autoAdjust="0"/>
  </p:normalViewPr>
  <p:slideViewPr>
    <p:cSldViewPr snapToGrid="0" showGuides="1">
      <p:cViewPr varScale="1">
        <p:scale>
          <a:sx n="97" d="100"/>
          <a:sy n="97" d="100"/>
        </p:scale>
        <p:origin x="12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효과적인 대중 연설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altLang="ko-KR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8036650-C3E9-4FBD-9C45-B0F98A849160}" type="PERCENTAGE">
                      <a:rPr lang="en-US" altLang="ko-KR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altLang="ko-KR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시각적 - 비언어적 소통 </c:v>
                </c:pt>
                <c:pt idx="1">
                  <c:v>음성적 - 목소리</c:v>
                </c:pt>
                <c:pt idx="2">
                  <c:v>언어적 - 내용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8247189428432237E-2"/>
          <c:y val="0.20074484495920319"/>
          <c:w val="0.37502286766953058"/>
          <c:h val="0.55869531341486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3200" dirty="0">
              <a:latin typeface="굴림" panose="020B0600000101010101" pitchFamily="50" charset="-127"/>
              <a:ea typeface="굴림" panose="020B0600000101010101" pitchFamily="50" charset="-127"/>
            </a:rPr>
            <a:t>시각적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3200">
              <a:latin typeface="굴림" panose="020B0600000101010101" pitchFamily="50" charset="-127"/>
              <a:ea typeface="굴림" panose="020B0600000101010101" pitchFamily="50" charset="-127"/>
            </a:rPr>
            <a:t>음성적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3200">
              <a:latin typeface="굴림" panose="020B0600000101010101" pitchFamily="50" charset="-127"/>
              <a:ea typeface="굴림" panose="020B0600000101010101" pitchFamily="50" charset="-127"/>
            </a:rPr>
            <a:t>언어적</a:t>
          </a: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ko-KR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굴림" panose="020B0600000101010101" pitchFamily="50" charset="-127"/>
              <a:ea typeface="굴림" panose="020B0600000101010101" pitchFamily="50" charset="-127"/>
            </a:rPr>
            <a:t>시선 맞춤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ko-K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굴림" panose="020B0600000101010101" pitchFamily="50" charset="-127"/>
              <a:ea typeface="굴림" panose="020B0600000101010101" pitchFamily="50" charset="-127"/>
            </a:rPr>
            <a:t>목소리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ko-K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굴림" panose="020B0600000101010101" pitchFamily="50" charset="-127"/>
              <a:ea typeface="굴림" panose="020B0600000101010101" pitchFamily="50" charset="-127"/>
            </a:rPr>
            <a:t>몸짓 언어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ko-K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굴림" panose="020B0600000101010101" pitchFamily="50" charset="-127"/>
              <a:ea typeface="굴림" panose="020B0600000101010101" pitchFamily="50" charset="-127"/>
            </a:rPr>
            <a:t>용어 선택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ko-K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굴림" panose="020B0600000101010101" pitchFamily="50" charset="-127"/>
              <a:ea typeface="굴림" panose="020B0600000101010101" pitchFamily="50" charset="-127"/>
            </a:rPr>
            <a:t>외모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ko-KR" altLang="en-US" sz="2400" dirty="0">
              <a:latin typeface="굴림" panose="020B0600000101010101" pitchFamily="50" charset="-127"/>
              <a:ea typeface="굴림" panose="020B0600000101010101" pitchFamily="50" charset="-127"/>
            </a:rPr>
            <a:t>전체적인</a:t>
          </a:r>
          <a:r>
            <a:rPr lang="ko-KR" sz="2400" dirty="0">
              <a:latin typeface="굴림" panose="020B0600000101010101" pitchFamily="50" charset="-127"/>
              <a:ea typeface="굴림" panose="020B0600000101010101" pitchFamily="50" charset="-127"/>
            </a:rPr>
            <a:t> 그림</a:t>
          </a:r>
        </a:p>
        <a:p>
          <a:endParaRPr lang="en-US" sz="2400" dirty="0"/>
        </a:p>
        <a:p>
          <a:r>
            <a:rPr lang="ko-KR" sz="2400" dirty="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ko-KR" sz="2400">
              <a:latin typeface="굴림" panose="020B0600000101010101" pitchFamily="50" charset="-127"/>
              <a:ea typeface="굴림" panose="020B0600000101010101" pitchFamily="50" charset="-127"/>
            </a:rPr>
            <a:t>메시지</a:t>
          </a:r>
        </a:p>
        <a:p>
          <a:endParaRPr lang="en-US" sz="24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endParaRPr lang="en-US" sz="24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ko-KR" sz="2400">
              <a:latin typeface="굴림" panose="020B0600000101010101" pitchFamily="50" charset="-127"/>
              <a:ea typeface="굴림" panose="020B0600000101010101" pitchFamily="50" charset="-127"/>
            </a:rPr>
            <a:t>관련성</a:t>
          </a:r>
        </a:p>
        <a:p>
          <a:endParaRPr lang="en-US" sz="24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endParaRPr lang="en-US" sz="24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ko-KR" sz="2400" dirty="0">
              <a:latin typeface="굴림" panose="020B0600000101010101" pitchFamily="50" charset="-127"/>
              <a:ea typeface="굴림" panose="020B0600000101010101" pitchFamily="50" charset="-127"/>
            </a:rPr>
            <a:t>목표</a:t>
          </a:r>
        </a:p>
        <a:p>
          <a:endParaRPr lang="en-US" sz="24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endParaRPr lang="en-US" sz="24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defRPr cap="all"/>
          </a:pPr>
          <a:r>
            <a:rPr lang="ko-KR" sz="3200" b="0" dirty="0" err="1">
              <a:latin typeface="굴림" panose="020B0600000101010101" pitchFamily="50" charset="-127"/>
              <a:ea typeface="굴림" panose="020B0600000101010101" pitchFamily="50" charset="-127"/>
            </a:rPr>
            <a:t>후크</a:t>
          </a:r>
          <a:r>
            <a:rPr lang="ko-KR" sz="3200" b="0" dirty="0">
              <a:latin typeface="굴림" panose="020B0600000101010101" pitchFamily="50" charset="-127"/>
              <a:ea typeface="굴림" panose="020B0600000101010101" pitchFamily="50" charset="-127"/>
            </a:rPr>
            <a:t>(관심 끌기)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defRPr cap="all"/>
          </a:pPr>
          <a:r>
            <a:rPr lang="ko-KR" sz="3200">
              <a:latin typeface="굴림" panose="020B0600000101010101" pitchFamily="50" charset="-127"/>
              <a:ea typeface="굴림" panose="020B0600000101010101" pitchFamily="50" charset="-127"/>
            </a:rPr>
            <a:t>이정표(방향 안내)</a:t>
          </a: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 dirty="0">
              <a:latin typeface="굴림" panose="020B0600000101010101" pitchFamily="50" charset="-127"/>
              <a:ea typeface="굴림" panose="020B0600000101010101" pitchFamily="50" charset="-127"/>
            </a:rPr>
            <a:t>1. 내용 수집</a:t>
          </a: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>
              <a:latin typeface="굴림" panose="020B0600000101010101" pitchFamily="50" charset="-127"/>
              <a:ea typeface="굴림" panose="020B0600000101010101" pitchFamily="50" charset="-127"/>
            </a:rPr>
            <a:t>2. 주요 요점 선택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>
              <a:latin typeface="굴림" panose="020B0600000101010101" pitchFamily="50" charset="-127"/>
              <a:ea typeface="굴림" panose="020B0600000101010101" pitchFamily="50" charset="-127"/>
            </a:rPr>
            <a:t>3. 요점 순서 정렬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 dirty="0">
              <a:latin typeface="굴림" panose="020B0600000101010101" pitchFamily="50" charset="-127"/>
              <a:ea typeface="굴림" panose="020B0600000101010101" pitchFamily="50" charset="-127"/>
            </a:rPr>
            <a:t>4. 세부 보조 정보 추가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ko-KR" sz="3200">
              <a:latin typeface="굴림" panose="020B0600000101010101" pitchFamily="50" charset="-127"/>
              <a:ea typeface="굴림" panose="020B0600000101010101" pitchFamily="50" charset="-127"/>
            </a:rPr>
            <a:t>5. 전환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altLang="en-US" sz="2800" dirty="0">
              <a:latin typeface="굴림" panose="020B0600000101010101" pitchFamily="50" charset="-127"/>
              <a:ea typeface="굴림" panose="020B0600000101010101" pitchFamily="50" charset="-127"/>
            </a:rPr>
            <a:t>도입부</a:t>
          </a:r>
          <a:r>
            <a:rPr lang="ko-KR" sz="2800" dirty="0">
              <a:latin typeface="굴림" panose="020B0600000101010101" pitchFamily="50" charset="-127"/>
              <a:ea typeface="굴림" panose="020B0600000101010101" pitchFamily="50" charset="-127"/>
            </a:rPr>
            <a:t>와 연</a:t>
          </a:r>
          <a:r>
            <a:rPr lang="ko-KR" altLang="en-US" sz="2800" dirty="0">
              <a:latin typeface="굴림" panose="020B0600000101010101" pitchFamily="50" charset="-127"/>
              <a:ea typeface="굴림" panose="020B0600000101010101" pitchFamily="50" charset="-127"/>
            </a:rPr>
            <a:t>결</a:t>
          </a:r>
          <a:endParaRPr lang="ko-KR" sz="2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2800">
              <a:latin typeface="굴림" panose="020B0600000101010101" pitchFamily="50" charset="-127"/>
              <a:ea typeface="굴림" panose="020B0600000101010101" pitchFamily="50" charset="-127"/>
            </a:rPr>
            <a:t>메시지 반복과 요약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2800">
              <a:latin typeface="굴림" panose="020B0600000101010101" pitchFamily="50" charset="-127"/>
              <a:ea typeface="굴림" panose="020B0600000101010101" pitchFamily="50" charset="-127"/>
            </a:rPr>
            <a:t>행동 촉구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ko-KR" sz="2400" dirty="0">
              <a:latin typeface="굴림" panose="020B0600000101010101" pitchFamily="50" charset="-127"/>
              <a:ea typeface="굴림" panose="020B0600000101010101" pitchFamily="50" charset="-127"/>
            </a:rPr>
            <a:t>본문</a:t>
          </a:r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ko-KR" altLang="en-US" sz="2400" dirty="0">
              <a:latin typeface="굴림" panose="020B0600000101010101" pitchFamily="50" charset="-127"/>
              <a:ea typeface="굴림" panose="020B0600000101010101" pitchFamily="50" charset="-127"/>
            </a:rPr>
            <a:t>도입</a:t>
          </a:r>
          <a:endParaRPr lang="ko-KR" sz="24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ko-KR" altLang="en-US" sz="2400" dirty="0">
              <a:latin typeface="굴림" panose="020B0600000101010101" pitchFamily="50" charset="-127"/>
              <a:ea typeface="굴림" panose="020B0600000101010101" pitchFamily="50" charset="-127"/>
            </a:rPr>
            <a:t>마무리</a:t>
          </a:r>
          <a:endParaRPr lang="ko-KR" sz="24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3200" kern="1200" dirty="0">
              <a:latin typeface="굴림" panose="020B0600000101010101" pitchFamily="50" charset="-127"/>
              <a:ea typeface="굴림" panose="020B0600000101010101" pitchFamily="50" charset="-127"/>
            </a:rPr>
            <a:t>시각적</a:t>
          </a:r>
        </a:p>
      </dsp:txBody>
      <dsp:txXfrm>
        <a:off x="48462" y="3195133"/>
        <a:ext cx="3206250" cy="720000"/>
      </dsp:txXfrm>
    </dsp:sp>
    <dsp:sp modelId="{916A4E83-49EB-403E-8261-DA53F7E12CB3}">
      <dsp:nvSpPr>
        <dsp:cNvPr id="0" name=""/>
        <dsp:cNvSpPr/>
      </dsp:nvSpPr>
      <dsp:spPr>
        <a:xfrm>
          <a:off x="4233659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3200" kern="1200">
              <a:latin typeface="굴림" panose="020B0600000101010101" pitchFamily="50" charset="-127"/>
              <a:ea typeface="굴림" panose="020B0600000101010101" pitchFamily="50" charset="-127"/>
            </a:rPr>
            <a:t>음성적</a:t>
          </a:r>
        </a:p>
      </dsp:txBody>
      <dsp:txXfrm>
        <a:off x="3815806" y="3195133"/>
        <a:ext cx="3206250" cy="720000"/>
      </dsp:txXfrm>
    </dsp:sp>
    <dsp:sp modelId="{B3D1946A-B94F-4371-B4C3-F506FD50D5FD}">
      <dsp:nvSpPr>
        <dsp:cNvPr id="0" name=""/>
        <dsp:cNvSpPr/>
      </dsp:nvSpPr>
      <dsp:spPr>
        <a:xfrm>
          <a:off x="8001003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3200" kern="1200">
              <a:latin typeface="굴림" panose="020B0600000101010101" pitchFamily="50" charset="-127"/>
              <a:ea typeface="굴림" panose="020B0600000101010101" pitchFamily="50" charset="-127"/>
            </a:rPr>
            <a:t>언어적</a:t>
          </a:r>
        </a:p>
      </dsp:txBody>
      <dsp:txXfrm>
        <a:off x="7583149" y="3195133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굴림" panose="020B0600000101010101" pitchFamily="50" charset="-127"/>
              <a:ea typeface="굴림" panose="020B0600000101010101" pitchFamily="50" charset="-127"/>
            </a:rPr>
            <a:t>시선 맞춤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굴림" panose="020B0600000101010101" pitchFamily="50" charset="-127"/>
              <a:ea typeface="굴림" panose="020B0600000101010101" pitchFamily="50" charset="-127"/>
            </a:rPr>
            <a:t>목소리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굴림" panose="020B0600000101010101" pitchFamily="50" charset="-127"/>
              <a:ea typeface="굴림" panose="020B0600000101010101" pitchFamily="50" charset="-127"/>
            </a:rPr>
            <a:t>몸짓 언어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굴림" panose="020B0600000101010101" pitchFamily="50" charset="-127"/>
              <a:ea typeface="굴림" panose="020B0600000101010101" pitchFamily="50" charset="-127"/>
            </a:rPr>
            <a:t>용어 선택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굴림" panose="020B0600000101010101" pitchFamily="50" charset="-127"/>
              <a:ea typeface="굴림" panose="020B0600000101010101" pitchFamily="50" charset="-127"/>
            </a:rPr>
            <a:t>외모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197766" y="831173"/>
          <a:ext cx="2179258" cy="2179369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70657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>
              <a:latin typeface="굴림" panose="020B0600000101010101" pitchFamily="50" charset="-127"/>
              <a:ea typeface="굴림" panose="020B0600000101010101" pitchFamily="50" charset="-127"/>
            </a:rPr>
            <a:t>관련성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8561287" y="1194465"/>
        <a:ext cx="1453150" cy="1452785"/>
      </dsp:txXfrm>
    </dsp:sp>
    <dsp:sp modelId="{AE479D00-F4DD-4A01-92F1-9D66672F2048}">
      <dsp:nvSpPr>
        <dsp:cNvPr id="0" name=""/>
        <dsp:cNvSpPr/>
      </dsp:nvSpPr>
      <dsp:spPr>
        <a:xfrm rot="2700000">
          <a:off x="5936254" y="831020"/>
          <a:ext cx="2179293" cy="2179293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18508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>
              <a:latin typeface="굴림" panose="020B0600000101010101" pitchFamily="50" charset="-127"/>
              <a:ea typeface="굴림" panose="020B0600000101010101" pitchFamily="50" charset="-127"/>
            </a:rPr>
            <a:t>메시지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6309138" y="1194465"/>
        <a:ext cx="1453150" cy="1452785"/>
      </dsp:txXfrm>
    </dsp:sp>
    <dsp:sp modelId="{60672083-A477-49BF-B90D-14407A1E74AE}">
      <dsp:nvSpPr>
        <dsp:cNvPr id="0" name=""/>
        <dsp:cNvSpPr/>
      </dsp:nvSpPr>
      <dsp:spPr>
        <a:xfrm rot="2700000">
          <a:off x="3693450" y="831020"/>
          <a:ext cx="2179293" cy="2179293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6635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>
              <a:latin typeface="굴림" panose="020B0600000101010101" pitchFamily="50" charset="-127"/>
              <a:ea typeface="굴림" panose="020B0600000101010101" pitchFamily="50" charset="-127"/>
            </a:rPr>
            <a:t>목표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4056989" y="1194465"/>
        <a:ext cx="1453150" cy="1452785"/>
      </dsp:txXfrm>
    </dsp:sp>
    <dsp:sp modelId="{7CD4868C-AF2E-4518-BA4D-F9B9EE7653B7}">
      <dsp:nvSpPr>
        <dsp:cNvPr id="0" name=""/>
        <dsp:cNvSpPr/>
      </dsp:nvSpPr>
      <dsp:spPr>
        <a:xfrm rot="2700000">
          <a:off x="1441300" y="831020"/>
          <a:ext cx="2179293" cy="2179293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51420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굴림" panose="020B0600000101010101" pitchFamily="50" charset="-127"/>
              <a:ea typeface="굴림" panose="020B0600000101010101" pitchFamily="50" charset="-127"/>
            </a:rPr>
            <a:t>전체적인</a:t>
          </a:r>
          <a:r>
            <a:rPr lang="ko-KR" sz="2400" kern="1200" dirty="0">
              <a:latin typeface="굴림" panose="020B0600000101010101" pitchFamily="50" charset="-127"/>
              <a:ea typeface="굴림" panose="020B0600000101010101" pitchFamily="50" charset="-127"/>
            </a:rPr>
            <a:t> 그림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400" kern="1200" dirty="0"/>
            <a:t> </a:t>
          </a:r>
        </a:p>
      </dsp:txBody>
      <dsp:txXfrm>
        <a:off x="1804839" y="1194465"/>
        <a:ext cx="1453150" cy="1452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2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389530" y="650347"/>
          <a:ext cx="1828801" cy="1828801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50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3200" b="0" kern="1200" dirty="0" err="1">
              <a:latin typeface="굴림" panose="020B0600000101010101" pitchFamily="50" charset="-127"/>
              <a:ea typeface="굴림" panose="020B0600000101010101" pitchFamily="50" charset="-127"/>
            </a:rPr>
            <a:t>후크</a:t>
          </a:r>
          <a:r>
            <a:rPr lang="en-US" altLang="ko-KR" sz="3200" b="0" kern="1200" dirty="0">
              <a:latin typeface="굴림" panose="020B0600000101010101" pitchFamily="50" charset="-127"/>
              <a:ea typeface="굴림" panose="020B0600000101010101" pitchFamily="50" charset="-127"/>
            </a:rPr>
            <a:t>(</a:t>
          </a:r>
          <a:r>
            <a:rPr lang="ko-KR" altLang="en-US" sz="3200" b="0" kern="1200" dirty="0">
              <a:latin typeface="굴림" panose="020B0600000101010101" pitchFamily="50" charset="-127"/>
              <a:ea typeface="굴림" panose="020B0600000101010101" pitchFamily="50" charset="-127"/>
            </a:rPr>
            <a:t>관심 끌기</a:t>
          </a:r>
          <a:r>
            <a:rPr lang="en-US" altLang="ko-KR" sz="3200" b="0" kern="1200" dirty="0">
              <a:latin typeface="굴림" panose="020B0600000101010101" pitchFamily="50" charset="-127"/>
              <a:ea typeface="굴림" panose="020B0600000101010101" pitchFamily="50" charset="-127"/>
            </a:rPr>
            <a:t>)</a:t>
          </a:r>
        </a:p>
      </dsp:txBody>
      <dsp:txXfrm>
        <a:off x="1503931" y="3346748"/>
        <a:ext cx="3600000" cy="720000"/>
      </dsp:txXfrm>
    </dsp:sp>
    <dsp:sp modelId="{A9A3B604-8EF1-4E01-9B33-8FE7A0EA060C}">
      <dsp:nvSpPr>
        <dsp:cNvPr id="0" name=""/>
        <dsp:cNvSpPr/>
      </dsp:nvSpPr>
      <dsp:spPr>
        <a:xfrm>
          <a:off x="625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6619530" y="650347"/>
          <a:ext cx="1828801" cy="18288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573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3200" kern="1200">
              <a:latin typeface="굴림" panose="020B0600000101010101" pitchFamily="50" charset="-127"/>
              <a:ea typeface="굴림" panose="020B0600000101010101" pitchFamily="50" charset="-127"/>
            </a:rPr>
            <a:t>이정표</a:t>
          </a:r>
          <a:r>
            <a:rPr lang="en-US" altLang="ko-KR" sz="3200" kern="1200">
              <a:latin typeface="굴림" panose="020B0600000101010101" pitchFamily="50" charset="-127"/>
              <a:ea typeface="굴림" panose="020B0600000101010101" pitchFamily="50" charset="-127"/>
            </a:rPr>
            <a:t>(</a:t>
          </a:r>
          <a:r>
            <a:rPr lang="ko-KR" altLang="en-US" sz="3200" kern="1200">
              <a:latin typeface="굴림" panose="020B0600000101010101" pitchFamily="50" charset="-127"/>
              <a:ea typeface="굴림" panose="020B0600000101010101" pitchFamily="50" charset="-127"/>
            </a:rPr>
            <a:t>방향 안내</a:t>
          </a:r>
          <a:r>
            <a:rPr lang="en-US" altLang="ko-KR" sz="3200" kern="1200">
              <a:latin typeface="굴림" panose="020B0600000101010101" pitchFamily="50" charset="-127"/>
              <a:ea typeface="굴림" panose="020B0600000101010101" pitchFamily="50" charset="-127"/>
            </a:rPr>
            <a:t>)</a:t>
          </a:r>
        </a:p>
      </dsp:txBody>
      <dsp:txXfrm>
        <a:off x="5733931" y="334674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0" y="3859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136996" y="77147"/>
          <a:ext cx="675472" cy="675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949466" y="3859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kern="1200" dirty="0">
              <a:latin typeface="굴림" panose="020B0600000101010101" pitchFamily="50" charset="-127"/>
              <a:ea typeface="굴림" panose="020B0600000101010101" pitchFamily="50" charset="-127"/>
            </a:rPr>
            <a:t>1. </a:t>
          </a:r>
          <a:r>
            <a:rPr lang="ko-KR" altLang="en-US" sz="3200" kern="1200" dirty="0">
              <a:latin typeface="굴림" panose="020B0600000101010101" pitchFamily="50" charset="-127"/>
              <a:ea typeface="굴림" panose="020B0600000101010101" pitchFamily="50" charset="-127"/>
            </a:rPr>
            <a:t>내용 수집</a:t>
          </a:r>
        </a:p>
      </dsp:txBody>
      <dsp:txXfrm>
        <a:off x="949466" y="3859"/>
        <a:ext cx="7546679" cy="822048"/>
      </dsp:txXfrm>
    </dsp:sp>
    <dsp:sp modelId="{4A469B75-B350-4DDA-9A5F-3591025FB548}">
      <dsp:nvSpPr>
        <dsp:cNvPr id="0" name=""/>
        <dsp:cNvSpPr/>
      </dsp:nvSpPr>
      <dsp:spPr>
        <a:xfrm>
          <a:off x="0" y="1031420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136996" y="1104708"/>
          <a:ext cx="675472" cy="675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949466" y="1031420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kern="1200">
              <a:latin typeface="굴림" panose="020B0600000101010101" pitchFamily="50" charset="-127"/>
              <a:ea typeface="굴림" panose="020B0600000101010101" pitchFamily="50" charset="-127"/>
            </a:rPr>
            <a:t>2. </a:t>
          </a:r>
          <a:r>
            <a:rPr lang="ko-KR" altLang="en-US" sz="3200" kern="1200">
              <a:latin typeface="굴림" panose="020B0600000101010101" pitchFamily="50" charset="-127"/>
              <a:ea typeface="굴림" panose="020B0600000101010101" pitchFamily="50" charset="-127"/>
            </a:rPr>
            <a:t>주요 요점 선택</a:t>
          </a:r>
        </a:p>
      </dsp:txBody>
      <dsp:txXfrm>
        <a:off x="949466" y="1031420"/>
        <a:ext cx="7546679" cy="822048"/>
      </dsp:txXfrm>
    </dsp:sp>
    <dsp:sp modelId="{E37BCE95-E93E-4161-98F5-384493F292FD}">
      <dsp:nvSpPr>
        <dsp:cNvPr id="0" name=""/>
        <dsp:cNvSpPr/>
      </dsp:nvSpPr>
      <dsp:spPr>
        <a:xfrm>
          <a:off x="0" y="2058981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136996" y="2132269"/>
          <a:ext cx="675472" cy="675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949466" y="2058981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kern="1200">
              <a:latin typeface="굴림" panose="020B0600000101010101" pitchFamily="50" charset="-127"/>
              <a:ea typeface="굴림" panose="020B0600000101010101" pitchFamily="50" charset="-127"/>
            </a:rPr>
            <a:t>3. </a:t>
          </a:r>
          <a:r>
            <a:rPr lang="ko-KR" altLang="en-US" sz="3200" kern="1200">
              <a:latin typeface="굴림" panose="020B0600000101010101" pitchFamily="50" charset="-127"/>
              <a:ea typeface="굴림" panose="020B0600000101010101" pitchFamily="50" charset="-127"/>
            </a:rPr>
            <a:t>요점 순서 정렬</a:t>
          </a:r>
        </a:p>
      </dsp:txBody>
      <dsp:txXfrm>
        <a:off x="949466" y="2058981"/>
        <a:ext cx="7546679" cy="822048"/>
      </dsp:txXfrm>
    </dsp:sp>
    <dsp:sp modelId="{E7DEF006-0CBE-4D83-A34F-4DB54C913DE1}">
      <dsp:nvSpPr>
        <dsp:cNvPr id="0" name=""/>
        <dsp:cNvSpPr/>
      </dsp:nvSpPr>
      <dsp:spPr>
        <a:xfrm>
          <a:off x="0" y="308654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136996" y="3159829"/>
          <a:ext cx="675472" cy="675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949466" y="308654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kern="1200" dirty="0">
              <a:latin typeface="굴림" panose="020B0600000101010101" pitchFamily="50" charset="-127"/>
              <a:ea typeface="굴림" panose="020B0600000101010101" pitchFamily="50" charset="-127"/>
            </a:rPr>
            <a:t>4. </a:t>
          </a:r>
          <a:r>
            <a:rPr lang="ko-KR" altLang="en-US" sz="3200" kern="1200" dirty="0">
              <a:latin typeface="굴림" panose="020B0600000101010101" pitchFamily="50" charset="-127"/>
              <a:ea typeface="굴림" panose="020B0600000101010101" pitchFamily="50" charset="-127"/>
            </a:rPr>
            <a:t>세부 보조 정보 추가</a:t>
          </a:r>
        </a:p>
      </dsp:txBody>
      <dsp:txXfrm>
        <a:off x="949466" y="3086542"/>
        <a:ext cx="7546679" cy="822048"/>
      </dsp:txXfrm>
    </dsp:sp>
    <dsp:sp modelId="{A1DC9D93-52AA-4E7F-AECC-19A200F30654}">
      <dsp:nvSpPr>
        <dsp:cNvPr id="0" name=""/>
        <dsp:cNvSpPr/>
      </dsp:nvSpPr>
      <dsp:spPr>
        <a:xfrm>
          <a:off x="0" y="411410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136996" y="4187390"/>
          <a:ext cx="675472" cy="675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949466" y="411410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200" kern="1200">
              <a:latin typeface="굴림" panose="020B0600000101010101" pitchFamily="50" charset="-127"/>
              <a:ea typeface="굴림" panose="020B0600000101010101" pitchFamily="50" charset="-127"/>
            </a:rPr>
            <a:t>5. </a:t>
          </a:r>
          <a:r>
            <a:rPr lang="ko-KR" altLang="en-US" sz="3200" kern="1200">
              <a:latin typeface="굴림" panose="020B0600000101010101" pitchFamily="50" charset="-127"/>
              <a:ea typeface="굴림" panose="020B0600000101010101" pitchFamily="50" charset="-127"/>
            </a:rPr>
            <a:t>전환</a:t>
          </a:r>
        </a:p>
      </dsp:txBody>
      <dsp:txXfrm>
        <a:off x="949466" y="4114102"/>
        <a:ext cx="7546679" cy="822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417146" y="4049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828625" y="816380"/>
          <a:ext cx="1645923" cy="1645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48462" y="3226436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800" kern="1200" dirty="0">
              <a:latin typeface="굴림" panose="020B0600000101010101" pitchFamily="50" charset="-127"/>
              <a:ea typeface="굴림" panose="020B0600000101010101" pitchFamily="50" charset="-127"/>
            </a:rPr>
            <a:t>도입부와 연결</a:t>
          </a:r>
        </a:p>
      </dsp:txBody>
      <dsp:txXfrm>
        <a:off x="48462" y="3226436"/>
        <a:ext cx="3206250" cy="720000"/>
      </dsp:txXfrm>
    </dsp:sp>
    <dsp:sp modelId="{B9838B5F-E3C5-43B0-9EA3-975D8EE2E747}">
      <dsp:nvSpPr>
        <dsp:cNvPr id="0" name=""/>
        <dsp:cNvSpPr/>
      </dsp:nvSpPr>
      <dsp:spPr>
        <a:xfrm>
          <a:off x="4184490" y="4049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4595969" y="816380"/>
          <a:ext cx="1645923" cy="1645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3815806" y="3226436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800" kern="1200">
              <a:latin typeface="굴림" panose="020B0600000101010101" pitchFamily="50" charset="-127"/>
              <a:ea typeface="굴림" panose="020B0600000101010101" pitchFamily="50" charset="-127"/>
            </a:rPr>
            <a:t>메시지 반복과 요약</a:t>
          </a:r>
        </a:p>
      </dsp:txBody>
      <dsp:txXfrm>
        <a:off x="3815806" y="3226436"/>
        <a:ext cx="3206250" cy="720000"/>
      </dsp:txXfrm>
    </dsp:sp>
    <dsp:sp modelId="{28EA3311-D5F3-42A0-A55C-1F31BEA41275}">
      <dsp:nvSpPr>
        <dsp:cNvPr id="0" name=""/>
        <dsp:cNvSpPr/>
      </dsp:nvSpPr>
      <dsp:spPr>
        <a:xfrm>
          <a:off x="7951834" y="4049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8363312" y="816380"/>
          <a:ext cx="1645923" cy="1645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583149" y="3226436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2800" kern="1200">
              <a:latin typeface="굴림" panose="020B0600000101010101" pitchFamily="50" charset="-127"/>
              <a:ea typeface="굴림" panose="020B0600000101010101" pitchFamily="50" charset="-127"/>
            </a:rPr>
            <a:t>행동 촉구</a:t>
          </a:r>
        </a:p>
      </dsp:txBody>
      <dsp:txXfrm>
        <a:off x="7583149" y="3226436"/>
        <a:ext cx="32062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15248" y="816160"/>
          <a:ext cx="2161989" cy="2162389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587033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굴림" panose="020B0600000101010101" pitchFamily="50" charset="-127"/>
              <a:ea typeface="굴림" panose="020B0600000101010101" pitchFamily="50" charset="-127"/>
            </a:rPr>
            <a:t>마무리</a:t>
          </a:r>
        </a:p>
      </dsp:txBody>
      <dsp:txXfrm>
        <a:off x="5875580" y="1176622"/>
        <a:ext cx="1441326" cy="1441466"/>
      </dsp:txXfrm>
    </dsp:sp>
    <dsp:sp modelId="{9B5A97AE-C741-4920-BEC3-26B3FC33E72E}">
      <dsp:nvSpPr>
        <dsp:cNvPr id="0" name=""/>
        <dsp:cNvSpPr/>
      </dsp:nvSpPr>
      <dsp:spPr>
        <a:xfrm rot="2700000">
          <a:off x="3283374" y="818774"/>
          <a:ext cx="2156781" cy="215678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2555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굴림" panose="020B0600000101010101" pitchFamily="50" charset="-127"/>
              <a:ea typeface="굴림" panose="020B0600000101010101" pitchFamily="50" charset="-127"/>
            </a:rPr>
            <a:t>도입</a:t>
          </a:r>
        </a:p>
      </dsp:txBody>
      <dsp:txXfrm>
        <a:off x="3641102" y="1176622"/>
        <a:ext cx="1441326" cy="1441466"/>
      </dsp:txXfrm>
    </dsp:sp>
    <dsp:sp modelId="{DE386B27-B2C8-4CE1-95F8-326658BFFB72}">
      <dsp:nvSpPr>
        <dsp:cNvPr id="0" name=""/>
        <dsp:cNvSpPr/>
      </dsp:nvSpPr>
      <dsp:spPr>
        <a:xfrm rot="2700000">
          <a:off x="1048897" y="818774"/>
          <a:ext cx="2156781" cy="215678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18078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>
              <a:latin typeface="굴림" panose="020B0600000101010101" pitchFamily="50" charset="-127"/>
              <a:ea typeface="굴림" panose="020B0600000101010101" pitchFamily="50" charset="-127"/>
            </a:rPr>
            <a:t>본문</a:t>
          </a:r>
        </a:p>
      </dsp:txBody>
      <dsp:txXfrm>
        <a:off x="1406624" y="1176622"/>
        <a:ext cx="1441326" cy="14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5/5/2023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511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87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968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5/5/2023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ko-KR" altLang="en-US" sz="6000" b="1">
                <a:latin typeface="굴림" panose="020B0600000101010101" pitchFamily="50" charset="-127"/>
                <a:ea typeface="굴림" panose="020B0600000101010101" pitchFamily="50" charset="-127"/>
              </a:rPr>
              <a:t>연설</a:t>
            </a:r>
            <a:endParaRPr lang="ko-KR" sz="6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파트 1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4000" dirty="0">
                <a:latin typeface="굴림" panose="020B0600000101010101" pitchFamily="50" charset="-127"/>
                <a:ea typeface="굴림" panose="020B0600000101010101" pitchFamily="50" charset="-127"/>
              </a:rPr>
              <a:t>단계와</a:t>
            </a:r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 2 단계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ko-KR" altLang="en-US" sz="3200" cap="none" dirty="0">
                <a:solidFill>
                  <a:srgbClr val="407CC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전체적인</a:t>
            </a:r>
            <a:r>
              <a:rPr lang="ko-KR" sz="3200" cap="none" dirty="0">
                <a:solidFill>
                  <a:srgbClr val="407CC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그림</a:t>
            </a: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ko-KR" sz="2800">
                <a:latin typeface="굴림" panose="020B0600000101010101" pitchFamily="50" charset="-127"/>
                <a:ea typeface="굴림" panose="020B0600000101010101" pitchFamily="50" charset="-127"/>
              </a:rPr>
              <a:t>연사 - 주제</a:t>
            </a:r>
          </a:p>
          <a:p>
            <a:r>
              <a:rPr lang="ko-KR" sz="2800">
                <a:latin typeface="굴림" panose="020B0600000101010101" pitchFamily="50" charset="-127"/>
                <a:ea typeface="굴림" panose="020B0600000101010101" pitchFamily="50" charset="-127"/>
              </a:rPr>
              <a:t>청중 - 주제</a:t>
            </a:r>
          </a:p>
          <a:p>
            <a:r>
              <a:rPr lang="ko-KR" sz="2800">
                <a:latin typeface="굴림" panose="020B0600000101010101" pitchFamily="50" charset="-127"/>
                <a:ea typeface="굴림" panose="020B0600000101010101" pitchFamily="50" charset="-127"/>
              </a:rPr>
              <a:t>연사 - 청중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ko-KR" sz="2800" i="1">
                <a:latin typeface="굴림" panose="020B0600000101010101" pitchFamily="50" charset="-127"/>
                <a:ea typeface="굴림" panose="020B0600000101010101" pitchFamily="50" charset="-127"/>
              </a:rPr>
              <a:t>‘연설이 끝나면 청중은 __________________할 것이다.’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ko-KR" sz="3200" cap="none">
                <a:solidFill>
                  <a:srgbClr val="0D224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목표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4000" dirty="0">
                <a:latin typeface="굴림" panose="020B0600000101010101" pitchFamily="50" charset="-127"/>
                <a:ea typeface="굴림" panose="020B0600000101010101" pitchFamily="50" charset="-127"/>
              </a:rPr>
              <a:t>단계와</a:t>
            </a:r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 4 단계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ko-KR" sz="3200" cap="none">
                <a:solidFill>
                  <a:srgbClr val="407CC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메시지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연설을 하나로 묶는 것</a:t>
            </a:r>
          </a:p>
          <a:p>
            <a:pPr>
              <a:spcAft>
                <a:spcPts val="1200"/>
              </a:spcAft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요점 시리즈가 아닌 하나의 문장으로 작성</a:t>
            </a:r>
          </a:p>
          <a:p>
            <a:endParaRPr lang="en-US" sz="1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512126" cy="2834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연설은 연사에 대한 것이 </a:t>
            </a:r>
            <a:b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아니라 청중에 관한 것</a:t>
            </a:r>
          </a:p>
          <a:p>
            <a:pPr>
              <a:spcAft>
                <a:spcPts val="1200"/>
              </a:spcAft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청중이 메시지에 관심을 </a:t>
            </a:r>
            <a:b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가져야 하는 이유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ko-KR" sz="3200" cap="none">
                <a:solidFill>
                  <a:srgbClr val="0D224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관련성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참가자 지침서 13쪽에서 주제 선택</a:t>
            </a:r>
          </a:p>
          <a:p>
            <a:pPr marL="342900" indent="-342900">
              <a:buAutoNum type="arabicPeriod"/>
            </a:pPr>
            <a:endParaRPr 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14-15쪽의 1-4단계 완료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활동: 시작하기 - 1-4단계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614984"/>
              </p:ext>
            </p:extLst>
          </p:nvPr>
        </p:nvGraphicFramePr>
        <p:xfrm>
          <a:off x="407748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2464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5단계 - 구조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563" y="2124510"/>
            <a:ext cx="4559221" cy="4351338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도입</a:t>
            </a:r>
            <a:endParaRPr 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본문 </a:t>
            </a:r>
          </a:p>
          <a:p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마무리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214894"/>
            <a:ext cx="11150600" cy="920336"/>
          </a:xfrm>
        </p:spPr>
        <p:txBody>
          <a:bodyPr anchor="b">
            <a:normAutofit/>
          </a:bodyPr>
          <a:lstStyle/>
          <a:p>
            <a:r>
              <a:rPr lang="ko-KR" altLang="en-US" sz="4000">
                <a:latin typeface="굴림" panose="020B0600000101010101" pitchFamily="50" charset="-127"/>
                <a:ea typeface="굴림" panose="020B0600000101010101" pitchFamily="50" charset="-127"/>
              </a:rPr>
              <a:t>도입</a:t>
            </a:r>
            <a:endParaRPr lang="ko-KR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921612"/>
              </p:ext>
            </p:extLst>
          </p:nvPr>
        </p:nvGraphicFramePr>
        <p:xfrm>
          <a:off x="507556" y="1793898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본문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157336"/>
              </p:ext>
            </p:extLst>
          </p:nvPr>
        </p:nvGraphicFramePr>
        <p:xfrm>
          <a:off x="1843165" y="1515728"/>
          <a:ext cx="8496146" cy="49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마무리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497688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참가자 지침서 14-15쪽의 1-4단계 완료</a:t>
            </a:r>
          </a:p>
          <a:p>
            <a:pPr marL="342900" indent="-342900">
              <a:buAutoNum type="arabicPeriod"/>
            </a:pPr>
            <a:endParaRPr 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16쪽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의</a:t>
            </a: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 연설 구조 개발 시작</a:t>
            </a:r>
          </a:p>
          <a:p>
            <a:pPr marL="342900" indent="-342900">
              <a:buAutoNum type="arabicPeriod"/>
            </a:pPr>
            <a:endParaRPr 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활동: 연설 구조 - 5단계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363412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파워 포즈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2" y="1130575"/>
            <a:ext cx="10451157" cy="940181"/>
          </a:xfrm>
        </p:spPr>
        <p:txBody>
          <a:bodyPr>
            <a:normAutofit/>
          </a:bodyPr>
          <a:lstStyle/>
          <a:p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연설 전에 파워 포즈를 취하면 </a:t>
            </a:r>
            <a:b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연설에 대한 자신감을 높이고 스트레스를 낮출 수 있습니다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624446" y="6455740"/>
            <a:ext cx="1650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000">
                <a:solidFill>
                  <a:schemeClr val="bg1"/>
                </a:solidFill>
                <a:latin typeface="Century Gothic" panose="020B0502020202020204" pitchFamily="34" charset="0"/>
              </a:rPr>
              <a:t>통계: The 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4539734" cy="1600200"/>
          </a:xfrm>
        </p:spPr>
        <p:txBody>
          <a:bodyPr>
            <a:normAutofit/>
          </a:bodyPr>
          <a:lstStyle/>
          <a:p>
            <a:r>
              <a:rPr lang="ko-KR" sz="4000" b="1" dirty="0">
                <a:latin typeface="굴림" panose="020B0600000101010101" pitchFamily="50" charset="-127"/>
                <a:ea typeface="굴림" panose="020B0600000101010101" pitchFamily="50" charset="-127"/>
              </a:rPr>
              <a:t>나의 파워 포즈는?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6146"/>
            <a:ext cx="3529989" cy="35741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자리에서 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일어서기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나의 파워 포즈 선택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2분 간 유지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ko-KR" sz="4000" b="1" dirty="0">
                <a:solidFill>
                  <a:srgbClr val="407CCA"/>
                </a:solidFill>
                <a:latin typeface="Elephant" panose="02020904090505020303" pitchFamily="18" charset="0"/>
              </a:rPr>
              <a:t>75% </a:t>
            </a:r>
          </a:p>
          <a:p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성인의 75%가 </a:t>
            </a:r>
            <a:b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대중 연설에 대한 두려움을 느낌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/>
          </a:bodyPr>
          <a:lstStyle/>
          <a:p>
            <a:r>
              <a:rPr lang="ko-KR" sz="4000" b="1" dirty="0">
                <a:solidFill>
                  <a:srgbClr val="407CCA"/>
                </a:solidFill>
                <a:latin typeface="Elephant" panose="02020904090505020303" pitchFamily="18" charset="0"/>
              </a:rPr>
              <a:t>90% </a:t>
            </a:r>
          </a:p>
          <a:p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연설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전 느끼는 불안감의 90%는 준비 부족에서 기인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7625166" y="6455739"/>
            <a:ext cx="36434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000" dirty="0">
                <a:latin typeface="굴림" panose="020B0600000101010101" pitchFamily="50" charset="-127"/>
                <a:ea typeface="굴림" panose="020B0600000101010101" pitchFamily="50" charset="-127"/>
              </a:rPr>
              <a:t>통계: </a:t>
            </a:r>
            <a:r>
              <a:rPr lang="en-US" altLang="ko-KR" sz="1000" dirty="0">
                <a:latin typeface="굴림" panose="020B0600000101010101" pitchFamily="50" charset="-127"/>
                <a:ea typeface="굴림" panose="020B0600000101010101" pitchFamily="50" charset="-127"/>
              </a:rPr>
              <a:t>Journal of Education and Educational Development</a:t>
            </a:r>
            <a:endParaRPr lang="ko-KR" sz="1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2"/>
            <a:ext cx="9896006" cy="5013733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대중 연설을 위한 효과적인 전달 기술을 설명한다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연설 개요 작성의 주요 단계를 </a:t>
            </a:r>
            <a:r>
              <a:rPr lang="ko-KR" altLang="en-US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확인</a:t>
            </a: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3-4분 연설을 위한 개요를 작성한다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효과적인 전달 기술을 사용하여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잘 구성된</a:t>
            </a:r>
            <a:r>
              <a:rPr lang="ko-KR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 </a:t>
            </a:r>
            <a:br>
              <a:rPr lang="en-US" altLang="ko-KR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</a:br>
            <a:r>
              <a:rPr lang="ko-KR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3-4분 연설을 실시한다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대면 연설과 온라인 연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설</a:t>
            </a:r>
            <a:r>
              <a:rPr lang="ko-KR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의 차이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를</a:t>
            </a:r>
            <a:r>
              <a:rPr lang="ko-KR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 인식한다</a:t>
            </a:r>
          </a:p>
          <a:p>
            <a:pPr marL="0" indent="0">
              <a:buNone/>
            </a:pPr>
            <a:endParaRPr 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세션 목표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1520" cy="4498220"/>
            <a:chOff x="778117" y="1419050"/>
            <a:chExt cx="731520" cy="449822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094696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518575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55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ko-KR" sz="6000" b="1" dirty="0">
                <a:latin typeface="굴림" panose="020B0600000101010101" pitchFamily="50" charset="-127"/>
                <a:ea typeface="굴림" panose="020B0600000101010101" pitchFamily="50" charset="-127"/>
              </a:rPr>
              <a:t>대중 연설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ko-KR" sz="2800">
                <a:latin typeface="굴림" panose="020B0600000101010101" pitchFamily="50" charset="-127"/>
                <a:ea typeface="굴림" panose="020B0600000101010101" pitchFamily="50" charset="-127"/>
              </a:rPr>
              <a:t>파트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ko-KR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대중 연설을 위한 효과적인 전달 기술을 설명한다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ko-KR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연설 개요 작성의 주요 단계를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확인</a:t>
            </a:r>
            <a:r>
              <a:rPr lang="ko-KR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solidFill>
                  <a:schemeClr val="bg1">
                    <a:lumMod val="75000"/>
                  </a:schemeClr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3-4분 연설을 위한 개요를 작성한다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효과적인 전달 기술을 사용하여 </a:t>
            </a:r>
            <a:r>
              <a:rPr lang="ko-KR" altLang="en-US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잘 구성된</a:t>
            </a: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 </a:t>
            </a:r>
            <a:br>
              <a:rPr lang="en-US" alt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</a:b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3-4분 연설을 실시한다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대면 연설과 온라인 연</a:t>
            </a:r>
            <a:r>
              <a:rPr lang="ko-KR" altLang="en-US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설</a:t>
            </a: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의 차이</a:t>
            </a:r>
            <a:r>
              <a:rPr lang="ko-KR" altLang="en-US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를</a:t>
            </a: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 인식한다</a:t>
            </a:r>
          </a:p>
          <a:p>
            <a:pPr marL="0" indent="0">
              <a:buNone/>
            </a:pPr>
            <a:endParaRPr 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세션 목표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1520" cy="4498220"/>
            <a:chOff x="778117" y="1419050"/>
            <a:chExt cx="731520" cy="449822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224263"/>
              <a:ext cx="731520" cy="7094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518575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52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571436" cy="475093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800" b="1" dirty="0">
                <a:latin typeface="굴림" panose="020B0600000101010101" pitchFamily="50" charset="-127"/>
                <a:ea typeface="굴림" panose="020B0600000101010101" pitchFamily="50" charset="-127"/>
              </a:rPr>
              <a:t>6-7명씩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소그룹 구성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계시원 지정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순서대로 연설하고 피드백을 받기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1인당 연설 시간은 </a:t>
            </a:r>
            <a:r>
              <a:rPr lang="ko-KR" sz="2800" b="1" dirty="0">
                <a:latin typeface="굴림" panose="020B0600000101010101" pitchFamily="50" charset="-127"/>
                <a:ea typeface="굴림" panose="020B0600000101010101" pitchFamily="50" charset="-127"/>
              </a:rPr>
              <a:t>4분 이하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, 동료들의 피드백 시간은 1-2분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26쪽의 연설 평가 체크리스트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작성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/>
          </a:bodyPr>
          <a:lstStyle/>
          <a:p>
            <a:r>
              <a:rPr lang="ko-KR" sz="3600" b="1" dirty="0">
                <a:latin typeface="굴림" panose="020B0600000101010101" pitchFamily="50" charset="-127"/>
                <a:ea typeface="굴림" panose="020B0600000101010101" pitchFamily="50" charset="-127"/>
              </a:rPr>
              <a:t>연설 방법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/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다른 소그룹이 끝날 때까지 기다리면서 다음의 질문에 대해 소그룹으로 토론하십시오 </a:t>
            </a:r>
          </a:p>
          <a:p>
            <a:endParaRPr lang="en-US" sz="19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서로의 연설을 들으면서 무엇을 배웠나요?</a:t>
            </a:r>
            <a:br>
              <a:rPr 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endParaRPr lang="ko-KR" sz="3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endParaRPr lang="en-US" sz="19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연설 개발 과정을 통해 개인적으로 무엇을 배웠나요?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ko-KR" sz="3600" dirty="0">
                <a:latin typeface="굴림" panose="020B0600000101010101" pitchFamily="50" charset="-127"/>
                <a:ea typeface="굴림" panose="020B0600000101010101" pitchFamily="50" charset="-127"/>
              </a:rPr>
              <a:t>토론 질문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14" y="977220"/>
            <a:ext cx="9241971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ko-KR">
                <a:latin typeface="굴림" panose="020B0600000101010101" pitchFamily="50" charset="-127"/>
                <a:ea typeface="굴림" panose="020B0600000101010101" pitchFamily="50" charset="-127"/>
              </a:rPr>
              <a:t>축하드립니다!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36" y="321834"/>
            <a:ext cx="5884862" cy="1325563"/>
          </a:xfrm>
        </p:spPr>
        <p:txBody>
          <a:bodyPr anchor="ctr">
            <a:normAutofit/>
          </a:bodyPr>
          <a:lstStyle/>
          <a:p>
            <a:r>
              <a:rPr lang="ko-KR" sz="3600" b="1" dirty="0">
                <a:latin typeface="굴림" panose="020B0600000101010101" pitchFamily="50" charset="-127"/>
                <a:ea typeface="굴림" panose="020B0600000101010101" pitchFamily="50" charset="-127"/>
              </a:rPr>
              <a:t>온라인 연설</a:t>
            </a:r>
            <a:r>
              <a:rPr lang="en-US" altLang="ko-KR" sz="3600" b="1" dirty="0">
                <a:latin typeface="굴림" panose="020B0600000101010101" pitchFamily="50" charset="-127"/>
                <a:ea typeface="굴림" panose="020B0600000101010101" pitchFamily="50" charset="-127"/>
              </a:rPr>
              <a:t> vs </a:t>
            </a:r>
            <a:r>
              <a:rPr lang="ko-KR" sz="3600" b="1" dirty="0">
                <a:latin typeface="굴림" panose="020B0600000101010101" pitchFamily="50" charset="-127"/>
                <a:ea typeface="굴림" panose="020B0600000101010101" pitchFamily="50" charset="-127"/>
              </a:rPr>
              <a:t>대면 연설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2792"/>
            <a:ext cx="4756706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소그룹으로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모여 </a:t>
            </a:r>
            <a:b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온라인 연설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과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대면 연설의 차이를 짧게 브레인스토밍 하십시오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온라인 연설 시 고려할 사항은 무엇인가요?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8분 후 소그룹원의 절반을 다른 소그룹과 교체 후 의견을 교환하십시오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대중 연설을 위한 효과적인 전달 기술을 설명한다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연설 개요 작성의 주요 단계를 </a:t>
            </a:r>
            <a:r>
              <a:rPr lang="ko-KR" altLang="en-US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확인</a:t>
            </a: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3-4분 연설을 위한 개요를 작성한다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효과적인 전달 기술을 사용하여 </a:t>
            </a:r>
            <a:r>
              <a:rPr lang="ko-KR" altLang="en-US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잘 구성된</a:t>
            </a: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 </a:t>
            </a:r>
            <a:br>
              <a:rPr lang="en-US" alt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</a:b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3-4분 연설을 실시한다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대면 연설과 온라인 연설의 차이</a:t>
            </a:r>
            <a:r>
              <a:rPr lang="ko-KR" altLang="en-US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를</a:t>
            </a: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 인식한다</a:t>
            </a:r>
          </a:p>
          <a:p>
            <a:pPr marL="0" indent="0">
              <a:buNone/>
            </a:pPr>
            <a:endParaRPr 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세션 목표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1520" cy="4523174"/>
            <a:chOff x="778117" y="1419050"/>
            <a:chExt cx="731520" cy="45231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76684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5210704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46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125403" cy="2397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sz="4000" dirty="0">
                <a:solidFill>
                  <a:srgbClr val="407CCA"/>
                </a:solidFill>
                <a:latin typeface="Elephant" panose="02020904090505020303" pitchFamily="18" charset="0"/>
              </a:rPr>
              <a:t>91% </a:t>
            </a:r>
          </a:p>
          <a:p>
            <a:pPr marL="0" indent="0" algn="ctr">
              <a:buNone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잘 준비되고 계획된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연설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로 </a:t>
            </a:r>
            <a:r>
              <a:rPr lang="ko-KR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91%가 </a:t>
            </a:r>
            <a:b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자신감을 느낌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531458" y="6455739"/>
            <a:ext cx="1737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000" dirty="0">
                <a:latin typeface="굴림" panose="020B0600000101010101" pitchFamily="50" charset="-127"/>
                <a:ea typeface="굴림" panose="020B0600000101010101" pitchFamily="50" charset="-127"/>
              </a:rPr>
              <a:t>통계: </a:t>
            </a:r>
            <a:r>
              <a:rPr lang="ko-KR" sz="1000" dirty="0" err="1">
                <a:latin typeface="굴림" panose="020B0600000101010101" pitchFamily="50" charset="-127"/>
                <a:ea typeface="굴림" panose="020B0600000101010101" pitchFamily="50" charset="-127"/>
              </a:rPr>
              <a:t>Presentation</a:t>
            </a:r>
            <a:r>
              <a:rPr lang="ko-KR" sz="1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sz="1000" dirty="0" err="1">
                <a:latin typeface="굴림" panose="020B0600000101010101" pitchFamily="50" charset="-127"/>
                <a:ea typeface="굴림" panose="020B0600000101010101" pitchFamily="50" charset="-127"/>
              </a:rPr>
              <a:t>Panda</a:t>
            </a:r>
            <a:endParaRPr lang="ko-KR" sz="1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대중 연설을 위한 효과적인 전달 기술을 설명한다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연설 개요 작성의 주요 단계를 </a:t>
            </a:r>
            <a:r>
              <a:rPr lang="ko-KR" altLang="en-US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확인</a:t>
            </a: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solidFill>
                  <a:sysClr val="windowText" lastClr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3-4분 연설을 위한 개요를 작성한다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효과적인 전달 기술을 사용하여 </a:t>
            </a:r>
            <a:r>
              <a:rPr lang="ko-KR" altLang="en-US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잘 구성된</a:t>
            </a: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 </a:t>
            </a:r>
            <a:br>
              <a:rPr lang="en-US" alt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</a:b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3-4분 연설을 실시한다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대면 연설과 온라인 연설의 차이</a:t>
            </a:r>
            <a:r>
              <a:rPr lang="ko-KR" altLang="en-US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를</a:t>
            </a:r>
            <a:r>
              <a:rPr lang="ko-KR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Mangal" panose="02040503050203030202" pitchFamily="18" charset="0"/>
              </a:rPr>
              <a:t> 인식한다</a:t>
            </a:r>
          </a:p>
          <a:p>
            <a:pPr marL="0" indent="0">
              <a:buNone/>
            </a:pPr>
            <a:endParaRPr 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세션 목표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1520" cy="4583440"/>
            <a:chOff x="778117" y="1419050"/>
            <a:chExt cx="731520" cy="45834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25313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231577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527097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243460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ko-KR" sz="4000">
                <a:latin typeface="굴림" panose="020B0600000101010101" pitchFamily="50" charset="-127"/>
                <a:ea typeface="굴림" panose="020B0600000101010101" pitchFamily="50" charset="-127"/>
              </a:rPr>
              <a:t>대중 연설</a:t>
            </a:r>
            <a:r>
              <a:rPr lang="ko-KR" altLang="en-US" sz="4000">
                <a:latin typeface="굴림" panose="020B0600000101010101" pitchFamily="50" charset="-127"/>
                <a:ea typeface="굴림" panose="020B0600000101010101" pitchFamily="50" charset="-127"/>
              </a:rPr>
              <a:t>의</a:t>
            </a:r>
            <a:r>
              <a:rPr lang="ko-KR" sz="4000">
                <a:latin typeface="굴림" panose="020B0600000101010101" pitchFamily="50" charset="-127"/>
                <a:ea typeface="굴림" panose="020B0600000101010101" pitchFamily="50" charset="-127"/>
              </a:rPr>
              <a:t> 요소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085935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효과적인 대중 연설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522691" y="6455739"/>
            <a:ext cx="1745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000">
                <a:latin typeface="굴림" panose="020B0600000101010101" pitchFamily="50" charset="-127"/>
                <a:ea typeface="굴림" panose="020B0600000101010101" pitchFamily="50" charset="-127"/>
              </a:rPr>
              <a:t>통계: Business Insider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207506"/>
              </p:ext>
            </p:extLst>
          </p:nvPr>
        </p:nvGraphicFramePr>
        <p:xfrm>
          <a:off x="538960" y="1825625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전달 기술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연설 개요 작성 단계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145" y="1314330"/>
            <a:ext cx="9529010" cy="764460"/>
          </a:xfrm>
        </p:spPr>
        <p:txBody>
          <a:bodyPr>
            <a:noAutofit/>
          </a:bodyPr>
          <a:lstStyle/>
          <a:p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전체적인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그림, 목표, 메시지, 관련성, 구조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43303</TotalTime>
  <Words>603</Words>
  <Application>Microsoft Office PowerPoint</Application>
  <PresentationFormat>Widescreen</PresentationFormat>
  <Paragraphs>194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굴림</vt:lpstr>
      <vt:lpstr>Arial</vt:lpstr>
      <vt:lpstr>Calibri</vt:lpstr>
      <vt:lpstr>Century Gothic</vt:lpstr>
      <vt:lpstr>Corbel</vt:lpstr>
      <vt:lpstr>Elephant</vt:lpstr>
      <vt:lpstr>Office Theme</vt:lpstr>
      <vt:lpstr>연설</vt:lpstr>
      <vt:lpstr>PowerPoint Presentation</vt:lpstr>
      <vt:lpstr>PowerPoint Presentation</vt:lpstr>
      <vt:lpstr>세션 목표</vt:lpstr>
      <vt:lpstr>대중 연설의 요소</vt:lpstr>
      <vt:lpstr>효과적인 대중 연설</vt:lpstr>
      <vt:lpstr>PowerPoint Presentation</vt:lpstr>
      <vt:lpstr>전달 기술</vt:lpstr>
      <vt:lpstr>연설 개요 작성 단계</vt:lpstr>
      <vt:lpstr>1단계와 2 단계</vt:lpstr>
      <vt:lpstr>3단계와 4 단계</vt:lpstr>
      <vt:lpstr>활동: 시작하기 - 1-4단계</vt:lpstr>
      <vt:lpstr>5단계 - 구조 </vt:lpstr>
      <vt:lpstr>도입</vt:lpstr>
      <vt:lpstr>본문 </vt:lpstr>
      <vt:lpstr>마무리 </vt:lpstr>
      <vt:lpstr>활동: 연설 구조 - 5단계</vt:lpstr>
      <vt:lpstr>파워 포즈</vt:lpstr>
      <vt:lpstr>나의 파워 포즈는?</vt:lpstr>
      <vt:lpstr>세션 목표</vt:lpstr>
      <vt:lpstr>대중 연설</vt:lpstr>
      <vt:lpstr>세션 목표</vt:lpstr>
      <vt:lpstr>PowerPoint Presentation</vt:lpstr>
      <vt:lpstr>연설 방법</vt:lpstr>
      <vt:lpstr>토론 질문</vt:lpstr>
      <vt:lpstr>축하드립니다!</vt:lpstr>
      <vt:lpstr>온라인 연설 vs 대면 연설</vt:lpstr>
      <vt:lpstr>세션 목표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62</cp:revision>
  <dcterms:created xsi:type="dcterms:W3CDTF">2022-12-07T20:31:22Z</dcterms:created>
  <dcterms:modified xsi:type="dcterms:W3CDTF">2023-05-05T19:13:53Z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