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36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Effektiva presentationer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Visuell - icke-verbal kommunikation </c:v>
                </c:pt>
                <c:pt idx="1">
                  <c:v>Tonläge</c:v>
                </c:pt>
                <c:pt idx="2">
                  <c:v>Verbal - Innehåll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v-SE" sz="3200">
              <a:latin typeface="Century Gothic" panose="020B0502020202020204" pitchFamily="34" charset="0"/>
            </a:rPr>
            <a:t>Visuell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v-SE" sz="3200">
              <a:latin typeface="Century Gothic" panose="020B0502020202020204" pitchFamily="34" charset="0"/>
            </a:rPr>
            <a:t>Tonläge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v-SE" sz="3200">
              <a:latin typeface="Century Gothic" panose="020B0502020202020204" pitchFamily="34" charset="0"/>
            </a:rPr>
            <a:t>Verbal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sv-S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Ögonkontakt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sv-S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Röst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sv-S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Kroppsspråk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sv-SE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Val av ord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sv-SE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Framtoning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 dirty="0"/>
            <a:t>Helhets-bild</a:t>
          </a:r>
        </a:p>
        <a:p>
          <a:endParaRPr lang="en-US" sz="2400" dirty="0"/>
        </a:p>
        <a:p>
          <a:r>
            <a:rPr lang="sv-SE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/>
            <a:t>Budskap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/>
            <a:t>Relevans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/>
            <a:t>Mål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sv-SE" sz="3200" b="0" dirty="0">
              <a:latin typeface="Century Gothic" panose="020B0502020202020204" pitchFamily="34" charset="0"/>
            </a:rPr>
            <a:t>Fånga uppmärksamheten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sv-SE" sz="3200">
              <a:latin typeface="Century Gothic" panose="020B0502020202020204" pitchFamily="34" charset="0"/>
            </a:rPr>
            <a:t>Signalera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 custScaleX="130908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>
              <a:latin typeface="Century Gothic" panose="020B0502020202020204" pitchFamily="34" charset="0"/>
            </a:rPr>
            <a:t>1. Samla in innehåll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>
              <a:latin typeface="Century Gothic" panose="020B0502020202020204" pitchFamily="34" charset="0"/>
            </a:rPr>
            <a:t>2. Välj viktiga punkter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>
              <a:latin typeface="Century Gothic" panose="020B0502020202020204" pitchFamily="34" charset="0"/>
            </a:rPr>
            <a:t>3. Ordna dina punkter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>
              <a:latin typeface="Century Gothic" panose="020B0502020202020204" pitchFamily="34" charset="0"/>
            </a:rPr>
            <a:t>4. Lägg till kompletterande information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>
              <a:latin typeface="Century Gothic" panose="020B0502020202020204" pitchFamily="34" charset="0"/>
            </a:rPr>
            <a:t>5. Övergångar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 custLinFactNeighborY="-2248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 custLinFactNeighborY="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 custLinFactNeighborY="-22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 custLinFactNeighborY="-150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 custLinFactNeighborY="-22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 custLinFactNeighborY="1461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v-SE" sz="2800">
              <a:latin typeface="Century Gothic" panose="020B0502020202020204" pitchFamily="34" charset="0"/>
            </a:rPr>
            <a:t>Återkoppla till inledningen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v-SE" sz="2800">
              <a:latin typeface="Century Gothic" panose="020B0502020202020204" pitchFamily="34" charset="0"/>
            </a:rPr>
            <a:t>Upprepa och sammanfatta budskapet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v-SE" sz="2800">
              <a:latin typeface="Century Gothic" panose="020B0502020202020204" pitchFamily="34" charset="0"/>
            </a:rPr>
            <a:t>Uppmana till handling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/>
            <a:t>Huvuddel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/>
            <a:t>Inledning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sv-SE" sz="2400"/>
            <a:t>Avslutning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3200" kern="1200">
              <a:latin typeface="Century Gothic" panose="020B0502020202020204" pitchFamily="34" charset="0"/>
            </a:rPr>
            <a:t>Visuell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3200" kern="1200">
              <a:latin typeface="Century Gothic" panose="020B0502020202020204" pitchFamily="34" charset="0"/>
            </a:rPr>
            <a:t>Tonläge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3200" kern="1200">
              <a:latin typeface="Century Gothic" panose="020B0502020202020204" pitchFamily="34" charset="0"/>
            </a:rPr>
            <a:t>Verbal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Ögonkontakt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Röst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Kroppsspråk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Val av ord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Framtoning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Relevans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Budskap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Mål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Helhets-bild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76822" y="215847"/>
          <a:ext cx="2520311" cy="252031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436864" y="575890"/>
          <a:ext cx="1800226" cy="1800226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017451" y="3230159"/>
          <a:ext cx="4639052" cy="90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3200" b="0" kern="1200" dirty="0">
              <a:latin typeface="Century Gothic" panose="020B0502020202020204" pitchFamily="34" charset="0"/>
            </a:rPr>
            <a:t>Fånga uppmärksamheten</a:t>
          </a:r>
        </a:p>
      </dsp:txBody>
      <dsp:txXfrm>
        <a:off x="1017451" y="3230159"/>
        <a:ext cx="4639052" cy="905330"/>
      </dsp:txXfrm>
    </dsp:sp>
    <dsp:sp modelId="{A9A3B604-8EF1-4E01-9B33-8FE7A0EA060C}">
      <dsp:nvSpPr>
        <dsp:cNvPr id="0" name=""/>
        <dsp:cNvSpPr/>
      </dsp:nvSpPr>
      <dsp:spPr>
        <a:xfrm>
          <a:off x="6788379" y="215847"/>
          <a:ext cx="2520311" cy="252031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7148421" y="575890"/>
          <a:ext cx="1800226" cy="18002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6276660" y="3230159"/>
          <a:ext cx="3543750" cy="90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3200" kern="1200">
              <a:latin typeface="Century Gothic" panose="020B0502020202020204" pitchFamily="34" charset="0"/>
            </a:rPr>
            <a:t>Signalera</a:t>
          </a:r>
        </a:p>
      </dsp:txBody>
      <dsp:txXfrm>
        <a:off x="6276660" y="3230159"/>
        <a:ext cx="3543750" cy="905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latin typeface="Century Gothic" panose="020B0502020202020204" pitchFamily="34" charset="0"/>
            </a:rPr>
            <a:t>1. Samla in innehåll</a:t>
          </a:r>
        </a:p>
      </dsp:txBody>
      <dsp:txXfrm>
        <a:off x="949466" y="0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23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latin typeface="Century Gothic" panose="020B0502020202020204" pitchFamily="34" charset="0"/>
            </a:rPr>
            <a:t>2. Välj viktiga punkter</a:t>
          </a:r>
        </a:p>
      </dsp:txBody>
      <dsp:txXfrm>
        <a:off x="949466" y="1031239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4660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latin typeface="Century Gothic" panose="020B0502020202020204" pitchFamily="34" charset="0"/>
            </a:rPr>
            <a:t>3. Ordna dina punkter</a:t>
          </a:r>
        </a:p>
      </dsp:txBody>
      <dsp:txXfrm>
        <a:off x="949466" y="2046609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36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latin typeface="Century Gothic" panose="020B0502020202020204" pitchFamily="34" charset="0"/>
            </a:rPr>
            <a:t>4. Lägg till kompletterande information</a:t>
          </a:r>
        </a:p>
      </dsp:txBody>
      <dsp:txXfrm>
        <a:off x="949466" y="3086361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796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latin typeface="Century Gothic" panose="020B0502020202020204" pitchFamily="34" charset="0"/>
            </a:rPr>
            <a:t>5. Övergångar</a:t>
          </a:r>
        </a:p>
      </dsp:txBody>
      <dsp:txXfrm>
        <a:off x="949466" y="411796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106776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518255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2928311"/>
          <a:ext cx="3206250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2800" kern="1200">
              <a:latin typeface="Century Gothic" panose="020B0502020202020204" pitchFamily="34" charset="0"/>
            </a:rPr>
            <a:t>Återkoppla till inledningen</a:t>
          </a:r>
        </a:p>
      </dsp:txBody>
      <dsp:txXfrm>
        <a:off x="48462" y="2928311"/>
        <a:ext cx="3206250" cy="1316250"/>
      </dsp:txXfrm>
    </dsp:sp>
    <dsp:sp modelId="{B9838B5F-E3C5-43B0-9EA3-975D8EE2E747}">
      <dsp:nvSpPr>
        <dsp:cNvPr id="0" name=""/>
        <dsp:cNvSpPr/>
      </dsp:nvSpPr>
      <dsp:spPr>
        <a:xfrm>
          <a:off x="4184490" y="106776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518255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2928311"/>
          <a:ext cx="3206250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2800" kern="1200">
              <a:latin typeface="Century Gothic" panose="020B0502020202020204" pitchFamily="34" charset="0"/>
            </a:rPr>
            <a:t>Upprepa och sammanfatta budskapet</a:t>
          </a:r>
        </a:p>
      </dsp:txBody>
      <dsp:txXfrm>
        <a:off x="3815806" y="2928311"/>
        <a:ext cx="3206250" cy="1316250"/>
      </dsp:txXfrm>
    </dsp:sp>
    <dsp:sp modelId="{28EA3311-D5F3-42A0-A55C-1F31BEA41275}">
      <dsp:nvSpPr>
        <dsp:cNvPr id="0" name=""/>
        <dsp:cNvSpPr/>
      </dsp:nvSpPr>
      <dsp:spPr>
        <a:xfrm>
          <a:off x="7951834" y="106776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518255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2928311"/>
          <a:ext cx="3206250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2800" kern="1200">
              <a:latin typeface="Century Gothic" panose="020B0502020202020204" pitchFamily="34" charset="0"/>
            </a:rPr>
            <a:t>Uppmana till handling</a:t>
          </a:r>
        </a:p>
      </dsp:txBody>
      <dsp:txXfrm>
        <a:off x="7583149" y="2928311"/>
        <a:ext cx="3206250" cy="1316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Avslutning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Inledning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Huvuddel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sv-SE" sz="6000" b="1"/>
              <a:t>Tala inför grupp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sv-SE" sz="2800"/>
              <a:t>Del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/>
              <a:t>Steg 1-2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sv-SE" sz="3200" cap="none">
                <a:solidFill>
                  <a:srgbClr val="407CCA"/>
                </a:solidFill>
                <a:latin typeface="Elephant" panose="02020904090505020303" pitchFamily="18" charset="0"/>
              </a:rPr>
              <a:t>Helhetsbilden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sv-SE" sz="2800"/>
              <a:t>Talare - Ämne</a:t>
            </a:r>
          </a:p>
          <a:p>
            <a:r>
              <a:rPr lang="sv-SE" sz="2800"/>
              <a:t>Publik - Ämne</a:t>
            </a:r>
          </a:p>
          <a:p>
            <a:r>
              <a:rPr lang="sv-SE" sz="2800"/>
              <a:t>Talare - Publik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sv-SE" sz="2800" i="1"/>
              <a:t>"I slutet av talet kommer publiken att ____________."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sv-SE" sz="3200" cap="none">
                <a:solidFill>
                  <a:srgbClr val="0D2240"/>
                </a:solidFill>
                <a:latin typeface="Elephant" panose="02020904090505020303" pitchFamily="18" charset="0"/>
              </a:rPr>
              <a:t>Mål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/>
              <a:t>Steg 3-4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sv-SE" sz="3200" cap="none">
                <a:solidFill>
                  <a:srgbClr val="407CCA"/>
                </a:solidFill>
                <a:latin typeface="Elephant" panose="02020904090505020303" pitchFamily="18" charset="0"/>
              </a:rPr>
              <a:t>Budskap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800" dirty="0"/>
              <a:t>Något som håller</a:t>
            </a:r>
            <a:br>
              <a:rPr lang="sv-SE" sz="2800" dirty="0"/>
            </a:br>
            <a:r>
              <a:rPr lang="sv-SE" sz="2800" dirty="0"/>
              <a:t> ihop talet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Skrivs som en enda mening, inte som en serie punkter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800"/>
              <a:t>Ett tal handlar aldrig om talaren, utan alltid om publiken</a:t>
            </a:r>
          </a:p>
          <a:p>
            <a:pPr>
              <a:spcAft>
                <a:spcPts val="1200"/>
              </a:spcAft>
            </a:pPr>
            <a:r>
              <a:rPr lang="sv-SE" sz="2800"/>
              <a:t>Anledningar till varför din publik bör bry sig om ditt budskap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sv-SE" sz="3200" cap="none">
                <a:solidFill>
                  <a:srgbClr val="0D2240"/>
                </a:solidFill>
                <a:latin typeface="Elephant" panose="02020904090505020303" pitchFamily="18" charset="0"/>
              </a:rPr>
              <a:t>Relevans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v-SE"/>
              <a:t>Välj ett ämne från sidan 13 i deltagarhandboken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sv-SE"/>
              <a:t>Genomför steg 1-4 på sidorna 14-15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sv-SE" sz="4000"/>
              <a:t>AKTIVITET: Komma igång - steg 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938121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sv-SE" sz="4000"/>
              <a:t>Steg 5 - Struktur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sv-SE" sz="2800"/>
              <a:t>Inledning</a:t>
            </a:r>
          </a:p>
          <a:p>
            <a:r>
              <a:rPr lang="sv-SE" sz="2800"/>
              <a:t>Huvuddel </a:t>
            </a:r>
          </a:p>
          <a:p>
            <a:r>
              <a:rPr lang="sv-SE" sz="2800"/>
              <a:t>Avslutning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sv-SE" sz="4000"/>
              <a:t>Inledning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81098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sv-SE" sz="4000"/>
              <a:t>Huvuddel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280759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sv-SE" sz="4000"/>
              <a:t>Avslutning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v-SE"/>
              <a:t>Genomför först steg 1-4 på sidorna 14-15 i deltagarhandboken.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sv-SE"/>
              <a:t>Börja skapa en struktur för ditt tal på sidan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sv-SE" sz="4000"/>
              <a:t>AKTIVITET: Talets struktur - Steg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sv-SE" dirty="0"/>
              <a:t>Öva din ”Power Pose”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sv-SE" sz="2800"/>
              <a:t>Att öva din ”Power Pose” inför ett tal kan hjälpa till att öka självförtroendet och minska stressen när du håller ett 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  <a:latin typeface="Century Gothic" panose="020B0502020202020204" pitchFamily="34" charset="0"/>
              </a:rPr>
              <a:t>Statistik: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sv-SE" sz="4000" b="1"/>
              <a:t>Vilken är din ”Power Pose”?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2800"/>
              <a:t>Stå upp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2800"/>
              <a:t>Välj din ”Power Pose”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2800"/>
              <a:t>Håll kvar den i två minuter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sv-SE" sz="4000" b="1">
                <a:solidFill>
                  <a:srgbClr val="407CCA"/>
                </a:solidFill>
                <a:latin typeface="Elephant" panose="02020904090505020303" pitchFamily="18" charset="0"/>
              </a:rPr>
              <a:t>75 % </a:t>
            </a:r>
          </a:p>
          <a:p>
            <a:r>
              <a:rPr lang="sv-SE" sz="2800"/>
              <a:t>av alla vuxna beräknas känna rädsla för att tala inför grupp.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sv-SE" sz="4000" b="1">
                <a:solidFill>
                  <a:srgbClr val="407CCA"/>
                </a:solidFill>
                <a:latin typeface="Elephant" panose="02020904090505020303" pitchFamily="18" charset="0"/>
              </a:rPr>
              <a:t>90 % </a:t>
            </a:r>
          </a:p>
          <a:p>
            <a:r>
              <a:rPr lang="sv-SE" sz="2800"/>
              <a:t>av den rädsla vi känner inför en presentation beror på bristande förberedelser.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269018" y="6455739"/>
            <a:ext cx="3999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latin typeface="Century Gothic" panose="020B0502020202020204" pitchFamily="34" charset="0"/>
              </a:rPr>
              <a:t>Statistik: Journal of Education and Educational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2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Beskriva effektiva färdigheter för att tala inför grupp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Identifiera de viktigaste stegen för att förbereda ett tal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Ta fram en plan för ett tal på 3-4 minuter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Hålla ett strukturerat tal på 3-4 minuter med hjälp av effektiva färdigheter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Känna igen skillnaderna mellan att hålla ett tal personligen och virtuellt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sv-SE" sz="4000"/>
              <a:t>Sessionens mål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sv-SE" sz="6000" b="1"/>
              <a:t>Tala inför grupp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sv-SE" sz="2800"/>
              <a:t>Del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Beskriva effektiva färdigheter för att tala inför grupp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Identifiera de viktigaste stegen för att förbereda ett tal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Ta fram en plan för ett tal på 3-4 minuter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Hålla ett strukturerat tal på 3-4 minuter med hjälp av effektiva färdigheter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Känna igen skillnaderna mellan att hålla ett tal personligen och virtuellt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sv-SE" sz="4000"/>
              <a:t>Sessionens mål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 dirty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Bilda grupper på </a:t>
            </a:r>
            <a:r>
              <a:rPr lang="sv-SE" sz="2800" b="1"/>
              <a:t>6-7 personer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Utse en tidtagare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Turas om att hålla tal och få återkoppling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Varje person får </a:t>
            </a:r>
            <a:r>
              <a:rPr lang="sv-SE" sz="2800" b="1"/>
              <a:t>högst 4 minuter</a:t>
            </a:r>
            <a:r>
              <a:rPr lang="sv-SE" sz="2800"/>
              <a:t> för sitt tal och 1-2 minuter för återkoppling från övriga deltagare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Checklista för utvärdering av tal finns på sidan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 fontScale="90000"/>
          </a:bodyPr>
          <a:lstStyle/>
          <a:p>
            <a:r>
              <a:rPr lang="sv-SE" sz="3600" b="1"/>
              <a:t>INSTRUKTIONER FÖR TAL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 dirty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000"/>
              <a:t>Medan ni väntar på att alla grupper ska bli klara, kan ni diskutera följande frågor i grupp. </a:t>
            </a:r>
          </a:p>
          <a:p>
            <a:endParaRPr lang="en-US" sz="1900" dirty="0"/>
          </a:p>
          <a:p>
            <a:r>
              <a:rPr lang="sv-SE" sz="3000"/>
              <a:t>Vad lärde ni er av att lyssna på varandras tal?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sv-SE" sz="3000"/>
              <a:t>Vad lärde du dig individuellt genom att gå igenom dessa steg för att förbereda ett tal?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sv-SE" sz="3600"/>
              <a:t>Diskussionsfrågor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sv-SE"/>
              <a:t>Gratulerar!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sv-SE" sz="3600" b="1"/>
              <a:t>VIRTUELL ELLER PERSONLIG PRESENTATION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Brainstorma hur en virtuell presentation skiljer sig från en personlig presentation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Vilka överväganden måste du göra när du presenterar virtuellt?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/>
              <a:t>Efter 8 minuter byter halva gruppen med en annan grupp och delar med sig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Beskriva effektiva färdigheter för att tala inför grupp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Identifiera de viktigaste stegen för att förbereda ett tal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Ta fram en plan för ett tal på 3-4 minuter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Hålla ett strukturerat tal på 3-4 minuter med hjälp av effektiva färdigheter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Känna igen skillnaderna mellan att hålla ett tal personligen och virtuellt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sv-SE" sz="4000"/>
              <a:t>Sessionens mål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sz="4000">
                <a:solidFill>
                  <a:srgbClr val="407CCA"/>
                </a:solidFill>
                <a:latin typeface="Elephant" panose="02020904090505020303" pitchFamily="18" charset="0"/>
              </a:rPr>
              <a:t>91 % </a:t>
            </a:r>
          </a:p>
          <a:p>
            <a:pPr marL="0" indent="0" algn="ctr">
              <a:buNone/>
            </a:pPr>
            <a:r>
              <a:rPr lang="sv-SE" sz="2800"/>
              <a:t>av människor säger att de känner sig trygga med en väl förberedd och väl utformad presentation.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282546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latin typeface="Century Gothic" panose="020B0502020202020204" pitchFamily="34" charset="0"/>
              </a:rPr>
              <a:t>Statistik: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Beskriva effektiva färdigheter för att tala inför grupp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Identifiera de viktigaste stegen för att förbereda ett tal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Ta fram en plan för ett tal på 3-4 minuter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Hålla ett strukturerat tal på 3-4 minuter med hjälp av effektiva färdigheter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Känna igen skillnaderna mellan att hålla ett tal personligen och virtuellt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sv-SE" sz="4000"/>
              <a:t>Sessionens mål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sv-SE" sz="4000"/>
              <a:t>Faktorer för att tala inför grupp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123103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/>
              <a:t>Tala inför grupp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522691" y="6455739"/>
            <a:ext cx="174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latin typeface="Century Gothic" panose="020B0502020202020204" pitchFamily="34" charset="0"/>
              </a:rPr>
              <a:t>Statistik: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849091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sv-SE" sz="4000"/>
              <a:t>Färdigheter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sv-SE"/>
              <a:t>Steg för att förbereda ett 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sv-SE" sz="2800"/>
              <a:t>Helhetsbild, mål, budskap, relevans, struktur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43312</TotalTime>
  <Words>753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Tala inför grupp</vt:lpstr>
      <vt:lpstr>PowerPoint Presentation</vt:lpstr>
      <vt:lpstr>PowerPoint Presentation</vt:lpstr>
      <vt:lpstr>Sessionens mål</vt:lpstr>
      <vt:lpstr>Faktorer för att tala inför grupp</vt:lpstr>
      <vt:lpstr>Tala inför grupp</vt:lpstr>
      <vt:lpstr>PowerPoint Presentation</vt:lpstr>
      <vt:lpstr>Färdigheter</vt:lpstr>
      <vt:lpstr>Steg för att förbereda ett tal</vt:lpstr>
      <vt:lpstr>Steg 1-2</vt:lpstr>
      <vt:lpstr>Steg 3-4</vt:lpstr>
      <vt:lpstr>AKTIVITET: Komma igång - steg 1-4</vt:lpstr>
      <vt:lpstr>Steg 5 - Struktur </vt:lpstr>
      <vt:lpstr>Inledning</vt:lpstr>
      <vt:lpstr>Huvuddel </vt:lpstr>
      <vt:lpstr>Avslutning </vt:lpstr>
      <vt:lpstr>AKTIVITET: Talets struktur - Steg 5</vt:lpstr>
      <vt:lpstr>Öva din ”Power Pose”</vt:lpstr>
      <vt:lpstr>Vilken är din ”Power Pose”?</vt:lpstr>
      <vt:lpstr>Sessionens mål</vt:lpstr>
      <vt:lpstr>Tala inför grupp</vt:lpstr>
      <vt:lpstr>Sessionens mål</vt:lpstr>
      <vt:lpstr>PowerPoint Presentation</vt:lpstr>
      <vt:lpstr>INSTRUKTIONER FÖR TAL</vt:lpstr>
      <vt:lpstr>Diskussionsfrågor</vt:lpstr>
      <vt:lpstr>Gratulerar!</vt:lpstr>
      <vt:lpstr>VIRTUELL ELLER PERSONLIG PRESENTATION</vt:lpstr>
      <vt:lpstr>Sessionens 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53</cp:revision>
  <dcterms:created xsi:type="dcterms:W3CDTF">2022-12-07T20:31:22Z</dcterms:created>
  <dcterms:modified xsi:type="dcterms:W3CDTF">2023-05-02T16:27:05Z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