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6" r:id="rId24"/>
    <p:sldId id="293" r:id="rId25"/>
    <p:sldId id="307" r:id="rId26"/>
    <p:sldId id="297" r:id="rId27"/>
    <p:sldId id="298" r:id="rId28"/>
    <p:sldId id="299" r:id="rId29"/>
    <p:sldId id="300" r:id="rId30"/>
    <p:sldId id="301" r:id="rId31"/>
    <p:sldId id="30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2506" autoAdjust="0"/>
  </p:normalViewPr>
  <p:slideViewPr>
    <p:cSldViewPr snapToGrid="0" showGuides="1">
      <p:cViewPr>
        <p:scale>
          <a:sx n="60" d="100"/>
          <a:sy n="60" d="100"/>
        </p:scale>
        <p:origin x="42" y="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Effective Presentations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视觉 - 非言语的沟通</c:v>
                </c:pt>
                <c:pt idx="1">
                  <c:v>发声 - 声音</c:v>
                </c:pt>
                <c:pt idx="2">
                  <c:v>言語 - 内容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视觉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声音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CN" altLang="en-US" sz="3200" dirty="0">
              <a:latin typeface="Century Gothic" panose="020B0502020202020204" pitchFamily="34" charset="0"/>
              <a:ea typeface="PMingLiU"/>
            </a:rPr>
            <a:t>言语</a:t>
          </a:r>
          <a:endParaRPr lang="zh-TW" sz="3200" dirty="0">
            <a:latin typeface="Century Gothic" panose="020B0502020202020204" pitchFamily="34" charset="0"/>
            <a:ea typeface="PMingLiU"/>
          </a:endParaRP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zh-TW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眼神接触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zh-TW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声音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zh-TW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肢体语言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zh-TW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文字选择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zh-TW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仪表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 dirty="0"/>
            <a:t>整体</a:t>
          </a:r>
        </a:p>
        <a:p>
          <a:endParaRPr lang="en-US" sz="2400" dirty="0"/>
        </a:p>
        <a:p>
          <a:r>
            <a:rPr lang="zh-TW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 dirty="0"/>
            <a:t>信息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 dirty="0">
              <a:latin typeface="YouYuan" panose="02010509060101010101" pitchFamily="49" charset="-122"/>
              <a:ea typeface="YouYuan" panose="02010509060101010101" pitchFamily="49" charset="-122"/>
              <a:cs typeface="Microsoft Himalaya" panose="01010100010101010101" pitchFamily="2" charset="0"/>
            </a:rPr>
            <a:t>关联性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 dirty="0"/>
            <a:t>目标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3200" b="0" dirty="0">
              <a:latin typeface="Century Gothic" panose="020B0502020202020204" pitchFamily="34" charset="0"/>
              <a:ea typeface="PMingLiU"/>
            </a:rPr>
            <a:t>对听众的吸引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对听众的指引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1.</a:t>
          </a:r>
          <a:r>
            <a:rPr lang="en-US" sz="3200" dirty="0">
              <a:latin typeface="Century Gothic" panose="020B0502020202020204" pitchFamily="34" charset="0"/>
            </a:rPr>
            <a:t> </a:t>
          </a:r>
          <a:r>
            <a:rPr lang="ja-JP" altLang="en-US" sz="3200" dirty="0">
              <a:latin typeface="Century Gothic" panose="020B0502020202020204" pitchFamily="34" charset="0"/>
            </a:rPr>
            <a:t>收集内容</a:t>
          </a:r>
          <a:endParaRPr lang="zh-TW" sz="3200" dirty="0">
            <a:latin typeface="Century Gothic" panose="020B0502020202020204" pitchFamily="34" charset="0"/>
            <a:ea typeface="PMingLiU"/>
          </a:endParaRP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2.</a:t>
          </a:r>
          <a:r>
            <a:rPr lang="en-US" altLang="zh-TW" sz="3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dirty="0">
              <a:latin typeface="Century Gothic" panose="020B0502020202020204" pitchFamily="34" charset="0"/>
              <a:ea typeface="PMingLiU"/>
            </a:rPr>
            <a:t>选择要点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3.</a:t>
          </a:r>
          <a:r>
            <a:rPr lang="en-US" altLang="zh-TW" sz="3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dirty="0">
              <a:latin typeface="Century Gothic" panose="020B0502020202020204" pitchFamily="34" charset="0"/>
              <a:ea typeface="PMingLiU"/>
            </a:rPr>
            <a:t>为要点排序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4.</a:t>
          </a:r>
          <a:r>
            <a:rPr lang="en-US" altLang="zh-TW" sz="3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dirty="0">
              <a:latin typeface="Century Gothic" panose="020B0502020202020204" pitchFamily="34" charset="0"/>
              <a:ea typeface="PMingLiU"/>
            </a:rPr>
            <a:t>添加</a:t>
          </a:r>
          <a:r>
            <a:rPr lang="zh-CN" altLang="en-US" sz="3200" dirty="0">
              <a:latin typeface="Century Gothic" panose="020B0502020202020204" pitchFamily="34" charset="0"/>
              <a:ea typeface="PMingLiU"/>
            </a:rPr>
            <a:t>相关</a:t>
          </a:r>
          <a:r>
            <a:rPr lang="zh-TW" sz="3200" dirty="0">
              <a:latin typeface="Century Gothic" panose="020B0502020202020204" pitchFamily="34" charset="0"/>
              <a:ea typeface="PMingLiU"/>
            </a:rPr>
            <a:t>细节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zh-TW" sz="3200" dirty="0">
              <a:latin typeface="Century Gothic" panose="020B0502020202020204" pitchFamily="34" charset="0"/>
              <a:ea typeface="PMingLiU"/>
            </a:rPr>
            <a:t>5.</a:t>
          </a:r>
          <a:r>
            <a:rPr lang="en-US" altLang="zh-TW" sz="3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dirty="0">
              <a:latin typeface="Century Gothic" panose="020B0502020202020204" pitchFamily="34" charset="0"/>
              <a:ea typeface="PMingLiU"/>
            </a:rPr>
            <a:t>过渡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 custLinFactNeighborX="-5487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2800" dirty="0">
              <a:latin typeface="Century Gothic" panose="020B0502020202020204" pitchFamily="34" charset="0"/>
              <a:ea typeface="PMingLiU"/>
            </a:rPr>
            <a:t>呼应开场白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2800" b="1" dirty="0">
              <a:latin typeface="Century Gothic" panose="020B0502020202020204" pitchFamily="34" charset="0"/>
              <a:ea typeface="PMingLiU"/>
            </a:rPr>
            <a:t>重复并总结您想传达的信息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zh-TW" sz="2800" dirty="0">
              <a:latin typeface="Century Gothic" panose="020B0502020202020204" pitchFamily="34" charset="0"/>
              <a:ea typeface="PMingLiU"/>
            </a:rPr>
            <a:t>呼吁采取行动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 dirty="0"/>
            <a:t>正文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 dirty="0"/>
            <a:t>开场白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zh-TW" sz="2400" dirty="0"/>
            <a:t>结论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视觉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声音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CN" altLang="en-US" sz="3200" kern="1200" dirty="0">
              <a:latin typeface="Century Gothic" panose="020B0502020202020204" pitchFamily="34" charset="0"/>
              <a:ea typeface="PMingLiU"/>
            </a:rPr>
            <a:t>言语</a:t>
          </a:r>
          <a:endParaRPr lang="zh-TW" sz="3200" kern="1200" dirty="0">
            <a:latin typeface="Century Gothic" panose="020B0502020202020204" pitchFamily="34" charset="0"/>
            <a:ea typeface="PMingLiU"/>
          </a:endParaRP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眼神接触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声音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肢体语言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文字选择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  <a:ea typeface="PMingLiU"/>
            </a:rPr>
            <a:t>仪表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>
              <a:latin typeface="YouYuan" panose="02010509060101010101" pitchFamily="49" charset="-122"/>
              <a:ea typeface="YouYuan" panose="02010509060101010101" pitchFamily="49" charset="-122"/>
              <a:cs typeface="Microsoft Himalaya" panose="01010100010101010101" pitchFamily="2" charset="0"/>
            </a:rPr>
            <a:t>关联性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信息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目标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整体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b="0" kern="1200" dirty="0">
              <a:latin typeface="Century Gothic" panose="020B0502020202020204" pitchFamily="34" charset="0"/>
              <a:ea typeface="PMingLiU"/>
            </a:rPr>
            <a:t>对听众的吸引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对听众的指引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0" y="3859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136996" y="77147"/>
          <a:ext cx="675472" cy="6754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949466" y="3859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1.</a:t>
          </a:r>
          <a:r>
            <a:rPr lang="en-US" sz="3200" kern="1200" dirty="0">
              <a:latin typeface="Century Gothic" panose="020B0502020202020204" pitchFamily="34" charset="0"/>
            </a:rPr>
            <a:t> </a:t>
          </a:r>
          <a:r>
            <a:rPr lang="ja-JP" altLang="en-US" sz="3200" kern="1200" dirty="0">
              <a:latin typeface="Century Gothic" panose="020B0502020202020204" pitchFamily="34" charset="0"/>
            </a:rPr>
            <a:t>收集内容</a:t>
          </a:r>
          <a:endParaRPr lang="zh-TW" sz="3200" kern="1200" dirty="0">
            <a:latin typeface="Century Gothic" panose="020B0502020202020204" pitchFamily="34" charset="0"/>
            <a:ea typeface="PMingLiU"/>
          </a:endParaRPr>
        </a:p>
      </dsp:txBody>
      <dsp:txXfrm>
        <a:off x="949466" y="3859"/>
        <a:ext cx="7546679" cy="822048"/>
      </dsp:txXfrm>
    </dsp:sp>
    <dsp:sp modelId="{4A469B75-B350-4DDA-9A5F-3591025FB548}">
      <dsp:nvSpPr>
        <dsp:cNvPr id="0" name=""/>
        <dsp:cNvSpPr/>
      </dsp:nvSpPr>
      <dsp:spPr>
        <a:xfrm>
          <a:off x="0" y="1031420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136996" y="1104708"/>
          <a:ext cx="675472" cy="6754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949466" y="1031420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2.</a:t>
          </a:r>
          <a:r>
            <a:rPr lang="en-US" altLang="zh-TW" sz="3200" kern="1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kern="1200" dirty="0">
              <a:latin typeface="Century Gothic" panose="020B0502020202020204" pitchFamily="34" charset="0"/>
              <a:ea typeface="PMingLiU"/>
            </a:rPr>
            <a:t>选择要点</a:t>
          </a:r>
        </a:p>
      </dsp:txBody>
      <dsp:txXfrm>
        <a:off x="949466" y="1031420"/>
        <a:ext cx="7546679" cy="822048"/>
      </dsp:txXfrm>
    </dsp:sp>
    <dsp:sp modelId="{E37BCE95-E93E-4161-98F5-384493F292FD}">
      <dsp:nvSpPr>
        <dsp:cNvPr id="0" name=""/>
        <dsp:cNvSpPr/>
      </dsp:nvSpPr>
      <dsp:spPr>
        <a:xfrm>
          <a:off x="0" y="2058981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136996" y="2132269"/>
          <a:ext cx="675472" cy="6754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949466" y="2058981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3.</a:t>
          </a:r>
          <a:r>
            <a:rPr lang="en-US" altLang="zh-TW" sz="3200" kern="1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kern="1200" dirty="0">
              <a:latin typeface="Century Gothic" panose="020B0502020202020204" pitchFamily="34" charset="0"/>
              <a:ea typeface="PMingLiU"/>
            </a:rPr>
            <a:t>为要点排序</a:t>
          </a:r>
        </a:p>
      </dsp:txBody>
      <dsp:txXfrm>
        <a:off x="949466" y="2058981"/>
        <a:ext cx="7546679" cy="822048"/>
      </dsp:txXfrm>
    </dsp:sp>
    <dsp:sp modelId="{E7DEF006-0CBE-4D83-A34F-4DB54C913DE1}">
      <dsp:nvSpPr>
        <dsp:cNvPr id="0" name=""/>
        <dsp:cNvSpPr/>
      </dsp:nvSpPr>
      <dsp:spPr>
        <a:xfrm>
          <a:off x="0" y="308654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136996" y="3159829"/>
          <a:ext cx="675472" cy="67547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949466" y="308654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4.</a:t>
          </a:r>
          <a:r>
            <a:rPr lang="en-US" altLang="zh-TW" sz="3200" kern="1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kern="1200" dirty="0">
              <a:latin typeface="Century Gothic" panose="020B0502020202020204" pitchFamily="34" charset="0"/>
              <a:ea typeface="PMingLiU"/>
            </a:rPr>
            <a:t>添加</a:t>
          </a:r>
          <a:r>
            <a:rPr lang="zh-CN" altLang="en-US" sz="3200" kern="1200" dirty="0">
              <a:latin typeface="Century Gothic" panose="020B0502020202020204" pitchFamily="34" charset="0"/>
              <a:ea typeface="PMingLiU"/>
            </a:rPr>
            <a:t>相关</a:t>
          </a:r>
          <a:r>
            <a:rPr lang="zh-TW" sz="3200" kern="1200" dirty="0">
              <a:latin typeface="Century Gothic" panose="020B0502020202020204" pitchFamily="34" charset="0"/>
              <a:ea typeface="PMingLiU"/>
            </a:rPr>
            <a:t>细节</a:t>
          </a:r>
        </a:p>
      </dsp:txBody>
      <dsp:txXfrm>
        <a:off x="949466" y="3086542"/>
        <a:ext cx="7546679" cy="822048"/>
      </dsp:txXfrm>
    </dsp:sp>
    <dsp:sp modelId="{A1DC9D93-52AA-4E7F-AECC-19A200F30654}">
      <dsp:nvSpPr>
        <dsp:cNvPr id="0" name=""/>
        <dsp:cNvSpPr/>
      </dsp:nvSpPr>
      <dsp:spPr>
        <a:xfrm>
          <a:off x="0" y="4114102"/>
          <a:ext cx="8496146" cy="82204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136996" y="4187390"/>
          <a:ext cx="675472" cy="67547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949466" y="4114102"/>
          <a:ext cx="7546679" cy="822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000" tIns="87000" rIns="87000" bIns="8700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3200" kern="1200" dirty="0">
              <a:latin typeface="Century Gothic" panose="020B0502020202020204" pitchFamily="34" charset="0"/>
              <a:ea typeface="PMingLiU"/>
            </a:rPr>
            <a:t>5.</a:t>
          </a:r>
          <a:r>
            <a:rPr lang="en-US" altLang="zh-TW" sz="3200" kern="1200" dirty="0">
              <a:latin typeface="Century Gothic" panose="020B0502020202020204" pitchFamily="34" charset="0"/>
              <a:ea typeface="PMingLiU"/>
            </a:rPr>
            <a:t> </a:t>
          </a:r>
          <a:r>
            <a:rPr lang="zh-TW" sz="3200" kern="1200" dirty="0">
              <a:latin typeface="Century Gothic" panose="020B0502020202020204" pitchFamily="34" charset="0"/>
              <a:ea typeface="PMingLiU"/>
            </a:rPr>
            <a:t>过渡</a:t>
          </a:r>
        </a:p>
      </dsp:txBody>
      <dsp:txXfrm>
        <a:off x="949466" y="4114102"/>
        <a:ext cx="7546679" cy="8220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 dirty="0">
              <a:latin typeface="Century Gothic" panose="020B0502020202020204" pitchFamily="34" charset="0"/>
              <a:ea typeface="PMingLiU"/>
            </a:rPr>
            <a:t>呼应开场白</a:t>
          </a:r>
        </a:p>
      </dsp:txBody>
      <dsp:txXfrm>
        <a:off x="48462" y="3113936"/>
        <a:ext cx="3206250" cy="945000"/>
      </dsp:txXfrm>
    </dsp:sp>
    <dsp:sp modelId="{B9838B5F-E3C5-43B0-9EA3-975D8EE2E747}">
      <dsp:nvSpPr>
        <dsp:cNvPr id="0" name=""/>
        <dsp:cNvSpPr/>
      </dsp:nvSpPr>
      <dsp:spPr>
        <a:xfrm>
          <a:off x="4184490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b="1" kern="1200" dirty="0">
              <a:latin typeface="Century Gothic" panose="020B0502020202020204" pitchFamily="34" charset="0"/>
              <a:ea typeface="PMingLiU"/>
            </a:rPr>
            <a:t>重复并总结您想传达的信息</a:t>
          </a:r>
        </a:p>
      </dsp:txBody>
      <dsp:txXfrm>
        <a:off x="3815806" y="3113936"/>
        <a:ext cx="3206250" cy="945000"/>
      </dsp:txXfrm>
    </dsp:sp>
    <dsp:sp modelId="{28EA3311-D5F3-42A0-A55C-1F31BEA41275}">
      <dsp:nvSpPr>
        <dsp:cNvPr id="0" name=""/>
        <dsp:cNvSpPr/>
      </dsp:nvSpPr>
      <dsp:spPr>
        <a:xfrm>
          <a:off x="7951834" y="29240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70388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113936"/>
          <a:ext cx="3206250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zh-TW" sz="2800" kern="1200" dirty="0">
              <a:latin typeface="Century Gothic" panose="020B0502020202020204" pitchFamily="34" charset="0"/>
              <a:ea typeface="PMingLiU"/>
            </a:rPr>
            <a:t>呼吁采取行动</a:t>
          </a:r>
        </a:p>
      </dsp:txBody>
      <dsp:txXfrm>
        <a:off x="7583149" y="3113936"/>
        <a:ext cx="3206250" cy="945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15248" y="816160"/>
          <a:ext cx="2161989" cy="2162389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587033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结论</a:t>
          </a:r>
        </a:p>
      </dsp:txBody>
      <dsp:txXfrm>
        <a:off x="5875580" y="1176622"/>
        <a:ext cx="1441326" cy="1441466"/>
      </dsp:txXfrm>
    </dsp:sp>
    <dsp:sp modelId="{9B5A97AE-C741-4920-BEC3-26B3FC33E72E}">
      <dsp:nvSpPr>
        <dsp:cNvPr id="0" name=""/>
        <dsp:cNvSpPr/>
      </dsp:nvSpPr>
      <dsp:spPr>
        <a:xfrm rot="2700000">
          <a:off x="3283374" y="818774"/>
          <a:ext cx="2156781" cy="215678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2555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开场白</a:t>
          </a:r>
        </a:p>
      </dsp:txBody>
      <dsp:txXfrm>
        <a:off x="3641102" y="1176622"/>
        <a:ext cx="1441326" cy="1441466"/>
      </dsp:txXfrm>
    </dsp:sp>
    <dsp:sp modelId="{DE386B27-B2C8-4CE1-95F8-326658BFFB72}">
      <dsp:nvSpPr>
        <dsp:cNvPr id="0" name=""/>
        <dsp:cNvSpPr/>
      </dsp:nvSpPr>
      <dsp:spPr>
        <a:xfrm rot="2700000">
          <a:off x="1048897" y="818774"/>
          <a:ext cx="2156781" cy="215678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18078" y="888252"/>
          <a:ext cx="2018419" cy="201820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400" kern="1200" dirty="0"/>
            <a:t>正文</a:t>
          </a:r>
        </a:p>
      </dsp:txBody>
      <dsp:txXfrm>
        <a:off x="1406624" y="1176622"/>
        <a:ext cx="1441326" cy="1441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7981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98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PMingLiU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PMingLiU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73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5/2/2023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zh-TW" sz="6000" b="1" dirty="0"/>
              <a:t>公众演讲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zh-TW" sz="2800" dirty="0"/>
              <a:t>第1部分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4000" dirty="0"/>
              <a:t>步骤</a:t>
            </a:r>
            <a:r>
              <a:rPr lang="en-US" altLang="zh-TW" sz="4000" dirty="0"/>
              <a:t> </a:t>
            </a:r>
            <a:r>
              <a:rPr lang="zh-TW" sz="4000" dirty="0"/>
              <a:t>1</a:t>
            </a:r>
            <a:r>
              <a:rPr lang="en-US" altLang="zh-TW" sz="4000" dirty="0"/>
              <a:t> </a:t>
            </a:r>
            <a:r>
              <a:rPr lang="zh-CN" altLang="en-US" sz="4000" dirty="0"/>
              <a:t>和 </a:t>
            </a:r>
            <a:r>
              <a:rPr lang="zh-TW" sz="4000" dirty="0"/>
              <a:t>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zh-TW" sz="3200" cap="none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整体</a:t>
            </a:r>
            <a:r>
              <a:rPr lang="zh-CN" altLang="en-US" sz="3200" cap="none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布局</a:t>
            </a:r>
            <a:endParaRPr lang="zh-TW" sz="3200" cap="none" dirty="0">
              <a:solidFill>
                <a:srgbClr val="407CCA"/>
              </a:solidFill>
              <a:latin typeface="Elephant" panose="02020904090505020303" pitchFamily="18" charset="0"/>
              <a:ea typeface="PMingLiU"/>
            </a:endParaRP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zh-TW" sz="2800" dirty="0"/>
              <a:t>演讲者 - 主题</a:t>
            </a:r>
          </a:p>
          <a:p>
            <a:r>
              <a:rPr lang="zh-TW" sz="2800" dirty="0"/>
              <a:t>听众 - 主题</a:t>
            </a:r>
          </a:p>
          <a:p>
            <a:r>
              <a:rPr lang="zh-TW" sz="2800" dirty="0"/>
              <a:t>演讲者</a:t>
            </a:r>
            <a:r>
              <a:rPr lang="en-US" altLang="zh-TW" sz="2800" dirty="0"/>
              <a:t> </a:t>
            </a:r>
            <a:r>
              <a:rPr lang="en-US" altLang="zh-CN" sz="2800" dirty="0"/>
              <a:t>- </a:t>
            </a:r>
            <a:r>
              <a:rPr lang="zh-TW" sz="2800" dirty="0"/>
              <a:t>听众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zh-TW" sz="2800" i="1" dirty="0"/>
              <a:t>“在演讲结束时，听众将____________。”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zh-TW" sz="3200" cap="none" dirty="0">
                <a:solidFill>
                  <a:srgbClr val="0D2240"/>
                </a:solidFill>
                <a:latin typeface="Elephant" panose="02020904090505020303" pitchFamily="18" charset="0"/>
                <a:ea typeface="PMingLiU"/>
              </a:rPr>
              <a:t>目标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4000" dirty="0"/>
              <a:t>步骤</a:t>
            </a:r>
            <a:r>
              <a:rPr lang="en-US" altLang="zh-TW" sz="4000" dirty="0"/>
              <a:t> </a:t>
            </a:r>
            <a:r>
              <a:rPr lang="zh-TW" sz="4000" dirty="0"/>
              <a:t>3</a:t>
            </a:r>
            <a:r>
              <a:rPr lang="en-US" altLang="zh-TW" sz="4000" dirty="0"/>
              <a:t> </a:t>
            </a:r>
            <a:r>
              <a:rPr lang="zh-CN" altLang="en-US" sz="4000" dirty="0"/>
              <a:t>和 </a:t>
            </a:r>
            <a:r>
              <a:rPr lang="zh-TW" sz="4000" dirty="0"/>
              <a:t>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zh-TW" sz="3200" cap="none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信息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sz="2800" dirty="0"/>
              <a:t>把演讲凝聚在一起</a:t>
            </a:r>
          </a:p>
          <a:p>
            <a:pPr>
              <a:spcAft>
                <a:spcPts val="1200"/>
              </a:spcAft>
            </a:pPr>
            <a:r>
              <a:rPr lang="zh-CN" altLang="en-US" sz="2800" dirty="0"/>
              <a:t>以单个句子来书写，</a:t>
            </a:r>
            <a:br>
              <a:rPr lang="en-US" altLang="zh-CN" sz="2800" dirty="0"/>
            </a:br>
            <a:r>
              <a:rPr lang="zh-TW" sz="2800" dirty="0"/>
              <a:t>而不是一系列的要点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757630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sz="2800" dirty="0"/>
              <a:t>演讲从来不是关于演讲者的，而是关于听众的</a:t>
            </a:r>
          </a:p>
          <a:p>
            <a:pPr>
              <a:spcAft>
                <a:spcPts val="1200"/>
              </a:spcAft>
            </a:pPr>
            <a:r>
              <a:rPr lang="zh-TW" sz="2800" dirty="0"/>
              <a:t>列出您的听众应该关心您的信息的原因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zh-TW" sz="3200" cap="none" dirty="0">
                <a:solidFill>
                  <a:srgbClr val="0D224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关联性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zh-TW" dirty="0"/>
              <a:t>从学员手册的第13页选择一个主题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zh-TW" dirty="0"/>
              <a:t>完成第14页和第15页的步骤1-4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 dirty="0"/>
              <a:t>活动：着手开始</a:t>
            </a:r>
            <a:r>
              <a:rPr lang="en-US" altLang="zh-TW" sz="4000" dirty="0"/>
              <a:t> </a:t>
            </a:r>
            <a:r>
              <a:rPr lang="zh-TW" sz="4000" dirty="0"/>
              <a:t>-</a:t>
            </a:r>
            <a:r>
              <a:rPr lang="en-US" altLang="zh-TW" sz="4000" dirty="0"/>
              <a:t> </a:t>
            </a:r>
            <a:r>
              <a:rPr lang="zh-TW" sz="4000" dirty="0"/>
              <a:t>步骤1-4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364222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zh-TW" sz="4000" dirty="0"/>
              <a:t>步骤</a:t>
            </a:r>
            <a:r>
              <a:rPr lang="en-US" altLang="zh-TW" sz="4000" dirty="0"/>
              <a:t> </a:t>
            </a:r>
            <a:r>
              <a:rPr lang="zh-TW" sz="4000" dirty="0"/>
              <a:t>5 –</a:t>
            </a:r>
            <a:r>
              <a:rPr lang="en-US" altLang="zh-TW" sz="4000" dirty="0"/>
              <a:t> </a:t>
            </a:r>
            <a:r>
              <a:rPr lang="zh-TW" sz="4000" dirty="0"/>
              <a:t>结构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zh-TW" sz="2800" dirty="0"/>
              <a:t>开场白</a:t>
            </a:r>
          </a:p>
          <a:p>
            <a:r>
              <a:rPr lang="zh-TW" sz="2800" dirty="0"/>
              <a:t>正文 </a:t>
            </a:r>
          </a:p>
          <a:p>
            <a:r>
              <a:rPr lang="zh-TW" sz="2800" dirty="0"/>
              <a:t>结论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 dirty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 dirty="0"/>
              <a:t>开场白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8193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 dirty="0"/>
              <a:t>正文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9825816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 dirty="0"/>
              <a:t>结论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zh-TW" dirty="0"/>
              <a:t>先完成学员手册第14-15页的步骤1-4。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zh-TW" dirty="0"/>
              <a:t>从第16页开始构建演讲的结构。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4000" dirty="0"/>
              <a:t>活动：演讲的结构-步骤5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8757951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zh-TW" dirty="0"/>
              <a:t>力量姿势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zh-TW" sz="2800" dirty="0"/>
              <a:t>演讲前的力量姿势有助于</a:t>
            </a:r>
            <a:br>
              <a:rPr lang="en-US" altLang="zh-TW" sz="2800" dirty="0"/>
            </a:br>
            <a:r>
              <a:rPr lang="zh-TW" sz="2800" dirty="0"/>
              <a:t>增强自信并减轻演讲时的压力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 dirty="0">
                <a:solidFill>
                  <a:schemeClr val="bg1"/>
                </a:solidFill>
                <a:latin typeface="Century Gothic" panose="020B0502020202020204" pitchFamily="34" charset="0"/>
                <a:ea typeface="PMingLiU"/>
              </a:rPr>
              <a:t>数据来源：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/>
          </a:bodyPr>
          <a:lstStyle/>
          <a:p>
            <a:r>
              <a:rPr lang="zh-TW" sz="4000" b="1" dirty="0"/>
              <a:t>您的力量姿势是什么？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2800" dirty="0"/>
              <a:t>起立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2800" dirty="0"/>
              <a:t>选择您的力量姿势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zh-TW" sz="2800" dirty="0"/>
              <a:t>保持2分钟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zh-TW" sz="4000" b="1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据估计</a:t>
            </a:r>
            <a:br>
              <a:rPr lang="en-US" altLang="zh-TW" sz="4000" b="1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</a:br>
            <a:r>
              <a:rPr lang="zh-TW" sz="4000" b="1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75%的成人 </a:t>
            </a:r>
          </a:p>
          <a:p>
            <a:r>
              <a:rPr lang="zh-TW" sz="2800" dirty="0"/>
              <a:t>会对公众演讲</a:t>
            </a:r>
            <a:br>
              <a:rPr lang="en-US" altLang="zh-TW" sz="2800" dirty="0"/>
            </a:br>
            <a:r>
              <a:rPr lang="zh-TW" sz="2800" dirty="0"/>
              <a:t>感到恐惧。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zh-TW" sz="4000" b="1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90% </a:t>
            </a:r>
          </a:p>
          <a:p>
            <a:r>
              <a:rPr lang="zh-TW" sz="2800" dirty="0"/>
              <a:t>我们在演讲前感到的恐惧源于缺乏准备。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9251576" y="6455739"/>
            <a:ext cx="20170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 dirty="0">
                <a:latin typeface="Century Gothic" panose="020B0502020202020204" pitchFamily="34" charset="0"/>
                <a:ea typeface="PMingLiU"/>
              </a:rPr>
              <a:t>数据来源：教育和教育发展期刊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PMingLiU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PMingLiU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描述公众演讲的有效演讲技巧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确定撰写演讲大纲的关键步骤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制作一份3-4分钟演讲的大纲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chemeClr val="bg1">
                    <a:lumMod val="75000"/>
                  </a:schemeClr>
                </a:solidFill>
              </a:rPr>
              <a:t>使用有效的演讲技巧发表有条理的3-4 分钟演讲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chemeClr val="bg1">
                    <a:lumMod val="75000"/>
                  </a:schemeClr>
                </a:solidFill>
              </a:rPr>
              <a:t>认识到现场演讲和虚拟演讲之间的差异（可选）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 dirty="0"/>
              <a:t>课程目标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93630" y="1623402"/>
            <a:ext cx="736195" cy="4370655"/>
            <a:chOff x="778117" y="1419050"/>
            <a:chExt cx="736195" cy="437065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57022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058185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4716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zh-TW" sz="6000" b="1" dirty="0"/>
              <a:t>公众演讲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zh-TW" sz="2800" dirty="0"/>
              <a:t>第2部分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PMingLiU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PMingLiU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描述公众演讲的有效演讲技巧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确定撰写演讲大纲的关键步骤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制作一份3-4分钟演讲的大纲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/>
              <a:t>使用有效的演讲技巧发表有条理的3-4 分钟演讲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/>
              <a:t>认识到现场演讲和虚拟演讲之间的差异（可选）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 dirty="0"/>
              <a:t>课程目标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93630" y="1623402"/>
            <a:ext cx="736195" cy="4370655"/>
            <a:chOff x="778117" y="1419050"/>
            <a:chExt cx="736195" cy="437065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57022"/>
              <a:ext cx="731520" cy="70949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058185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4936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 dirty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组成</a:t>
            </a:r>
            <a:r>
              <a:rPr lang="zh-TW" sz="2800" b="1" dirty="0"/>
              <a:t>6-7</a:t>
            </a:r>
            <a:r>
              <a:rPr lang="zh-TW" sz="2800" dirty="0"/>
              <a:t>人的小组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指定一名计时员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轮流发表演讲并接受反饋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每个人的演讲时间</a:t>
            </a:r>
            <a:r>
              <a:rPr lang="zh-TW" sz="2800" b="1" dirty="0"/>
              <a:t>不超过4分钟</a:t>
            </a:r>
            <a:r>
              <a:rPr lang="zh-TW" sz="2800" dirty="0"/>
              <a:t>，其他学员的反馈时间不超过1-2分钟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演讲评估表从第26页开始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zh-TW" sz="3600" b="1" dirty="0"/>
              <a:t>演讲指示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 dirty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sz="3000" dirty="0"/>
              <a:t>在等待其他小组完成时，小组可以讨论以下问题。 </a:t>
            </a:r>
          </a:p>
          <a:p>
            <a:endParaRPr lang="en-US" sz="1900" dirty="0"/>
          </a:p>
          <a:p>
            <a:r>
              <a:rPr lang="zh-TW" sz="3000" dirty="0"/>
              <a:t>从彼此的演讲中学到了什么？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zh-TW" sz="3000" dirty="0"/>
              <a:t>在这个演讲准备过程中，您个人学到了什么？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zh-TW" sz="3600" dirty="0"/>
              <a:t>讨论问题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237" y="1046889"/>
            <a:ext cx="3911525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zh-TW" dirty="0">
                <a:latin typeface="Yu Gothic UI" panose="020B0500000000000000" pitchFamily="34" charset="-128"/>
                <a:ea typeface="Yu Gothic UI" panose="020B0500000000000000" pitchFamily="34" charset="-128"/>
                <a:cs typeface="Microsoft Himalaya" panose="01010100010101010101" pitchFamily="2" charset="0"/>
              </a:rPr>
              <a:t>恭喜</a:t>
            </a:r>
            <a:r>
              <a:rPr lang="zh-CN" altLang="en-US" dirty="0">
                <a:latin typeface="Yu Gothic UI" panose="020B0500000000000000" pitchFamily="34" charset="-128"/>
                <a:ea typeface="Yu Gothic UI" panose="020B0500000000000000" pitchFamily="34" charset="-128"/>
                <a:cs typeface="Microsoft Himalaya" panose="01010100010101010101" pitchFamily="2" charset="0"/>
              </a:rPr>
              <a:t>！</a:t>
            </a:r>
            <a:endParaRPr lang="zh-TW" dirty="0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/>
          </a:bodyPr>
          <a:lstStyle/>
          <a:p>
            <a:r>
              <a:rPr lang="zh-TW" sz="3600" b="1" dirty="0"/>
              <a:t>虚拟</a:t>
            </a:r>
            <a:r>
              <a:rPr lang="zh-CN" altLang="en-US" sz="3600" b="1" dirty="0"/>
              <a:t>对比</a:t>
            </a:r>
            <a:r>
              <a:rPr lang="zh-TW" sz="3600" b="1" dirty="0"/>
              <a:t>现场演讲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进行头脑风暴，讨论虚拟演讲与现场演讲的不同之处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进行虚拟演讲时需要考虑哪些因素？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TW" sz="2800" dirty="0"/>
              <a:t>8分钟后，您的小组的一半成员与另一组交换并分享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PMingLiU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PMingLiU"/>
              <a:cs typeface="+mn-cs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描述公众演讲的有效演讲技巧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确定撰写演讲大纲的关键步骤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制作一份3-4分钟演讲的大纲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/>
              <a:t>使用有效的演讲技巧发表有条理的3-4 分钟演讲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/>
              <a:t>认识到现场演讲和虚拟演讲之间的差异（可选）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 dirty="0"/>
              <a:t>课程目标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93630" y="1623402"/>
            <a:ext cx="736195" cy="4370655"/>
            <a:chOff x="778117" y="1419050"/>
            <a:chExt cx="736195" cy="437065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57022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058185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lephant" panose="02020904090505020303" pitchFamily="18" charset="0"/>
                  <a:ea typeface="PMingLiU"/>
                  <a:cs typeface="+mn-cs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4321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sz="4000" dirty="0">
                <a:solidFill>
                  <a:srgbClr val="407CCA"/>
                </a:solidFill>
                <a:latin typeface="Elephant" panose="02020904090505020303" pitchFamily="18" charset="0"/>
                <a:ea typeface="PMingLiU"/>
              </a:rPr>
              <a:t>91%的人 </a:t>
            </a:r>
          </a:p>
          <a:p>
            <a:pPr marL="0" indent="0" algn="ctr">
              <a:buNone/>
            </a:pPr>
            <a:r>
              <a:rPr lang="zh-TW" sz="2800" dirty="0"/>
              <a:t>表示自己对精心准备</a:t>
            </a:r>
            <a:br>
              <a:rPr lang="en-US" altLang="zh-TW" sz="2800" dirty="0"/>
            </a:br>
            <a:r>
              <a:rPr lang="zh-TW" sz="2800" dirty="0"/>
              <a:t>和精心设计后的演示</a:t>
            </a:r>
            <a:br>
              <a:rPr lang="en-US" altLang="zh-TW" sz="2800" dirty="0"/>
            </a:br>
            <a:r>
              <a:rPr lang="zh-TW" sz="2800" dirty="0"/>
              <a:t>充满信心。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054353" y="6455738"/>
            <a:ext cx="22142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 dirty="0">
                <a:latin typeface="Century Gothic" panose="020B0502020202020204" pitchFamily="34" charset="0"/>
                <a:ea typeface="PMingLiU"/>
              </a:rPr>
              <a:t>数据来源：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331" y="1629373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描述公众演讲的有效演讲技巧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确定撰写演讲大纲的关键步骤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制作一份3-4分钟演讲的大纲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/>
              <a:t>使用有效的演讲技巧发表有条理的3-4 分钟演讲</a:t>
            </a:r>
          </a:p>
          <a:p>
            <a:pPr marL="0" marR="0" lvl="0" indent="0"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  <a:buNone/>
            </a:pPr>
            <a:r>
              <a:rPr lang="zh-TW" dirty="0"/>
              <a:t>认识到现场演讲和虚拟演讲之间的差异（可选）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 dirty="0"/>
              <a:t>课程目标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93630" y="1623402"/>
            <a:ext cx="736195" cy="4370655"/>
            <a:chOff x="778117" y="1419050"/>
            <a:chExt cx="736195" cy="4370655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419050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 dirty="0">
                  <a:latin typeface="Elephant" panose="02020904090505020303" pitchFamily="18" charset="0"/>
                  <a:ea typeface="PMingLiU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30488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 dirty="0">
                  <a:latin typeface="Elephant" panose="02020904090505020303" pitchFamily="18" charset="0"/>
                  <a:ea typeface="PMingLiU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257022"/>
              <a:ext cx="731520" cy="709491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 dirty="0">
                  <a:latin typeface="Elephant" panose="02020904090505020303" pitchFamily="18" charset="0"/>
                  <a:ea typeface="PMingLiU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190230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 dirty="0">
                  <a:latin typeface="Elephant" panose="02020904090505020303" pitchFamily="18" charset="0"/>
                  <a:ea typeface="PMingLiU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82792" y="5058185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sz="3600" dirty="0">
                  <a:latin typeface="Elephant" panose="02020904090505020303" pitchFamily="18" charset="0"/>
                  <a:ea typeface="PMingLiU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85020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zh-TW" sz="4000" dirty="0"/>
              <a:t>公众演讲的要素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4089853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sz="4000" dirty="0"/>
              <a:t>有效的公</a:t>
            </a:r>
            <a:r>
              <a:rPr lang="zh-CN" altLang="en-US" sz="4000" dirty="0"/>
              <a:t>众</a:t>
            </a:r>
            <a:r>
              <a:rPr lang="zh-TW" sz="4000" dirty="0"/>
              <a:t>演讲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430871" y="6455738"/>
            <a:ext cx="1837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sz="1000" dirty="0">
                <a:latin typeface="Century Gothic" panose="020B0502020202020204" pitchFamily="34" charset="0"/>
                <a:ea typeface="PMingLiU"/>
              </a:rPr>
              <a:t>数据来源：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364324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zh-TW" sz="4000" dirty="0"/>
              <a:t>演讲技巧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zh-TW" dirty="0"/>
              <a:t>撰写演讲大纲的步骤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zh-TW" sz="2800" dirty="0">
                <a:latin typeface="YouYuan" panose="02010509060101010101" pitchFamily="49" charset="-122"/>
                <a:ea typeface="YouYuan" panose="02010509060101010101" pitchFamily="49" charset="-122"/>
              </a:rPr>
              <a:t>整体、目标、信息、相关性、结构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PMingLiU"/>
        <a:cs typeface=""/>
      </a:majorFont>
      <a:minorFont>
        <a:latin typeface="Calibri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PMingLiU"/>
        <a:cs typeface=""/>
      </a:majorFont>
      <a:minorFont>
        <a:latin typeface="Calibri" panose="020F0502020204030204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43286</TotalTime>
  <Words>1236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Yu Gothic UI</vt:lpstr>
      <vt:lpstr>Arial</vt:lpstr>
      <vt:lpstr>Calibri</vt:lpstr>
      <vt:lpstr>Century Gothic</vt:lpstr>
      <vt:lpstr>Corbel</vt:lpstr>
      <vt:lpstr>Elephant</vt:lpstr>
      <vt:lpstr>YouYuan</vt:lpstr>
      <vt:lpstr>Office Theme</vt:lpstr>
      <vt:lpstr>公众演讲</vt:lpstr>
      <vt:lpstr>PowerPoint Presentation</vt:lpstr>
      <vt:lpstr>PowerPoint Presentation</vt:lpstr>
      <vt:lpstr>课程目标</vt:lpstr>
      <vt:lpstr>公众演讲的要素</vt:lpstr>
      <vt:lpstr>有效的公众演讲</vt:lpstr>
      <vt:lpstr>PowerPoint Presentation</vt:lpstr>
      <vt:lpstr>演讲技巧</vt:lpstr>
      <vt:lpstr>撰写演讲大纲的步骤</vt:lpstr>
      <vt:lpstr>步骤 1 和 2</vt:lpstr>
      <vt:lpstr>步骤 3 和 4</vt:lpstr>
      <vt:lpstr>活动：着手开始 - 步骤1-4</vt:lpstr>
      <vt:lpstr>步骤 5 – 结构 </vt:lpstr>
      <vt:lpstr>开场白</vt:lpstr>
      <vt:lpstr>正文 </vt:lpstr>
      <vt:lpstr>结论 </vt:lpstr>
      <vt:lpstr>活动：演讲的结构-步骤5</vt:lpstr>
      <vt:lpstr>力量姿势</vt:lpstr>
      <vt:lpstr>您的力量姿势是什么？</vt:lpstr>
      <vt:lpstr>课程目标</vt:lpstr>
      <vt:lpstr>公众演讲</vt:lpstr>
      <vt:lpstr>课程目标</vt:lpstr>
      <vt:lpstr>PowerPoint Presentation</vt:lpstr>
      <vt:lpstr>演讲指示</vt:lpstr>
      <vt:lpstr>讨论问题</vt:lpstr>
      <vt:lpstr>恭喜！</vt:lpstr>
      <vt:lpstr>虚拟对比现场演讲</vt:lpstr>
      <vt:lpstr>课程目标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54</cp:revision>
  <dcterms:created xsi:type="dcterms:W3CDTF">2022-12-07T20:31:22Z</dcterms:created>
  <dcterms:modified xsi:type="dcterms:W3CDTF">2023-05-02T15:53:53Z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