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36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Presentations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視覺 - 非言語的溝通</c:v>
                </c:pt>
                <c:pt idx="1">
                  <c:v>發聲 - 聲音</c:v>
                </c:pt>
                <c:pt idx="2">
                  <c:v>言語 - 内容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>
              <a:latin typeface="Century Gothic" panose="020B0502020202020204" pitchFamily="34" charset="0"/>
              <a:ea typeface="PMingLiU"/>
            </a:rPr>
            <a:t>視覺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>
              <a:latin typeface="Century Gothic" panose="020B0502020202020204" pitchFamily="34" charset="0"/>
              <a:ea typeface="PMingLiU"/>
            </a:rPr>
            <a:t>聲音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>
              <a:latin typeface="Century Gothic" panose="020B0502020202020204" pitchFamily="34" charset="0"/>
              <a:ea typeface="PMingLiU"/>
            </a:rPr>
            <a:t>口頭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zh-TW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眼神接觸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zh-TW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聲音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zh-TW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肢體語言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zh-TW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文字選擇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zh-TW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儀表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整體</a:t>
          </a:r>
        </a:p>
        <a:p>
          <a:endParaRPr lang="en-US" sz="2400" dirty="0"/>
        </a:p>
        <a:p>
          <a:r>
            <a:rPr lang="zh-TW" sz="240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訊息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關聯性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目標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zh-TW" sz="3200" b="0">
              <a:latin typeface="Century Gothic" panose="020B0502020202020204" pitchFamily="34" charset="0"/>
              <a:ea typeface="PMingLiU"/>
            </a:rPr>
            <a:t>對聽眾的吸引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zh-TW" sz="3200">
              <a:latin typeface="Century Gothic" panose="020B0502020202020204" pitchFamily="34" charset="0"/>
              <a:ea typeface="PMingLiU"/>
            </a:rPr>
            <a:t>對聽眾的指引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>
              <a:latin typeface="Century Gothic" panose="020B0502020202020204" pitchFamily="34" charset="0"/>
              <a:ea typeface="PMingLiU"/>
            </a:rPr>
            <a:t>1.收集內容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>
              <a:latin typeface="Century Gothic" panose="020B0502020202020204" pitchFamily="34" charset="0"/>
              <a:ea typeface="PMingLiU"/>
            </a:rPr>
            <a:t>2.選擇要點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>
              <a:latin typeface="Century Gothic" panose="020B0502020202020204" pitchFamily="34" charset="0"/>
              <a:ea typeface="PMingLiU"/>
            </a:rPr>
            <a:t>3.為要點排序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4.添加</a:t>
          </a:r>
          <a:r>
            <a:rPr lang="zh-CN" altLang="en-US" sz="3200" dirty="0">
              <a:latin typeface="Century Gothic" panose="020B0502020202020204" pitchFamily="34" charset="0"/>
              <a:ea typeface="PMingLiU"/>
            </a:rPr>
            <a:t>相關</a:t>
          </a:r>
          <a:r>
            <a:rPr lang="zh-TW" sz="3200" dirty="0">
              <a:latin typeface="Century Gothic" panose="020B0502020202020204" pitchFamily="34" charset="0"/>
              <a:ea typeface="PMingLiU"/>
            </a:rPr>
            <a:t>細節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>
              <a:latin typeface="Century Gothic" panose="020B0502020202020204" pitchFamily="34" charset="0"/>
              <a:ea typeface="PMingLiU"/>
            </a:rPr>
            <a:t>5.過渡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>
              <a:latin typeface="Century Gothic" panose="020B0502020202020204" pitchFamily="34" charset="0"/>
              <a:ea typeface="PMingLiU"/>
            </a:rPr>
            <a:t>呼應開場白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 b="1">
              <a:latin typeface="Century Gothic" panose="020B0502020202020204" pitchFamily="34" charset="0"/>
              <a:ea typeface="PMingLiU"/>
            </a:rPr>
            <a:t>重複並總結您想傳達的訊息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>
              <a:latin typeface="Century Gothic" panose="020B0502020202020204" pitchFamily="34" charset="0"/>
              <a:ea typeface="PMingLiU"/>
            </a:rPr>
            <a:t>呼籲採取行動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正文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開場白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/>
            <a:t>結論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視覺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聲音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口頭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眼神接觸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聲音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肢體語言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文字選擇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儀表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209080" y="826271"/>
          <a:ext cx="2189064" cy="2189176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82299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關聯性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74237" y="1191197"/>
        <a:ext cx="1459689" cy="1459323"/>
      </dsp:txXfrm>
    </dsp:sp>
    <dsp:sp modelId="{AE479D00-F4DD-4A01-92F1-9D66672F2048}">
      <dsp:nvSpPr>
        <dsp:cNvPr id="0" name=""/>
        <dsp:cNvSpPr/>
      </dsp:nvSpPr>
      <dsp:spPr>
        <a:xfrm rot="2700000">
          <a:off x="5937391" y="826117"/>
          <a:ext cx="2189100" cy="2189100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20015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訊息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11953" y="1191197"/>
        <a:ext cx="1459689" cy="1459323"/>
      </dsp:txXfrm>
    </dsp:sp>
    <dsp:sp modelId="{60672083-A477-49BF-B90D-14407A1E74AE}">
      <dsp:nvSpPr>
        <dsp:cNvPr id="0" name=""/>
        <dsp:cNvSpPr/>
      </dsp:nvSpPr>
      <dsp:spPr>
        <a:xfrm rot="2700000">
          <a:off x="3684494" y="826117"/>
          <a:ext cx="2189100" cy="2189100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57732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目標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49669" y="1191197"/>
        <a:ext cx="1459689" cy="1459323"/>
      </dsp:txXfrm>
    </dsp:sp>
    <dsp:sp modelId="{7CD4868C-AF2E-4518-BA4D-F9B9EE7653B7}">
      <dsp:nvSpPr>
        <dsp:cNvPr id="0" name=""/>
        <dsp:cNvSpPr/>
      </dsp:nvSpPr>
      <dsp:spPr>
        <a:xfrm rot="2700000">
          <a:off x="1422211" y="826117"/>
          <a:ext cx="2189100" cy="2189100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495448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整體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 </a:t>
          </a:r>
        </a:p>
      </dsp:txBody>
      <dsp:txXfrm>
        <a:off x="1787385" y="1191197"/>
        <a:ext cx="1459689" cy="1459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b="0" kern="1200">
              <a:latin typeface="Century Gothic" panose="020B0502020202020204" pitchFamily="34" charset="0"/>
              <a:ea typeface="PMingLiU"/>
            </a:rPr>
            <a:t>對聽眾的吸引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對聽眾的指引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1.收集內容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2.選擇要點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3.為要點排序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4.添加</a:t>
          </a:r>
          <a:r>
            <a:rPr lang="zh-CN" altLang="en-US" sz="3200" kern="1200" dirty="0">
              <a:latin typeface="Century Gothic" panose="020B0502020202020204" pitchFamily="34" charset="0"/>
              <a:ea typeface="PMingLiU"/>
            </a:rPr>
            <a:t>相關</a:t>
          </a:r>
          <a:r>
            <a:rPr lang="zh-TW" sz="3200" kern="1200" dirty="0">
              <a:latin typeface="Century Gothic" panose="020B0502020202020204" pitchFamily="34" charset="0"/>
              <a:ea typeface="PMingLiU"/>
            </a:rPr>
            <a:t>細節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>
              <a:latin typeface="Century Gothic" panose="020B0502020202020204" pitchFamily="34" charset="0"/>
              <a:ea typeface="PMingLiU"/>
            </a:rPr>
            <a:t>5.過渡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>
              <a:latin typeface="Century Gothic" panose="020B0502020202020204" pitchFamily="34" charset="0"/>
              <a:ea typeface="PMingLiU"/>
            </a:rPr>
            <a:t>呼應開場白</a:t>
          </a:r>
        </a:p>
      </dsp:txBody>
      <dsp:txXfrm>
        <a:off x="48462" y="3113936"/>
        <a:ext cx="3206250" cy="945000"/>
      </dsp:txXfrm>
    </dsp:sp>
    <dsp:sp modelId="{B9838B5F-E3C5-43B0-9EA3-975D8EE2E747}">
      <dsp:nvSpPr>
        <dsp:cNvPr id="0" name=""/>
        <dsp:cNvSpPr/>
      </dsp:nvSpPr>
      <dsp:spPr>
        <a:xfrm>
          <a:off x="4184490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b="1" kern="1200">
              <a:latin typeface="Century Gothic" panose="020B0502020202020204" pitchFamily="34" charset="0"/>
              <a:ea typeface="PMingLiU"/>
            </a:rPr>
            <a:t>重複並總結您想傳達的訊息</a:t>
          </a:r>
        </a:p>
      </dsp:txBody>
      <dsp:txXfrm>
        <a:off x="3815806" y="3113936"/>
        <a:ext cx="3206250" cy="945000"/>
      </dsp:txXfrm>
    </dsp:sp>
    <dsp:sp modelId="{28EA3311-D5F3-42A0-A55C-1F31BEA41275}">
      <dsp:nvSpPr>
        <dsp:cNvPr id="0" name=""/>
        <dsp:cNvSpPr/>
      </dsp:nvSpPr>
      <dsp:spPr>
        <a:xfrm>
          <a:off x="7951834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>
              <a:latin typeface="Century Gothic" panose="020B0502020202020204" pitchFamily="34" charset="0"/>
              <a:ea typeface="PMingLiU"/>
            </a:rPr>
            <a:t>呼籲採取行動</a:t>
          </a:r>
        </a:p>
      </dsp:txBody>
      <dsp:txXfrm>
        <a:off x="7583149" y="3113936"/>
        <a:ext cx="3206250" cy="94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結論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開場白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/>
            <a:t>正文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zh-TW" sz="6000" b="1"/>
              <a:t>公衆演講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zh-TW" sz="2800"/>
              <a:t>第1部分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4000" dirty="0"/>
              <a:t>步骤</a:t>
            </a:r>
            <a:r>
              <a:rPr lang="en-US" altLang="zh-TW" sz="4000" dirty="0"/>
              <a:t> </a:t>
            </a:r>
            <a:r>
              <a:rPr lang="zh-TW" sz="4000" dirty="0"/>
              <a:t>1</a:t>
            </a:r>
            <a:r>
              <a:rPr lang="en-US" altLang="zh-TW" sz="4000" dirty="0"/>
              <a:t> </a:t>
            </a:r>
            <a:r>
              <a:rPr lang="zh-CN" altLang="en-US" sz="4000" dirty="0"/>
              <a:t>和 </a:t>
            </a:r>
            <a:r>
              <a:rPr lang="zh-TW" sz="4000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zh-TW" sz="3200" cap="none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整體</a:t>
            </a:r>
            <a:r>
              <a:rPr lang="zh-CN" altLang="en-US" sz="3200" cap="none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佈局</a:t>
            </a:r>
            <a:endParaRPr lang="zh-TW" sz="3200" cap="none" dirty="0">
              <a:solidFill>
                <a:srgbClr val="407CCA"/>
              </a:solidFill>
              <a:latin typeface="Elephant" panose="02020904090505020303" pitchFamily="18" charset="0"/>
              <a:ea typeface="PMingLiU"/>
            </a:endParaRP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zh-TW" sz="2800" dirty="0"/>
              <a:t>演講者 - 主題</a:t>
            </a:r>
          </a:p>
          <a:p>
            <a:r>
              <a:rPr lang="zh-TW" sz="2800" dirty="0"/>
              <a:t>聽眾 - 主題</a:t>
            </a:r>
          </a:p>
          <a:p>
            <a:r>
              <a:rPr lang="zh-TW" sz="2800" dirty="0"/>
              <a:t>演講者</a:t>
            </a:r>
            <a:r>
              <a:rPr lang="en-US" altLang="zh-TW" sz="2800" dirty="0"/>
              <a:t> </a:t>
            </a:r>
            <a:r>
              <a:rPr lang="en-US" altLang="zh-CN" sz="2800" dirty="0"/>
              <a:t>- </a:t>
            </a:r>
            <a:r>
              <a:rPr lang="zh-TW" sz="2800" dirty="0"/>
              <a:t>聽眾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zh-TW" sz="2800" i="1"/>
              <a:t>“在演講結束時，聽眾將____________。”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zh-TW" sz="3200" cap="none">
                <a:solidFill>
                  <a:srgbClr val="0D2240"/>
                </a:solidFill>
                <a:latin typeface="Elephant" panose="02020904090505020303" pitchFamily="18" charset="0"/>
                <a:ea typeface="PMingLiU"/>
              </a:rPr>
              <a:t>目標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4000" dirty="0"/>
              <a:t>步骤</a:t>
            </a:r>
            <a:r>
              <a:rPr lang="en-US" altLang="zh-TW" sz="4000" dirty="0"/>
              <a:t> </a:t>
            </a:r>
            <a:r>
              <a:rPr lang="zh-TW" sz="4000" dirty="0"/>
              <a:t>3</a:t>
            </a:r>
            <a:r>
              <a:rPr lang="en-US" altLang="zh-TW" sz="4000" dirty="0"/>
              <a:t> </a:t>
            </a:r>
            <a:r>
              <a:rPr lang="zh-CN" altLang="en-US" sz="4000" dirty="0"/>
              <a:t>和 </a:t>
            </a:r>
            <a:r>
              <a:rPr lang="zh-TW" sz="4000" dirty="0"/>
              <a:t>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zh-TW" sz="3200" cap="none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訊息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sz="2800" dirty="0"/>
              <a:t>把演講凝聚在一起</a:t>
            </a:r>
          </a:p>
          <a:p>
            <a:pPr>
              <a:spcAft>
                <a:spcPts val="1200"/>
              </a:spcAft>
            </a:pPr>
            <a:r>
              <a:rPr lang="zh-CN" altLang="en-US" sz="2800" dirty="0"/>
              <a:t>以單個句子來書寫，</a:t>
            </a:r>
            <a:br>
              <a:rPr lang="en-US" altLang="zh-CN" sz="2800" dirty="0"/>
            </a:br>
            <a:r>
              <a:rPr lang="zh-TW" sz="2800" dirty="0"/>
              <a:t>而不是一系列的要點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sz="2800" dirty="0"/>
              <a:t>演講從來不是關於演講者的，而是關於聽眾的</a:t>
            </a:r>
          </a:p>
          <a:p>
            <a:pPr>
              <a:spcAft>
                <a:spcPts val="1200"/>
              </a:spcAft>
            </a:pPr>
            <a:r>
              <a:rPr lang="zh-TW" sz="2800" dirty="0"/>
              <a:t>列出您的聽眾應該關心您的訊息的原因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zh-TW" sz="3200" cap="none">
                <a:solidFill>
                  <a:srgbClr val="0D2240"/>
                </a:solidFill>
                <a:latin typeface="Elephant" panose="02020904090505020303" pitchFamily="18" charset="0"/>
                <a:ea typeface="PMingLiU"/>
              </a:rPr>
              <a:t>關聯性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zh-TW"/>
              <a:t>從學員手冊的第13頁選擇一個主題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TW"/>
              <a:t>完成第14頁和第15頁的步驟1-4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 dirty="0"/>
              <a:t>活動：著手開始</a:t>
            </a:r>
            <a:r>
              <a:rPr lang="en-US" altLang="zh-TW" sz="4000" dirty="0"/>
              <a:t> </a:t>
            </a:r>
            <a:r>
              <a:rPr lang="zh-TW" sz="4000" dirty="0"/>
              <a:t>-</a:t>
            </a:r>
            <a:r>
              <a:rPr lang="en-US" altLang="zh-TW" sz="4000" dirty="0"/>
              <a:t> </a:t>
            </a:r>
            <a:r>
              <a:rPr lang="zh-TW" sz="4000" dirty="0"/>
              <a:t>步驟1-4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796554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zh-TW" sz="4000" dirty="0"/>
              <a:t>步驟</a:t>
            </a:r>
            <a:r>
              <a:rPr lang="en-US" altLang="zh-TW" sz="4000" dirty="0"/>
              <a:t> </a:t>
            </a:r>
            <a:r>
              <a:rPr lang="zh-TW" sz="4000" dirty="0"/>
              <a:t>5 –</a:t>
            </a:r>
            <a:r>
              <a:rPr lang="en-US" altLang="zh-TW" sz="4000" dirty="0"/>
              <a:t> </a:t>
            </a:r>
            <a:r>
              <a:rPr lang="zh-TW" sz="4000" dirty="0"/>
              <a:t>結構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zh-TW" sz="2800" dirty="0"/>
              <a:t>開場白</a:t>
            </a:r>
          </a:p>
          <a:p>
            <a:r>
              <a:rPr lang="zh-TW" sz="2800" dirty="0"/>
              <a:t>正文 </a:t>
            </a:r>
          </a:p>
          <a:p>
            <a:r>
              <a:rPr lang="zh-TW" sz="2800" dirty="0"/>
              <a:t>結論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/>
              <a:t>開場白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8193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/>
              <a:t>正文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471480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/>
              <a:t>結論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zh-TW"/>
              <a:t>先完成學員手冊第14-15頁的步驟1-4。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TW"/>
              <a:t>從第16頁開始構建演講的結構。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/>
              <a:t>活動：演講的結構-步驟5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zh-TW"/>
              <a:t>力量姿勢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zh-TW" sz="2800" dirty="0"/>
              <a:t>演講前的力量姿勢有助於</a:t>
            </a:r>
            <a:br>
              <a:rPr lang="en-US" altLang="zh-TW" sz="2800" dirty="0"/>
            </a:br>
            <a:r>
              <a:rPr lang="zh-TW" sz="2800" dirty="0"/>
              <a:t>增強自信並減輕演講時的壓力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>
                <a:solidFill>
                  <a:schemeClr val="bg1"/>
                </a:solidFill>
                <a:latin typeface="Century Gothic" panose="020B0502020202020204" pitchFamily="34" charset="0"/>
                <a:ea typeface="PMingLiU"/>
              </a:rPr>
              <a:t>數據來源：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zh-TW" sz="4000" b="1"/>
              <a:t>您的力量姿勢是什麼？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2800"/>
              <a:t>起立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2800"/>
              <a:t>選擇您的力量姿勢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2800"/>
              <a:t>保持2分鐘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據估計</a:t>
            </a:r>
            <a:br>
              <a:rPr lang="en-US" alt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</a:br>
            <a:r>
              <a:rPr 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75%的成人 </a:t>
            </a:r>
          </a:p>
          <a:p>
            <a:r>
              <a:rPr lang="zh-TW" sz="2800" dirty="0"/>
              <a:t>會對公眾演講</a:t>
            </a:r>
            <a:br>
              <a:rPr lang="en-US" altLang="zh-TW" sz="2800" dirty="0"/>
            </a:br>
            <a:r>
              <a:rPr lang="zh-TW" sz="2800" dirty="0"/>
              <a:t>感到恐懼。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zh-TW" sz="4000" b="1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90% </a:t>
            </a:r>
          </a:p>
          <a:p>
            <a:r>
              <a:rPr lang="zh-TW" sz="2800"/>
              <a:t>我們在演講前感到的恐懼源於缺乏準備。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9251576" y="6455739"/>
            <a:ext cx="2017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>
                <a:latin typeface="Century Gothic" panose="020B0502020202020204" pitchFamily="34" charset="0"/>
                <a:ea typeface="PMingLiU"/>
              </a:rPr>
              <a:t>數據來源：教育和教育發展期刊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2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描述公眾演講的有效演講技巧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確定撰寫演講大綱的關鍵步驟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製作一份3-4分鐘演講的大綱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使用有效的演講技巧發表有條理的3-4分鐘演講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認識到現場演講和虛擬演講之間的差異（可選）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/>
              <a:t>課程目標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zh-TW" sz="6000" b="1"/>
              <a:t>公衆演講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zh-TW" sz="2800"/>
              <a:t>第2部分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描述公眾演講的有效演講技巧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確定撰寫演講大綱的關鍵步驟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製作一份3-4分鐘演講的大綱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使用有效的演講技巧發表有條理的3-4 分鐘演講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認識到現場演講和虛擬演講之間的差異（可選）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/>
              <a:t>課程目標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組成</a:t>
            </a:r>
            <a:r>
              <a:rPr lang="zh-TW" sz="2800" b="1"/>
              <a:t>6-7</a:t>
            </a:r>
            <a:r>
              <a:rPr lang="zh-TW" sz="2800"/>
              <a:t>人的小組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指定一名計時員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輪流發表演講並接受回饋意見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每個人的演講時間</a:t>
            </a:r>
            <a:r>
              <a:rPr lang="zh-TW" sz="2800" b="1"/>
              <a:t>不超過4分鐘</a:t>
            </a:r>
            <a:r>
              <a:rPr lang="zh-TW" sz="2800"/>
              <a:t>，其他學員的反饋時間不超過1-2分鐘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演講評估表從第26頁開始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zh-TW" sz="3600" b="1"/>
              <a:t>演講指示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sz="3000"/>
              <a:t>在等待其他小組完成時，小組可以討論以下問題。 </a:t>
            </a:r>
          </a:p>
          <a:p>
            <a:endParaRPr lang="en-US" sz="1900" dirty="0"/>
          </a:p>
          <a:p>
            <a:r>
              <a:rPr lang="zh-TW" sz="3000"/>
              <a:t>從彼此的演講中學到了什麼？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zh-TW" sz="3000"/>
              <a:t>在這個演講準備過程中，您個人學到了什麼？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3600"/>
              <a:t>討論問題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28" y="1046889"/>
            <a:ext cx="3730343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zh-TW" dirty="0">
                <a:latin typeface="Yu Gothic UI" panose="020B0500000000000000" pitchFamily="34" charset="-128"/>
                <a:ea typeface="Yu Gothic UI" panose="020B0500000000000000" pitchFamily="34" charset="-128"/>
                <a:cs typeface="Microsoft Himalaya" panose="01010100010101010101" pitchFamily="2" charset="0"/>
              </a:rPr>
              <a:t>恭喜</a:t>
            </a:r>
            <a:r>
              <a:rPr lang="zh-CN" altLang="en-US" dirty="0">
                <a:latin typeface="Yu Gothic UI" panose="020B0500000000000000" pitchFamily="34" charset="-128"/>
                <a:ea typeface="Yu Gothic UI" panose="020B0500000000000000" pitchFamily="34" charset="-128"/>
                <a:cs typeface="Microsoft Himalaya" panose="01010100010101010101" pitchFamily="2" charset="0"/>
              </a:rPr>
              <a:t>！</a:t>
            </a:r>
            <a:endParaRPr lang="zh-TW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/>
          </a:bodyPr>
          <a:lstStyle/>
          <a:p>
            <a:r>
              <a:rPr lang="zh-TW" sz="3600" b="1" dirty="0"/>
              <a:t>虛擬</a:t>
            </a:r>
            <a:r>
              <a:rPr lang="zh-CN" altLang="en-US" sz="3600" b="1" dirty="0"/>
              <a:t>對比</a:t>
            </a:r>
            <a:r>
              <a:rPr lang="zh-TW" sz="3600" b="1" dirty="0"/>
              <a:t>現場演講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進行頭腦風暴，討論虛擬演講與現場演講的不同之處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進行虛擬演講時需要考慮哪些因素？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/>
              <a:t>8分鐘後，您的小組的一半成員與另一組交換並分享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描述公眾演講的有效演講技巧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確定撰寫演講大綱的關鍵步驟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製作一份3-4分鐘演講的大綱</a:t>
            </a:r>
          </a:p>
          <a:p>
            <a:pPr marL="0" marR="0" lv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dirty="0"/>
              <a:t>使用有效的演講技巧發表有條理的3-4 分鐘演講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sz="1000" dirty="0"/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dirty="0"/>
              <a:t>認識到現場演講和虛擬演講之間的差異（可選）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/>
              <a:t>課程目標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sz="4000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91%的人 </a:t>
            </a:r>
          </a:p>
          <a:p>
            <a:pPr marL="0" indent="0" algn="ctr">
              <a:buNone/>
            </a:pPr>
            <a:r>
              <a:rPr lang="zh-TW" sz="2800" dirty="0"/>
              <a:t>表示自己對精心準備</a:t>
            </a:r>
            <a:br>
              <a:rPr lang="en-US" altLang="zh-TW" sz="2800" dirty="0"/>
            </a:br>
            <a:r>
              <a:rPr lang="zh-TW" sz="2800" dirty="0"/>
              <a:t>和精心設計後的演示</a:t>
            </a:r>
            <a:br>
              <a:rPr lang="en-US" altLang="zh-TW" sz="2800" dirty="0"/>
            </a:br>
            <a:r>
              <a:rPr lang="zh-TW" sz="2800" dirty="0"/>
              <a:t>充滿信心。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179859" y="6455739"/>
            <a:ext cx="2088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dirty="0">
                <a:latin typeface="Century Gothic" panose="020B0502020202020204" pitchFamily="34" charset="0"/>
                <a:ea typeface="PMingLiU"/>
              </a:rPr>
              <a:t>數據來源：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描述公眾演講的有效演講技巧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確定撰寫演講大綱的關鍵步驟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製作一份3-4分鐘演講的大綱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使用有效的演講技巧發表有條理的3-4 分鐘演講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認識到現場演講和虛擬演講之間的差異（可選）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/>
              <a:t>課程目標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>
                  <a:latin typeface="Elephant" panose="02020904090505020303" pitchFamily="18" charset="0"/>
                  <a:ea typeface="PMingLiU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/>
              <a:t>公眾演講的要素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786217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4000" dirty="0"/>
              <a:t>有效的公</a:t>
            </a:r>
            <a:r>
              <a:rPr lang="zh-CN" altLang="en-US" sz="4000" dirty="0"/>
              <a:t>衆</a:t>
            </a:r>
            <a:r>
              <a:rPr lang="zh-TW" sz="4000" dirty="0"/>
              <a:t>演講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448800" y="6455739"/>
            <a:ext cx="181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>
                <a:latin typeface="Century Gothic" panose="020B0502020202020204" pitchFamily="34" charset="0"/>
                <a:ea typeface="PMingLiU"/>
              </a:rPr>
              <a:t>數據來源：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64324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zh-TW" sz="4000"/>
              <a:t>演講技巧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zh-TW"/>
              <a:t>撰寫演講大綱的步驟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zh-TW" sz="2800"/>
              <a:t>整體、目標、訊息、相關性、結構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43278</TotalTime>
  <Words>1238</Words>
  <Application>Microsoft Office PowerPoint</Application>
  <PresentationFormat>Widescreen</PresentationFormat>
  <Paragraphs>195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Yu Gothic UI</vt:lpstr>
      <vt:lpstr>Arial</vt:lpstr>
      <vt:lpstr>Calibri</vt:lpstr>
      <vt:lpstr>Century Gothic</vt:lpstr>
      <vt:lpstr>Corbel</vt:lpstr>
      <vt:lpstr>Elephant</vt:lpstr>
      <vt:lpstr>Office Theme</vt:lpstr>
      <vt:lpstr>公衆演講</vt:lpstr>
      <vt:lpstr>PowerPoint Presentation</vt:lpstr>
      <vt:lpstr>PowerPoint Presentation</vt:lpstr>
      <vt:lpstr>課程目標</vt:lpstr>
      <vt:lpstr>公眾演講的要素</vt:lpstr>
      <vt:lpstr>有效的公衆演講</vt:lpstr>
      <vt:lpstr>PowerPoint Presentation</vt:lpstr>
      <vt:lpstr>演講技巧</vt:lpstr>
      <vt:lpstr>撰寫演講大綱的步驟</vt:lpstr>
      <vt:lpstr>步骤 1 和 2</vt:lpstr>
      <vt:lpstr>步骤 3 和 4</vt:lpstr>
      <vt:lpstr>活動：著手開始 - 步驟1-4</vt:lpstr>
      <vt:lpstr>步驟 5 – 結構 </vt:lpstr>
      <vt:lpstr>開場白</vt:lpstr>
      <vt:lpstr>正文 </vt:lpstr>
      <vt:lpstr>結論 </vt:lpstr>
      <vt:lpstr>活動：演講的結構-步驟5</vt:lpstr>
      <vt:lpstr>力量姿勢</vt:lpstr>
      <vt:lpstr>您的力量姿勢是什麼？</vt:lpstr>
      <vt:lpstr>課程目標</vt:lpstr>
      <vt:lpstr>公衆演講</vt:lpstr>
      <vt:lpstr>課程目標</vt:lpstr>
      <vt:lpstr>PowerPoint Presentation</vt:lpstr>
      <vt:lpstr>演講指示</vt:lpstr>
      <vt:lpstr>討論問題</vt:lpstr>
      <vt:lpstr>恭喜！</vt:lpstr>
      <vt:lpstr>虛擬對比現場演講</vt:lpstr>
      <vt:lpstr>課程目標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52</cp:revision>
  <dcterms:created xsi:type="dcterms:W3CDTF">2022-12-07T20:31:22Z</dcterms:created>
  <dcterms:modified xsi:type="dcterms:W3CDTF">2023-05-02T15:01:25Z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