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4" r:id="rId24"/>
    <p:sldId id="293" r:id="rId25"/>
    <p:sldId id="305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4" autoAdjust="0"/>
    <p:restoredTop sz="92506" autoAdjust="0"/>
  </p:normalViewPr>
  <p:slideViewPr>
    <p:cSldViewPr snapToGrid="0" showGuides="1">
      <p:cViewPr>
        <p:scale>
          <a:sx n="60" d="100"/>
          <a:sy n="60" d="100"/>
        </p:scale>
        <p:origin x="18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効果的なプレゼンテーション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altLang="ja-JP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C8036650-C3E9-4FBD-9C45-B0F98A849160}" type="PERCENTAGE">
                      <a:rPr lang="en-US" altLang="ja-JP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altLang="ja-JP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視覚 - 言葉によらないコミュニケーション </c:v>
                </c:pt>
                <c:pt idx="1">
                  <c:v>聴覚 - 声</c:v>
                </c:pt>
                <c:pt idx="2">
                  <c:v>言葉 - 内容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8247189428432237E-2"/>
          <c:y val="9.7694742655974387E-2"/>
          <c:w val="0.33884732815729879"/>
          <c:h val="0.83505695140988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lang="ja-JP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視覚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聴覚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言葉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ja-JP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視線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ja-JP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声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ja-JP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身振り</a:t>
          </a:r>
          <a:r>
            <a:rPr lang="ja-JP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MS Mincho"/>
            </a:rPr>
            <a:t>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ja-JP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言葉の選択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ja-JP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外見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全体像</a:t>
          </a:r>
        </a:p>
        <a:p>
          <a:endParaRPr lang="en-US" sz="2400" dirty="0"/>
        </a:p>
        <a:p>
          <a:r>
            <a:rPr lang="ja-JP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メッセージ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関連性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目的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ja-JP" sz="3200" b="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掴み（フック）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道標（サインポスト）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Century Gothic" panose="020B0502020202020204" pitchFamily="34" charset="0"/>
              <a:ea typeface="MS Mincho"/>
            </a:rPr>
            <a:t>1.</a:t>
          </a: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内容を収集する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Century Gothic" panose="020B0502020202020204" pitchFamily="34" charset="0"/>
              <a:ea typeface="MS Mincho"/>
            </a:rPr>
            <a:t>2.</a:t>
          </a: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重要なポイントを選ぶ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Century Gothic" panose="020B0502020202020204" pitchFamily="34" charset="0"/>
              <a:ea typeface="MS Mincho"/>
            </a:rPr>
            <a:t>3.</a:t>
          </a: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ポイントを並べる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Century Gothic" panose="020B0502020202020204" pitchFamily="34" charset="0"/>
              <a:ea typeface="MS Mincho"/>
            </a:rPr>
            <a:t>4.</a:t>
          </a: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裏付けとなる詳細を追加する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ja-JP" sz="3200" dirty="0">
              <a:latin typeface="Century Gothic" panose="020B0502020202020204" pitchFamily="34" charset="0"/>
              <a:ea typeface="MS Mincho"/>
            </a:rPr>
            <a:t>5.</a:t>
          </a:r>
          <a:r>
            <a:rPr 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つなぎ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冒頭部と結び付ける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メッセージを繰り返し、要約する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行動を呼びかける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主部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冒頭部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結び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視覚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聴覚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言葉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視線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声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身振り</a:t>
          </a:r>
          <a:r>
            <a:rPr lang="ja-JP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MS Mincho"/>
            </a:rPr>
            <a:t>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言葉の選択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外見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209080" y="826271"/>
          <a:ext cx="2189064" cy="2189176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82299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関連性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74237" y="1191197"/>
        <a:ext cx="1459689" cy="1459323"/>
      </dsp:txXfrm>
    </dsp:sp>
    <dsp:sp modelId="{AE479D00-F4DD-4A01-92F1-9D66672F2048}">
      <dsp:nvSpPr>
        <dsp:cNvPr id="0" name=""/>
        <dsp:cNvSpPr/>
      </dsp:nvSpPr>
      <dsp:spPr>
        <a:xfrm rot="2700000">
          <a:off x="5937391" y="826117"/>
          <a:ext cx="2189100" cy="2189100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20015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メッセージ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11953" y="1191197"/>
        <a:ext cx="1459689" cy="1459323"/>
      </dsp:txXfrm>
    </dsp:sp>
    <dsp:sp modelId="{60672083-A477-49BF-B90D-14407A1E74AE}">
      <dsp:nvSpPr>
        <dsp:cNvPr id="0" name=""/>
        <dsp:cNvSpPr/>
      </dsp:nvSpPr>
      <dsp:spPr>
        <a:xfrm rot="2700000">
          <a:off x="3684494" y="826117"/>
          <a:ext cx="2189100" cy="2189100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57732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目的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49669" y="1191197"/>
        <a:ext cx="1459689" cy="1459323"/>
      </dsp:txXfrm>
    </dsp:sp>
    <dsp:sp modelId="{7CD4868C-AF2E-4518-BA4D-F9B9EE7653B7}">
      <dsp:nvSpPr>
        <dsp:cNvPr id="0" name=""/>
        <dsp:cNvSpPr/>
      </dsp:nvSpPr>
      <dsp:spPr>
        <a:xfrm rot="2700000">
          <a:off x="1422211" y="826117"/>
          <a:ext cx="2189100" cy="2189100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495448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全体像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/>
            <a:t> </a:t>
          </a:r>
        </a:p>
      </dsp:txBody>
      <dsp:txXfrm>
        <a:off x="1787385" y="1191197"/>
        <a:ext cx="1459689" cy="1459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3200" b="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掴み（フック）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道標（サインポスト）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Century Gothic" panose="020B0502020202020204" pitchFamily="34" charset="0"/>
              <a:ea typeface="MS Mincho"/>
            </a:rPr>
            <a:t>1.</a:t>
          </a: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内容を収集する</a:t>
          </a: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Century Gothic" panose="020B0502020202020204" pitchFamily="34" charset="0"/>
              <a:ea typeface="MS Mincho"/>
            </a:rPr>
            <a:t>2.</a:t>
          </a: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重要なポイントを選ぶ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Century Gothic" panose="020B0502020202020204" pitchFamily="34" charset="0"/>
              <a:ea typeface="MS Mincho"/>
            </a:rPr>
            <a:t>3.</a:t>
          </a: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ポイントを並べる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Century Gothic" panose="020B0502020202020204" pitchFamily="34" charset="0"/>
              <a:ea typeface="MS Mincho"/>
            </a:rPr>
            <a:t>4.</a:t>
          </a: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裏付けとなる詳細を追加する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200" kern="1200" dirty="0">
              <a:latin typeface="Century Gothic" panose="020B0502020202020204" pitchFamily="34" charset="0"/>
              <a:ea typeface="MS Mincho"/>
            </a:rPr>
            <a:t>5.</a:t>
          </a:r>
          <a:r>
            <a:rPr lang="ja-JP" sz="32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つなぎ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28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冒頭部と結び付ける</a:t>
          </a:r>
        </a:p>
      </dsp:txBody>
      <dsp:txXfrm>
        <a:off x="48462" y="3113936"/>
        <a:ext cx="3206250" cy="945000"/>
      </dsp:txXfrm>
    </dsp:sp>
    <dsp:sp modelId="{B9838B5F-E3C5-43B0-9EA3-975D8EE2E747}">
      <dsp:nvSpPr>
        <dsp:cNvPr id="0" name=""/>
        <dsp:cNvSpPr/>
      </dsp:nvSpPr>
      <dsp:spPr>
        <a:xfrm>
          <a:off x="4184490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28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メッセージを繰り返し、要約する</a:t>
          </a:r>
        </a:p>
      </dsp:txBody>
      <dsp:txXfrm>
        <a:off x="3815806" y="3113936"/>
        <a:ext cx="3206250" cy="945000"/>
      </dsp:txXfrm>
    </dsp:sp>
    <dsp:sp modelId="{28EA3311-D5F3-42A0-A55C-1F31BEA41275}">
      <dsp:nvSpPr>
        <dsp:cNvPr id="0" name=""/>
        <dsp:cNvSpPr/>
      </dsp:nvSpPr>
      <dsp:spPr>
        <a:xfrm>
          <a:off x="7951834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28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行動を呼びかける</a:t>
          </a:r>
        </a:p>
      </dsp:txBody>
      <dsp:txXfrm>
        <a:off x="7583149" y="3113936"/>
        <a:ext cx="3206250" cy="94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結び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冒頭部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4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主部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51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7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968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ja-JP" sz="6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パート1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ステップ1～2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ja-JP" sz="3200" cap="none">
                <a:solidFill>
                  <a:srgbClr val="407CC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全体像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話し手 – 主題</a:t>
            </a:r>
          </a:p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聴衆 – 主題</a:t>
            </a:r>
          </a:p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話し手 – 聴衆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ja-JP" sz="2800" i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「私がスピーチを終えた時、聴衆は __________________をすることになる。」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ja-JP" sz="3200" cap="none">
                <a:solidFill>
                  <a:srgbClr val="0D224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fld id="{9EC71654-96A5-4280-94F3-931C61A9F92C}" type="slidenum">
              <a:rPr 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10</a:t>
            </a:fld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ステップ3～4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ja-JP" sz="3200" cap="none">
                <a:solidFill>
                  <a:srgbClr val="407CC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メッセージ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60" y="2863158"/>
            <a:ext cx="5415067" cy="29815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スピーチの内容を結び付ける何か</a:t>
            </a:r>
          </a:p>
          <a:p>
            <a:pPr>
              <a:spcAft>
                <a:spcPts val="1200"/>
              </a:spcAft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単一の文として書かれ、ポイントを羅列したものではない</a:t>
            </a:r>
          </a:p>
          <a:p>
            <a:endParaRPr lang="en-US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999470" cy="27878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スピーチの中心は話し手ではなく常に聴衆に置く</a:t>
            </a:r>
          </a:p>
          <a:p>
            <a:pPr>
              <a:spcAft>
                <a:spcPts val="1200"/>
              </a:spcAft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聴衆が自分のメッセージを重視すべき理由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ja-JP" sz="3200" cap="none">
                <a:solidFill>
                  <a:srgbClr val="0D224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関連性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11</a:t>
            </a:fld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58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12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「参加者マニュアル」13ページからトピックを選ぶ</a:t>
            </a:r>
          </a:p>
          <a:p>
            <a:pPr marL="342900" indent="-342900">
              <a:buAutoNum type="arabicPeriod"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AutoNum type="arabicPeriod"/>
            </a:pPr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14～15ページにあるステップ1～4を完成させる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実習：準備に着手 – ステップ1～4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939644"/>
              </p:ext>
            </p:extLst>
          </p:nvPr>
        </p:nvGraphicFramePr>
        <p:xfrm>
          <a:off x="412510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7226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ステップ5 – 構成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冒頭部</a:t>
            </a:r>
          </a:p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主部 </a:t>
            </a:r>
          </a:p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結び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13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14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冒頭部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94295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15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主部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00824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16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結び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478218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まず、「参加者マニュアル」14～15ページにあるステップ1～4を完成させる。</a:t>
            </a:r>
          </a:p>
          <a:p>
            <a:pPr marL="342900" indent="-342900">
              <a:buAutoNum type="arabicPeriod"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AutoNum type="arabicPeriod"/>
            </a:pPr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16ページでスピーチの構成をまとめる作業に着手する。</a:t>
            </a:r>
          </a:p>
          <a:p>
            <a:pPr marL="342900" indent="-342900">
              <a:buAutoNum type="arabicPeriod"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実習：スピーチの構成 – ステップ5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344399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パワーポーズ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スピーチの前にパワーポーズをとると、スピーチの間に自信が高まり、緊張が和らぐことがある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18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769642" y="6455740"/>
            <a:ext cx="1504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統計：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19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52990" cy="1507524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</a:t>
            </a:r>
            <a:b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パワーポーズは？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立ち上がる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パワーポーズを選ぶ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2分間続ける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ja-JP" sz="4000" b="1" dirty="0">
                <a:solidFill>
                  <a:srgbClr val="407CCA"/>
                </a:solidFill>
                <a:latin typeface="Elephant" panose="02020904090505020303" pitchFamily="18" charset="0"/>
                <a:ea typeface="MS Mincho"/>
              </a:rPr>
              <a:t>75% </a:t>
            </a:r>
          </a:p>
          <a:p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スピーチへの恐れによって影響を受ける成人の推定される割合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ja-JP" sz="4000" b="1" dirty="0">
                <a:solidFill>
                  <a:srgbClr val="407CCA"/>
                </a:solidFill>
                <a:latin typeface="Elephant" panose="02020904090505020303" pitchFamily="18" charset="0"/>
                <a:ea typeface="MS Mincho"/>
              </a:rPr>
              <a:t>90% </a:t>
            </a:r>
          </a:p>
          <a:p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プレゼンテーションの前に感じる不安のうち、準備不足から来る不安の割合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783677" y="6455739"/>
            <a:ext cx="344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統計： Journal of Education and Educational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2"/>
            <a:ext cx="9896006" cy="501373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スピーチにおける効果的な話し方のスキルを説明する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スピーチのアウトラインを書くための主なステップを理解する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3～4分のスピーチのアウトラインを立てる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効果的な話し方のスキルを役立てて3～4分のまとまったスピーチを行う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対面形式のプレゼンテーションとバーチャル形式のプレゼンテーションの違いを理解する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ja-JP" sz="6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パート2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スピーチにおける効果的な話し方のスキルを説明する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スピーチのアウトラインを書くための主なステップを理解する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solidFill>
                  <a:schemeClr val="bg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3～4分のスピーチのアウトラインを立てる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効果的な話し方のスキルを役立てて3～4分のまとまったスピーチを行う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対面形式のプレゼンテーションとバーチャル形式のプレゼンテーションの違いを理解する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2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 dirty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6～7人</a:t>
            </a: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の小グループに分かれる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時間係を決める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順番にスピーチを行い、フィードバックを受ける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各自のスピーチの持ち時間は</a:t>
            </a:r>
            <a:r>
              <a:rPr 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4分以内</a:t>
            </a: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、その後1～2分で仲間からフィードバックを受ける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スピーチ評価チェックリストは26ページ以降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24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ja-JP" sz="36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スピーチの手順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25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他の小グループが実習を終えるのを待ちながら、小グループで以下のポイントについて話し合う。 </a:t>
            </a:r>
          </a:p>
          <a:p>
            <a:endParaRPr lang="en-US" sz="1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互いのスピーチから学んだことは何か？</a:t>
            </a:r>
          </a:p>
          <a:p>
            <a:pPr marL="0" indent="0">
              <a:buNone/>
            </a:pPr>
            <a:endParaRPr lang="en-US" sz="1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スピーチをまとめるプロセスを踏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むことで</a:t>
            </a:r>
            <a:r>
              <a:rPr 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自分が学んだことは何か？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ja-JP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討論のポイント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おめでとうございます！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26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 fontScale="90000"/>
          </a:bodyPr>
          <a:lstStyle/>
          <a:p>
            <a:r>
              <a:rPr 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バーチャル形式のプレゼンテーション 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vs</a:t>
            </a:r>
            <a:r>
              <a:rPr 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対面形式のプレゼンテーション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バーチャル形式のプレゼンテーションが対面形式のプレゼンテーションと異なる点について、ブレインストーミングを行う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バーチャル形式でプレゼンテーションを行う場合には、どのようなことに配慮すべきか？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8分が経過したら、小グループの半分が他の小グループと入れ替わり、討論の内容を伝え合う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27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スピーチにおける効果的な話し方のスキルを説明する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スピーチのアウトラインを書くための主なステップを理解する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3～4分のスピーチのアウトラインを立てる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効果的な話し方のスキルを役立てて3～4分のまとまったスピーチを行う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対面形式のプレゼンテーションとバーチャル形式のプレゼンテーションの違いを理解する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sz="4000" dirty="0">
                <a:solidFill>
                  <a:srgbClr val="407CCA"/>
                </a:solidFill>
                <a:latin typeface="Elephant" panose="02020904090505020303" pitchFamily="18" charset="0"/>
                <a:ea typeface="MS Mincho"/>
              </a:rPr>
              <a:t>91% </a:t>
            </a:r>
          </a:p>
          <a:p>
            <a:pPr marL="0" indent="0" algn="ctr">
              <a:buNone/>
            </a:pPr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十分な準備と綿密な計画によって、プレゼンテーションの自信が高まると断言する人々の割合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576262" y="6455739"/>
            <a:ext cx="1692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統計：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スピーチにおける効果的な話し方のスキルを説明する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スピーチのアウトラインを書くための主なステップを理解する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angal" panose="02040503050203030202" pitchFamily="18" charset="0"/>
              </a:rPr>
              <a:t>3～4分のスピーチのアウトラインを立てる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効果的な話し方のスキルを役立てて3～4分のまとまったスピーチを行う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対面形式のプレゼンテーションとバーチャル形式のプレゼンテーションの違いを理解する</a:t>
            </a:r>
          </a:p>
          <a:p>
            <a:pPr marL="0" indent="0">
              <a:buNone/>
            </a:pP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セッションの目標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sz="3600">
                  <a:latin typeface="Elephant" panose="02020904090505020303" pitchFamily="18" charset="0"/>
                  <a:ea typeface="MS Mincho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125976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5</a:t>
            </a:fld>
            <a:endParaRPr lang="en-US" noProof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スピーチの要素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223157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効果的なスピーチ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849853" y="6455739"/>
            <a:ext cx="1418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統計：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840323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ja-JP" sz="40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話し方のスキル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スピーチのアウトラインを書くためのステップ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全体像、目的、メッセージ、関連性、構成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MS Mincho"/>
        <a:cs typeface=""/>
      </a:majorFont>
      <a:minorFont>
        <a:latin typeface="Calibri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43347</TotalTime>
  <Words>1931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Corbel</vt:lpstr>
      <vt:lpstr>Elephant</vt:lpstr>
      <vt:lpstr>Office Theme</vt:lpstr>
      <vt:lpstr>スピーチ</vt:lpstr>
      <vt:lpstr>PowerPoint Presentation</vt:lpstr>
      <vt:lpstr>PowerPoint Presentation</vt:lpstr>
      <vt:lpstr>セッションの目標</vt:lpstr>
      <vt:lpstr>スピーチの要素</vt:lpstr>
      <vt:lpstr>効果的なスピーチ</vt:lpstr>
      <vt:lpstr>PowerPoint Presentation</vt:lpstr>
      <vt:lpstr>話し方のスキル</vt:lpstr>
      <vt:lpstr>スピーチのアウトラインを書くためのステップ</vt:lpstr>
      <vt:lpstr>ステップ1～2</vt:lpstr>
      <vt:lpstr>ステップ3～4</vt:lpstr>
      <vt:lpstr>実習：準備に着手 – ステップ1～4</vt:lpstr>
      <vt:lpstr>ステップ5 – 構成 </vt:lpstr>
      <vt:lpstr>冒頭部</vt:lpstr>
      <vt:lpstr>主部 </vt:lpstr>
      <vt:lpstr>結び </vt:lpstr>
      <vt:lpstr>実習：スピーチの構成 – ステップ5</vt:lpstr>
      <vt:lpstr>パワーポーズ</vt:lpstr>
      <vt:lpstr>あなたの パワーポーズは？</vt:lpstr>
      <vt:lpstr>セッションの目標</vt:lpstr>
      <vt:lpstr>スピーチ</vt:lpstr>
      <vt:lpstr>セッションの目標</vt:lpstr>
      <vt:lpstr>PowerPoint Presentation</vt:lpstr>
      <vt:lpstr>スピーチの手順</vt:lpstr>
      <vt:lpstr>討論のポイント</vt:lpstr>
      <vt:lpstr>おめでとうございます！</vt:lpstr>
      <vt:lpstr>バーチャル形式のプレゼンテーション vs. 対面形式のプレゼンテーション</vt:lpstr>
      <vt:lpstr>セッションの目標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56</cp:revision>
  <dcterms:created xsi:type="dcterms:W3CDTF">2022-12-07T20:31:22Z</dcterms:created>
  <dcterms:modified xsi:type="dcterms:W3CDTF">2023-05-02T14:14:56Z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