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74018" autoAdjust="0"/>
  </p:normalViewPr>
  <p:slideViewPr>
    <p:cSldViewPr>
      <p:cViewPr varScale="1">
        <p:scale>
          <a:sx n="61" d="100"/>
          <a:sy n="61" d="100"/>
        </p:scale>
        <p:origin x="339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Flipped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en-US" sz="5000" b="1" dirty="0"/>
              <a:t>Member</a:t>
            </a:r>
            <a:br>
              <a:rPr lang="en-US" sz="5000" b="1" dirty="0"/>
            </a:br>
            <a:r>
              <a:rPr lang="en-US" sz="5000" b="1" dirty="0"/>
              <a:t>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894" y="1123837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200" b="1" spc="-60" dirty="0">
                <a:solidFill>
                  <a:srgbClr val="FFFFFF"/>
                </a:solidFill>
              </a:rPr>
              <a:t>Components of Internal Motivation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5000" b="1" dirty="0"/>
                <a:t>Internal Motivation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Autonomy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500" b="1" dirty="0">
                  <a:solidFill>
                    <a:schemeClr val="bg1"/>
                  </a:solidFill>
                </a:rPr>
                <a:t>Mastery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b="1" dirty="0">
                  <a:solidFill>
                    <a:schemeClr val="bg1"/>
                  </a:solidFill>
                </a:rPr>
                <a:t>Purpose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n-US" b="1" dirty="0"/>
              <a:t>Autonomy</a:t>
            </a:r>
            <a:r>
              <a:rPr lang="en-US" sz="32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n-US" sz="2800" i="1" dirty="0">
                <a:solidFill>
                  <a:srgbClr val="FFFFFF"/>
                </a:solidFill>
              </a:rPr>
              <a:t>The desire to be self-directed in                                                                  one’s actions and behaviors.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n-US" b="1" dirty="0"/>
              <a:t>Mastery</a:t>
            </a:r>
            <a:r>
              <a:rPr lang="en-US" sz="32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n-US" sz="2800" i="1" dirty="0">
                <a:solidFill>
                  <a:srgbClr val="FFFFFF"/>
                </a:solidFill>
              </a:rPr>
              <a:t>The desire to continually improve one’s skills or performance.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Purpose: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n-US" sz="2800" i="1" dirty="0"/>
              <a:t>The desire to make a contribution and                            be part of a cause greater than oneself.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en-US" b="1" dirty="0"/>
              <a:t>Personal Purpose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n-US" sz="2800" i="1" dirty="0">
                <a:solidFill>
                  <a:schemeClr val="bg1"/>
                </a:solidFill>
              </a:rPr>
              <a:t>Defines  who you are and the mark you want to leave on this world.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Recognize the differences between extrinsic and intrinsic motivation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Identify three components of intrinsic motivation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Promote ways to develop intrinsic motivation among team members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Recognize the differences between extrinsic and intrinsic motivation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Identify three components of intrinsic motivation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Promote ways to develop intrinsic motivation among team members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en-US" b="1" dirty="0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American author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Field of behavior, management, business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Author of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2800" b="1" i="1" dirty="0">
                <a:solidFill>
                  <a:srgbClr val="FFFFFF"/>
                </a:solidFill>
              </a:rPr>
              <a:t>Drive: The Surprising Truth About What Motivates Us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Extrinsic/External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Motivation to act as a result of an external, tangible reward </a:t>
            </a:r>
            <a:r>
              <a:rPr lang="en-US" sz="2800" b="1" dirty="0">
                <a:solidFill>
                  <a:schemeClr val="tx1"/>
                </a:solidFill>
              </a:rPr>
              <a:t>or</a:t>
            </a:r>
            <a:r>
              <a:rPr lang="en-US" sz="2800" dirty="0">
                <a:solidFill>
                  <a:schemeClr val="tx1"/>
                </a:solidFill>
              </a:rPr>
              <a:t> consequence.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4" y="864108"/>
            <a:ext cx="3437466" cy="5120639"/>
          </a:xfrm>
        </p:spPr>
        <p:txBody>
          <a:bodyPr>
            <a:noAutofit/>
          </a:bodyPr>
          <a:lstStyle/>
          <a:p>
            <a:pPr algn="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Intrinsic/</a:t>
            </a:r>
            <a:b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Motivation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en-US" sz="2800" dirty="0">
                <a:solidFill>
                  <a:schemeClr val="tx1"/>
                </a:solidFill>
              </a:rPr>
              <a:t>Motivation to act as the result of internal desire or the self-satisfaction one believes will be gained from the action.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b="1" dirty="0"/>
              <a:t>External vs. Internal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fontScale="925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3000" b="1" u="sng" dirty="0">
                <a:solidFill>
                  <a:srgbClr val="FFFFFF"/>
                </a:solidFill>
              </a:rPr>
              <a:t>External </a:t>
            </a:r>
            <a:r>
              <a:rPr lang="en-US" sz="3000" u="sng" dirty="0">
                <a:solidFill>
                  <a:srgbClr val="FFFFFF"/>
                </a:solidFill>
              </a:rPr>
              <a:t>is more effective when</a:t>
            </a:r>
            <a:r>
              <a:rPr lang="en-US" sz="3000" dirty="0">
                <a:solidFill>
                  <a:srgbClr val="FFFFFF"/>
                </a:solidFill>
              </a:rPr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en-US" sz="3000" dirty="0">
                <a:solidFill>
                  <a:srgbClr val="FFFFFF"/>
                </a:solidFill>
              </a:rPr>
              <a:t>Path to achievement is defined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3000" b="1" u="sng" dirty="0">
                <a:solidFill>
                  <a:srgbClr val="FFFFFF"/>
                </a:solidFill>
              </a:rPr>
              <a:t>Internal </a:t>
            </a:r>
            <a:r>
              <a:rPr lang="en-US" sz="3000" u="sng" dirty="0">
                <a:solidFill>
                  <a:srgbClr val="FFFFFF"/>
                </a:solidFill>
              </a:rPr>
              <a:t>is more effective when</a:t>
            </a:r>
            <a:r>
              <a:rPr lang="en-US" sz="3000" dirty="0">
                <a:solidFill>
                  <a:srgbClr val="FFFFFF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</a:rPr>
              <a:t>Path to achievement requires critical thinking/problem-solving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spc="-100" dirty="0"/>
              <a:t>Duncker’s Candle Problem</a:t>
            </a:r>
            <a:endParaRPr lang="en-US" sz="5400" spc="-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spc="-100" dirty="0"/>
              <a:t>Solution</a:t>
            </a:r>
            <a:endParaRPr lang="en-US" sz="5400" spc="-1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spc="-100" dirty="0"/>
              <a:t>Duncker’s Candle Problem: Part 2</a:t>
            </a:r>
            <a:endParaRPr lang="en-US" sz="5400" spc="-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23701</TotalTime>
  <Words>257</Words>
  <Application>Microsoft Office PowerPoint</Application>
  <PresentationFormat>Widescreen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Member Motivation</vt:lpstr>
      <vt:lpstr>Session Objectives</vt:lpstr>
      <vt:lpstr>Daniel Pink</vt:lpstr>
      <vt:lpstr>Extrinsic/External Motivation</vt:lpstr>
      <vt:lpstr>Intrinsic/ Internal Motivation</vt:lpstr>
      <vt:lpstr>External vs. Internal </vt:lpstr>
      <vt:lpstr>Duncker’s Candle Problem</vt:lpstr>
      <vt:lpstr>Solution</vt:lpstr>
      <vt:lpstr>Duncker’s Candle Problem: Part 2</vt:lpstr>
      <vt:lpstr>PowerPoint Presentation</vt:lpstr>
      <vt:lpstr>Autonomy:</vt:lpstr>
      <vt:lpstr>Mastery:</vt:lpstr>
      <vt:lpstr>Purpose:</vt:lpstr>
      <vt:lpstr>Personal Purpose Statement</vt:lpstr>
      <vt:lpstr>Session Objectives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Cermak, Wendy</cp:lastModifiedBy>
  <cp:revision>108</cp:revision>
  <cp:lastPrinted>2015-03-12T18:32:11Z</cp:lastPrinted>
  <dcterms:created xsi:type="dcterms:W3CDTF">2015-03-09T15:40:20Z</dcterms:created>
  <dcterms:modified xsi:type="dcterms:W3CDTF">2023-04-27T14:44:20Z</dcterms:modified>
</cp:coreProperties>
</file>