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0" r:id="rId4"/>
    <p:sldId id="258" r:id="rId5"/>
    <p:sldId id="261" r:id="rId6"/>
    <p:sldId id="262" r:id="rId7"/>
    <p:sldId id="285" r:id="rId8"/>
    <p:sldId id="286" r:id="rId9"/>
    <p:sldId id="287" r:id="rId10"/>
    <p:sldId id="265" r:id="rId11"/>
    <p:sldId id="266" r:id="rId12"/>
    <p:sldId id="267" r:id="rId13"/>
    <p:sldId id="268" r:id="rId14"/>
    <p:sldId id="291" r:id="rId15"/>
    <p:sldId id="29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95C43FD-2D81-9CFA-9C4A-A35CD6167620}" name="Khamisi Grace" initials="KG" userId="zf4GxHDVBqBlx4LynScNWqDXMqa5rPKp++84GQX4s+g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7C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41" autoAdjust="0"/>
    <p:restoredTop sz="74018" autoAdjust="0"/>
  </p:normalViewPr>
  <p:slideViewPr>
    <p:cSldViewPr>
      <p:cViewPr varScale="1">
        <p:scale>
          <a:sx n="100" d="100"/>
          <a:sy n="100" d="100"/>
        </p:scale>
        <p:origin x="175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342B7-413A-4B79-8E6C-75814585168C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EA73F-CD6F-4B23-8107-5F2D2D5064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116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5EF43-07CF-4036-9416-05224F4B8DC4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CA705-043D-481D-A060-CA1BB10E6A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042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850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238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556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249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009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435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534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804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dirty="0"/>
              <a:t>翻页文字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05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135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019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161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2EA4-A91A-423E-9C8E-9689DE0D4611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1FD6F1-7C33-F737-2E07-DF3C6280CC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7" y="6190212"/>
            <a:ext cx="510738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15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C89D1-EE63-4606-9C67-D542888F41CA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36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20DD-0306-4159-8C9F-A4D59AFAF0BE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301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040" y="1123836"/>
            <a:ext cx="2947482" cy="460118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D4A6-2B50-4CB6-86EC-1D9243000A79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628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A57F-A63E-4064-883A-178BD9E4F979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932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71C5F-4FAC-4AA4-8C8A-ED6EFBA7FCFC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540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34ACF-FC76-4F04-8B4B-2CAA542E3A3B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580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00C7-AC69-429F-8771-C75CBE5CAF38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335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7674-717B-492D-9E47-BAF9F01E605D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C9A161-F4E1-0F0F-C8EE-3BD8845753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8" y="6217865"/>
            <a:ext cx="512108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36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B029-189B-4761-AD9B-D55221DDE042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932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AF3D-4F97-46D6-BA93-226482D876B8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578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D70243-B74E-45B7-AFCB-82AE62544E6F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067029-4830-DBD0-E30A-066A0DC8BCA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6938" y="6206366"/>
            <a:ext cx="512108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3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2675466"/>
            <a:ext cx="4675633" cy="1507068"/>
          </a:xfrm>
        </p:spPr>
        <p:txBody>
          <a:bodyPr anchor="b">
            <a:normAutofit/>
          </a:bodyPr>
          <a:lstStyle/>
          <a:p>
            <a:r>
              <a:rPr lang="zh-TW" sz="5000" b="1" dirty="0"/>
              <a:t>激励会员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FCBE52-FD44-AC47-2E0F-B33C0C6F3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092036"/>
            <a:ext cx="2133600" cy="267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08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5894" y="1123837"/>
            <a:ext cx="3086905" cy="20003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zh-TW" sz="4200" b="1" dirty="0">
                <a:solidFill>
                  <a:srgbClr val="FFFFFF"/>
                </a:solidFill>
              </a:rPr>
              <a:t>内在激励的组成部分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F15A9BC-1978-45FF-9C65-8B58354425E7}" type="slidenum">
              <a:rPr lang="en-US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10</a:t>
            </a:fld>
            <a:endParaRPr lang="en-US" b="1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877134" y="1473125"/>
            <a:ext cx="7491362" cy="3911749"/>
            <a:chOff x="773824" y="2044261"/>
            <a:chExt cx="7467600" cy="3899339"/>
          </a:xfrm>
        </p:grpSpPr>
        <p:sp>
          <p:nvSpPr>
            <p:cNvPr id="5" name="Rectangle 4"/>
            <p:cNvSpPr/>
            <p:nvPr/>
          </p:nvSpPr>
          <p:spPr>
            <a:xfrm>
              <a:off x="1524000" y="4724400"/>
              <a:ext cx="6030310" cy="12192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spcAft>
                  <a:spcPts val="600"/>
                </a:spcAft>
              </a:pPr>
              <a:r>
                <a:rPr lang="zh-TW" sz="5000" b="1" dirty="0"/>
                <a:t>内在激励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994552" y="2062656"/>
              <a:ext cx="1752600" cy="11430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zh-TW" sz="2400" b="1" dirty="0">
                  <a:solidFill>
                    <a:schemeClr val="bg1"/>
                  </a:solidFill>
                </a:rPr>
                <a:t>自主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695700" y="2044261"/>
              <a:ext cx="1752600" cy="11430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zh-TW" sz="3500" b="1" dirty="0">
                  <a:solidFill>
                    <a:schemeClr val="bg1"/>
                  </a:solidFill>
                </a:rPr>
                <a:t>精通</a:t>
              </a:r>
            </a:p>
          </p:txBody>
        </p:sp>
        <p:sp>
          <p:nvSpPr>
            <p:cNvPr id="12" name="Up-Down Arrow 11"/>
            <p:cNvSpPr/>
            <p:nvPr/>
          </p:nvSpPr>
          <p:spPr>
            <a:xfrm rot="5400000" flipH="1">
              <a:off x="3051942" y="2209800"/>
              <a:ext cx="381000" cy="838200"/>
            </a:xfrm>
            <a:prstGeom prst="upDown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Up-Down Arrow 12"/>
            <p:cNvSpPr/>
            <p:nvPr/>
          </p:nvSpPr>
          <p:spPr>
            <a:xfrm rot="5400000" flipH="1">
              <a:off x="5703176" y="2234764"/>
              <a:ext cx="381000" cy="838200"/>
            </a:xfrm>
            <a:prstGeom prst="upDown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346935" y="2046890"/>
              <a:ext cx="1676400" cy="11430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zh-TW" sz="3200" b="1" dirty="0">
                  <a:solidFill>
                    <a:schemeClr val="bg1"/>
                  </a:solidFill>
                </a:rPr>
                <a:t>目的</a:t>
              </a:r>
            </a:p>
          </p:txBody>
        </p:sp>
        <p:sp>
          <p:nvSpPr>
            <p:cNvPr id="16" name="Left Bracket 15"/>
            <p:cNvSpPr/>
            <p:nvPr/>
          </p:nvSpPr>
          <p:spPr>
            <a:xfrm rot="16200000">
              <a:off x="4166700" y="-548512"/>
              <a:ext cx="681848" cy="7467600"/>
            </a:xfrm>
            <a:prstGeom prst="leftBracke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4229100" y="3502565"/>
              <a:ext cx="685800" cy="1221835"/>
            </a:xfrm>
            <a:prstGeom prst="down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06253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11953"/>
            <a:ext cx="2947482" cy="1283461"/>
          </a:xfrm>
        </p:spPr>
        <p:txBody>
          <a:bodyPr anchor="b">
            <a:normAutofit/>
          </a:bodyPr>
          <a:lstStyle/>
          <a:p>
            <a:r>
              <a:rPr lang="zh-TW" b="1" dirty="0"/>
              <a:t>自主：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590924"/>
            <a:ext cx="2947482" cy="3498980"/>
          </a:xfrm>
        </p:spPr>
        <p:txBody>
          <a:bodyPr anchor="t">
            <a:normAutofit/>
          </a:bodyPr>
          <a:lstStyle/>
          <a:p>
            <a:pPr marL="109728" indent="0">
              <a:spcAft>
                <a:spcPts val="1800"/>
              </a:spcAft>
              <a:buClrTx/>
              <a:buNone/>
            </a:pPr>
            <a:r>
              <a:rPr lang="zh-TW" sz="2800" i="1" dirty="0">
                <a:solidFill>
                  <a:srgbClr val="FFFFFF"/>
                </a:solidFill>
              </a:rPr>
              <a:t>在一个人的行动和行为中对自我的指导。 </a:t>
            </a:r>
          </a:p>
          <a:p>
            <a:pPr>
              <a:spcAft>
                <a:spcPts val="1800"/>
              </a:spcAft>
              <a:buClrTx/>
              <a:buFont typeface="Arial" pitchFamily="34" charset="0"/>
              <a:buChar char="•"/>
            </a:pP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7" name="Picture 6" descr="Hiker jumping between rocks in alpine scenery">
            <a:extLst>
              <a:ext uri="{FF2B5EF4-FFF2-40B4-BE49-F238E27FC236}">
                <a16:creationId xmlns:a16="http://schemas.microsoft.com/office/drawing/2014/main" id="{CD69C712-2FE4-5FCF-42B0-3E1B0629E8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80" b="-1"/>
          <a:stretch/>
        </p:blipFill>
        <p:spPr>
          <a:xfrm>
            <a:off x="3778897" y="758952"/>
            <a:ext cx="7772401" cy="53309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F15A9BC-1978-45FF-9C65-8B58354425E7}" type="slidenum">
              <a:rPr lang="en-US"/>
              <a:pPr>
                <a:spcAft>
                  <a:spcPts val="600"/>
                </a:spcAft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149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2947482" cy="1283461"/>
          </a:xfrm>
        </p:spPr>
        <p:txBody>
          <a:bodyPr anchor="b">
            <a:normAutofit/>
          </a:bodyPr>
          <a:lstStyle/>
          <a:p>
            <a:r>
              <a:rPr lang="zh-TW" b="1" dirty="0"/>
              <a:t>精通：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572049"/>
            <a:ext cx="2947482" cy="3498980"/>
          </a:xfrm>
        </p:spPr>
        <p:txBody>
          <a:bodyPr anchor="t">
            <a:normAutofit/>
          </a:bodyPr>
          <a:lstStyle/>
          <a:p>
            <a:pPr marL="109728" indent="0">
              <a:spcAft>
                <a:spcPts val="1800"/>
              </a:spcAft>
              <a:buClrTx/>
              <a:buNone/>
            </a:pPr>
            <a:r>
              <a:rPr lang="zh-TW" sz="2800" i="1" dirty="0">
                <a:solidFill>
                  <a:srgbClr val="FFFFFF"/>
                </a:solidFill>
              </a:rPr>
              <a:t>希望不断提高自己的技能或表现的欲望。 </a:t>
            </a:r>
          </a:p>
          <a:p>
            <a:pPr>
              <a:spcAft>
                <a:spcPts val="1800"/>
              </a:spcAft>
              <a:buClrTx/>
              <a:buFont typeface="Arial" pitchFamily="34" charset="0"/>
              <a:buChar char="•"/>
            </a:pP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7" name="Picture 6" descr="A person wearing a hat and glasses&#10;&#10;Description automatically generated with low confidence">
            <a:extLst>
              <a:ext uri="{FF2B5EF4-FFF2-40B4-BE49-F238E27FC236}">
                <a16:creationId xmlns:a16="http://schemas.microsoft.com/office/drawing/2014/main" id="{E894ADFF-C6BB-8A22-CF64-D1483E97EB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" r="-1" b="-1"/>
          <a:stretch/>
        </p:blipFill>
        <p:spPr>
          <a:xfrm>
            <a:off x="3778897" y="758952"/>
            <a:ext cx="7772401" cy="53309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F15A9BC-1978-45FF-9C65-8B58354425E7}" type="slidenum">
              <a:rPr lang="en-US"/>
              <a:pPr>
                <a:spcAft>
                  <a:spcPts val="600"/>
                </a:spcAft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921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938778"/>
            <a:ext cx="5334000" cy="1066800"/>
          </a:xfrm>
        </p:spPr>
        <p:txBody>
          <a:bodyPr>
            <a:normAutofit/>
          </a:bodyPr>
          <a:lstStyle/>
          <a:p>
            <a:r>
              <a:rPr lang="zh-TW" b="1" dirty="0">
                <a:solidFill>
                  <a:schemeClr val="tx1"/>
                </a:solidFill>
              </a:rPr>
              <a:t>目的：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9878" y="1676400"/>
            <a:ext cx="6750122" cy="2895600"/>
          </a:xfrm>
        </p:spPr>
        <p:txBody>
          <a:bodyPr>
            <a:normAutofit/>
          </a:bodyPr>
          <a:lstStyle/>
          <a:p>
            <a:pPr marL="109728" indent="0">
              <a:spcAft>
                <a:spcPts val="1800"/>
              </a:spcAft>
              <a:buClrTx/>
              <a:buNone/>
            </a:pPr>
            <a:r>
              <a:rPr lang="zh-TW" sz="2800" i="1" dirty="0"/>
              <a:t>想要贡献</a:t>
            </a:r>
            <a:r>
              <a:rPr lang="zh-CN" altLang="en-US" sz="2800" i="1" dirty="0"/>
              <a:t>和</a:t>
            </a:r>
            <a:r>
              <a:rPr lang="zh-TW" sz="2800" i="1" dirty="0"/>
              <a:t>参与于比</a:t>
            </a:r>
            <a:r>
              <a:rPr lang="zh-CN" altLang="en-US" sz="2800" i="1" dirty="0"/>
              <a:t>个人</a:t>
            </a:r>
            <a:r>
              <a:rPr lang="zh-TW" sz="2800" i="1" dirty="0"/>
              <a:t>更伟大</a:t>
            </a:r>
            <a:br>
              <a:rPr lang="en-US" altLang="zh-TW" sz="2800" i="1" dirty="0"/>
            </a:br>
            <a:r>
              <a:rPr lang="zh-CN" altLang="en-US" sz="2800" i="1" dirty="0"/>
              <a:t>之事业的</a:t>
            </a:r>
            <a:r>
              <a:rPr lang="zh-TW" sz="2800" i="1" dirty="0"/>
              <a:t>欲望。 </a:t>
            </a:r>
          </a:p>
          <a:p>
            <a:pPr>
              <a:spcAft>
                <a:spcPts val="1800"/>
              </a:spcAft>
              <a:buClrTx/>
              <a:buFont typeface="Arial" pitchFamily="34" charset="0"/>
              <a:buChar char="•"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77400" y="6324600"/>
            <a:ext cx="762000" cy="365760"/>
          </a:xfrm>
        </p:spPr>
        <p:txBody>
          <a:bodyPr/>
          <a:lstStyle/>
          <a:p>
            <a:fld id="{7F15A9BC-1978-45FF-9C65-8B58354425E7}" type="slidenum">
              <a:rPr lang="en-US" sz="1600">
                <a:solidFill>
                  <a:schemeClr val="tx1"/>
                </a:solidFill>
              </a:rPr>
              <a:t>13</a:t>
            </a:fld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2D3287-CE32-3A5A-224F-552EF3CE99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522" y="2005578"/>
            <a:ext cx="4375078" cy="29203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130745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29556B-4C2F-E6E4-F6DC-390DAADBB4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A133C1E-CB83-47F3-8F35-94C2A7C58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459739"/>
            <a:ext cx="3190672" cy="1283461"/>
          </a:xfrm>
        </p:spPr>
        <p:txBody>
          <a:bodyPr anchor="b">
            <a:noAutofit/>
          </a:bodyPr>
          <a:lstStyle/>
          <a:p>
            <a:r>
              <a:rPr lang="zh-TW" b="1" dirty="0"/>
              <a:t>个人目的宣言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20" y="2819400"/>
            <a:ext cx="2947482" cy="3086878"/>
          </a:xfrm>
        </p:spPr>
        <p:txBody>
          <a:bodyPr anchor="t">
            <a:normAutofit/>
          </a:bodyPr>
          <a:lstStyle/>
          <a:p>
            <a:pPr marL="109728" indent="0">
              <a:spcAft>
                <a:spcPts val="1800"/>
              </a:spcAft>
              <a:buClrTx/>
              <a:buNone/>
            </a:pPr>
            <a:r>
              <a:rPr lang="zh-TW" altLang="en-US" sz="2800" i="1" dirty="0">
                <a:solidFill>
                  <a:srgbClr val="FFFFFF"/>
                </a:solidFill>
              </a:rPr>
              <a:t>个人目的宣言定义了您是谁，以及您想在这个世界上留下的印记。</a:t>
            </a:r>
            <a:r>
              <a:rPr lang="zh-TW" sz="2800" i="1" dirty="0">
                <a:solidFill>
                  <a:srgbClr val="FFFFFF"/>
                </a:solidFill>
              </a:rPr>
              <a:t> </a:t>
            </a:r>
          </a:p>
          <a:p>
            <a:pPr>
              <a:spcAft>
                <a:spcPts val="1800"/>
              </a:spcAft>
              <a:buClrTx/>
              <a:buFont typeface="Arial" pitchFamily="34" charset="0"/>
              <a:buChar char="•"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9E943A-225D-44B1-B345-D7FDBA43C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F15A9BC-1978-45FF-9C65-8B58354425E7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624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20" y="951722"/>
            <a:ext cx="2947482" cy="628763"/>
          </a:xfrm>
        </p:spPr>
        <p:txBody>
          <a:bodyPr anchor="b">
            <a:normAutofit/>
          </a:bodyPr>
          <a:lstStyle/>
          <a:p>
            <a:r>
              <a:rPr lang="zh-TW" sz="2800" b="1" dirty="0"/>
              <a:t>课程目标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20" y="1676400"/>
            <a:ext cx="3099880" cy="4256255"/>
          </a:xfrm>
        </p:spPr>
        <p:txBody>
          <a:bodyPr anchor="t"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zh-TW" sz="2400" dirty="0">
                <a:solidFill>
                  <a:srgbClr val="FFFFFF"/>
                </a:solidFill>
              </a:rPr>
              <a:t>了解外在和内在激励之间的差异</a:t>
            </a:r>
          </a:p>
          <a:p>
            <a:pPr>
              <a:spcBef>
                <a:spcPts val="0"/>
              </a:spcBef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zh-TW" sz="2400" dirty="0">
                <a:solidFill>
                  <a:srgbClr val="FFFFFF"/>
                </a:solidFill>
              </a:rPr>
              <a:t>找出内在激励的三个组成部分</a:t>
            </a:r>
          </a:p>
          <a:p>
            <a:pPr lvl="0">
              <a:spcBef>
                <a:spcPts val="0"/>
              </a:spcBef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zh-TW" sz="2400" dirty="0">
                <a:solidFill>
                  <a:srgbClr val="FFFFFF"/>
                </a:solidFill>
              </a:rPr>
              <a:t>倡导发展团队成员之间的内在激励</a:t>
            </a:r>
          </a:p>
        </p:txBody>
      </p:sp>
      <p:pic>
        <p:nvPicPr>
          <p:cNvPr id="7" name="Picture 6" descr="A group of people performing on stage&#10;&#10;Description automatically generated with medium confidence">
            <a:extLst>
              <a:ext uri="{FF2B5EF4-FFF2-40B4-BE49-F238E27FC236}">
                <a16:creationId xmlns:a16="http://schemas.microsoft.com/office/drawing/2014/main" id="{F45F95EB-11BE-8D73-E26C-721D5D9C04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" r="-1" b="-1"/>
          <a:stretch/>
        </p:blipFill>
        <p:spPr>
          <a:xfrm>
            <a:off x="3778897" y="758952"/>
            <a:ext cx="7772401" cy="53309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zh-TW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85664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20" y="951722"/>
            <a:ext cx="2947482" cy="628763"/>
          </a:xfrm>
        </p:spPr>
        <p:txBody>
          <a:bodyPr anchor="b">
            <a:normAutofit/>
          </a:bodyPr>
          <a:lstStyle/>
          <a:p>
            <a:r>
              <a:rPr lang="zh-TW" sz="2800" b="1" dirty="0"/>
              <a:t>课程目标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20" y="1676400"/>
            <a:ext cx="3099880" cy="4256255"/>
          </a:xfrm>
        </p:spPr>
        <p:txBody>
          <a:bodyPr anchor="t"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zh-TW" sz="2400" dirty="0">
                <a:solidFill>
                  <a:srgbClr val="FFFFFF"/>
                </a:solidFill>
              </a:rPr>
              <a:t>了解外在和内在激励之间的差异</a:t>
            </a:r>
          </a:p>
          <a:p>
            <a:pPr>
              <a:spcBef>
                <a:spcPts val="0"/>
              </a:spcBef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zh-TW" sz="2400" dirty="0">
                <a:solidFill>
                  <a:srgbClr val="FFFFFF"/>
                </a:solidFill>
              </a:rPr>
              <a:t>找出内在激励的三个组成部分</a:t>
            </a:r>
          </a:p>
          <a:p>
            <a:pPr lvl="0">
              <a:spcBef>
                <a:spcPts val="0"/>
              </a:spcBef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zh-TW" sz="2400" dirty="0">
                <a:solidFill>
                  <a:srgbClr val="FFFFFF"/>
                </a:solidFill>
              </a:rPr>
              <a:t>倡导发展团队成员之间的内在激励</a:t>
            </a:r>
          </a:p>
        </p:txBody>
      </p:sp>
      <p:pic>
        <p:nvPicPr>
          <p:cNvPr id="7" name="Picture 6" descr="A group of people performing on stage&#10;&#10;Description automatically generated with medium confidence">
            <a:extLst>
              <a:ext uri="{FF2B5EF4-FFF2-40B4-BE49-F238E27FC236}">
                <a16:creationId xmlns:a16="http://schemas.microsoft.com/office/drawing/2014/main" id="{F45F95EB-11BE-8D73-E26C-721D5D9C04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" r="-1" b="-1"/>
          <a:stretch/>
        </p:blipFill>
        <p:spPr>
          <a:xfrm>
            <a:off x="3778897" y="758952"/>
            <a:ext cx="7772401" cy="53309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zh-TW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98352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47BA6B54-FD0C-4B20-816F-3B6BEEA1D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CE90C7AB-40E9-481F-980A-EDD19EFF3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5608255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48" y="1123837"/>
            <a:ext cx="4998963" cy="704963"/>
          </a:xfrm>
        </p:spPr>
        <p:txBody>
          <a:bodyPr>
            <a:normAutofit/>
          </a:bodyPr>
          <a:lstStyle/>
          <a:p>
            <a:r>
              <a:rPr lang="zh-TW" b="1" dirty="0"/>
              <a:t>丹尼尔·平克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249" y="1911219"/>
            <a:ext cx="4998962" cy="3498981"/>
          </a:xfrm>
        </p:spPr>
        <p:txBody>
          <a:bodyPr anchor="t"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ClrTx/>
              <a:buFont typeface="Arial" pitchFamily="34" charset="0"/>
              <a:buChar char="•"/>
            </a:pPr>
            <a:r>
              <a:rPr lang="zh-TW" sz="2800" dirty="0">
                <a:solidFill>
                  <a:srgbClr val="FFFFFF"/>
                </a:solidFill>
              </a:rPr>
              <a:t>美国作家</a:t>
            </a:r>
          </a:p>
          <a:p>
            <a:pPr>
              <a:spcBef>
                <a:spcPts val="0"/>
              </a:spcBef>
              <a:spcAft>
                <a:spcPts val="1800"/>
              </a:spcAft>
              <a:buClrTx/>
              <a:buFont typeface="Arial" pitchFamily="34" charset="0"/>
              <a:buChar char="•"/>
            </a:pPr>
            <a:r>
              <a:rPr lang="zh-TW" sz="2800" dirty="0">
                <a:solidFill>
                  <a:srgbClr val="FFFFFF"/>
                </a:solidFill>
              </a:rPr>
              <a:t>行动、管理、商业领域</a:t>
            </a:r>
          </a:p>
          <a:p>
            <a:pPr lvl="0">
              <a:spcBef>
                <a:spcPts val="0"/>
              </a:spcBef>
              <a:spcAft>
                <a:spcPts val="1800"/>
              </a:spcAft>
              <a:buClrTx/>
              <a:buFont typeface="Arial" pitchFamily="34" charset="0"/>
              <a:buChar char="•"/>
            </a:pPr>
            <a:r>
              <a:rPr lang="zh-TW" sz="2800" dirty="0">
                <a:solidFill>
                  <a:srgbClr val="FFFFFF"/>
                </a:solidFill>
              </a:rPr>
              <a:t>《动力：有关激励我们的惊人真相》的作者 </a:t>
            </a:r>
          </a:p>
          <a:p>
            <a:pPr marL="169863" indent="0">
              <a:spcBef>
                <a:spcPts val="0"/>
              </a:spcBef>
              <a:spcAft>
                <a:spcPts val="1800"/>
              </a:spcAft>
              <a:buClrTx/>
              <a:buNone/>
            </a:pPr>
            <a:endParaRPr lang="zh-TW" sz="2800" dirty="0">
              <a:solidFill>
                <a:srgbClr val="FFFFFF"/>
              </a:solidFill>
            </a:endParaRPr>
          </a:p>
        </p:txBody>
      </p:sp>
      <p:sp>
        <p:nvSpPr>
          <p:cNvPr id="4110" name="Rectangle 4106">
            <a:extLst>
              <a:ext uri="{FF2B5EF4-FFF2-40B4-BE49-F238E27FC236}">
                <a16:creationId xmlns:a16="http://schemas.microsoft.com/office/drawing/2014/main" id="{23ADD3AA-6CC0-4B1A-B4A3-98AD78A1E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839" y="758952"/>
            <a:ext cx="2842930" cy="3191490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5D11E9-CEC6-F172-BA00-3D7911818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845" y="1070238"/>
            <a:ext cx="2568918" cy="2568918"/>
          </a:xfrm>
          <a:prstGeom prst="rect">
            <a:avLst/>
          </a:prstGeom>
        </p:spPr>
      </p:pic>
      <p:sp>
        <p:nvSpPr>
          <p:cNvPr id="4109" name="Rectangle 4108">
            <a:extLst>
              <a:ext uri="{FF2B5EF4-FFF2-40B4-BE49-F238E27FC236}">
                <a16:creationId xmlns:a16="http://schemas.microsoft.com/office/drawing/2014/main" id="{A73D5959-733D-49EB-9C7B-0B65AD3B9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1252" y="758952"/>
            <a:ext cx="2396659" cy="1830905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11" name="Rectangle 4110">
            <a:extLst>
              <a:ext uri="{FF2B5EF4-FFF2-40B4-BE49-F238E27FC236}">
                <a16:creationId xmlns:a16="http://schemas.microsoft.com/office/drawing/2014/main" id="{4AC7689F-BE25-443E-B15D-45268CC4A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839" y="4115150"/>
            <a:ext cx="2842930" cy="1983897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2" descr="Danielpink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858" r="17610" b="2"/>
          <a:stretch/>
        </p:blipFill>
        <p:spPr bwMode="auto">
          <a:xfrm>
            <a:off x="6875092" y="4299858"/>
            <a:ext cx="1278424" cy="16244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3" name="Rectangle 4112">
            <a:extLst>
              <a:ext uri="{FF2B5EF4-FFF2-40B4-BE49-F238E27FC236}">
                <a16:creationId xmlns:a16="http://schemas.microsoft.com/office/drawing/2014/main" id="{5296173E-160F-42EA-B0C9-8E2804C9A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1252" y="2722807"/>
            <a:ext cx="2396659" cy="3367097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786" r="3" b="3269"/>
          <a:stretch/>
        </p:blipFill>
        <p:spPr bwMode="auto">
          <a:xfrm>
            <a:off x="9228172" y="3143350"/>
            <a:ext cx="2122819" cy="252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15" name="Rectangle 4114">
            <a:extLst>
              <a:ext uri="{FF2B5EF4-FFF2-40B4-BE49-F238E27FC236}">
                <a16:creationId xmlns:a16="http://schemas.microsoft.com/office/drawing/2014/main" id="{85FD8413-571F-456D-BB62-4C204826E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9D981B6-182F-481F-A1F5-3111B66ABA3F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261EFC-2CCF-C36B-E8E1-B39BD8F726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73" y="6172232"/>
            <a:ext cx="510738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17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4B5CC49-6FAE-42FA-99B6-A3FDA8C68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295" y="1083732"/>
            <a:ext cx="5509628" cy="46905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zh-TW" sz="5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外在/外部激励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6389" y="1083732"/>
            <a:ext cx="3507654" cy="46905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zh-TW" sz="2800" dirty="0">
                <a:solidFill>
                  <a:schemeClr val="tx1"/>
                </a:solidFill>
              </a:rPr>
              <a:t>由于外部的、有形的奖励或结果而采取行动的激励。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BC9B4A-2119-4645-B4CA-7817D5FAF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58D888F-D87A-4C3C-BD82-273E4C8C5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99A2CD81-3BB6-4ED6-A50F-DC14F37A9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D9D7607-9FFD-4F84-BB63-209771853ECD}" type="slidenum">
              <a:rPr lang="en-US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4</a:t>
            </a:fld>
            <a:endParaRPr lang="en-US" b="1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42A077-FABB-0F26-8461-CF00DACDA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8" y="6217864"/>
            <a:ext cx="512108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1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9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4" y="864108"/>
            <a:ext cx="3437466" cy="5120639"/>
          </a:xfrm>
        </p:spPr>
        <p:txBody>
          <a:bodyPr>
            <a:noAutofit/>
          </a:bodyPr>
          <a:lstStyle/>
          <a:p>
            <a:pPr algn="r"/>
            <a:r>
              <a:rPr lang="zh-TW" sz="5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内在/内部激励</a:t>
            </a:r>
          </a:p>
        </p:txBody>
      </p:sp>
      <p:sp>
        <p:nvSpPr>
          <p:cNvPr id="28" name="Rectangle 21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23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1" y="864108"/>
            <a:ext cx="5561105" cy="5120640"/>
          </a:xfrm>
        </p:spPr>
        <p:txBody>
          <a:bodyPr>
            <a:normAutofit/>
          </a:bodyPr>
          <a:lstStyle/>
          <a:p>
            <a:pPr marL="109728" indent="0">
              <a:buClrTx/>
              <a:buNone/>
            </a:pPr>
            <a:r>
              <a:rPr lang="zh-TW" sz="2800" dirty="0">
                <a:solidFill>
                  <a:schemeClr val="tx1"/>
                </a:solidFill>
              </a:rPr>
              <a:t>为内在欲望或自我满足的结果，个人认为会从行动中能获得的激励。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D9D7607-9FFD-4F84-BB63-209771853ECD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70E540-3754-A6BE-0155-06B4FAB62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6" y="6213199"/>
            <a:ext cx="512108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80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6" name="Rectangle 7175">
            <a:extLst>
              <a:ext uri="{FF2B5EF4-FFF2-40B4-BE49-F238E27FC236}">
                <a16:creationId xmlns:a16="http://schemas.microsoft.com/office/drawing/2014/main" id="{47BA6B54-FD0C-4B20-816F-3B6BEEA1D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78" name="Rectangle 7177">
            <a:extLst>
              <a:ext uri="{FF2B5EF4-FFF2-40B4-BE49-F238E27FC236}">
                <a16:creationId xmlns:a16="http://schemas.microsoft.com/office/drawing/2014/main" id="{CE90C7AB-40E9-481F-980A-EDD19EFF3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5608255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48" y="1123837"/>
            <a:ext cx="4998963" cy="1255469"/>
          </a:xfrm>
        </p:spPr>
        <p:txBody>
          <a:bodyPr>
            <a:normAutofit/>
          </a:bodyPr>
          <a:lstStyle/>
          <a:p>
            <a:r>
              <a:rPr lang="zh-TW" b="1" dirty="0"/>
              <a:t>外在与内在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060" y="1981200"/>
            <a:ext cx="5197151" cy="3651381"/>
          </a:xfrm>
        </p:spPr>
        <p:txBody>
          <a:bodyPr anchor="t">
            <a:normAutofit fontScale="92500" lnSpcReduction="10000"/>
          </a:bodyPr>
          <a:lstStyle/>
          <a:p>
            <a:pPr marL="109728" indent="0">
              <a:buClrTx/>
              <a:buNone/>
            </a:pPr>
            <a:endParaRPr lang="en-US" sz="3000" b="1" u="sng" dirty="0">
              <a:solidFill>
                <a:srgbClr val="FFFFFF"/>
              </a:solidFill>
            </a:endParaRPr>
          </a:p>
          <a:p>
            <a:pPr marL="109728" indent="0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zh-TW" sz="3000" u="sng" dirty="0">
                <a:solidFill>
                  <a:srgbClr val="FFFFFF"/>
                </a:solidFill>
              </a:rPr>
              <a:t>以下情况时，</a:t>
            </a:r>
            <a:r>
              <a:rPr lang="zh-TW" sz="3000" b="1" u="sng" dirty="0">
                <a:solidFill>
                  <a:srgbClr val="FFFFFF"/>
                </a:solidFill>
              </a:rPr>
              <a:t>外在</a:t>
            </a:r>
            <a:r>
              <a:rPr lang="zh-TW" sz="3000" u="sng" dirty="0">
                <a:solidFill>
                  <a:srgbClr val="FFFFFF"/>
                </a:solidFill>
              </a:rPr>
              <a:t>激励比较有效：</a:t>
            </a:r>
            <a:r>
              <a:rPr lang="zh-TW" sz="3000" dirty="0">
                <a:solidFill>
                  <a:srgbClr val="FFFFFF"/>
                </a:solidFill>
              </a:rPr>
              <a:t> </a:t>
            </a:r>
          </a:p>
          <a:p>
            <a:pPr>
              <a:spcBef>
                <a:spcPts val="0"/>
              </a:spcBef>
              <a:spcAft>
                <a:spcPts val="1800"/>
              </a:spcAft>
              <a:buClrTx/>
            </a:pPr>
            <a:r>
              <a:rPr lang="zh-TW" sz="3000" dirty="0">
                <a:solidFill>
                  <a:srgbClr val="FFFFFF"/>
                </a:solidFill>
              </a:rPr>
              <a:t>达到成就的路径已清楚定义</a:t>
            </a:r>
          </a:p>
          <a:p>
            <a:pPr marL="109728" indent="0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zh-TW" sz="3000" u="sng" dirty="0">
                <a:solidFill>
                  <a:srgbClr val="FFFFFF"/>
                </a:solidFill>
              </a:rPr>
              <a:t>以下情况时，</a:t>
            </a:r>
            <a:r>
              <a:rPr lang="zh-TW" sz="3000" b="1" u="sng" dirty="0">
                <a:solidFill>
                  <a:srgbClr val="FFFFFF"/>
                </a:solidFill>
              </a:rPr>
              <a:t>内在</a:t>
            </a:r>
            <a:r>
              <a:rPr lang="zh-TW" sz="3000" u="sng" dirty="0">
                <a:solidFill>
                  <a:srgbClr val="FFFFFF"/>
                </a:solidFill>
              </a:rPr>
              <a:t>激励比较有效：</a:t>
            </a:r>
          </a:p>
          <a:p>
            <a:pPr>
              <a:spcBef>
                <a:spcPts val="0"/>
              </a:spcBef>
              <a:spcAft>
                <a:spcPts val="1800"/>
              </a:spcAft>
              <a:buClrTx/>
              <a:buFont typeface="Arial" pitchFamily="34" charset="0"/>
              <a:buChar char="•"/>
            </a:pPr>
            <a:r>
              <a:rPr lang="zh-TW" sz="3000" dirty="0">
                <a:solidFill>
                  <a:srgbClr val="FFFFFF"/>
                </a:solidFill>
              </a:rPr>
              <a:t>达到成就的路径需要批判性思维和解决问题的技能</a:t>
            </a:r>
          </a:p>
          <a:p>
            <a:pPr marL="109728" indent="0">
              <a:buClrTx/>
              <a:buNone/>
            </a:pPr>
            <a:endParaRPr lang="en-US" sz="1700" b="1" u="sng" dirty="0">
              <a:solidFill>
                <a:srgbClr val="FFFFFF"/>
              </a:solidFill>
            </a:endParaRPr>
          </a:p>
        </p:txBody>
      </p:sp>
      <p:sp>
        <p:nvSpPr>
          <p:cNvPr id="7180" name="Rectangle 7179">
            <a:extLst>
              <a:ext uri="{FF2B5EF4-FFF2-40B4-BE49-F238E27FC236}">
                <a16:creationId xmlns:a16="http://schemas.microsoft.com/office/drawing/2014/main" id="{23ADD3AA-6CC0-4B1A-B4A3-98AD78A1E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497" y="758952"/>
            <a:ext cx="2842930" cy="3191490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82" name="Rectangle 7181">
            <a:extLst>
              <a:ext uri="{FF2B5EF4-FFF2-40B4-BE49-F238E27FC236}">
                <a16:creationId xmlns:a16="http://schemas.microsoft.com/office/drawing/2014/main" id="{A73D5959-733D-49EB-9C7B-0B65AD3B9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1252" y="758952"/>
            <a:ext cx="2396659" cy="1830905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84" name="Rectangle 7183">
            <a:extLst>
              <a:ext uri="{FF2B5EF4-FFF2-40B4-BE49-F238E27FC236}">
                <a16:creationId xmlns:a16="http://schemas.microsoft.com/office/drawing/2014/main" id="{670FE657-E905-4F80-9A98-9FAC75EAC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2153" y="4090151"/>
            <a:ext cx="2836274" cy="1999753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86" name="Rectangle 7185">
            <a:extLst>
              <a:ext uri="{FF2B5EF4-FFF2-40B4-BE49-F238E27FC236}">
                <a16:creationId xmlns:a16="http://schemas.microsoft.com/office/drawing/2014/main" id="{5296173E-160F-42EA-B0C9-8E2804C9A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1252" y="2722807"/>
            <a:ext cx="2396659" cy="3367097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70" name="Picture 2" descr="C:\Users\lklaban\AppData\Local\Microsoft\Windows\Temporary Internet Files\Content.IE5\8UXZH5BJ\a_to_b_line_the_quickest_way_400_clr_149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85552" y="1384283"/>
            <a:ext cx="2122819" cy="212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8" name="Rectangle 7187">
            <a:extLst>
              <a:ext uri="{FF2B5EF4-FFF2-40B4-BE49-F238E27FC236}">
                <a16:creationId xmlns:a16="http://schemas.microsoft.com/office/drawing/2014/main" id="{85FD8413-571F-456D-BB62-4C204826E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9AECF7E-FE7A-46F0-B94D-F387FBDCBB2F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 dirty="0"/>
          </a:p>
        </p:txBody>
      </p:sp>
      <p:pic>
        <p:nvPicPr>
          <p:cNvPr id="7171" name="Picture 3" descr="C:\Users\lklaban\AppData\Local\Microsoft\Windows\Temporary Internet Files\Content.IE5\6K9ZGMP2\a_to_b_line_the_long_way_400_clr_149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082970" y="3507102"/>
            <a:ext cx="2568918" cy="152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0580E6-03B8-9FED-0D7E-8FD0E357BE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73" y="6172232"/>
            <a:ext cx="510738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05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6C7A97A-A7DE-4DFB-8542-1E4BF24C7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111DB0-3D73-4D20-9D57-CEF5A0D86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1298448"/>
            <a:ext cx="368507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sz="5400" b="1" dirty="0"/>
              <a:t>邓克尔的</a:t>
            </a:r>
            <a:br>
              <a:rPr lang="en-US" altLang="zh-TW" sz="5400" b="1" dirty="0"/>
            </a:br>
            <a:r>
              <a:rPr lang="zh-TW" sz="5400" b="1" dirty="0"/>
              <a:t>蜡烛问题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0D5D03-8191-096E-6BD4-F9CB391E3C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62" r="1" b="5194"/>
          <a:stretch/>
        </p:blipFill>
        <p:spPr>
          <a:xfrm>
            <a:off x="5120640" y="759599"/>
            <a:ext cx="6367271" cy="533065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27ADCA0-A066-4B16-8E1F-3C2483947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9AECF7E-FE7A-46F0-B94D-F387FBDCBB2F}" type="slidenum">
              <a:rPr lang="en-US"/>
              <a:pPr>
                <a:spcAft>
                  <a:spcPts val="600"/>
                </a:spcAft>
              </a:pPr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D2605B-91BD-6360-6883-18C11AF73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3" y="6172232"/>
            <a:ext cx="510738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5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66C7A97A-A7DE-4DFB-8542-1E4BF24C7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BE111DB0-3D73-4D20-9D57-CEF5A0D86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DB3965-F67D-39CA-3FD5-C6B126E66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98448"/>
            <a:ext cx="3685070" cy="14447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sz="5400" b="1" dirty="0"/>
              <a:t>解决方法</a:t>
            </a: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027ADCA0-A066-4B16-8E1F-3C2483947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9AECF7E-FE7A-46F0-B94D-F387FBDCBB2F}" type="slidenum">
              <a:rPr lang="en-US"/>
              <a:pPr>
                <a:spcAft>
                  <a:spcPts val="600"/>
                </a:spcAft>
              </a:pPr>
              <a:t>8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E677139-B6BB-A536-3CA8-8F532C0D2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6564" y="989838"/>
            <a:ext cx="6750656" cy="487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8936F1-5D40-D982-F431-17155A0550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73" y="6172232"/>
            <a:ext cx="510738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734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083" name="Rectangle 3082">
            <a:extLst>
              <a:ext uri="{FF2B5EF4-FFF2-40B4-BE49-F238E27FC236}">
                <a16:creationId xmlns:a16="http://schemas.microsoft.com/office/drawing/2014/main" id="{0864E5C9-52C9-4572-AC75-548B9B9C2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45CC6500-4DBD-4C34-BC14-2387FB483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298448"/>
            <a:ext cx="3871337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sz="5400" b="1" dirty="0"/>
              <a:t>邓克尔的</a:t>
            </a:r>
            <a:br>
              <a:rPr lang="en-US" altLang="zh-TW" sz="5400" b="1" dirty="0"/>
            </a:br>
            <a:r>
              <a:rPr lang="zh-TW" sz="5400" b="1" dirty="0"/>
              <a:t>蜡烛问题：第二部分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38950" y="759599"/>
            <a:ext cx="5330650" cy="533065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7" name="Rectangle 3086">
            <a:extLst>
              <a:ext uri="{FF2B5EF4-FFF2-40B4-BE49-F238E27FC236}">
                <a16:creationId xmlns:a16="http://schemas.microsoft.com/office/drawing/2014/main" id="{4E34A3B6-BAD2-4156-BDC6-4736248BF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9AECF7E-FE7A-46F0-B94D-F387FBDCBB2F}" type="slidenum">
              <a:rPr lang="en-US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9</a:t>
            </a:fld>
            <a:endParaRPr lang="en-US" b="1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46E49C-609D-DE36-21D9-9F4535693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3" y="6172232"/>
            <a:ext cx="510738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87586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PMingLiU"/>
        <a:cs typeface=""/>
      </a:majorFont>
      <a:minorFont>
        <a:latin typeface="Corbel" panose="020B0503020204020204"/>
        <a:ea typeface="PMingLiU"/>
        <a:cs typeface="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PMingLiU"/>
        <a:cs typeface=""/>
      </a:majorFont>
      <a:minorFont>
        <a:latin typeface="Calibri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PMingLiU"/>
        <a:cs typeface=""/>
      </a:majorFont>
      <a:minorFont>
        <a:latin typeface="Calibri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23808</TotalTime>
  <Words>390</Words>
  <Application>Microsoft Office PowerPoint</Application>
  <PresentationFormat>Widescreen</PresentationFormat>
  <Paragraphs>66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Corbel</vt:lpstr>
      <vt:lpstr>Wingdings 2</vt:lpstr>
      <vt:lpstr>Frame</vt:lpstr>
      <vt:lpstr>激励会员</vt:lpstr>
      <vt:lpstr>课程目标</vt:lpstr>
      <vt:lpstr>丹尼尔·平克</vt:lpstr>
      <vt:lpstr>外在/外部激励</vt:lpstr>
      <vt:lpstr>内在/内部激励</vt:lpstr>
      <vt:lpstr>外在与内在 </vt:lpstr>
      <vt:lpstr>邓克尔的 蜡烛问题</vt:lpstr>
      <vt:lpstr>解决方法</vt:lpstr>
      <vt:lpstr>邓克尔的 蜡烛问题：第二部分</vt:lpstr>
      <vt:lpstr>PowerPoint Presentation</vt:lpstr>
      <vt:lpstr>自主：</vt:lpstr>
      <vt:lpstr>精通：</vt:lpstr>
      <vt:lpstr>目的：</vt:lpstr>
      <vt:lpstr>个人目的宣言</vt:lpstr>
      <vt:lpstr>课程目标</vt:lpstr>
    </vt:vector>
  </TitlesOfParts>
  <Company>Lions Clubs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Motivation</dc:title>
  <dc:creator>Klaban, Lisa</dc:creator>
  <cp:lastModifiedBy>Cui, Li</cp:lastModifiedBy>
  <cp:revision>109</cp:revision>
  <cp:lastPrinted>2015-03-12T18:32:11Z</cp:lastPrinted>
  <dcterms:created xsi:type="dcterms:W3CDTF">2015-03-09T15:40:20Z</dcterms:created>
  <dcterms:modified xsi:type="dcterms:W3CDTF">2023-04-26T19:14:10Z</dcterms:modified>
</cp:coreProperties>
</file>