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0" r:id="rId4"/>
    <p:sldId id="258" r:id="rId5"/>
    <p:sldId id="261" r:id="rId6"/>
    <p:sldId id="262" r:id="rId7"/>
    <p:sldId id="285" r:id="rId8"/>
    <p:sldId id="286" r:id="rId9"/>
    <p:sldId id="287" r:id="rId10"/>
    <p:sldId id="265" r:id="rId11"/>
    <p:sldId id="266" r:id="rId12"/>
    <p:sldId id="267" r:id="rId13"/>
    <p:sldId id="268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5C43FD-2D81-9CFA-9C4A-A35CD6167620}" name="Khamisi Grace" initials="KG" userId="zf4GxHDVBqBlx4LynScNWqDXMqa5rPKp++84GQX4s+g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74018" autoAdjust="0"/>
  </p:normalViewPr>
  <p:slideViewPr>
    <p:cSldViewPr>
      <p:cViewPr>
        <p:scale>
          <a:sx n="94" d="100"/>
          <a:sy n="94" d="100"/>
        </p:scale>
        <p:origin x="7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342B7-413A-4B79-8E6C-75814585168C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EA73F-CD6F-4B23-8107-5F2D2D5064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5EF43-07CF-4036-9416-05224F4B8DC4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A705-043D-481D-A060-CA1BB10E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0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38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9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Flipped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5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19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A705-043D-481D-A060-CA1BB10E6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1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2EA4-A91A-423E-9C8E-9689DE0D4611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FD6F1-7C33-F737-2E07-DF3C6280C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7" y="619021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89D1-EE63-4606-9C67-D542888F41CA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DD-0306-4159-8C9F-A4D59AFAF0BE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40" y="1123836"/>
            <a:ext cx="2947482" cy="46011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4A6-2B50-4CB6-86EC-1D9243000A79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2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A57F-A63E-4064-883A-178BD9E4F979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1C5F-4FAC-4AA4-8C8A-ED6EFBA7FCFC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ACF-FC76-4F04-8B4B-2CAA542E3A3B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00C7-AC69-429F-8771-C75CBE5CAF38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3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7674-717B-492D-9E47-BAF9F01E605D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9A161-F4E1-0F0F-C8EE-3BD884575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217865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B029-189B-4761-AD9B-D55221DDE042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AAF3D-4F97-46D6-BA93-226482D876B8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D70243-B74E-45B7-AFCB-82AE62544E6F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9AECF7E-FE7A-46F0-B94D-F387FBDCBB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67029-4830-DBD0-E30A-066A0DC8BC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06366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2675466"/>
            <a:ext cx="4675633" cy="1507068"/>
          </a:xfrm>
        </p:spPr>
        <p:txBody>
          <a:bodyPr anchor="b">
            <a:normAutofit/>
          </a:bodyPr>
          <a:lstStyle/>
          <a:p>
            <a:r>
              <a:rPr lang="de-DE" sz="5000" b="1" dirty="0"/>
              <a:t>Mitglieder-motivation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CBE52-FD44-AC47-2E0F-B33C0C6F3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92036"/>
            <a:ext cx="2133600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5894" y="1123837"/>
            <a:ext cx="3086905" cy="2000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de-DE" sz="4200" b="1">
                <a:solidFill>
                  <a:srgbClr val="FFFFFF"/>
                </a:solidFill>
              </a:rPr>
              <a:t>Faktoren interner Motivation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57600" y="1473125"/>
            <a:ext cx="7710896" cy="3911749"/>
            <a:chOff x="554986" y="2044261"/>
            <a:chExt cx="7686438" cy="3899339"/>
          </a:xfrm>
        </p:grpSpPr>
        <p:sp>
          <p:nvSpPr>
            <p:cNvPr id="5" name="Rectangle 4"/>
            <p:cNvSpPr/>
            <p:nvPr/>
          </p:nvSpPr>
          <p:spPr>
            <a:xfrm>
              <a:off x="1524000" y="4724400"/>
              <a:ext cx="6030310" cy="1219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5000" b="1"/>
                <a:t>Interne Motivation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4986" y="2062656"/>
              <a:ext cx="2192166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de-DE" sz="2400" b="1" dirty="0">
                  <a:solidFill>
                    <a:schemeClr val="bg1"/>
                  </a:solidFill>
                </a:rPr>
                <a:t>Gestaltungs-möglichkeiten (</a:t>
              </a:r>
              <a:r>
                <a:rPr lang="de-DE" sz="2400" b="1" dirty="0" err="1">
                  <a:solidFill>
                    <a:schemeClr val="bg1"/>
                  </a:solidFill>
                </a:rPr>
                <a:t>autonomy</a:t>
              </a:r>
              <a:r>
                <a:rPr lang="de-DE" sz="24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95700" y="2044261"/>
              <a:ext cx="17526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de-DE" sz="3500" b="1">
                  <a:solidFill>
                    <a:schemeClr val="bg1"/>
                  </a:solidFill>
                </a:rPr>
                <a:t>Freude am Können (mastery)</a:t>
              </a:r>
            </a:p>
          </p:txBody>
        </p:sp>
        <p:sp>
          <p:nvSpPr>
            <p:cNvPr id="12" name="Up-Down Arrow 11"/>
            <p:cNvSpPr/>
            <p:nvPr/>
          </p:nvSpPr>
          <p:spPr>
            <a:xfrm rot="5400000" flipH="1">
              <a:off x="3051942" y="2209800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Up-Down Arrow 12"/>
            <p:cNvSpPr/>
            <p:nvPr/>
          </p:nvSpPr>
          <p:spPr>
            <a:xfrm rot="5400000" flipH="1">
              <a:off x="5703176" y="2234764"/>
              <a:ext cx="381000" cy="838200"/>
            </a:xfrm>
            <a:prstGeom prst="up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46935" y="2046890"/>
              <a:ext cx="1676400" cy="1143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de-DE" sz="3200" b="1" dirty="0">
                  <a:solidFill>
                    <a:schemeClr val="bg1"/>
                  </a:solidFill>
                </a:rPr>
                <a:t>Sinn-stiftung (</a:t>
              </a:r>
              <a:r>
                <a:rPr lang="de-DE" sz="3200" b="1" dirty="0" err="1">
                  <a:solidFill>
                    <a:schemeClr val="bg1"/>
                  </a:solidFill>
                </a:rPr>
                <a:t>purpose</a:t>
              </a:r>
              <a:r>
                <a:rPr lang="de-DE" sz="32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6" name="Left Bracket 15"/>
            <p:cNvSpPr/>
            <p:nvPr/>
          </p:nvSpPr>
          <p:spPr>
            <a:xfrm rot="16200000">
              <a:off x="4166700" y="-548512"/>
              <a:ext cx="681848" cy="7467600"/>
            </a:xfrm>
            <a:prstGeom prst="leftBracke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229100" y="3502565"/>
              <a:ext cx="685800" cy="1221835"/>
            </a:xfrm>
            <a:prstGeom prst="down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625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 fontScale="90000"/>
          </a:bodyPr>
          <a:lstStyle/>
          <a:p>
            <a:r>
              <a:rPr lang="de-DE" b="1" dirty="0"/>
              <a:t>Gestaltungs-möglichkeiten (</a:t>
            </a:r>
            <a:r>
              <a:rPr lang="de-DE" b="1" dirty="0" err="1"/>
              <a:t>autonomy</a:t>
            </a:r>
            <a:r>
              <a:rPr lang="de-DE" b="1" dirty="0"/>
              <a:t>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de-DE" sz="2800" i="1">
                <a:solidFill>
                  <a:srgbClr val="FFFFFF"/>
                </a:solidFill>
              </a:rPr>
              <a:t>Der Wunsch, beim eigenen Handeln und Verhalten                                                                selbstbestimmt zu sein.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Hiker jumping between rocks in alpine scenery">
            <a:extLst>
              <a:ext uri="{FF2B5EF4-FFF2-40B4-BE49-F238E27FC236}">
                <a16:creationId xmlns:a16="http://schemas.microsoft.com/office/drawing/2014/main" id="{CD69C712-2FE4-5FCF-42B0-3E1B0629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0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 fontScale="90000"/>
          </a:bodyPr>
          <a:lstStyle/>
          <a:p>
            <a:r>
              <a:rPr lang="de-DE" b="1"/>
              <a:t>Freude am Können (mastery):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de-DE" sz="2800" i="1">
                <a:solidFill>
                  <a:srgbClr val="FFFFFF"/>
                </a:solidFill>
              </a:rPr>
              <a:t>Der Wunsch, die eigenen Fähigkeiten oder Leistungen kontinuierlich zu verbessern.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Picture 6" descr="A person wearing a hat and glasses&#10;&#10;Description automatically generated with low confidence">
            <a:extLst>
              <a:ext uri="{FF2B5EF4-FFF2-40B4-BE49-F238E27FC236}">
                <a16:creationId xmlns:a16="http://schemas.microsoft.com/office/drawing/2014/main" id="{E894ADFF-C6BB-8A22-CF64-D1483E97E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38778"/>
            <a:ext cx="5334000" cy="1066800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chemeClr val="tx1"/>
                </a:solidFill>
              </a:rPr>
              <a:t>Sinnstiftung (purpose):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878" y="1676400"/>
            <a:ext cx="6750122" cy="2895600"/>
          </a:xfrm>
        </p:spPr>
        <p:txBody>
          <a:bodyPr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de-DE" sz="2800" i="1"/>
              <a:t>Der Wunsch, einen Beitrag zu leisten und                           Teil einer Sache zu sein, die größer als wir selbst ist.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77400" y="6324600"/>
            <a:ext cx="762000" cy="365760"/>
          </a:xfrm>
        </p:spPr>
        <p:txBody>
          <a:bodyPr/>
          <a:lstStyle/>
          <a:p>
            <a:fld id="{7F15A9BC-1978-45FF-9C65-8B58354425E7}" type="slidenum">
              <a:rPr lang="en-US" sz="1600">
                <a:solidFill>
                  <a:schemeClr val="tx1"/>
                </a:solidFill>
              </a:rPr>
              <a:t>13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2D3287-CE32-3A5A-224F-552EF3CE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2" y="2005578"/>
            <a:ext cx="4375078" cy="2920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074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9556B-4C2F-E6E4-F6DC-390DAADBB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30"/>
          <a:stretch/>
        </p:blipFill>
        <p:spPr>
          <a:xfrm>
            <a:off x="-26918" y="-4567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133C1E-CB83-47F3-8F35-94C2A7C5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459739"/>
            <a:ext cx="2819400" cy="1588261"/>
          </a:xfrm>
        </p:spPr>
        <p:txBody>
          <a:bodyPr anchor="b">
            <a:noAutofit/>
          </a:bodyPr>
          <a:lstStyle/>
          <a:p>
            <a:r>
              <a:rPr lang="de-DE" b="1" dirty="0"/>
              <a:t>Ihre persönliche Absichts-erklärung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3124200"/>
            <a:ext cx="3176080" cy="3086878"/>
          </a:xfrm>
        </p:spPr>
        <p:txBody>
          <a:bodyPr anchor="t">
            <a:normAutofit/>
          </a:bodyPr>
          <a:lstStyle/>
          <a:p>
            <a:pPr marL="109728" indent="0">
              <a:spcAft>
                <a:spcPts val="1800"/>
              </a:spcAft>
              <a:buClrTx/>
              <a:buNone/>
            </a:pPr>
            <a:r>
              <a:rPr lang="de-DE" sz="2800" i="1" dirty="0">
                <a:solidFill>
                  <a:srgbClr val="FFFFFF"/>
                </a:solidFill>
              </a:rPr>
              <a:t>Um Ziel und Sinn zu bestimmen und festzulegen, wer Sie sind und welche Spuren Sie in der Welt hinterlassen wollen.      </a:t>
            </a:r>
          </a:p>
          <a:p>
            <a:pPr>
              <a:spcAft>
                <a:spcPts val="1800"/>
              </a:spcAft>
              <a:buClrTx/>
              <a:buFont typeface="Arial" pitchFamily="34" charset="0"/>
              <a:buChar char="•"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E943A-225D-44B1-B345-D7FDBA43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15A9BC-1978-45FF-9C65-8B58354425E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4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de-DE" sz="2800" b="1"/>
              <a:t>Seminarziele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srgbClr val="FFFFFF"/>
                </a:solidFill>
              </a:rPr>
              <a:t>Die Unterschiede zwischen extrinsischer und intrinsischer Motivation kennen.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srgbClr val="FFFFFF"/>
                </a:solidFill>
              </a:rPr>
              <a:t>Die drei Faktoren intrinsischer Motivation nennen können.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srgbClr val="FFFFFF"/>
                </a:solidFill>
              </a:rPr>
              <a:t>Methoden zur Entwicklung intrinsischer Motivation bei Teammitgliedern fördern.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566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0" y="951722"/>
            <a:ext cx="2947482" cy="628763"/>
          </a:xfrm>
        </p:spPr>
        <p:txBody>
          <a:bodyPr anchor="b">
            <a:normAutofit/>
          </a:bodyPr>
          <a:lstStyle/>
          <a:p>
            <a:r>
              <a:rPr lang="de-DE" sz="2800" b="1"/>
              <a:t>Seminarziele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20" y="1676400"/>
            <a:ext cx="3099880" cy="4256255"/>
          </a:xfrm>
        </p:spPr>
        <p:txBody>
          <a:bodyPr anchor="t"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srgbClr val="FFFFFF"/>
                </a:solidFill>
              </a:rPr>
              <a:t>Die Unterschiede zwischen extrinsischer und intrinsischer Motivation kennen.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srgbClr val="FFFFFF"/>
                </a:solidFill>
              </a:rPr>
              <a:t>Die drei Faktoren intrinsischer Motivation nennen können.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srgbClr val="FFFFFF"/>
                </a:solidFill>
              </a:rPr>
              <a:t>Methoden zur Entwicklung intrinsischer Motivation bei Teammitgliedern fördern.</a:t>
            </a:r>
          </a:p>
        </p:txBody>
      </p:sp>
      <p:pic>
        <p:nvPicPr>
          <p:cNvPr id="7" name="Picture 6" descr="A group of people performing on stage&#10;&#10;Description automatically generated with medium confidence">
            <a:extLst>
              <a:ext uri="{FF2B5EF4-FFF2-40B4-BE49-F238E27FC236}">
                <a16:creationId xmlns:a16="http://schemas.microsoft.com/office/drawing/2014/main" id="{F45F95EB-11BE-8D73-E26C-721D5D9C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" r="-1" b="-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35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704963"/>
          </a:xfrm>
        </p:spPr>
        <p:txBody>
          <a:bodyPr>
            <a:normAutofit/>
          </a:bodyPr>
          <a:lstStyle/>
          <a:p>
            <a:r>
              <a:rPr lang="de-DE" b="1"/>
              <a:t>Daniel Pink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911219"/>
            <a:ext cx="4998962" cy="3498981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de-DE" sz="2800">
                <a:solidFill>
                  <a:srgbClr val="FFFFFF"/>
                </a:solidFill>
              </a:rPr>
              <a:t>Amerikanischer Autor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de-DE" sz="2800">
                <a:solidFill>
                  <a:srgbClr val="FFFFFF"/>
                </a:solidFill>
              </a:rPr>
              <a:t>Bereich Verhalten, Management, Wirtschaft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de-DE" sz="2800">
                <a:solidFill>
                  <a:srgbClr val="FFFFFF"/>
                </a:solidFill>
              </a:rPr>
              <a:t>Autor von </a:t>
            </a:r>
          </a:p>
          <a:p>
            <a:pPr marL="169863" indent="0"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de-DE" sz="2800" b="1" i="1">
                <a:solidFill>
                  <a:srgbClr val="FFFFFF"/>
                </a:solidFill>
              </a:rPr>
              <a:t>Drive: The Surprising Truth About What Motivates Us</a:t>
            </a:r>
          </a:p>
        </p:txBody>
      </p:sp>
      <p:sp>
        <p:nvSpPr>
          <p:cNvPr id="4110" name="Rectangle 4106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D11E9-CEC6-F172-BA00-3D791181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845" y="1070238"/>
            <a:ext cx="2568918" cy="2568918"/>
          </a:xfrm>
          <a:prstGeom prst="rect">
            <a:avLst/>
          </a:prstGeom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4AC7689F-BE25-443E-B15D-45268CC4A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839" y="4115150"/>
            <a:ext cx="2842930" cy="19838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Danielpink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58" r="17610" b="2"/>
          <a:stretch/>
        </p:blipFill>
        <p:spPr bwMode="auto">
          <a:xfrm>
            <a:off x="6875092" y="4299858"/>
            <a:ext cx="1278424" cy="1624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6" r="3" b="3269"/>
          <a:stretch/>
        </p:blipFill>
        <p:spPr bwMode="auto">
          <a:xfrm>
            <a:off x="9228172" y="3143350"/>
            <a:ext cx="2122819" cy="252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9D981B6-182F-481F-A1F5-3111B66ABA3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1EFC-2CCF-C36B-E8E1-B39BD8F7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de-DE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Extrinsische/</a:t>
            </a:r>
            <a:br>
              <a:rPr lang="de-DE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externe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de-DE" sz="2800">
                <a:solidFill>
                  <a:schemeClr val="tx1"/>
                </a:solidFill>
              </a:rPr>
              <a:t>Handlungsmotivation als Resultat einer externen, greifbaren Belohnung </a:t>
            </a:r>
            <a:r>
              <a:rPr lang="de-DE" sz="2800" b="1">
                <a:solidFill>
                  <a:schemeClr val="tx1"/>
                </a:solidFill>
              </a:rPr>
              <a:t>oder</a:t>
            </a:r>
            <a:r>
              <a:rPr lang="de-DE" sz="2800">
                <a:solidFill>
                  <a:schemeClr val="tx1"/>
                </a:solidFill>
              </a:rPr>
              <a:t> Konsequenz.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42A077-FABB-0F26-8461-CF00DACDA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" y="6217864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864108"/>
            <a:ext cx="3742267" cy="5120639"/>
          </a:xfrm>
        </p:spPr>
        <p:txBody>
          <a:bodyPr>
            <a:noAutofit/>
          </a:bodyPr>
          <a:lstStyle/>
          <a:p>
            <a:pPr algn="r"/>
            <a:r>
              <a:rPr lang="de-DE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Intrinsische/interne Motivation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2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1" y="864108"/>
            <a:ext cx="5561105" cy="5120640"/>
          </a:xfrm>
        </p:spPr>
        <p:txBody>
          <a:bodyPr>
            <a:normAutofit/>
          </a:bodyPr>
          <a:lstStyle/>
          <a:p>
            <a:pPr marL="109728" indent="0">
              <a:buClrTx/>
              <a:buNone/>
            </a:pPr>
            <a:r>
              <a:rPr lang="de-DE" sz="2800">
                <a:solidFill>
                  <a:schemeClr val="tx1"/>
                </a:solidFill>
              </a:rPr>
              <a:t>Motivation zu handeln als Resultat eines inneren Wunsches oder der inneren Zufriedenheit, von der man annimmt, dass sie durch die Handlung erlangt wird.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9D7607-9FFD-4F84-BB63-209771853EC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70E540-3754-A6BE-0155-06B4FAB6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" y="6213199"/>
            <a:ext cx="5121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8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6" name="Rectangle 7175">
            <a:extLst>
              <a:ext uri="{FF2B5EF4-FFF2-40B4-BE49-F238E27FC236}">
                <a16:creationId xmlns:a16="http://schemas.microsoft.com/office/drawing/2014/main" id="{47BA6B54-FD0C-4B20-816F-3B6BEEA1D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CE90C7AB-40E9-481F-980A-EDD19EFF3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de-DE" b="1"/>
              <a:t>Extern vs. Intern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49" y="2133600"/>
            <a:ext cx="5197151" cy="3651381"/>
          </a:xfrm>
        </p:spPr>
        <p:txBody>
          <a:bodyPr anchor="t">
            <a:normAutofit fontScale="77500" lnSpcReduction="20000"/>
          </a:bodyPr>
          <a:lstStyle/>
          <a:p>
            <a:pPr marL="109728" indent="0">
              <a:buClrTx/>
              <a:buNone/>
            </a:pPr>
            <a:endParaRPr lang="en-US" sz="3000" b="1" u="sng" dirty="0">
              <a:solidFill>
                <a:srgbClr val="FFFFFF"/>
              </a:solidFill>
            </a:endParaRP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de-DE" sz="3000" b="1" u="sng" dirty="0">
                <a:solidFill>
                  <a:srgbClr val="FFFFFF"/>
                </a:solidFill>
              </a:rPr>
              <a:t>Extern</a:t>
            </a:r>
            <a:r>
              <a:rPr lang="de-DE" sz="3000" u="sng" dirty="0">
                <a:solidFill>
                  <a:srgbClr val="FFFFFF"/>
                </a:solidFill>
              </a:rPr>
              <a:t> ist dann wirkungsvoller, wenn:</a:t>
            </a:r>
            <a:r>
              <a:rPr lang="de-DE" sz="3000" dirty="0">
                <a:solidFill>
                  <a:srgbClr val="FFFFFF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</a:pPr>
            <a:r>
              <a:rPr lang="de-DE" sz="3000" dirty="0">
                <a:solidFill>
                  <a:srgbClr val="FFFFFF"/>
                </a:solidFill>
              </a:rPr>
              <a:t>der Weg zur Errungenschaft feststeht.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de-DE" sz="3000" b="1" u="sng" dirty="0">
                <a:solidFill>
                  <a:srgbClr val="FFFFFF"/>
                </a:solidFill>
              </a:rPr>
              <a:t>Intrinsisch</a:t>
            </a:r>
            <a:r>
              <a:rPr lang="de-DE" sz="3000" u="sng" dirty="0">
                <a:solidFill>
                  <a:srgbClr val="FFFFFF"/>
                </a:solidFill>
              </a:rPr>
              <a:t> ist dann wirkungsvoller, wenn: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Char char="•"/>
            </a:pPr>
            <a:r>
              <a:rPr lang="de-DE" sz="3000" dirty="0">
                <a:solidFill>
                  <a:srgbClr val="FFFFFF"/>
                </a:solidFill>
              </a:rPr>
              <a:t>der Weg zur Errungenschaft kritisches Denken/Problemlösungskompetenzen erfordert.</a:t>
            </a:r>
          </a:p>
          <a:p>
            <a:pPr marL="109728" indent="0">
              <a:buClrTx/>
              <a:buNone/>
            </a:pPr>
            <a:endParaRPr lang="en-US" sz="1700" b="1" u="sng" dirty="0">
              <a:solidFill>
                <a:srgbClr val="FFFFFF"/>
              </a:solidFill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23ADD3AA-6CC0-4B1A-B4A3-98AD78A1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497" y="758952"/>
            <a:ext cx="2842930" cy="3191490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A73D5959-733D-49EB-9C7B-0B65AD3B9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758952"/>
            <a:ext cx="2396659" cy="1830905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670FE657-E905-4F80-9A98-9FAC75EAC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2153" y="4090151"/>
            <a:ext cx="2836274" cy="1999753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5296173E-160F-42EA-B0C9-8E2804C9A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1252" y="2722807"/>
            <a:ext cx="2396659" cy="3367097"/>
          </a:xfrm>
          <a:prstGeom prst="rect">
            <a:avLst/>
          </a:prstGeom>
          <a:solidFill>
            <a:srgbClr val="FFFFFF"/>
          </a:solidFill>
          <a:ln w="66675" cmpd="sng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C:\Users\lklaban\AppData\Local\Microsoft\Windows\Temporary Internet Files\Content.IE5\8UXZH5BJ\a_to_b_line_the_quickest_way_400_clr_149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5552" y="1384283"/>
            <a:ext cx="2122819" cy="21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Rectangle 7187">
            <a:extLst>
              <a:ext uri="{FF2B5EF4-FFF2-40B4-BE49-F238E27FC236}">
                <a16:creationId xmlns:a16="http://schemas.microsoft.com/office/drawing/2014/main" id="{85FD8413-571F-456D-BB62-4C204826E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171" name="Picture 3" descr="C:\Users\lklaban\AppData\Local\Microsoft\Windows\Temporary Internet Files\Content.IE5\6K9ZGMP2\a_to_b_line_the_long_way_400_clr_149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82970" y="3507102"/>
            <a:ext cx="2568918" cy="1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580E6-03B8-9FED-0D7E-8FD0E357B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5400" b="1" dirty="0"/>
              <a:t>Karl Dunckers Kerzen-problem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D5D03-8191-096E-6BD4-F9CB391E3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62" r="1" b="5194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2605B-91BD-6360-6883-18C11AF7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DB3965-F67D-39CA-3FD5-C6B126E6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1444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z="5400" b="1"/>
              <a:t>Lösung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677139-B6BB-A536-3CA8-8F532C0D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64" y="989838"/>
            <a:ext cx="6750656" cy="48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936F1-5D40-D982-F431-17155A055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298448"/>
            <a:ext cx="3871337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de-DE" sz="5400" b="1" dirty="0"/>
              <a:t>Karl Dunckers Kerzen-problem Teil 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950" y="759599"/>
            <a:ext cx="5330650" cy="533065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AECF7E-FE7A-46F0-B94D-F387FBDCBB2F}" type="slidenum">
              <a:rPr lang="en-US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6E49C-609D-DE36-21D9-9F453569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" y="6172232"/>
            <a:ext cx="51073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8758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23700</TotalTime>
  <Words>296</Words>
  <Application>Microsoft Office PowerPoint</Application>
  <PresentationFormat>Widescreen</PresentationFormat>
  <Paragraphs>67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Wingdings 2</vt:lpstr>
      <vt:lpstr>Frame</vt:lpstr>
      <vt:lpstr>Mitglieder-motivation</vt:lpstr>
      <vt:lpstr>Seminarziele</vt:lpstr>
      <vt:lpstr>Daniel Pink</vt:lpstr>
      <vt:lpstr>Extrinsische/ externe Motivation</vt:lpstr>
      <vt:lpstr>Intrinsische/interne Motivation</vt:lpstr>
      <vt:lpstr>Extern vs. Intern </vt:lpstr>
      <vt:lpstr>Karl Dunckers Kerzen-problem</vt:lpstr>
      <vt:lpstr>Lösung</vt:lpstr>
      <vt:lpstr>Karl Dunckers Kerzen-problem Teil 2</vt:lpstr>
      <vt:lpstr>PowerPoint Presentation</vt:lpstr>
      <vt:lpstr>Gestaltungs-möglichkeiten (autonomy):</vt:lpstr>
      <vt:lpstr>Freude am Können (mastery):</vt:lpstr>
      <vt:lpstr>Sinnstiftung (purpose):</vt:lpstr>
      <vt:lpstr>Ihre persönliche Absichts-erklärung</vt:lpstr>
      <vt:lpstr>Seminarziele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Klaban, Lisa</dc:creator>
  <cp:lastModifiedBy>Martina Gombas</cp:lastModifiedBy>
  <cp:revision>111</cp:revision>
  <cp:lastPrinted>2015-03-12T18:32:11Z</cp:lastPrinted>
  <dcterms:created xsi:type="dcterms:W3CDTF">2015-03-09T15:40:20Z</dcterms:created>
  <dcterms:modified xsi:type="dcterms:W3CDTF">2023-04-28T15:17:04Z</dcterms:modified>
</cp:coreProperties>
</file>