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018" autoAdjust="0"/>
  </p:normalViewPr>
  <p:slideViewPr>
    <p:cSldViewPr>
      <p:cViewPr varScale="1"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Käännetty teksti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fi-FI" sz="5000" b="1" dirty="0"/>
              <a:t>Jäsenten motivointi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i-FI" sz="4200" b="1">
                <a:solidFill>
                  <a:srgbClr val="FFFFFF"/>
                </a:solidFill>
              </a:rPr>
              <a:t>Sisäisen motivaation osa-alueet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fi-FI" sz="5000" b="1"/>
                <a:t>Sisäinen motivaatio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i-FI" sz="2400" b="1" dirty="0">
                  <a:solidFill>
                    <a:schemeClr val="bg1"/>
                  </a:solidFill>
                </a:rPr>
                <a:t>Autonomia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i-FI" sz="2400" b="1" dirty="0">
                  <a:solidFill>
                    <a:schemeClr val="bg1"/>
                  </a:solidFill>
                </a:rPr>
                <a:t>Osaaminen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i-FI" sz="2400" b="1" dirty="0">
                  <a:solidFill>
                    <a:schemeClr val="bg1"/>
                  </a:solidFill>
                </a:rPr>
                <a:t>Tarkoitus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fi-FI" b="1"/>
              <a:t>Autonomia: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i-FI" sz="2800" i="1">
                <a:solidFill>
                  <a:srgbClr val="FFFFFF"/>
                </a:solidFill>
              </a:rPr>
              <a:t>Halu toimia itsenäisesti                                                  sekä toiminnan että käyttäytymisen suhteen.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fi-FI" b="1"/>
              <a:t>Osaaminen: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i-FI" sz="2800" i="1">
                <a:solidFill>
                  <a:srgbClr val="FFFFFF"/>
                </a:solidFill>
              </a:rPr>
              <a:t>Jatkuva halu parantaa omia taitoja tai toimintaa.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chemeClr val="tx1"/>
                </a:solidFill>
              </a:rPr>
              <a:t>Tarkoitus: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i-FI" sz="2800" i="1"/>
              <a:t>Halu saavuttaa                                                   tuloksia ja                                                                        olla osa jotain                                          suurempaa kokonaisuutta.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fi-FI" b="1"/>
              <a:t>Lausunto omasta tarkoituksesta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i-FI" sz="2800" i="1">
                <a:solidFill>
                  <a:srgbClr val="FFFFFF"/>
                </a:solidFill>
              </a:rPr>
              <a:t>Määrittelee kuka sinä olet ja minkälaisen vaikutuksen haluat tehdä maailmassa. </a:t>
            </a:r>
            <a:endParaRPr lang="fi-FI" sz="2800" i="1" dirty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 fontScale="90000"/>
          </a:bodyPr>
          <a:lstStyle/>
          <a:p>
            <a:r>
              <a:rPr lang="fi-FI" sz="2800" b="1"/>
              <a:t>Istunnon 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i-FI" sz="2400">
                <a:solidFill>
                  <a:srgbClr val="FFFFFF"/>
                </a:solidFill>
              </a:rPr>
              <a:t>Tunnistaa ulkoisen ja sisäisen motivaation erot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i-FI" sz="2400">
                <a:solidFill>
                  <a:srgbClr val="FFFFFF"/>
                </a:solidFill>
              </a:rPr>
              <a:t>Tunnistaa sisäisen motivaation kolme osa-aluetta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i-FI" sz="2400">
                <a:solidFill>
                  <a:srgbClr val="FFFFFF"/>
                </a:solidFill>
              </a:rPr>
              <a:t>Edistää tapoja kehittää tiimin jäsenten sisäistä motivaatiota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 fontScale="90000"/>
          </a:bodyPr>
          <a:lstStyle/>
          <a:p>
            <a:r>
              <a:rPr lang="fi-FI" sz="2800" b="1"/>
              <a:t>Istunnon 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i-FI" sz="2400">
                <a:solidFill>
                  <a:srgbClr val="FFFFFF"/>
                </a:solidFill>
              </a:rPr>
              <a:t>Tunnistaa ulkoisen ja sisäisen motivaation erot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i-FI" sz="2400">
                <a:solidFill>
                  <a:srgbClr val="FFFFFF"/>
                </a:solidFill>
              </a:rPr>
              <a:t>Tunnistaa sisäisen motivaation kolme osa-aluetta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i-FI" sz="2400">
                <a:solidFill>
                  <a:srgbClr val="FFFFFF"/>
                </a:solidFill>
              </a:rPr>
              <a:t>Edistää tapoja kehittää tiimin jäsenten sisäistä motivaatiota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fi-FI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i-FI" sz="2800" dirty="0">
                <a:solidFill>
                  <a:srgbClr val="FFFFFF"/>
                </a:solidFill>
              </a:rPr>
              <a:t>Amerikkalainen kirjailija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i-FI" sz="2800" dirty="0">
                <a:solidFill>
                  <a:srgbClr val="FFFFFF"/>
                </a:solidFill>
              </a:rPr>
              <a:t>Käyttäytymisen, johtamisen, liiketoiminnan ala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i-FI" sz="2800" dirty="0">
                <a:solidFill>
                  <a:srgbClr val="FFFFFF"/>
                </a:solidFill>
              </a:rPr>
              <a:t>Kirjoittanut kirjan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fi-FI" sz="2800" b="1" i="1" dirty="0">
                <a:solidFill>
                  <a:srgbClr val="FFFFFF"/>
                </a:solidFill>
              </a:rPr>
              <a:t>Drive: The Surprising Truth About What Motivates Us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i-FI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Ulkoinen motivaatio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2800">
                <a:solidFill>
                  <a:schemeClr val="tx1"/>
                </a:solidFill>
              </a:rPr>
              <a:t>Motivaatio toimia ulkoisen ja konkreettisen palkinnon </a:t>
            </a:r>
            <a:r>
              <a:rPr lang="fi-FI" sz="2800" b="1">
                <a:solidFill>
                  <a:schemeClr val="tx1"/>
                </a:solidFill>
              </a:rPr>
              <a:t>tai</a:t>
            </a:r>
            <a:r>
              <a:rPr lang="fi-FI" sz="2800">
                <a:solidFill>
                  <a:schemeClr val="tx1"/>
                </a:solidFill>
              </a:rPr>
              <a:t> seurauksen perusteella.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864108"/>
            <a:ext cx="3437466" cy="5120639"/>
          </a:xfrm>
        </p:spPr>
        <p:txBody>
          <a:bodyPr>
            <a:noAutofit/>
          </a:bodyPr>
          <a:lstStyle/>
          <a:p>
            <a:pPr algn="r"/>
            <a:r>
              <a:rPr lang="fi-FI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Sisäinen motivaatio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fi-FI" sz="2800">
                <a:solidFill>
                  <a:schemeClr val="tx1"/>
                </a:solidFill>
              </a:rPr>
              <a:t>Motivaatio toimia sisäisen halun tai toiminnasta mahdollisesti saatavan tyytyväisyyden tunteen vuoksi.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fi-FI" b="1"/>
              <a:t>Ulkoinen ja sisäinen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92500" lnSpcReduction="2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fi-FI" sz="3000" b="1" u="sng" dirty="0">
                <a:solidFill>
                  <a:srgbClr val="FFFFFF"/>
                </a:solidFill>
              </a:rPr>
              <a:t>Ulkoinen </a:t>
            </a:r>
            <a:r>
              <a:rPr lang="fi-FI" sz="3000" u="sng" dirty="0">
                <a:solidFill>
                  <a:srgbClr val="FFFFFF"/>
                </a:solidFill>
              </a:rPr>
              <a:t>on tehokkaampaa, kun</a:t>
            </a:r>
            <a:r>
              <a:rPr lang="fi-FI" sz="3000" dirty="0">
                <a:solidFill>
                  <a:srgbClr val="FFFFFF"/>
                </a:solidFill>
              </a:rPr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fi-FI" sz="3000" dirty="0">
                <a:solidFill>
                  <a:srgbClr val="FFFFFF"/>
                </a:solidFill>
              </a:rPr>
              <a:t>Polku saavutukseen on määritelty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fi-FI" sz="3000" b="1" u="sng" dirty="0">
                <a:solidFill>
                  <a:srgbClr val="FFFFFF"/>
                </a:solidFill>
              </a:rPr>
              <a:t>Sisäinen </a:t>
            </a:r>
            <a:r>
              <a:rPr lang="fi-FI" sz="3000" u="sng" dirty="0">
                <a:solidFill>
                  <a:srgbClr val="FFFFFF"/>
                </a:solidFill>
              </a:rPr>
              <a:t>on tehokkaampaa, kun</a:t>
            </a:r>
            <a:r>
              <a:rPr lang="fi-FI" sz="3000" dirty="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i-FI" sz="3000" dirty="0">
                <a:solidFill>
                  <a:srgbClr val="FFFFFF"/>
                </a:solidFill>
              </a:rPr>
              <a:t>Tulosten saavuttaminen edellyttää kriittistä ajattelua/ongelmanratkaisua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 b="1" dirty="0"/>
              <a:t>Dunckerin kynttilä-ongelma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 b="1"/>
              <a:t>Ratkaisu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 b="1" dirty="0"/>
              <a:t>Dunckerin kynttilä-ongelma: Osa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23688</TotalTime>
  <Words>206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Jäsenten motivointi</vt:lpstr>
      <vt:lpstr>Istunnon tavoitteet</vt:lpstr>
      <vt:lpstr>Daniel Pink</vt:lpstr>
      <vt:lpstr>Ulkoinen motivaatio</vt:lpstr>
      <vt:lpstr>Sisäinen motivaatio</vt:lpstr>
      <vt:lpstr>Ulkoinen ja sisäinen </vt:lpstr>
      <vt:lpstr>Dunckerin kynttilä-ongelma</vt:lpstr>
      <vt:lpstr>Ratkaisu</vt:lpstr>
      <vt:lpstr>Dunckerin kynttilä-ongelma: Osa 2</vt:lpstr>
      <vt:lpstr>PowerPoint Presentation</vt:lpstr>
      <vt:lpstr>Autonomia:</vt:lpstr>
      <vt:lpstr>Osaaminen:</vt:lpstr>
      <vt:lpstr>Tarkoitus:</vt:lpstr>
      <vt:lpstr>Lausunto omasta tarkoituksesta</vt:lpstr>
      <vt:lpstr>Istunnon tavoitteet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109</cp:revision>
  <cp:lastPrinted>2015-03-12T18:32:11Z</cp:lastPrinted>
  <dcterms:created xsi:type="dcterms:W3CDTF">2015-03-09T15:40:20Z</dcterms:created>
  <dcterms:modified xsi:type="dcterms:W3CDTF">2023-05-09T14:51:55Z</dcterms:modified>
</cp:coreProperties>
</file>