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0" r:id="rId4"/>
    <p:sldId id="258" r:id="rId5"/>
    <p:sldId id="261" r:id="rId6"/>
    <p:sldId id="262" r:id="rId7"/>
    <p:sldId id="285" r:id="rId8"/>
    <p:sldId id="286" r:id="rId9"/>
    <p:sldId id="287" r:id="rId10"/>
    <p:sldId id="265" r:id="rId11"/>
    <p:sldId id="266" r:id="rId12"/>
    <p:sldId id="267" r:id="rId13"/>
    <p:sldId id="268" r:id="rId14"/>
    <p:sldId id="291" r:id="rId15"/>
    <p:sldId id="29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5C43FD-2D81-9CFA-9C4A-A35CD6167620}" name="Khamisi Grace" initials="KG" userId="zf4GxHDVBqBlx4LynScNWqDXMqa5rPKp++84GQX4s+g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1" autoAdjust="0"/>
    <p:restoredTop sz="74018" autoAdjust="0"/>
  </p:normalViewPr>
  <p:slideViewPr>
    <p:cSldViewPr>
      <p:cViewPr>
        <p:scale>
          <a:sx n="61" d="100"/>
          <a:sy n="61" d="100"/>
        </p:scale>
        <p:origin x="339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342B7-413A-4B79-8E6C-75814585168C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EA73F-CD6F-4B23-8107-5F2D2D5064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16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5EF43-07CF-4036-9416-05224F4B8DC4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CA705-043D-481D-A060-CA1BB10E6A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4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50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38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56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49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09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35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34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04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Testo capovolto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05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35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19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6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2EA4-A91A-423E-9C8E-9689DE0D4611}" type="datetime1">
              <a:rPr lang="en-US" smtClean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1FD6F1-7C33-F737-2E07-DF3C6280CC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7" y="619021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1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89D1-EE63-4606-9C67-D542888F41CA}" type="datetime1">
              <a:rPr lang="en-US" smtClean="0"/>
              <a:t>4/28/2023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36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DD-0306-4159-8C9F-A4D59AFAF0BE}" type="datetime1">
              <a:rPr lang="en-US" smtClean="0"/>
              <a:t>4/28/2023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30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40" y="1123836"/>
            <a:ext cx="2947482" cy="460118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4A6-2B50-4CB6-86EC-1D9243000A79}" type="datetime1">
              <a:rPr lang="en-US" smtClean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2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A57F-A63E-4064-883A-178BD9E4F979}" type="datetime1">
              <a:rPr lang="en-US" smtClean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3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1C5F-4FAC-4AA4-8C8A-ED6EFBA7FCFC}" type="datetime1">
              <a:rPr lang="en-US" smtClean="0"/>
              <a:t>4/28/2023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4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4ACF-FC76-4F04-8B4B-2CAA542E3A3B}" type="datetime1">
              <a:rPr lang="en-US" smtClean="0"/>
              <a:t>4/28/2023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8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00C7-AC69-429F-8771-C75CBE5CAF38}" type="datetime1">
              <a:rPr lang="en-US" smtClean="0"/>
              <a:t>4/28/2023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3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7674-717B-492D-9E47-BAF9F01E605D}" type="datetime1">
              <a:rPr lang="en-US" smtClean="0"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C9A161-F4E1-0F0F-C8EE-3BD8845753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217865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3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B029-189B-4761-AD9B-D55221DDE042}" type="datetime1">
              <a:rPr lang="en-US" smtClean="0"/>
              <a:t>4/28/2023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32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AF3D-4F97-46D6-BA93-226482D876B8}" type="datetime1">
              <a:rPr lang="en-US" smtClean="0"/>
              <a:t>4/28/2023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7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D70243-B74E-45B7-AFCB-82AE62544E6F}" type="datetime1">
              <a:rPr lang="en-US" smtClean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067029-4830-DBD0-E30A-066A0DC8BCA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938" y="6206366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3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2675466"/>
            <a:ext cx="4675633" cy="1507068"/>
          </a:xfrm>
        </p:spPr>
        <p:txBody>
          <a:bodyPr anchor="b">
            <a:normAutofit/>
          </a:bodyPr>
          <a:lstStyle/>
          <a:p>
            <a:r>
              <a:rPr lang="it-IT" sz="5000" b="1"/>
              <a:t>La motivazione dei soci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FCBE52-FD44-AC47-2E0F-B33C0C6F3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092036"/>
            <a:ext cx="2133600" cy="267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08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460" y="1752600"/>
            <a:ext cx="3086905" cy="20003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it-IT" sz="3600" b="1" dirty="0">
                <a:solidFill>
                  <a:srgbClr val="FFFFFF"/>
                </a:solidFill>
              </a:rPr>
              <a:t>Le componenti della motivazione interna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877134" y="1473125"/>
            <a:ext cx="7491362" cy="3911749"/>
            <a:chOff x="773824" y="2044261"/>
            <a:chExt cx="7467600" cy="3899339"/>
          </a:xfrm>
        </p:grpSpPr>
        <p:sp>
          <p:nvSpPr>
            <p:cNvPr id="5" name="Rectangle 4"/>
            <p:cNvSpPr/>
            <p:nvPr/>
          </p:nvSpPr>
          <p:spPr>
            <a:xfrm>
              <a:off x="1524000" y="4724400"/>
              <a:ext cx="6030310" cy="1219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spcAft>
                  <a:spcPts val="600"/>
                </a:spcAft>
              </a:pPr>
              <a:r>
                <a:rPr lang="it-IT" sz="5000" b="1"/>
                <a:t>Motivazione interna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94552" y="2062656"/>
              <a:ext cx="1752600" cy="1143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it-IT" sz="2400" b="1">
                  <a:solidFill>
                    <a:schemeClr val="bg1"/>
                  </a:solidFill>
                </a:rPr>
                <a:t>Autonomia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95700" y="2044261"/>
              <a:ext cx="1752600" cy="1143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it-IT" sz="2000" b="1" dirty="0">
                  <a:solidFill>
                    <a:schemeClr val="bg1"/>
                  </a:solidFill>
                </a:rPr>
                <a:t>Padronanza</a:t>
              </a:r>
            </a:p>
          </p:txBody>
        </p:sp>
        <p:sp>
          <p:nvSpPr>
            <p:cNvPr id="12" name="Up-Down Arrow 11"/>
            <p:cNvSpPr/>
            <p:nvPr/>
          </p:nvSpPr>
          <p:spPr>
            <a:xfrm rot="5400000" flipH="1">
              <a:off x="3051942" y="2209800"/>
              <a:ext cx="381000" cy="838200"/>
            </a:xfrm>
            <a:prstGeom prst="up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Up-Down Arrow 12"/>
            <p:cNvSpPr/>
            <p:nvPr/>
          </p:nvSpPr>
          <p:spPr>
            <a:xfrm rot="5400000" flipH="1">
              <a:off x="5703176" y="2234764"/>
              <a:ext cx="381000" cy="838200"/>
            </a:xfrm>
            <a:prstGeom prst="up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46935" y="2046890"/>
              <a:ext cx="1676400" cy="1143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it-IT" sz="2400" b="1" dirty="0">
                  <a:solidFill>
                    <a:schemeClr val="bg1"/>
                  </a:solidFill>
                </a:rPr>
                <a:t>Scopo</a:t>
              </a:r>
            </a:p>
          </p:txBody>
        </p:sp>
        <p:sp>
          <p:nvSpPr>
            <p:cNvPr id="16" name="Left Bracket 15"/>
            <p:cNvSpPr/>
            <p:nvPr/>
          </p:nvSpPr>
          <p:spPr>
            <a:xfrm rot="16200000">
              <a:off x="4166700" y="-548512"/>
              <a:ext cx="681848" cy="7467600"/>
            </a:xfrm>
            <a:prstGeom prst="leftBracke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4229100" y="3502565"/>
              <a:ext cx="685800" cy="1221835"/>
            </a:xfrm>
            <a:prstGeom prst="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06253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283461"/>
          </a:xfrm>
        </p:spPr>
        <p:txBody>
          <a:bodyPr anchor="b">
            <a:normAutofit/>
          </a:bodyPr>
          <a:lstStyle/>
          <a:p>
            <a:r>
              <a:rPr lang="it-IT" b="1"/>
              <a:t>Autonomia: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2407298"/>
            <a:ext cx="2947482" cy="3498980"/>
          </a:xfrm>
        </p:spPr>
        <p:txBody>
          <a:bodyPr anchor="t"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it-IT" sz="2800" i="1" dirty="0">
                <a:solidFill>
                  <a:srgbClr val="FFFFFF"/>
                </a:solidFill>
              </a:rPr>
              <a:t>Il desiderio di guidare sé stessi nelle proprie azioni e nei propri comportamenti. </a:t>
            </a:r>
          </a:p>
          <a:p>
            <a:pPr>
              <a:spcAft>
                <a:spcPts val="1800"/>
              </a:spcAft>
              <a:buClrTx/>
              <a:buFont typeface="Arial" pitchFamily="34" charset="0"/>
              <a:buChar char="•"/>
            </a:pP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7" name="Picture 6" descr="Hiker jumping between rocks in alpine scenery">
            <a:extLst>
              <a:ext uri="{FF2B5EF4-FFF2-40B4-BE49-F238E27FC236}">
                <a16:creationId xmlns:a16="http://schemas.microsoft.com/office/drawing/2014/main" id="{CD69C712-2FE4-5FCF-42B0-3E1B0629E8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80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49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283461"/>
          </a:xfrm>
        </p:spPr>
        <p:txBody>
          <a:bodyPr anchor="b">
            <a:normAutofit/>
          </a:bodyPr>
          <a:lstStyle/>
          <a:p>
            <a:r>
              <a:rPr lang="it-IT" b="1"/>
              <a:t>Padronanza: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407298"/>
            <a:ext cx="3352800" cy="3498980"/>
          </a:xfrm>
        </p:spPr>
        <p:txBody>
          <a:bodyPr anchor="t"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it-IT" sz="2800" i="1" dirty="0">
                <a:solidFill>
                  <a:srgbClr val="FFFFFF"/>
                </a:solidFill>
              </a:rPr>
              <a:t>Il desiderio di migliorare continuamente le proprie competenze o il proprio rendimento. </a:t>
            </a:r>
          </a:p>
          <a:p>
            <a:pPr>
              <a:spcAft>
                <a:spcPts val="1800"/>
              </a:spcAft>
              <a:buClrTx/>
              <a:buFont typeface="Arial" pitchFamily="34" charset="0"/>
              <a:buChar char="•"/>
            </a:pP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7" name="Picture 6" descr="A person wearing a hat and glasses&#10;&#10;Description automatically generated with low confidence">
            <a:extLst>
              <a:ext uri="{FF2B5EF4-FFF2-40B4-BE49-F238E27FC236}">
                <a16:creationId xmlns:a16="http://schemas.microsoft.com/office/drawing/2014/main" id="{E894ADFF-C6BB-8A22-CF64-D1483E97EB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r="-1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21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938778"/>
            <a:ext cx="5334000" cy="1066800"/>
          </a:xfrm>
        </p:spPr>
        <p:txBody>
          <a:bodyPr>
            <a:normAutofit/>
          </a:bodyPr>
          <a:lstStyle/>
          <a:p>
            <a:r>
              <a:rPr lang="it-IT" b="1">
                <a:solidFill>
                  <a:schemeClr val="tx1"/>
                </a:solidFill>
              </a:rPr>
              <a:t>Scopo: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9878" y="1676400"/>
            <a:ext cx="6750122" cy="2895600"/>
          </a:xfrm>
        </p:spPr>
        <p:txBody>
          <a:bodyPr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it-IT" sz="2800" i="1"/>
              <a:t>Il desiderio di offrire un contributo e di essere parte di una causa più grande. </a:t>
            </a:r>
          </a:p>
          <a:p>
            <a:pPr>
              <a:spcAft>
                <a:spcPts val="1800"/>
              </a:spcAft>
              <a:buClrTx/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77400" y="6324600"/>
            <a:ext cx="762000" cy="365760"/>
          </a:xfrm>
        </p:spPr>
        <p:txBody>
          <a:bodyPr/>
          <a:lstStyle/>
          <a:p>
            <a:fld id="{7F15A9BC-1978-45FF-9C65-8B58354425E7}" type="slidenum">
              <a:rPr lang="en-US" sz="1600">
                <a:solidFill>
                  <a:schemeClr val="tx1"/>
                </a:solidFill>
              </a:rPr>
              <a:t>13</a:t>
            </a:fld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2D3287-CE32-3A5A-224F-552EF3CE9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22" y="2005578"/>
            <a:ext cx="4375078" cy="29203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30745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29556B-4C2F-E6E4-F6DC-390DAADBB4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A133C1E-CB83-47F3-8F35-94C2A7C58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459739"/>
            <a:ext cx="3190672" cy="1283461"/>
          </a:xfrm>
        </p:spPr>
        <p:txBody>
          <a:bodyPr anchor="b">
            <a:noAutofit/>
          </a:bodyPr>
          <a:lstStyle/>
          <a:p>
            <a:r>
              <a:rPr lang="it-IT" b="1"/>
              <a:t>Dichiarazione di intenti personale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2819400"/>
            <a:ext cx="2947482" cy="3086878"/>
          </a:xfrm>
        </p:spPr>
        <p:txBody>
          <a:bodyPr anchor="t"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it-IT" sz="2800" i="1">
                <a:solidFill>
                  <a:srgbClr val="FFFFFF"/>
                </a:solidFill>
              </a:rPr>
              <a:t>Definisce chi sei e il segno che vuoi lasciare nel mondo.</a:t>
            </a:r>
          </a:p>
          <a:p>
            <a:pPr>
              <a:spcAft>
                <a:spcPts val="1800"/>
              </a:spcAft>
              <a:buClrTx/>
              <a:buFont typeface="Arial" pitchFamily="34" charset="0"/>
              <a:buChar char="•"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9E943A-225D-44B1-B345-D7FDBA43C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24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20" y="1031150"/>
            <a:ext cx="2947482" cy="628763"/>
          </a:xfrm>
        </p:spPr>
        <p:txBody>
          <a:bodyPr anchor="b">
            <a:normAutofit fontScale="90000"/>
          </a:bodyPr>
          <a:lstStyle/>
          <a:p>
            <a:r>
              <a:rPr lang="it-IT" sz="2800" b="1" dirty="0"/>
              <a:t>Obiettivi della sessione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21" y="1752600"/>
            <a:ext cx="3099880" cy="4256255"/>
          </a:xfrm>
        </p:spPr>
        <p:txBody>
          <a:bodyPr anchor="t"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it-IT" sz="2400" dirty="0">
                <a:solidFill>
                  <a:srgbClr val="FFFFFF"/>
                </a:solidFill>
              </a:rPr>
              <a:t>Riconoscere le differenze fra motivazione estrinseca e intrinseca.</a:t>
            </a:r>
          </a:p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it-IT" sz="2400" dirty="0">
                <a:solidFill>
                  <a:srgbClr val="FFFFFF"/>
                </a:solidFill>
              </a:rPr>
              <a:t>Individuare le tre componenti della motivazione intrinseca.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it-IT" sz="2400" dirty="0">
                <a:solidFill>
                  <a:srgbClr val="FFFFFF"/>
                </a:solidFill>
              </a:rPr>
              <a:t>Promuovere modi per sviluppare una motivazione intrinseca fra i membri del team</a:t>
            </a:r>
          </a:p>
        </p:txBody>
      </p:sp>
      <p:pic>
        <p:nvPicPr>
          <p:cNvPr id="7" name="Picture 6" descr="A group of people performing on stage&#10;&#10;Description automatically generated with medium confidence">
            <a:extLst>
              <a:ext uri="{FF2B5EF4-FFF2-40B4-BE49-F238E27FC236}">
                <a16:creationId xmlns:a16="http://schemas.microsoft.com/office/drawing/2014/main" id="{F45F95EB-11BE-8D73-E26C-721D5D9C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" r="-1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8566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20" y="971437"/>
            <a:ext cx="2947482" cy="628763"/>
          </a:xfrm>
        </p:spPr>
        <p:txBody>
          <a:bodyPr anchor="b">
            <a:normAutofit fontScale="90000"/>
          </a:bodyPr>
          <a:lstStyle/>
          <a:p>
            <a:r>
              <a:rPr lang="it-IT" sz="2800" b="1" dirty="0"/>
              <a:t>Obiettivi della sessione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1676400"/>
            <a:ext cx="3099880" cy="4256255"/>
          </a:xfrm>
        </p:spPr>
        <p:txBody>
          <a:bodyPr anchor="t"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it-IT" sz="2400" dirty="0">
                <a:solidFill>
                  <a:srgbClr val="FFFFFF"/>
                </a:solidFill>
              </a:rPr>
              <a:t>Riconoscere le differenze fra motivazione estrinseca e intrinseca.</a:t>
            </a:r>
          </a:p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it-IT" sz="2400" dirty="0">
                <a:solidFill>
                  <a:srgbClr val="FFFFFF"/>
                </a:solidFill>
              </a:rPr>
              <a:t>Individuare le tre componenti della motivazione intrinseca.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it-IT" sz="2400" dirty="0">
                <a:solidFill>
                  <a:srgbClr val="FFFFFF"/>
                </a:solidFill>
              </a:rPr>
              <a:t>Promuovere modi per sviluppare una motivazione intrinseca fra i membri del team</a:t>
            </a:r>
          </a:p>
        </p:txBody>
      </p:sp>
      <p:pic>
        <p:nvPicPr>
          <p:cNvPr id="7" name="Picture 6" descr="A group of people performing on stage&#10;&#10;Description automatically generated with medium confidence">
            <a:extLst>
              <a:ext uri="{FF2B5EF4-FFF2-40B4-BE49-F238E27FC236}">
                <a16:creationId xmlns:a16="http://schemas.microsoft.com/office/drawing/2014/main" id="{F45F95EB-11BE-8D73-E26C-721D5D9C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" r="-1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9835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47BA6B54-FD0C-4B20-816F-3B6BEEA1D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CE90C7AB-40E9-481F-980A-EDD19EFF3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704963"/>
          </a:xfrm>
        </p:spPr>
        <p:txBody>
          <a:bodyPr>
            <a:normAutofit/>
          </a:bodyPr>
          <a:lstStyle/>
          <a:p>
            <a:r>
              <a:rPr lang="it-IT" b="1"/>
              <a:t>Daniel Pink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9" y="1911219"/>
            <a:ext cx="4998962" cy="3498981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it-IT" sz="2800" dirty="0">
                <a:solidFill>
                  <a:srgbClr val="FFFFFF"/>
                </a:solidFill>
              </a:rPr>
              <a:t>Scrittore americano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it-IT" sz="2800" dirty="0">
                <a:solidFill>
                  <a:srgbClr val="FFFFFF"/>
                </a:solidFill>
              </a:rPr>
              <a:t>Comportamento, gestione e business</a:t>
            </a:r>
          </a:p>
          <a:p>
            <a:pPr lvl="0"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it-IT" sz="2800" dirty="0">
                <a:solidFill>
                  <a:srgbClr val="FFFFFF"/>
                </a:solidFill>
              </a:rPr>
              <a:t>Autore del libro:</a:t>
            </a:r>
          </a:p>
          <a:p>
            <a:pPr marL="169863" indent="0">
              <a:spcBef>
                <a:spcPts val="0"/>
              </a:spcBef>
              <a:spcAft>
                <a:spcPts val="1800"/>
              </a:spcAft>
              <a:buClrTx/>
              <a:buNone/>
            </a:pPr>
            <a:r>
              <a:rPr lang="it-IT" sz="2800" b="1" i="1" dirty="0">
                <a:solidFill>
                  <a:srgbClr val="FFFFFF"/>
                </a:solidFill>
              </a:rPr>
              <a:t>Drive: The </a:t>
            </a:r>
            <a:r>
              <a:rPr lang="it-IT" sz="2800" b="1" i="1" dirty="0" err="1">
                <a:solidFill>
                  <a:srgbClr val="FFFFFF"/>
                </a:solidFill>
              </a:rPr>
              <a:t>Surprising</a:t>
            </a:r>
            <a:r>
              <a:rPr lang="it-IT" sz="2800" b="1" i="1" dirty="0">
                <a:solidFill>
                  <a:srgbClr val="FFFFFF"/>
                </a:solidFill>
              </a:rPr>
              <a:t> Truth About </a:t>
            </a:r>
            <a:r>
              <a:rPr lang="it-IT" sz="2800" b="1" i="1" dirty="0" err="1">
                <a:solidFill>
                  <a:srgbClr val="FFFFFF"/>
                </a:solidFill>
              </a:rPr>
              <a:t>What</a:t>
            </a:r>
            <a:r>
              <a:rPr lang="it-IT" sz="2800" b="1" i="1" dirty="0">
                <a:solidFill>
                  <a:srgbClr val="FFFFFF"/>
                </a:solidFill>
              </a:rPr>
              <a:t> </a:t>
            </a:r>
            <a:r>
              <a:rPr lang="it-IT" sz="2800" b="1" i="1" dirty="0" err="1">
                <a:solidFill>
                  <a:srgbClr val="FFFFFF"/>
                </a:solidFill>
              </a:rPr>
              <a:t>Motivates</a:t>
            </a:r>
            <a:r>
              <a:rPr lang="it-IT" sz="2800" b="1" i="1" dirty="0">
                <a:solidFill>
                  <a:srgbClr val="FFFFFF"/>
                </a:solidFill>
              </a:rPr>
              <a:t> </a:t>
            </a:r>
            <a:r>
              <a:rPr lang="it-IT" sz="2800" b="1" i="1" dirty="0" err="1">
                <a:solidFill>
                  <a:srgbClr val="FFFFFF"/>
                </a:solidFill>
              </a:rPr>
              <a:t>Us</a:t>
            </a:r>
            <a:endParaRPr lang="it-IT" sz="2800" b="1" i="1" dirty="0">
              <a:solidFill>
                <a:srgbClr val="FFFFFF"/>
              </a:solidFill>
            </a:endParaRPr>
          </a:p>
        </p:txBody>
      </p:sp>
      <p:sp>
        <p:nvSpPr>
          <p:cNvPr id="4110" name="Rectangle 4106">
            <a:extLst>
              <a:ext uri="{FF2B5EF4-FFF2-40B4-BE49-F238E27FC236}">
                <a16:creationId xmlns:a16="http://schemas.microsoft.com/office/drawing/2014/main" id="{23ADD3AA-6CC0-4B1A-B4A3-98AD78A1E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839" y="758952"/>
            <a:ext cx="2842930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5D11E9-CEC6-F172-BA00-3D7911818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845" y="1070238"/>
            <a:ext cx="2568918" cy="2568918"/>
          </a:xfrm>
          <a:prstGeom prst="rect">
            <a:avLst/>
          </a:prstGeom>
        </p:spPr>
      </p:pic>
      <p:sp>
        <p:nvSpPr>
          <p:cNvPr id="4109" name="Rectangle 4108">
            <a:extLst>
              <a:ext uri="{FF2B5EF4-FFF2-40B4-BE49-F238E27FC236}">
                <a16:creationId xmlns:a16="http://schemas.microsoft.com/office/drawing/2014/main" id="{A73D5959-733D-49EB-9C7B-0B65AD3B9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758952"/>
            <a:ext cx="2396659" cy="1830905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4AC7689F-BE25-443E-B15D-45268CC4A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839" y="4115150"/>
            <a:ext cx="2842930" cy="19838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Danielpink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58" r="17610" b="2"/>
          <a:stretch/>
        </p:blipFill>
        <p:spPr bwMode="auto">
          <a:xfrm>
            <a:off x="6875092" y="4299858"/>
            <a:ext cx="1278424" cy="16244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3" name="Rectangle 4112">
            <a:extLst>
              <a:ext uri="{FF2B5EF4-FFF2-40B4-BE49-F238E27FC236}">
                <a16:creationId xmlns:a16="http://schemas.microsoft.com/office/drawing/2014/main" id="{5296173E-160F-42EA-B0C9-8E2804C9A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2722807"/>
            <a:ext cx="2396659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786" r="3" b="3269"/>
          <a:stretch/>
        </p:blipFill>
        <p:spPr bwMode="auto">
          <a:xfrm>
            <a:off x="9228172" y="3143350"/>
            <a:ext cx="2122819" cy="252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5" name="Rectangle 4114">
            <a:extLst>
              <a:ext uri="{FF2B5EF4-FFF2-40B4-BE49-F238E27FC236}">
                <a16:creationId xmlns:a16="http://schemas.microsoft.com/office/drawing/2014/main" id="{85FD8413-571F-456D-BB62-4C204826E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9D981B6-182F-481F-A1F5-3111B66ABA3F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261EFC-2CCF-C36B-E8E1-B39BD8F72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17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B5CC49-6FAE-42FA-99B6-A3FDA8C68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295" y="1083732"/>
            <a:ext cx="5509628" cy="46905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it-IT" sz="5400" b="1">
                <a:solidFill>
                  <a:schemeClr val="tx1">
                    <a:lumMod val="65000"/>
                    <a:lumOff val="35000"/>
                  </a:schemeClr>
                </a:solidFill>
              </a:rPr>
              <a:t>Motivazione estrinseca/esterna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389" y="1083732"/>
            <a:ext cx="3507654" cy="46905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it-IT" sz="2800">
                <a:solidFill>
                  <a:schemeClr val="tx1"/>
                </a:solidFill>
              </a:rPr>
              <a:t>Motivazione ad agire in vista di una ricompensa esterna e tangibile </a:t>
            </a:r>
            <a:r>
              <a:rPr lang="it-IT" sz="2800" b="1">
                <a:solidFill>
                  <a:schemeClr val="tx1"/>
                </a:solidFill>
              </a:rPr>
              <a:t>o</a:t>
            </a:r>
            <a:r>
              <a:rPr lang="it-IT" sz="2800">
                <a:solidFill>
                  <a:schemeClr val="tx1"/>
                </a:solidFill>
              </a:rPr>
              <a:t> di una conseguenza.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BC9B4A-2119-4645-B4CA-7817D5FAF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8D888F-D87A-4C3C-BD82-273E4C8C5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9A2CD81-3BB6-4ED6-A50F-DC14F37A9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D9D7607-9FFD-4F84-BB63-209771853ECD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4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42A077-FABB-0F26-8461-CF00DACDA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8" y="6217864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1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9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64108"/>
            <a:ext cx="3810000" cy="5120639"/>
          </a:xfrm>
        </p:spPr>
        <p:txBody>
          <a:bodyPr>
            <a:noAutofit/>
          </a:bodyPr>
          <a:lstStyle/>
          <a:p>
            <a:pPr algn="r"/>
            <a:r>
              <a:rPr lang="it-IT" sz="5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Motivazione intrinseca/</a:t>
            </a:r>
            <a:br>
              <a:rPr lang="it-IT" sz="5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5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</a:t>
            </a:r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3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3808" y="761999"/>
            <a:ext cx="5561105" cy="5120640"/>
          </a:xfrm>
        </p:spPr>
        <p:txBody>
          <a:bodyPr>
            <a:normAutofit/>
          </a:bodyPr>
          <a:lstStyle/>
          <a:p>
            <a:pPr marL="109728" indent="0">
              <a:buClrTx/>
              <a:buNone/>
            </a:pPr>
            <a:r>
              <a:rPr lang="it-IT" sz="2800" dirty="0">
                <a:solidFill>
                  <a:schemeClr val="tx1"/>
                </a:solidFill>
              </a:rPr>
              <a:t>Motivazione ad agire come risultato di un desiderio interno o di appagamento personale che si crede di ottenere a seguito dell'azione.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D9D7607-9FFD-4F84-BB63-209771853ECD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70E540-3754-A6BE-0155-06B4FAB62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" y="6213199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8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6" name="Rectangle 7175">
            <a:extLst>
              <a:ext uri="{FF2B5EF4-FFF2-40B4-BE49-F238E27FC236}">
                <a16:creationId xmlns:a16="http://schemas.microsoft.com/office/drawing/2014/main" id="{47BA6B54-FD0C-4B20-816F-3B6BEEA1D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8" name="Rectangle 7177">
            <a:extLst>
              <a:ext uri="{FF2B5EF4-FFF2-40B4-BE49-F238E27FC236}">
                <a16:creationId xmlns:a16="http://schemas.microsoft.com/office/drawing/2014/main" id="{CE90C7AB-40E9-481F-980A-EDD19EFF3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r>
              <a:rPr lang="it-IT" b="1" dirty="0"/>
              <a:t>Motivazione esterna e motivazione interna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049" y="2133600"/>
            <a:ext cx="5197151" cy="3651381"/>
          </a:xfrm>
        </p:spPr>
        <p:txBody>
          <a:bodyPr anchor="t">
            <a:normAutofit fontScale="77500" lnSpcReduction="20000"/>
          </a:bodyPr>
          <a:lstStyle/>
          <a:p>
            <a:pPr marL="109728" indent="0">
              <a:buClrTx/>
              <a:buNone/>
            </a:pPr>
            <a:endParaRPr lang="en-US" sz="3000" b="1" u="sng" dirty="0">
              <a:solidFill>
                <a:srgbClr val="FFFFFF"/>
              </a:solidFill>
            </a:endParaRPr>
          </a:p>
          <a:p>
            <a:pPr marL="109728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it-IT" sz="3000" b="1" u="sng" dirty="0">
                <a:solidFill>
                  <a:srgbClr val="FFFFFF"/>
                </a:solidFill>
              </a:rPr>
              <a:t>La motivazione esterna a </a:t>
            </a:r>
            <a:r>
              <a:rPr lang="it-IT" sz="3000" u="sng" dirty="0">
                <a:solidFill>
                  <a:srgbClr val="FFFFFF"/>
                </a:solidFill>
              </a:rPr>
              <a:t>è più efficace quando:</a:t>
            </a:r>
            <a:r>
              <a:rPr lang="it-IT" sz="3000" dirty="0">
                <a:solidFill>
                  <a:srgbClr val="FFFFFF"/>
                </a:solidFill>
              </a:rPr>
              <a:t> </a:t>
            </a:r>
          </a:p>
          <a:p>
            <a:pPr marL="109728" indent="0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it-IT" sz="190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Tx/>
            </a:pPr>
            <a:r>
              <a:rPr lang="it-IT" sz="3000" dirty="0">
                <a:solidFill>
                  <a:srgbClr val="FFFFFF"/>
                </a:solidFill>
              </a:rPr>
              <a:t>il percorso verso il risultato è definito.</a:t>
            </a:r>
          </a:p>
          <a:p>
            <a:pPr marL="109728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it-IT" sz="3000" b="1" u="sng" dirty="0">
                <a:solidFill>
                  <a:srgbClr val="FFFFFF"/>
                </a:solidFill>
              </a:rPr>
              <a:t>La motivazione interna </a:t>
            </a:r>
            <a:r>
              <a:rPr lang="it-IT" sz="3000" u="sng" dirty="0">
                <a:solidFill>
                  <a:srgbClr val="FFFFFF"/>
                </a:solidFill>
              </a:rPr>
              <a:t>è più efficace quando</a:t>
            </a:r>
            <a:r>
              <a:rPr lang="it-IT" sz="3000" dirty="0">
                <a:solidFill>
                  <a:srgbClr val="FFFFFF"/>
                </a:solidFill>
              </a:rPr>
              <a:t>:</a:t>
            </a:r>
          </a:p>
          <a:p>
            <a:pPr marL="109728" indent="0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it-IT" sz="190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it-IT" sz="3000" dirty="0">
                <a:solidFill>
                  <a:srgbClr val="FFFFFF"/>
                </a:solidFill>
              </a:rPr>
              <a:t>il percorso verso il risultato richiede un pensiero critico o la capacità di risolvere problemi.</a:t>
            </a:r>
          </a:p>
          <a:p>
            <a:pPr marL="109728" indent="0">
              <a:buClrTx/>
              <a:buNone/>
            </a:pPr>
            <a:endParaRPr lang="en-US" sz="1700" b="1" u="sng" dirty="0">
              <a:solidFill>
                <a:srgbClr val="FFFFFF"/>
              </a:solidFill>
            </a:endParaRPr>
          </a:p>
        </p:txBody>
      </p:sp>
      <p:sp>
        <p:nvSpPr>
          <p:cNvPr id="7180" name="Rectangle 7179">
            <a:extLst>
              <a:ext uri="{FF2B5EF4-FFF2-40B4-BE49-F238E27FC236}">
                <a16:creationId xmlns:a16="http://schemas.microsoft.com/office/drawing/2014/main" id="{23ADD3AA-6CC0-4B1A-B4A3-98AD78A1E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497" y="758952"/>
            <a:ext cx="2842930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2" name="Rectangle 7181">
            <a:extLst>
              <a:ext uri="{FF2B5EF4-FFF2-40B4-BE49-F238E27FC236}">
                <a16:creationId xmlns:a16="http://schemas.microsoft.com/office/drawing/2014/main" id="{A73D5959-733D-49EB-9C7B-0B65AD3B9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758952"/>
            <a:ext cx="2396659" cy="1830905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4" name="Rectangle 7183">
            <a:extLst>
              <a:ext uri="{FF2B5EF4-FFF2-40B4-BE49-F238E27FC236}">
                <a16:creationId xmlns:a16="http://schemas.microsoft.com/office/drawing/2014/main" id="{670FE657-E905-4F80-9A98-9FAC75EAC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2153" y="4090151"/>
            <a:ext cx="2836274" cy="1999753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6" name="Rectangle 7185">
            <a:extLst>
              <a:ext uri="{FF2B5EF4-FFF2-40B4-BE49-F238E27FC236}">
                <a16:creationId xmlns:a16="http://schemas.microsoft.com/office/drawing/2014/main" id="{5296173E-160F-42EA-B0C9-8E2804C9A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2722807"/>
            <a:ext cx="2396659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 descr="C:\Users\lklaban\AppData\Local\Microsoft\Windows\Temporary Internet Files\Content.IE5\8UXZH5BJ\a_to_b_line_the_quickest_way_400_clr_149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85552" y="1384283"/>
            <a:ext cx="2122819" cy="212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8" name="Rectangle 7187">
            <a:extLst>
              <a:ext uri="{FF2B5EF4-FFF2-40B4-BE49-F238E27FC236}">
                <a16:creationId xmlns:a16="http://schemas.microsoft.com/office/drawing/2014/main" id="{85FD8413-571F-456D-BB62-4C204826E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7171" name="Picture 3" descr="C:\Users\lklaban\AppData\Local\Microsoft\Windows\Temporary Internet Files\Content.IE5\6K9ZGMP2\a_to_b_line_the_long_way_400_clr_149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082970" y="3507102"/>
            <a:ext cx="2568918" cy="152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0580E6-03B8-9FED-0D7E-8FD0E357B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05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98448"/>
            <a:ext cx="4099937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z="5400" b="1"/>
              <a:t>Il problema della candela di Duncker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D5D03-8191-096E-6BD4-F9CB391E3C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62" r="1" b="5194"/>
          <a:stretch/>
        </p:blipFill>
        <p:spPr>
          <a:xfrm>
            <a:off x="5120640" y="759599"/>
            <a:ext cx="6367271" cy="53306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D2605B-91BD-6360-6883-18C11AF73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5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DB3965-F67D-39CA-3FD5-C6B126E66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14447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z="5400" b="1"/>
              <a:t>Soluzione</a:t>
            </a: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677139-B6BB-A536-3CA8-8F532C0D2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6564" y="989838"/>
            <a:ext cx="6750656" cy="487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8936F1-5D40-D982-F431-17155A055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3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6911" y="1295400"/>
            <a:ext cx="3871337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z="4000" b="1" dirty="0"/>
              <a:t>Il</a:t>
            </a:r>
            <a:r>
              <a:rPr lang="it-IT" sz="5400" b="1" dirty="0"/>
              <a:t> </a:t>
            </a:r>
            <a:r>
              <a:rPr lang="it-IT" sz="4000" b="1" dirty="0"/>
              <a:t>problema della candela di </a:t>
            </a:r>
            <a:r>
              <a:rPr lang="it-IT" sz="4000" b="1" dirty="0" err="1"/>
              <a:t>Duncker</a:t>
            </a:r>
            <a:r>
              <a:rPr lang="it-IT" sz="4000" b="1" dirty="0"/>
              <a:t> -  Seconda parte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38950" y="759599"/>
            <a:ext cx="5330650" cy="533065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" name="Rectangle 3086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9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46E49C-609D-DE36-21D9-9F4535693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8758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23748</TotalTime>
  <Words>302</Words>
  <Application>Microsoft Office PowerPoint</Application>
  <PresentationFormat>Widescreen</PresentationFormat>
  <Paragraphs>69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Corbel</vt:lpstr>
      <vt:lpstr>Wingdings 2</vt:lpstr>
      <vt:lpstr>Frame</vt:lpstr>
      <vt:lpstr>La motivazione dei soci</vt:lpstr>
      <vt:lpstr>Obiettivi della sessione</vt:lpstr>
      <vt:lpstr>Daniel Pink</vt:lpstr>
      <vt:lpstr>Motivazione estrinseca/esterna</vt:lpstr>
      <vt:lpstr>Motivazione intrinseca/ interna</vt:lpstr>
      <vt:lpstr>Motivazione esterna e motivazione interna </vt:lpstr>
      <vt:lpstr>Il problema della candela di Duncker</vt:lpstr>
      <vt:lpstr>Soluzione</vt:lpstr>
      <vt:lpstr>Il problema della candela di Duncker -  Seconda parte</vt:lpstr>
      <vt:lpstr>PowerPoint Presentation</vt:lpstr>
      <vt:lpstr>Autonomia:</vt:lpstr>
      <vt:lpstr>Padronanza:</vt:lpstr>
      <vt:lpstr>Scopo:</vt:lpstr>
      <vt:lpstr>Dichiarazione di intenti personale</vt:lpstr>
      <vt:lpstr>Obiettivi della sessione</vt:lpstr>
    </vt:vector>
  </TitlesOfParts>
  <Company>Lions Clubs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</dc:title>
  <dc:creator>Klaban, Lisa</dc:creator>
  <cp:lastModifiedBy>Cermak, Wendy</cp:lastModifiedBy>
  <cp:revision>109</cp:revision>
  <cp:lastPrinted>2015-03-12T18:32:11Z</cp:lastPrinted>
  <dcterms:created xsi:type="dcterms:W3CDTF">2015-03-09T15:40:20Z</dcterms:created>
  <dcterms:modified xsi:type="dcterms:W3CDTF">2023-04-28T19:41:53Z</dcterms:modified>
</cp:coreProperties>
</file>