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Flipped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pt-BR" sz="5000" b="1" dirty="0"/>
              <a:t>Motivação de</a:t>
            </a:r>
            <a:br>
              <a:rPr lang="pt-BR" sz="5000" b="1" dirty="0"/>
            </a:br>
            <a:r>
              <a:rPr lang="pt-BR" sz="5000" b="1" dirty="0"/>
              <a:t>Associados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pt-BR" sz="3500" b="1" dirty="0">
                <a:solidFill>
                  <a:srgbClr val="FFFFFF"/>
                </a:solidFill>
              </a:rPr>
              <a:t>Componentes da motivação interna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5000" b="1"/>
                <a:t>Motivação interna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pt-BR" sz="2400" b="1">
                  <a:solidFill>
                    <a:schemeClr val="bg1"/>
                  </a:solidFill>
                </a:rPr>
                <a:t>Autonomia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pt-BR" sz="3000" b="1" dirty="0">
                  <a:solidFill>
                    <a:schemeClr val="bg1"/>
                  </a:solidFill>
                </a:rPr>
                <a:t>Maestria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pt-BR" sz="2800" b="1" dirty="0">
                  <a:solidFill>
                    <a:schemeClr val="bg1"/>
                  </a:solidFill>
                </a:rPr>
                <a:t>Propósito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pt-BR" b="1"/>
              <a:t>Autonomia</a:t>
            </a:r>
            <a:r>
              <a:rPr lang="pt-BR" sz="3200" b="1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pt-BR" sz="2800" i="1">
                <a:solidFill>
                  <a:srgbClr val="FFFFFF"/>
                </a:solidFill>
              </a:rPr>
              <a:t>O desejo de ser autodirigido em suas ações e comportamentos.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pt-BR" b="1"/>
              <a:t>Maestria</a:t>
            </a:r>
            <a:r>
              <a:rPr lang="pt-BR" sz="3200" b="1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pt-BR" sz="2800" i="1">
                <a:solidFill>
                  <a:srgbClr val="FFFFFF"/>
                </a:solidFill>
              </a:rPr>
              <a:t>O desejo de melhorar continuamente as suas habilidades e o desempenho pessoal.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chemeClr val="tx1"/>
                </a:solidFill>
              </a:rPr>
              <a:t>Propósito: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pt-BR" sz="2800" i="1"/>
              <a:t>O desejo de fazer uma contribuição e fazer parte de uma causa maior do que si mesmo.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pt-BR" b="1"/>
              <a:t>Declaração de propósito pessoal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205740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pt-BR" sz="2800" i="1" dirty="0">
                <a:solidFill>
                  <a:srgbClr val="FFFFFF"/>
                </a:solidFill>
              </a:rPr>
              <a:t>Define quem você é e a marca que você deseja deixar neste mundo.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pt-BR" sz="2800" b="1"/>
              <a:t>Objetivos da sessão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Reconhecer a diferença entre motivação intrínseca e extrínseca.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Identificar três componentes da motivação intrínseca.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Promover formas de desenvolver a motivação intrínseca entre os membros da equipe.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pt-BR" sz="2800" b="1"/>
              <a:t>Objetivos da sessão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Reconhecer a diferença entre motivação intrínseca e extrínseca.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Identificar três componentes da motivação intrínseca.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Promover formas de desenvolver a motivação intrínseca entre os membros da equipe.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pt-BR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Autor norte-americano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Área de comportamento, gerenciamento e negócios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Autor de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pt-BR" sz="2800" b="1" i="1" dirty="0">
                <a:solidFill>
                  <a:srgbClr val="FFFFFF"/>
                </a:solidFill>
              </a:rPr>
              <a:t>Motivação:  A surpreendente verdade sobre o que realmente nos motiva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083732"/>
            <a:ext cx="5688922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Motivação extrínseca/externa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2800">
                <a:solidFill>
                  <a:schemeClr val="tx1"/>
                </a:solidFill>
              </a:rPr>
              <a:t>A motivação para agir que resulta de uma recompensa ou consequência externa tangível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864108"/>
            <a:ext cx="3513661" cy="5120639"/>
          </a:xfrm>
        </p:spPr>
        <p:txBody>
          <a:bodyPr>
            <a:noAutofit/>
          </a:bodyPr>
          <a:lstStyle/>
          <a:p>
            <a:pPr algn="r"/>
            <a:r>
              <a: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Motivação intrínseca/</a:t>
            </a:r>
            <a:br>
              <a: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pt-BR" sz="2800" dirty="0">
                <a:solidFill>
                  <a:schemeClr val="tx1"/>
                </a:solidFill>
              </a:rPr>
              <a:t>Motivação para agir como resultado do desejo interno ou da </a:t>
            </a:r>
            <a:r>
              <a:rPr lang="pt-BR" sz="2800" dirty="0" err="1">
                <a:solidFill>
                  <a:schemeClr val="tx1"/>
                </a:solidFill>
              </a:rPr>
              <a:t>auto-satisfação</a:t>
            </a:r>
            <a:r>
              <a:rPr lang="pt-BR" sz="2800" dirty="0">
                <a:solidFill>
                  <a:schemeClr val="tx1"/>
                </a:solidFill>
              </a:rPr>
              <a:t> que se acredita ser obtida com a ação.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t-BR" b="1" dirty="0"/>
              <a:t>Externa vs. interna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92500"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t-BR" sz="3000" b="1" u="sng">
                <a:solidFill>
                  <a:srgbClr val="FFFFFF"/>
                </a:solidFill>
              </a:rPr>
              <a:t>Externa </a:t>
            </a:r>
            <a:r>
              <a:rPr lang="pt-BR" sz="3000" u="sng">
                <a:solidFill>
                  <a:srgbClr val="FFFFFF"/>
                </a:solidFill>
              </a:rPr>
              <a:t>é mais eficaz quando</a:t>
            </a:r>
            <a:r>
              <a:rPr lang="pt-BR" sz="300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pt-BR" sz="3000">
                <a:solidFill>
                  <a:srgbClr val="FFFFFF"/>
                </a:solidFill>
              </a:rPr>
              <a:t>O caminho para a realização está definido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t-BR" sz="3000" b="1" u="sng">
                <a:solidFill>
                  <a:srgbClr val="FFFFFF"/>
                </a:solidFill>
              </a:rPr>
              <a:t>Interna </a:t>
            </a:r>
            <a:r>
              <a:rPr lang="pt-BR" sz="3000" u="sng">
                <a:solidFill>
                  <a:srgbClr val="FFFFFF"/>
                </a:solidFill>
              </a:rPr>
              <a:t>é mais eficaz quando</a:t>
            </a:r>
            <a:r>
              <a:rPr lang="pt-BR" sz="300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pt-BR" sz="3000">
                <a:solidFill>
                  <a:srgbClr val="FFFFFF"/>
                </a:solidFill>
              </a:rPr>
              <a:t>O caminho para a realização requer pensamento crítico/resolução de problemas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5400" b="1" dirty="0"/>
              <a:t>O problema da vela de </a:t>
            </a:r>
            <a:r>
              <a:rPr lang="pt-BR" sz="5400" b="1" dirty="0" err="1"/>
              <a:t>Duncker</a:t>
            </a:r>
            <a:endParaRPr lang="pt-BR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5400" b="1"/>
              <a:t>Solução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5400" b="1" dirty="0"/>
              <a:t>O problema da vela de e </a:t>
            </a:r>
            <a:r>
              <a:rPr lang="pt-BR" sz="5400" b="1" dirty="0" err="1"/>
              <a:t>Duncker</a:t>
            </a:r>
            <a:r>
              <a:rPr lang="pt-BR" sz="5400" b="1" dirty="0"/>
              <a:t> – parte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23692</TotalTime>
  <Words>290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Motivação de Associados</vt:lpstr>
      <vt:lpstr>Objetivos da sessão</vt:lpstr>
      <vt:lpstr>Daniel Pink</vt:lpstr>
      <vt:lpstr>Motivação extrínseca/externa</vt:lpstr>
      <vt:lpstr>Motivação intrínseca/ interna</vt:lpstr>
      <vt:lpstr>Externa vs. interna </vt:lpstr>
      <vt:lpstr>O problema da vela de Duncker</vt:lpstr>
      <vt:lpstr>Solução</vt:lpstr>
      <vt:lpstr>O problema da vela de e Duncker – parte 2</vt:lpstr>
      <vt:lpstr>PowerPoint Presentation</vt:lpstr>
      <vt:lpstr>Autonomia:</vt:lpstr>
      <vt:lpstr>Maestria:</vt:lpstr>
      <vt:lpstr>Propósito:</vt:lpstr>
      <vt:lpstr>Declaração de propósito pessoal</vt:lpstr>
      <vt:lpstr>Objetivos da sessão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110</cp:revision>
  <cp:lastPrinted>2015-03-12T18:32:11Z</cp:lastPrinted>
  <dcterms:created xsi:type="dcterms:W3CDTF">2015-03-09T15:40:20Z</dcterms:created>
  <dcterms:modified xsi:type="dcterms:W3CDTF">2023-05-09T15:13:50Z</dcterms:modified>
</cp:coreProperties>
</file>