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861" r:id="rId2"/>
  </p:sldMasterIdLst>
  <p:notesMasterIdLst>
    <p:notesMasterId r:id="rId16"/>
  </p:notesMasterIdLst>
  <p:sldIdLst>
    <p:sldId id="1444" r:id="rId3"/>
    <p:sldId id="1968" r:id="rId4"/>
    <p:sldId id="1976" r:id="rId5"/>
    <p:sldId id="1975" r:id="rId6"/>
    <p:sldId id="1981" r:id="rId7"/>
    <p:sldId id="1971" r:id="rId8"/>
    <p:sldId id="1980" r:id="rId9"/>
    <p:sldId id="1985" r:id="rId10"/>
    <p:sldId id="1977" r:id="rId11"/>
    <p:sldId id="1978" r:id="rId12"/>
    <p:sldId id="1984" r:id="rId13"/>
    <p:sldId id="1973" r:id="rId14"/>
    <p:sldId id="1387"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urns, Andrea" initials="BA" lastIdx="21" clrIdx="0">
    <p:extLst>
      <p:ext uri="{19B8F6BF-5375-455C-9EA6-DF929625EA0E}">
        <p15:presenceInfo xmlns:p15="http://schemas.microsoft.com/office/powerpoint/2012/main" userId="S::aburns@lionsclubs.org::a9d9e45e-56e8-4c87-b4e0-b1ceb4907a9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B700"/>
    <a:srgbClr val="407CCA"/>
    <a:srgbClr val="00338D"/>
    <a:srgbClr val="55565A"/>
    <a:srgbClr val="B3B2B1"/>
    <a:srgbClr val="00AC69"/>
    <a:srgbClr val="FF5C35"/>
    <a:srgbClr val="0D2240"/>
    <a:srgbClr val="7A2682"/>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014" autoAdjust="0"/>
    <p:restoredTop sz="88350" autoAdjust="0"/>
  </p:normalViewPr>
  <p:slideViewPr>
    <p:cSldViewPr snapToGrid="0" snapToObjects="1">
      <p:cViewPr varScale="1">
        <p:scale>
          <a:sx n="93" d="100"/>
          <a:sy n="93" d="100"/>
        </p:scale>
        <p:origin x="786" y="66"/>
      </p:cViewPr>
      <p:guideLst>
        <p:guide orient="horz" pos="2184"/>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97" d="100"/>
          <a:sy n="97" d="100"/>
        </p:scale>
        <p:origin x="3120"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EC50FC-F9F0-994C-8ED5-9766C18DAC95}" type="datetimeFigureOut">
              <a:rPr lang="en-US" smtClean="0"/>
              <a:t>3/28/2023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F38A34-01B5-8B47-8788-985DCB17BFD7}" type="slidenum">
              <a:rPr lang="en-US" smtClean="0"/>
              <a:t>‹#›</a:t>
            </a:fld>
            <a:endParaRPr lang="en-US"/>
          </a:p>
        </p:txBody>
      </p:sp>
    </p:spTree>
    <p:extLst>
      <p:ext uri="{BB962C8B-B14F-4D97-AF65-F5344CB8AC3E}">
        <p14:creationId xmlns:p14="http://schemas.microsoft.com/office/powerpoint/2010/main" val="2963430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Vi presenterar Lions Internationals nya varumärke för medlemmarna och för världen.</a:t>
            </a:r>
            <a:r>
              <a:rPr lang="sv-SE" baseline="0" dirty="0">
                <a:cs typeface="Calibri"/>
              </a:rPr>
              <a:t> </a:t>
            </a:r>
          </a:p>
          <a:p>
            <a:r>
              <a:rPr lang="sv-SE" baseline="0" dirty="0">
                <a:cs typeface="Calibri"/>
              </a:rPr>
              <a:t>Denna korta presentation kommer hjälpa oss att förstå vad varumärket är och vad det innebär för Lions.</a:t>
            </a:r>
          </a:p>
          <a:p>
            <a:endParaRPr lang="en-US" baseline="0" dirty="0">
              <a:cs typeface="Calibri"/>
            </a:endParaRPr>
          </a:p>
          <a:p>
            <a:r>
              <a:rPr lang="sv-SE" baseline="0" dirty="0">
                <a:cs typeface="Calibri"/>
              </a:rPr>
              <a:t>Låt oss börja med att titta på en kort video som hjälper oss att bringa varumärket till liv. </a:t>
            </a:r>
          </a:p>
        </p:txBody>
      </p:sp>
    </p:spTree>
    <p:extLst>
      <p:ext uri="{BB962C8B-B14F-4D97-AF65-F5344CB8AC3E}">
        <p14:creationId xmlns:p14="http://schemas.microsoft.com/office/powerpoint/2010/main" val="20113798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a:t>Nej, vårt motto ”Vi hjälper” har funnits sedan 1954 och det kommer fortsätta vara vårt motto även framöver. </a:t>
            </a:r>
          </a:p>
          <a:p>
            <a:endParaRPr lang="en-US" dirty="0"/>
          </a:p>
          <a:p>
            <a:r>
              <a:rPr lang="sv-SE"/>
              <a:t>Som en del i Lions Internationals varumärkesstrategi lanserar vi en ny slogan: Hjälper en värld i nöd. </a:t>
            </a:r>
          </a:p>
          <a:p>
            <a:endParaRPr lang="en-US" dirty="0"/>
          </a:p>
          <a:p>
            <a:r>
              <a:rPr lang="sv-SE"/>
              <a:t>Vår slogan är ett externt budskap till allmänheten som snabbt berättar för världen vad vi gör. Denna slogan kommer inte att ersätta vårt motto ”Vi hjälper”.</a:t>
            </a:r>
          </a:p>
        </p:txBody>
      </p:sp>
      <p:sp>
        <p:nvSpPr>
          <p:cNvPr id="4" name="Slide Number Placeholder 3"/>
          <p:cNvSpPr>
            <a:spLocks noGrp="1"/>
          </p:cNvSpPr>
          <p:nvPr>
            <p:ph type="sldNum" sz="quarter" idx="5"/>
          </p:nvPr>
        </p:nvSpPr>
        <p:spPr/>
        <p:txBody>
          <a:bodyPr/>
          <a:lstStyle/>
          <a:p>
            <a:fld id="{65F38A34-01B5-8B47-8788-985DCB17BFD7}" type="slidenum">
              <a:rPr lang="en-US" smtClean="0"/>
              <a:t>10</a:t>
            </a:fld>
            <a:endParaRPr lang="en-US"/>
          </a:p>
        </p:txBody>
      </p:sp>
    </p:spTree>
    <p:extLst>
      <p:ext uri="{BB962C8B-B14F-4D97-AF65-F5344CB8AC3E}">
        <p14:creationId xmlns:p14="http://schemas.microsoft.com/office/powerpoint/2010/main" val="30057903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v-SE" b="0" dirty="0">
                <a:ea typeface="ヒラギノ角ゴ Pro W3"/>
                <a:cs typeface="Calibri"/>
              </a:rPr>
              <a:t>Vi har talat om att varumärket kommer att lanseras över tid. </a:t>
            </a:r>
          </a:p>
          <a:p>
            <a:endParaRPr lang="en-US" b="0" dirty="0">
              <a:ea typeface="ヒラギノ角ゴ Pro W3"/>
              <a:cs typeface="Calibri"/>
            </a:endParaRPr>
          </a:p>
          <a:p>
            <a:r>
              <a:rPr lang="sv-SE" b="0" dirty="0">
                <a:ea typeface="ヒラギノ角ゴ Pro W3"/>
                <a:cs typeface="Calibri"/>
              </a:rPr>
              <a:t>Här följer en kort översikt över tidsplanen.</a:t>
            </a:r>
          </a:p>
        </p:txBody>
      </p:sp>
      <p:sp>
        <p:nvSpPr>
          <p:cNvPr id="4" name="Slide Number Placeholder 3"/>
          <p:cNvSpPr>
            <a:spLocks noGrp="1"/>
          </p:cNvSpPr>
          <p:nvPr>
            <p:ph type="sldNum" sz="quarter" idx="10"/>
          </p:nvPr>
        </p:nvSpPr>
        <p:spPr/>
        <p:txBody>
          <a:bodyPr/>
          <a:lstStyle/>
          <a:p>
            <a:pPr>
              <a:defRPr/>
            </a:pPr>
            <a:fld id="{6627F33C-24D4-41C1-BFA2-68160C39F89C}" type="slidenum">
              <a:rPr lang="en-US" smtClean="0"/>
              <a:pPr>
                <a:defRPr/>
              </a:pPr>
              <a:t>11</a:t>
            </a:fld>
            <a:endParaRPr lang="en-US"/>
          </a:p>
        </p:txBody>
      </p:sp>
    </p:spTree>
    <p:extLst>
      <p:ext uri="{BB962C8B-B14F-4D97-AF65-F5344CB8AC3E}">
        <p14:creationId xmlns:p14="http://schemas.microsoft.com/office/powerpoint/2010/main" val="34491399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a:t>Om du söker efter mer information eller resurser om det nya varumärket besöker du vårt varumärkescenter via länken högst upp.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a:t>Du kan även skicka frågor via e-post på adressen längst ner. </a:t>
            </a:r>
          </a:p>
        </p:txBody>
      </p:sp>
    </p:spTree>
    <p:extLst>
      <p:ext uri="{BB962C8B-B14F-4D97-AF65-F5344CB8AC3E}">
        <p14:creationId xmlns:p14="http://schemas.microsoft.com/office/powerpoint/2010/main" val="34931526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313737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0" dirty="0">
              <a:ea typeface="ヒラギノ角ゴ Pro W3"/>
              <a:cs typeface="Calibri"/>
            </a:endParaRPr>
          </a:p>
        </p:txBody>
      </p:sp>
      <p:sp>
        <p:nvSpPr>
          <p:cNvPr id="4" name="Slide Number Placeholder 3"/>
          <p:cNvSpPr>
            <a:spLocks noGrp="1"/>
          </p:cNvSpPr>
          <p:nvPr>
            <p:ph type="sldNum" sz="quarter" idx="10"/>
          </p:nvPr>
        </p:nvSpPr>
        <p:spPr/>
        <p:txBody>
          <a:bodyPr/>
          <a:lstStyle/>
          <a:p>
            <a:pPr>
              <a:defRPr/>
            </a:pPr>
            <a:fld id="{6627F33C-24D4-41C1-BFA2-68160C39F89C}" type="slidenum">
              <a:rPr lang="en-US" smtClean="0"/>
              <a:pPr>
                <a:defRPr/>
              </a:pPr>
              <a:t>2</a:t>
            </a:fld>
            <a:endParaRPr lang="en-US"/>
          </a:p>
        </p:txBody>
      </p:sp>
    </p:spTree>
    <p:extLst>
      <p:ext uri="{BB962C8B-B14F-4D97-AF65-F5344CB8AC3E}">
        <p14:creationId xmlns:p14="http://schemas.microsoft.com/office/powerpoint/2010/main" val="38235019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a:t>Nu ska vi gå in på Lions Internationals övergripande varumärke, eller varumärkets ”paraply”, samt hur det fungerar i organisationen och i stiftelsen. </a:t>
            </a:r>
          </a:p>
        </p:txBody>
      </p:sp>
      <p:sp>
        <p:nvSpPr>
          <p:cNvPr id="4" name="Slide Number Placeholder 3"/>
          <p:cNvSpPr>
            <a:spLocks noGrp="1"/>
          </p:cNvSpPr>
          <p:nvPr>
            <p:ph type="sldNum" sz="quarter" idx="5"/>
          </p:nvPr>
        </p:nvSpPr>
        <p:spPr/>
        <p:txBody>
          <a:bodyPr/>
          <a:lstStyle/>
          <a:p>
            <a:fld id="{65F38A34-01B5-8B47-8788-985DCB17BFD7}" type="slidenum">
              <a:rPr lang="en-US" smtClean="0"/>
              <a:t>3</a:t>
            </a:fld>
            <a:endParaRPr lang="en-US"/>
          </a:p>
        </p:txBody>
      </p:sp>
    </p:spTree>
    <p:extLst>
      <p:ext uri="{BB962C8B-B14F-4D97-AF65-F5344CB8AC3E}">
        <p14:creationId xmlns:p14="http://schemas.microsoft.com/office/powerpoint/2010/main" val="28502812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a:t>Lions Internationals varumärke sammankopplar både organisationen och stiftelsen under ett ”paraply”, eller övergripande varumärke, så att vi kan tala med världen om våra samlade insatser och vår samlade påverkan. </a:t>
            </a:r>
          </a:p>
          <a:p>
            <a:pPr>
              <a:defRPr/>
            </a:pPr>
            <a:endParaRPr lang="en-US" dirty="0"/>
          </a:p>
          <a:p>
            <a:pPr>
              <a:defRPr/>
            </a:pPr>
            <a:r>
              <a:rPr lang="sv-SE"/>
              <a:t>När vi säger Lions International, det vi faktiskt säger är Lions Clubs International och Lions Clubs International Foundation (LCIF) </a:t>
            </a:r>
            <a:r>
              <a:rPr lang="sv-SE" u="sng"/>
              <a:t>tillsammans</a:t>
            </a:r>
            <a:r>
              <a:rPr lang="sv-SE"/>
              <a:t>. Vår organisation och vår stiftelse kommer fortsätta vara separata organisationer med sina egna styrande organ. Men tillsammans är vi Lions International. </a:t>
            </a:r>
          </a:p>
          <a:p>
            <a:pPr>
              <a:defRPr/>
            </a:pPr>
            <a:endParaRPr lang="en-US" dirty="0"/>
          </a:p>
        </p:txBody>
      </p:sp>
    </p:spTree>
    <p:extLst>
      <p:ext uri="{BB962C8B-B14F-4D97-AF65-F5344CB8AC3E}">
        <p14:creationId xmlns:p14="http://schemas.microsoft.com/office/powerpoint/2010/main" val="18685924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a:t>För att hjälpa oss att förstå Lions Internationals varumärke bättre ska vi nu ta en titt på några vanliga frågor och svar.</a:t>
            </a:r>
          </a:p>
        </p:txBody>
      </p:sp>
      <p:sp>
        <p:nvSpPr>
          <p:cNvPr id="4" name="Slide Number Placeholder 3"/>
          <p:cNvSpPr>
            <a:spLocks noGrp="1"/>
          </p:cNvSpPr>
          <p:nvPr>
            <p:ph type="sldNum" sz="quarter" idx="5"/>
          </p:nvPr>
        </p:nvSpPr>
        <p:spPr/>
        <p:txBody>
          <a:bodyPr/>
          <a:lstStyle/>
          <a:p>
            <a:fld id="{65F38A34-01B5-8B47-8788-985DCB17BFD7}" type="slidenum">
              <a:rPr lang="en-US" smtClean="0"/>
              <a:t>5</a:t>
            </a:fld>
            <a:endParaRPr lang="en-US"/>
          </a:p>
        </p:txBody>
      </p:sp>
    </p:spTree>
    <p:extLst>
      <p:ext uri="{BB962C8B-B14F-4D97-AF65-F5344CB8AC3E}">
        <p14:creationId xmlns:p14="http://schemas.microsoft.com/office/powerpoint/2010/main" val="30895557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a:t>För att stärka vår organisation och vår stiftelse behöver vi större samordning av dem. </a:t>
            </a:r>
          </a:p>
          <a:p>
            <a:endParaRPr lang="en-US" dirty="0"/>
          </a:p>
          <a:p>
            <a:r>
              <a:rPr lang="sv-SE"/>
              <a:t>Ett av de mest synliga sätten att göra detta är att förena Lions Clubs International och Lions Clubs International Foundation (LCIF) under ett ”paraply” eller ett övergripande varumärke — Lions International — och samordna våra frågor, för att visa världen att vi är förenade i vår uppgift kring hjälpinsatser.</a:t>
            </a:r>
          </a:p>
        </p:txBody>
      </p:sp>
      <p:sp>
        <p:nvSpPr>
          <p:cNvPr id="4" name="Slide Number Placeholder 3"/>
          <p:cNvSpPr>
            <a:spLocks noGrp="1"/>
          </p:cNvSpPr>
          <p:nvPr>
            <p:ph type="sldNum" sz="quarter" idx="5"/>
          </p:nvPr>
        </p:nvSpPr>
        <p:spPr/>
        <p:txBody>
          <a:bodyPr/>
          <a:lstStyle/>
          <a:p>
            <a:fld id="{65F38A34-01B5-8B47-8788-985DCB17BFD7}" type="slidenum">
              <a:rPr lang="en-US" smtClean="0"/>
              <a:t>6</a:t>
            </a:fld>
            <a:endParaRPr lang="en-US"/>
          </a:p>
        </p:txBody>
      </p:sp>
    </p:spTree>
    <p:extLst>
      <p:ext uri="{BB962C8B-B14F-4D97-AF65-F5344CB8AC3E}">
        <p14:creationId xmlns:p14="http://schemas.microsoft.com/office/powerpoint/2010/main" val="37884903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a:t>Vi lanserar ”Lions International” som vårt förenade ”paraply” eller övergripande varumärke, för att representera vår organisation och vår stiftelse på ett bättre sätt, men de individuella namnen på vår organisation och vår stiftelse kommer inte att ändras samt de kommer fortsätta vara separata juridiska enheter. </a:t>
            </a:r>
          </a:p>
          <a:p>
            <a:endParaRPr lang="en-US" dirty="0"/>
          </a:p>
          <a:p>
            <a:r>
              <a:rPr lang="sv-SE"/>
              <a:t>Vi kommer fortfarande använda ”Lions Clubs International” när vi talar specifikt om organisationen och ”Lions Clubs International Foundation” när vi talar om vår stiftelse. </a:t>
            </a:r>
          </a:p>
          <a:p>
            <a:endParaRPr lang="en-US" dirty="0"/>
          </a:p>
          <a:p>
            <a:r>
              <a:rPr lang="sv-SE"/>
              <a:t>Tillsammans kommer vi tala om dem som ”Lions International.”</a:t>
            </a:r>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65F38A34-01B5-8B47-8788-985DCB17BFD7}" type="slidenum">
              <a:rPr lang="en-US" smtClean="0"/>
              <a:t>7</a:t>
            </a:fld>
            <a:endParaRPr lang="en-US"/>
          </a:p>
        </p:txBody>
      </p:sp>
    </p:spTree>
    <p:extLst>
      <p:ext uri="{BB962C8B-B14F-4D97-AF65-F5344CB8AC3E}">
        <p14:creationId xmlns:p14="http://schemas.microsoft.com/office/powerpoint/2010/main" val="35720414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a:t>Det krävs inga omedelbara åtgärder av medlemmarna och det finns inget sista datum att uppdatera publikationer, dokument och artiklar såsom namnbrickor och visitkort. </a:t>
            </a:r>
          </a:p>
          <a:p>
            <a:endParaRPr lang="en-US" dirty="0"/>
          </a:p>
          <a:p>
            <a:r>
              <a:rPr lang="sv-SE"/>
              <a:t>Faktum är att mycket material inte kommer att uppdateras alls, eftersom Lions Internationals emblem inte förändras samt att Lions Clubs Internationals och Lions Clubs International Foundations varumärken inte försvinner. </a:t>
            </a:r>
          </a:p>
          <a:p>
            <a:endParaRPr lang="en-US" dirty="0"/>
          </a:p>
          <a:p>
            <a:r>
              <a:rPr lang="sv-SE"/>
              <a:t>Under lanseringen av det nya varumärket kommer vi att tillhandahålla uppdateringar om varumärket och att ge vägledning, vilket kommer hjälpa medlemmarna att anpassa till Lions Internationals nya varumärke.</a:t>
            </a:r>
          </a:p>
        </p:txBody>
      </p:sp>
      <p:sp>
        <p:nvSpPr>
          <p:cNvPr id="4" name="Slide Number Placeholder 3"/>
          <p:cNvSpPr>
            <a:spLocks noGrp="1"/>
          </p:cNvSpPr>
          <p:nvPr>
            <p:ph type="sldNum" sz="quarter" idx="5"/>
          </p:nvPr>
        </p:nvSpPr>
        <p:spPr/>
        <p:txBody>
          <a:bodyPr/>
          <a:lstStyle/>
          <a:p>
            <a:fld id="{65F38A34-01B5-8B47-8788-985DCB17BFD7}" type="slidenum">
              <a:rPr lang="en-US" smtClean="0"/>
              <a:t>8</a:t>
            </a:fld>
            <a:endParaRPr lang="en-US"/>
          </a:p>
        </p:txBody>
      </p:sp>
    </p:spTree>
    <p:extLst>
      <p:ext uri="{BB962C8B-B14F-4D97-AF65-F5344CB8AC3E}">
        <p14:creationId xmlns:p14="http://schemas.microsoft.com/office/powerpoint/2010/main" val="11739584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a:t>Nej, vi kommer inte att ändra Lions ikoniska emblem som är känt i hela världen. </a:t>
            </a:r>
          </a:p>
          <a:p>
            <a:endParaRPr lang="en-US" dirty="0"/>
          </a:p>
          <a:p>
            <a:r>
              <a:rPr lang="sv-SE"/>
              <a:t>Vi kommer att lansera logotypen tillsammans med orden ”Lions International”, vilket är en del av vår varumärkesstrategi.</a:t>
            </a:r>
          </a:p>
        </p:txBody>
      </p:sp>
      <p:sp>
        <p:nvSpPr>
          <p:cNvPr id="4" name="Slide Number Placeholder 3"/>
          <p:cNvSpPr>
            <a:spLocks noGrp="1"/>
          </p:cNvSpPr>
          <p:nvPr>
            <p:ph type="sldNum" sz="quarter" idx="5"/>
          </p:nvPr>
        </p:nvSpPr>
        <p:spPr/>
        <p:txBody>
          <a:bodyPr/>
          <a:lstStyle/>
          <a:p>
            <a:fld id="{65F38A34-01B5-8B47-8788-985DCB17BFD7}" type="slidenum">
              <a:rPr lang="en-US" smtClean="0"/>
              <a:t>9</a:t>
            </a:fld>
            <a:endParaRPr lang="en-US"/>
          </a:p>
        </p:txBody>
      </p:sp>
    </p:spTree>
    <p:extLst>
      <p:ext uri="{BB962C8B-B14F-4D97-AF65-F5344CB8AC3E}">
        <p14:creationId xmlns:p14="http://schemas.microsoft.com/office/powerpoint/2010/main" val="42467940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04449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1_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2362200" y="3276600"/>
            <a:ext cx="7239000" cy="1752600"/>
          </a:xfrm>
          <a:prstGeom prst="rect">
            <a:avLst/>
          </a:prstGeom>
        </p:spPr>
        <p:txBody>
          <a:bodyPr anchor="ctr"/>
          <a:lstStyle>
            <a:lvl1pPr marL="0" indent="0" algn="ctr">
              <a:buNone/>
              <a:defRPr sz="2400">
                <a:solidFill>
                  <a:schemeClr val="bg1"/>
                </a:solidFill>
              </a:defRPr>
            </a:lvl1pPr>
          </a:lstStyle>
          <a:p>
            <a:r>
              <a:rPr lang="en-US" sz="2400" dirty="0">
                <a:solidFill>
                  <a:schemeClr val="bg1"/>
                </a:solidFill>
              </a:rPr>
              <a:t>Lorem ipsum dolor sit amet, illud </a:t>
            </a:r>
            <a:r>
              <a:rPr lang="en-US" sz="2400" dirty="0" err="1">
                <a:solidFill>
                  <a:schemeClr val="bg1"/>
                </a:solidFill>
              </a:rPr>
              <a:t>dolorem</a:t>
            </a:r>
            <a:r>
              <a:rPr lang="en-US" sz="2400" dirty="0">
                <a:solidFill>
                  <a:schemeClr val="bg1"/>
                </a:solidFill>
              </a:rPr>
              <a:t> </a:t>
            </a:r>
            <a:r>
              <a:rPr lang="en-US" sz="2400" dirty="0" err="1">
                <a:solidFill>
                  <a:schemeClr val="bg1"/>
                </a:solidFill>
              </a:rPr>
              <a:t>voluptaria</a:t>
            </a:r>
            <a:r>
              <a:rPr lang="en-US" sz="2400" dirty="0">
                <a:solidFill>
                  <a:schemeClr val="bg1"/>
                </a:solidFill>
              </a:rPr>
              <a:t> id vel. Duo no </a:t>
            </a:r>
            <a:r>
              <a:rPr lang="en-US" sz="2400" dirty="0" err="1">
                <a:solidFill>
                  <a:schemeClr val="bg1"/>
                </a:solidFill>
              </a:rPr>
              <a:t>prompta</a:t>
            </a:r>
            <a:r>
              <a:rPr lang="en-US" sz="2400" dirty="0">
                <a:solidFill>
                  <a:schemeClr val="bg1"/>
                </a:solidFill>
              </a:rPr>
              <a:t> </a:t>
            </a:r>
            <a:r>
              <a:rPr lang="en-US" sz="2400" dirty="0" err="1">
                <a:solidFill>
                  <a:schemeClr val="bg1"/>
                </a:solidFill>
              </a:rPr>
              <a:t>accusam</a:t>
            </a:r>
            <a:r>
              <a:rPr lang="en-US" sz="2400" dirty="0">
                <a:solidFill>
                  <a:schemeClr val="bg1"/>
                </a:solidFill>
              </a:rPr>
              <a:t>, </a:t>
            </a:r>
            <a:r>
              <a:rPr lang="en-US" sz="2400" dirty="0" err="1">
                <a:solidFill>
                  <a:schemeClr val="bg1"/>
                </a:solidFill>
              </a:rPr>
              <a:t>discere</a:t>
            </a:r>
            <a:r>
              <a:rPr lang="en-US" sz="2400" dirty="0">
                <a:solidFill>
                  <a:schemeClr val="bg1"/>
                </a:solidFill>
              </a:rPr>
              <a:t> minimum </a:t>
            </a:r>
            <a:r>
              <a:rPr lang="en-US" sz="2400" dirty="0" err="1">
                <a:solidFill>
                  <a:schemeClr val="bg1"/>
                </a:solidFill>
              </a:rPr>
              <a:t>corrumpit</a:t>
            </a:r>
            <a:r>
              <a:rPr lang="en-US" sz="2400" dirty="0">
                <a:solidFill>
                  <a:schemeClr val="bg1"/>
                </a:solidFill>
              </a:rPr>
              <a:t> </a:t>
            </a:r>
            <a:r>
              <a:rPr lang="en-US" sz="2400" dirty="0" err="1">
                <a:solidFill>
                  <a:schemeClr val="bg1"/>
                </a:solidFill>
              </a:rPr>
              <a:t>vel</a:t>
            </a:r>
            <a:r>
              <a:rPr lang="en-US" sz="2400" dirty="0">
                <a:solidFill>
                  <a:schemeClr val="bg1"/>
                </a:solidFill>
              </a:rPr>
              <a:t> no.</a:t>
            </a:r>
          </a:p>
        </p:txBody>
      </p:sp>
    </p:spTree>
    <p:extLst>
      <p:ext uri="{BB962C8B-B14F-4D97-AF65-F5344CB8AC3E}">
        <p14:creationId xmlns:p14="http://schemas.microsoft.com/office/powerpoint/2010/main" val="8348115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48" tIns="47324" rIns="94648" bIns="47324" rtlCol="0" anchor="ctr"/>
          <a:lstStyle/>
          <a:p>
            <a:pPr algn="ctr"/>
            <a:endParaRPr lang="en-US">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1" y="724627"/>
            <a:ext cx="6209629" cy="445043"/>
          </a:xfrm>
          <a:prstGeom prst="rect">
            <a:avLst/>
          </a:prstGeom>
        </p:spPr>
        <p:txBody>
          <a:bodyPr anchor="ctr"/>
          <a:lstStyle>
            <a:lvl1pPr marL="0" indent="0" algn="l">
              <a:buNone/>
              <a:defRPr sz="3599" b="1">
                <a:solidFill>
                  <a:srgbClr val="0A5496"/>
                </a:solidFill>
              </a:defRPr>
            </a:lvl1pPr>
            <a:lvl2pPr marL="518891" indent="0" algn="ctr">
              <a:buNone/>
              <a:defRPr sz="3998">
                <a:solidFill>
                  <a:srgbClr val="F0C300"/>
                </a:solidFill>
              </a:defRPr>
            </a:lvl2pPr>
            <a:lvl3pPr marL="914012" indent="0" algn="ctr">
              <a:buNone/>
              <a:defRPr sz="3998">
                <a:solidFill>
                  <a:srgbClr val="F0C300"/>
                </a:solidFill>
              </a:defRPr>
            </a:lvl3pPr>
            <a:lvl4pPr marL="1371017" indent="0" algn="ctr">
              <a:buNone/>
              <a:defRPr sz="3998">
                <a:solidFill>
                  <a:srgbClr val="F0C300"/>
                </a:solidFill>
              </a:defRPr>
            </a:lvl4pPr>
            <a:lvl5pPr marL="1828024" indent="0" algn="ctr">
              <a:buNone/>
              <a:defRPr sz="3998">
                <a:solidFill>
                  <a:srgbClr val="F0C300"/>
                </a:solidFill>
              </a:defRPr>
            </a:lvl5pPr>
          </a:lstStyle>
          <a:p>
            <a:pPr lvl="0"/>
            <a:r>
              <a:rPr lang="en-US" dirty="0"/>
              <a:t>Insert headline</a:t>
            </a:r>
          </a:p>
        </p:txBody>
      </p:sp>
    </p:spTree>
    <p:extLst>
      <p:ext uri="{BB962C8B-B14F-4D97-AF65-F5344CB8AC3E}">
        <p14:creationId xmlns:p14="http://schemas.microsoft.com/office/powerpoint/2010/main" val="23461291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1C8C5-35F2-214B-81C4-561AA7C5964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9E2729-84FA-9E46-BF7A-8083B9CBAD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5294C80-77D8-564D-9478-AD83348E549C}"/>
              </a:ext>
            </a:extLst>
          </p:cNvPr>
          <p:cNvSpPr>
            <a:spLocks noGrp="1"/>
          </p:cNvSpPr>
          <p:nvPr>
            <p:ph type="dt" sz="half" idx="10"/>
          </p:nvPr>
        </p:nvSpPr>
        <p:spPr/>
        <p:txBody>
          <a:bodyPr/>
          <a:lstStyle/>
          <a:p>
            <a:fld id="{B3137458-1D5F-B74F-96C6-5F61AAF91F9E}" type="datetimeFigureOut">
              <a:rPr lang="en-US" smtClean="0"/>
              <a:t>3/28/2023</a:t>
            </a:fld>
            <a:endParaRPr lang="en-US"/>
          </a:p>
        </p:txBody>
      </p:sp>
      <p:sp>
        <p:nvSpPr>
          <p:cNvPr id="5" name="Footer Placeholder 4">
            <a:extLst>
              <a:ext uri="{FF2B5EF4-FFF2-40B4-BE49-F238E27FC236}">
                <a16:creationId xmlns:a16="http://schemas.microsoft.com/office/drawing/2014/main" id="{C9EDE470-17CC-6447-AF36-C03FA62F3F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47BCC3-757D-D641-AF37-361B171890DB}"/>
              </a:ext>
            </a:extLst>
          </p:cNvPr>
          <p:cNvSpPr>
            <a:spLocks noGrp="1"/>
          </p:cNvSpPr>
          <p:nvPr>
            <p:ph type="sldNum" sz="quarter" idx="12"/>
          </p:nvPr>
        </p:nvSpPr>
        <p:spPr/>
        <p:txBody>
          <a:bodyPr/>
          <a:lstStyle/>
          <a:p>
            <a:fld id="{1AF76CB1-5A59-7D48-A26A-CF055D0E1106}" type="slidenum">
              <a:rPr lang="en-US" smtClean="0"/>
              <a:t>‹#›</a:t>
            </a:fld>
            <a:endParaRPr lang="en-US"/>
          </a:p>
        </p:txBody>
      </p:sp>
    </p:spTree>
    <p:extLst>
      <p:ext uri="{BB962C8B-B14F-4D97-AF65-F5344CB8AC3E}">
        <p14:creationId xmlns:p14="http://schemas.microsoft.com/office/powerpoint/2010/main" val="31418876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3/28/2023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10088663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chemeClr val="bg1"/>
                </a:solidFill>
              </a:rPr>
              <a:pPr algn="r" eaLnBrk="0" hangingPunct="0">
                <a:spcBef>
                  <a:spcPct val="50000"/>
                </a:spcBef>
                <a:defRPr/>
              </a:pPr>
              <a:t>‹#›</a:t>
            </a:fld>
            <a:endParaRPr lang="en-US" sz="1000" dirty="0">
              <a:solidFill>
                <a:schemeClr val="bg1"/>
              </a:solidFill>
            </a:endParaRPr>
          </a:p>
        </p:txBody>
      </p:sp>
    </p:spTree>
    <p:extLst>
      <p:ext uri="{BB962C8B-B14F-4D97-AF65-F5344CB8AC3E}">
        <p14:creationId xmlns:p14="http://schemas.microsoft.com/office/powerpoint/2010/main" val="1351181131"/>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0632985" y="0"/>
            <a:ext cx="1559560" cy="6858000"/>
          </a:xfrm>
          <a:custGeom>
            <a:avLst/>
            <a:gdLst/>
            <a:ahLst/>
            <a:cxnLst/>
            <a:rect l="l" t="t" r="r" b="b"/>
            <a:pathLst>
              <a:path w="1559559" h="6858000">
                <a:moveTo>
                  <a:pt x="0" y="6858000"/>
                </a:moveTo>
                <a:lnTo>
                  <a:pt x="1559013" y="6858000"/>
                </a:lnTo>
                <a:lnTo>
                  <a:pt x="1559013" y="0"/>
                </a:lnTo>
                <a:lnTo>
                  <a:pt x="0" y="0"/>
                </a:lnTo>
                <a:lnTo>
                  <a:pt x="0" y="6858000"/>
                </a:lnTo>
                <a:close/>
              </a:path>
            </a:pathLst>
          </a:custGeom>
          <a:solidFill>
            <a:srgbClr val="F2F2F2"/>
          </a:solidFill>
        </p:spPr>
        <p:txBody>
          <a:bodyPr wrap="square" lIns="0" tIns="0" rIns="0" bIns="0" rtlCol="0"/>
          <a:lstStyle/>
          <a:p>
            <a:endParaRPr/>
          </a:p>
        </p:txBody>
      </p:sp>
      <p:sp>
        <p:nvSpPr>
          <p:cNvPr id="17" name="bk object 17"/>
          <p:cNvSpPr/>
          <p:nvPr/>
        </p:nvSpPr>
        <p:spPr>
          <a:xfrm>
            <a:off x="0" y="0"/>
            <a:ext cx="7772400" cy="6858000"/>
          </a:xfrm>
          <a:custGeom>
            <a:avLst/>
            <a:gdLst/>
            <a:ahLst/>
            <a:cxnLst/>
            <a:rect l="l" t="t" r="r" b="b"/>
            <a:pathLst>
              <a:path w="7772400" h="6858000">
                <a:moveTo>
                  <a:pt x="0" y="6858000"/>
                </a:moveTo>
                <a:lnTo>
                  <a:pt x="7772400" y="6858000"/>
                </a:lnTo>
                <a:lnTo>
                  <a:pt x="7772400" y="0"/>
                </a:lnTo>
                <a:lnTo>
                  <a:pt x="0" y="0"/>
                </a:lnTo>
                <a:lnTo>
                  <a:pt x="0" y="6858000"/>
                </a:lnTo>
                <a:close/>
              </a:path>
            </a:pathLst>
          </a:custGeom>
          <a:solidFill>
            <a:srgbClr val="F2F2F2"/>
          </a:solidFill>
        </p:spPr>
        <p:txBody>
          <a:bodyPr wrap="square" lIns="0" tIns="0" rIns="0" bIns="0" rtlCol="0"/>
          <a:lstStyle/>
          <a:p>
            <a:endParaRPr/>
          </a:p>
        </p:txBody>
      </p:sp>
      <p:sp>
        <p:nvSpPr>
          <p:cNvPr id="18" name="bk object 18"/>
          <p:cNvSpPr/>
          <p:nvPr/>
        </p:nvSpPr>
        <p:spPr>
          <a:xfrm>
            <a:off x="7162800" y="0"/>
            <a:ext cx="5029200" cy="6858000"/>
          </a:xfrm>
          <a:prstGeom prst="rect">
            <a:avLst/>
          </a:prstGeom>
          <a:blipFill>
            <a:blip r:embed="rId2" cstate="print"/>
            <a:stretch>
              <a:fillRect/>
            </a:stretch>
          </a:blipFill>
        </p:spPr>
        <p:txBody>
          <a:bodyPr wrap="square" lIns="0" tIns="0" rIns="0" bIns="0" rtlCol="0"/>
          <a:lstStyle/>
          <a:p>
            <a:endParaRPr/>
          </a:p>
        </p:txBody>
      </p:sp>
      <p:sp>
        <p:nvSpPr>
          <p:cNvPr id="19" name="bk object 19"/>
          <p:cNvSpPr/>
          <p:nvPr/>
        </p:nvSpPr>
        <p:spPr>
          <a:xfrm>
            <a:off x="838235" y="5544483"/>
            <a:ext cx="963612" cy="911860"/>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 name="Holder 2"/>
          <p:cNvSpPr>
            <a:spLocks noGrp="1"/>
          </p:cNvSpPr>
          <p:nvPr>
            <p:ph type="title"/>
          </p:nvPr>
        </p:nvSpPr>
        <p:spPr>
          <a:xfrm>
            <a:off x="238759" y="214402"/>
            <a:ext cx="11714480" cy="1046480"/>
          </a:xfrm>
          <a:prstGeom prst="rect">
            <a:avLst/>
          </a:prstGeom>
        </p:spPr>
        <p:txBody>
          <a:bodyPr lIns="0" tIns="0" rIns="0" bIns="0"/>
          <a:lstStyle>
            <a:lvl1pPr>
              <a:defRPr sz="4148" b="1" i="0">
                <a:solidFill>
                  <a:schemeClr val="bg1"/>
                </a:solidFill>
                <a:latin typeface="Arial"/>
                <a:cs typeface="Arial"/>
              </a:defRPr>
            </a:lvl1pPr>
          </a:lstStyle>
          <a:p>
            <a:endParaRPr/>
          </a:p>
        </p:txBody>
      </p:sp>
      <p:sp>
        <p:nvSpPr>
          <p:cNvPr id="3" name="Holder 3"/>
          <p:cNvSpPr>
            <a:spLocks noGrp="1"/>
          </p:cNvSpPr>
          <p:nvPr>
            <p:ph sz="half" idx="2"/>
          </p:nvPr>
        </p:nvSpPr>
        <p:spPr>
          <a:xfrm>
            <a:off x="609600" y="1577340"/>
            <a:ext cx="5303520" cy="276903"/>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50871" y="1733545"/>
            <a:ext cx="4748530" cy="253820"/>
          </a:xfrm>
          <a:prstGeom prst="rect">
            <a:avLst/>
          </a:prstGeom>
        </p:spPr>
        <p:txBody>
          <a:bodyPr wrap="square" lIns="0" tIns="0" rIns="0" bIns="0">
            <a:spAutoFit/>
          </a:bodyPr>
          <a:lstStyle>
            <a:lvl1pPr>
              <a:defRPr sz="1649" b="1" i="0">
                <a:solidFill>
                  <a:srgbClr val="0A5496"/>
                </a:solidFill>
                <a:latin typeface="Arial"/>
                <a:cs typeface="Arial"/>
              </a:defRPr>
            </a:lvl1pPr>
          </a:lstStyle>
          <a:p>
            <a:endParaRPr/>
          </a:p>
        </p:txBody>
      </p:sp>
      <p:sp>
        <p:nvSpPr>
          <p:cNvPr id="5" name="Holder 5"/>
          <p:cNvSpPr>
            <a:spLocks noGrp="1"/>
          </p:cNvSpPr>
          <p:nvPr>
            <p:ph type="ftr" sz="quarter" idx="5"/>
          </p:nvPr>
        </p:nvSpPr>
        <p:spPr>
          <a:xfrm>
            <a:off x="4145280" y="6377940"/>
            <a:ext cx="3901440" cy="342900"/>
          </a:xfrm>
          <a:prstGeom prst="rect">
            <a:avLst/>
          </a:prstGeom>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a:xfrm>
            <a:off x="609600" y="6377940"/>
            <a:ext cx="2804160" cy="34290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3/28/2023</a:t>
            </a:fld>
            <a:endParaRPr lang="en-US"/>
          </a:p>
        </p:txBody>
      </p:sp>
      <p:sp>
        <p:nvSpPr>
          <p:cNvPr id="7" name="Holder 7"/>
          <p:cNvSpPr>
            <a:spLocks noGrp="1"/>
          </p:cNvSpPr>
          <p:nvPr>
            <p:ph type="sldNum" sz="quarter" idx="7"/>
          </p:nvPr>
        </p:nvSpPr>
        <p:spPr>
          <a:xfrm>
            <a:off x="11595099" y="6444693"/>
            <a:ext cx="224790" cy="144145"/>
          </a:xfrm>
          <a:prstGeom prst="rect">
            <a:avLst/>
          </a:prstGeom>
        </p:spPr>
        <p:txBody>
          <a:bodyPr lIns="0" tIns="0" rIns="0" bIns="0"/>
          <a:lstStyle>
            <a:lvl1pPr>
              <a:defRPr sz="800" b="0" i="0">
                <a:solidFill>
                  <a:srgbClr val="0A5496"/>
                </a:solidFill>
                <a:latin typeface="Arial"/>
                <a:cs typeface="Arial"/>
              </a:defRPr>
            </a:lvl1pPr>
          </a:lstStyle>
          <a:p>
            <a:pPr marL="59666">
              <a:spcBef>
                <a:spcPts val="55"/>
              </a:spcBef>
            </a:pPr>
            <a:fld id="{81D60167-4931-47E6-BA6A-407CBD079E47}" type="slidenum">
              <a:rPr lang="en-US" spc="15" smtClean="0"/>
              <a:pPr marL="59666">
                <a:spcBef>
                  <a:spcPts val="55"/>
                </a:spcBef>
              </a:pPr>
              <a:t>‹#›</a:t>
            </a:fld>
            <a:r>
              <a:rPr lang="en-US" spc="-140"/>
              <a:t> </a:t>
            </a:r>
          </a:p>
        </p:txBody>
      </p:sp>
    </p:spTree>
    <p:extLst>
      <p:ext uri="{BB962C8B-B14F-4D97-AF65-F5344CB8AC3E}">
        <p14:creationId xmlns:p14="http://schemas.microsoft.com/office/powerpoint/2010/main" val="2018595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a:solidFill>
                <a:srgbClr val="0A5496"/>
              </a:solidFill>
            </a:endParaRPr>
          </a:p>
        </p:txBody>
      </p:sp>
    </p:spTree>
    <p:extLst>
      <p:ext uri="{BB962C8B-B14F-4D97-AF65-F5344CB8AC3E}">
        <p14:creationId xmlns:p14="http://schemas.microsoft.com/office/powerpoint/2010/main" val="40715010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AFA986-4FAD-4619-9797-F45EBFD39DFC}"/>
              </a:ext>
            </a:extLst>
          </p:cNvPr>
          <p:cNvSpPr>
            <a:spLocks noGrp="1"/>
          </p:cNvSpPr>
          <p:nvPr>
            <p:ph type="dt" sz="half" idx="10"/>
          </p:nvPr>
        </p:nvSpPr>
        <p:spPr/>
        <p:txBody>
          <a:bodyPr/>
          <a:lstStyle/>
          <a:p>
            <a:fld id="{A6FC691C-21A2-415B-A1DA-0567096FBA53}" type="datetimeFigureOut">
              <a:rPr lang="en-US" smtClean="0"/>
              <a:t>3/28/2023</a:t>
            </a:fld>
            <a:endParaRPr lang="en-US"/>
          </a:p>
        </p:txBody>
      </p:sp>
      <p:sp>
        <p:nvSpPr>
          <p:cNvPr id="3" name="Footer Placeholder 2">
            <a:extLst>
              <a:ext uri="{FF2B5EF4-FFF2-40B4-BE49-F238E27FC236}">
                <a16:creationId xmlns:a16="http://schemas.microsoft.com/office/drawing/2014/main" id="{D095C73D-6525-4CE9-9675-746A71831AB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8802C8F-E2C6-498A-8A26-F28D65A0E59E}"/>
              </a:ext>
            </a:extLst>
          </p:cNvPr>
          <p:cNvSpPr>
            <a:spLocks noGrp="1"/>
          </p:cNvSpPr>
          <p:nvPr>
            <p:ph type="sldNum" sz="quarter" idx="12"/>
          </p:nvPr>
        </p:nvSpPr>
        <p:spPr/>
        <p:txBody>
          <a:bodyPr/>
          <a:lstStyle/>
          <a:p>
            <a:fld id="{C2AB5D56-03DD-47D8-8615-F3C45FA87CBA}" type="slidenum">
              <a:rPr lang="en-US" smtClean="0"/>
              <a:t>‹#›</a:t>
            </a:fld>
            <a:endParaRPr lang="en-US"/>
          </a:p>
        </p:txBody>
      </p:sp>
    </p:spTree>
    <p:extLst>
      <p:ext uri="{BB962C8B-B14F-4D97-AF65-F5344CB8AC3E}">
        <p14:creationId xmlns:p14="http://schemas.microsoft.com/office/powerpoint/2010/main" val="24434350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Blank Layout">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23604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10233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1037152"/>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Left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endParaRPr>
          </a:p>
        </p:txBody>
      </p:sp>
      <p:sp>
        <p:nvSpPr>
          <p:cNvPr id="6" name="Gold Bar">
            <a:extLst>
              <a:ext uri="{FF2B5EF4-FFF2-40B4-BE49-F238E27FC236}">
                <a16:creationId xmlns:a16="http://schemas.microsoft.com/office/drawing/2014/main" id="{C4B2230D-595B-5246-A3B2-FB53F20DDBA8}"/>
              </a:ext>
            </a:extLst>
          </p:cNvPr>
          <p:cNvSpPr/>
          <p:nvPr userDrawn="1"/>
        </p:nvSpPr>
        <p:spPr>
          <a:xfrm>
            <a:off x="792677" y="3883983"/>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761999" y="3206478"/>
            <a:ext cx="6209629" cy="445043"/>
          </a:xfrm>
          <a:prstGeom prst="rect">
            <a:avLst/>
          </a:prstGeom>
        </p:spPr>
        <p:txBody>
          <a:bodyPr anchor="ctr"/>
          <a:lstStyle>
            <a:lvl1pPr marL="0" indent="0" algn="l">
              <a:buNone/>
              <a:defRPr sz="36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9" name="Text Placeholder 20">
            <a:extLst>
              <a:ext uri="{FF2B5EF4-FFF2-40B4-BE49-F238E27FC236}">
                <a16:creationId xmlns:a16="http://schemas.microsoft.com/office/drawing/2014/main"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3300">
                <a:solidFill>
                  <a:schemeClr val="bg1"/>
                </a:solidFill>
              </a:defRPr>
            </a:lvl1pPr>
          </a:lstStyle>
          <a:p>
            <a:pPr lvl="0"/>
            <a:r>
              <a:rPr lang="en-US" dirty="0"/>
              <a:t>Insert subhead</a:t>
            </a:r>
          </a:p>
        </p:txBody>
      </p:sp>
    </p:spTree>
    <p:extLst>
      <p:ext uri="{BB962C8B-B14F-4D97-AF65-F5344CB8AC3E}">
        <p14:creationId xmlns:p14="http://schemas.microsoft.com/office/powerpoint/2010/main" val="3539901099"/>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3715367982"/>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Blank Layout">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25225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adient Backgrou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7E290E0-8CE6-F24F-9F6F-55AEF23BA2BC}"/>
              </a:ext>
            </a:extLst>
          </p:cNvPr>
          <p:cNvSpPr/>
          <p:nvPr userDrawn="1"/>
        </p:nvSpPr>
        <p:spPr>
          <a:xfrm>
            <a:off x="0" y="0"/>
            <a:ext cx="12217791" cy="6858000"/>
          </a:xfrm>
          <a:prstGeom prst="rect">
            <a:avLst/>
          </a:prstGeom>
          <a:gradFill flip="none" rotWithShape="1">
            <a:gsLst>
              <a:gs pos="0">
                <a:srgbClr val="000238"/>
              </a:gs>
              <a:gs pos="100000">
                <a:srgbClr val="3F3F54"/>
              </a:gs>
            </a:gsLst>
            <a:lin ang="342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Open Sans Light"/>
            </a:endParaRPr>
          </a:p>
        </p:txBody>
      </p:sp>
    </p:spTree>
    <p:extLst>
      <p:ext uri="{BB962C8B-B14F-4D97-AF65-F5344CB8AC3E}">
        <p14:creationId xmlns:p14="http://schemas.microsoft.com/office/powerpoint/2010/main" val="33121626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51072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1_Vision breaker Slide">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 name="Overlay">
            <a:extLst>
              <a:ext uri="{FF2B5EF4-FFF2-40B4-BE49-F238E27FC236}">
                <a16:creationId xmlns:a16="http://schemas.microsoft.com/office/drawing/2014/main" id="{9867D72A-78B6-BB41-9E26-24D654E9B44E}"/>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19123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7" name="Text Placeholder 6">
            <a:extLst>
              <a:ext uri="{FF2B5EF4-FFF2-40B4-BE49-F238E27FC236}">
                <a16:creationId xmlns:a16="http://schemas.microsoft.com/office/drawing/2014/main" id="{3BA951A9-91CA-064C-8D91-1F99DBF4F72D}"/>
              </a:ext>
            </a:extLst>
          </p:cNvPr>
          <p:cNvSpPr>
            <a:spLocks noGrp="1"/>
          </p:cNvSpPr>
          <p:nvPr>
            <p:ph type="body" sz="quarter" idx="13" hasCustomPrompt="1"/>
          </p:nvPr>
        </p:nvSpPr>
        <p:spPr>
          <a:xfrm>
            <a:off x="2990850" y="4361279"/>
            <a:ext cx="6210300" cy="1524000"/>
          </a:xfrm>
          <a:prstGeom prst="rect">
            <a:avLst/>
          </a:prstGeom>
        </p:spPr>
        <p:txBody>
          <a:bodyPr/>
          <a:lstStyle>
            <a:lvl1pPr>
              <a:defRPr sz="2000">
                <a:solidFill>
                  <a:schemeClr val="bg1"/>
                </a:solidFill>
              </a:defRPr>
            </a:lvl1pPr>
            <a:lvl2pPr marL="519099" indent="0">
              <a:buNone/>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Bullet 01</a:t>
            </a:r>
          </a:p>
          <a:p>
            <a:pPr lvl="0"/>
            <a:r>
              <a:rPr lang="en-US" dirty="0"/>
              <a:t>Bullet 02</a:t>
            </a:r>
          </a:p>
          <a:p>
            <a:pPr lvl="0"/>
            <a:r>
              <a:rPr lang="en-US" dirty="0"/>
              <a:t>Bullet 03</a:t>
            </a:r>
          </a:p>
          <a:p>
            <a:pPr lvl="0"/>
            <a:r>
              <a:rPr lang="en-US" dirty="0"/>
              <a:t>Bullet 04</a:t>
            </a:r>
          </a:p>
        </p:txBody>
      </p:sp>
    </p:spTree>
    <p:extLst>
      <p:ext uri="{BB962C8B-B14F-4D97-AF65-F5344CB8AC3E}">
        <p14:creationId xmlns:p14="http://schemas.microsoft.com/office/powerpoint/2010/main" val="3156168916"/>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6" Type="http://schemas.openxmlformats.org/officeDocument/2006/relationships/theme" Target="../theme/theme2.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slideLayout" Target="../slideLayouts/slideLayout1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9733081"/>
      </p:ext>
    </p:extLst>
  </p:cSld>
  <p:clrMap bg1="lt1" tx1="dk1" bg2="lt2" tx2="dk2" accent1="accent1" accent2="accent2" accent3="accent3" accent4="accent4" accent5="accent5" accent6="accent6" hlink="hlink" folHlink="folHlink"/>
  <p:sldLayoutIdLst>
    <p:sldLayoutId id="2147483660" r:id="rId1"/>
    <p:sldLayoutId id="214748366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6457121"/>
      </p:ext>
    </p:extLst>
  </p:cSld>
  <p:clrMap bg1="lt1" tx1="dk1" bg2="lt2" tx2="dk2" accent1="accent1" accent2="accent2" accent3="accent3" accent4="accent4" accent5="accent5" accent6="accent6" hlink="hlink" folHlink="folHlink"/>
  <p:sldLayoutIdLst>
    <p:sldLayoutId id="2147483843" r:id="rId1"/>
    <p:sldLayoutId id="2147483863" r:id="rId2"/>
    <p:sldLayoutId id="2147483865" r:id="rId3"/>
    <p:sldLayoutId id="2147483887" r:id="rId4"/>
    <p:sldLayoutId id="2147483891" r:id="rId5"/>
    <p:sldLayoutId id="2147483916" r:id="rId6"/>
    <p:sldLayoutId id="2147483926" r:id="rId7"/>
    <p:sldLayoutId id="2147483929" r:id="rId8"/>
    <p:sldLayoutId id="2147483924" r:id="rId9"/>
    <p:sldLayoutId id="2147483925" r:id="rId10"/>
    <p:sldLayoutId id="2147483932" r:id="rId11"/>
    <p:sldLayoutId id="2147483927" r:id="rId12"/>
    <p:sldLayoutId id="2147483933" r:id="rId13"/>
    <p:sldLayoutId id="2147483930" r:id="rId14"/>
    <p:sldLayoutId id="2147483931" r:id="rId15"/>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emf"/></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5.emf"/></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6.xml"/><Relationship Id="rId1" Type="http://schemas.openxmlformats.org/officeDocument/2006/relationships/video" Target="https://www.youtube.com/embed/UCSKJgDrKo0?feature=oembed" TargetMode="External"/><Relationship Id="rId5" Type="http://schemas.openxmlformats.org/officeDocument/2006/relationships/image" Target="../media/image8.jpe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11.emf"/></Relationships>
</file>

<file path=ppt/slides/_rels/slide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ackground - Image">
            <a:extLst>
              <a:ext uri="{FF2B5EF4-FFF2-40B4-BE49-F238E27FC236}">
                <a16:creationId xmlns:a16="http://schemas.microsoft.com/office/drawing/2014/main" id="{EE3AF1F3-18D9-3440-8175-06C7FDC2864E}"/>
              </a:ext>
            </a:extLst>
          </p:cNvPr>
          <p:cNvPicPr>
            <a:picLocks noChangeAspect="1"/>
          </p:cNvPicPr>
          <p:nvPr/>
        </p:nvPicPr>
        <p:blipFill>
          <a:blip r:embed="rId3"/>
          <a:stretch>
            <a:fillRect/>
          </a:stretch>
        </p:blipFill>
        <p:spPr>
          <a:xfrm>
            <a:off x="0" y="0"/>
            <a:ext cx="12192000" cy="6858000"/>
          </a:xfrm>
          <a:prstGeom prst="rect">
            <a:avLst/>
          </a:prstGeom>
        </p:spPr>
      </p:pic>
      <p:sp>
        <p:nvSpPr>
          <p:cNvPr id="12" name="Overlay">
            <a:extLst>
              <a:ext uri="{FF2B5EF4-FFF2-40B4-BE49-F238E27FC236}">
                <a16:creationId xmlns:a16="http://schemas.microsoft.com/office/drawing/2014/main" id="{FA823A69-A419-DC4B-8D50-36A9DE62DF8F}"/>
              </a:ext>
            </a:extLst>
          </p:cNvPr>
          <p:cNvSpPr/>
          <p:nvPr/>
        </p:nvSpPr>
        <p:spPr>
          <a:xfrm>
            <a:off x="-3" y="-1264"/>
            <a:ext cx="12192000" cy="6858000"/>
          </a:xfrm>
          <a:prstGeom prst="rect">
            <a:avLst/>
          </a:prstGeom>
          <a:gradFill>
            <a:gsLst>
              <a:gs pos="39000">
                <a:srgbClr val="0D2240">
                  <a:alpha val="85981"/>
                </a:srgbClr>
              </a:gs>
              <a:gs pos="100000">
                <a:srgbClr val="7A2682">
                  <a:alpha val="88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Yellow Bar">
            <a:extLst>
              <a:ext uri="{FF2B5EF4-FFF2-40B4-BE49-F238E27FC236}">
                <a16:creationId xmlns:a16="http://schemas.microsoft.com/office/drawing/2014/main" id="{64EEA7D3-3EFE-CE4D-AE89-2B7DA6B416D9}"/>
              </a:ext>
            </a:extLst>
          </p:cNvPr>
          <p:cNvSpPr/>
          <p:nvPr/>
        </p:nvSpPr>
        <p:spPr>
          <a:xfrm>
            <a:off x="5506831" y="4263936"/>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10" name="Headline">
            <a:extLst>
              <a:ext uri="{FF2B5EF4-FFF2-40B4-BE49-F238E27FC236}">
                <a16:creationId xmlns:a16="http://schemas.microsoft.com/office/drawing/2014/main" id="{EAD956A8-6B12-6248-8B5F-6E0746CD6E73}"/>
              </a:ext>
            </a:extLst>
          </p:cNvPr>
          <p:cNvSpPr txBox="1">
            <a:spLocks/>
          </p:cNvSpPr>
          <p:nvPr/>
        </p:nvSpPr>
        <p:spPr>
          <a:xfrm>
            <a:off x="1754372" y="4565106"/>
            <a:ext cx="8842745" cy="1543493"/>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3600" b="1">
                <a:solidFill>
                  <a:srgbClr val="F0C300"/>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sz="3400">
                <a:latin typeface="Arial"/>
                <a:ea typeface="ヒラギノ角ゴ Pro W3"/>
                <a:cs typeface="Arial"/>
              </a:rPr>
              <a:t>Översikt över varumärket </a:t>
            </a:r>
            <a:br>
              <a:rPr lang="sv-SE" sz="3400">
                <a:latin typeface="Arial"/>
                <a:ea typeface="ヒラギノ角ゴ Pro W3"/>
                <a:cs typeface="Arial"/>
              </a:rPr>
            </a:br>
            <a:endParaRPr lang="sv-SE" sz="3400">
              <a:latin typeface="Arial"/>
              <a:ea typeface="ヒラギノ角ゴ Pro W3"/>
              <a:cs typeface="Arial"/>
            </a:endParaRPr>
          </a:p>
        </p:txBody>
      </p:sp>
      <p:sp>
        <p:nvSpPr>
          <p:cNvPr id="14" name="Page Number - White">
            <a:extLst>
              <a:ext uri="{FF2B5EF4-FFF2-40B4-BE49-F238E27FC236}">
                <a16:creationId xmlns:a16="http://schemas.microsoft.com/office/drawing/2014/main" id="{F5D8EBE0-2FCF-F143-8AE5-BF5B06A0A36E}"/>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a:t>
            </a:fld>
            <a:endParaRPr lang="en-US" sz="1000">
              <a:solidFill>
                <a:schemeClr val="bg1"/>
              </a:solidFill>
            </a:endParaRPr>
          </a:p>
        </p:txBody>
      </p:sp>
      <p:pic>
        <p:nvPicPr>
          <p:cNvPr id="6" name="Picture 5">
            <a:extLst>
              <a:ext uri="{FF2B5EF4-FFF2-40B4-BE49-F238E27FC236}">
                <a16:creationId xmlns:a16="http://schemas.microsoft.com/office/drawing/2014/main" id="{1852E450-74E6-D64C-8103-75138265F842}"/>
              </a:ext>
            </a:extLst>
          </p:cNvPr>
          <p:cNvPicPr>
            <a:picLocks noChangeAspect="1"/>
          </p:cNvPicPr>
          <p:nvPr/>
        </p:nvPicPr>
        <p:blipFill>
          <a:blip r:embed="rId4"/>
          <a:stretch>
            <a:fillRect/>
          </a:stretch>
        </p:blipFill>
        <p:spPr>
          <a:xfrm>
            <a:off x="3040381" y="578398"/>
            <a:ext cx="6111237" cy="3395131"/>
          </a:xfrm>
          <a:prstGeom prst="rect">
            <a:avLst/>
          </a:prstGeom>
        </p:spPr>
      </p:pic>
      <p:sp>
        <p:nvSpPr>
          <p:cNvPr id="2" name="textruta 1">
            <a:extLst>
              <a:ext uri="{FF2B5EF4-FFF2-40B4-BE49-F238E27FC236}">
                <a16:creationId xmlns:a16="http://schemas.microsoft.com/office/drawing/2014/main" id="{1469D267-C7C5-776F-B830-DC3CB31C26CD}"/>
              </a:ext>
            </a:extLst>
          </p:cNvPr>
          <p:cNvSpPr txBox="1"/>
          <p:nvPr/>
        </p:nvSpPr>
        <p:spPr>
          <a:xfrm>
            <a:off x="391886" y="6273344"/>
            <a:ext cx="2345871" cy="215444"/>
          </a:xfrm>
          <a:prstGeom prst="rect">
            <a:avLst/>
          </a:prstGeom>
          <a:noFill/>
        </p:spPr>
        <p:txBody>
          <a:bodyPr wrap="square" rtlCol="0">
            <a:spAutoFit/>
          </a:bodyPr>
          <a:lstStyle/>
          <a:p>
            <a:r>
              <a:rPr lang="sv-SE" sz="800">
                <a:solidFill>
                  <a:schemeClr val="bg1"/>
                </a:solidFill>
              </a:rPr>
              <a:t>LIONS INTERNATIONAL BRAND OVERVIEW.SW</a:t>
            </a:r>
          </a:p>
        </p:txBody>
      </p:sp>
    </p:spTree>
    <p:extLst>
      <p:ext uri="{BB962C8B-B14F-4D97-AF65-F5344CB8AC3E}">
        <p14:creationId xmlns:p14="http://schemas.microsoft.com/office/powerpoint/2010/main" val="23079683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sv-SE">
                <a:solidFill>
                  <a:schemeClr val="lt1">
                    <a:alpha val="44000"/>
                  </a:schemeClr>
                </a:solidFill>
              </a:rPr>
              <a:t>aa</a:t>
            </a:r>
          </a:p>
        </p:txBody>
      </p:sp>
      <p:sp>
        <p:nvSpPr>
          <p:cNvPr id="6" name="Slice - Solid">
            <a:extLst>
              <a:ext uri="{FF2B5EF4-FFF2-40B4-BE49-F238E27FC236}">
                <a16:creationId xmlns:a16="http://schemas.microsoft.com/office/drawing/2014/main" id="{1B513151-E158-5184-A1F4-7322BC3D8032}"/>
              </a:ext>
            </a:extLst>
          </p:cNvPr>
          <p:cNvSpPr/>
          <p:nvPr/>
        </p:nvSpPr>
        <p:spPr>
          <a:xfrm>
            <a:off x="-1722" y="-211015"/>
            <a:ext cx="12568987" cy="7067629"/>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rgbClr val="FF0000">
                  <a:alpha val="44000"/>
                </a:srgbClr>
              </a:solidFill>
              <a:cs typeface="Segoe UI Semibold"/>
            </a:endParaRPr>
          </a:p>
        </p:txBody>
      </p:sp>
      <p:sp>
        <p:nvSpPr>
          <p:cNvPr id="7" name="Slice - Solid">
            <a:extLst>
              <a:ext uri="{FF2B5EF4-FFF2-40B4-BE49-F238E27FC236}">
                <a16:creationId xmlns:a16="http://schemas.microsoft.com/office/drawing/2014/main" id="{DFB65AD1-B523-FA89-4D59-0F4D53E76D2C}"/>
              </a:ext>
            </a:extLst>
          </p:cNvPr>
          <p:cNvSpPr/>
          <p:nvPr/>
        </p:nvSpPr>
        <p:spPr>
          <a:xfrm>
            <a:off x="-1722" y="-211015"/>
            <a:ext cx="12568987" cy="7067629"/>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gradFill flip="none" rotWithShape="0">
            <a:gsLst>
              <a:gs pos="0">
                <a:srgbClr val="0070C0">
                  <a:lumMod val="78000"/>
                  <a:alpha val="84348"/>
                </a:srgbClr>
              </a:gs>
              <a:gs pos="98000">
                <a:srgbClr val="7030A0">
                  <a:lumMod val="82000"/>
                  <a:alpha val="75078"/>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10</a:t>
            </a:fld>
            <a:endParaRPr lang="en-US" sz="1000">
              <a:solidFill>
                <a:schemeClr val="bg1"/>
              </a:solidFill>
            </a:endParaRP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463722" y="2071110"/>
            <a:ext cx="6322673" cy="2783957"/>
          </a:xfrm>
          <a:prstGeom prst="rect">
            <a:avLst/>
          </a:prstGeom>
        </p:spPr>
        <p:txBody>
          <a:bodyPr lIns="91440" tIns="45720" rIns="91440" bIns="45720" anchor="t">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sv-SE" sz="5200" dirty="0">
                <a:solidFill>
                  <a:schemeClr val="bg1"/>
                </a:solidFill>
                <a:latin typeface="Helvetica Neue"/>
              </a:rPr>
              <a:t>Kommer vårt motto ”Vi hjälper” att ändras?</a:t>
            </a:r>
          </a:p>
        </p:txBody>
      </p:sp>
      <p:pic>
        <p:nvPicPr>
          <p:cNvPr id="12" name="Picture 11">
            <a:extLst>
              <a:ext uri="{FF2B5EF4-FFF2-40B4-BE49-F238E27FC236}">
                <a16:creationId xmlns:a16="http://schemas.microsoft.com/office/drawing/2014/main" id="{90FA1A4D-4ABA-2F43-AED8-2CEFAAC3D6E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61446" y="215564"/>
            <a:ext cx="741108" cy="702199"/>
          </a:xfrm>
          <a:prstGeom prst="rect">
            <a:avLst/>
          </a:prstGeom>
        </p:spPr>
      </p:pic>
    </p:spTree>
    <p:extLst>
      <p:ext uri="{BB962C8B-B14F-4D97-AF65-F5344CB8AC3E}">
        <p14:creationId xmlns:p14="http://schemas.microsoft.com/office/powerpoint/2010/main" val="40805816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66F87EC-71C4-9448-ACAB-135523C18705}"/>
              </a:ext>
            </a:extLst>
          </p:cNvPr>
          <p:cNvSpPr/>
          <p:nvPr/>
        </p:nvSpPr>
        <p:spPr>
          <a:xfrm>
            <a:off x="0" y="0"/>
            <a:ext cx="12192000" cy="6858000"/>
          </a:xfrm>
          <a:prstGeom prst="rect">
            <a:avLst/>
          </a:prstGeom>
          <a:solidFill>
            <a:srgbClr val="053B6D">
              <a:alpha val="8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pic>
        <p:nvPicPr>
          <p:cNvPr id="16" name="Picture 15">
            <a:extLst>
              <a:ext uri="{FF2B5EF4-FFF2-40B4-BE49-F238E27FC236}">
                <a16:creationId xmlns:a16="http://schemas.microsoft.com/office/drawing/2014/main" id="{D7078CEE-F266-F047-8C26-F6E96A7CA1E8}"/>
              </a:ext>
            </a:extLst>
          </p:cNvPr>
          <p:cNvPicPr>
            <a:picLocks noChangeAspect="1"/>
          </p:cNvPicPr>
          <p:nvPr/>
        </p:nvPicPr>
        <p:blipFill rotWithShape="1">
          <a:blip r:embed="rId3" cstate="screen">
            <a:alphaModFix amt="7000"/>
            <a:extLst>
              <a:ext uri="{28A0092B-C50C-407E-A947-70E740481C1C}">
                <a14:useLocalDpi xmlns:a14="http://schemas.microsoft.com/office/drawing/2010/main"/>
              </a:ext>
            </a:extLst>
          </a:blip>
          <a:srcRect t="2" r="-356" b="-770"/>
          <a:stretch/>
        </p:blipFill>
        <p:spPr>
          <a:xfrm>
            <a:off x="2587232" y="76200"/>
            <a:ext cx="7269384" cy="6906078"/>
          </a:xfrm>
          <a:prstGeom prst="rect">
            <a:avLst/>
          </a:prstGeom>
        </p:spPr>
      </p:pic>
      <p:sp>
        <p:nvSpPr>
          <p:cNvPr id="27" name="Rectangle 26">
            <a:extLst>
              <a:ext uri="{FF2B5EF4-FFF2-40B4-BE49-F238E27FC236}">
                <a16:creationId xmlns:a16="http://schemas.microsoft.com/office/drawing/2014/main" id="{4A5F7628-F3D0-D844-B552-F4B6C313C359}"/>
              </a:ext>
            </a:extLst>
          </p:cNvPr>
          <p:cNvSpPr/>
          <p:nvPr/>
        </p:nvSpPr>
        <p:spPr>
          <a:xfrm>
            <a:off x="0" y="0"/>
            <a:ext cx="12192000" cy="6858000"/>
          </a:xfrm>
          <a:prstGeom prst="rect">
            <a:avLst/>
          </a:prstGeom>
          <a:gradFill>
            <a:gsLst>
              <a:gs pos="20000">
                <a:srgbClr val="7030A0">
                  <a:alpha val="31000"/>
                  <a:lumMod val="80000"/>
                  <a:lumOff val="20000"/>
                </a:srgbClr>
              </a:gs>
              <a:gs pos="98000">
                <a:srgbClr val="0070C0">
                  <a:alpha val="59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sp>
        <p:nvSpPr>
          <p:cNvPr id="26" name="Rectangle 25">
            <a:extLst>
              <a:ext uri="{FF2B5EF4-FFF2-40B4-BE49-F238E27FC236}">
                <a16:creationId xmlns:a16="http://schemas.microsoft.com/office/drawing/2014/main" id="{5541233F-5305-EA4F-B6A5-1DF04105F8EA}"/>
              </a:ext>
            </a:extLst>
          </p:cNvPr>
          <p:cNvSpPr/>
          <p:nvPr/>
        </p:nvSpPr>
        <p:spPr bwMode="auto">
          <a:xfrm>
            <a:off x="0" y="1375063"/>
            <a:ext cx="12149138" cy="410966"/>
          </a:xfrm>
          <a:prstGeom prst="rect">
            <a:avLst/>
          </a:prstGeom>
          <a:no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a:r>
              <a:rPr lang="sv-SE" sz="4400" b="1" dirty="0">
                <a:solidFill>
                  <a:schemeClr val="bg1"/>
                </a:solidFill>
                <a:latin typeface="Arial"/>
                <a:ea typeface="ヒラギノ角ゴ Pro W3"/>
                <a:cs typeface="Arial"/>
              </a:rPr>
              <a:t>Lions International tidsplan om varumärket</a:t>
            </a:r>
          </a:p>
        </p:txBody>
      </p:sp>
      <p:sp>
        <p:nvSpPr>
          <p:cNvPr id="21" name="Rectangle 20">
            <a:extLst>
              <a:ext uri="{FF2B5EF4-FFF2-40B4-BE49-F238E27FC236}">
                <a16:creationId xmlns:a16="http://schemas.microsoft.com/office/drawing/2014/main" id="{BAF34ED0-BB6E-1645-8FDD-DDC88524E299}"/>
              </a:ext>
            </a:extLst>
          </p:cNvPr>
          <p:cNvSpPr/>
          <p:nvPr/>
        </p:nvSpPr>
        <p:spPr>
          <a:xfrm>
            <a:off x="5349440" y="2069449"/>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2" name="Rounded Rectangle 1">
            <a:extLst>
              <a:ext uri="{FF2B5EF4-FFF2-40B4-BE49-F238E27FC236}">
                <a16:creationId xmlns:a16="http://schemas.microsoft.com/office/drawing/2014/main" id="{60AE8B70-3E2A-424D-A6E2-3612D9C81915}"/>
              </a:ext>
            </a:extLst>
          </p:cNvPr>
          <p:cNvSpPr/>
          <p:nvPr/>
        </p:nvSpPr>
        <p:spPr bwMode="auto">
          <a:xfrm>
            <a:off x="574166" y="3295766"/>
            <a:ext cx="2407874" cy="1619102"/>
          </a:xfrm>
          <a:prstGeom prst="roundRect">
            <a:avLst/>
          </a:prstGeom>
          <a:solidFill>
            <a:srgbClr val="407CCA">
              <a:alpha val="63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endParaRPr lang="en-US" sz="1900" b="1" dirty="0">
              <a:solidFill>
                <a:schemeClr val="bg1"/>
              </a:solidFill>
              <a:latin typeface="Arial"/>
              <a:ea typeface="ヒラギノ角ゴ Pro W3"/>
              <a:cs typeface="Arial"/>
            </a:endParaRPr>
          </a:p>
          <a:p>
            <a:pPr marL="609600" indent="-609600"/>
            <a:r>
              <a:rPr lang="sv-SE" sz="1900" b="1">
                <a:solidFill>
                  <a:schemeClr val="bg1"/>
                </a:solidFill>
                <a:latin typeface="Arial"/>
                <a:ea typeface="ヒラギノ角ゴ Pro W3"/>
                <a:cs typeface="Arial"/>
              </a:rPr>
              <a:t>År 1: 2021-2022</a:t>
            </a:r>
          </a:p>
          <a:p>
            <a:pPr marL="609600" indent="-609600"/>
            <a:r>
              <a:rPr lang="sv-SE" sz="1600">
                <a:solidFill>
                  <a:schemeClr val="bg1"/>
                </a:solidFill>
                <a:latin typeface="Arial"/>
                <a:ea typeface="ヒラギノ角ゴ Pro W3"/>
                <a:cs typeface="Arial"/>
              </a:rPr>
              <a:t>Planering</a:t>
            </a:r>
          </a:p>
          <a:p>
            <a:pPr marL="609600" indent="-609600"/>
            <a:endParaRPr lang="en-US" sz="1600" b="1" dirty="0">
              <a:solidFill>
                <a:schemeClr val="bg1"/>
              </a:solidFill>
              <a:cs typeface="Arial"/>
            </a:endParaRPr>
          </a:p>
        </p:txBody>
      </p:sp>
      <p:sp>
        <p:nvSpPr>
          <p:cNvPr id="31" name="Rounded Rectangle 30">
            <a:extLst>
              <a:ext uri="{FF2B5EF4-FFF2-40B4-BE49-F238E27FC236}">
                <a16:creationId xmlns:a16="http://schemas.microsoft.com/office/drawing/2014/main" id="{D48CEA04-CD5E-7A44-88C2-E96CFF4D7C67}"/>
              </a:ext>
            </a:extLst>
          </p:cNvPr>
          <p:cNvSpPr/>
          <p:nvPr/>
        </p:nvSpPr>
        <p:spPr bwMode="auto">
          <a:xfrm>
            <a:off x="3370880" y="3295766"/>
            <a:ext cx="2676670" cy="1619102"/>
          </a:xfrm>
          <a:prstGeom prst="roundRect">
            <a:avLst/>
          </a:prstGeom>
          <a:solidFill>
            <a:srgbClr val="407CCA"/>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r>
              <a:rPr lang="sv-SE" sz="1900" b="1" dirty="0">
                <a:solidFill>
                  <a:srgbClr val="FFFFFF"/>
                </a:solidFill>
                <a:latin typeface="Arial"/>
                <a:ea typeface="ヒラギノ角ゴ Pro W3"/>
                <a:cs typeface="Arial"/>
              </a:rPr>
              <a:t>År 2: 2022-2023</a:t>
            </a:r>
          </a:p>
          <a:p>
            <a:pPr marL="609600" indent="-609600"/>
            <a:r>
              <a:rPr lang="sv-SE" sz="1500" dirty="0">
                <a:solidFill>
                  <a:srgbClr val="FFFFFF"/>
                </a:solidFill>
                <a:latin typeface="Arial"/>
                <a:ea typeface="ヒラギノ角ゴ Pro W3"/>
                <a:cs typeface="Arial"/>
              </a:rPr>
              <a:t>Start och implementering</a:t>
            </a:r>
          </a:p>
        </p:txBody>
      </p:sp>
      <p:sp>
        <p:nvSpPr>
          <p:cNvPr id="33" name="Rounded Rectangle 32">
            <a:extLst>
              <a:ext uri="{FF2B5EF4-FFF2-40B4-BE49-F238E27FC236}">
                <a16:creationId xmlns:a16="http://schemas.microsoft.com/office/drawing/2014/main" id="{64517790-B463-DE48-90C1-C7424B5C9A0F}"/>
              </a:ext>
            </a:extLst>
          </p:cNvPr>
          <p:cNvSpPr/>
          <p:nvPr/>
        </p:nvSpPr>
        <p:spPr bwMode="auto">
          <a:xfrm>
            <a:off x="6479109" y="3295766"/>
            <a:ext cx="2407874" cy="1619102"/>
          </a:xfrm>
          <a:prstGeom prst="roundRect">
            <a:avLst/>
          </a:prstGeom>
          <a:solidFill>
            <a:srgbClr val="407CCA">
              <a:alpha val="63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r>
              <a:rPr lang="sv-SE" sz="1900" b="1">
                <a:solidFill>
                  <a:schemeClr val="bg1"/>
                </a:solidFill>
                <a:latin typeface="Arial"/>
                <a:ea typeface="ヒラギノ角ゴ Pro W3"/>
                <a:cs typeface="Arial"/>
              </a:rPr>
              <a:t>År 3: 2023-2024</a:t>
            </a:r>
          </a:p>
          <a:p>
            <a:pPr marL="609600" indent="-609600"/>
            <a:r>
              <a:rPr lang="sv-SE" sz="1600">
                <a:solidFill>
                  <a:schemeClr val="bg1"/>
                </a:solidFill>
                <a:latin typeface="Arial"/>
                <a:ea typeface="ヒラギノ角ゴ Pro W3"/>
                <a:cs typeface="Arial"/>
              </a:rPr>
              <a:t>Lansering påbörjas</a:t>
            </a:r>
          </a:p>
        </p:txBody>
      </p:sp>
      <p:sp>
        <p:nvSpPr>
          <p:cNvPr id="35" name="Rounded Rectangle 34">
            <a:extLst>
              <a:ext uri="{FF2B5EF4-FFF2-40B4-BE49-F238E27FC236}">
                <a16:creationId xmlns:a16="http://schemas.microsoft.com/office/drawing/2014/main" id="{C54361CF-E43D-304D-91EA-C0725A36F327}"/>
              </a:ext>
            </a:extLst>
          </p:cNvPr>
          <p:cNvSpPr/>
          <p:nvPr/>
        </p:nvSpPr>
        <p:spPr bwMode="auto">
          <a:xfrm>
            <a:off x="9271844" y="3295766"/>
            <a:ext cx="2407874" cy="1619102"/>
          </a:xfrm>
          <a:prstGeom prst="roundRect">
            <a:avLst/>
          </a:prstGeom>
          <a:solidFill>
            <a:srgbClr val="407CCA">
              <a:alpha val="63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r>
              <a:rPr lang="sv-SE" sz="1900" b="1" dirty="0">
                <a:solidFill>
                  <a:schemeClr val="bg1"/>
                </a:solidFill>
                <a:latin typeface="Arial"/>
                <a:ea typeface="ヒラギノ角ゴ Pro W3"/>
                <a:cs typeface="Arial"/>
              </a:rPr>
              <a:t>År 4: 2024-2025 </a:t>
            </a:r>
          </a:p>
          <a:p>
            <a:pPr marL="609600" indent="-609600"/>
            <a:r>
              <a:rPr lang="sv-SE" sz="1400" dirty="0">
                <a:solidFill>
                  <a:schemeClr val="bg1"/>
                </a:solidFill>
                <a:latin typeface="Arial"/>
                <a:ea typeface="ヒラギノ角ゴ Pro W3"/>
                <a:cs typeface="Arial"/>
              </a:rPr>
              <a:t>Lansering fortsätter år </a:t>
            </a:r>
          </a:p>
          <a:p>
            <a:pPr marL="609600" indent="-609600"/>
            <a:r>
              <a:rPr lang="sv-SE" sz="1400" dirty="0">
                <a:solidFill>
                  <a:schemeClr val="bg1"/>
                </a:solidFill>
                <a:latin typeface="Arial"/>
                <a:ea typeface="ヒラギノ角ゴ Pro W3"/>
                <a:cs typeface="Arial"/>
              </a:rPr>
              <a:t>4 och därefter</a:t>
            </a:r>
          </a:p>
        </p:txBody>
      </p:sp>
      <p:sp>
        <p:nvSpPr>
          <p:cNvPr id="44" name="Rectangle 43">
            <a:extLst>
              <a:ext uri="{FF2B5EF4-FFF2-40B4-BE49-F238E27FC236}">
                <a16:creationId xmlns:a16="http://schemas.microsoft.com/office/drawing/2014/main" id="{A15B325E-8771-BB4A-843D-AE7535A3B0E6}"/>
              </a:ext>
            </a:extLst>
          </p:cNvPr>
          <p:cNvSpPr/>
          <p:nvPr/>
        </p:nvSpPr>
        <p:spPr bwMode="auto">
          <a:xfrm>
            <a:off x="1203750" y="2518235"/>
            <a:ext cx="9741638" cy="410966"/>
          </a:xfrm>
          <a:prstGeom prst="rect">
            <a:avLst/>
          </a:prstGeom>
          <a:no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a:r>
              <a:rPr lang="sv-SE" sz="2000">
                <a:solidFill>
                  <a:schemeClr val="bg1"/>
                </a:solidFill>
                <a:latin typeface="Arial"/>
                <a:ea typeface="ヒラギノ角ゴ Pro W3"/>
                <a:cs typeface="Arial"/>
              </a:rPr>
              <a:t>Vi kommer att lansera Lions Internationals nya varumärke över tid. </a:t>
            </a:r>
          </a:p>
        </p:txBody>
      </p:sp>
      <p:sp>
        <p:nvSpPr>
          <p:cNvPr id="3" name="Left Brace 2">
            <a:extLst>
              <a:ext uri="{FF2B5EF4-FFF2-40B4-BE49-F238E27FC236}">
                <a16:creationId xmlns:a16="http://schemas.microsoft.com/office/drawing/2014/main" id="{5C1A9FD8-BF3D-101D-0EBC-EE00A447FE71}"/>
              </a:ext>
            </a:extLst>
          </p:cNvPr>
          <p:cNvSpPr/>
          <p:nvPr/>
        </p:nvSpPr>
        <p:spPr bwMode="auto">
          <a:xfrm rot="-5400000">
            <a:off x="8974692" y="3060349"/>
            <a:ext cx="361636" cy="4616821"/>
          </a:xfrm>
          <a:prstGeom prst="leftBrace">
            <a:avLst/>
          </a:prstGeom>
          <a:solidFill>
            <a:srgbClr val="EBB7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pPr>
            <a:endParaRPr kumimoji="0" lang="en-US" sz="3200" b="0" i="0" u="none" strike="noStrike" cap="none" normalizeH="0" baseline="-25000">
              <a:ln>
                <a:noFill/>
              </a:ln>
              <a:solidFill>
                <a:srgbClr val="404040"/>
              </a:solidFill>
              <a:effectLst/>
              <a:latin typeface="Helvetica" pitchFamily="84" charset="0"/>
              <a:ea typeface="ヒラギノ角ゴ Pro W3" pitchFamily="84" charset="-128"/>
            </a:endParaRPr>
          </a:p>
        </p:txBody>
      </p:sp>
      <p:sp>
        <p:nvSpPr>
          <p:cNvPr id="4" name="Rectangle 3">
            <a:extLst>
              <a:ext uri="{FF2B5EF4-FFF2-40B4-BE49-F238E27FC236}">
                <a16:creationId xmlns:a16="http://schemas.microsoft.com/office/drawing/2014/main" id="{BAFE95B2-7C27-7F03-DE7F-28550FE91F03}"/>
              </a:ext>
            </a:extLst>
          </p:cNvPr>
          <p:cNvSpPr/>
          <p:nvPr/>
        </p:nvSpPr>
        <p:spPr bwMode="auto">
          <a:xfrm>
            <a:off x="6538777" y="5568374"/>
            <a:ext cx="5425592" cy="740474"/>
          </a:xfrm>
          <a:prstGeom prst="rect">
            <a:avLst/>
          </a:prstGeom>
          <a:no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sv-SE" sz="2000" b="1" dirty="0">
                <a:solidFill>
                  <a:schemeClr val="bg1"/>
                </a:solidFill>
                <a:latin typeface="Arial"/>
                <a:ea typeface="ヒラギノ角ゴ Pro W3"/>
                <a:cs typeface="Arial"/>
              </a:rPr>
              <a:t>Viktigt: </a:t>
            </a:r>
            <a:br>
              <a:rPr lang="sv-SE" sz="2000" b="1" dirty="0">
                <a:solidFill>
                  <a:schemeClr val="bg1"/>
                </a:solidFill>
                <a:latin typeface="Arial"/>
                <a:ea typeface="ヒラギノ角ゴ Pro W3"/>
                <a:cs typeface="Arial"/>
              </a:rPr>
            </a:br>
            <a:r>
              <a:rPr lang="sv-SE" sz="2000" b="1" dirty="0">
                <a:solidFill>
                  <a:schemeClr val="bg1"/>
                </a:solidFill>
                <a:latin typeface="Arial"/>
                <a:ea typeface="ヒラギノ角ゴ Pro W3"/>
                <a:cs typeface="Arial"/>
              </a:rPr>
              <a:t>Lanseringen kommer att ske</a:t>
            </a:r>
            <a:br>
              <a:rPr lang="sv-SE" sz="2000" b="1" dirty="0">
                <a:solidFill>
                  <a:schemeClr val="bg1"/>
                </a:solidFill>
                <a:latin typeface="Arial"/>
                <a:ea typeface="ヒラギノ角ゴ Pro W3"/>
                <a:cs typeface="Arial"/>
              </a:rPr>
            </a:br>
            <a:r>
              <a:rPr lang="sv-SE" sz="2000" b="1" dirty="0">
                <a:solidFill>
                  <a:schemeClr val="bg1"/>
                </a:solidFill>
                <a:latin typeface="Arial"/>
                <a:ea typeface="ヒラギノ角ゴ Pro W3"/>
                <a:cs typeface="Arial"/>
              </a:rPr>
              <a:t>successivt över tid. </a:t>
            </a:r>
            <a:r>
              <a:rPr lang="sv-SE" sz="1600" b="1" dirty="0">
                <a:solidFill>
                  <a:schemeClr val="bg1"/>
                </a:solidFill>
                <a:latin typeface="Arial"/>
                <a:ea typeface="ヒラギノ角ゴ Pro W3"/>
                <a:cs typeface="Arial"/>
              </a:rPr>
              <a:t> </a:t>
            </a:r>
          </a:p>
        </p:txBody>
      </p:sp>
    </p:spTree>
    <p:extLst>
      <p:ext uri="{BB962C8B-B14F-4D97-AF65-F5344CB8AC3E}">
        <p14:creationId xmlns:p14="http://schemas.microsoft.com/office/powerpoint/2010/main" val="9916552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0338D"/>
                </a:solidFill>
                <a:effectLst/>
                <a:uLnTx/>
                <a:uFillTx/>
                <a:latin typeface="Arial" charset="0"/>
                <a:ea typeface="ヒラギノ角ゴ Pro W3" charset="0"/>
              </a:rPr>
              <a:pPr marL="0" marR="0" lvl="0" indent="0" algn="l" defTabSz="914400" rtl="0" eaLnBrk="0" fontAlgn="base" latinLnBrk="0" hangingPunct="0">
                <a:lnSpc>
                  <a:spcPct val="100000"/>
                </a:lnSpc>
                <a:spcBef>
                  <a:spcPct val="50000"/>
                </a:spcBef>
                <a:spcAft>
                  <a:spcPct val="0"/>
                </a:spcAft>
                <a:buClrTx/>
                <a:buSzTx/>
                <a:buFontTx/>
                <a:buNone/>
                <a:tabLst/>
                <a:defRPr/>
              </a:pPr>
              <a:t>12</a:t>
            </a:fld>
            <a:endParaRPr kumimoji="0" lang="en-US" sz="1000" b="0" i="0" u="none" strike="noStrike" kern="1200" cap="none" spc="0" normalizeH="0" baseline="0" noProof="0">
              <a:ln>
                <a:noFill/>
              </a:ln>
              <a:solidFill>
                <a:srgbClr val="00338D"/>
              </a:solidFill>
              <a:effectLst/>
              <a:uLnTx/>
              <a:uFillTx/>
              <a:latin typeface="Arial" charset="0"/>
              <a:ea typeface="ヒラギノ角ゴ Pro W3" charset="0"/>
            </a:endParaRPr>
          </a:p>
        </p:txBody>
      </p:sp>
      <p:sp>
        <p:nvSpPr>
          <p:cNvPr id="20" name="Body Copy">
            <a:extLst>
              <a:ext uri="{FF2B5EF4-FFF2-40B4-BE49-F238E27FC236}">
                <a16:creationId xmlns:a16="http://schemas.microsoft.com/office/drawing/2014/main" id="{BE88DAE5-2E9E-7F40-B6C3-B2CEF4F98C0A}"/>
              </a:ext>
            </a:extLst>
          </p:cNvPr>
          <p:cNvSpPr txBox="1">
            <a:spLocks/>
          </p:cNvSpPr>
          <p:nvPr/>
        </p:nvSpPr>
        <p:spPr>
          <a:xfrm>
            <a:off x="921520" y="3430772"/>
            <a:ext cx="4181190" cy="2669201"/>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400"/>
              </a:spcBef>
              <a:spcAft>
                <a:spcPts val="0"/>
              </a:spcAft>
              <a:tabLst>
                <a:tab pos="144780" algn="l"/>
              </a:tabLst>
              <a:defRPr/>
            </a:pPr>
            <a:r>
              <a:rPr lang="sv-SE" sz="2400" b="1" dirty="0">
                <a:solidFill>
                  <a:srgbClr val="33373B"/>
                </a:solidFill>
                <a:latin typeface="Arial"/>
                <a:ea typeface="ヒラギノ角ゴ Pro W3"/>
                <a:cs typeface="Arial"/>
              </a:rPr>
              <a:t>Din destination för:</a:t>
            </a:r>
          </a:p>
          <a:p>
            <a:pPr marL="342900" indent="-342900">
              <a:spcBef>
                <a:spcPts val="400"/>
              </a:spcBef>
              <a:spcAft>
                <a:spcPts val="0"/>
              </a:spcAft>
              <a:buChar char="•"/>
              <a:tabLst>
                <a:tab pos="144780" algn="l"/>
              </a:tabLst>
              <a:defRPr/>
            </a:pPr>
            <a:r>
              <a:rPr lang="sv-SE" sz="2400" dirty="0">
                <a:solidFill>
                  <a:srgbClr val="33373B"/>
                </a:solidFill>
                <a:latin typeface="Arial"/>
                <a:ea typeface="ヒラギノ角ゴ Pro W3"/>
                <a:cs typeface="Arial"/>
              </a:rPr>
              <a:t>Information om varumärkets utveckling </a:t>
            </a:r>
          </a:p>
          <a:p>
            <a:pPr marL="342900" indent="-342900">
              <a:spcBef>
                <a:spcPts val="400"/>
              </a:spcBef>
              <a:spcAft>
                <a:spcPts val="0"/>
              </a:spcAft>
              <a:buChar char="•"/>
              <a:tabLst>
                <a:tab pos="144780" algn="l"/>
              </a:tabLst>
              <a:defRPr/>
            </a:pPr>
            <a:r>
              <a:rPr lang="sv-SE" sz="2400" dirty="0">
                <a:solidFill>
                  <a:srgbClr val="33373B"/>
                </a:solidFill>
                <a:latin typeface="Arial"/>
                <a:ea typeface="ヒラギノ角ゴ Pro W3"/>
                <a:cs typeface="Arial"/>
              </a:rPr>
              <a:t>Resurser, t. ex. vägledning om varumärkets budskap</a:t>
            </a:r>
          </a:p>
          <a:p>
            <a:pPr marL="342900" indent="-342900">
              <a:spcBef>
                <a:spcPts val="400"/>
              </a:spcBef>
              <a:spcAft>
                <a:spcPts val="0"/>
              </a:spcAft>
              <a:buChar char="•"/>
              <a:tabLst>
                <a:tab pos="144780" algn="l"/>
              </a:tabLst>
              <a:defRPr/>
            </a:pPr>
            <a:r>
              <a:rPr lang="sv-SE" sz="2400" dirty="0">
                <a:solidFill>
                  <a:srgbClr val="33373B"/>
                </a:solidFill>
                <a:latin typeface="Arial"/>
                <a:ea typeface="ヒラギノ角ゴ Pro W3"/>
                <a:cs typeface="Arial"/>
              </a:rPr>
              <a:t>Frågor och svar</a:t>
            </a:r>
          </a:p>
          <a:p>
            <a:pPr marL="342900" indent="-342900">
              <a:spcBef>
                <a:spcPts val="400"/>
              </a:spcBef>
              <a:spcAft>
                <a:spcPts val="0"/>
              </a:spcAft>
              <a:buChar char="•"/>
              <a:tabLst>
                <a:tab pos="144780" algn="l"/>
              </a:tabLst>
              <a:defRPr/>
            </a:pPr>
            <a:endParaRPr lang="en-US" sz="2400" spc="10" dirty="0">
              <a:solidFill>
                <a:srgbClr val="33373B"/>
              </a:solidFill>
              <a:latin typeface="Arial"/>
              <a:ea typeface="ヒラギノ角ゴ Pro W3"/>
              <a:cs typeface="Arial"/>
            </a:endParaRPr>
          </a:p>
          <a:p>
            <a:pPr marL="285750" indent="-285750">
              <a:buChar char="•"/>
              <a:tabLst>
                <a:tab pos="144780" algn="l"/>
              </a:tabLst>
              <a:defRPr/>
            </a:pPr>
            <a:endParaRPr lang="en-US" sz="2200" spc="10" dirty="0">
              <a:solidFill>
                <a:srgbClr val="33373B"/>
              </a:solidFill>
              <a:latin typeface="Arial"/>
              <a:ea typeface="ヒラギノ角ゴ Pro W3"/>
              <a:cs typeface="Arial"/>
            </a:endParaRPr>
          </a:p>
          <a:p>
            <a:pPr>
              <a:tabLst>
                <a:tab pos="144780" algn="l"/>
              </a:tabLst>
              <a:defRPr/>
            </a:pPr>
            <a:endParaRPr lang="en-US" sz="2200" spc="10" dirty="0">
              <a:solidFill>
                <a:srgbClr val="33373B"/>
              </a:solidFill>
              <a:latin typeface="Arial"/>
              <a:ea typeface="ヒラギノ角ゴ Pro W3"/>
              <a:cs typeface="Arial"/>
            </a:endParaRPr>
          </a:p>
          <a:p>
            <a:pPr>
              <a:tabLst>
                <a:tab pos="144780" algn="l"/>
              </a:tabLst>
              <a:defRPr/>
            </a:pPr>
            <a:br>
              <a:rPr lang="sv-SE" sz="2200" dirty="0">
                <a:solidFill>
                  <a:srgbClr val="33373B"/>
                </a:solidFill>
                <a:latin typeface="Arial"/>
                <a:ea typeface="ヒラギノ角ゴ Pro W3"/>
                <a:cs typeface="Arial"/>
              </a:rPr>
            </a:br>
            <a:endParaRPr lang="sv-SE" sz="2200" dirty="0">
              <a:solidFill>
                <a:srgbClr val="33373B"/>
              </a:solidFill>
              <a:latin typeface="Arial"/>
              <a:ea typeface="ヒラギノ角ゴ Pro W3"/>
              <a:cs typeface="Arial"/>
            </a:endParaRPr>
          </a:p>
        </p:txBody>
      </p:sp>
      <p:sp>
        <p:nvSpPr>
          <p:cNvPr id="21" name="Yellow Bar">
            <a:extLst>
              <a:ext uri="{FF2B5EF4-FFF2-40B4-BE49-F238E27FC236}">
                <a16:creationId xmlns:a16="http://schemas.microsoft.com/office/drawing/2014/main" id="{D07A8B0A-D3D8-9D4E-A499-3A2D7DBFA208}"/>
              </a:ext>
            </a:extLst>
          </p:cNvPr>
          <p:cNvSpPr/>
          <p:nvPr/>
        </p:nvSpPr>
        <p:spPr>
          <a:xfrm>
            <a:off x="1024315" y="2548467"/>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cap="none" normalizeH="0" baseline="0" noProof="0">
                <a:ln>
                  <a:noFill/>
                </a:ln>
                <a:solidFill>
                  <a:prstClr val="white"/>
                </a:solidFill>
                <a:effectLst/>
                <a:uLnTx/>
                <a:uFillTx/>
                <a:latin typeface="Arial" charset="0"/>
                <a:ea typeface="Arial" charset="0"/>
                <a:cs typeface="Arial" charset="0"/>
              </a:rPr>
              <a:t> </a:t>
            </a:r>
          </a:p>
        </p:txBody>
      </p:sp>
      <p:sp>
        <p:nvSpPr>
          <p:cNvPr id="22" name="Headline">
            <a:extLst>
              <a:ext uri="{FF2B5EF4-FFF2-40B4-BE49-F238E27FC236}">
                <a16:creationId xmlns:a16="http://schemas.microsoft.com/office/drawing/2014/main" id="{9AE00FB9-74CA-CB42-B713-4C709699A7A0}"/>
              </a:ext>
            </a:extLst>
          </p:cNvPr>
          <p:cNvSpPr txBox="1">
            <a:spLocks/>
          </p:cNvSpPr>
          <p:nvPr/>
        </p:nvSpPr>
        <p:spPr>
          <a:xfrm>
            <a:off x="922419" y="1156036"/>
            <a:ext cx="7083343" cy="755260"/>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nSpc>
                <a:spcPct val="100000"/>
              </a:lnSpc>
              <a:defRPr/>
            </a:pPr>
            <a:r>
              <a:rPr lang="sv-SE" dirty="0">
                <a:latin typeface="Helvetica Neue"/>
              </a:rPr>
              <a:t>Lions Internationals webbplats</a:t>
            </a:r>
          </a:p>
        </p:txBody>
      </p:sp>
      <p:grpSp>
        <p:nvGrpSpPr>
          <p:cNvPr id="19" name="Group 18">
            <a:extLst>
              <a:ext uri="{FF2B5EF4-FFF2-40B4-BE49-F238E27FC236}">
                <a16:creationId xmlns:a16="http://schemas.microsoft.com/office/drawing/2014/main" id="{89C77FC2-E47F-051B-6F53-FAD565721755}"/>
              </a:ext>
            </a:extLst>
          </p:cNvPr>
          <p:cNvGrpSpPr/>
          <p:nvPr/>
        </p:nvGrpSpPr>
        <p:grpSpPr>
          <a:xfrm>
            <a:off x="0" y="0"/>
            <a:ext cx="12192000" cy="1123281"/>
            <a:chOff x="0" y="0"/>
            <a:chExt cx="12192000" cy="1123281"/>
          </a:xfrm>
        </p:grpSpPr>
        <p:sp>
          <p:nvSpPr>
            <p:cNvPr id="24" name="Background - Solid">
              <a:extLst>
                <a:ext uri="{FF2B5EF4-FFF2-40B4-BE49-F238E27FC236}">
                  <a16:creationId xmlns:a16="http://schemas.microsoft.com/office/drawing/2014/main" id="{CD552245-0300-E73F-E55B-9880B9566A44}"/>
                </a:ext>
              </a:extLst>
            </p:cNvPr>
            <p:cNvSpPr/>
            <p:nvPr/>
          </p:nvSpPr>
          <p:spPr>
            <a:xfrm>
              <a:off x="0" y="0"/>
              <a:ext cx="12192000" cy="637495"/>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mn-ea"/>
                <a:cs typeface="+mn-cs"/>
              </a:endParaRPr>
            </a:p>
          </p:txBody>
        </p:sp>
        <p:sp>
          <p:nvSpPr>
            <p:cNvPr id="26" name="Background - Solid">
              <a:extLst>
                <a:ext uri="{FF2B5EF4-FFF2-40B4-BE49-F238E27FC236}">
                  <a16:creationId xmlns:a16="http://schemas.microsoft.com/office/drawing/2014/main" id="{494312D6-22F4-9D34-19DE-37248221B86C}"/>
                </a:ext>
              </a:extLst>
            </p:cNvPr>
            <p:cNvSpPr/>
            <p:nvPr/>
          </p:nvSpPr>
          <p:spPr>
            <a:xfrm>
              <a:off x="3048" y="569118"/>
              <a:ext cx="12188952" cy="219456"/>
            </a:xfrm>
            <a:prstGeom prst="rect">
              <a:avLst/>
            </a:prstGeom>
            <a:gradFill>
              <a:gsLst>
                <a:gs pos="0">
                  <a:srgbClr val="457DC8">
                    <a:lumMod val="72000"/>
                  </a:srgbClr>
                </a:gs>
                <a:gs pos="98000">
                  <a:srgbClr val="7030A0">
                    <a:alpha val="80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mn-ea"/>
                <a:cs typeface="+mn-cs"/>
              </a:endParaRPr>
            </a:p>
          </p:txBody>
        </p:sp>
        <p:pic>
          <p:nvPicPr>
            <p:cNvPr id="27" name="Picture 26">
              <a:extLst>
                <a:ext uri="{FF2B5EF4-FFF2-40B4-BE49-F238E27FC236}">
                  <a16:creationId xmlns:a16="http://schemas.microsoft.com/office/drawing/2014/main" id="{5DA42767-A91E-ED6C-042F-00AE0F0236B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84726" y="151713"/>
              <a:ext cx="971568" cy="971568"/>
            </a:xfrm>
            <a:prstGeom prst="rect">
              <a:avLst/>
            </a:prstGeom>
          </p:spPr>
        </p:pic>
      </p:grpSp>
      <p:pic>
        <p:nvPicPr>
          <p:cNvPr id="2" name="Picture 3" descr="Graphical user interface, website&#10;&#10;Description automatically generated">
            <a:extLst>
              <a:ext uri="{FF2B5EF4-FFF2-40B4-BE49-F238E27FC236}">
                <a16:creationId xmlns:a16="http://schemas.microsoft.com/office/drawing/2014/main" id="{DC87049A-97ED-E918-33A0-82FDE5FEB87B}"/>
              </a:ext>
            </a:extLst>
          </p:cNvPr>
          <p:cNvPicPr>
            <a:picLocks noChangeAspect="1"/>
          </p:cNvPicPr>
          <p:nvPr/>
        </p:nvPicPr>
        <p:blipFill>
          <a:blip r:embed="rId4"/>
          <a:stretch>
            <a:fillRect/>
          </a:stretch>
        </p:blipFill>
        <p:spPr>
          <a:xfrm>
            <a:off x="9386381" y="1205804"/>
            <a:ext cx="1861728" cy="6245742"/>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3" name="Picture 3" descr="Graphical user interface, website&#10;&#10;Description automatically generated">
            <a:extLst>
              <a:ext uri="{FF2B5EF4-FFF2-40B4-BE49-F238E27FC236}">
                <a16:creationId xmlns:a16="http://schemas.microsoft.com/office/drawing/2014/main" id="{6D2701E2-849A-0F9C-5DE4-A368B5483BC6}"/>
              </a:ext>
            </a:extLst>
          </p:cNvPr>
          <p:cNvPicPr>
            <a:picLocks noChangeAspect="1"/>
          </p:cNvPicPr>
          <p:nvPr/>
        </p:nvPicPr>
        <p:blipFill rotWithShape="1">
          <a:blip r:embed="rId4"/>
          <a:srcRect b="63044"/>
          <a:stretch/>
        </p:blipFill>
        <p:spPr>
          <a:xfrm>
            <a:off x="5041516" y="1989787"/>
            <a:ext cx="4653284" cy="5759013"/>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4" name="Headline">
            <a:extLst>
              <a:ext uri="{FF2B5EF4-FFF2-40B4-BE49-F238E27FC236}">
                <a16:creationId xmlns:a16="http://schemas.microsoft.com/office/drawing/2014/main" id="{7EFB0286-32BC-2271-0450-425598D2E5F2}"/>
              </a:ext>
            </a:extLst>
          </p:cNvPr>
          <p:cNvSpPr txBox="1">
            <a:spLocks/>
          </p:cNvSpPr>
          <p:nvPr/>
        </p:nvSpPr>
        <p:spPr>
          <a:xfrm>
            <a:off x="922420" y="2748420"/>
            <a:ext cx="4759420" cy="755260"/>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nSpc>
                <a:spcPct val="100000"/>
              </a:lnSpc>
              <a:defRPr/>
            </a:pPr>
            <a:r>
              <a:rPr lang="sv-SE" sz="2600">
                <a:latin typeface="Helvetica Neue"/>
              </a:rPr>
              <a:t>Lionsclubs.org/sv/our-brand</a:t>
            </a:r>
          </a:p>
        </p:txBody>
      </p:sp>
      <p:sp>
        <p:nvSpPr>
          <p:cNvPr id="5" name="TextBox 4">
            <a:extLst>
              <a:ext uri="{FF2B5EF4-FFF2-40B4-BE49-F238E27FC236}">
                <a16:creationId xmlns:a16="http://schemas.microsoft.com/office/drawing/2014/main" id="{05E13640-04EE-5939-779B-4D3A03F16E8E}"/>
              </a:ext>
            </a:extLst>
          </p:cNvPr>
          <p:cNvSpPr txBox="1"/>
          <p:nvPr/>
        </p:nvSpPr>
        <p:spPr>
          <a:xfrm>
            <a:off x="921520" y="6126455"/>
            <a:ext cx="8079092" cy="1169551"/>
          </a:xfrm>
          <a:prstGeom prst="rect">
            <a:avLst/>
          </a:prstGeom>
          <a:noFill/>
        </p:spPr>
        <p:txBody>
          <a:bodyPr wrap="square" rtlCol="0">
            <a:spAutoFit/>
          </a:bodyPr>
          <a:lstStyle/>
          <a:p>
            <a:r>
              <a:rPr lang="sv-SE" sz="2000">
                <a:solidFill>
                  <a:srgbClr val="33373B"/>
                </a:solidFill>
                <a:latin typeface="Arial"/>
                <a:ea typeface="ヒラギノ角ゴ Pro W3"/>
                <a:cs typeface="Arial"/>
              </a:rPr>
              <a:t>Skicka dina frågor om varumärket till</a:t>
            </a:r>
          </a:p>
          <a:p>
            <a:r>
              <a:rPr lang="sv-SE" sz="2000" u="sng">
                <a:solidFill>
                  <a:srgbClr val="0070C0"/>
                </a:solidFill>
                <a:latin typeface="Arial"/>
                <a:ea typeface="ヒラギノ角ゴ Pro W3"/>
                <a:cs typeface="Arial"/>
              </a:rPr>
              <a:t>lionsbrand@lionsclubs.org</a:t>
            </a:r>
            <a:r>
              <a:rPr lang="sv-SE" sz="2000">
                <a:solidFill>
                  <a:srgbClr val="33373B"/>
                </a:solidFill>
                <a:latin typeface="Arial"/>
                <a:ea typeface="ヒラギノ角ゴ Pro W3"/>
                <a:cs typeface="Arial"/>
              </a:rPr>
              <a:t>.</a:t>
            </a:r>
          </a:p>
          <a:p>
            <a:endParaRPr lang="en-US" sz="3000" dirty="0" err="1"/>
          </a:p>
        </p:txBody>
      </p:sp>
    </p:spTree>
    <p:extLst>
      <p:ext uri="{BB962C8B-B14F-4D97-AF65-F5344CB8AC3E}">
        <p14:creationId xmlns:p14="http://schemas.microsoft.com/office/powerpoint/2010/main" val="2334312790"/>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417" y="-5257"/>
            <a:ext cx="12209417" cy="6866903"/>
          </a:xfrm>
          <a:prstGeom prst="rect">
            <a:avLst/>
          </a:prstGeom>
        </p:spPr>
      </p:pic>
      <p:sp>
        <p:nvSpPr>
          <p:cNvPr id="12" name="Overlay">
            <a:extLst>
              <a:ext uri="{FF2B5EF4-FFF2-40B4-BE49-F238E27FC236}">
                <a16:creationId xmlns:a16="http://schemas.microsoft.com/office/drawing/2014/main" id="{B7164FF5-67AE-B74A-874F-8E78802E709F}"/>
              </a:ext>
            </a:extLst>
          </p:cNvPr>
          <p:cNvSpPr/>
          <p:nvPr/>
        </p:nvSpPr>
        <p:spPr>
          <a:xfrm>
            <a:off x="-112143" y="0"/>
            <a:ext cx="12304143" cy="6858000"/>
          </a:xfrm>
          <a:prstGeom prst="rect">
            <a:avLst/>
          </a:prstGeom>
          <a:gradFill>
            <a:gsLst>
              <a:gs pos="39000">
                <a:srgbClr val="0D2240">
                  <a:alpha val="85981"/>
                </a:srgbClr>
              </a:gs>
              <a:gs pos="100000">
                <a:srgbClr val="7A2682">
                  <a:alpha val="88000"/>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5" name="Picture 4" descr="lionlogo_white.eps">
            <a:extLst>
              <a:ext uri="{FF2B5EF4-FFF2-40B4-BE49-F238E27FC236}">
                <a16:creationId xmlns:a16="http://schemas.microsoft.com/office/drawing/2014/main" id="{AFB8B13E-3B99-2140-8C3E-B7506FDCF4D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502007" y="1828800"/>
            <a:ext cx="1204464" cy="1174956"/>
          </a:xfrm>
          <a:prstGeom prst="rect">
            <a:avLst/>
          </a:prstGeom>
        </p:spPr>
      </p:pic>
      <p:sp>
        <p:nvSpPr>
          <p:cNvPr id="8" name="Title 1">
            <a:extLst>
              <a:ext uri="{FF2B5EF4-FFF2-40B4-BE49-F238E27FC236}">
                <a16:creationId xmlns:a16="http://schemas.microsoft.com/office/drawing/2014/main" id="{84015D6B-6F7B-C546-B15B-81A122A64AC3}"/>
              </a:ext>
            </a:extLst>
          </p:cNvPr>
          <p:cNvSpPr txBox="1">
            <a:spLocks/>
          </p:cNvSpPr>
          <p:nvPr/>
        </p:nvSpPr>
        <p:spPr>
          <a:xfrm>
            <a:off x="2238249" y="3034905"/>
            <a:ext cx="7772400" cy="1920033"/>
          </a:xfrm>
          <a:prstGeom prst="rect">
            <a:avLst/>
          </a:prstGeom>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a:lnSpc>
                <a:spcPct val="80000"/>
              </a:lnSpc>
              <a:spcAft>
                <a:spcPts val="600"/>
              </a:spcAft>
            </a:pPr>
            <a:r>
              <a:rPr lang="sv-SE" sz="4800" b="1">
                <a:solidFill>
                  <a:schemeClr val="bg1"/>
                </a:solidFill>
                <a:latin typeface="Helvetica Neue" charset="0"/>
                <a:ea typeface="Helvetica Neue" charset="0"/>
                <a:cs typeface="Helvetica Neue" charset="0"/>
              </a:rPr>
              <a:t>Tack</a:t>
            </a:r>
          </a:p>
        </p:txBody>
      </p:sp>
      <p:sp>
        <p:nvSpPr>
          <p:cNvPr id="9" name="Rectangle 8">
            <a:extLst>
              <a:ext uri="{FF2B5EF4-FFF2-40B4-BE49-F238E27FC236}">
                <a16:creationId xmlns:a16="http://schemas.microsoft.com/office/drawing/2014/main" id="{7E15C85D-EDCB-C74F-8F29-3BB6B6CCF5ED}"/>
              </a:ext>
            </a:extLst>
          </p:cNvPr>
          <p:cNvSpPr/>
          <p:nvPr/>
        </p:nvSpPr>
        <p:spPr>
          <a:xfrm>
            <a:off x="5379110" y="332160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algn="ctr"/>
            <a:endParaRPr lang="en-US"/>
          </a:p>
        </p:txBody>
      </p:sp>
      <p:sp>
        <p:nvSpPr>
          <p:cNvPr id="10" name="TextBox 9">
            <a:extLst>
              <a:ext uri="{FF2B5EF4-FFF2-40B4-BE49-F238E27FC236}">
                <a16:creationId xmlns:a16="http://schemas.microsoft.com/office/drawing/2014/main" id="{5FD77007-DB48-654F-892C-631DEE861BBC}"/>
              </a:ext>
            </a:extLst>
          </p:cNvPr>
          <p:cNvSpPr txBox="1"/>
          <p:nvPr/>
        </p:nvSpPr>
        <p:spPr>
          <a:xfrm>
            <a:off x="4404334" y="6248400"/>
            <a:ext cx="3399810" cy="338554"/>
          </a:xfrm>
          <a:prstGeom prst="rect">
            <a:avLst/>
          </a:prstGeom>
          <a:noFill/>
        </p:spPr>
        <p:txBody>
          <a:bodyPr wrap="square" lIns="91440" tIns="45720" rIns="91440" bIns="45720" rtlCol="0" anchor="t">
            <a:spAutoFit/>
          </a:bodyPr>
          <a:lstStyle/>
          <a:p>
            <a:pPr algn="ctr"/>
            <a:r>
              <a:rPr lang="sv-SE" sz="1600" b="1">
                <a:solidFill>
                  <a:schemeClr val="bg1"/>
                </a:solidFill>
              </a:rPr>
              <a:t>© 2023 Lions International</a:t>
            </a:r>
          </a:p>
        </p:txBody>
      </p:sp>
    </p:spTree>
    <p:extLst>
      <p:ext uri="{BB962C8B-B14F-4D97-AF65-F5344CB8AC3E}">
        <p14:creationId xmlns:p14="http://schemas.microsoft.com/office/powerpoint/2010/main" val="2514224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66F87EC-71C4-9448-ACAB-135523C18705}"/>
              </a:ext>
            </a:extLst>
          </p:cNvPr>
          <p:cNvSpPr/>
          <p:nvPr/>
        </p:nvSpPr>
        <p:spPr>
          <a:xfrm>
            <a:off x="0" y="0"/>
            <a:ext cx="12192000" cy="6858000"/>
          </a:xfrm>
          <a:prstGeom prst="rect">
            <a:avLst/>
          </a:prstGeom>
          <a:solidFill>
            <a:srgbClr val="053B6D">
              <a:alpha val="8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pic>
        <p:nvPicPr>
          <p:cNvPr id="16" name="Picture 15">
            <a:extLst>
              <a:ext uri="{FF2B5EF4-FFF2-40B4-BE49-F238E27FC236}">
                <a16:creationId xmlns:a16="http://schemas.microsoft.com/office/drawing/2014/main" id="{D7078CEE-F266-F047-8C26-F6E96A7CA1E8}"/>
              </a:ext>
            </a:extLst>
          </p:cNvPr>
          <p:cNvPicPr>
            <a:picLocks noChangeAspect="1"/>
          </p:cNvPicPr>
          <p:nvPr/>
        </p:nvPicPr>
        <p:blipFill rotWithShape="1">
          <a:blip r:embed="rId4" cstate="screen">
            <a:alphaModFix amt="7000"/>
            <a:extLst>
              <a:ext uri="{28A0092B-C50C-407E-A947-70E740481C1C}">
                <a14:useLocalDpi xmlns:a14="http://schemas.microsoft.com/office/drawing/2010/main"/>
              </a:ext>
            </a:extLst>
          </a:blip>
          <a:srcRect t="2" r="-356" b="-770"/>
          <a:stretch/>
        </p:blipFill>
        <p:spPr>
          <a:xfrm>
            <a:off x="2587232" y="76200"/>
            <a:ext cx="7269384" cy="6906078"/>
          </a:xfrm>
          <a:prstGeom prst="rect">
            <a:avLst/>
          </a:prstGeom>
        </p:spPr>
      </p:pic>
      <p:sp>
        <p:nvSpPr>
          <p:cNvPr id="27" name="Rectangle 26">
            <a:extLst>
              <a:ext uri="{FF2B5EF4-FFF2-40B4-BE49-F238E27FC236}">
                <a16:creationId xmlns:a16="http://schemas.microsoft.com/office/drawing/2014/main" id="{4A5F7628-F3D0-D844-B552-F4B6C313C359}"/>
              </a:ext>
            </a:extLst>
          </p:cNvPr>
          <p:cNvSpPr/>
          <p:nvPr/>
        </p:nvSpPr>
        <p:spPr>
          <a:xfrm>
            <a:off x="0" y="0"/>
            <a:ext cx="12192000" cy="6858000"/>
          </a:xfrm>
          <a:prstGeom prst="rect">
            <a:avLst/>
          </a:prstGeom>
          <a:gradFill>
            <a:gsLst>
              <a:gs pos="20000">
                <a:srgbClr val="7030A0">
                  <a:alpha val="31000"/>
                  <a:lumMod val="80000"/>
                  <a:lumOff val="20000"/>
                </a:srgbClr>
              </a:gs>
              <a:gs pos="98000">
                <a:srgbClr val="0070C0">
                  <a:alpha val="59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pic>
        <p:nvPicPr>
          <p:cNvPr id="2" name="Online Media 1" title="Vi är Lions International [SW]">
            <a:hlinkClick r:id="" action="ppaction://media"/>
            <a:extLst>
              <a:ext uri="{FF2B5EF4-FFF2-40B4-BE49-F238E27FC236}">
                <a16:creationId xmlns:a16="http://schemas.microsoft.com/office/drawing/2014/main" id="{E213633C-4C3A-99E8-2DE6-FF7508F28244}"/>
              </a:ext>
            </a:extLst>
          </p:cNvPr>
          <p:cNvPicPr>
            <a:picLocks noRot="1" noChangeAspect="1"/>
          </p:cNvPicPr>
          <p:nvPr>
            <a:videoFile r:link="rId1"/>
          </p:nvPr>
        </p:nvPicPr>
        <p:blipFill>
          <a:blip r:embed="rId5"/>
          <a:stretch>
            <a:fillRect/>
          </a:stretch>
        </p:blipFill>
        <p:spPr>
          <a:xfrm>
            <a:off x="2345478" y="1309955"/>
            <a:ext cx="7501044" cy="4238090"/>
          </a:xfrm>
          <a:prstGeom prst="rect">
            <a:avLst/>
          </a:prstGeom>
        </p:spPr>
      </p:pic>
    </p:spTree>
    <p:extLst>
      <p:ext uri="{BB962C8B-B14F-4D97-AF65-F5344CB8AC3E}">
        <p14:creationId xmlns:p14="http://schemas.microsoft.com/office/powerpoint/2010/main" val="1824948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701A335-AC8C-5940-8ADE-07E0B222D192}"/>
              </a:ext>
            </a:extLst>
          </p:cNvPr>
          <p:cNvGrpSpPr/>
          <p:nvPr/>
        </p:nvGrpSpPr>
        <p:grpSpPr>
          <a:xfrm>
            <a:off x="1616567" y="1822785"/>
            <a:ext cx="8958866" cy="1506530"/>
            <a:chOff x="1534309" y="1289715"/>
            <a:chExt cx="8958866" cy="1506530"/>
          </a:xfrm>
        </p:grpSpPr>
        <p:sp>
          <p:nvSpPr>
            <p:cNvPr id="3" name="Yellow Bar">
              <a:extLst>
                <a:ext uri="{FF2B5EF4-FFF2-40B4-BE49-F238E27FC236}">
                  <a16:creationId xmlns:a16="http://schemas.microsoft.com/office/drawing/2014/main" id="{8CF8280C-73E8-A64D-9417-F9D6E215655B}"/>
                </a:ext>
              </a:extLst>
            </p:cNvPr>
            <p:cNvSpPr/>
            <p:nvPr/>
          </p:nvSpPr>
          <p:spPr>
            <a:xfrm>
              <a:off x="5163054" y="2723485"/>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4" name="Headline">
              <a:extLst>
                <a:ext uri="{FF2B5EF4-FFF2-40B4-BE49-F238E27FC236}">
                  <a16:creationId xmlns:a16="http://schemas.microsoft.com/office/drawing/2014/main" id="{E953B6B1-100B-EB40-AF63-C05672A3806A}"/>
                </a:ext>
              </a:extLst>
            </p:cNvPr>
            <p:cNvSpPr txBox="1">
              <a:spLocks/>
            </p:cNvSpPr>
            <p:nvPr/>
          </p:nvSpPr>
          <p:spPr>
            <a:xfrm>
              <a:off x="1534309" y="1289715"/>
              <a:ext cx="8958866" cy="535194"/>
            </a:xfrm>
            <a:prstGeom prst="rect">
              <a:avLst/>
            </a:prstGeom>
          </p:spPr>
          <p:txBody>
            <a:bodyPr lIns="91440" tIns="45720" rIns="91440" bIns="45720" anchor="t"/>
            <a:lstStyle>
              <a:lvl1pPr marL="0" indent="0" algn="ctr" rtl="0" eaLnBrk="1" fontAlgn="base" hangingPunct="1">
                <a:spcBef>
                  <a:spcPct val="20000"/>
                </a:spcBef>
                <a:spcAft>
                  <a:spcPct val="0"/>
                </a:spcAft>
                <a:buFont typeface="Arial" pitchFamily="34" charset="0"/>
                <a:buNone/>
                <a:defRPr sz="2400" b="1">
                  <a:solidFill>
                    <a:srgbClr val="082E87"/>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sz="4000">
                  <a:solidFill>
                    <a:srgbClr val="00338D"/>
                  </a:solidFill>
                  <a:latin typeface="Arial"/>
                  <a:ea typeface="ヒラギノ角ゴ Pro W3"/>
                  <a:cs typeface="Arial"/>
                </a:rPr>
                <a:t>Presenterar Lions Internationals övergripande varumärke</a:t>
              </a:r>
            </a:p>
          </p:txBody>
        </p:sp>
      </p:grpSp>
      <p:pic>
        <p:nvPicPr>
          <p:cNvPr id="7" name="Picture 6">
            <a:extLst>
              <a:ext uri="{FF2B5EF4-FFF2-40B4-BE49-F238E27FC236}">
                <a16:creationId xmlns:a16="http://schemas.microsoft.com/office/drawing/2014/main" id="{B283D232-7A6C-5547-9AD2-3307F9D9B73C}"/>
              </a:ext>
            </a:extLst>
          </p:cNvPr>
          <p:cNvPicPr>
            <a:picLocks noChangeAspect="1"/>
          </p:cNvPicPr>
          <p:nvPr/>
        </p:nvPicPr>
        <p:blipFill>
          <a:blip r:embed="rId3"/>
          <a:srcRect/>
          <a:stretch/>
        </p:blipFill>
        <p:spPr>
          <a:xfrm>
            <a:off x="128979" y="5975012"/>
            <a:ext cx="3018768" cy="754692"/>
          </a:xfrm>
          <a:prstGeom prst="rect">
            <a:avLst/>
          </a:prstGeom>
        </p:spPr>
      </p:pic>
      <p:sp>
        <p:nvSpPr>
          <p:cNvPr id="2" name="Background - Overlay">
            <a:extLst>
              <a:ext uri="{FF2B5EF4-FFF2-40B4-BE49-F238E27FC236}">
                <a16:creationId xmlns:a16="http://schemas.microsoft.com/office/drawing/2014/main" id="{85009679-949D-411C-DA55-C282BA40D469}"/>
              </a:ext>
            </a:extLst>
          </p:cNvPr>
          <p:cNvSpPr/>
          <p:nvPr/>
        </p:nvSpPr>
        <p:spPr>
          <a:xfrm>
            <a:off x="0" y="-3045"/>
            <a:ext cx="12192000" cy="404980"/>
          </a:xfrm>
          <a:prstGeom prst="rect">
            <a:avLst/>
          </a:prstGeom>
          <a:gradFill flip="none" rotWithShape="0">
            <a:gsLst>
              <a:gs pos="0">
                <a:srgbClr val="0070C0">
                  <a:lumMod val="78000"/>
                </a:srgbClr>
              </a:gs>
              <a:gs pos="98000">
                <a:srgbClr val="7030A0">
                  <a:lumMod val="82000"/>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Tree>
    <p:extLst>
      <p:ext uri="{BB962C8B-B14F-4D97-AF65-F5344CB8AC3E}">
        <p14:creationId xmlns:p14="http://schemas.microsoft.com/office/powerpoint/2010/main" val="35041885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fld id="{CD81962F-67D4-FD44-86D5-55EBF96E0DB7}" type="slidenum">
              <a:rPr kumimoji="0" lang="en-US" sz="1000" b="0" i="0" u="none" strike="noStrike" kern="1200" cap="none" spc="0" normalizeH="0" baseline="0" noProof="0" dirty="0" smtClean="0">
                <a:ln>
                  <a:noFill/>
                </a:ln>
                <a:solidFill>
                  <a:srgbClr val="00338D"/>
                </a:solidFill>
                <a:effectLst/>
                <a:uLnTx/>
                <a:uFillTx/>
                <a:latin typeface="Arial" charset="0"/>
                <a:ea typeface="ヒラギノ角ゴ Pro W3" charset="0"/>
              </a:rPr>
              <a:pPr marL="0" marR="0" lvl="0" indent="0" algn="l" defTabSz="914400" rtl="0" eaLnBrk="0" fontAlgn="base" latinLnBrk="0" hangingPunct="0">
                <a:lnSpc>
                  <a:spcPct val="100000"/>
                </a:lnSpc>
                <a:spcBef>
                  <a:spcPct val="50000"/>
                </a:spcBef>
                <a:spcAft>
                  <a:spcPct val="0"/>
                </a:spcAft>
                <a:buClrTx/>
                <a:buSzTx/>
                <a:buFontTx/>
                <a:buNone/>
                <a:tabLst/>
                <a:defRPr/>
              </a:pPr>
              <a:t>4</a:t>
            </a:fld>
            <a:endParaRPr kumimoji="0" lang="en-US" sz="1000" b="0" i="0" u="none" strike="noStrike" kern="1200" cap="none" spc="0" normalizeH="0" baseline="0" noProof="0" dirty="0">
              <a:ln>
                <a:noFill/>
              </a:ln>
              <a:solidFill>
                <a:srgbClr val="00338D"/>
              </a:solidFill>
              <a:effectLst/>
              <a:uLnTx/>
              <a:uFillTx/>
              <a:latin typeface="Arial" charset="0"/>
              <a:ea typeface="ヒラギノ角ゴ Pro W3" charset="0"/>
            </a:endParaRPr>
          </a:p>
        </p:txBody>
      </p:sp>
      <p:sp>
        <p:nvSpPr>
          <p:cNvPr id="20" name="Body Copy">
            <a:extLst>
              <a:ext uri="{FF2B5EF4-FFF2-40B4-BE49-F238E27FC236}">
                <a16:creationId xmlns:a16="http://schemas.microsoft.com/office/drawing/2014/main" id="{BE88DAE5-2E9E-7F40-B6C3-B2CEF4F98C0A}"/>
              </a:ext>
            </a:extLst>
          </p:cNvPr>
          <p:cNvSpPr txBox="1">
            <a:spLocks/>
          </p:cNvSpPr>
          <p:nvPr/>
        </p:nvSpPr>
        <p:spPr>
          <a:xfrm>
            <a:off x="921520" y="2787181"/>
            <a:ext cx="5509805" cy="3988047"/>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285750" indent="-285750">
              <a:buChar char="•"/>
              <a:tabLst>
                <a:tab pos="144780" algn="l"/>
              </a:tabLst>
              <a:defRPr/>
            </a:pPr>
            <a:endParaRPr lang="en-US" sz="2200" spc="10" dirty="0">
              <a:solidFill>
                <a:srgbClr val="33373B"/>
              </a:solidFill>
              <a:latin typeface="Arial"/>
              <a:ea typeface="ヒラギノ角ゴ Pro W3"/>
              <a:cs typeface="Arial"/>
            </a:endParaRPr>
          </a:p>
          <a:p>
            <a:pPr>
              <a:tabLst>
                <a:tab pos="144780" algn="l"/>
              </a:tabLst>
              <a:defRPr/>
            </a:pPr>
            <a:endParaRPr lang="en-US" sz="2200" spc="10" dirty="0">
              <a:solidFill>
                <a:srgbClr val="33373B"/>
              </a:solidFill>
              <a:latin typeface="Arial"/>
              <a:ea typeface="ヒラギノ角ゴ Pro W3"/>
              <a:cs typeface="Arial"/>
            </a:endParaRPr>
          </a:p>
          <a:p>
            <a:pPr>
              <a:tabLst>
                <a:tab pos="144780" algn="l"/>
              </a:tabLst>
              <a:defRPr/>
            </a:pPr>
            <a:br>
              <a:rPr lang="sv-SE" sz="2200">
                <a:solidFill>
                  <a:srgbClr val="33373B"/>
                </a:solidFill>
                <a:latin typeface="Arial"/>
                <a:ea typeface="ヒラギノ角ゴ Pro W3"/>
                <a:cs typeface="Arial"/>
              </a:rPr>
            </a:br>
            <a:endParaRPr lang="sv-SE" sz="2200">
              <a:solidFill>
                <a:srgbClr val="33373B"/>
              </a:solidFill>
              <a:latin typeface="Arial"/>
              <a:ea typeface="ヒラギノ角ゴ Pro W3"/>
              <a:cs typeface="Arial"/>
            </a:endParaRPr>
          </a:p>
        </p:txBody>
      </p:sp>
      <p:sp>
        <p:nvSpPr>
          <p:cNvPr id="21" name="Yellow Bar">
            <a:extLst>
              <a:ext uri="{FF2B5EF4-FFF2-40B4-BE49-F238E27FC236}">
                <a16:creationId xmlns:a16="http://schemas.microsoft.com/office/drawing/2014/main" id="{D07A8B0A-D3D8-9D4E-A499-3A2D7DBFA208}"/>
              </a:ext>
            </a:extLst>
          </p:cNvPr>
          <p:cNvSpPr/>
          <p:nvPr/>
        </p:nvSpPr>
        <p:spPr>
          <a:xfrm>
            <a:off x="1059757" y="2153830"/>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cap="none" normalizeH="0" baseline="0" noProof="0">
                <a:ln>
                  <a:noFill/>
                </a:ln>
                <a:solidFill>
                  <a:prstClr val="white"/>
                </a:solidFill>
                <a:effectLst/>
                <a:uLnTx/>
                <a:uFillTx/>
                <a:latin typeface="Arial" charset="0"/>
                <a:ea typeface="Arial" charset="0"/>
                <a:cs typeface="Arial" charset="0"/>
              </a:rPr>
              <a:t> </a:t>
            </a:r>
          </a:p>
        </p:txBody>
      </p:sp>
      <p:sp>
        <p:nvSpPr>
          <p:cNvPr id="22" name="Headline">
            <a:extLst>
              <a:ext uri="{FF2B5EF4-FFF2-40B4-BE49-F238E27FC236}">
                <a16:creationId xmlns:a16="http://schemas.microsoft.com/office/drawing/2014/main" id="{9AE00FB9-74CA-CB42-B713-4C709699A7A0}"/>
              </a:ext>
            </a:extLst>
          </p:cNvPr>
          <p:cNvSpPr txBox="1">
            <a:spLocks/>
          </p:cNvSpPr>
          <p:nvPr/>
        </p:nvSpPr>
        <p:spPr>
          <a:xfrm>
            <a:off x="922420" y="1371189"/>
            <a:ext cx="5954630" cy="755260"/>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nSpc>
                <a:spcPct val="100000"/>
              </a:lnSpc>
              <a:defRPr/>
            </a:pPr>
            <a:r>
              <a:rPr lang="sv-SE" dirty="0">
                <a:latin typeface="Helvetica Neue"/>
              </a:rPr>
              <a:t>Varumärkets uppbyggnad</a:t>
            </a:r>
          </a:p>
        </p:txBody>
      </p:sp>
      <p:grpSp>
        <p:nvGrpSpPr>
          <p:cNvPr id="19" name="Group 18">
            <a:extLst>
              <a:ext uri="{FF2B5EF4-FFF2-40B4-BE49-F238E27FC236}">
                <a16:creationId xmlns:a16="http://schemas.microsoft.com/office/drawing/2014/main" id="{89C77FC2-E47F-051B-6F53-FAD565721755}"/>
              </a:ext>
            </a:extLst>
          </p:cNvPr>
          <p:cNvGrpSpPr/>
          <p:nvPr/>
        </p:nvGrpSpPr>
        <p:grpSpPr>
          <a:xfrm>
            <a:off x="0" y="0"/>
            <a:ext cx="12192000" cy="1123281"/>
            <a:chOff x="0" y="0"/>
            <a:chExt cx="12192000" cy="1123281"/>
          </a:xfrm>
        </p:grpSpPr>
        <p:sp>
          <p:nvSpPr>
            <p:cNvPr id="24" name="Background - Solid">
              <a:extLst>
                <a:ext uri="{FF2B5EF4-FFF2-40B4-BE49-F238E27FC236}">
                  <a16:creationId xmlns:a16="http://schemas.microsoft.com/office/drawing/2014/main" id="{CD552245-0300-E73F-E55B-9880B9566A44}"/>
                </a:ext>
              </a:extLst>
            </p:cNvPr>
            <p:cNvSpPr/>
            <p:nvPr/>
          </p:nvSpPr>
          <p:spPr>
            <a:xfrm>
              <a:off x="0" y="0"/>
              <a:ext cx="12192000" cy="637495"/>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mn-ea"/>
                <a:cs typeface="+mn-cs"/>
              </a:endParaRPr>
            </a:p>
          </p:txBody>
        </p:sp>
        <p:sp>
          <p:nvSpPr>
            <p:cNvPr id="26" name="Background - Solid">
              <a:extLst>
                <a:ext uri="{FF2B5EF4-FFF2-40B4-BE49-F238E27FC236}">
                  <a16:creationId xmlns:a16="http://schemas.microsoft.com/office/drawing/2014/main" id="{494312D6-22F4-9D34-19DE-37248221B86C}"/>
                </a:ext>
              </a:extLst>
            </p:cNvPr>
            <p:cNvSpPr/>
            <p:nvPr/>
          </p:nvSpPr>
          <p:spPr>
            <a:xfrm>
              <a:off x="3048" y="569118"/>
              <a:ext cx="12188952" cy="219456"/>
            </a:xfrm>
            <a:prstGeom prst="rect">
              <a:avLst/>
            </a:prstGeom>
            <a:gradFill>
              <a:gsLst>
                <a:gs pos="0">
                  <a:srgbClr val="457DC8">
                    <a:lumMod val="72000"/>
                  </a:srgbClr>
                </a:gs>
                <a:gs pos="98000">
                  <a:srgbClr val="7030A0">
                    <a:alpha val="80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mn-ea"/>
                <a:cs typeface="+mn-cs"/>
              </a:endParaRPr>
            </a:p>
          </p:txBody>
        </p:sp>
        <p:pic>
          <p:nvPicPr>
            <p:cNvPr id="27" name="Picture 26">
              <a:extLst>
                <a:ext uri="{FF2B5EF4-FFF2-40B4-BE49-F238E27FC236}">
                  <a16:creationId xmlns:a16="http://schemas.microsoft.com/office/drawing/2014/main" id="{5DA42767-A91E-ED6C-042F-00AE0F0236B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84726" y="151713"/>
              <a:ext cx="971568" cy="971568"/>
            </a:xfrm>
            <a:prstGeom prst="rect">
              <a:avLst/>
            </a:prstGeom>
          </p:spPr>
        </p:pic>
      </p:grpSp>
      <p:sp>
        <p:nvSpPr>
          <p:cNvPr id="11" name="Headline">
            <a:extLst>
              <a:ext uri="{FF2B5EF4-FFF2-40B4-BE49-F238E27FC236}">
                <a16:creationId xmlns:a16="http://schemas.microsoft.com/office/drawing/2014/main" id="{13AB7F86-05E1-BE72-FB6B-B8636B8F5DFB}"/>
              </a:ext>
            </a:extLst>
          </p:cNvPr>
          <p:cNvSpPr txBox="1">
            <a:spLocks/>
          </p:cNvSpPr>
          <p:nvPr/>
        </p:nvSpPr>
        <p:spPr>
          <a:xfrm>
            <a:off x="1057193" y="3341662"/>
            <a:ext cx="3017875" cy="445043"/>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r>
              <a:rPr lang="sv-SE" sz="1800">
                <a:solidFill>
                  <a:srgbClr val="002060"/>
                </a:solidFill>
                <a:latin typeface="Arial"/>
                <a:ea typeface="ヒラギノ角ゴ Pro W3"/>
                <a:cs typeface="Arial"/>
              </a:rPr>
              <a:t>Övergripande varumärke eller ”paraply”</a:t>
            </a:r>
            <a:br>
              <a:rPr lang="sv-SE" sz="1800" b="0"/>
            </a:br>
            <a:endParaRPr lang="sv-SE" sz="1800" b="0"/>
          </a:p>
        </p:txBody>
      </p:sp>
      <p:sp>
        <p:nvSpPr>
          <p:cNvPr id="13" name="Headline">
            <a:extLst>
              <a:ext uri="{FF2B5EF4-FFF2-40B4-BE49-F238E27FC236}">
                <a16:creationId xmlns:a16="http://schemas.microsoft.com/office/drawing/2014/main" id="{C117A15F-25CE-B636-F7A9-DD3B2388988E}"/>
              </a:ext>
            </a:extLst>
          </p:cNvPr>
          <p:cNvSpPr txBox="1">
            <a:spLocks/>
          </p:cNvSpPr>
          <p:nvPr/>
        </p:nvSpPr>
        <p:spPr>
          <a:xfrm>
            <a:off x="1060253" y="5153375"/>
            <a:ext cx="2692310" cy="445043"/>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r>
              <a:rPr lang="sv-SE" sz="1800">
                <a:solidFill>
                  <a:srgbClr val="002060"/>
                </a:solidFill>
                <a:latin typeface="Arial"/>
                <a:ea typeface="ヒラギノ角ゴ Pro W3"/>
                <a:cs typeface="Arial"/>
              </a:rPr>
              <a:t>Organisationens varumärken</a:t>
            </a:r>
            <a:br>
              <a:rPr lang="sv-SE" sz="1800" b="0"/>
            </a:br>
            <a:endParaRPr lang="sv-SE" sz="1800" b="0"/>
          </a:p>
        </p:txBody>
      </p:sp>
      <p:pic>
        <p:nvPicPr>
          <p:cNvPr id="15" name="Picture 14" descr="Graphical user interface&#10;&#10;Description automatically generated">
            <a:extLst>
              <a:ext uri="{FF2B5EF4-FFF2-40B4-BE49-F238E27FC236}">
                <a16:creationId xmlns:a16="http://schemas.microsoft.com/office/drawing/2014/main" id="{B77D529D-8981-FC9E-45F9-D6EDC901CBBA}"/>
              </a:ext>
            </a:extLst>
          </p:cNvPr>
          <p:cNvPicPr>
            <a:picLocks noChangeAspect="1"/>
          </p:cNvPicPr>
          <p:nvPr/>
        </p:nvPicPr>
        <p:blipFill>
          <a:blip r:embed="rId4"/>
          <a:stretch>
            <a:fillRect/>
          </a:stretch>
        </p:blipFill>
        <p:spPr>
          <a:xfrm>
            <a:off x="4465523" y="2892363"/>
            <a:ext cx="6802489" cy="2835195"/>
          </a:xfrm>
          <a:prstGeom prst="rect">
            <a:avLst/>
          </a:prstGeom>
        </p:spPr>
      </p:pic>
    </p:spTree>
    <p:extLst>
      <p:ext uri="{BB962C8B-B14F-4D97-AF65-F5344CB8AC3E}">
        <p14:creationId xmlns:p14="http://schemas.microsoft.com/office/powerpoint/2010/main" val="3468887786"/>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701A335-AC8C-5940-8ADE-07E0B222D192}"/>
              </a:ext>
            </a:extLst>
          </p:cNvPr>
          <p:cNvGrpSpPr/>
          <p:nvPr/>
        </p:nvGrpSpPr>
        <p:grpSpPr>
          <a:xfrm>
            <a:off x="1616567" y="1744853"/>
            <a:ext cx="8958866" cy="1723007"/>
            <a:chOff x="1568945" y="1211783"/>
            <a:chExt cx="8958866" cy="1723007"/>
          </a:xfrm>
        </p:grpSpPr>
        <p:sp>
          <p:nvSpPr>
            <p:cNvPr id="3" name="Yellow Bar">
              <a:extLst>
                <a:ext uri="{FF2B5EF4-FFF2-40B4-BE49-F238E27FC236}">
                  <a16:creationId xmlns:a16="http://schemas.microsoft.com/office/drawing/2014/main" id="{8CF8280C-73E8-A64D-9417-F9D6E215655B}"/>
                </a:ext>
              </a:extLst>
            </p:cNvPr>
            <p:cNvSpPr/>
            <p:nvPr/>
          </p:nvSpPr>
          <p:spPr>
            <a:xfrm>
              <a:off x="5197690" y="286203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4" name="Headline">
              <a:extLst>
                <a:ext uri="{FF2B5EF4-FFF2-40B4-BE49-F238E27FC236}">
                  <a16:creationId xmlns:a16="http://schemas.microsoft.com/office/drawing/2014/main" id="{E953B6B1-100B-EB40-AF63-C05672A3806A}"/>
                </a:ext>
              </a:extLst>
            </p:cNvPr>
            <p:cNvSpPr txBox="1">
              <a:spLocks/>
            </p:cNvSpPr>
            <p:nvPr/>
          </p:nvSpPr>
          <p:spPr>
            <a:xfrm>
              <a:off x="1568945" y="1211783"/>
              <a:ext cx="8958866" cy="535194"/>
            </a:xfrm>
            <a:prstGeom prst="rect">
              <a:avLst/>
            </a:prstGeom>
          </p:spPr>
          <p:txBody>
            <a:bodyPr lIns="91440" tIns="45720" rIns="91440" bIns="45720" anchor="t"/>
            <a:lstStyle>
              <a:lvl1pPr marL="0" indent="0" algn="ctr" rtl="0" eaLnBrk="1" fontAlgn="base" hangingPunct="1">
                <a:spcBef>
                  <a:spcPct val="20000"/>
                </a:spcBef>
                <a:spcAft>
                  <a:spcPct val="0"/>
                </a:spcAft>
                <a:buFont typeface="Arial" pitchFamily="34" charset="0"/>
                <a:buNone/>
                <a:defRPr sz="2400" b="1">
                  <a:solidFill>
                    <a:srgbClr val="082E87"/>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sz="4000" dirty="0">
                  <a:solidFill>
                    <a:srgbClr val="00338D"/>
                  </a:solidFill>
                  <a:latin typeface="Arial"/>
                  <a:ea typeface="ヒラギノ角ゴ Pro W3"/>
                  <a:cs typeface="Arial"/>
                </a:rPr>
                <a:t>Du har frågor. </a:t>
              </a:r>
              <a:br>
                <a:rPr lang="sv-SE" sz="4000" dirty="0">
                  <a:solidFill>
                    <a:srgbClr val="00338D"/>
                  </a:solidFill>
                  <a:latin typeface="Arial"/>
                  <a:ea typeface="ヒラギノ角ゴ Pro W3"/>
                  <a:cs typeface="Arial"/>
                </a:rPr>
              </a:br>
              <a:r>
                <a:rPr lang="sv-SE" sz="4000" dirty="0">
                  <a:solidFill>
                    <a:srgbClr val="00338D"/>
                  </a:solidFill>
                  <a:latin typeface="Arial"/>
                  <a:ea typeface="ヒラギノ角ゴ Pro W3"/>
                  <a:cs typeface="Arial"/>
                </a:rPr>
                <a:t>Vi har svaren.</a:t>
              </a:r>
            </a:p>
            <a:p>
              <a:endParaRPr lang="en-US" sz="4000" kern="0" dirty="0">
                <a:solidFill>
                  <a:srgbClr val="00338D"/>
                </a:solidFill>
                <a:latin typeface="Arial"/>
                <a:ea typeface="ヒラギノ角ゴ Pro W3"/>
                <a:cs typeface="Arial"/>
              </a:endParaRPr>
            </a:p>
            <a:p>
              <a:r>
                <a:rPr lang="sv-SE" sz="4000" b="0" dirty="0">
                  <a:solidFill>
                    <a:srgbClr val="00338D"/>
                  </a:solidFill>
                  <a:latin typeface="Arial"/>
                  <a:ea typeface="ヒラギノ角ゴ Pro W3"/>
                  <a:cs typeface="Arial"/>
                </a:rPr>
                <a:t>De fem främsta frågorna och svaren.</a:t>
              </a:r>
            </a:p>
          </p:txBody>
        </p:sp>
      </p:grpSp>
      <p:pic>
        <p:nvPicPr>
          <p:cNvPr id="7" name="Picture 6">
            <a:extLst>
              <a:ext uri="{FF2B5EF4-FFF2-40B4-BE49-F238E27FC236}">
                <a16:creationId xmlns:a16="http://schemas.microsoft.com/office/drawing/2014/main" id="{B283D232-7A6C-5547-9AD2-3307F9D9B73C}"/>
              </a:ext>
            </a:extLst>
          </p:cNvPr>
          <p:cNvPicPr>
            <a:picLocks noChangeAspect="1"/>
          </p:cNvPicPr>
          <p:nvPr/>
        </p:nvPicPr>
        <p:blipFill>
          <a:blip r:embed="rId3"/>
          <a:srcRect/>
          <a:stretch/>
        </p:blipFill>
        <p:spPr>
          <a:xfrm>
            <a:off x="128979" y="5975012"/>
            <a:ext cx="3018768" cy="754692"/>
          </a:xfrm>
          <a:prstGeom prst="rect">
            <a:avLst/>
          </a:prstGeom>
        </p:spPr>
      </p:pic>
      <p:sp>
        <p:nvSpPr>
          <p:cNvPr id="2" name="Background - Overlay">
            <a:extLst>
              <a:ext uri="{FF2B5EF4-FFF2-40B4-BE49-F238E27FC236}">
                <a16:creationId xmlns:a16="http://schemas.microsoft.com/office/drawing/2014/main" id="{85009679-949D-411C-DA55-C282BA40D469}"/>
              </a:ext>
            </a:extLst>
          </p:cNvPr>
          <p:cNvSpPr/>
          <p:nvPr/>
        </p:nvSpPr>
        <p:spPr>
          <a:xfrm>
            <a:off x="0" y="-3045"/>
            <a:ext cx="12192000" cy="404980"/>
          </a:xfrm>
          <a:prstGeom prst="rect">
            <a:avLst/>
          </a:prstGeom>
          <a:gradFill flip="none" rotWithShape="0">
            <a:gsLst>
              <a:gs pos="0">
                <a:srgbClr val="0070C0">
                  <a:lumMod val="78000"/>
                </a:srgbClr>
              </a:gs>
              <a:gs pos="98000">
                <a:srgbClr val="7030A0">
                  <a:lumMod val="82000"/>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Tree>
    <p:extLst>
      <p:ext uri="{BB962C8B-B14F-4D97-AF65-F5344CB8AC3E}">
        <p14:creationId xmlns:p14="http://schemas.microsoft.com/office/powerpoint/2010/main" val="10241926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sv-SE">
                <a:solidFill>
                  <a:schemeClr val="lt1">
                    <a:alpha val="44000"/>
                  </a:schemeClr>
                </a:solidFill>
              </a:rPr>
              <a:t>aa</a:t>
            </a:r>
          </a:p>
        </p:txBody>
      </p:sp>
      <p:sp>
        <p:nvSpPr>
          <p:cNvPr id="6" name="Slice - Solid">
            <a:extLst>
              <a:ext uri="{FF2B5EF4-FFF2-40B4-BE49-F238E27FC236}">
                <a16:creationId xmlns:a16="http://schemas.microsoft.com/office/drawing/2014/main" id="{1B513151-E158-5184-A1F4-7322BC3D8032}"/>
              </a:ext>
            </a:extLst>
          </p:cNvPr>
          <p:cNvSpPr/>
          <p:nvPr/>
        </p:nvSpPr>
        <p:spPr>
          <a:xfrm>
            <a:off x="-1722" y="-211015"/>
            <a:ext cx="12568987" cy="7067629"/>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rgbClr val="FF0000">
                  <a:alpha val="44000"/>
                </a:srgbClr>
              </a:solidFill>
              <a:cs typeface="Segoe UI Semibold"/>
            </a:endParaRPr>
          </a:p>
        </p:txBody>
      </p:sp>
      <p:sp>
        <p:nvSpPr>
          <p:cNvPr id="7" name="Slice - Solid">
            <a:extLst>
              <a:ext uri="{FF2B5EF4-FFF2-40B4-BE49-F238E27FC236}">
                <a16:creationId xmlns:a16="http://schemas.microsoft.com/office/drawing/2014/main" id="{DFB65AD1-B523-FA89-4D59-0F4D53E76D2C}"/>
              </a:ext>
            </a:extLst>
          </p:cNvPr>
          <p:cNvSpPr/>
          <p:nvPr/>
        </p:nvSpPr>
        <p:spPr>
          <a:xfrm>
            <a:off x="-1722" y="-211015"/>
            <a:ext cx="12568987" cy="7067629"/>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gradFill flip="none" rotWithShape="0">
            <a:gsLst>
              <a:gs pos="0">
                <a:srgbClr val="0070C0">
                  <a:lumMod val="78000"/>
                  <a:alpha val="84348"/>
                </a:srgbClr>
              </a:gs>
              <a:gs pos="98000">
                <a:srgbClr val="7030A0">
                  <a:lumMod val="82000"/>
                  <a:alpha val="75078"/>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dirty="0" smtClean="0">
                <a:solidFill>
                  <a:schemeClr val="bg1"/>
                </a:solidFill>
              </a:rPr>
              <a:pPr eaLnBrk="0" hangingPunct="0">
                <a:spcBef>
                  <a:spcPct val="50000"/>
                </a:spcBef>
                <a:defRPr/>
              </a:pPr>
              <a:t>6</a:t>
            </a:fld>
            <a:endParaRPr lang="en-US" sz="1000" dirty="0">
              <a:solidFill>
                <a:schemeClr val="bg1"/>
              </a:solidFill>
            </a:endParaRP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429284" y="2071110"/>
            <a:ext cx="7706973" cy="2783957"/>
          </a:xfrm>
          <a:prstGeom prst="rect">
            <a:avLst/>
          </a:prstGeom>
        </p:spPr>
        <p:txBody>
          <a:bodyPr lIns="91440" tIns="45720" rIns="91440" bIns="45720" anchor="t">
            <a:normAutofit lnSpcReduction="10000"/>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sv-SE" sz="5200" dirty="0">
                <a:solidFill>
                  <a:schemeClr val="bg1"/>
                </a:solidFill>
                <a:latin typeface="Helvetica Neue"/>
              </a:rPr>
              <a:t>Varför rör vi oss mot det nya övergripande varumärket Lions International?</a:t>
            </a:r>
          </a:p>
        </p:txBody>
      </p:sp>
      <p:pic>
        <p:nvPicPr>
          <p:cNvPr id="12" name="Picture 11">
            <a:extLst>
              <a:ext uri="{FF2B5EF4-FFF2-40B4-BE49-F238E27FC236}">
                <a16:creationId xmlns:a16="http://schemas.microsoft.com/office/drawing/2014/main" id="{90FA1A4D-4ABA-2F43-AED8-2CEFAAC3D6E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61446" y="215564"/>
            <a:ext cx="741108" cy="702199"/>
          </a:xfrm>
          <a:prstGeom prst="rect">
            <a:avLst/>
          </a:prstGeom>
        </p:spPr>
      </p:pic>
    </p:spTree>
    <p:extLst>
      <p:ext uri="{BB962C8B-B14F-4D97-AF65-F5344CB8AC3E}">
        <p14:creationId xmlns:p14="http://schemas.microsoft.com/office/powerpoint/2010/main" val="23003731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sv-SE">
                <a:solidFill>
                  <a:schemeClr val="lt1">
                    <a:alpha val="44000"/>
                  </a:schemeClr>
                </a:solidFill>
              </a:rPr>
              <a:t>aa</a:t>
            </a:r>
          </a:p>
        </p:txBody>
      </p:sp>
      <p:sp>
        <p:nvSpPr>
          <p:cNvPr id="6" name="Slice - Solid">
            <a:extLst>
              <a:ext uri="{FF2B5EF4-FFF2-40B4-BE49-F238E27FC236}">
                <a16:creationId xmlns:a16="http://schemas.microsoft.com/office/drawing/2014/main" id="{1B513151-E158-5184-A1F4-7322BC3D8032}"/>
              </a:ext>
            </a:extLst>
          </p:cNvPr>
          <p:cNvSpPr/>
          <p:nvPr/>
        </p:nvSpPr>
        <p:spPr>
          <a:xfrm>
            <a:off x="-1722" y="-211015"/>
            <a:ext cx="12568987" cy="7067629"/>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rgbClr val="FF0000">
                  <a:alpha val="44000"/>
                </a:srgbClr>
              </a:solidFill>
              <a:cs typeface="Segoe UI Semibold"/>
            </a:endParaRPr>
          </a:p>
        </p:txBody>
      </p:sp>
      <p:sp>
        <p:nvSpPr>
          <p:cNvPr id="7" name="Slice - Solid">
            <a:extLst>
              <a:ext uri="{FF2B5EF4-FFF2-40B4-BE49-F238E27FC236}">
                <a16:creationId xmlns:a16="http://schemas.microsoft.com/office/drawing/2014/main" id="{DFB65AD1-B523-FA89-4D59-0F4D53E76D2C}"/>
              </a:ext>
            </a:extLst>
          </p:cNvPr>
          <p:cNvSpPr/>
          <p:nvPr/>
        </p:nvSpPr>
        <p:spPr>
          <a:xfrm>
            <a:off x="-1722" y="-211015"/>
            <a:ext cx="12568987" cy="7067629"/>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gradFill flip="none" rotWithShape="0">
            <a:gsLst>
              <a:gs pos="0">
                <a:srgbClr val="0070C0">
                  <a:lumMod val="78000"/>
                  <a:alpha val="84348"/>
                </a:srgbClr>
              </a:gs>
              <a:gs pos="98000">
                <a:srgbClr val="7030A0">
                  <a:lumMod val="82000"/>
                  <a:alpha val="75078"/>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7</a:t>
            </a:fld>
            <a:endParaRPr lang="en-US" sz="1000">
              <a:solidFill>
                <a:schemeClr val="bg1"/>
              </a:solidFill>
            </a:endParaRP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469803" y="1032845"/>
            <a:ext cx="9567290" cy="2783957"/>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sv-SE" sz="5200" dirty="0">
                <a:solidFill>
                  <a:schemeClr val="bg1"/>
                </a:solidFill>
                <a:latin typeface="Helvetica Neue"/>
              </a:rPr>
              <a:t>Om Lions International är vårt övergripande varumärke, innebär det att vi inte längre kommer använda Lions Clubs International och Lions Clubs International Foundation?</a:t>
            </a:r>
          </a:p>
        </p:txBody>
      </p:sp>
      <p:pic>
        <p:nvPicPr>
          <p:cNvPr id="12" name="Picture 11">
            <a:extLst>
              <a:ext uri="{FF2B5EF4-FFF2-40B4-BE49-F238E27FC236}">
                <a16:creationId xmlns:a16="http://schemas.microsoft.com/office/drawing/2014/main" id="{90FA1A4D-4ABA-2F43-AED8-2CEFAAC3D6E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61446" y="215564"/>
            <a:ext cx="741108" cy="702199"/>
          </a:xfrm>
          <a:prstGeom prst="rect">
            <a:avLst/>
          </a:prstGeom>
        </p:spPr>
      </p:pic>
    </p:spTree>
    <p:extLst>
      <p:ext uri="{BB962C8B-B14F-4D97-AF65-F5344CB8AC3E}">
        <p14:creationId xmlns:p14="http://schemas.microsoft.com/office/powerpoint/2010/main" val="28748301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sv-SE">
                <a:solidFill>
                  <a:schemeClr val="lt1">
                    <a:alpha val="44000"/>
                  </a:schemeClr>
                </a:solidFill>
              </a:rPr>
              <a:t>aa</a:t>
            </a:r>
          </a:p>
        </p:txBody>
      </p:sp>
      <p:sp>
        <p:nvSpPr>
          <p:cNvPr id="6" name="Slice - Solid">
            <a:extLst>
              <a:ext uri="{FF2B5EF4-FFF2-40B4-BE49-F238E27FC236}">
                <a16:creationId xmlns:a16="http://schemas.microsoft.com/office/drawing/2014/main" id="{1B513151-E158-5184-A1F4-7322BC3D8032}"/>
              </a:ext>
            </a:extLst>
          </p:cNvPr>
          <p:cNvSpPr/>
          <p:nvPr/>
        </p:nvSpPr>
        <p:spPr>
          <a:xfrm>
            <a:off x="-1722" y="-211015"/>
            <a:ext cx="12568987" cy="7067629"/>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rgbClr val="FF0000">
                  <a:alpha val="44000"/>
                </a:srgbClr>
              </a:solidFill>
              <a:cs typeface="Segoe UI Semibold"/>
            </a:endParaRPr>
          </a:p>
        </p:txBody>
      </p:sp>
      <p:sp>
        <p:nvSpPr>
          <p:cNvPr id="7" name="Slice - Solid">
            <a:extLst>
              <a:ext uri="{FF2B5EF4-FFF2-40B4-BE49-F238E27FC236}">
                <a16:creationId xmlns:a16="http://schemas.microsoft.com/office/drawing/2014/main" id="{DFB65AD1-B523-FA89-4D59-0F4D53E76D2C}"/>
              </a:ext>
            </a:extLst>
          </p:cNvPr>
          <p:cNvSpPr/>
          <p:nvPr/>
        </p:nvSpPr>
        <p:spPr>
          <a:xfrm>
            <a:off x="-1722" y="-211015"/>
            <a:ext cx="12568987" cy="7067629"/>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gradFill flip="none" rotWithShape="0">
            <a:gsLst>
              <a:gs pos="0">
                <a:srgbClr val="0070C0">
                  <a:lumMod val="78000"/>
                  <a:alpha val="84348"/>
                </a:srgbClr>
              </a:gs>
              <a:gs pos="98000">
                <a:srgbClr val="7030A0">
                  <a:lumMod val="82000"/>
                  <a:alpha val="75078"/>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8</a:t>
            </a:fld>
            <a:endParaRPr lang="en-US" sz="1000">
              <a:solidFill>
                <a:schemeClr val="bg1"/>
              </a:solidFill>
            </a:endParaRP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441524" y="1640491"/>
            <a:ext cx="8400486" cy="2783957"/>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sv-SE" sz="5200" dirty="0">
                <a:solidFill>
                  <a:schemeClr val="bg1"/>
                </a:solidFill>
                <a:latin typeface="Helvetica Neue"/>
              </a:rPr>
              <a:t>Finns det ett sista datum för klubbar, distrikt och multipeldistrikt att uppdatera sina material med det nya varumärket?</a:t>
            </a:r>
          </a:p>
        </p:txBody>
      </p:sp>
      <p:pic>
        <p:nvPicPr>
          <p:cNvPr id="12" name="Picture 11">
            <a:extLst>
              <a:ext uri="{FF2B5EF4-FFF2-40B4-BE49-F238E27FC236}">
                <a16:creationId xmlns:a16="http://schemas.microsoft.com/office/drawing/2014/main" id="{90FA1A4D-4ABA-2F43-AED8-2CEFAAC3D6E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61446" y="215564"/>
            <a:ext cx="741108" cy="702199"/>
          </a:xfrm>
          <a:prstGeom prst="rect">
            <a:avLst/>
          </a:prstGeom>
        </p:spPr>
      </p:pic>
    </p:spTree>
    <p:extLst>
      <p:ext uri="{BB962C8B-B14F-4D97-AF65-F5344CB8AC3E}">
        <p14:creationId xmlns:p14="http://schemas.microsoft.com/office/powerpoint/2010/main" val="26876341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sv-SE">
                <a:solidFill>
                  <a:schemeClr val="lt1">
                    <a:alpha val="44000"/>
                  </a:schemeClr>
                </a:solidFill>
              </a:rPr>
              <a:t>aa</a:t>
            </a:r>
          </a:p>
        </p:txBody>
      </p:sp>
      <p:sp>
        <p:nvSpPr>
          <p:cNvPr id="6" name="Slice - Solid">
            <a:extLst>
              <a:ext uri="{FF2B5EF4-FFF2-40B4-BE49-F238E27FC236}">
                <a16:creationId xmlns:a16="http://schemas.microsoft.com/office/drawing/2014/main" id="{1B513151-E158-5184-A1F4-7322BC3D8032}"/>
              </a:ext>
            </a:extLst>
          </p:cNvPr>
          <p:cNvSpPr/>
          <p:nvPr/>
        </p:nvSpPr>
        <p:spPr>
          <a:xfrm>
            <a:off x="-1722" y="-211015"/>
            <a:ext cx="12568987" cy="7067629"/>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rgbClr val="FF0000">
                  <a:alpha val="44000"/>
                </a:srgbClr>
              </a:solidFill>
              <a:cs typeface="Segoe UI Semibold"/>
            </a:endParaRPr>
          </a:p>
        </p:txBody>
      </p:sp>
      <p:sp>
        <p:nvSpPr>
          <p:cNvPr id="7" name="Slice - Solid">
            <a:extLst>
              <a:ext uri="{FF2B5EF4-FFF2-40B4-BE49-F238E27FC236}">
                <a16:creationId xmlns:a16="http://schemas.microsoft.com/office/drawing/2014/main" id="{DFB65AD1-B523-FA89-4D59-0F4D53E76D2C}"/>
              </a:ext>
            </a:extLst>
          </p:cNvPr>
          <p:cNvSpPr/>
          <p:nvPr/>
        </p:nvSpPr>
        <p:spPr>
          <a:xfrm>
            <a:off x="-1722" y="-211015"/>
            <a:ext cx="12568987" cy="7067629"/>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gradFill flip="none" rotWithShape="0">
            <a:gsLst>
              <a:gs pos="0">
                <a:srgbClr val="0070C0">
                  <a:lumMod val="78000"/>
                  <a:alpha val="84348"/>
                </a:srgbClr>
              </a:gs>
              <a:gs pos="98000">
                <a:srgbClr val="7030A0">
                  <a:lumMod val="82000"/>
                  <a:alpha val="75078"/>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9</a:t>
            </a:fld>
            <a:endParaRPr lang="en-US" sz="1000">
              <a:solidFill>
                <a:schemeClr val="bg1"/>
              </a:solidFill>
            </a:endParaRP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497953" y="2071110"/>
            <a:ext cx="9366625" cy="2783957"/>
          </a:xfrm>
          <a:prstGeom prst="rect">
            <a:avLst/>
          </a:prstGeom>
        </p:spPr>
        <p:txBody>
          <a:bodyPr lIns="91440" tIns="45720" rIns="91440" bIns="45720" anchor="t">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sv-SE" sz="5200" dirty="0">
                <a:solidFill>
                  <a:schemeClr val="bg1"/>
                </a:solidFill>
                <a:latin typeface="Helvetica Neue"/>
              </a:rPr>
              <a:t>Kommer Lions Internationals emblem att ändras?</a:t>
            </a:r>
          </a:p>
        </p:txBody>
      </p:sp>
      <p:pic>
        <p:nvPicPr>
          <p:cNvPr id="12" name="Picture 11">
            <a:extLst>
              <a:ext uri="{FF2B5EF4-FFF2-40B4-BE49-F238E27FC236}">
                <a16:creationId xmlns:a16="http://schemas.microsoft.com/office/drawing/2014/main" id="{90FA1A4D-4ABA-2F43-AED8-2CEFAAC3D6E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61446" y="215564"/>
            <a:ext cx="741108" cy="702199"/>
          </a:xfrm>
          <a:prstGeom prst="rect">
            <a:avLst/>
          </a:prstGeom>
        </p:spPr>
      </p:pic>
    </p:spTree>
    <p:extLst>
      <p:ext uri="{BB962C8B-B14F-4D97-AF65-F5344CB8AC3E}">
        <p14:creationId xmlns:p14="http://schemas.microsoft.com/office/powerpoint/2010/main" val="3888533152"/>
      </p:ext>
    </p:extLst>
  </p:cSld>
  <p:clrMapOvr>
    <a:masterClrMapping/>
  </p:clrMapOvr>
</p:sld>
</file>

<file path=ppt/theme/theme1.xml><?xml version="1.0" encoding="utf-8"?>
<a:theme xmlns:a="http://schemas.openxmlformats.org/drawingml/2006/main" name="MASTER SLIDE - BLAN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2755</TotalTime>
  <Words>833</Words>
  <Application>Microsoft Office PowerPoint</Application>
  <PresentationFormat>Widescreen</PresentationFormat>
  <Paragraphs>104</Paragraphs>
  <Slides>13</Slides>
  <Notes>13</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13</vt:i4>
      </vt:variant>
    </vt:vector>
  </HeadingPairs>
  <TitlesOfParts>
    <vt:vector size="23" baseType="lpstr">
      <vt:lpstr>Arial</vt:lpstr>
      <vt:lpstr>Calibri</vt:lpstr>
      <vt:lpstr>Helvetica</vt:lpstr>
      <vt:lpstr>Helvetica Neue</vt:lpstr>
      <vt:lpstr>Open Sans Light</vt:lpstr>
      <vt:lpstr>Open Sans Regular</vt:lpstr>
      <vt:lpstr>Segoe UI</vt:lpstr>
      <vt:lpstr>Segoe UI Semibold</vt:lpstr>
      <vt:lpstr>MASTER SLIDE - BLANK</vt:lpstr>
      <vt:lpstr>No Page Number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Lynch, Jason</dc:creator>
  <cp:lastModifiedBy>Tait, Christine</cp:lastModifiedBy>
  <cp:revision>1361</cp:revision>
  <cp:lastPrinted>2019-06-19T16:24:35Z</cp:lastPrinted>
  <dcterms:created xsi:type="dcterms:W3CDTF">2018-11-12T16:45:52Z</dcterms:created>
  <dcterms:modified xsi:type="dcterms:W3CDTF">2023-03-28T18:53:56Z</dcterms:modified>
</cp:coreProperties>
</file>